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300" r:id="rId4"/>
    <p:sldId id="302" r:id="rId5"/>
    <p:sldId id="303" r:id="rId6"/>
    <p:sldId id="307" r:id="rId7"/>
    <p:sldId id="313" r:id="rId8"/>
    <p:sldId id="259" r:id="rId9"/>
    <p:sldId id="260" r:id="rId10"/>
    <p:sldId id="261" r:id="rId11"/>
    <p:sldId id="291" r:id="rId12"/>
    <p:sldId id="262" r:id="rId13"/>
    <p:sldId id="292" r:id="rId14"/>
    <p:sldId id="293" r:id="rId15"/>
    <p:sldId id="294" r:id="rId16"/>
    <p:sldId id="263" r:id="rId17"/>
    <p:sldId id="295" r:id="rId18"/>
    <p:sldId id="296" r:id="rId19"/>
    <p:sldId id="264" r:id="rId20"/>
    <p:sldId id="297" r:id="rId21"/>
    <p:sldId id="265" r:id="rId22"/>
    <p:sldId id="266" r:id="rId23"/>
    <p:sldId id="267" r:id="rId24"/>
    <p:sldId id="298" r:id="rId25"/>
    <p:sldId id="268" r:id="rId26"/>
    <p:sldId id="299" r:id="rId27"/>
    <p:sldId id="269" r:id="rId28"/>
    <p:sldId id="308" r:id="rId29"/>
    <p:sldId id="270" r:id="rId30"/>
    <p:sldId id="309" r:id="rId31"/>
    <p:sldId id="271" r:id="rId32"/>
    <p:sldId id="272" r:id="rId33"/>
    <p:sldId id="310" r:id="rId34"/>
    <p:sldId id="273" r:id="rId35"/>
    <p:sldId id="311" r:id="rId36"/>
    <p:sldId id="274" r:id="rId37"/>
    <p:sldId id="275" r:id="rId38"/>
    <p:sldId id="312" r:id="rId39"/>
    <p:sldId id="276" r:id="rId40"/>
    <p:sldId id="277" r:id="rId41"/>
    <p:sldId id="314" r:id="rId42"/>
    <p:sldId id="278" r:id="rId43"/>
    <p:sldId id="347" r:id="rId44"/>
    <p:sldId id="279" r:id="rId45"/>
    <p:sldId id="280" r:id="rId46"/>
    <p:sldId id="281" r:id="rId47"/>
    <p:sldId id="315" r:id="rId48"/>
    <p:sldId id="282" r:id="rId49"/>
    <p:sldId id="283" r:id="rId50"/>
    <p:sldId id="285" r:id="rId51"/>
    <p:sldId id="286" r:id="rId52"/>
    <p:sldId id="288" r:id="rId53"/>
    <p:sldId id="316" r:id="rId54"/>
    <p:sldId id="289" r:id="rId55"/>
    <p:sldId id="290" r:id="rId56"/>
    <p:sldId id="317" r:id="rId57"/>
    <p:sldId id="348" r:id="rId58"/>
    <p:sldId id="318" r:id="rId59"/>
    <p:sldId id="319" r:id="rId60"/>
    <p:sldId id="320" r:id="rId61"/>
    <p:sldId id="321" r:id="rId62"/>
    <p:sldId id="349" r:id="rId63"/>
    <p:sldId id="322" r:id="rId64"/>
    <p:sldId id="323" r:id="rId65"/>
    <p:sldId id="350" r:id="rId66"/>
    <p:sldId id="284" r:id="rId67"/>
    <p:sldId id="324" r:id="rId68"/>
    <p:sldId id="327" r:id="rId69"/>
    <p:sldId id="357" r:id="rId70"/>
    <p:sldId id="359" r:id="rId71"/>
    <p:sldId id="352" r:id="rId72"/>
    <p:sldId id="328" r:id="rId73"/>
    <p:sldId id="329" r:id="rId74"/>
    <p:sldId id="330" r:id="rId75"/>
    <p:sldId id="331" r:id="rId76"/>
    <p:sldId id="332" r:id="rId77"/>
    <p:sldId id="333" r:id="rId78"/>
    <p:sldId id="335" r:id="rId79"/>
    <p:sldId id="336" r:id="rId80"/>
    <p:sldId id="337" r:id="rId81"/>
    <p:sldId id="338" r:id="rId82"/>
    <p:sldId id="339" r:id="rId83"/>
    <p:sldId id="340" r:id="rId84"/>
    <p:sldId id="341" r:id="rId85"/>
    <p:sldId id="353" r:id="rId86"/>
    <p:sldId id="342" r:id="rId87"/>
    <p:sldId id="354" r:id="rId88"/>
    <p:sldId id="344" r:id="rId89"/>
    <p:sldId id="355" r:id="rId90"/>
    <p:sldId id="343" r:id="rId91"/>
    <p:sldId id="356" r:id="rId92"/>
    <p:sldId id="345"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1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9D625-F44A-4A25-853B-296A209D6657}" type="datetimeFigureOut">
              <a:rPr lang="en-US" smtClean="0"/>
              <a:t>2/12/2023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0D7CDA-6045-4890-A3F6-8700A7D09434}" type="slidenum">
              <a:rPr lang="en-US" smtClean="0"/>
              <a:t>‹#›</a:t>
            </a:fld>
            <a:endParaRPr lang="en-US"/>
          </a:p>
        </p:txBody>
      </p:sp>
    </p:spTree>
    <p:extLst>
      <p:ext uri="{BB962C8B-B14F-4D97-AF65-F5344CB8AC3E}">
        <p14:creationId xmlns:p14="http://schemas.microsoft.com/office/powerpoint/2010/main" val="391200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D7CDA-6045-4890-A3F6-8700A7D09434}" type="slidenum">
              <a:rPr lang="en-US" smtClean="0"/>
              <a:t>1</a:t>
            </a:fld>
            <a:endParaRPr lang="en-US"/>
          </a:p>
        </p:txBody>
      </p:sp>
    </p:spTree>
    <p:extLst>
      <p:ext uri="{BB962C8B-B14F-4D97-AF65-F5344CB8AC3E}">
        <p14:creationId xmlns:p14="http://schemas.microsoft.com/office/powerpoint/2010/main" val="28724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Times" pitchFamily="18" charset="0"/>
              </a:defRPr>
            </a:lvl1pPr>
            <a:lvl2pPr marL="742950" indent="-285750" defTabSz="936625">
              <a:defRPr sz="2400">
                <a:solidFill>
                  <a:schemeClr val="tx1"/>
                </a:solidFill>
                <a:latin typeface="Times" pitchFamily="18" charset="0"/>
              </a:defRPr>
            </a:lvl2pPr>
            <a:lvl3pPr marL="1143000" indent="-228600" defTabSz="936625">
              <a:defRPr sz="2400">
                <a:solidFill>
                  <a:schemeClr val="tx1"/>
                </a:solidFill>
                <a:latin typeface="Times" pitchFamily="18" charset="0"/>
              </a:defRPr>
            </a:lvl3pPr>
            <a:lvl4pPr marL="1600200" indent="-228600" defTabSz="936625">
              <a:defRPr sz="2400">
                <a:solidFill>
                  <a:schemeClr val="tx1"/>
                </a:solidFill>
                <a:latin typeface="Times" pitchFamily="18" charset="0"/>
              </a:defRPr>
            </a:lvl4pPr>
            <a:lvl5pPr marL="2057400" indent="-228600" defTabSz="936625">
              <a:defRPr sz="2400">
                <a:solidFill>
                  <a:schemeClr val="tx1"/>
                </a:solidFill>
                <a:latin typeface="Times" pitchFamily="18" charset="0"/>
              </a:defRPr>
            </a:lvl5pPr>
            <a:lvl6pPr marL="2514600" indent="-228600" defTabSz="936625" eaLnBrk="0" fontAlgn="base" hangingPunct="0">
              <a:spcBef>
                <a:spcPct val="0"/>
              </a:spcBef>
              <a:spcAft>
                <a:spcPct val="0"/>
              </a:spcAft>
              <a:defRPr sz="2400">
                <a:solidFill>
                  <a:schemeClr val="tx1"/>
                </a:solidFill>
                <a:latin typeface="Times" pitchFamily="18" charset="0"/>
              </a:defRPr>
            </a:lvl6pPr>
            <a:lvl7pPr marL="2971800" indent="-228600" defTabSz="936625" eaLnBrk="0" fontAlgn="base" hangingPunct="0">
              <a:spcBef>
                <a:spcPct val="0"/>
              </a:spcBef>
              <a:spcAft>
                <a:spcPct val="0"/>
              </a:spcAft>
              <a:defRPr sz="2400">
                <a:solidFill>
                  <a:schemeClr val="tx1"/>
                </a:solidFill>
                <a:latin typeface="Times" pitchFamily="18" charset="0"/>
              </a:defRPr>
            </a:lvl7pPr>
            <a:lvl8pPr marL="3429000" indent="-228600" defTabSz="936625" eaLnBrk="0" fontAlgn="base" hangingPunct="0">
              <a:spcBef>
                <a:spcPct val="0"/>
              </a:spcBef>
              <a:spcAft>
                <a:spcPct val="0"/>
              </a:spcAft>
              <a:defRPr sz="2400">
                <a:solidFill>
                  <a:schemeClr val="tx1"/>
                </a:solidFill>
                <a:latin typeface="Times" pitchFamily="18" charset="0"/>
              </a:defRPr>
            </a:lvl8pPr>
            <a:lvl9pPr marL="3886200" indent="-228600" defTabSz="936625" eaLnBrk="0" fontAlgn="base" hangingPunct="0">
              <a:spcBef>
                <a:spcPct val="0"/>
              </a:spcBef>
              <a:spcAft>
                <a:spcPct val="0"/>
              </a:spcAft>
              <a:defRPr sz="2400">
                <a:solidFill>
                  <a:schemeClr val="tx1"/>
                </a:solidFill>
                <a:latin typeface="Times" pitchFamily="18" charset="0"/>
              </a:defRPr>
            </a:lvl9pPr>
          </a:lstStyle>
          <a:p>
            <a:fld id="{E5FAC0EF-ADE5-469D-A3EB-0B39DE445EFB}" type="slidenum">
              <a:rPr lang="en-US" sz="1200" smtClean="0"/>
              <a:pPr/>
              <a:t>4</a:t>
            </a:fld>
            <a:endParaRPr 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2400">
                <a:solidFill>
                  <a:schemeClr val="tx1"/>
                </a:solidFill>
                <a:latin typeface="Times" pitchFamily="18" charset="0"/>
              </a:defRPr>
            </a:lvl1pPr>
            <a:lvl2pPr marL="742950" indent="-285750" defTabSz="936625">
              <a:defRPr sz="2400">
                <a:solidFill>
                  <a:schemeClr val="tx1"/>
                </a:solidFill>
                <a:latin typeface="Times" pitchFamily="18" charset="0"/>
              </a:defRPr>
            </a:lvl2pPr>
            <a:lvl3pPr marL="1143000" indent="-228600" defTabSz="936625">
              <a:defRPr sz="2400">
                <a:solidFill>
                  <a:schemeClr val="tx1"/>
                </a:solidFill>
                <a:latin typeface="Times" pitchFamily="18" charset="0"/>
              </a:defRPr>
            </a:lvl3pPr>
            <a:lvl4pPr marL="1600200" indent="-228600" defTabSz="936625">
              <a:defRPr sz="2400">
                <a:solidFill>
                  <a:schemeClr val="tx1"/>
                </a:solidFill>
                <a:latin typeface="Times" pitchFamily="18" charset="0"/>
              </a:defRPr>
            </a:lvl4pPr>
            <a:lvl5pPr marL="2057400" indent="-228600" defTabSz="936625">
              <a:defRPr sz="2400">
                <a:solidFill>
                  <a:schemeClr val="tx1"/>
                </a:solidFill>
                <a:latin typeface="Times" pitchFamily="18" charset="0"/>
              </a:defRPr>
            </a:lvl5pPr>
            <a:lvl6pPr marL="2514600" indent="-228600" defTabSz="936625" eaLnBrk="0" fontAlgn="base" hangingPunct="0">
              <a:spcBef>
                <a:spcPct val="0"/>
              </a:spcBef>
              <a:spcAft>
                <a:spcPct val="0"/>
              </a:spcAft>
              <a:defRPr sz="2400">
                <a:solidFill>
                  <a:schemeClr val="tx1"/>
                </a:solidFill>
                <a:latin typeface="Times" pitchFamily="18" charset="0"/>
              </a:defRPr>
            </a:lvl6pPr>
            <a:lvl7pPr marL="2971800" indent="-228600" defTabSz="936625" eaLnBrk="0" fontAlgn="base" hangingPunct="0">
              <a:spcBef>
                <a:spcPct val="0"/>
              </a:spcBef>
              <a:spcAft>
                <a:spcPct val="0"/>
              </a:spcAft>
              <a:defRPr sz="2400">
                <a:solidFill>
                  <a:schemeClr val="tx1"/>
                </a:solidFill>
                <a:latin typeface="Times" pitchFamily="18" charset="0"/>
              </a:defRPr>
            </a:lvl7pPr>
            <a:lvl8pPr marL="3429000" indent="-228600" defTabSz="936625" eaLnBrk="0" fontAlgn="base" hangingPunct="0">
              <a:spcBef>
                <a:spcPct val="0"/>
              </a:spcBef>
              <a:spcAft>
                <a:spcPct val="0"/>
              </a:spcAft>
              <a:defRPr sz="2400">
                <a:solidFill>
                  <a:schemeClr val="tx1"/>
                </a:solidFill>
                <a:latin typeface="Times" pitchFamily="18" charset="0"/>
              </a:defRPr>
            </a:lvl8pPr>
            <a:lvl9pPr marL="3886200" indent="-228600" defTabSz="936625" eaLnBrk="0" fontAlgn="base" hangingPunct="0">
              <a:spcBef>
                <a:spcPct val="0"/>
              </a:spcBef>
              <a:spcAft>
                <a:spcPct val="0"/>
              </a:spcAft>
              <a:defRPr sz="2400">
                <a:solidFill>
                  <a:schemeClr val="tx1"/>
                </a:solidFill>
                <a:latin typeface="Times" pitchFamily="18" charset="0"/>
              </a:defRPr>
            </a:lvl9pPr>
          </a:lstStyle>
          <a:p>
            <a:fld id="{ECC6EDAD-0FE0-4DE1-8F1E-EF2C27EB9D2C}" type="slidenum">
              <a:rPr lang="en-US" sz="1200" smtClean="0"/>
              <a:pPr/>
              <a:t>5</a:t>
            </a:fld>
            <a:endParaRPr 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B79FDD-5116-44A2-B259-0A4DB5B9867A}" type="slidenum">
              <a:rPr lang="en-US" altLang="en-US"/>
              <a:pPr/>
              <a:t>43</a:t>
            </a:fld>
            <a:endParaRPr lang="en-US" altLang="en-US"/>
          </a:p>
        </p:txBody>
      </p:sp>
      <p:sp>
        <p:nvSpPr>
          <p:cNvPr id="415746" name="Rectangle 2"/>
          <p:cNvSpPr>
            <a:spLocks noGrp="1" noRot="1" noChangeAspec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D7CDA-6045-4890-A3F6-8700A7D09434}" type="slidenum">
              <a:rPr lang="en-US" smtClean="0"/>
              <a:t>52</a:t>
            </a:fld>
            <a:endParaRPr lang="en-US"/>
          </a:p>
        </p:txBody>
      </p:sp>
    </p:spTree>
    <p:extLst>
      <p:ext uri="{BB962C8B-B14F-4D97-AF65-F5344CB8AC3E}">
        <p14:creationId xmlns:p14="http://schemas.microsoft.com/office/powerpoint/2010/main" val="355297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0D7CDA-6045-4890-A3F6-8700A7D09434}" type="slidenum">
              <a:rPr lang="en-US" smtClean="0"/>
              <a:t>73</a:t>
            </a:fld>
            <a:endParaRPr lang="en-US"/>
          </a:p>
        </p:txBody>
      </p:sp>
    </p:spTree>
    <p:extLst>
      <p:ext uri="{BB962C8B-B14F-4D97-AF65-F5344CB8AC3E}">
        <p14:creationId xmlns:p14="http://schemas.microsoft.com/office/powerpoint/2010/main" val="395886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0AF87A-87FE-4798-92D4-34C01E447E43}"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2701566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918085-5B00-4C0E-8DDD-1BCF90F1823B}"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3711807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48D816-FEDA-48C8-8C7B-A6F9A1E60CD6}"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225951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1A84D2-16CF-45E8-B320-33918D52E6F1}"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7920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D8267-A120-4BC0-82DF-559FCCAFEAD0}" type="datetime1">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51310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D07729-2534-44F0-B19E-E15FFAB30367}"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292909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2D546C-42A8-4BE2-AF5A-3F6AC87F85BF}" type="datetime1">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732715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46F762-2B2D-4ED9-9405-6180E423DF80}" type="datetime1">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1932508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EA303-69CB-4DAD-A757-48E17FAD7963}" type="datetime1">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371670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696FCF-88FF-419D-9C3B-71376A1AAB66}"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2306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176B2-E26A-4CEF-8F1B-046D10ECE1F6}" type="datetime1">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3FDB6-B6F0-4C8C-911C-95E81BC88C4E}" type="slidenum">
              <a:rPr lang="en-US" smtClean="0"/>
              <a:t>‹#›</a:t>
            </a:fld>
            <a:endParaRPr lang="en-US"/>
          </a:p>
        </p:txBody>
      </p:sp>
    </p:spTree>
    <p:extLst>
      <p:ext uri="{BB962C8B-B14F-4D97-AF65-F5344CB8AC3E}">
        <p14:creationId xmlns:p14="http://schemas.microsoft.com/office/powerpoint/2010/main" val="24222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E4D5C-19B9-4AE2-9CE9-F5B4256A7057}" type="datetime1">
              <a:rPr lang="en-US" smtClean="0"/>
              <a:t>2/12/2023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3FDB6-B6F0-4C8C-911C-95E81BC88C4E}" type="slidenum">
              <a:rPr lang="en-US" smtClean="0"/>
              <a:t>‹#›</a:t>
            </a:fld>
            <a:endParaRPr lang="en-US"/>
          </a:p>
        </p:txBody>
      </p:sp>
    </p:spTree>
    <p:extLst>
      <p:ext uri="{BB962C8B-B14F-4D97-AF65-F5344CB8AC3E}">
        <p14:creationId xmlns:p14="http://schemas.microsoft.com/office/powerpoint/2010/main" val="2885725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www.webopedia.com/TERM/E/database.html" TargetMode="External"/><Relationship Id="rId2" Type="http://schemas.openxmlformats.org/officeDocument/2006/relationships/hyperlink" Target="http://www.webopedia.com/TERM/E/data.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FF"/>
                </a:solidFill>
                <a:latin typeface="Times New Roman" pitchFamily="18" charset="0"/>
                <a:cs typeface="Times New Roman" pitchFamily="18" charset="0"/>
              </a:rPr>
              <a:t>CHAPTER THREE</a:t>
            </a:r>
          </a:p>
        </p:txBody>
      </p:sp>
      <p:sp>
        <p:nvSpPr>
          <p:cNvPr id="3" name="Content Placeholder 2"/>
          <p:cNvSpPr>
            <a:spLocks noGrp="1"/>
          </p:cNvSpPr>
          <p:nvPr>
            <p:ph idx="1"/>
          </p:nvPr>
        </p:nvSpPr>
        <p:spPr>
          <a:xfrm>
            <a:off x="457200" y="4495800"/>
            <a:ext cx="8229600" cy="1630363"/>
          </a:xfrm>
        </p:spPr>
        <p:txBody>
          <a:bodyPr>
            <a:normAutofit/>
          </a:bodyPr>
          <a:lstStyle/>
          <a:p>
            <a:pPr marL="0" indent="0" algn="ctr">
              <a:buNone/>
            </a:pPr>
            <a:r>
              <a:rPr lang="en-US" sz="4400" b="1" dirty="0">
                <a:solidFill>
                  <a:srgbClr val="0000FF"/>
                </a:solidFill>
                <a:latin typeface="Times New Roman" pitchFamily="18" charset="0"/>
                <a:cs typeface="Times New Roman" pitchFamily="18" charset="0"/>
              </a:rPr>
              <a:t>SYSTEM ANALYSIS</a:t>
            </a:r>
          </a:p>
        </p:txBody>
      </p:sp>
      <p:sp>
        <p:nvSpPr>
          <p:cNvPr id="4" name="Slide Number Placeholder 3"/>
          <p:cNvSpPr>
            <a:spLocks noGrp="1"/>
          </p:cNvSpPr>
          <p:nvPr>
            <p:ph type="sldNum" sz="quarter" idx="12"/>
          </p:nvPr>
        </p:nvSpPr>
        <p:spPr/>
        <p:txBody>
          <a:bodyPr/>
          <a:lstStyle/>
          <a:p>
            <a:fld id="{B183FDB6-B6F0-4C8C-911C-95E81BC88C4E}" type="slidenum">
              <a:rPr lang="en-US" smtClean="0"/>
              <a:t>1</a:t>
            </a:fld>
            <a:endParaRPr lang="en-US"/>
          </a:p>
        </p:txBody>
      </p:sp>
    </p:spTree>
    <p:extLst>
      <p:ext uri="{BB962C8B-B14F-4D97-AF65-F5344CB8AC3E}">
        <p14:creationId xmlns:p14="http://schemas.microsoft.com/office/powerpoint/2010/main" val="138173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a:normAutofit/>
          </a:bodyPr>
          <a:lstStyle/>
          <a:p>
            <a:pPr lvl="0" algn="just" fontAlgn="t">
              <a:buFont typeface="Wingdings" pitchFamily="2" charset="2"/>
              <a:buChar char="Ø"/>
            </a:pPr>
            <a:r>
              <a:rPr lang="en-AU" sz="2800" b="1" i="1" dirty="0">
                <a:latin typeface="Times New Roman" pitchFamily="18" charset="0"/>
                <a:cs typeface="Times New Roman" pitchFamily="18" charset="0"/>
              </a:rPr>
              <a:t>Organisational charts and job specifications can help to identify appropriate people to interview</a:t>
            </a:r>
            <a:r>
              <a:rPr lang="en-AU" sz="2800" dirty="0">
                <a:latin typeface="Times New Roman" pitchFamily="18" charset="0"/>
                <a:cs typeface="Times New Roman" pitchFamily="18" charset="0"/>
              </a:rPr>
              <a:t>. </a:t>
            </a:r>
          </a:p>
          <a:p>
            <a:pPr marL="0" indent="0" algn="just" fontAlgn="t">
              <a:buNone/>
            </a:pPr>
            <a:r>
              <a:rPr lang="en-AU" sz="2800" b="1" i="1" dirty="0">
                <a:solidFill>
                  <a:srgbClr val="CC0099"/>
                </a:solidFill>
                <a:latin typeface="Times New Roman" pitchFamily="18" charset="0"/>
                <a:cs typeface="Times New Roman" pitchFamily="18" charset="0"/>
              </a:rPr>
              <a:t>2. Establishing Objectives for the Interview</a:t>
            </a:r>
            <a:endParaRPr lang="en-US" sz="2800" dirty="0">
              <a:solidFill>
                <a:srgbClr val="CC0099"/>
              </a:solidFill>
              <a:latin typeface="Times New Roman" pitchFamily="18" charset="0"/>
              <a:cs typeface="Times New Roman" pitchFamily="18" charset="0"/>
            </a:endParaRPr>
          </a:p>
          <a:p>
            <a:pPr lvl="0" algn="just" fontAlgn="t">
              <a:buFont typeface="Wingdings" pitchFamily="2" charset="2"/>
              <a:buChar char="Ø"/>
            </a:pPr>
            <a:r>
              <a:rPr lang="en-AU" sz="2800" dirty="0">
                <a:latin typeface="Times New Roman" pitchFamily="18" charset="0"/>
                <a:cs typeface="Times New Roman" pitchFamily="18" charset="0"/>
              </a:rPr>
              <a:t>Need to be </a:t>
            </a:r>
            <a:r>
              <a:rPr lang="en-AU" sz="2800" b="1" i="1" dirty="0">
                <a:solidFill>
                  <a:srgbClr val="008000"/>
                </a:solidFill>
                <a:latin typeface="Times New Roman" pitchFamily="18" charset="0"/>
                <a:cs typeface="Times New Roman" pitchFamily="18" charset="0"/>
              </a:rPr>
              <a:t>clear about what your objectives are for the interview</a:t>
            </a:r>
            <a:r>
              <a:rPr lang="en-AU" sz="2800" dirty="0">
                <a:solidFill>
                  <a:srgbClr val="008000"/>
                </a:solidFill>
                <a:latin typeface="Times New Roman" pitchFamily="18" charset="0"/>
                <a:cs typeface="Times New Roman" pitchFamily="18" charset="0"/>
              </a:rPr>
              <a:t>.</a:t>
            </a:r>
            <a:endParaRPr lang="en-US" sz="2800" dirty="0">
              <a:solidFill>
                <a:srgbClr val="008000"/>
              </a:solidFill>
              <a:latin typeface="Times New Roman" pitchFamily="18" charset="0"/>
              <a:cs typeface="Times New Roman" pitchFamily="18" charset="0"/>
            </a:endParaRPr>
          </a:p>
          <a:p>
            <a:pPr lvl="0" algn="just" fontAlgn="t">
              <a:buFont typeface="Wingdings" pitchFamily="2" charset="2"/>
              <a:buChar char="Ø"/>
            </a:pPr>
            <a:r>
              <a:rPr lang="en-AU" sz="2800" dirty="0">
                <a:latin typeface="Times New Roman" pitchFamily="18" charset="0"/>
                <a:cs typeface="Times New Roman" pitchFamily="18" charset="0"/>
              </a:rPr>
              <a:t>To do this, you </a:t>
            </a:r>
            <a:r>
              <a:rPr lang="en-AU" sz="2800" b="1" i="1" dirty="0">
                <a:solidFill>
                  <a:srgbClr val="0000FF"/>
                </a:solidFill>
                <a:latin typeface="Times New Roman" pitchFamily="18" charset="0"/>
                <a:cs typeface="Times New Roman" pitchFamily="18" charset="0"/>
              </a:rPr>
              <a:t>should determine the general areas to be discussed, then list the facts that you want to gather</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buFont typeface="Wingdings" pitchFamily="2" charset="2"/>
              <a:buChar char="Ø"/>
            </a:pPr>
            <a:r>
              <a:rPr lang="en-AU" sz="2800" dirty="0">
                <a:latin typeface="Times New Roman" pitchFamily="18" charset="0"/>
                <a:cs typeface="Times New Roman" pitchFamily="18" charset="0"/>
              </a:rPr>
              <a:t>The </a:t>
            </a:r>
            <a:r>
              <a:rPr lang="en-AU" sz="2800" b="1" i="1" dirty="0">
                <a:latin typeface="Times New Roman" pitchFamily="18" charset="0"/>
                <a:cs typeface="Times New Roman" pitchFamily="18" charset="0"/>
              </a:rPr>
              <a:t>objectives of the interview will depend on the role of the person being interviewed</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buFont typeface="Wingdings" pitchFamily="2" charset="2"/>
              <a:buChar char="§"/>
            </a:pPr>
            <a:r>
              <a:rPr lang="en-AU" sz="2800" b="1" i="1" dirty="0">
                <a:solidFill>
                  <a:srgbClr val="CC0099"/>
                </a:solidFill>
                <a:latin typeface="Times New Roman" pitchFamily="18" charset="0"/>
                <a:cs typeface="Times New Roman" pitchFamily="18" charset="0"/>
              </a:rPr>
              <a:t>Upper management provides a "big picture" or overview which will help you understand the system as a whole</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buFont typeface="Wingdings" pitchFamily="2" charset="2"/>
              <a:buChar char="§"/>
            </a:pPr>
            <a:r>
              <a:rPr lang="en-AU" sz="2800" b="1" i="1" dirty="0">
                <a:solidFill>
                  <a:srgbClr val="0000FF"/>
                </a:solidFill>
                <a:latin typeface="Times New Roman" pitchFamily="18" charset="0"/>
                <a:cs typeface="Times New Roman" pitchFamily="18" charset="0"/>
              </a:rPr>
              <a:t>Specific details about operations and business processes </a:t>
            </a:r>
            <a:r>
              <a:rPr lang="en-AU" sz="2800" b="1" i="1" dirty="0">
                <a:latin typeface="Times New Roman" pitchFamily="18" charset="0"/>
                <a:cs typeface="Times New Roman" pitchFamily="18" charset="0"/>
              </a:rPr>
              <a:t>are best </a:t>
            </a:r>
            <a:r>
              <a:rPr lang="en-AU" sz="2800" b="1" i="1" dirty="0">
                <a:solidFill>
                  <a:srgbClr val="008000"/>
                </a:solidFill>
                <a:latin typeface="Times New Roman" pitchFamily="18" charset="0"/>
                <a:cs typeface="Times New Roman" pitchFamily="18" charset="0"/>
              </a:rPr>
              <a:t>learned from people who actually work with the system on a daily basis</a:t>
            </a:r>
            <a:r>
              <a:rPr lang="en-AU"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lvl="0" indent="0" algn="just" fontAlgn="t">
              <a:buNone/>
            </a:pP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10</a:t>
            </a:fld>
            <a:endParaRPr lang="en-US"/>
          </a:p>
        </p:txBody>
      </p:sp>
    </p:spTree>
    <p:extLst>
      <p:ext uri="{BB962C8B-B14F-4D97-AF65-F5344CB8AC3E}">
        <p14:creationId xmlns:p14="http://schemas.microsoft.com/office/powerpoint/2010/main" val="12400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81800"/>
          </a:xfrm>
        </p:spPr>
        <p:txBody>
          <a:bodyPr>
            <a:noAutofit/>
          </a:bodyPr>
          <a:lstStyle/>
          <a:p>
            <a:pPr marL="0" indent="0" algn="just" fontAlgn="t">
              <a:spcBef>
                <a:spcPts val="0"/>
              </a:spcBef>
              <a:buNone/>
            </a:pPr>
            <a:r>
              <a:rPr lang="en-AU" sz="2800" b="1" i="1" dirty="0">
                <a:solidFill>
                  <a:srgbClr val="CC0099"/>
                </a:solidFill>
                <a:latin typeface="Times New Roman" pitchFamily="18" charset="0"/>
                <a:cs typeface="Times New Roman" pitchFamily="18" charset="0"/>
              </a:rPr>
              <a:t>3. Developing the Interview Questions </a:t>
            </a:r>
            <a:endParaRPr lang="en-US" sz="2800" dirty="0">
              <a:solidFill>
                <a:srgbClr val="CC0099"/>
              </a:solidFill>
              <a:latin typeface="Times New Roman" pitchFamily="18" charset="0"/>
              <a:cs typeface="Times New Roman" pitchFamily="18" charset="0"/>
            </a:endParaRPr>
          </a:p>
          <a:p>
            <a:pPr lvl="0" algn="just" fontAlgn="t">
              <a:spcBef>
                <a:spcPts val="0"/>
              </a:spcBef>
              <a:buFont typeface="Wingdings" pitchFamily="2" charset="2"/>
              <a:buChar char="Ø"/>
            </a:pPr>
            <a:r>
              <a:rPr lang="en-AU" sz="2800" b="1" i="1" dirty="0">
                <a:solidFill>
                  <a:srgbClr val="0000FF"/>
                </a:solidFill>
                <a:latin typeface="Times New Roman" pitchFamily="18" charset="0"/>
                <a:cs typeface="Times New Roman" pitchFamily="18" charset="0"/>
              </a:rPr>
              <a:t>Creating a list of questions helps you keep on track during the interview</a:t>
            </a:r>
            <a:r>
              <a:rPr lang="en-AU" sz="2800" b="1" i="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spcBef>
                <a:spcPts val="0"/>
              </a:spcBef>
              <a:buFont typeface="Wingdings" pitchFamily="2" charset="2"/>
              <a:buChar char="§"/>
            </a:pPr>
            <a:r>
              <a:rPr lang="en-AU" sz="2800" dirty="0">
                <a:latin typeface="Times New Roman" pitchFamily="18" charset="0"/>
                <a:cs typeface="Times New Roman" pitchFamily="18" charset="0"/>
              </a:rPr>
              <a:t>It is </a:t>
            </a:r>
            <a:r>
              <a:rPr lang="en-AU" sz="2800" b="1" i="1" dirty="0">
                <a:latin typeface="Times New Roman" pitchFamily="18" charset="0"/>
                <a:cs typeface="Times New Roman" pitchFamily="18" charset="0"/>
              </a:rPr>
              <a:t>appropriate to include open and closed questions during the body of the interview</a:t>
            </a:r>
            <a:r>
              <a:rPr lang="en-AU" sz="2800" dirty="0">
                <a:latin typeface="Times New Roman" pitchFamily="18" charset="0"/>
                <a:cs typeface="Times New Roman" pitchFamily="18" charset="0"/>
              </a:rPr>
              <a:t>. </a:t>
            </a:r>
          </a:p>
          <a:p>
            <a:pPr lvl="0"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Open-ended questions in interviews and on questionnaires that have no pre-specified answers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advantages of open-ended questions</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Previously </a:t>
            </a:r>
            <a:r>
              <a:rPr lang="en-US" sz="2800" b="1" i="1" dirty="0">
                <a:solidFill>
                  <a:srgbClr val="008000"/>
                </a:solidFill>
                <a:latin typeface="Times New Roman" pitchFamily="18" charset="0"/>
                <a:cs typeface="Times New Roman" pitchFamily="18" charset="0"/>
              </a:rPr>
              <a:t>unknown information can surface,  and  interviewee may get more of  a sense of involvement </a:t>
            </a:r>
            <a:r>
              <a:rPr lang="en-US" sz="2800" dirty="0">
                <a:latin typeface="Times New Roman" pitchFamily="18" charset="0"/>
                <a:cs typeface="Times New Roman" pitchFamily="18" charset="0"/>
              </a:rPr>
              <a:t>and </a:t>
            </a:r>
            <a:r>
              <a:rPr lang="en-US" sz="2800" b="1" i="1" dirty="0">
                <a:latin typeface="Times New Roman" pitchFamily="18" charset="0"/>
                <a:cs typeface="Times New Roman" pitchFamily="18" charset="0"/>
              </a:rPr>
              <a:t>control in the interview</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major disadvantage of open-ended questions</a:t>
            </a:r>
            <a:r>
              <a:rPr lang="en-US" sz="2800" dirty="0">
                <a:latin typeface="Times New Roman" pitchFamily="18" charset="0"/>
                <a:cs typeface="Times New Roman" pitchFamily="18" charset="0"/>
              </a:rPr>
              <a:t> in the </a:t>
            </a:r>
            <a:r>
              <a:rPr lang="en-US" sz="2800" b="1" i="1" dirty="0">
                <a:solidFill>
                  <a:srgbClr val="CC0099"/>
                </a:solidFill>
                <a:latin typeface="Times New Roman" pitchFamily="18" charset="0"/>
                <a:cs typeface="Times New Roman" pitchFamily="18" charset="0"/>
              </a:rPr>
              <a:t>length of time it can take for the questions to be answered</a:t>
            </a:r>
            <a:r>
              <a:rPr lang="en-US" sz="2800" dirty="0">
                <a:latin typeface="Times New Roman" pitchFamily="18" charset="0"/>
                <a:cs typeface="Times New Roman" pitchFamily="18" charset="0"/>
              </a:rPr>
              <a:t>.</a:t>
            </a:r>
          </a:p>
          <a:p>
            <a:pPr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Closed-ended questions provide a range of answers from which the interviewee may choose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endParaRPr lang="en-US" sz="2800" i="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11</a:t>
            </a:fld>
            <a:endParaRPr lang="en-US"/>
          </a:p>
        </p:txBody>
      </p:sp>
    </p:spTree>
    <p:extLst>
      <p:ext uri="{BB962C8B-B14F-4D97-AF65-F5344CB8AC3E}">
        <p14:creationId xmlns:p14="http://schemas.microsoft.com/office/powerpoint/2010/main" val="371153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Autofit/>
          </a:bodyPr>
          <a:lstStyle/>
          <a:p>
            <a:pPr lvl="0" algn="just">
              <a:spcBef>
                <a:spcPts val="0"/>
              </a:spcBef>
              <a:buFont typeface="Wingdings" pitchFamily="2" charset="2"/>
              <a:buChar char="§"/>
            </a:pPr>
            <a:r>
              <a:rPr lang="en-US" sz="2800" dirty="0">
                <a:latin typeface="Times New Roman" pitchFamily="18" charset="0"/>
                <a:cs typeface="Times New Roman" pitchFamily="18" charset="0"/>
              </a:rPr>
              <a:t>These </a:t>
            </a:r>
            <a:r>
              <a:rPr lang="en-US" sz="2800" b="1" i="1" dirty="0">
                <a:latin typeface="Times New Roman" pitchFamily="18" charset="0"/>
                <a:cs typeface="Times New Roman" pitchFamily="18" charset="0"/>
              </a:rPr>
              <a:t>sort of questions works well when the major answers to questions are well known</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Another </a:t>
            </a:r>
            <a:r>
              <a:rPr lang="en-US" sz="2800" b="1" i="1" dirty="0">
                <a:solidFill>
                  <a:srgbClr val="CC0099"/>
                </a:solidFill>
                <a:latin typeface="Times New Roman" pitchFamily="18" charset="0"/>
                <a:cs typeface="Times New Roman" pitchFamily="18" charset="0"/>
              </a:rPr>
              <a:t>plus is that interviews based on these questions do not require a large time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major </a:t>
            </a:r>
            <a:r>
              <a:rPr lang="en-US" sz="2800" b="1" i="1" dirty="0">
                <a:solidFill>
                  <a:srgbClr val="0000FF"/>
                </a:solidFill>
                <a:latin typeface="Times New Roman" pitchFamily="18" charset="0"/>
                <a:cs typeface="Times New Roman" pitchFamily="18" charset="0"/>
              </a:rPr>
              <a:t>disadvantage of closed-ended questions </a:t>
            </a:r>
            <a:r>
              <a:rPr lang="en-US" sz="2800" dirty="0">
                <a:latin typeface="Times New Roman" pitchFamily="18" charset="0"/>
                <a:cs typeface="Times New Roman" pitchFamily="18" charset="0"/>
              </a:rPr>
              <a:t>is that</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Useful information that does not quite fit the defined answers may be overlooked </a:t>
            </a:r>
            <a:r>
              <a:rPr lang="en-US" sz="2800" dirty="0">
                <a:latin typeface="Times New Roman" pitchFamily="18" charset="0"/>
                <a:cs typeface="Times New Roman" pitchFamily="18" charset="0"/>
              </a:rPr>
              <a:t>as the </a:t>
            </a:r>
            <a:r>
              <a:rPr lang="en-US" sz="2800" b="1" i="1" dirty="0">
                <a:latin typeface="Times New Roman" pitchFamily="18" charset="0"/>
                <a:cs typeface="Times New Roman" pitchFamily="18" charset="0"/>
              </a:rPr>
              <a:t>respondent tries to make a choice instead of providing his or her best answers</a:t>
            </a:r>
            <a:r>
              <a:rPr lang="en-US" sz="2800" dirty="0">
                <a:latin typeface="Times New Roman" pitchFamily="18" charset="0"/>
                <a:cs typeface="Times New Roman" pitchFamily="18" charset="0"/>
              </a:rPr>
              <a:t>.</a:t>
            </a:r>
          </a:p>
          <a:p>
            <a:pPr marL="0" indent="0" algn="just" fontAlgn="t">
              <a:buNone/>
            </a:pPr>
            <a:r>
              <a:rPr lang="en-AU" sz="2800" b="1" i="1" dirty="0">
                <a:solidFill>
                  <a:srgbClr val="CC0099"/>
                </a:solidFill>
                <a:latin typeface="Times New Roman" pitchFamily="18" charset="0"/>
                <a:cs typeface="Times New Roman" pitchFamily="18" charset="0"/>
              </a:rPr>
              <a:t>4. Preparing for the interview </a:t>
            </a:r>
            <a:endParaRPr lang="en-US" sz="2800" dirty="0">
              <a:solidFill>
                <a:srgbClr val="CC0099"/>
              </a:solidFill>
              <a:latin typeface="Times New Roman" pitchFamily="18" charset="0"/>
              <a:cs typeface="Times New Roman" pitchFamily="18" charset="0"/>
            </a:endParaRPr>
          </a:p>
          <a:p>
            <a:pPr lvl="0" algn="just" fontAlgn="t">
              <a:buFont typeface="Wingdings" pitchFamily="2" charset="2"/>
              <a:buChar char="§"/>
            </a:pPr>
            <a:r>
              <a:rPr lang="en-AU" sz="2800" b="1" i="1" dirty="0">
                <a:latin typeface="Times New Roman" pitchFamily="18" charset="0"/>
                <a:cs typeface="Times New Roman" pitchFamily="18" charset="0"/>
              </a:rPr>
              <a:t>Preparation is the key to a successful interview</a:t>
            </a:r>
            <a:r>
              <a:rPr lang="en-AU" sz="2800"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gn="just" fontAlgn="t">
              <a:buFont typeface="Wingdings" pitchFamily="2" charset="2"/>
              <a:buChar char="§"/>
            </a:pPr>
            <a:r>
              <a:rPr lang="en-AU" sz="2800" dirty="0">
                <a:latin typeface="Times New Roman" pitchFamily="18" charset="0"/>
                <a:cs typeface="Times New Roman" pitchFamily="18" charset="0"/>
              </a:rPr>
              <a:t> </a:t>
            </a:r>
            <a:r>
              <a:rPr lang="en-AU" sz="2800" b="1" i="1" dirty="0">
                <a:latin typeface="Times New Roman" pitchFamily="18" charset="0"/>
                <a:cs typeface="Times New Roman" pitchFamily="18" charset="0"/>
              </a:rPr>
              <a:t>It is </a:t>
            </a:r>
            <a:r>
              <a:rPr lang="en-AU" sz="2800" b="1" i="1" dirty="0">
                <a:solidFill>
                  <a:srgbClr val="0000FF"/>
                </a:solidFill>
                <a:latin typeface="Times New Roman" pitchFamily="18" charset="0"/>
                <a:cs typeface="Times New Roman" pitchFamily="18" charset="0"/>
              </a:rPr>
              <a:t>often easy to detect an unprepared interviewer. </a:t>
            </a:r>
            <a:endParaRPr lang="en-US" sz="2800" dirty="0">
              <a:solidFill>
                <a:srgbClr val="0000FF"/>
              </a:solidFill>
              <a:latin typeface="Times New Roman" pitchFamily="18" charset="0"/>
              <a:cs typeface="Times New Roman" pitchFamily="18" charset="0"/>
            </a:endParaRPr>
          </a:p>
          <a:p>
            <a:pPr lvl="0" algn="just" fontAlgn="t">
              <a:buFont typeface="Wingdings" pitchFamily="2" charset="2"/>
              <a:buChar char="§"/>
            </a:pPr>
            <a:r>
              <a:rPr lang="en-AU" sz="2800" dirty="0">
                <a:latin typeface="Times New Roman" pitchFamily="18" charset="0"/>
                <a:cs typeface="Times New Roman" pitchFamily="18" charset="0"/>
              </a:rPr>
              <a:t>The </a:t>
            </a:r>
            <a:r>
              <a:rPr lang="en-AU" sz="2800" b="1" i="1" dirty="0">
                <a:solidFill>
                  <a:srgbClr val="008000"/>
                </a:solidFill>
                <a:latin typeface="Times New Roman" pitchFamily="18" charset="0"/>
                <a:cs typeface="Times New Roman" pitchFamily="18" charset="0"/>
              </a:rPr>
              <a:t>interviewee is providing their valuable time, so you, as the interviewer, must be prepared</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12</a:t>
            </a:fld>
            <a:endParaRPr lang="en-US"/>
          </a:p>
        </p:txBody>
      </p:sp>
    </p:spTree>
    <p:extLst>
      <p:ext uri="{BB962C8B-B14F-4D97-AF65-F5344CB8AC3E}">
        <p14:creationId xmlns:p14="http://schemas.microsoft.com/office/powerpoint/2010/main" val="314874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705600"/>
          </a:xfrm>
        </p:spPr>
        <p:txBody>
          <a:bodyPr>
            <a:noAutofit/>
          </a:bodyPr>
          <a:lstStyle/>
          <a:p>
            <a:pPr lvl="0" algn="just" fontAlgn="t">
              <a:spcBef>
                <a:spcPts val="0"/>
              </a:spcBef>
              <a:buFont typeface="Wingdings" pitchFamily="2" charset="2"/>
              <a:buChar char="§"/>
            </a:pPr>
            <a:r>
              <a:rPr lang="en-AU" sz="2800" b="1" i="1" dirty="0">
                <a:latin typeface="Times New Roman" pitchFamily="18" charset="0"/>
                <a:cs typeface="Times New Roman" pitchFamily="18" charset="0"/>
              </a:rPr>
              <a:t>The interviewer should book and confirm their appointment times and venue</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spcBef>
                <a:spcPts val="0"/>
              </a:spcBef>
            </a:pPr>
            <a:r>
              <a:rPr lang="en-AU" sz="2800" dirty="0">
                <a:latin typeface="Times New Roman" pitchFamily="18" charset="0"/>
                <a:cs typeface="Times New Roman" pitchFamily="18" charset="0"/>
              </a:rPr>
              <a:t>In addition, </a:t>
            </a:r>
            <a:r>
              <a:rPr lang="en-AU" sz="2800" b="1" i="1" dirty="0">
                <a:solidFill>
                  <a:srgbClr val="008000"/>
                </a:solidFill>
                <a:latin typeface="Times New Roman" pitchFamily="18" charset="0"/>
                <a:cs typeface="Times New Roman" pitchFamily="18" charset="0"/>
              </a:rPr>
              <a:t>the goals or subject matter of the interview should be communicated to the interviewee</a:t>
            </a:r>
            <a:r>
              <a:rPr lang="en-AU" sz="2800" dirty="0">
                <a:solidFill>
                  <a:srgbClr val="008000"/>
                </a:solidFill>
                <a:latin typeface="Times New Roman" pitchFamily="18" charset="0"/>
                <a:cs typeface="Times New Roman" pitchFamily="18" charset="0"/>
              </a:rPr>
              <a:t>.</a:t>
            </a:r>
            <a:endParaRPr lang="en-US" sz="2800" dirty="0">
              <a:solidFill>
                <a:srgbClr val="008000"/>
              </a:solidFill>
              <a:latin typeface="Times New Roman" pitchFamily="18" charset="0"/>
              <a:cs typeface="Times New Roman" pitchFamily="18" charset="0"/>
            </a:endParaRPr>
          </a:p>
          <a:p>
            <a:pPr marL="0" indent="0" algn="just" fontAlgn="t">
              <a:spcBef>
                <a:spcPts val="0"/>
              </a:spcBef>
              <a:buNone/>
            </a:pPr>
            <a:r>
              <a:rPr lang="en-AU" sz="2800" b="1" i="1" dirty="0">
                <a:solidFill>
                  <a:srgbClr val="CC0099"/>
                </a:solidFill>
                <a:latin typeface="Times New Roman" pitchFamily="18" charset="0"/>
                <a:cs typeface="Times New Roman" pitchFamily="18" charset="0"/>
              </a:rPr>
              <a:t>5. Conducting the interview</a:t>
            </a:r>
            <a:r>
              <a:rPr lang="en-AU" sz="2800" b="1" i="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spcBef>
                <a:spcPts val="0"/>
              </a:spcBef>
              <a:buFont typeface="Wingdings" pitchFamily="2" charset="2"/>
              <a:buChar char="§"/>
            </a:pPr>
            <a:r>
              <a:rPr lang="en-AU" sz="2800" b="1" i="1" dirty="0">
                <a:latin typeface="Times New Roman" pitchFamily="18" charset="0"/>
                <a:cs typeface="Times New Roman" pitchFamily="18" charset="0"/>
              </a:rPr>
              <a:t>An </a:t>
            </a:r>
            <a:r>
              <a:rPr lang="en-AU" sz="2800" b="1" i="1" dirty="0">
                <a:solidFill>
                  <a:srgbClr val="0000FF"/>
                </a:solidFill>
                <a:latin typeface="Times New Roman" pitchFamily="18" charset="0"/>
                <a:cs typeface="Times New Roman" pitchFamily="18" charset="0"/>
              </a:rPr>
              <a:t>interview can be characterised as having three phases</a:t>
            </a:r>
            <a:r>
              <a:rPr lang="en-AU" sz="2800" dirty="0">
                <a:latin typeface="Times New Roman" pitchFamily="18" charset="0"/>
                <a:cs typeface="Times New Roman" pitchFamily="18" charset="0"/>
              </a:rPr>
              <a:t>: the </a:t>
            </a:r>
            <a:r>
              <a:rPr lang="en-AU" sz="2800" b="1" i="1" dirty="0">
                <a:solidFill>
                  <a:srgbClr val="008000"/>
                </a:solidFill>
                <a:latin typeface="Times New Roman" pitchFamily="18" charset="0"/>
                <a:cs typeface="Times New Roman" pitchFamily="18" charset="0"/>
              </a:rPr>
              <a:t>opening,  the body and the conclusion</a:t>
            </a:r>
            <a:r>
              <a:rPr lang="en-AU" sz="2800" b="1" i="1"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algn="just" fontAlgn="t">
              <a:spcBef>
                <a:spcPts val="0"/>
              </a:spcBef>
              <a:buFont typeface="Wingdings" pitchFamily="2" charset="2"/>
              <a:buChar char="Ø"/>
            </a:pPr>
            <a:r>
              <a:rPr lang="en-AU" sz="2800" dirty="0">
                <a:latin typeface="Times New Roman" pitchFamily="18" charset="0"/>
                <a:cs typeface="Times New Roman" pitchFamily="18" charset="0"/>
              </a:rPr>
              <a:t> </a:t>
            </a:r>
            <a:r>
              <a:rPr lang="en-AU" sz="2800" b="1" i="1" dirty="0">
                <a:solidFill>
                  <a:srgbClr val="0000FF"/>
                </a:solidFill>
                <a:latin typeface="Times New Roman" pitchFamily="18" charset="0"/>
                <a:cs typeface="Times New Roman" pitchFamily="18" charset="0"/>
              </a:rPr>
              <a:t>During the interview opening,</a:t>
            </a:r>
            <a:r>
              <a:rPr lang="en-AU" sz="2800" dirty="0">
                <a:solidFill>
                  <a:srgbClr val="0000FF"/>
                </a:solidFill>
                <a:latin typeface="Times New Roman" pitchFamily="18" charset="0"/>
                <a:cs typeface="Times New Roman" pitchFamily="18" charset="0"/>
              </a:rPr>
              <a:t> the </a:t>
            </a:r>
            <a:r>
              <a:rPr lang="en-AU" sz="2800" b="1" i="1" dirty="0">
                <a:solidFill>
                  <a:srgbClr val="0000FF"/>
                </a:solidFill>
                <a:latin typeface="Times New Roman" pitchFamily="18" charset="0"/>
                <a:cs typeface="Times New Roman" pitchFamily="18" charset="0"/>
              </a:rPr>
              <a:t>interviewer should</a:t>
            </a:r>
            <a:r>
              <a:rPr lang="en-AU" sz="2800" dirty="0">
                <a:solidFill>
                  <a:srgbClr val="0000FF"/>
                </a:solidFill>
                <a:latin typeface="Times New Roman" pitchFamily="18" charset="0"/>
                <a:cs typeface="Times New Roman" pitchFamily="18" charset="0"/>
              </a:rPr>
              <a:t>:</a:t>
            </a:r>
            <a:endParaRPr lang="en-US" sz="2800" dirty="0">
              <a:solidFill>
                <a:srgbClr val="0000FF"/>
              </a:solidFill>
              <a:latin typeface="Times New Roman" pitchFamily="18" charset="0"/>
              <a:cs typeface="Times New Roman" pitchFamily="18" charset="0"/>
            </a:endParaRPr>
          </a:p>
          <a:p>
            <a:pPr lvl="0" algn="just" fontAlgn="t">
              <a:spcBef>
                <a:spcPts val="0"/>
              </a:spcBef>
              <a:buFont typeface="Wingdings" pitchFamily="2" charset="2"/>
              <a:buChar char="§"/>
            </a:pPr>
            <a:r>
              <a:rPr lang="en-AU" sz="2800" b="1" i="1" dirty="0">
                <a:solidFill>
                  <a:srgbClr val="CC0099"/>
                </a:solidFill>
                <a:latin typeface="Times New Roman" pitchFamily="18" charset="0"/>
                <a:cs typeface="Times New Roman" pitchFamily="18" charset="0"/>
              </a:rPr>
              <a:t>Explain the reason for the interview, </a:t>
            </a:r>
            <a:endParaRPr lang="en-US" sz="2800" dirty="0">
              <a:solidFill>
                <a:srgbClr val="CC0099"/>
              </a:solidFill>
              <a:latin typeface="Times New Roman" pitchFamily="18" charset="0"/>
              <a:cs typeface="Times New Roman" pitchFamily="18" charset="0"/>
            </a:endParaRPr>
          </a:p>
          <a:p>
            <a:pPr lvl="0" algn="just" fontAlgn="t">
              <a:spcBef>
                <a:spcPts val="0"/>
              </a:spcBef>
              <a:buFont typeface="Wingdings" pitchFamily="2" charset="2"/>
              <a:buChar char="§"/>
            </a:pPr>
            <a:r>
              <a:rPr lang="en-AU" sz="2800" b="1" i="1" dirty="0">
                <a:solidFill>
                  <a:srgbClr val="CC0099"/>
                </a:solidFill>
                <a:latin typeface="Times New Roman" pitchFamily="18" charset="0"/>
                <a:cs typeface="Times New Roman" pitchFamily="18" charset="0"/>
              </a:rPr>
              <a:t>what the interviewer expects to get out of the interview</a:t>
            </a:r>
            <a:r>
              <a:rPr lang="en-AU" sz="2800" b="1" i="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lvl="0" algn="just" fontAlgn="t">
              <a:spcBef>
                <a:spcPts val="0"/>
              </a:spcBef>
              <a:buFont typeface="Wingdings" pitchFamily="2" charset="2"/>
              <a:buChar char="§"/>
            </a:pPr>
            <a:r>
              <a:rPr lang="en-AU" sz="2800" b="1" i="1" dirty="0">
                <a:latin typeface="Times New Roman" pitchFamily="18" charset="0"/>
                <a:cs typeface="Times New Roman" pitchFamily="18" charset="0"/>
              </a:rPr>
              <a:t>Motivate the interviewee to contribute to the interview.</a:t>
            </a:r>
            <a:endParaRPr lang="en-US" sz="2800" dirty="0">
              <a:latin typeface="Times New Roman" pitchFamily="18" charset="0"/>
              <a:cs typeface="Times New Roman" pitchFamily="18" charset="0"/>
            </a:endParaRPr>
          </a:p>
          <a:p>
            <a:pPr algn="just" fontAlgn="t">
              <a:spcBef>
                <a:spcPts val="0"/>
              </a:spcBef>
              <a:buFont typeface="Wingdings" pitchFamily="2" charset="2"/>
              <a:buChar char="Ø"/>
            </a:pPr>
            <a:r>
              <a:rPr lang="en-AU" sz="2800" b="1" i="1" dirty="0">
                <a:latin typeface="Times New Roman" pitchFamily="18" charset="0"/>
                <a:cs typeface="Times New Roman" pitchFamily="18" charset="0"/>
              </a:rPr>
              <a:t>The </a:t>
            </a:r>
            <a:r>
              <a:rPr lang="en-AU" sz="2800" b="1" i="1" dirty="0">
                <a:solidFill>
                  <a:srgbClr val="0000FF"/>
                </a:solidFill>
                <a:latin typeface="Times New Roman" pitchFamily="18" charset="0"/>
                <a:cs typeface="Times New Roman" pitchFamily="18" charset="0"/>
              </a:rPr>
              <a:t>interview body represents the most time-consuming phase where you obtain the interviewee's responses </a:t>
            </a:r>
            <a:r>
              <a:rPr lang="en-AU" sz="2800" b="1" i="1" dirty="0">
                <a:latin typeface="Times New Roman" pitchFamily="18" charset="0"/>
                <a:cs typeface="Times New Roman" pitchFamily="18" charset="0"/>
              </a:rPr>
              <a:t>to </a:t>
            </a:r>
            <a:r>
              <a:rPr lang="en-AU" sz="2800" b="1" i="1" dirty="0">
                <a:solidFill>
                  <a:srgbClr val="CC0099"/>
                </a:solidFill>
                <a:latin typeface="Times New Roman" pitchFamily="18" charset="0"/>
                <a:cs typeface="Times New Roman" pitchFamily="18" charset="0"/>
              </a:rPr>
              <a:t>your questions and focus on your well-defined objectives</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spcBef>
                <a:spcPts val="0"/>
              </a:spcBef>
            </a:pPr>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13</a:t>
            </a:fld>
            <a:endParaRPr lang="en-US"/>
          </a:p>
        </p:txBody>
      </p:sp>
    </p:spTree>
    <p:extLst>
      <p:ext uri="{BB962C8B-B14F-4D97-AF65-F5344CB8AC3E}">
        <p14:creationId xmlns:p14="http://schemas.microsoft.com/office/powerpoint/2010/main" val="204580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705600"/>
          </a:xfrm>
        </p:spPr>
        <p:txBody>
          <a:bodyPr>
            <a:normAutofit fontScale="85000" lnSpcReduction="20000"/>
          </a:bodyPr>
          <a:lstStyle/>
          <a:p>
            <a:pPr lvl="0" algn="just" fontAlgn="t">
              <a:buFont typeface="Wingdings" pitchFamily="2" charset="2"/>
              <a:buChar char="Ø"/>
            </a:pPr>
            <a:r>
              <a:rPr lang="en-AU" b="1" i="1" dirty="0">
                <a:solidFill>
                  <a:srgbClr val="CC0099"/>
                </a:solidFill>
                <a:latin typeface="Times New Roman" pitchFamily="18" charset="0"/>
                <a:cs typeface="Times New Roman" pitchFamily="18" charset="0"/>
              </a:rPr>
              <a:t>Most interviewees will expect or at least permit you to take notes</a:t>
            </a:r>
            <a:r>
              <a:rPr lang="en-AU"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fontAlgn="t">
              <a:buFont typeface="Wingdings" pitchFamily="2" charset="2"/>
              <a:buChar char="Ø"/>
            </a:pPr>
            <a:r>
              <a:rPr lang="en-AU" b="1" i="1" dirty="0">
                <a:latin typeface="Times New Roman" pitchFamily="18" charset="0"/>
                <a:cs typeface="Times New Roman" pitchFamily="18" charset="0"/>
              </a:rPr>
              <a:t>Some interviewers use audio note-takers</a:t>
            </a:r>
            <a:r>
              <a:rPr lang="en-A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fontAlgn="t">
              <a:buFont typeface="Wingdings" pitchFamily="2" charset="2"/>
              <a:buChar char="§"/>
            </a:pPr>
            <a:r>
              <a:rPr lang="en-AU" dirty="0">
                <a:latin typeface="Times New Roman" pitchFamily="18" charset="0"/>
                <a:cs typeface="Times New Roman" pitchFamily="18" charset="0"/>
              </a:rPr>
              <a:t>While this can </a:t>
            </a:r>
            <a:r>
              <a:rPr lang="en-AU" b="1" i="1" dirty="0">
                <a:solidFill>
                  <a:srgbClr val="008000"/>
                </a:solidFill>
                <a:latin typeface="Times New Roman" pitchFamily="18" charset="0"/>
                <a:cs typeface="Times New Roman" pitchFamily="18" charset="0"/>
              </a:rPr>
              <a:t>capture the entire interview, some interviewees may be hesitant to express their opinions </a:t>
            </a:r>
            <a:r>
              <a:rPr lang="en-AU" b="1" i="1" dirty="0">
                <a:latin typeface="Times New Roman" pitchFamily="18" charset="0"/>
                <a:cs typeface="Times New Roman" pitchFamily="18" charset="0"/>
              </a:rPr>
              <a:t>if </a:t>
            </a:r>
            <a:r>
              <a:rPr lang="en-AU" b="1" i="1" dirty="0">
                <a:solidFill>
                  <a:srgbClr val="0000FF"/>
                </a:solidFill>
                <a:latin typeface="Times New Roman" pitchFamily="18" charset="0"/>
                <a:cs typeface="Times New Roman" pitchFamily="18" charset="0"/>
              </a:rPr>
              <a:t>they know that they have been recorded on tape</a:t>
            </a:r>
            <a:r>
              <a:rPr lang="en-AU" b="1" i="1" dirty="0">
                <a:latin typeface="Times New Roman" pitchFamily="18" charset="0"/>
                <a:cs typeface="Times New Roman" pitchFamily="18" charset="0"/>
              </a:rPr>
              <a:t>.</a:t>
            </a:r>
            <a:r>
              <a:rPr lang="en-AU" dirty="0">
                <a:latin typeface="Times New Roman" pitchFamily="18" charset="0"/>
                <a:cs typeface="Times New Roman" pitchFamily="18" charset="0"/>
              </a:rPr>
              <a:t> </a:t>
            </a:r>
          </a:p>
          <a:p>
            <a:pPr algn="just" fontAlgn="t">
              <a:buFont typeface="Wingdings" pitchFamily="2" charset="2"/>
              <a:buChar char="Ø"/>
            </a:pPr>
            <a:r>
              <a:rPr lang="en-AU" b="1" i="1" dirty="0">
                <a:latin typeface="Times New Roman" pitchFamily="18" charset="0"/>
                <a:cs typeface="Times New Roman" pitchFamily="18" charset="0"/>
              </a:rPr>
              <a:t>The </a:t>
            </a:r>
            <a:r>
              <a:rPr lang="en-AU" b="1" i="1" dirty="0">
                <a:solidFill>
                  <a:srgbClr val="0000FF"/>
                </a:solidFill>
                <a:latin typeface="Times New Roman" pitchFamily="18" charset="0"/>
                <a:cs typeface="Times New Roman" pitchFamily="18" charset="0"/>
              </a:rPr>
              <a:t>interview conclusion </a:t>
            </a:r>
            <a:r>
              <a:rPr lang="en-AU" b="1" i="1" dirty="0">
                <a:latin typeface="Times New Roman" pitchFamily="18" charset="0"/>
                <a:cs typeface="Times New Roman" pitchFamily="18" charset="0"/>
              </a:rPr>
              <a:t>allows you to </a:t>
            </a:r>
            <a:r>
              <a:rPr lang="en-AU" b="1" i="1" dirty="0">
                <a:solidFill>
                  <a:srgbClr val="CC0099"/>
                </a:solidFill>
                <a:latin typeface="Times New Roman" pitchFamily="18" charset="0"/>
                <a:cs typeface="Times New Roman" pitchFamily="18" charset="0"/>
              </a:rPr>
              <a:t>summarise your understanding of the data gathered during the interview</a:t>
            </a:r>
            <a:r>
              <a:rPr lang="en-A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You </a:t>
            </a:r>
            <a:r>
              <a:rPr lang="en-AU" b="1" i="1" dirty="0">
                <a:latin typeface="Times New Roman" pitchFamily="18" charset="0"/>
                <a:cs typeface="Times New Roman" pitchFamily="18" charset="0"/>
              </a:rPr>
              <a:t>should </a:t>
            </a:r>
            <a:r>
              <a:rPr lang="en-AU" b="1" i="1" dirty="0">
                <a:solidFill>
                  <a:srgbClr val="008000"/>
                </a:solidFill>
                <a:latin typeface="Times New Roman" pitchFamily="18" charset="0"/>
                <a:cs typeface="Times New Roman" pitchFamily="18" charset="0"/>
              </a:rPr>
              <a:t>express your appreciation for the interviewee's valuable time and instil a sense of value for the interviewee</a:t>
            </a:r>
            <a:r>
              <a:rPr lang="en-A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fontAlgn="t">
              <a:buFont typeface="Wingdings" pitchFamily="2" charset="2"/>
              <a:buChar char="§"/>
            </a:pPr>
            <a:r>
              <a:rPr lang="en-AU" b="1" i="1" dirty="0">
                <a:latin typeface="Times New Roman" pitchFamily="18" charset="0"/>
                <a:cs typeface="Times New Roman" pitchFamily="18" charset="0"/>
              </a:rPr>
              <a:t>You may need to </a:t>
            </a:r>
            <a:r>
              <a:rPr lang="en-AU" b="1" i="1" dirty="0">
                <a:solidFill>
                  <a:srgbClr val="0000FF"/>
                </a:solidFill>
                <a:latin typeface="Times New Roman" pitchFamily="18" charset="0"/>
                <a:cs typeface="Times New Roman" pitchFamily="18" charset="0"/>
              </a:rPr>
              <a:t>follow-up with more questions, so the conclusion is an important time to develop rapport </a:t>
            </a:r>
            <a:r>
              <a:rPr lang="en-AU" b="1" i="1" dirty="0">
                <a:latin typeface="Times New Roman" pitchFamily="18" charset="0"/>
                <a:cs typeface="Times New Roman" pitchFamily="18" charset="0"/>
              </a:rPr>
              <a:t>and trust with the interviewee.</a:t>
            </a:r>
            <a:endParaRPr lang="en-US" dirty="0">
              <a:latin typeface="Times New Roman" pitchFamily="18" charset="0"/>
              <a:cs typeface="Times New Roman" pitchFamily="18" charset="0"/>
            </a:endParaRPr>
          </a:p>
          <a:p>
            <a:pPr algn="just" fontAlgn="t"/>
            <a:endParaRPr lang="en-US" dirty="0">
              <a:latin typeface="Times New Roman" pitchFamily="18" charset="0"/>
              <a:cs typeface="Times New Roman" pitchFamily="18" charset="0"/>
            </a:endParaRPr>
          </a:p>
          <a:p>
            <a:pPr lvl="0" algn="just">
              <a:spcBef>
                <a:spcPts val="0"/>
              </a:spcBef>
              <a:buFont typeface="Wingdings" pitchFamily="2" charset="2"/>
              <a:buChar char="§"/>
            </a:pPr>
            <a:endParaRPr lang="en-US" i="1" dirty="0">
              <a:latin typeface="Times New Roman" pitchFamily="18" charset="0"/>
              <a:cs typeface="Times New Roman" pitchFamily="18" charset="0"/>
            </a:endParaRPr>
          </a:p>
          <a:p>
            <a:pPr marL="0" indent="0" algn="just">
              <a:spcBef>
                <a:spcPts val="0"/>
              </a:spcBef>
              <a:buNone/>
            </a:pPr>
            <a:r>
              <a:rPr lang="en-US"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lvl="0" algn="just" fontAlgn="t">
              <a:spcBef>
                <a:spcPts val="0"/>
              </a:spcBef>
              <a:buFont typeface="Wingdings" pitchFamily="2" charset="2"/>
              <a:buChar char="Ø"/>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14</a:t>
            </a:fld>
            <a:endParaRPr lang="en-US"/>
          </a:p>
        </p:txBody>
      </p:sp>
    </p:spTree>
    <p:extLst>
      <p:ext uri="{BB962C8B-B14F-4D97-AF65-F5344CB8AC3E}">
        <p14:creationId xmlns:p14="http://schemas.microsoft.com/office/powerpoint/2010/main" val="293361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rmAutofit fontScale="85000" lnSpcReduction="20000"/>
          </a:bodyPr>
          <a:lstStyle/>
          <a:p>
            <a:pPr marL="0" indent="0" algn="just" fontAlgn="t">
              <a:buNone/>
            </a:pPr>
            <a:r>
              <a:rPr lang="en-AU" b="1" i="1" dirty="0">
                <a:solidFill>
                  <a:srgbClr val="CC0099"/>
                </a:solidFill>
                <a:latin typeface="Times New Roman" pitchFamily="18" charset="0"/>
                <a:cs typeface="Times New Roman" pitchFamily="18" charset="0"/>
              </a:rPr>
              <a:t>6. Documenting the interview</a:t>
            </a:r>
            <a:r>
              <a:rPr lang="en-AU" b="1" i="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fontAlgn="t">
              <a:buFont typeface="Wingdings" pitchFamily="2" charset="2"/>
              <a:buChar char="§"/>
            </a:pPr>
            <a:r>
              <a:rPr lang="en-AU" b="1" i="1" dirty="0">
                <a:solidFill>
                  <a:srgbClr val="0000FF"/>
                </a:solidFill>
                <a:latin typeface="Times New Roman" pitchFamily="18" charset="0"/>
                <a:cs typeface="Times New Roman" pitchFamily="18" charset="0"/>
              </a:rPr>
              <a:t>Transcribe your notes into a format that allows you to understand the information gained at the interview</a:t>
            </a:r>
            <a:r>
              <a:rPr lang="en-AU" dirty="0">
                <a:solidFill>
                  <a:srgbClr val="0000FF"/>
                </a:solidFill>
                <a:latin typeface="Times New Roman" pitchFamily="18" charset="0"/>
                <a:cs typeface="Times New Roman" pitchFamily="18" charset="0"/>
              </a:rPr>
              <a:t>. </a:t>
            </a:r>
            <a:endParaRPr lang="en-US" dirty="0">
              <a:solidFill>
                <a:srgbClr val="0000FF"/>
              </a:solidFill>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Sometimes, </a:t>
            </a:r>
            <a:r>
              <a:rPr lang="en-AU" b="1" i="1" dirty="0">
                <a:latin typeface="Times New Roman" pitchFamily="18" charset="0"/>
                <a:cs typeface="Times New Roman" pitchFamily="18" charset="0"/>
              </a:rPr>
              <a:t>in </a:t>
            </a:r>
            <a:r>
              <a:rPr lang="en-AU" b="1" i="1" dirty="0">
                <a:solidFill>
                  <a:srgbClr val="008000"/>
                </a:solidFill>
                <a:latin typeface="Times New Roman" pitchFamily="18" charset="0"/>
                <a:cs typeface="Times New Roman" pitchFamily="18" charset="0"/>
              </a:rPr>
              <a:t>experienced interviewers do not capture the interview in writing until some time after the interview</a:t>
            </a:r>
            <a:r>
              <a:rPr lang="en-AU"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 In these cases, the </a:t>
            </a:r>
            <a:r>
              <a:rPr lang="en-AU" b="1" i="1" dirty="0">
                <a:solidFill>
                  <a:srgbClr val="CC0099"/>
                </a:solidFill>
                <a:latin typeface="Times New Roman" pitchFamily="18" charset="0"/>
                <a:cs typeface="Times New Roman" pitchFamily="18" charset="0"/>
              </a:rPr>
              <a:t>interviewer may lose many of the valuable facts gained in the interview</a:t>
            </a:r>
            <a:r>
              <a:rPr lang="en-A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Some </a:t>
            </a:r>
            <a:r>
              <a:rPr lang="en-AU" b="1" i="1" dirty="0">
                <a:latin typeface="Times New Roman" pitchFamily="18" charset="0"/>
                <a:cs typeface="Times New Roman" pitchFamily="18" charset="0"/>
              </a:rPr>
              <a:t>interviewees request copies of the interview transcript</a:t>
            </a:r>
            <a:r>
              <a:rPr lang="en-AU"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 This can be </a:t>
            </a:r>
            <a:r>
              <a:rPr lang="en-AU" b="1" i="1" dirty="0">
                <a:solidFill>
                  <a:srgbClr val="0000FF"/>
                </a:solidFill>
                <a:latin typeface="Times New Roman" pitchFamily="18" charset="0"/>
                <a:cs typeface="Times New Roman" pitchFamily="18" charset="0"/>
              </a:rPr>
              <a:t>helpful in prompting the interviewee to volunteer information inadvertently omitted in the interview</a:t>
            </a:r>
            <a:r>
              <a:rPr lang="en-AU"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gn="just" fontAlgn="t">
              <a:buNone/>
            </a:pPr>
            <a:r>
              <a:rPr lang="en-AU" b="1" i="1" dirty="0">
                <a:solidFill>
                  <a:srgbClr val="CC0099"/>
                </a:solidFill>
                <a:latin typeface="Times New Roman" pitchFamily="18" charset="0"/>
                <a:cs typeface="Times New Roman" pitchFamily="18" charset="0"/>
              </a:rPr>
              <a:t>7. Evaluating the interview</a:t>
            </a:r>
            <a:endParaRPr lang="en-US" dirty="0">
              <a:solidFill>
                <a:srgbClr val="CC0099"/>
              </a:solidFill>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It is </a:t>
            </a:r>
            <a:r>
              <a:rPr lang="en-AU" b="1" i="1" dirty="0">
                <a:solidFill>
                  <a:srgbClr val="008000"/>
                </a:solidFill>
                <a:latin typeface="Times New Roman" pitchFamily="18" charset="0"/>
                <a:cs typeface="Times New Roman" pitchFamily="18" charset="0"/>
              </a:rPr>
              <a:t>important to review your notes and transcript to identify any areas of problem, bias or errors</a:t>
            </a:r>
            <a:r>
              <a:rPr lang="en-AU"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lgn="just" fontAlgn="t">
              <a:buFont typeface="Wingdings" pitchFamily="2" charset="2"/>
              <a:buChar char="§"/>
            </a:pPr>
            <a:r>
              <a:rPr lang="en-AU" dirty="0">
                <a:latin typeface="Times New Roman" pitchFamily="18" charset="0"/>
                <a:cs typeface="Times New Roman" pitchFamily="18" charset="0"/>
              </a:rPr>
              <a:t>The </a:t>
            </a:r>
            <a:r>
              <a:rPr lang="en-AU" b="1" i="1" dirty="0">
                <a:solidFill>
                  <a:srgbClr val="0000FF"/>
                </a:solidFill>
                <a:latin typeface="Times New Roman" pitchFamily="18" charset="0"/>
                <a:cs typeface="Times New Roman" pitchFamily="18" charset="0"/>
              </a:rPr>
              <a:t>review may prompt further questions that need to be answered</a:t>
            </a:r>
            <a:r>
              <a:rPr lang="en-AU"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lgn="just" fontAlgn="t">
              <a:buNone/>
            </a:pPr>
            <a:endParaRPr lang="en-US"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15</a:t>
            </a:fld>
            <a:endParaRPr lang="en-US"/>
          </a:p>
        </p:txBody>
      </p:sp>
    </p:spTree>
    <p:extLst>
      <p:ext uri="{BB962C8B-B14F-4D97-AF65-F5344CB8AC3E}">
        <p14:creationId xmlns:p14="http://schemas.microsoft.com/office/powerpoint/2010/main" val="77557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Interview Guidelines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04800"/>
            <a:ext cx="8991600" cy="6400800"/>
          </a:xfrm>
        </p:spPr>
        <p:txBody>
          <a:bodyPr>
            <a:noAutofit/>
          </a:bodyPr>
          <a:lstStyle/>
          <a:p>
            <a:pPr marL="0" indent="0" algn="just">
              <a:spcBef>
                <a:spcPts val="0"/>
              </a:spcBef>
              <a:buNone/>
            </a:pPr>
            <a:r>
              <a:rPr lang="en-US" sz="2800" b="1" dirty="0">
                <a:latin typeface="Times New Roman" pitchFamily="18" charset="0"/>
                <a:cs typeface="Times New Roman" pitchFamily="18" charset="0"/>
              </a:rPr>
              <a:t>1. </a:t>
            </a:r>
            <a:r>
              <a:rPr lang="en-US" sz="2800" b="1" i="1" dirty="0">
                <a:solidFill>
                  <a:srgbClr val="CC0099"/>
                </a:solidFill>
                <a:latin typeface="Times New Roman" pitchFamily="18" charset="0"/>
                <a:cs typeface="Times New Roman" pitchFamily="18" charset="0"/>
              </a:rPr>
              <a:t>Don’t phrase a question in  a way that implies a right or wrong answer</a:t>
            </a:r>
            <a:r>
              <a:rPr lang="en-US" sz="2800" dirty="0">
                <a:latin typeface="Times New Roman" pitchFamily="18" charset="0"/>
                <a:cs typeface="Times New Roman" pitchFamily="18" charset="0"/>
              </a:rPr>
              <a:t>. </a:t>
            </a:r>
          </a:p>
          <a:p>
            <a:pPr algn="just">
              <a:spcBef>
                <a:spcPts val="0"/>
              </a:spcBef>
              <a:buFont typeface="Wingdings" pitchFamily="2" charset="2"/>
              <a:buChar char="§"/>
            </a:pPr>
            <a:r>
              <a:rPr lang="en-US" sz="2800" dirty="0">
                <a:latin typeface="Times New Roman" pitchFamily="18" charset="0"/>
                <a:cs typeface="Times New Roman" pitchFamily="18" charset="0"/>
              </a:rPr>
              <a:t>Enable the </a:t>
            </a:r>
            <a:r>
              <a:rPr lang="en-US" sz="2800" b="1" i="1" dirty="0">
                <a:latin typeface="Times New Roman" pitchFamily="18" charset="0"/>
                <a:cs typeface="Times New Roman" pitchFamily="18" charset="0"/>
              </a:rPr>
              <a:t>respondents to feel free to tell their true opinions and perspectives </a:t>
            </a:r>
            <a:r>
              <a:rPr lang="en-US" sz="2800" dirty="0">
                <a:latin typeface="Times New Roman" pitchFamily="18" charset="0"/>
                <a:cs typeface="Times New Roman" pitchFamily="18" charset="0"/>
              </a:rPr>
              <a:t>and </a:t>
            </a:r>
            <a:r>
              <a:rPr lang="en-US" sz="2800" b="1" i="1" dirty="0">
                <a:solidFill>
                  <a:srgbClr val="008000"/>
                </a:solidFill>
                <a:latin typeface="Times New Roman" pitchFamily="18" charset="0"/>
                <a:cs typeface="Times New Roman" pitchFamily="18" charset="0"/>
              </a:rPr>
              <a:t>make them to trust that their ideas will be considered carefully</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lvl="0" indent="0" algn="just">
              <a:spcBef>
                <a:spcPts val="0"/>
              </a:spcBef>
              <a:buNone/>
            </a:pPr>
            <a:r>
              <a:rPr lang="en-US" sz="2800" b="1" i="1" dirty="0">
                <a:solidFill>
                  <a:srgbClr val="CC0099"/>
                </a:solidFill>
                <a:latin typeface="Times New Roman" pitchFamily="18" charset="0"/>
                <a:cs typeface="Times New Roman" pitchFamily="18" charset="0"/>
              </a:rPr>
              <a:t>2. Listen carefully to what is being said, take notes, </a:t>
            </a:r>
            <a:r>
              <a:rPr lang="en-US" sz="2800" dirty="0">
                <a:latin typeface="Times New Roman" pitchFamily="18" charset="0"/>
                <a:cs typeface="Times New Roman" pitchFamily="18" charset="0"/>
              </a:rPr>
              <a:t>or  if </a:t>
            </a:r>
            <a:r>
              <a:rPr lang="en-US" sz="2800" b="1" i="1" dirty="0">
                <a:latin typeface="Times New Roman" pitchFamily="18" charset="0"/>
                <a:cs typeface="Times New Roman" pitchFamily="18" charset="0"/>
              </a:rPr>
              <a:t>possible record the interview with their permission. Schedule follow ups</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lvl="0" indent="0" algn="just">
              <a:spcBef>
                <a:spcPts val="0"/>
              </a:spcBef>
              <a:buNone/>
            </a:pPr>
            <a:r>
              <a:rPr lang="en-US" sz="2800" dirty="0">
                <a:latin typeface="Times New Roman" pitchFamily="18" charset="0"/>
                <a:cs typeface="Times New Roman" pitchFamily="18" charset="0"/>
              </a:rPr>
              <a:t>3. Once the  </a:t>
            </a:r>
            <a:r>
              <a:rPr lang="en-US" sz="2800" b="1" i="1" dirty="0">
                <a:solidFill>
                  <a:srgbClr val="0000FF"/>
                </a:solidFill>
                <a:latin typeface="Times New Roman" pitchFamily="18" charset="0"/>
                <a:cs typeface="Times New Roman" pitchFamily="18" charset="0"/>
              </a:rPr>
              <a:t>interview is over, key in or document it within 24 hours</a:t>
            </a:r>
            <a:r>
              <a:rPr lang="en-US" sz="2800" dirty="0">
                <a:latin typeface="Times New Roman" pitchFamily="18" charset="0"/>
                <a:cs typeface="Times New Roman" pitchFamily="18" charset="0"/>
              </a:rPr>
              <a:t>, otherwise your memory of </a:t>
            </a:r>
            <a:r>
              <a:rPr lang="en-US" sz="2800" b="1" i="1" dirty="0">
                <a:latin typeface="Times New Roman" pitchFamily="18" charset="0"/>
                <a:cs typeface="Times New Roman" pitchFamily="18" charset="0"/>
              </a:rPr>
              <a:t>the interview will fade quickly</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Organize the notes,  write down the additional questions </a:t>
            </a:r>
            <a:r>
              <a:rPr lang="en-US" sz="2800" dirty="0">
                <a:latin typeface="Times New Roman" pitchFamily="18" charset="0"/>
                <a:cs typeface="Times New Roman" pitchFamily="18" charset="0"/>
              </a:rPr>
              <a:t>that  might arise </a:t>
            </a:r>
            <a:r>
              <a:rPr lang="en-US" sz="2800" b="1" i="1" dirty="0">
                <a:latin typeface="Times New Roman" pitchFamily="18" charset="0"/>
                <a:cs typeface="Times New Roman" pitchFamily="18" charset="0"/>
              </a:rPr>
              <a:t>from lapses in the document or ambiguous information</a:t>
            </a:r>
            <a:r>
              <a:rPr lang="en-US" sz="28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B183FDB6-B6F0-4C8C-911C-95E81BC88C4E}" type="slidenum">
              <a:rPr lang="en-US" smtClean="0"/>
              <a:t>16</a:t>
            </a:fld>
            <a:endParaRPr lang="en-US"/>
          </a:p>
        </p:txBody>
      </p:sp>
    </p:spTree>
    <p:extLst>
      <p:ext uri="{BB962C8B-B14F-4D97-AF65-F5344CB8AC3E}">
        <p14:creationId xmlns:p14="http://schemas.microsoft.com/office/powerpoint/2010/main" val="349785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noAutofit/>
          </a:bodyPr>
          <a:lstStyle/>
          <a:p>
            <a:pPr lvl="0" algn="just">
              <a:lnSpc>
                <a:spcPct val="120000"/>
              </a:lnSpc>
              <a:spcBef>
                <a:spcPts val="0"/>
              </a:spcBef>
              <a:buFont typeface="Wingdings" pitchFamily="2" charset="2"/>
              <a:buChar char="§"/>
            </a:pPr>
            <a:r>
              <a:rPr lang="en-US" sz="2800" b="1" i="1" dirty="0">
                <a:latin typeface="Times New Roman" pitchFamily="18" charset="0"/>
                <a:cs typeface="Times New Roman" pitchFamily="18" charset="0"/>
              </a:rPr>
              <a:t>Separate facts from your opinions and interpretations. </a:t>
            </a:r>
          </a:p>
          <a:p>
            <a:pPr lvl="0" algn="just">
              <a:lnSpc>
                <a:spcPct val="120000"/>
              </a:lnSpc>
              <a:spcBef>
                <a:spcPts val="0"/>
              </a:spcBef>
              <a:buFont typeface="Wingdings" pitchFamily="2" charset="2"/>
              <a:buChar char="§"/>
            </a:pPr>
            <a:r>
              <a:rPr lang="en-US" sz="2800" b="1" i="1" dirty="0">
                <a:latin typeface="Times New Roman" pitchFamily="18" charset="0"/>
                <a:cs typeface="Times New Roman" pitchFamily="18" charset="0"/>
              </a:rPr>
              <a:t>Make a list of unclear points that need clarification</a:t>
            </a:r>
            <a:r>
              <a:rPr lang="en-US" sz="2800" dirty="0">
                <a:latin typeface="Times New Roman" pitchFamily="18" charset="0"/>
                <a:cs typeface="Times New Roman" pitchFamily="18" charset="0"/>
              </a:rPr>
              <a:t>.  </a:t>
            </a:r>
          </a:p>
          <a:p>
            <a:pPr lvl="0" algn="just">
              <a:lnSpc>
                <a:spcPct val="120000"/>
              </a:lnSpc>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Call the person and get answers to these questions. </a:t>
            </a:r>
          </a:p>
          <a:p>
            <a:pPr lvl="0" algn="just">
              <a:lnSpc>
                <a:spcPct val="120000"/>
              </a:lnSpc>
              <a:spcBef>
                <a:spcPts val="0"/>
              </a:spcBef>
              <a:buFont typeface="Wingdings" pitchFamily="2" charset="2"/>
              <a:buChar char="§"/>
            </a:pPr>
            <a:r>
              <a:rPr lang="en-US" sz="2800" dirty="0">
                <a:latin typeface="Times New Roman" pitchFamily="18" charset="0"/>
                <a:cs typeface="Times New Roman" pitchFamily="18" charset="0"/>
              </a:rPr>
              <a:t>You may </a:t>
            </a:r>
            <a:r>
              <a:rPr lang="en-US" sz="2800" b="1" i="1" dirty="0">
                <a:solidFill>
                  <a:srgbClr val="0000FF"/>
                </a:solidFill>
                <a:latin typeface="Times New Roman" pitchFamily="18" charset="0"/>
                <a:cs typeface="Times New Roman" pitchFamily="18" charset="0"/>
              </a:rPr>
              <a:t>send a  written copy of your notes to the person you interviewed to check for accuracy</a:t>
            </a:r>
            <a:r>
              <a:rPr lang="en-US" sz="2800" dirty="0">
                <a:latin typeface="Times New Roman" pitchFamily="18" charset="0"/>
                <a:cs typeface="Times New Roman" pitchFamily="18" charset="0"/>
              </a:rPr>
              <a:t>. </a:t>
            </a:r>
          </a:p>
          <a:p>
            <a:pPr lvl="0" algn="just">
              <a:lnSpc>
                <a:spcPct val="120000"/>
              </a:lnSpc>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Make sure to thank the person for his or her time.</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lvl="0" indent="0" algn="just">
              <a:lnSpc>
                <a:spcPct val="120000"/>
              </a:lnSpc>
              <a:spcBef>
                <a:spcPts val="0"/>
              </a:spcBef>
              <a:buNone/>
            </a:pPr>
            <a:r>
              <a:rPr lang="en-US" sz="2800" dirty="0">
                <a:latin typeface="Times New Roman" pitchFamily="18" charset="0"/>
                <a:cs typeface="Times New Roman" pitchFamily="18" charset="0"/>
              </a:rPr>
              <a:t>4. Be careful </a:t>
            </a:r>
            <a:r>
              <a:rPr lang="en-US" sz="2800" b="1" i="1" dirty="0">
                <a:solidFill>
                  <a:srgbClr val="008000"/>
                </a:solidFill>
                <a:latin typeface="Times New Roman" pitchFamily="18" charset="0"/>
                <a:cs typeface="Times New Roman" pitchFamily="18" charset="0"/>
              </a:rPr>
              <a:t>during the interview not to set expectations about the new or replacement system </a:t>
            </a:r>
            <a:r>
              <a:rPr lang="en-US" sz="2800" dirty="0">
                <a:latin typeface="Times New Roman" pitchFamily="18" charset="0"/>
                <a:cs typeface="Times New Roman" pitchFamily="18" charset="0"/>
              </a:rPr>
              <a:t>unless you are sure these features will be part of the delivered system.</a:t>
            </a:r>
          </a:p>
          <a:p>
            <a:pPr lvl="0" algn="just">
              <a:lnSpc>
                <a:spcPct val="120000"/>
              </a:lnSpc>
              <a:spcBef>
                <a:spcPts val="0"/>
              </a:spcBef>
              <a:buFont typeface="Wingdings" pitchFamily="2" charset="2"/>
              <a:buChar char="§"/>
            </a:pPr>
            <a:r>
              <a:rPr lang="en-US" sz="2800" dirty="0">
                <a:latin typeface="Times New Roman" pitchFamily="18" charset="0"/>
                <a:cs typeface="Times New Roman" pitchFamily="18" charset="0"/>
              </a:rPr>
              <a:t> Let the </a:t>
            </a:r>
            <a:r>
              <a:rPr lang="en-US" sz="2800" b="1" i="1" dirty="0">
                <a:latin typeface="Times New Roman" pitchFamily="18" charset="0"/>
                <a:cs typeface="Times New Roman" pitchFamily="18" charset="0"/>
              </a:rPr>
              <a:t>interviewee understand the steps to the project</a:t>
            </a:r>
            <a:r>
              <a:rPr lang="en-US" sz="2800" dirty="0">
                <a:latin typeface="Times New Roman" pitchFamily="18" charset="0"/>
                <a:cs typeface="Times New Roman" pitchFamily="18" charset="0"/>
              </a:rPr>
              <a:t>.</a:t>
            </a:r>
          </a:p>
          <a:p>
            <a:pPr lvl="0" algn="just">
              <a:lnSpc>
                <a:spcPct val="120000"/>
              </a:lnSpc>
              <a:spcBef>
                <a:spcPts val="0"/>
              </a:spcBef>
              <a:buFont typeface="Wingdings" pitchFamily="2" charset="2"/>
              <a:buChar char="§"/>
            </a:pPr>
            <a:r>
              <a:rPr lang="en-US" sz="2800" dirty="0">
                <a:latin typeface="Times New Roman" pitchFamily="18" charset="0"/>
                <a:cs typeface="Times New Roman" pitchFamily="18" charset="0"/>
              </a:rPr>
              <a:t>Due to the </a:t>
            </a:r>
            <a:r>
              <a:rPr lang="en-US" sz="2800" b="1" i="1" dirty="0">
                <a:solidFill>
                  <a:srgbClr val="0000FF"/>
                </a:solidFill>
                <a:latin typeface="Times New Roman" pitchFamily="18" charset="0"/>
                <a:cs typeface="Times New Roman" pitchFamily="18" charset="0"/>
              </a:rPr>
              <a:t>repetitive nature of the systems development process, </a:t>
            </a:r>
            <a:r>
              <a:rPr lang="en-US" sz="2800" dirty="0">
                <a:latin typeface="Times New Roman" pitchFamily="18" charset="0"/>
                <a:cs typeface="Times New Roman" pitchFamily="18" charset="0"/>
              </a:rPr>
              <a:t>it is </a:t>
            </a:r>
            <a:r>
              <a:rPr lang="en-US" sz="2800" b="1" i="1" dirty="0">
                <a:latin typeface="Times New Roman" pitchFamily="18" charset="0"/>
                <a:cs typeface="Times New Roman" pitchFamily="18" charset="0"/>
              </a:rPr>
              <a:t>premature to say now exactly what the ultimate system will or will not do</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17</a:t>
            </a:fld>
            <a:endParaRPr lang="en-US"/>
          </a:p>
        </p:txBody>
      </p:sp>
    </p:spTree>
    <p:extLst>
      <p:ext uri="{BB962C8B-B14F-4D97-AF65-F5344CB8AC3E}">
        <p14:creationId xmlns:p14="http://schemas.microsoft.com/office/powerpoint/2010/main" val="1642011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rmAutofit/>
          </a:bodyPr>
          <a:lstStyle/>
          <a:p>
            <a:pPr marL="0" lvl="0" indent="0" algn="just">
              <a:lnSpc>
                <a:spcPct val="120000"/>
              </a:lnSpc>
              <a:spcBef>
                <a:spcPts val="0"/>
              </a:spcBef>
              <a:buNone/>
            </a:pPr>
            <a:r>
              <a:rPr lang="en-US" sz="2800" dirty="0">
                <a:latin typeface="Times New Roman" pitchFamily="18" charset="0"/>
                <a:cs typeface="Times New Roman" pitchFamily="18" charset="0"/>
              </a:rPr>
              <a:t>5. </a:t>
            </a:r>
            <a:r>
              <a:rPr lang="en-US" sz="2800" b="1" i="1" dirty="0">
                <a:solidFill>
                  <a:srgbClr val="CC0099"/>
                </a:solidFill>
                <a:latin typeface="Times New Roman" pitchFamily="18" charset="0"/>
                <a:cs typeface="Times New Roman" pitchFamily="18" charset="0"/>
              </a:rPr>
              <a:t>Seek a variety of perspectives from  different people</a:t>
            </a:r>
            <a:r>
              <a:rPr lang="en-US" sz="2800" dirty="0">
                <a:latin typeface="Times New Roman" pitchFamily="18" charset="0"/>
                <a:cs typeface="Times New Roman" pitchFamily="18" charset="0"/>
              </a:rPr>
              <a:t>:</a:t>
            </a:r>
          </a:p>
          <a:p>
            <a:pPr lvl="0" algn="just">
              <a:lnSpc>
                <a:spcPct val="120000"/>
              </a:lnSpc>
              <a:spcBef>
                <a:spcPts val="0"/>
              </a:spcBef>
              <a:buFont typeface="Wingdings" pitchFamily="2" charset="2"/>
              <a:buChar char="§"/>
            </a:pPr>
            <a:r>
              <a:rPr lang="en-US" sz="2800" dirty="0">
                <a:latin typeface="Times New Roman" pitchFamily="18" charset="0"/>
                <a:cs typeface="Times New Roman" pitchFamily="18" charset="0"/>
              </a:rPr>
              <a:t>Potential </a:t>
            </a:r>
            <a:r>
              <a:rPr lang="en-US" sz="2800" b="1" i="1" dirty="0">
                <a:solidFill>
                  <a:srgbClr val="008000"/>
                </a:solidFill>
                <a:latin typeface="Times New Roman" pitchFamily="18" charset="0"/>
                <a:cs typeface="Times New Roman" pitchFamily="18" charset="0"/>
              </a:rPr>
              <a:t>users of the system, users of other system that might be affect by this new system, managers, superiors</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information systems staff and others</a:t>
            </a:r>
            <a:r>
              <a:rPr lang="en-US" sz="2800" dirty="0">
                <a:latin typeface="Times New Roman" pitchFamily="18" charset="0"/>
                <a:cs typeface="Times New Roman" pitchFamily="18" charset="0"/>
              </a:rPr>
              <a:t>.</a:t>
            </a:r>
          </a:p>
          <a:p>
            <a:pPr lvl="0" algn="just">
              <a:lnSpc>
                <a:spcPct val="120000"/>
              </a:lnSpc>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Encourage people to think about current problems </a:t>
            </a:r>
            <a:r>
              <a:rPr lang="en-US" sz="2800" dirty="0">
                <a:latin typeface="Times New Roman" pitchFamily="18" charset="0"/>
                <a:cs typeface="Times New Roman" pitchFamily="18" charset="0"/>
              </a:rPr>
              <a:t>and </a:t>
            </a:r>
            <a:r>
              <a:rPr lang="en-US" sz="2800" b="1" i="1" dirty="0">
                <a:solidFill>
                  <a:srgbClr val="CC0099"/>
                </a:solidFill>
                <a:latin typeface="Times New Roman" pitchFamily="18" charset="0"/>
                <a:cs typeface="Times New Roman" pitchFamily="18" charset="0"/>
              </a:rPr>
              <a:t>opportunities and what new information services might better serve the organization</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lnSpc>
                <a:spcPct val="120000"/>
              </a:lnSpc>
              <a:spcBef>
                <a:spcPts val="0"/>
              </a:spcBef>
            </a:pPr>
            <a:endParaRPr lang="en-US" sz="2800" dirty="0">
              <a:latin typeface="Times New Roman" pitchFamily="18" charset="0"/>
              <a:cs typeface="Times New Roman" pitchFamily="18" charset="0"/>
            </a:endParaRPr>
          </a:p>
          <a:p>
            <a:pPr>
              <a:lnSpc>
                <a:spcPct val="120000"/>
              </a:lnSpc>
            </a:pPr>
            <a:endParaRPr lang="en-US" sz="2800" dirty="0"/>
          </a:p>
          <a:p>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18</a:t>
            </a:fld>
            <a:endParaRPr lang="en-US"/>
          </a:p>
        </p:txBody>
      </p:sp>
    </p:spTree>
    <p:extLst>
      <p:ext uri="{BB962C8B-B14F-4D97-AF65-F5344CB8AC3E}">
        <p14:creationId xmlns:p14="http://schemas.microsoft.com/office/powerpoint/2010/main" val="255892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br>
              <a:rPr lang="en-US" sz="3600" b="1" dirty="0">
                <a:solidFill>
                  <a:srgbClr val="0000FF"/>
                </a:solidFill>
                <a:latin typeface="Times New Roman" pitchFamily="18" charset="0"/>
                <a:cs typeface="Times New Roman" pitchFamily="18" charset="0"/>
              </a:rPr>
            </a:br>
            <a:r>
              <a:rPr lang="en-US" sz="3600" b="1" dirty="0">
                <a:solidFill>
                  <a:srgbClr val="0000FF"/>
                </a:solidFill>
                <a:latin typeface="Times New Roman" pitchFamily="18" charset="0"/>
                <a:cs typeface="Times New Roman" pitchFamily="18" charset="0"/>
              </a:rPr>
              <a:t>B) Questionnaires </a:t>
            </a:r>
            <a:br>
              <a:rPr lang="en-US" sz="3600" i="1" dirty="0">
                <a:solidFill>
                  <a:srgbClr val="0000FF"/>
                </a:solidFill>
                <a:latin typeface="Times New Roman" pitchFamily="18" charset="0"/>
                <a:cs typeface="Times New Roman" pitchFamily="18" charset="0"/>
              </a:rPr>
            </a:br>
            <a:endParaRPr lang="en-US" sz="36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81000"/>
            <a:ext cx="8991600" cy="6324600"/>
          </a:xfrm>
        </p:spPr>
        <p:txBody>
          <a:bodyPr>
            <a:noAutofit/>
          </a:bodyPr>
          <a:lstStyle/>
          <a:p>
            <a:pPr algn="just">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Questionnaires have the advantage of gathering  information from many people in a relatively short time</a:t>
            </a:r>
            <a:r>
              <a:rPr lang="en-US" sz="2800" dirty="0">
                <a:latin typeface="Times New Roman" pitchFamily="18" charset="0"/>
                <a:cs typeface="Times New Roman" pitchFamily="18" charset="0"/>
              </a:rPr>
              <a:t>.</a:t>
            </a:r>
          </a:p>
          <a:p>
            <a:pPr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Interviews are quite expensive and time-consuming  process, but the questionnaires are not expensive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b="1" i="1" dirty="0">
                <a:latin typeface="Times New Roman" pitchFamily="18" charset="0"/>
                <a:cs typeface="Times New Roman" pitchFamily="18" charset="0"/>
              </a:rPr>
              <a:t>Questionnaires are passive and often yield less rich information than interviews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Questionnaires are most useful in the requirements determination process</a:t>
            </a:r>
            <a:r>
              <a:rPr lang="en-US" sz="2800" dirty="0">
                <a:latin typeface="Times New Roman" pitchFamily="18" charset="0"/>
                <a:cs typeface="Times New Roman" pitchFamily="18" charset="0"/>
              </a:rPr>
              <a:t> when used for </a:t>
            </a:r>
            <a:r>
              <a:rPr lang="en-US" sz="2800" b="1" i="1" dirty="0">
                <a:solidFill>
                  <a:srgbClr val="008000"/>
                </a:solidFill>
                <a:latin typeface="Times New Roman" pitchFamily="18" charset="0"/>
                <a:cs typeface="Times New Roman" pitchFamily="18" charset="0"/>
              </a:rPr>
              <a:t>very specific purposes rather than for more general information gathering</a:t>
            </a:r>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indent="0" algn="ctr">
              <a:spcBef>
                <a:spcPts val="0"/>
              </a:spcBef>
              <a:buNone/>
            </a:pPr>
            <a:r>
              <a:rPr lang="en-US" sz="2800" b="1" i="1" dirty="0">
                <a:solidFill>
                  <a:srgbClr val="0000FF"/>
                </a:solidFill>
                <a:latin typeface="Times New Roman" pitchFamily="18" charset="0"/>
                <a:cs typeface="Times New Roman" pitchFamily="18" charset="0"/>
              </a:rPr>
              <a:t>1. Choosing Questionnaire Respondents </a:t>
            </a:r>
            <a:endParaRPr lang="en-US" sz="2800" i="1" dirty="0">
              <a:solidFill>
                <a:srgbClr val="0000FF"/>
              </a:solidFill>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It must be </a:t>
            </a:r>
            <a:r>
              <a:rPr lang="en-US" sz="2800" b="1" i="1" dirty="0">
                <a:solidFill>
                  <a:srgbClr val="CC0099"/>
                </a:solidFill>
                <a:latin typeface="Times New Roman" pitchFamily="18" charset="0"/>
                <a:cs typeface="Times New Roman" pitchFamily="18" charset="0"/>
              </a:rPr>
              <a:t>decided  which  questionnaire to be given to which group of people</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It should be </a:t>
            </a:r>
            <a:r>
              <a:rPr lang="en-US" sz="2800" b="1" i="1" dirty="0">
                <a:latin typeface="Times New Roman" pitchFamily="18" charset="0"/>
                <a:cs typeface="Times New Roman" pitchFamily="18" charset="0"/>
              </a:rPr>
              <a:t>send to representatives of all users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19</a:t>
            </a:fld>
            <a:endParaRPr lang="en-US"/>
          </a:p>
        </p:txBody>
      </p:sp>
    </p:spTree>
    <p:extLst>
      <p:ext uri="{BB962C8B-B14F-4D97-AF65-F5344CB8AC3E}">
        <p14:creationId xmlns:p14="http://schemas.microsoft.com/office/powerpoint/2010/main" val="18286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System Analysis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457200"/>
            <a:ext cx="8915400" cy="6400800"/>
          </a:xfrm>
        </p:spPr>
        <p:txBody>
          <a:bodyPr>
            <a:normAutofit lnSpcReduction="10000"/>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is the </a:t>
            </a:r>
            <a:r>
              <a:rPr lang="en-US" sz="2800" b="1" i="1" dirty="0">
                <a:solidFill>
                  <a:srgbClr val="CC0099"/>
                </a:solidFill>
                <a:latin typeface="Times New Roman" pitchFamily="18" charset="0"/>
                <a:cs typeface="Times New Roman" pitchFamily="18" charset="0"/>
              </a:rPr>
              <a:t>study of a business problem for the purpose of recommending improvements </a:t>
            </a:r>
            <a:r>
              <a:rPr lang="en-US" sz="2800" dirty="0">
                <a:latin typeface="Times New Roman" pitchFamily="18" charset="0"/>
                <a:cs typeface="Times New Roman" pitchFamily="18" charset="0"/>
              </a:rPr>
              <a:t>and </a:t>
            </a:r>
            <a:r>
              <a:rPr lang="en-US" sz="2800" b="1" i="1" dirty="0">
                <a:solidFill>
                  <a:srgbClr val="0000FF"/>
                </a:solidFill>
                <a:latin typeface="Times New Roman" pitchFamily="18" charset="0"/>
                <a:cs typeface="Times New Roman" pitchFamily="18" charset="0"/>
              </a:rPr>
              <a:t>specifying the business requirements for the solution</a:t>
            </a:r>
          </a:p>
          <a:p>
            <a:pPr lvl="0" algn="just">
              <a:spcBef>
                <a:spcPts val="0"/>
              </a:spcBef>
              <a:buFont typeface="Wingdings" pitchFamily="2" charset="2"/>
              <a:buChar char="Ø"/>
            </a:pPr>
            <a:r>
              <a:rPr lang="en-US" sz="2800" dirty="0">
                <a:latin typeface="Times New Roman" pitchFamily="18" charset="0"/>
                <a:cs typeface="Times New Roman" pitchFamily="18" charset="0"/>
              </a:rPr>
              <a:t>It has three parts:</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Determining Requirements</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Structuring Requirements</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Selecting the best alternative design strategy</a:t>
            </a:r>
            <a:endParaRPr lang="en-US" sz="2800" dirty="0">
              <a:solidFill>
                <a:srgbClr val="CC0099"/>
              </a:solidFill>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 These </a:t>
            </a:r>
            <a:r>
              <a:rPr lang="en-US" sz="2800" b="1" i="1" dirty="0">
                <a:latin typeface="Times New Roman" pitchFamily="18" charset="0"/>
                <a:cs typeface="Times New Roman" pitchFamily="18" charset="0"/>
              </a:rPr>
              <a:t>steps are may be parallel and repetitive </a:t>
            </a:r>
          </a:p>
          <a:p>
            <a:pPr marL="0" indent="0" algn="ctr">
              <a:spcBef>
                <a:spcPts val="0"/>
              </a:spcBef>
              <a:buNone/>
            </a:pPr>
            <a:r>
              <a:rPr lang="en-US" sz="2800" b="1" i="1" dirty="0">
                <a:solidFill>
                  <a:srgbClr val="0000FF"/>
                </a:solidFill>
                <a:latin typeface="Times New Roman" pitchFamily="18" charset="0"/>
                <a:cs typeface="Times New Roman" pitchFamily="18" charset="0"/>
              </a:rPr>
              <a:t> 1 .Requirement Determination</a:t>
            </a:r>
          </a:p>
          <a:p>
            <a:pPr lvl="0" algn="just">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Requirement determination </a:t>
            </a:r>
            <a:r>
              <a:rPr lang="en-US" sz="2800" dirty="0">
                <a:latin typeface="Times New Roman" pitchFamily="18" charset="0"/>
                <a:cs typeface="Times New Roman" pitchFamily="18" charset="0"/>
              </a:rPr>
              <a:t>means </a:t>
            </a:r>
            <a:r>
              <a:rPr lang="en-US" sz="2800" b="1" i="1" dirty="0">
                <a:solidFill>
                  <a:srgbClr val="CC0099"/>
                </a:solidFill>
                <a:latin typeface="Times New Roman" pitchFamily="18" charset="0"/>
                <a:cs typeface="Times New Roman" pitchFamily="18" charset="0"/>
              </a:rPr>
              <a:t>gathering  information on what the system should do</a:t>
            </a:r>
            <a:r>
              <a:rPr lang="en-US" sz="2800" dirty="0">
                <a:latin typeface="Times New Roman" pitchFamily="18" charset="0"/>
                <a:cs typeface="Times New Roman" pitchFamily="18" charset="0"/>
              </a:rPr>
              <a:t> from  as  </a:t>
            </a:r>
            <a:r>
              <a:rPr lang="en-US" sz="2800" b="1" i="1" dirty="0">
                <a:latin typeface="Times New Roman" pitchFamily="18" charset="0"/>
                <a:cs typeface="Times New Roman" pitchFamily="18" charset="0"/>
              </a:rPr>
              <a:t>many sources as possible</a:t>
            </a:r>
            <a:r>
              <a:rPr lang="en-US" sz="2800" dirty="0">
                <a:latin typeface="Times New Roman" pitchFamily="18" charset="0"/>
                <a:cs typeface="Times New Roman" pitchFamily="18" charset="0"/>
              </a:rPr>
              <a:t>.</a:t>
            </a:r>
          </a:p>
          <a:p>
            <a:pPr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Analysts use system requirement determination to:</a:t>
            </a:r>
          </a:p>
          <a:p>
            <a:pPr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Understand current problems and opportunities</a:t>
            </a:r>
          </a:p>
          <a:p>
            <a:pPr algn="just">
              <a:spcBef>
                <a:spcPts val="0"/>
              </a:spcBef>
              <a:buFont typeface="Wingdings" pitchFamily="2" charset="2"/>
              <a:buChar char="§"/>
            </a:pPr>
            <a:r>
              <a:rPr lang="en-US" sz="2800" dirty="0">
                <a:latin typeface="Times New Roman" pitchFamily="18" charset="0"/>
                <a:cs typeface="Times New Roman" pitchFamily="18" charset="0"/>
              </a:rPr>
              <a:t>As well as </a:t>
            </a:r>
            <a:r>
              <a:rPr lang="en-US" sz="2800" b="1" i="1" dirty="0">
                <a:solidFill>
                  <a:srgbClr val="008000"/>
                </a:solidFill>
                <a:latin typeface="Times New Roman" pitchFamily="18" charset="0"/>
                <a:cs typeface="Times New Roman" pitchFamily="18" charset="0"/>
              </a:rPr>
              <a:t>what is needed and desired in future systems</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lvl="0" indent="0" algn="just">
              <a:spcBef>
                <a:spcPts val="0"/>
              </a:spcBef>
              <a:buNone/>
            </a:pPr>
            <a:endParaRPr lang="en-US" sz="2800" i="1" dirty="0">
              <a:latin typeface="Times New Roman" pitchFamily="18" charset="0"/>
              <a:cs typeface="Times New Roman" pitchFamily="18" charset="0"/>
            </a:endParaRPr>
          </a:p>
          <a:p>
            <a:pPr marL="0" indent="0" algn="just">
              <a:spcBef>
                <a:spcPts val="0"/>
              </a:spcBef>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2</a:t>
            </a:fld>
            <a:endParaRPr lang="en-US"/>
          </a:p>
        </p:txBody>
      </p:sp>
    </p:spTree>
    <p:extLst>
      <p:ext uri="{BB962C8B-B14F-4D97-AF65-F5344CB8AC3E}">
        <p14:creationId xmlns:p14="http://schemas.microsoft.com/office/powerpoint/2010/main" val="3993104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629400"/>
          </a:xfrm>
        </p:spPr>
        <p:txBody>
          <a:bodyPr>
            <a:normAutofit fontScale="92500" lnSpcReduction="10000"/>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representatives can be selected by any one or combination of these following </a:t>
            </a: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Those convenient to sample</a:t>
            </a:r>
            <a:r>
              <a:rPr lang="en-US" sz="2800" b="1" i="1" dirty="0">
                <a:latin typeface="Times New Roman" pitchFamily="18" charset="0"/>
                <a:cs typeface="Times New Roman" pitchFamily="18" charset="0"/>
              </a:rPr>
              <a:t>: </a:t>
            </a:r>
            <a:r>
              <a:rPr lang="en-US" sz="2800" dirty="0">
                <a:latin typeface="Times New Roman" pitchFamily="18" charset="0"/>
                <a:cs typeface="Times New Roman" pitchFamily="18" charset="0"/>
              </a:rPr>
              <a:t> The people </a:t>
            </a:r>
            <a:r>
              <a:rPr lang="en-US" sz="2800" b="1" i="1" dirty="0">
                <a:solidFill>
                  <a:srgbClr val="CC0099"/>
                </a:solidFill>
                <a:latin typeface="Times New Roman" pitchFamily="18" charset="0"/>
                <a:cs typeface="Times New Roman" pitchFamily="18" charset="0"/>
              </a:rPr>
              <a:t>those willing to be surveyed, or those most motivated to respond</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A random group</a:t>
            </a:r>
            <a:r>
              <a:rPr lang="en-US" sz="2800" b="1" i="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 the </a:t>
            </a:r>
            <a:r>
              <a:rPr lang="en-US" sz="2800" b="1" i="1" dirty="0">
                <a:solidFill>
                  <a:srgbClr val="008000"/>
                </a:solidFill>
                <a:latin typeface="Times New Roman" pitchFamily="18" charset="0"/>
                <a:cs typeface="Times New Roman" pitchFamily="18" charset="0"/>
              </a:rPr>
              <a:t>nth person of all users list can be chosen randomly</a:t>
            </a: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A purposeful sample</a:t>
            </a:r>
            <a:r>
              <a:rPr lang="en-US" sz="2800" b="1" i="1"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r>
              <a:rPr lang="en-US" sz="2800" b="1" i="1" dirty="0">
                <a:solidFill>
                  <a:srgbClr val="CC0099"/>
                </a:solidFill>
                <a:latin typeface="Times New Roman" pitchFamily="18" charset="0"/>
                <a:cs typeface="Times New Roman" pitchFamily="18" charset="0"/>
              </a:rPr>
              <a:t>Only people who satisfy certain criteria, such as users of the system</a:t>
            </a:r>
            <a:r>
              <a:rPr lang="en-US" sz="2800" dirty="0">
                <a:latin typeface="Times New Roman" pitchFamily="18" charset="0"/>
                <a:cs typeface="Times New Roman" pitchFamily="18" charset="0"/>
              </a:rPr>
              <a:t>.</a:t>
            </a:r>
          </a:p>
          <a:p>
            <a:pPr marL="0" lvl="0" indent="0" algn="ctr">
              <a:buNone/>
            </a:pPr>
            <a:r>
              <a:rPr lang="en-US" b="1" i="1" dirty="0">
                <a:solidFill>
                  <a:srgbClr val="0000FF"/>
                </a:solidFill>
                <a:latin typeface="Times New Roman" pitchFamily="18" charset="0"/>
                <a:cs typeface="Times New Roman" pitchFamily="18" charset="0"/>
              </a:rPr>
              <a:t>2. Designing Questionnaires </a:t>
            </a:r>
            <a:endParaRPr lang="en-US" sz="2800" i="1" dirty="0">
              <a:latin typeface="Times New Roman" pitchFamily="18" charset="0"/>
              <a:cs typeface="Times New Roman" pitchFamily="18" charset="0"/>
            </a:endParaRPr>
          </a:p>
          <a:p>
            <a:pPr lvl="0" algn="just">
              <a:buFont typeface="Wingdings" pitchFamily="2" charset="2"/>
              <a:buChar char="Ø"/>
            </a:pPr>
            <a:r>
              <a:rPr lang="en-US" sz="2800" b="1" i="1" dirty="0">
                <a:solidFill>
                  <a:srgbClr val="008000"/>
                </a:solidFill>
                <a:latin typeface="Times New Roman" pitchFamily="18" charset="0"/>
                <a:cs typeface="Times New Roman" pitchFamily="18" charset="0"/>
              </a:rPr>
              <a:t>Questionnaires are less expensive means that the people can complete the questionnaire without help</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Also </a:t>
            </a:r>
            <a:r>
              <a:rPr lang="en-US" sz="2800" b="1" i="1" dirty="0">
                <a:latin typeface="Times New Roman" pitchFamily="18" charset="0"/>
                <a:cs typeface="Times New Roman" pitchFamily="18" charset="0"/>
              </a:rPr>
              <a:t>answers can be provided at the convenience of the respondent</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buFont typeface="Wingdings" pitchFamily="2" charset="2"/>
              <a:buChar char="Ø"/>
            </a:pPr>
            <a:r>
              <a:rPr lang="en-US" sz="2800" dirty="0">
                <a:latin typeface="Times New Roman" pitchFamily="18" charset="0"/>
                <a:cs typeface="Times New Roman" pitchFamily="18" charset="0"/>
              </a:rPr>
              <a:t>Questionnaires may  </a:t>
            </a:r>
            <a:r>
              <a:rPr lang="en-US" sz="2800" b="1" i="1" dirty="0">
                <a:solidFill>
                  <a:srgbClr val="CC0099"/>
                </a:solidFill>
                <a:latin typeface="Times New Roman" pitchFamily="18" charset="0"/>
                <a:cs typeface="Times New Roman" pitchFamily="18" charset="0"/>
              </a:rPr>
              <a:t>include closed-end questions and open-end questions</a:t>
            </a:r>
            <a:r>
              <a:rPr lang="en-US" sz="2800" dirty="0">
                <a:latin typeface="Times New Roman" pitchFamily="18" charset="0"/>
                <a:cs typeface="Times New Roman" pitchFamily="18" charset="0"/>
              </a:rPr>
              <a:t>.</a:t>
            </a:r>
          </a:p>
          <a:p>
            <a:pPr lvl="0" algn="just">
              <a:buFont typeface="Wingdings" pitchFamily="2" charset="2"/>
              <a:buChar char="§"/>
            </a:pPr>
            <a:r>
              <a:rPr lang="en-US" sz="2800" dirty="0">
                <a:latin typeface="Times New Roman" pitchFamily="18" charset="0"/>
                <a:cs typeface="Times New Roman" pitchFamily="18" charset="0"/>
              </a:rPr>
              <a:t>Preferably </a:t>
            </a:r>
            <a:r>
              <a:rPr lang="en-US" sz="2800" b="1" i="1" dirty="0">
                <a:solidFill>
                  <a:srgbClr val="008000"/>
                </a:solidFill>
                <a:latin typeface="Times New Roman" pitchFamily="18" charset="0"/>
                <a:cs typeface="Times New Roman" pitchFamily="18" charset="0"/>
              </a:rPr>
              <a:t>closed-end questions, because they are easier to complete and they define the exact coverage required</a:t>
            </a:r>
          </a:p>
          <a:p>
            <a:pPr algn="just">
              <a:spcBef>
                <a:spcPts val="0"/>
              </a:spcBef>
            </a:pPr>
            <a:endParaRPr lang="en-US" sz="2800" b="1" i="1" dirty="0">
              <a:solidFill>
                <a:srgbClr val="008000"/>
              </a:solidFill>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20</a:t>
            </a:fld>
            <a:endParaRPr lang="en-US"/>
          </a:p>
        </p:txBody>
      </p:sp>
    </p:spTree>
    <p:extLst>
      <p:ext uri="{BB962C8B-B14F-4D97-AF65-F5344CB8AC3E}">
        <p14:creationId xmlns:p14="http://schemas.microsoft.com/office/powerpoint/2010/main" val="66846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629400"/>
          </a:xfrm>
        </p:spPr>
        <p:txBody>
          <a:bodyPr>
            <a:norm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A few </a:t>
            </a:r>
            <a:r>
              <a:rPr lang="en-US" sz="2800" b="1" i="1" dirty="0">
                <a:solidFill>
                  <a:srgbClr val="0000FF"/>
                </a:solidFill>
                <a:latin typeface="Times New Roman" pitchFamily="18" charset="0"/>
                <a:cs typeface="Times New Roman" pitchFamily="18" charset="0"/>
              </a:rPr>
              <a:t>open-ended questions give the person being surveyed an opportunity</a:t>
            </a:r>
            <a:r>
              <a:rPr lang="en-US" sz="2800" dirty="0">
                <a:latin typeface="Times New Roman" pitchFamily="18" charset="0"/>
                <a:cs typeface="Times New Roman" pitchFamily="18" charset="0"/>
              </a:rPr>
              <a:t> to </a:t>
            </a:r>
            <a:r>
              <a:rPr lang="en-US" sz="2800" b="1" i="1" dirty="0">
                <a:latin typeface="Times New Roman" pitchFamily="18" charset="0"/>
                <a:cs typeface="Times New Roman" pitchFamily="18" charset="0"/>
              </a:rPr>
              <a:t>add insights not anticipated by the designer of the questionnaire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CC0099"/>
                </a:solidFill>
                <a:latin typeface="Times New Roman" pitchFamily="18" charset="0"/>
                <a:cs typeface="Times New Roman" pitchFamily="18" charset="0"/>
              </a:rPr>
              <a:t>questions must be extremely clear in meaning and logical in sequence</a:t>
            </a:r>
            <a:r>
              <a:rPr lang="en-US" sz="2800" dirty="0">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without ambiguity in question and answers</a:t>
            </a:r>
            <a:r>
              <a:rPr lang="en-US" sz="2800" dirty="0">
                <a:latin typeface="Times New Roman" pitchFamily="18" charset="0"/>
                <a:cs typeface="Times New Roman" pitchFamily="18" charset="0"/>
              </a:rPr>
              <a:t>.</a:t>
            </a:r>
            <a:r>
              <a:rPr lang="en-US" sz="2800" b="1" dirty="0">
                <a:latin typeface="Times New Roman" pitchFamily="18" charset="0"/>
                <a:cs typeface="Times New Roman" pitchFamily="18" charset="0"/>
              </a:rPr>
              <a:t> </a:t>
            </a:r>
          </a:p>
          <a:p>
            <a:pPr marL="0" indent="0" algn="ctr">
              <a:spcBef>
                <a:spcPts val="0"/>
              </a:spcBef>
              <a:buNone/>
            </a:pPr>
            <a:r>
              <a:rPr lang="en-US" b="1" i="1" dirty="0">
                <a:solidFill>
                  <a:srgbClr val="0000FF"/>
                </a:solidFill>
                <a:latin typeface="Times New Roman" pitchFamily="18" charset="0"/>
                <a:cs typeface="Times New Roman" pitchFamily="18" charset="0"/>
              </a:rPr>
              <a:t>Choosing between  Interviews and Questionnaires</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interviews are good tools for collecting rich</a:t>
            </a:r>
            <a:r>
              <a:rPr lang="en-US" sz="2800" dirty="0">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detailed information and that interview allow exploration </a:t>
            </a:r>
            <a:r>
              <a:rPr lang="en-US" sz="2800" dirty="0">
                <a:latin typeface="Times New Roman" pitchFamily="18" charset="0"/>
                <a:cs typeface="Times New Roman" pitchFamily="18" charset="0"/>
              </a:rPr>
              <a:t>and </a:t>
            </a:r>
            <a:r>
              <a:rPr lang="en-US" sz="2800" b="1" i="1" dirty="0">
                <a:solidFill>
                  <a:srgbClr val="CC0099"/>
                </a:solidFill>
                <a:latin typeface="Times New Roman" pitchFamily="18" charset="0"/>
                <a:cs typeface="Times New Roman" pitchFamily="18" charset="0"/>
              </a:rPr>
              <a:t>follow-ups but quite time intensive and expensive</a:t>
            </a:r>
            <a:r>
              <a:rPr lang="en-US" sz="2800" dirty="0">
                <a:latin typeface="Times New Roman" pitchFamily="18" charset="0"/>
                <a:cs typeface="Times New Roman" pitchFamily="18" charset="0"/>
              </a:rPr>
              <a:t>.</a:t>
            </a:r>
          </a:p>
          <a:p>
            <a:pPr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questionnaires are inexpensive and take less time</a:t>
            </a:r>
            <a:r>
              <a:rPr lang="en-US" sz="2800" dirty="0">
                <a:latin typeface="Times New Roman" pitchFamily="18" charset="0"/>
                <a:cs typeface="Times New Roman" pitchFamily="18" charset="0"/>
              </a:rPr>
              <a:t>, as </a:t>
            </a:r>
            <a:r>
              <a:rPr lang="en-US" sz="2800" b="1" i="1" dirty="0">
                <a:solidFill>
                  <a:srgbClr val="008000"/>
                </a:solidFill>
                <a:latin typeface="Times New Roman" pitchFamily="18" charset="0"/>
                <a:cs typeface="Times New Roman" pitchFamily="18" charset="0"/>
              </a:rPr>
              <a:t>specific information can be gathered from many people at once but the information gathered </a:t>
            </a:r>
            <a:r>
              <a:rPr lang="en-US" sz="2800" dirty="0">
                <a:latin typeface="Times New Roman" pitchFamily="18" charset="0"/>
                <a:cs typeface="Times New Roman" pitchFamily="18" charset="0"/>
              </a:rPr>
              <a:t>is </a:t>
            </a:r>
            <a:r>
              <a:rPr lang="en-US" sz="2800" b="1" i="1" dirty="0">
                <a:solidFill>
                  <a:srgbClr val="CC0099"/>
                </a:solidFill>
                <a:latin typeface="Times New Roman" pitchFamily="18" charset="0"/>
                <a:cs typeface="Times New Roman" pitchFamily="18" charset="0"/>
              </a:rPr>
              <a:t>less rich and follow up questions  is more difficult</a:t>
            </a:r>
            <a:r>
              <a:rPr lang="en-US" sz="2800" dirty="0">
                <a:latin typeface="Times New Roman" pitchFamily="18" charset="0"/>
                <a:cs typeface="Times New Roman" pitchFamily="18" charset="0"/>
              </a:rPr>
              <a:t> as it </a:t>
            </a:r>
            <a:r>
              <a:rPr lang="en-US" sz="2800" b="1" i="1" dirty="0">
                <a:latin typeface="Times New Roman" pitchFamily="18" charset="0"/>
                <a:cs typeface="Times New Roman" pitchFamily="18" charset="0"/>
              </a:rPr>
              <a:t>often involves interview or phone calls</a:t>
            </a:r>
          </a:p>
          <a:p>
            <a:pPr lvl="0" algn="just">
              <a:spcBef>
                <a:spcPts val="0"/>
              </a:spcBef>
            </a:pPr>
            <a:endParaRPr lang="en-US" sz="2800" i="1" dirty="0">
              <a:latin typeface="Times New Roman" pitchFamily="18" charset="0"/>
              <a:cs typeface="Times New Roman" pitchFamily="18" charset="0"/>
            </a:endParaRPr>
          </a:p>
          <a:p>
            <a:pPr lvl="0" algn="just">
              <a:spcBef>
                <a:spcPts val="0"/>
              </a:spcBef>
              <a:buFont typeface="Wingdings" pitchFamily="2" charset="2"/>
              <a:buChar char="§"/>
            </a:pPr>
            <a:endParaRPr lang="en-US" sz="2800"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21</a:t>
            </a:fld>
            <a:endParaRPr lang="en-US"/>
          </a:p>
        </p:txBody>
      </p:sp>
    </p:spTree>
    <p:extLst>
      <p:ext uri="{BB962C8B-B14F-4D97-AF65-F5344CB8AC3E}">
        <p14:creationId xmlns:p14="http://schemas.microsoft.com/office/powerpoint/2010/main" val="207132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lvl="0" algn="just">
              <a:buFont typeface="Wingdings" pitchFamily="2" charset="2"/>
              <a:buChar char="Ø"/>
            </a:pPr>
            <a:r>
              <a:rPr lang="en-US" sz="2800" dirty="0">
                <a:latin typeface="Times New Roman" pitchFamily="18" charset="0"/>
                <a:cs typeface="Times New Roman" pitchFamily="18" charset="0"/>
              </a:rPr>
              <a:t>These </a:t>
            </a:r>
            <a:r>
              <a:rPr lang="en-US" sz="2800" b="1" i="1" dirty="0">
                <a:latin typeface="Times New Roman" pitchFamily="18" charset="0"/>
                <a:cs typeface="Times New Roman" pitchFamily="18" charset="0"/>
              </a:rPr>
              <a:t>differences are important to remember during the analysis phase</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Deciding which </a:t>
            </a:r>
            <a:r>
              <a:rPr lang="en-US" sz="2800" b="1" i="1" dirty="0">
                <a:solidFill>
                  <a:srgbClr val="0000FF"/>
                </a:solidFill>
                <a:latin typeface="Times New Roman" pitchFamily="18" charset="0"/>
                <a:cs typeface="Times New Roman" pitchFamily="18" charset="0"/>
              </a:rPr>
              <a:t>method to use and what strategy to employ to gather information </a:t>
            </a:r>
            <a:r>
              <a:rPr lang="en-US" sz="2800" dirty="0">
                <a:latin typeface="Times New Roman" pitchFamily="18" charset="0"/>
                <a:cs typeface="Times New Roman" pitchFamily="18" charset="0"/>
              </a:rPr>
              <a:t>will vary </a:t>
            </a:r>
            <a:r>
              <a:rPr lang="en-US" sz="2800" b="1" i="1" dirty="0">
                <a:solidFill>
                  <a:srgbClr val="008000"/>
                </a:solidFill>
                <a:latin typeface="Times New Roman" pitchFamily="18" charset="0"/>
                <a:cs typeface="Times New Roman" pitchFamily="18" charset="0"/>
              </a:rPr>
              <a:t>with the system being studied and its organizational context</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22</a:t>
            </a:fld>
            <a:endParaRPr lang="en-US"/>
          </a:p>
        </p:txBody>
      </p:sp>
    </p:spTree>
    <p:extLst>
      <p:ext uri="{BB962C8B-B14F-4D97-AF65-F5344CB8AC3E}">
        <p14:creationId xmlns:p14="http://schemas.microsoft.com/office/powerpoint/2010/main" val="2019150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br>
              <a:rPr lang="en-US" sz="3600" b="1" dirty="0">
                <a:solidFill>
                  <a:srgbClr val="0000FF"/>
                </a:solidFill>
                <a:latin typeface="Times New Roman" pitchFamily="18" charset="0"/>
                <a:cs typeface="Times New Roman" pitchFamily="18" charset="0"/>
              </a:rPr>
            </a:br>
            <a:r>
              <a:rPr lang="en-US" sz="3600" b="1" dirty="0">
                <a:solidFill>
                  <a:srgbClr val="0000FF"/>
                </a:solidFill>
                <a:latin typeface="Times New Roman" pitchFamily="18" charset="0"/>
                <a:cs typeface="Times New Roman" pitchFamily="18" charset="0"/>
              </a:rPr>
              <a:t>C) Direct Observation</a:t>
            </a:r>
            <a:br>
              <a:rPr lang="en-US" sz="3200" i="1" dirty="0">
                <a:solidFill>
                  <a:srgbClr val="0000FF"/>
                </a:solidFill>
                <a:latin typeface="Times New Roman" pitchFamily="18" charset="0"/>
                <a:cs typeface="Times New Roman" pitchFamily="18" charset="0"/>
              </a:rPr>
            </a:br>
            <a:endParaRPr lang="en-US" sz="36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228600"/>
            <a:ext cx="8991600" cy="6477000"/>
          </a:xfrm>
        </p:spPr>
        <p:txBody>
          <a:bodyPr>
            <a:noAutofit/>
          </a:bodyPr>
          <a:lstStyle/>
          <a:p>
            <a:pPr algn="just">
              <a:spcBef>
                <a:spcPts val="0"/>
              </a:spcBef>
              <a:buFont typeface="Wingdings" pitchFamily="2" charset="2"/>
              <a:buChar char="Ø"/>
            </a:pPr>
            <a:r>
              <a:rPr lang="en-US" sz="2700" dirty="0">
                <a:latin typeface="Times New Roman" pitchFamily="18" charset="0"/>
                <a:cs typeface="Times New Roman" pitchFamily="18" charset="0"/>
              </a:rPr>
              <a:t>It is also possible to </a:t>
            </a:r>
            <a:r>
              <a:rPr lang="en-US" sz="2700" b="1" i="1" dirty="0">
                <a:solidFill>
                  <a:srgbClr val="CC0099"/>
                </a:solidFill>
                <a:latin typeface="Times New Roman" pitchFamily="18" charset="0"/>
                <a:cs typeface="Times New Roman" pitchFamily="18" charset="0"/>
              </a:rPr>
              <a:t>gather information about a system by watching the users of the system at work</a:t>
            </a:r>
            <a:r>
              <a:rPr lang="en-US" sz="2700" dirty="0">
                <a:latin typeface="Times New Roman" pitchFamily="18" charset="0"/>
                <a:cs typeface="Times New Roman" pitchFamily="18" charset="0"/>
              </a:rPr>
              <a:t>. </a:t>
            </a:r>
            <a:endParaRPr lang="en-US" sz="2700" i="1" dirty="0">
              <a:latin typeface="Times New Roman" pitchFamily="18" charset="0"/>
              <a:cs typeface="Times New Roman" pitchFamily="18" charset="0"/>
            </a:endParaRPr>
          </a:p>
          <a:p>
            <a:pPr lvl="0" algn="just">
              <a:spcBef>
                <a:spcPts val="0"/>
              </a:spcBef>
              <a:buFont typeface="Wingdings" pitchFamily="2" charset="2"/>
              <a:buChar char="§"/>
            </a:pPr>
            <a:r>
              <a:rPr lang="en-US" sz="2700" dirty="0">
                <a:latin typeface="Times New Roman" pitchFamily="18" charset="0"/>
                <a:cs typeface="Times New Roman" pitchFamily="18" charset="0"/>
              </a:rPr>
              <a:t>This </a:t>
            </a:r>
            <a:r>
              <a:rPr lang="en-US" sz="2700" b="1" i="1" dirty="0">
                <a:latin typeface="Times New Roman" pitchFamily="18" charset="0"/>
                <a:cs typeface="Times New Roman" pitchFamily="18" charset="0"/>
              </a:rPr>
              <a:t>method can bring more objective information </a:t>
            </a:r>
            <a:r>
              <a:rPr lang="en-US" sz="2700" dirty="0">
                <a:latin typeface="Times New Roman" pitchFamily="18" charset="0"/>
                <a:cs typeface="Times New Roman" pitchFamily="18" charset="0"/>
              </a:rPr>
              <a:t>- as the </a:t>
            </a:r>
            <a:r>
              <a:rPr lang="en-US" sz="2700" b="1" i="1" dirty="0">
                <a:solidFill>
                  <a:srgbClr val="008000"/>
                </a:solidFill>
                <a:latin typeface="Times New Roman" pitchFamily="18" charset="0"/>
                <a:cs typeface="Times New Roman" pitchFamily="18" charset="0"/>
              </a:rPr>
              <a:t>analyst can see what the person does (behavior), rather than what they say they do</a:t>
            </a:r>
            <a:r>
              <a:rPr lang="en-US" sz="2700" dirty="0">
                <a:latin typeface="Times New Roman" pitchFamily="18" charset="0"/>
                <a:cs typeface="Times New Roman" pitchFamily="18" charset="0"/>
              </a:rPr>
              <a:t>. </a:t>
            </a:r>
            <a:endParaRPr lang="en-US" sz="2700" i="1" dirty="0">
              <a:latin typeface="Times New Roman" pitchFamily="18" charset="0"/>
              <a:cs typeface="Times New Roman" pitchFamily="18" charset="0"/>
            </a:endParaRPr>
          </a:p>
          <a:p>
            <a:pPr lvl="0" algn="just">
              <a:spcBef>
                <a:spcPts val="0"/>
              </a:spcBef>
              <a:buFont typeface="Wingdings" pitchFamily="2" charset="2"/>
              <a:buChar char="§"/>
            </a:pPr>
            <a:r>
              <a:rPr lang="en-US" sz="2700" dirty="0">
                <a:latin typeface="Times New Roman" pitchFamily="18" charset="0"/>
                <a:cs typeface="Times New Roman" pitchFamily="18" charset="0"/>
              </a:rPr>
              <a:t>This can be used to </a:t>
            </a:r>
            <a:r>
              <a:rPr lang="en-US" sz="2700" b="1" i="1" dirty="0">
                <a:solidFill>
                  <a:srgbClr val="0000FF"/>
                </a:solidFill>
                <a:latin typeface="Times New Roman" pitchFamily="18" charset="0"/>
                <a:cs typeface="Times New Roman" pitchFamily="18" charset="0"/>
              </a:rPr>
              <a:t>supplement or confirm  the  information obtained by asking questions</a:t>
            </a:r>
            <a:r>
              <a:rPr lang="en-US" sz="2700" dirty="0">
                <a:latin typeface="Times New Roman" pitchFamily="18" charset="0"/>
                <a:cs typeface="Times New Roman" pitchFamily="18" charset="0"/>
              </a:rPr>
              <a:t>.</a:t>
            </a:r>
            <a:endParaRPr lang="en-US" sz="2700" i="1" dirty="0">
              <a:latin typeface="Times New Roman" pitchFamily="18" charset="0"/>
              <a:cs typeface="Times New Roman" pitchFamily="18" charset="0"/>
            </a:endParaRPr>
          </a:p>
          <a:p>
            <a:pPr lvl="0" algn="just">
              <a:spcBef>
                <a:spcPts val="0"/>
              </a:spcBef>
              <a:buFont typeface="Wingdings" pitchFamily="2" charset="2"/>
              <a:buChar char="Ø"/>
            </a:pPr>
            <a:r>
              <a:rPr lang="en-US" sz="2700" b="1" i="1" dirty="0">
                <a:solidFill>
                  <a:srgbClr val="CC0099"/>
                </a:solidFill>
                <a:latin typeface="Times New Roman" pitchFamily="18" charset="0"/>
                <a:cs typeface="Times New Roman" pitchFamily="18" charset="0"/>
              </a:rPr>
              <a:t>Observation can take place in two ways:</a:t>
            </a:r>
          </a:p>
          <a:p>
            <a:pPr lvl="0" algn="just">
              <a:spcBef>
                <a:spcPts val="0"/>
              </a:spcBef>
              <a:buFont typeface="Wingdings" pitchFamily="2" charset="2"/>
              <a:buChar char="§"/>
            </a:pPr>
            <a:r>
              <a:rPr lang="en-US" sz="2700" b="1" i="1" dirty="0">
                <a:solidFill>
                  <a:srgbClr val="008000"/>
                </a:solidFill>
                <a:latin typeface="Times New Roman" pitchFamily="18" charset="0"/>
                <a:cs typeface="Times New Roman" pitchFamily="18" charset="0"/>
              </a:rPr>
              <a:t>By the analyst participating in the user’s work Ex. becoming a member of the team for a week</a:t>
            </a:r>
          </a:p>
          <a:p>
            <a:pPr lvl="0" algn="just">
              <a:spcBef>
                <a:spcPts val="0"/>
              </a:spcBef>
              <a:buFont typeface="Wingdings" pitchFamily="2" charset="2"/>
              <a:buChar char="§"/>
            </a:pPr>
            <a:r>
              <a:rPr lang="en-US" sz="2700" b="1" i="1" dirty="0">
                <a:latin typeface="Times New Roman" pitchFamily="18" charset="0"/>
                <a:cs typeface="Times New Roman" pitchFamily="18" charset="0"/>
              </a:rPr>
              <a:t>By watching the users at work – this can be done in person or by video camera</a:t>
            </a:r>
            <a:r>
              <a:rPr lang="en-US" sz="2700" dirty="0">
                <a:latin typeface="Times New Roman" pitchFamily="18" charset="0"/>
                <a:cs typeface="Times New Roman" pitchFamily="18" charset="0"/>
              </a:rPr>
              <a:t>.</a:t>
            </a:r>
            <a:endParaRPr lang="en-US" sz="2700" i="1" dirty="0">
              <a:latin typeface="Times New Roman" pitchFamily="18" charset="0"/>
              <a:cs typeface="Times New Roman" pitchFamily="18" charset="0"/>
            </a:endParaRPr>
          </a:p>
          <a:p>
            <a:pPr lvl="0" algn="just">
              <a:spcBef>
                <a:spcPts val="0"/>
              </a:spcBef>
              <a:buFont typeface="Wingdings" pitchFamily="2" charset="2"/>
              <a:buChar char="Ø"/>
            </a:pPr>
            <a:r>
              <a:rPr lang="en-US" sz="2700" dirty="0">
                <a:latin typeface="Times New Roman" pitchFamily="18" charset="0"/>
                <a:cs typeface="Times New Roman" pitchFamily="18" charset="0"/>
              </a:rPr>
              <a:t>The </a:t>
            </a:r>
            <a:r>
              <a:rPr lang="en-US" sz="2700" b="1" i="1" dirty="0">
                <a:solidFill>
                  <a:srgbClr val="0000FF"/>
                </a:solidFill>
                <a:latin typeface="Times New Roman" pitchFamily="18" charset="0"/>
                <a:cs typeface="Times New Roman" pitchFamily="18" charset="0"/>
              </a:rPr>
              <a:t>advantages of observation over asking questions </a:t>
            </a:r>
            <a:r>
              <a:rPr lang="en-US" sz="2700" dirty="0">
                <a:latin typeface="Times New Roman" pitchFamily="18" charset="0"/>
                <a:cs typeface="Times New Roman" pitchFamily="18" charset="0"/>
              </a:rPr>
              <a:t>is that the </a:t>
            </a:r>
            <a:r>
              <a:rPr lang="en-US" sz="2700" b="1" i="1" dirty="0">
                <a:solidFill>
                  <a:srgbClr val="CC0099"/>
                </a:solidFill>
                <a:latin typeface="Times New Roman" pitchFamily="18" charset="0"/>
                <a:cs typeface="Times New Roman" pitchFamily="18" charset="0"/>
              </a:rPr>
              <a:t>analyst can see what the user’s behavior and interactions </a:t>
            </a:r>
            <a:r>
              <a:rPr lang="en-US" sz="2700" dirty="0">
                <a:latin typeface="Times New Roman" pitchFamily="18" charset="0"/>
                <a:cs typeface="Times New Roman" pitchFamily="18" charset="0"/>
              </a:rPr>
              <a:t>with the </a:t>
            </a:r>
            <a:r>
              <a:rPr lang="en-US" sz="2700" b="1" i="1" dirty="0">
                <a:latin typeface="Times New Roman" pitchFamily="18" charset="0"/>
                <a:cs typeface="Times New Roman" pitchFamily="18" charset="0"/>
              </a:rPr>
              <a:t>system actually are, not what they say they are.</a:t>
            </a:r>
          </a:p>
        </p:txBody>
      </p:sp>
      <p:sp>
        <p:nvSpPr>
          <p:cNvPr id="4" name="Slide Number Placeholder 3"/>
          <p:cNvSpPr>
            <a:spLocks noGrp="1"/>
          </p:cNvSpPr>
          <p:nvPr>
            <p:ph type="sldNum" sz="quarter" idx="12"/>
          </p:nvPr>
        </p:nvSpPr>
        <p:spPr/>
        <p:txBody>
          <a:bodyPr/>
          <a:lstStyle/>
          <a:p>
            <a:fld id="{B183FDB6-B6F0-4C8C-911C-95E81BC88C4E}" type="slidenum">
              <a:rPr lang="en-US" smtClean="0"/>
              <a:t>23</a:t>
            </a:fld>
            <a:endParaRPr lang="en-US"/>
          </a:p>
        </p:txBody>
      </p:sp>
    </p:spTree>
    <p:extLst>
      <p:ext uri="{BB962C8B-B14F-4D97-AF65-F5344CB8AC3E}">
        <p14:creationId xmlns:p14="http://schemas.microsoft.com/office/powerpoint/2010/main" val="143117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There are also </a:t>
            </a:r>
            <a:r>
              <a:rPr lang="en-US" sz="2800" b="1" i="1" dirty="0">
                <a:solidFill>
                  <a:srgbClr val="0000FF"/>
                </a:solidFill>
                <a:latin typeface="Times New Roman" pitchFamily="18" charset="0"/>
                <a:cs typeface="Times New Roman" pitchFamily="18" charset="0"/>
              </a:rPr>
              <a:t>disadvantages to observation :</a:t>
            </a: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While being observed, people may not behave normally </a:t>
            </a:r>
            <a:r>
              <a:rPr lang="en-US" sz="2800" dirty="0">
                <a:latin typeface="Times New Roman" pitchFamily="18" charset="0"/>
                <a:cs typeface="Times New Roman" pitchFamily="18" charset="0"/>
              </a:rPr>
              <a:t>( if they </a:t>
            </a:r>
            <a:r>
              <a:rPr lang="en-US" sz="2800" b="1" i="1" dirty="0">
                <a:solidFill>
                  <a:srgbClr val="CC0099"/>
                </a:solidFill>
                <a:latin typeface="Times New Roman" pitchFamily="18" charset="0"/>
                <a:cs typeface="Times New Roman" pitchFamily="18" charset="0"/>
              </a:rPr>
              <a:t>know they are being observed</a:t>
            </a:r>
            <a:r>
              <a:rPr lang="en-US" sz="2800" dirty="0">
                <a:latin typeface="Times New Roman" pitchFamily="18" charset="0"/>
                <a:cs typeface="Times New Roman" pitchFamily="18" charset="0"/>
              </a:rPr>
              <a:t>) – </a:t>
            </a:r>
            <a:r>
              <a:rPr lang="en-US" sz="2800" b="1" i="1" dirty="0">
                <a:latin typeface="Times New Roman" pitchFamily="18" charset="0"/>
                <a:cs typeface="Times New Roman" pitchFamily="18" charset="0"/>
              </a:rPr>
              <a:t>they may change their behavior</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Also the </a:t>
            </a:r>
            <a:r>
              <a:rPr lang="en-US" sz="2800" b="1" i="1" dirty="0">
                <a:solidFill>
                  <a:srgbClr val="008000"/>
                </a:solidFill>
                <a:latin typeface="Times New Roman" pitchFamily="18" charset="0"/>
                <a:cs typeface="Times New Roman" pitchFamily="18" charset="0"/>
              </a:rPr>
              <a:t>time at which the observation takes place may mean that the analyst </a:t>
            </a:r>
            <a:r>
              <a:rPr lang="en-US" sz="2800" dirty="0">
                <a:latin typeface="Times New Roman" pitchFamily="18" charset="0"/>
                <a:cs typeface="Times New Roman" pitchFamily="18" charset="0"/>
              </a:rPr>
              <a:t>sees only a </a:t>
            </a:r>
            <a:r>
              <a:rPr lang="en-US" sz="2800" b="1" i="1" dirty="0">
                <a:latin typeface="Times New Roman" pitchFamily="18" charset="0"/>
                <a:cs typeface="Times New Roman" pitchFamily="18" charset="0"/>
              </a:rPr>
              <a:t>small subset of the work done by the user</a:t>
            </a:r>
            <a:r>
              <a:rPr lang="en-US" sz="2800" dirty="0">
                <a:latin typeface="Times New Roman" pitchFamily="18" charset="0"/>
                <a:cs typeface="Times New Roman" pitchFamily="18" charset="0"/>
              </a:rPr>
              <a:t>.</a:t>
            </a:r>
          </a:p>
          <a:p>
            <a:pPr marL="0" lvl="0" indent="0" algn="just">
              <a:spcBef>
                <a:spcPts val="0"/>
              </a:spcBef>
              <a:buNone/>
            </a:pPr>
            <a:endParaRPr lang="en-US" sz="2800"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a:p>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24</a:t>
            </a:fld>
            <a:endParaRPr lang="en-US"/>
          </a:p>
        </p:txBody>
      </p:sp>
    </p:spTree>
    <p:extLst>
      <p:ext uri="{BB962C8B-B14F-4D97-AF65-F5344CB8AC3E}">
        <p14:creationId xmlns:p14="http://schemas.microsoft.com/office/powerpoint/2010/main" val="118658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br>
              <a:rPr lang="en-US" sz="2800" b="1" dirty="0">
                <a:solidFill>
                  <a:srgbClr val="0000FF"/>
                </a:solidFill>
                <a:latin typeface="Times New Roman" pitchFamily="18" charset="0"/>
                <a:cs typeface="Times New Roman" pitchFamily="18" charset="0"/>
              </a:rPr>
            </a:br>
            <a:r>
              <a:rPr lang="en-US" sz="2800" b="1" dirty="0">
                <a:solidFill>
                  <a:srgbClr val="0000FF"/>
                </a:solidFill>
                <a:latin typeface="Times New Roman" pitchFamily="18" charset="0"/>
                <a:cs typeface="Times New Roman" pitchFamily="18" charset="0"/>
              </a:rPr>
              <a:t>D) Analyzing Existing Documents ( Reports, Forms, Procedures and Manuals)</a:t>
            </a:r>
            <a:br>
              <a:rPr lang="en-US" sz="2800" i="1" dirty="0">
                <a:solidFill>
                  <a:srgbClr val="0000FF"/>
                </a:solidFill>
                <a:latin typeface="Times New Roman" pitchFamily="18" charset="0"/>
                <a:cs typeface="Times New Roman" pitchFamily="18" charset="0"/>
              </a:rPr>
            </a:br>
            <a:endParaRPr lang="en-US" sz="28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762000"/>
            <a:ext cx="8991600" cy="609600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Another way to </a:t>
            </a:r>
            <a:r>
              <a:rPr lang="en-US" sz="2800" b="1" i="1" dirty="0">
                <a:solidFill>
                  <a:srgbClr val="CC0099"/>
                </a:solidFill>
                <a:latin typeface="Times New Roman" pitchFamily="18" charset="0"/>
                <a:cs typeface="Times New Roman" pitchFamily="18" charset="0"/>
              </a:rPr>
              <a:t>gather information about the current system or possible improvements</a:t>
            </a:r>
            <a:r>
              <a:rPr lang="en-US" sz="2800" dirty="0">
                <a:latin typeface="Times New Roman" pitchFamily="18" charset="0"/>
                <a:cs typeface="Times New Roman" pitchFamily="18" charset="0"/>
              </a:rPr>
              <a:t> to it is  </a:t>
            </a:r>
            <a:r>
              <a:rPr lang="en-US" sz="2800" b="1" i="1" dirty="0">
                <a:solidFill>
                  <a:srgbClr val="008000"/>
                </a:solidFill>
                <a:latin typeface="Times New Roman" pitchFamily="18" charset="0"/>
                <a:cs typeface="Times New Roman" pitchFamily="18" charset="0"/>
              </a:rPr>
              <a:t>to review and analyze existing documentation</a:t>
            </a:r>
          </a:p>
          <a:p>
            <a:pPr lvl="0" algn="just">
              <a:spcBef>
                <a:spcPts val="0"/>
              </a:spcBef>
              <a:buFont typeface="Wingdings" pitchFamily="2" charset="2"/>
              <a:buChar char="Ø"/>
            </a:pPr>
            <a:r>
              <a:rPr lang="en-US" sz="2800" dirty="0">
                <a:latin typeface="Times New Roman" pitchFamily="18" charset="0"/>
                <a:cs typeface="Times New Roman" pitchFamily="18" charset="0"/>
              </a:rPr>
              <a:t>This </a:t>
            </a:r>
            <a:r>
              <a:rPr lang="en-US" sz="2800" b="1" i="1" dirty="0">
                <a:latin typeface="Times New Roman" pitchFamily="18" charset="0"/>
                <a:cs typeface="Times New Roman" pitchFamily="18" charset="0"/>
              </a:rPr>
              <a:t>can provide information about </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Problems with existing systems (Ex. Missing information, redundant steps)</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Possible  new features that can be added to existing systems</a:t>
            </a:r>
            <a:r>
              <a:rPr lang="en-US" sz="2800" dirty="0">
                <a:latin typeface="Times New Roman" pitchFamily="18" charset="0"/>
                <a:cs typeface="Times New Roman" pitchFamily="18" charset="0"/>
              </a:rPr>
              <a:t>, if </a:t>
            </a:r>
            <a:r>
              <a:rPr lang="en-US" sz="2800" b="1" i="1" dirty="0">
                <a:latin typeface="Times New Roman" pitchFamily="18" charset="0"/>
                <a:cs typeface="Times New Roman" pitchFamily="18" charset="0"/>
              </a:rPr>
              <a:t>certain new information is now available (Ex. analysis of sales based on customer type)</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Special Circumstances that occur irregularly but may not be identified by any other requirements gathering technique</a:t>
            </a:r>
            <a:r>
              <a:rPr lang="en-US" sz="2800" dirty="0">
                <a:latin typeface="Times New Roman" pitchFamily="18" charset="0"/>
                <a:cs typeface="Times New Roman" pitchFamily="18" charset="0"/>
              </a:rPr>
              <a:t>(Ex. </a:t>
            </a:r>
            <a:r>
              <a:rPr lang="en-US" sz="2800" b="1" i="1" dirty="0">
                <a:latin typeface="Times New Roman" pitchFamily="18" charset="0"/>
                <a:cs typeface="Times New Roman" pitchFamily="18" charset="0"/>
              </a:rPr>
              <a:t>if special handling is required for a few very large volume customers, where customized customer ordering procedures are required</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25</a:t>
            </a:fld>
            <a:endParaRPr lang="en-US"/>
          </a:p>
        </p:txBody>
      </p:sp>
    </p:spTree>
    <p:extLst>
      <p:ext uri="{BB962C8B-B14F-4D97-AF65-F5344CB8AC3E}">
        <p14:creationId xmlns:p14="http://schemas.microsoft.com/office/powerpoint/2010/main" val="2469779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normAutofit/>
          </a:bodyPr>
          <a:lstStyle/>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Data definitions, rules for processing data (Business rules) in the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Relevant type of documentation include:</a:t>
            </a:r>
          </a:p>
          <a:p>
            <a:pPr lvl="0" algn="just">
              <a:spcBef>
                <a:spcPts val="0"/>
              </a:spcBef>
              <a:buFont typeface="Wingdings" pitchFamily="2" charset="2"/>
              <a:buChar char="§"/>
            </a:pPr>
            <a:r>
              <a:rPr lang="en-US" sz="2800" b="1" i="1" dirty="0">
                <a:latin typeface="Times New Roman" pitchFamily="18" charset="0"/>
                <a:cs typeface="Times New Roman" pitchFamily="18" charset="0"/>
              </a:rPr>
              <a:t>Written work procedures for an individual role or a work group </a:t>
            </a: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Business forms </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Reports generated by current systems</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Documentation about current computer systems</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a:p>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26</a:t>
            </a:fld>
            <a:endParaRPr lang="en-US"/>
          </a:p>
        </p:txBody>
      </p:sp>
    </p:spTree>
    <p:extLst>
      <p:ext uri="{BB962C8B-B14F-4D97-AF65-F5344CB8AC3E}">
        <p14:creationId xmlns:p14="http://schemas.microsoft.com/office/powerpoint/2010/main" val="2034261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705600"/>
          </a:xfrm>
        </p:spPr>
        <p:txBody>
          <a:bodyPr>
            <a:noAutofit/>
          </a:bodyPr>
          <a:lstStyle/>
          <a:p>
            <a:pPr marL="0" indent="0" algn="ctr">
              <a:buNone/>
            </a:pPr>
            <a:r>
              <a:rPr lang="en-US" sz="2800" b="1" dirty="0">
                <a:solidFill>
                  <a:srgbClr val="0000FF"/>
                </a:solidFill>
                <a:latin typeface="Times New Roman" pitchFamily="18" charset="0"/>
                <a:cs typeface="Times New Roman" pitchFamily="18" charset="0"/>
              </a:rPr>
              <a:t>2. Modern Methods for  Gathering Requirements</a:t>
            </a:r>
            <a:endParaRPr lang="en-US" sz="2800" b="1" i="1" dirty="0">
              <a:solidFill>
                <a:srgbClr val="0000FF"/>
              </a:solidFill>
              <a:latin typeface="Times New Roman" pitchFamily="18" charset="0"/>
              <a:cs typeface="Times New Roman" pitchFamily="18" charset="0"/>
            </a:endParaRPr>
          </a:p>
          <a:p>
            <a:pPr lvl="0" algn="just">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modern methods are additional techniques to collect information about the</a:t>
            </a:r>
            <a:r>
              <a:rPr lang="en-US" sz="2800" dirty="0">
                <a:latin typeface="Times New Roman" pitchFamily="18" charset="0"/>
                <a:cs typeface="Times New Roman" pitchFamily="18" charset="0"/>
              </a:rPr>
              <a:t>:</a:t>
            </a:r>
          </a:p>
          <a:p>
            <a:pPr lvl="0" algn="just">
              <a:buFont typeface="Wingdings" pitchFamily="2" charset="2"/>
              <a:buChar char="§"/>
            </a:pPr>
            <a:r>
              <a:rPr lang="en-US" sz="2800" b="1" i="1" dirty="0">
                <a:solidFill>
                  <a:srgbClr val="0000FF"/>
                </a:solidFill>
                <a:latin typeface="Times New Roman" pitchFamily="18" charset="0"/>
                <a:cs typeface="Times New Roman" pitchFamily="18" charset="0"/>
              </a:rPr>
              <a:t>Current system(existing system)</a:t>
            </a:r>
          </a:p>
          <a:p>
            <a:pPr lvl="0" algn="just">
              <a:buFont typeface="Wingdings" pitchFamily="2" charset="2"/>
              <a:buChar char="§"/>
            </a:pPr>
            <a:r>
              <a:rPr lang="en-US" sz="2800" b="1" i="1" dirty="0">
                <a:solidFill>
                  <a:srgbClr val="0000FF"/>
                </a:solidFill>
                <a:latin typeface="Times New Roman" pitchFamily="18" charset="0"/>
                <a:cs typeface="Times New Roman" pitchFamily="18" charset="0"/>
              </a:rPr>
              <a:t>Organizational area requesting the new System</a:t>
            </a:r>
            <a:r>
              <a:rPr lang="en-US" sz="2800" dirty="0">
                <a:latin typeface="Times New Roman" pitchFamily="18" charset="0"/>
                <a:cs typeface="Times New Roman" pitchFamily="18" charset="0"/>
              </a:rPr>
              <a:t> </a:t>
            </a:r>
          </a:p>
          <a:p>
            <a:pPr lvl="0" algn="just">
              <a:buFont typeface="Wingdings" pitchFamily="2" charset="2"/>
              <a:buChar char="§"/>
            </a:pPr>
            <a:r>
              <a:rPr lang="en-US" sz="2800" b="1" i="1" dirty="0">
                <a:solidFill>
                  <a:srgbClr val="CC0099"/>
                </a:solidFill>
                <a:latin typeface="Times New Roman" pitchFamily="18" charset="0"/>
                <a:cs typeface="Times New Roman" pitchFamily="18" charset="0"/>
              </a:rPr>
              <a:t>What the new system should be like</a:t>
            </a:r>
          </a:p>
          <a:p>
            <a:pPr lvl="0" algn="just">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modern methods are Joint Application Design and Prototyping.</a:t>
            </a:r>
          </a:p>
          <a:p>
            <a:pPr lvl="0" algn="just">
              <a:buFont typeface="Wingdings" pitchFamily="2" charset="2"/>
              <a:buChar char="§"/>
            </a:pPr>
            <a:r>
              <a:rPr lang="en-US" sz="2800" dirty="0">
                <a:latin typeface="Times New Roman" pitchFamily="18" charset="0"/>
                <a:cs typeface="Times New Roman" pitchFamily="18" charset="0"/>
              </a:rPr>
              <a:t>These techniques </a:t>
            </a:r>
            <a:r>
              <a:rPr lang="en-US" sz="2800" b="1" i="1" dirty="0">
                <a:latin typeface="Times New Roman" pitchFamily="18" charset="0"/>
                <a:cs typeface="Times New Roman" pitchFamily="18" charset="0"/>
              </a:rPr>
              <a:t>reduces the time of collecting and structuring the requirements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a:buNone/>
            </a:pPr>
            <a:r>
              <a:rPr lang="en-US" sz="2800" b="1" i="1" dirty="0">
                <a:solidFill>
                  <a:srgbClr val="CC0099"/>
                </a:solidFill>
                <a:latin typeface="Times New Roman" pitchFamily="18" charset="0"/>
                <a:cs typeface="Times New Roman" pitchFamily="18" charset="0"/>
              </a:rPr>
              <a:t>2.1 Joint Application Design (JAD)</a:t>
            </a:r>
            <a:endParaRPr lang="en-US" sz="2800" i="1" dirty="0">
              <a:solidFill>
                <a:srgbClr val="CC0099"/>
              </a:solidFill>
              <a:latin typeface="Times New Roman" pitchFamily="18" charset="0"/>
              <a:cs typeface="Times New Roman" pitchFamily="18" charset="0"/>
            </a:endParaRPr>
          </a:p>
          <a:p>
            <a:pPr algn="just">
              <a:buFont typeface="Wingdings" pitchFamily="2" charset="2"/>
              <a:buChar char="§"/>
            </a:pPr>
            <a:r>
              <a:rPr lang="en-US" sz="2800" b="1" i="1" dirty="0">
                <a:solidFill>
                  <a:srgbClr val="0000FF"/>
                </a:solidFill>
                <a:latin typeface="Times New Roman" pitchFamily="18" charset="0"/>
                <a:cs typeface="Times New Roman" pitchFamily="18" charset="0"/>
              </a:rPr>
              <a:t>JAD is a means to bring together the key users, managers, and systems analysts</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involved in the analysis of a current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27</a:t>
            </a:fld>
            <a:endParaRPr lang="en-US"/>
          </a:p>
        </p:txBody>
      </p:sp>
    </p:spTree>
    <p:extLst>
      <p:ext uri="{BB962C8B-B14F-4D97-AF65-F5344CB8AC3E}">
        <p14:creationId xmlns:p14="http://schemas.microsoft.com/office/powerpoint/2010/main" val="3593423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88490"/>
            <a:ext cx="8979310" cy="661711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goal of JAD </a:t>
            </a:r>
            <a:r>
              <a:rPr lang="en-US" sz="2800" dirty="0">
                <a:latin typeface="Times New Roman" pitchFamily="18" charset="0"/>
                <a:cs typeface="Times New Roman" pitchFamily="18" charset="0"/>
              </a:rPr>
              <a:t>is to </a:t>
            </a:r>
            <a:r>
              <a:rPr lang="en-US" sz="2800" b="1" i="1" dirty="0">
                <a:solidFill>
                  <a:srgbClr val="CC0099"/>
                </a:solidFill>
                <a:latin typeface="Times New Roman" pitchFamily="18" charset="0"/>
                <a:cs typeface="Times New Roman" pitchFamily="18" charset="0"/>
              </a:rPr>
              <a:t>collect systems requirements simultaneously from the key people involved in the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b="1" i="1" dirty="0">
                <a:latin typeface="Times New Roman" pitchFamily="18" charset="0"/>
                <a:cs typeface="Times New Roman" pitchFamily="18" charset="0"/>
              </a:rPr>
              <a:t>JAD sessions are usually conducted in a location </a:t>
            </a:r>
            <a:r>
              <a:rPr lang="en-US" sz="2800" dirty="0">
                <a:latin typeface="Times New Roman" pitchFamily="18" charset="0"/>
                <a:cs typeface="Times New Roman" pitchFamily="18" charset="0"/>
              </a:rPr>
              <a:t>away from </a:t>
            </a:r>
            <a:r>
              <a:rPr lang="en-US" sz="2800" b="1" i="1" dirty="0">
                <a:solidFill>
                  <a:srgbClr val="0000FF"/>
                </a:solidFill>
                <a:latin typeface="Times New Roman" pitchFamily="18" charset="0"/>
                <a:cs typeface="Times New Roman" pitchFamily="18" charset="0"/>
              </a:rPr>
              <a:t>where the people normally work, to keep them away from all distractions</a:t>
            </a:r>
            <a:r>
              <a:rPr lang="en-US" sz="2800" dirty="0">
                <a:latin typeface="Times New Roman" pitchFamily="18" charset="0"/>
                <a:cs typeface="Times New Roman" pitchFamily="18" charset="0"/>
              </a:rPr>
              <a:t> , so that they </a:t>
            </a:r>
            <a:r>
              <a:rPr lang="en-US" sz="2800" b="1" i="1" dirty="0">
                <a:solidFill>
                  <a:srgbClr val="008000"/>
                </a:solidFill>
                <a:latin typeface="Times New Roman" pitchFamily="18" charset="0"/>
                <a:cs typeface="Times New Roman" pitchFamily="18" charset="0"/>
              </a:rPr>
              <a:t>can concentrate fully on systems analysis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people involved in a JAD are:</a:t>
            </a:r>
          </a:p>
          <a:p>
            <a:pPr marL="514350" indent="-514350" algn="just">
              <a:spcBef>
                <a:spcPts val="0"/>
              </a:spcBef>
              <a:buAutoNum type="alphaLcParenR"/>
            </a:pPr>
            <a:r>
              <a:rPr lang="en-US" sz="2800" b="1" i="1" dirty="0">
                <a:solidFill>
                  <a:srgbClr val="0000FF"/>
                </a:solidFill>
                <a:latin typeface="Times New Roman" pitchFamily="18" charset="0"/>
                <a:cs typeface="Times New Roman" pitchFamily="18" charset="0"/>
              </a:rPr>
              <a:t>JAD Session Leader</a:t>
            </a:r>
            <a:r>
              <a:rPr lang="en-US" sz="2800" i="1" dirty="0">
                <a:solidFill>
                  <a:srgbClr val="0000FF"/>
                </a:solidFill>
                <a:latin typeface="Times New Roman" pitchFamily="18" charset="0"/>
                <a:cs typeface="Times New Roman" pitchFamily="18" charset="0"/>
              </a:rPr>
              <a:t> </a:t>
            </a:r>
          </a:p>
          <a:p>
            <a:pPr algn="just">
              <a:spcBef>
                <a:spcPts val="0"/>
              </a:spcBef>
              <a:buFont typeface="Wingdings" pitchFamily="2" charset="2"/>
              <a:buChar char="Ø"/>
            </a:pPr>
            <a:r>
              <a:rPr lang="en-US" sz="2800" dirty="0">
                <a:latin typeface="Times New Roman" pitchFamily="18" charset="0"/>
                <a:cs typeface="Times New Roman" pitchFamily="18" charset="0"/>
              </a:rPr>
              <a:t>To </a:t>
            </a:r>
            <a:r>
              <a:rPr lang="en-US" sz="2800" b="1" i="1" dirty="0">
                <a:solidFill>
                  <a:srgbClr val="CC0099"/>
                </a:solidFill>
                <a:latin typeface="Times New Roman" pitchFamily="18" charset="0"/>
                <a:cs typeface="Times New Roman" pitchFamily="18" charset="0"/>
              </a:rPr>
              <a:t>organize and run the JAD- </a:t>
            </a:r>
            <a:r>
              <a:rPr lang="en-US" sz="2800" dirty="0">
                <a:latin typeface="Times New Roman" pitchFamily="18" charset="0"/>
                <a:cs typeface="Times New Roman" pitchFamily="18" charset="0"/>
              </a:rPr>
              <a:t>should be </a:t>
            </a:r>
            <a:r>
              <a:rPr lang="en-US" sz="2800" b="1" i="1" dirty="0">
                <a:latin typeface="Times New Roman" pitchFamily="18" charset="0"/>
                <a:cs typeface="Times New Roman" pitchFamily="18" charset="0"/>
              </a:rPr>
              <a:t>trained in    facilitation  and group management and is usually a systems analyst</a:t>
            </a:r>
            <a:r>
              <a:rPr lang="en-US" sz="2800" dirty="0">
                <a:latin typeface="Times New Roman" pitchFamily="18" charset="0"/>
                <a:cs typeface="Times New Roman" pitchFamily="18" charset="0"/>
              </a:rPr>
              <a:t>. </a:t>
            </a: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Sets the agenda, resolves conflicts and disagreements</a:t>
            </a:r>
            <a:r>
              <a:rPr lang="en-US" sz="2800" dirty="0">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keeps the session on  track  and gets all ideas from participants</a:t>
            </a:r>
            <a:r>
              <a:rPr lang="en-US" sz="2800" dirty="0">
                <a:latin typeface="Times New Roman" pitchFamily="18" charset="0"/>
                <a:cs typeface="Times New Roman" pitchFamily="18" charset="0"/>
              </a:rPr>
              <a:t> </a:t>
            </a:r>
          </a:p>
        </p:txBody>
      </p:sp>
      <p:sp>
        <p:nvSpPr>
          <p:cNvPr id="2" name="Slide Number Placeholder 1"/>
          <p:cNvSpPr>
            <a:spLocks noGrp="1"/>
          </p:cNvSpPr>
          <p:nvPr>
            <p:ph type="sldNum" sz="quarter" idx="12"/>
          </p:nvPr>
        </p:nvSpPr>
        <p:spPr/>
        <p:txBody>
          <a:bodyPr/>
          <a:lstStyle/>
          <a:p>
            <a:fld id="{B183FDB6-B6F0-4C8C-911C-95E81BC88C4E}" type="slidenum">
              <a:rPr lang="en-US" smtClean="0"/>
              <a:t>28</a:t>
            </a:fld>
            <a:endParaRPr lang="en-US"/>
          </a:p>
        </p:txBody>
      </p:sp>
    </p:spTree>
    <p:extLst>
      <p:ext uri="{BB962C8B-B14F-4D97-AF65-F5344CB8AC3E}">
        <p14:creationId xmlns:p14="http://schemas.microsoft.com/office/powerpoint/2010/main" val="1990206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477000"/>
          </a:xfrm>
        </p:spPr>
        <p:txBody>
          <a:bodyPr>
            <a:noAutofit/>
          </a:bodyPr>
          <a:lstStyle/>
          <a:p>
            <a:pPr marL="0" indent="0" algn="just">
              <a:spcBef>
                <a:spcPts val="0"/>
              </a:spcBef>
              <a:buNone/>
            </a:pPr>
            <a:r>
              <a:rPr lang="en-US" sz="2800" b="1" i="1" dirty="0">
                <a:solidFill>
                  <a:srgbClr val="0000FF"/>
                </a:solidFill>
                <a:latin typeface="Times New Roman" pitchFamily="18" charset="0"/>
                <a:cs typeface="Times New Roman" pitchFamily="18" charset="0"/>
              </a:rPr>
              <a:t>b) Users: </a:t>
            </a:r>
            <a:r>
              <a:rPr lang="en-US" sz="2800" b="1" i="1" dirty="0">
                <a:solidFill>
                  <a:srgbClr val="CC0099"/>
                </a:solidFill>
                <a:latin typeface="Times New Roman" pitchFamily="18" charset="0"/>
                <a:cs typeface="Times New Roman" pitchFamily="18" charset="0"/>
              </a:rPr>
              <a:t>Key users of the existing and new system</a:t>
            </a:r>
          </a:p>
          <a:p>
            <a:pPr marL="0" indent="0" algn="just">
              <a:spcBef>
                <a:spcPts val="0"/>
              </a:spcBef>
              <a:buNone/>
            </a:pPr>
            <a:r>
              <a:rPr lang="en-US" sz="2800" b="1" i="1" dirty="0">
                <a:solidFill>
                  <a:srgbClr val="0000FF"/>
                </a:solidFill>
                <a:latin typeface="Times New Roman" pitchFamily="18" charset="0"/>
                <a:cs typeface="Times New Roman" pitchFamily="18" charset="0"/>
              </a:rPr>
              <a:t>c) Mangers of User group</a:t>
            </a:r>
            <a:r>
              <a:rPr lang="en-US" sz="2800" b="1" dirty="0">
                <a:latin typeface="Times New Roman" pitchFamily="18" charset="0"/>
                <a:cs typeface="Times New Roman" pitchFamily="18" charset="0"/>
              </a:rPr>
              <a:t>: </a:t>
            </a:r>
          </a:p>
          <a:p>
            <a:pPr algn="just">
              <a:spcBef>
                <a:spcPts val="0"/>
              </a:spcBef>
              <a:buFont typeface="Wingdings" pitchFamily="2" charset="2"/>
              <a:buChar char="§"/>
            </a:pPr>
            <a:r>
              <a:rPr lang="en-US" sz="2800" dirty="0">
                <a:latin typeface="Times New Roman" pitchFamily="18" charset="0"/>
                <a:cs typeface="Times New Roman" pitchFamily="18" charset="0"/>
              </a:rPr>
              <a:t> To </a:t>
            </a:r>
            <a:r>
              <a:rPr lang="en-US" sz="2800" b="1" i="1" dirty="0">
                <a:solidFill>
                  <a:srgbClr val="008000"/>
                </a:solidFill>
                <a:latin typeface="Times New Roman" pitchFamily="18" charset="0"/>
                <a:cs typeface="Times New Roman" pitchFamily="18" charset="0"/>
              </a:rPr>
              <a:t>provide information about the organization’s direction </a:t>
            </a:r>
            <a:r>
              <a:rPr lang="en-US" sz="2800" dirty="0">
                <a:latin typeface="Times New Roman" pitchFamily="18" charset="0"/>
                <a:cs typeface="Times New Roman" pitchFamily="18" charset="0"/>
              </a:rPr>
              <a:t>and the </a:t>
            </a:r>
            <a:r>
              <a:rPr lang="en-US" sz="2800" b="1" i="1" dirty="0">
                <a:solidFill>
                  <a:srgbClr val="CC0099"/>
                </a:solidFill>
                <a:latin typeface="Times New Roman" pitchFamily="18" charset="0"/>
                <a:cs typeface="Times New Roman" pitchFamily="18" charset="0"/>
              </a:rPr>
              <a:t>motivations and impacts of the systems</a:t>
            </a:r>
            <a:r>
              <a:rPr lang="en-US" sz="2800" dirty="0">
                <a:latin typeface="Times New Roman" pitchFamily="18" charset="0"/>
                <a:cs typeface="Times New Roman" pitchFamily="18" charset="0"/>
              </a:rPr>
              <a:t>, also to </a:t>
            </a:r>
            <a:r>
              <a:rPr lang="en-US" sz="2800" b="1" i="1" dirty="0">
                <a:solidFill>
                  <a:srgbClr val="002060"/>
                </a:solidFill>
                <a:latin typeface="Times New Roman" pitchFamily="18" charset="0"/>
                <a:cs typeface="Times New Roman" pitchFamily="18" charset="0"/>
              </a:rPr>
              <a:t>support the requirements determined during the JAD</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a:spcBef>
                <a:spcPts val="0"/>
              </a:spcBef>
              <a:buNone/>
            </a:pPr>
            <a:r>
              <a:rPr lang="en-US" sz="2800" b="1" i="1" dirty="0">
                <a:solidFill>
                  <a:srgbClr val="0000FF"/>
                </a:solidFill>
                <a:latin typeface="Times New Roman" pitchFamily="18" charset="0"/>
                <a:cs typeface="Times New Roman" pitchFamily="18" charset="0"/>
              </a:rPr>
              <a:t>d)</a:t>
            </a:r>
            <a:r>
              <a:rPr lang="en-US" sz="2800" i="1" dirty="0">
                <a:solidFill>
                  <a:srgbClr val="0000FF"/>
                </a:solidFill>
                <a:latin typeface="Times New Roman" pitchFamily="18" charset="0"/>
                <a:cs typeface="Times New Roman" pitchFamily="18" charset="0"/>
              </a:rPr>
              <a:t> </a:t>
            </a:r>
            <a:r>
              <a:rPr lang="en-US" sz="2800" b="1" i="1" dirty="0">
                <a:solidFill>
                  <a:srgbClr val="0000FF"/>
                </a:solidFill>
                <a:latin typeface="Times New Roman" pitchFamily="18" charset="0"/>
                <a:cs typeface="Times New Roman" pitchFamily="18" charset="0"/>
              </a:rPr>
              <a:t>Systems Analysts: </a:t>
            </a:r>
          </a:p>
          <a:p>
            <a:pPr algn="just">
              <a:spcBef>
                <a:spcPts val="0"/>
              </a:spcBef>
              <a:buFont typeface="Wingdings" pitchFamily="2" charset="2"/>
              <a:buChar char="§"/>
            </a:pPr>
            <a:r>
              <a:rPr lang="en-US" sz="2800" dirty="0">
                <a:latin typeface="Times New Roman" pitchFamily="18" charset="0"/>
                <a:cs typeface="Times New Roman" pitchFamily="18" charset="0"/>
              </a:rPr>
              <a:t> To learn from </a:t>
            </a:r>
            <a:r>
              <a:rPr lang="en-US" sz="2800" b="1" i="1" dirty="0">
                <a:solidFill>
                  <a:srgbClr val="008000"/>
                </a:solidFill>
                <a:latin typeface="Times New Roman" pitchFamily="18" charset="0"/>
                <a:cs typeface="Times New Roman" pitchFamily="18" charset="0"/>
              </a:rPr>
              <a:t>users and mangers, may participate and advise on IS issues</a:t>
            </a:r>
          </a:p>
          <a:p>
            <a:pPr marL="0" indent="0" algn="just">
              <a:spcBef>
                <a:spcPts val="0"/>
              </a:spcBef>
              <a:buNone/>
            </a:pPr>
            <a:r>
              <a:rPr lang="en-US" sz="2800" b="1" i="1" dirty="0">
                <a:solidFill>
                  <a:srgbClr val="0000FF"/>
                </a:solidFill>
                <a:latin typeface="Times New Roman" pitchFamily="18" charset="0"/>
                <a:cs typeface="Times New Roman" pitchFamily="18" charset="0"/>
              </a:rPr>
              <a:t>e) Sponsor </a:t>
            </a:r>
          </a:p>
          <a:p>
            <a:pPr algn="just">
              <a:spcBef>
                <a:spcPts val="0"/>
              </a:spcBef>
              <a:buFont typeface="Wingdings" pitchFamily="2" charset="2"/>
              <a:buChar char="§"/>
            </a:pPr>
            <a:r>
              <a:rPr lang="en-US" sz="2800" dirty="0">
                <a:latin typeface="Times New Roman" pitchFamily="18" charset="0"/>
                <a:cs typeface="Times New Roman" pitchFamily="18" charset="0"/>
              </a:rPr>
              <a:t>A </a:t>
            </a:r>
            <a:r>
              <a:rPr lang="en-US" sz="2800" b="1" i="1" dirty="0">
                <a:latin typeface="Times New Roman" pitchFamily="18" charset="0"/>
                <a:cs typeface="Times New Roman" pitchFamily="18" charset="0"/>
              </a:rPr>
              <a:t>senior person in the organization who is supporting </a:t>
            </a:r>
            <a:r>
              <a:rPr lang="en-US" sz="2800" dirty="0">
                <a:latin typeface="Times New Roman" pitchFamily="18" charset="0"/>
                <a:cs typeface="Times New Roman" pitchFamily="18" charset="0"/>
              </a:rPr>
              <a:t>and</a:t>
            </a:r>
            <a:r>
              <a:rPr lang="en-US" sz="2800" i="1" dirty="0">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providing the budget for the development</a:t>
            </a:r>
            <a:r>
              <a:rPr lang="en-US" sz="2800" dirty="0">
                <a:latin typeface="Times New Roman" pitchFamily="18" charset="0"/>
                <a:cs typeface="Times New Roman" pitchFamily="18" charset="0"/>
              </a:rPr>
              <a:t>, usually </a:t>
            </a:r>
            <a:r>
              <a:rPr lang="en-US" sz="2800" b="1" i="1" dirty="0">
                <a:solidFill>
                  <a:srgbClr val="CC0099"/>
                </a:solidFill>
                <a:latin typeface="Times New Roman" pitchFamily="18" charset="0"/>
                <a:cs typeface="Times New Roman" pitchFamily="18" charset="0"/>
              </a:rPr>
              <a:t>attends only at start and end of session</a:t>
            </a:r>
          </a:p>
        </p:txBody>
      </p:sp>
      <p:sp>
        <p:nvSpPr>
          <p:cNvPr id="2" name="Slide Number Placeholder 1"/>
          <p:cNvSpPr>
            <a:spLocks noGrp="1"/>
          </p:cNvSpPr>
          <p:nvPr>
            <p:ph type="sldNum" sz="quarter" idx="12"/>
          </p:nvPr>
        </p:nvSpPr>
        <p:spPr/>
        <p:txBody>
          <a:bodyPr/>
          <a:lstStyle/>
          <a:p>
            <a:fld id="{B183FDB6-B6F0-4C8C-911C-95E81BC88C4E}" type="slidenum">
              <a:rPr lang="en-US" smtClean="0"/>
              <a:t>29</a:t>
            </a:fld>
            <a:endParaRPr lang="en-US"/>
          </a:p>
        </p:txBody>
      </p:sp>
    </p:spTree>
    <p:extLst>
      <p:ext uri="{BB962C8B-B14F-4D97-AF65-F5344CB8AC3E}">
        <p14:creationId xmlns:p14="http://schemas.microsoft.com/office/powerpoint/2010/main" val="72803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477000"/>
          </a:xfrm>
        </p:spPr>
        <p:txBody>
          <a:bodyPr>
            <a:normAutofit/>
          </a:bodyPr>
          <a:lstStyle/>
          <a:p>
            <a:pPr marL="342900" lvl="1" indent="-342900" algn="just">
              <a:spcBef>
                <a:spcPts val="0"/>
              </a:spcBef>
              <a:buFont typeface="Wingdings" pitchFamily="2" charset="2"/>
              <a:buChar char="Ø"/>
            </a:pPr>
            <a:r>
              <a:rPr lang="en-US" b="1" i="1" dirty="0">
                <a:solidFill>
                  <a:srgbClr val="CC0099"/>
                </a:solidFill>
                <a:latin typeface="Times New Roman" pitchFamily="18" charset="0"/>
                <a:cs typeface="Times New Roman" pitchFamily="18" charset="0"/>
              </a:rPr>
              <a:t>Requirement Determination is collecting and organizing users requirement- WHAT- User needs?</a:t>
            </a:r>
          </a:p>
          <a:p>
            <a:pPr marL="342900" lvl="1" indent="-342900" algn="just">
              <a:spcBef>
                <a:spcPts val="0"/>
              </a:spcBef>
              <a:buFont typeface="Wingdings" pitchFamily="2" charset="2"/>
              <a:buChar char="Ø"/>
            </a:pPr>
            <a:r>
              <a:rPr lang="en-GB" b="1" dirty="0">
                <a:solidFill>
                  <a:srgbClr val="0000FF"/>
                </a:solidFill>
                <a:latin typeface="Times New Roman" pitchFamily="18" charset="0"/>
                <a:cs typeface="Times New Roman" pitchFamily="18" charset="0"/>
              </a:rPr>
              <a:t>What is a Requirement</a:t>
            </a:r>
            <a:r>
              <a:rPr lang="en-US" b="1" dirty="0">
                <a:solidFill>
                  <a:srgbClr val="0000FF"/>
                </a:solidFill>
                <a:latin typeface="Times New Roman" pitchFamily="18" charset="0"/>
                <a:cs typeface="Times New Roman" pitchFamily="18" charset="0"/>
              </a:rPr>
              <a:t> </a:t>
            </a:r>
            <a:r>
              <a:rPr lang="fr-CA" b="1" dirty="0">
                <a:solidFill>
                  <a:srgbClr val="0000FF"/>
                </a:solidFill>
                <a:latin typeface="Times New Roman" pitchFamily="18" charset="0"/>
                <a:cs typeface="Times New Roman" pitchFamily="18" charset="0"/>
              </a:rPr>
              <a:t>?</a:t>
            </a:r>
          </a:p>
          <a:p>
            <a:pPr algn="just">
              <a:spcBef>
                <a:spcPts val="0"/>
              </a:spcBef>
              <a:buFont typeface="Wingdings" pitchFamily="2" charset="2"/>
              <a:buChar char="§"/>
            </a:pPr>
            <a:r>
              <a:rPr lang="en-US" sz="2800" b="1" i="1" dirty="0">
                <a:latin typeface="Times New Roman" pitchFamily="18" charset="0"/>
                <a:cs typeface="Times New Roman" pitchFamily="18" charset="0"/>
              </a:rPr>
              <a:t>It is a</a:t>
            </a:r>
            <a:r>
              <a:rPr lang="en-GB" sz="2800" b="1" i="1" dirty="0">
                <a:latin typeface="Times New Roman" pitchFamily="18" charset="0"/>
                <a:cs typeface="Times New Roman" pitchFamily="18" charset="0"/>
              </a:rPr>
              <a:t> statement describing either </a:t>
            </a:r>
          </a:p>
          <a:p>
            <a:pPr marL="971550" lvl="1" indent="-514350" algn="just">
              <a:spcBef>
                <a:spcPts val="0"/>
              </a:spcBef>
              <a:buAutoNum type="arabicParenR"/>
            </a:pPr>
            <a:r>
              <a:rPr lang="en-GB" dirty="0">
                <a:latin typeface="Times New Roman" pitchFamily="18" charset="0"/>
                <a:cs typeface="Times New Roman" pitchFamily="18" charset="0"/>
              </a:rPr>
              <a:t>an aspect of what the </a:t>
            </a:r>
            <a:r>
              <a:rPr lang="en-GB" b="1" i="1" dirty="0">
                <a:solidFill>
                  <a:srgbClr val="0000FF"/>
                </a:solidFill>
                <a:latin typeface="Times New Roman" pitchFamily="18" charset="0"/>
                <a:cs typeface="Times New Roman" pitchFamily="18" charset="0"/>
              </a:rPr>
              <a:t>proposed system must do, </a:t>
            </a:r>
            <a:r>
              <a:rPr lang="en-GB" dirty="0">
                <a:latin typeface="Times New Roman" pitchFamily="18" charset="0"/>
                <a:cs typeface="Times New Roman" pitchFamily="18" charset="0"/>
              </a:rPr>
              <a:t>or </a:t>
            </a:r>
          </a:p>
          <a:p>
            <a:pPr marL="971550" lvl="1" indent="-514350" algn="just">
              <a:spcBef>
                <a:spcPts val="0"/>
              </a:spcBef>
              <a:buAutoNum type="arabicParenR"/>
            </a:pPr>
            <a:r>
              <a:rPr lang="en-GB" dirty="0">
                <a:latin typeface="Times New Roman" pitchFamily="18" charset="0"/>
                <a:cs typeface="Times New Roman" pitchFamily="18" charset="0"/>
              </a:rPr>
              <a:t>a </a:t>
            </a:r>
            <a:r>
              <a:rPr lang="en-GB" b="1" i="1" dirty="0">
                <a:solidFill>
                  <a:srgbClr val="00B050"/>
                </a:solidFill>
                <a:latin typeface="Times New Roman" pitchFamily="18" charset="0"/>
                <a:cs typeface="Times New Roman" pitchFamily="18" charset="0"/>
              </a:rPr>
              <a:t>constraint on the system’s development</a:t>
            </a:r>
            <a:r>
              <a:rPr lang="en-GB" dirty="0">
                <a:latin typeface="Times New Roman" pitchFamily="18" charset="0"/>
                <a:cs typeface="Times New Roman" pitchFamily="18" charset="0"/>
              </a:rPr>
              <a:t>. </a:t>
            </a:r>
          </a:p>
          <a:p>
            <a:pPr lvl="1" algn="just">
              <a:spcBef>
                <a:spcPts val="0"/>
              </a:spcBef>
              <a:buFont typeface="Wingdings" pitchFamily="2" charset="2"/>
              <a:buChar char="§"/>
            </a:pPr>
            <a:r>
              <a:rPr lang="en-GB" dirty="0">
                <a:latin typeface="Times New Roman" pitchFamily="18" charset="0"/>
                <a:cs typeface="Times New Roman" pitchFamily="18" charset="0"/>
              </a:rPr>
              <a:t>In </a:t>
            </a:r>
            <a:r>
              <a:rPr lang="en-GB" b="1" i="1" dirty="0">
                <a:latin typeface="Times New Roman" pitchFamily="18" charset="0"/>
                <a:cs typeface="Times New Roman" pitchFamily="18" charset="0"/>
              </a:rPr>
              <a:t>either case it must contribute in some way towards adequately solving the customer’s problem</a:t>
            </a:r>
            <a:r>
              <a:rPr lang="en-GB" dirty="0">
                <a:latin typeface="Times New Roman" pitchFamily="18" charset="0"/>
                <a:cs typeface="Times New Roman" pitchFamily="18" charset="0"/>
              </a:rPr>
              <a:t>;</a:t>
            </a:r>
          </a:p>
          <a:p>
            <a:pPr lvl="1" algn="just">
              <a:spcBef>
                <a:spcPts val="0"/>
              </a:spcBef>
              <a:buFont typeface="Wingdings" pitchFamily="2" charset="2"/>
              <a:buChar char="§"/>
            </a:pPr>
            <a:r>
              <a:rPr lang="en-GB" dirty="0">
                <a:latin typeface="Times New Roman" pitchFamily="18" charset="0"/>
                <a:cs typeface="Times New Roman" pitchFamily="18" charset="0"/>
              </a:rPr>
              <a:t>The set of </a:t>
            </a:r>
            <a:r>
              <a:rPr lang="en-GB" b="1" dirty="0">
                <a:solidFill>
                  <a:srgbClr val="0000FF"/>
                </a:solidFill>
                <a:latin typeface="Times New Roman" pitchFamily="18" charset="0"/>
                <a:cs typeface="Times New Roman" pitchFamily="18" charset="0"/>
              </a:rPr>
              <a:t>requirements </a:t>
            </a:r>
            <a:r>
              <a:rPr lang="en-GB" dirty="0">
                <a:latin typeface="Times New Roman" pitchFamily="18" charset="0"/>
                <a:cs typeface="Times New Roman" pitchFamily="18" charset="0"/>
              </a:rPr>
              <a:t>as a whole represents a negotiated agreement </a:t>
            </a:r>
            <a:r>
              <a:rPr lang="en-GB" b="1" i="1" dirty="0">
                <a:solidFill>
                  <a:srgbClr val="0000FF"/>
                </a:solidFill>
                <a:latin typeface="Times New Roman" pitchFamily="18" charset="0"/>
                <a:cs typeface="Times New Roman" pitchFamily="18" charset="0"/>
              </a:rPr>
              <a:t>among the stakeholders</a:t>
            </a:r>
            <a:r>
              <a:rPr lang="en-GB" dirty="0">
                <a:latin typeface="Times New Roman" pitchFamily="18" charset="0"/>
                <a:cs typeface="Times New Roman" pitchFamily="18" charset="0"/>
              </a:rPr>
              <a:t>.</a:t>
            </a:r>
          </a:p>
          <a:p>
            <a:pPr algn="just">
              <a:spcBef>
                <a:spcPts val="0"/>
              </a:spcBef>
              <a:buFont typeface="Wingdings" pitchFamily="2" charset="2"/>
              <a:buChar char="Ø"/>
            </a:pPr>
            <a:r>
              <a:rPr lang="en-US" sz="2800" dirty="0">
                <a:latin typeface="Times New Roman" pitchFamily="18" charset="0"/>
                <a:cs typeface="Times New Roman" pitchFamily="18" charset="0"/>
              </a:rPr>
              <a:t>A </a:t>
            </a:r>
            <a:r>
              <a:rPr lang="en-GB" sz="2800" b="1" i="1" dirty="0">
                <a:latin typeface="Times New Roman" pitchFamily="18" charset="0"/>
                <a:cs typeface="Times New Roman" pitchFamily="18" charset="0"/>
              </a:rPr>
              <a:t>collection of requirements</a:t>
            </a:r>
            <a:r>
              <a:rPr lang="en-US" sz="2800" b="1" i="1" dirty="0">
                <a:latin typeface="Times New Roman" pitchFamily="18" charset="0"/>
                <a:cs typeface="Times New Roman" pitchFamily="18" charset="0"/>
              </a:rPr>
              <a:t> </a:t>
            </a:r>
            <a:r>
              <a:rPr lang="en-US" sz="2800" dirty="0">
                <a:latin typeface="Times New Roman" pitchFamily="18" charset="0"/>
                <a:cs typeface="Times New Roman" pitchFamily="18" charset="0"/>
              </a:rPr>
              <a:t>is</a:t>
            </a:r>
            <a:r>
              <a:rPr lang="en-GB" sz="2800" dirty="0">
                <a:latin typeface="Times New Roman" pitchFamily="18" charset="0"/>
                <a:cs typeface="Times New Roman" pitchFamily="18" charset="0"/>
              </a:rPr>
              <a:t> a </a:t>
            </a:r>
            <a:r>
              <a:rPr lang="en-GB" sz="2800" b="1" dirty="0">
                <a:solidFill>
                  <a:srgbClr val="0000FF"/>
                </a:solidFill>
                <a:latin typeface="Times New Roman" pitchFamily="18" charset="0"/>
                <a:cs typeface="Times New Roman" pitchFamily="18" charset="0"/>
              </a:rPr>
              <a:t>requirements document.</a:t>
            </a:r>
          </a:p>
          <a:p>
            <a:pPr marL="457200" lvl="1" indent="0" algn="just">
              <a:spcBef>
                <a:spcPts val="0"/>
              </a:spcBef>
              <a:buNone/>
            </a:pPr>
            <a:endParaRPr lang="en-GB" dirty="0">
              <a:latin typeface="Times New Roman" pitchFamily="18" charset="0"/>
              <a:cs typeface="Times New Roman" pitchFamily="18" charset="0"/>
            </a:endParaRPr>
          </a:p>
          <a:p>
            <a:pPr marL="342900" lvl="1" indent="-342900" algn="just">
              <a:spcBef>
                <a:spcPts val="0"/>
              </a:spcBef>
              <a:buFont typeface="Wingdings" pitchFamily="2" charset="2"/>
              <a:buChar char="Ø"/>
            </a:pPr>
            <a:endParaRPr lang="en-US" b="1" dirty="0">
              <a:latin typeface="Times New Roman" pitchFamily="18" charset="0"/>
              <a:cs typeface="Times New Roman" pitchFamily="18" charset="0"/>
            </a:endParaRPr>
          </a:p>
          <a:p>
            <a:pPr algn="just">
              <a:spcBef>
                <a:spcPts val="0"/>
              </a:spcBef>
            </a:pPr>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3</a:t>
            </a:fld>
            <a:endParaRPr lang="en-US"/>
          </a:p>
        </p:txBody>
      </p:sp>
    </p:spTree>
    <p:extLst>
      <p:ext uri="{BB962C8B-B14F-4D97-AF65-F5344CB8AC3E}">
        <p14:creationId xmlns:p14="http://schemas.microsoft.com/office/powerpoint/2010/main" val="168198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629400"/>
          </a:xfrm>
        </p:spPr>
        <p:txBody>
          <a:bodyPr/>
          <a:lstStyle/>
          <a:p>
            <a:pPr marL="0" indent="0" algn="just">
              <a:spcBef>
                <a:spcPts val="0"/>
              </a:spcBef>
              <a:buNone/>
            </a:pPr>
            <a:r>
              <a:rPr lang="en-US" dirty="0">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f</a:t>
            </a:r>
            <a:r>
              <a:rPr lang="en-US" i="1" dirty="0">
                <a:solidFill>
                  <a:srgbClr val="0000FF"/>
                </a:solidFill>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Scribe</a:t>
            </a:r>
            <a:r>
              <a:rPr lang="en-US" i="1" dirty="0">
                <a:solidFill>
                  <a:srgbClr val="0000FF"/>
                </a:solidFill>
                <a:latin typeface="Times New Roman" pitchFamily="18" charset="0"/>
                <a:cs typeface="Times New Roman" pitchFamily="18" charset="0"/>
              </a:rPr>
              <a:t>:</a:t>
            </a:r>
          </a:p>
          <a:p>
            <a:pPr algn="just">
              <a:spcBef>
                <a:spcPts val="0"/>
              </a:spcBef>
              <a:buFont typeface="Wingdings" pitchFamily="2" charset="2"/>
              <a:buChar char="§"/>
            </a:pPr>
            <a:r>
              <a:rPr lang="en-US" dirty="0">
                <a:latin typeface="Times New Roman" pitchFamily="18" charset="0"/>
                <a:cs typeface="Times New Roman" pitchFamily="18" charset="0"/>
              </a:rPr>
              <a:t> To </a:t>
            </a:r>
            <a:r>
              <a:rPr lang="en-US" b="1" i="1" dirty="0">
                <a:solidFill>
                  <a:srgbClr val="008000"/>
                </a:solidFill>
                <a:latin typeface="Times New Roman" pitchFamily="18" charset="0"/>
                <a:cs typeface="Times New Roman" pitchFamily="18" charset="0"/>
              </a:rPr>
              <a:t>take notes during the sessions and record the outcomes of the meeting </a:t>
            </a:r>
            <a:r>
              <a:rPr lang="en-US" b="1" i="1" dirty="0">
                <a:latin typeface="Times New Roman" pitchFamily="18" charset="0"/>
                <a:cs typeface="Times New Roman" pitchFamily="18" charset="0"/>
              </a:rPr>
              <a:t>( on a laptop or PC if possible)</a:t>
            </a:r>
          </a:p>
          <a:p>
            <a:pPr marL="0" indent="0" algn="just">
              <a:spcBef>
                <a:spcPts val="0"/>
              </a:spcBef>
              <a:buNone/>
            </a:pPr>
            <a:r>
              <a:rPr lang="en-US" b="1" i="1" dirty="0">
                <a:solidFill>
                  <a:srgbClr val="0000FF"/>
                </a:solidFill>
                <a:latin typeface="Times New Roman" pitchFamily="18" charset="0"/>
                <a:cs typeface="Times New Roman" pitchFamily="18" charset="0"/>
              </a:rPr>
              <a:t>g) IS staff:</a:t>
            </a:r>
          </a:p>
          <a:p>
            <a:pPr algn="just">
              <a:spcBef>
                <a:spcPts val="0"/>
              </a:spcBef>
              <a:buFont typeface="Wingdings" pitchFamily="2" charset="2"/>
              <a:buChar char="§"/>
            </a:pPr>
            <a:r>
              <a:rPr lang="en-US" dirty="0">
                <a:latin typeface="Times New Roman" pitchFamily="18" charset="0"/>
                <a:cs typeface="Times New Roman" pitchFamily="18" charset="0"/>
              </a:rPr>
              <a:t> To </a:t>
            </a:r>
            <a:r>
              <a:rPr lang="en-US" b="1" i="1" dirty="0">
                <a:solidFill>
                  <a:srgbClr val="CC0099"/>
                </a:solidFill>
                <a:latin typeface="Times New Roman" pitchFamily="18" charset="0"/>
                <a:cs typeface="Times New Roman" pitchFamily="18" charset="0"/>
              </a:rPr>
              <a:t>learn from the discussion , may also </a:t>
            </a:r>
            <a:r>
              <a:rPr lang="en-US" b="1" i="1" dirty="0">
                <a:solidFill>
                  <a:srgbClr val="008000"/>
                </a:solidFill>
                <a:latin typeface="Times New Roman" pitchFamily="18" charset="0"/>
                <a:cs typeface="Times New Roman" pitchFamily="18" charset="0"/>
              </a:rPr>
              <a:t>contribute ideas on technical feasibility</a:t>
            </a:r>
            <a:r>
              <a:rPr lang="en-US" b="1" i="1" dirty="0">
                <a:solidFill>
                  <a:srgbClr val="CC0099"/>
                </a:solidFill>
                <a:latin typeface="Times New Roman" pitchFamily="18" charset="0"/>
                <a:cs typeface="Times New Roman" pitchFamily="18" charset="0"/>
              </a:rPr>
              <a:t> </a:t>
            </a:r>
            <a:r>
              <a:rPr lang="en-US" dirty="0">
                <a:latin typeface="Times New Roman" pitchFamily="18" charset="0"/>
                <a:cs typeface="Times New Roman" pitchFamily="18" charset="0"/>
              </a:rPr>
              <a:t>or </a:t>
            </a:r>
            <a:r>
              <a:rPr lang="en-US" b="1" i="1" dirty="0">
                <a:solidFill>
                  <a:srgbClr val="0000FF"/>
                </a:solidFill>
                <a:latin typeface="Times New Roman" pitchFamily="18" charset="0"/>
                <a:cs typeface="Times New Roman" pitchFamily="18" charset="0"/>
              </a:rPr>
              <a:t>limitations of systems</a:t>
            </a:r>
          </a:p>
          <a:p>
            <a:pPr algn="just">
              <a:spcBef>
                <a:spcPts val="0"/>
              </a:spcBef>
              <a:buFont typeface="Wingdings" pitchFamily="2" charset="2"/>
              <a:buChar char="Ø"/>
            </a:pPr>
            <a:r>
              <a:rPr lang="en-US" b="1" i="1" dirty="0">
                <a:solidFill>
                  <a:srgbClr val="CC0099"/>
                </a:solidFill>
                <a:latin typeface="Times New Roman" pitchFamily="18" charset="0"/>
                <a:cs typeface="Times New Roman" pitchFamily="18" charset="0"/>
              </a:rPr>
              <a:t>JAD sessions are held in a special room equipped </a:t>
            </a:r>
            <a:r>
              <a:rPr lang="en-US" i="1" dirty="0">
                <a:latin typeface="Times New Roman" pitchFamily="18" charset="0"/>
                <a:cs typeface="Times New Roman" pitchFamily="18" charset="0"/>
              </a:rPr>
              <a:t>with </a:t>
            </a:r>
            <a:r>
              <a:rPr lang="en-US" b="1" i="1" dirty="0">
                <a:solidFill>
                  <a:srgbClr val="0000FF"/>
                </a:solidFill>
                <a:latin typeface="Times New Roman" pitchFamily="18" charset="0"/>
                <a:cs typeface="Times New Roman" pitchFamily="18" charset="0"/>
              </a:rPr>
              <a:t>white boards, audiovisual tools, overhead projector</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flip charts and computer generated displays</a:t>
            </a:r>
            <a:endParaRPr lang="en-US" b="1" dirty="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B183FDB6-B6F0-4C8C-911C-95E81BC88C4E}" type="slidenum">
              <a:rPr lang="en-US" smtClean="0"/>
              <a:t>30</a:t>
            </a:fld>
            <a:endParaRPr lang="en-US"/>
          </a:p>
        </p:txBody>
      </p:sp>
    </p:spTree>
    <p:extLst>
      <p:ext uri="{BB962C8B-B14F-4D97-AF65-F5344CB8AC3E}">
        <p14:creationId xmlns:p14="http://schemas.microsoft.com/office/powerpoint/2010/main" val="3451658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67400"/>
            <a:ext cx="8229600" cy="990600"/>
          </a:xfrm>
        </p:spPr>
        <p:txBody>
          <a:bodyPr>
            <a:normAutofit/>
          </a:bodyPr>
          <a:lstStyle/>
          <a:p>
            <a:pPr marL="0" indent="0">
              <a:buNone/>
            </a:pPr>
            <a:r>
              <a:rPr lang="en-US" sz="2800" b="1" i="1" dirty="0">
                <a:solidFill>
                  <a:srgbClr val="0000FF"/>
                </a:solidFill>
                <a:latin typeface="Times New Roman" pitchFamily="18" charset="0"/>
                <a:cs typeface="Times New Roman" pitchFamily="18" charset="0"/>
              </a:rPr>
              <a:t>Figure-1 A typical room layout for a JAD session</a:t>
            </a:r>
          </a:p>
          <a:p>
            <a:endParaRPr lang="en-US" sz="2800" b="1" i="1" dirty="0">
              <a:solidFill>
                <a:srgbClr val="0000FF"/>
              </a:solidFill>
              <a:latin typeface="Times New Roman" pitchFamily="18" charset="0"/>
              <a:cs typeface="Times New Roman" pitchFamily="18" charset="0"/>
            </a:endParaRPr>
          </a:p>
        </p:txBody>
      </p:sp>
      <p:pic>
        <p:nvPicPr>
          <p:cNvPr id="1026" name="Picture 2" descr="sad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0"/>
            <a:ext cx="82529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183FDB6-B6F0-4C8C-911C-95E81BC88C4E}" type="slidenum">
              <a:rPr lang="en-US" smtClean="0"/>
              <a:t>31</a:t>
            </a:fld>
            <a:endParaRPr lang="en-US"/>
          </a:p>
        </p:txBody>
      </p:sp>
    </p:spTree>
    <p:extLst>
      <p:ext uri="{BB962C8B-B14F-4D97-AF65-F5344CB8AC3E}">
        <p14:creationId xmlns:p14="http://schemas.microsoft.com/office/powerpoint/2010/main" val="1860530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2734"/>
            <a:ext cx="8991600" cy="6496665"/>
          </a:xfrm>
        </p:spPr>
        <p:txBody>
          <a:bodyPr>
            <a:normAutofit fontScale="25000" lnSpcReduction="20000"/>
          </a:bodyPr>
          <a:lstStyle/>
          <a:p>
            <a:pPr marL="0" indent="0" algn="ctr">
              <a:lnSpc>
                <a:spcPct val="120000"/>
              </a:lnSpc>
              <a:spcBef>
                <a:spcPts val="0"/>
              </a:spcBef>
              <a:buNone/>
            </a:pPr>
            <a:r>
              <a:rPr lang="en-US" sz="12800" b="1" i="1" dirty="0">
                <a:solidFill>
                  <a:srgbClr val="0000FF"/>
                </a:solidFill>
                <a:latin typeface="Times New Roman" pitchFamily="18" charset="0"/>
                <a:cs typeface="Times New Roman" pitchFamily="18" charset="0"/>
              </a:rPr>
              <a:t> Business Process Re-Engineering (BPR)</a:t>
            </a:r>
            <a:r>
              <a:rPr lang="en-US" sz="12800" i="1" dirty="0">
                <a:solidFill>
                  <a:srgbClr val="0000FF"/>
                </a:solidFill>
                <a:latin typeface="Times New Roman" pitchFamily="18" charset="0"/>
                <a:cs typeface="Times New Roman" pitchFamily="18" charset="0"/>
              </a:rPr>
              <a:t> </a:t>
            </a:r>
          </a:p>
          <a:p>
            <a:pPr lvl="0" algn="just">
              <a:lnSpc>
                <a:spcPct val="120000"/>
              </a:lnSpc>
              <a:spcBef>
                <a:spcPts val="0"/>
              </a:spcBef>
              <a:buFont typeface="Wingdings" pitchFamily="2" charset="2"/>
              <a:buChar char="Ø"/>
            </a:pPr>
            <a:r>
              <a:rPr lang="en-US" sz="12000" b="1" i="1" dirty="0">
                <a:solidFill>
                  <a:srgbClr val="CC0099"/>
                </a:solidFill>
                <a:latin typeface="Times New Roman" pitchFamily="18" charset="0"/>
                <a:cs typeface="Times New Roman" pitchFamily="18" charset="0"/>
              </a:rPr>
              <a:t>BPR means the search for</a:t>
            </a:r>
            <a:r>
              <a:rPr lang="en-US" sz="12000" dirty="0">
                <a:latin typeface="Times New Roman" pitchFamily="18" charset="0"/>
                <a:cs typeface="Times New Roman" pitchFamily="18" charset="0"/>
              </a:rPr>
              <a:t>, and </a:t>
            </a:r>
            <a:r>
              <a:rPr lang="en-US" sz="12000" b="1" i="1" dirty="0">
                <a:solidFill>
                  <a:srgbClr val="008000"/>
                </a:solidFill>
                <a:latin typeface="Times New Roman" pitchFamily="18" charset="0"/>
                <a:cs typeface="Times New Roman" pitchFamily="18" charset="0"/>
              </a:rPr>
              <a:t>implementation of, radical change is business processe</a:t>
            </a:r>
            <a:r>
              <a:rPr lang="en-US" sz="12000" dirty="0">
                <a:latin typeface="Times New Roman" pitchFamily="18" charset="0"/>
                <a:cs typeface="Times New Roman" pitchFamily="18" charset="0"/>
              </a:rPr>
              <a:t>s to </a:t>
            </a:r>
            <a:r>
              <a:rPr lang="en-US" sz="12000" b="1" i="1" dirty="0">
                <a:latin typeface="Times New Roman" pitchFamily="18" charset="0"/>
                <a:cs typeface="Times New Roman" pitchFamily="18" charset="0"/>
              </a:rPr>
              <a:t>achieve breakthrough improvements in products and services</a:t>
            </a:r>
            <a:r>
              <a:rPr lang="en-US" sz="12000" dirty="0">
                <a:latin typeface="Times New Roman" pitchFamily="18" charset="0"/>
                <a:cs typeface="Times New Roman" pitchFamily="18" charset="0"/>
              </a:rPr>
              <a:t>.</a:t>
            </a:r>
            <a:endParaRPr lang="en-US" sz="12000" i="1" dirty="0">
              <a:latin typeface="Times New Roman" pitchFamily="18" charset="0"/>
              <a:cs typeface="Times New Roman" pitchFamily="18" charset="0"/>
            </a:endParaRPr>
          </a:p>
          <a:p>
            <a:pPr lvl="0" algn="just">
              <a:lnSpc>
                <a:spcPct val="120000"/>
              </a:lnSpc>
              <a:spcBef>
                <a:spcPts val="0"/>
              </a:spcBef>
              <a:buFont typeface="Wingdings" pitchFamily="2" charset="2"/>
              <a:buChar char="§"/>
            </a:pPr>
            <a:r>
              <a:rPr lang="en-US" sz="12000" b="1" i="1" dirty="0">
                <a:solidFill>
                  <a:srgbClr val="0000FF"/>
                </a:solidFill>
                <a:latin typeface="Times New Roman" pitchFamily="18" charset="0"/>
                <a:cs typeface="Times New Roman" pitchFamily="18" charset="0"/>
              </a:rPr>
              <a:t>BPR is a process </a:t>
            </a:r>
            <a:r>
              <a:rPr lang="en-US" sz="12000" dirty="0">
                <a:latin typeface="Times New Roman" pitchFamily="18" charset="0"/>
                <a:cs typeface="Times New Roman" pitchFamily="18" charset="0"/>
              </a:rPr>
              <a:t>in which </a:t>
            </a:r>
            <a:r>
              <a:rPr lang="en-US" sz="12000" b="1" i="1" dirty="0">
                <a:solidFill>
                  <a:srgbClr val="CC0099"/>
                </a:solidFill>
                <a:latin typeface="Times New Roman" pitchFamily="18" charset="0"/>
                <a:cs typeface="Times New Roman" pitchFamily="18" charset="0"/>
              </a:rPr>
              <a:t>existing methods of doing business are replaced with new and updated methods</a:t>
            </a:r>
          </a:p>
          <a:p>
            <a:pPr lvl="0" algn="just">
              <a:lnSpc>
                <a:spcPct val="120000"/>
              </a:lnSpc>
              <a:spcBef>
                <a:spcPts val="0"/>
              </a:spcBef>
              <a:buFont typeface="Wingdings" pitchFamily="2" charset="2"/>
              <a:buChar char="Ø"/>
            </a:pPr>
            <a:r>
              <a:rPr lang="en-US" sz="12000" dirty="0">
                <a:latin typeface="Times New Roman" pitchFamily="18" charset="0"/>
                <a:cs typeface="Times New Roman" pitchFamily="18" charset="0"/>
              </a:rPr>
              <a:t>In many business, the </a:t>
            </a:r>
            <a:r>
              <a:rPr lang="en-US" sz="12000" b="1" i="1" dirty="0">
                <a:solidFill>
                  <a:srgbClr val="008000"/>
                </a:solidFill>
                <a:latin typeface="Times New Roman" pitchFamily="18" charset="0"/>
                <a:cs typeface="Times New Roman" pitchFamily="18" charset="0"/>
              </a:rPr>
              <a:t>systems in place consists of programs that were written some time ago </a:t>
            </a:r>
            <a:r>
              <a:rPr lang="en-US" sz="12000" dirty="0">
                <a:latin typeface="Times New Roman" pitchFamily="18" charset="0"/>
                <a:cs typeface="Times New Roman" pitchFamily="18" charset="0"/>
              </a:rPr>
              <a:t>and still </a:t>
            </a:r>
            <a:r>
              <a:rPr lang="en-US" sz="12000" b="1" i="1" dirty="0">
                <a:latin typeface="Times New Roman" pitchFamily="18" charset="0"/>
                <a:cs typeface="Times New Roman" pitchFamily="18" charset="0"/>
              </a:rPr>
              <a:t>use old methods and technologies</a:t>
            </a:r>
            <a:r>
              <a:rPr lang="en-US" sz="12000" dirty="0">
                <a:latin typeface="Times New Roman" pitchFamily="18" charset="0"/>
                <a:cs typeface="Times New Roman" pitchFamily="18" charset="0"/>
              </a:rPr>
              <a:t>. </a:t>
            </a:r>
          </a:p>
          <a:p>
            <a:pPr lvl="0" algn="just">
              <a:lnSpc>
                <a:spcPct val="120000"/>
              </a:lnSpc>
              <a:spcBef>
                <a:spcPts val="0"/>
              </a:spcBef>
              <a:buFont typeface="Wingdings" pitchFamily="2" charset="2"/>
              <a:buChar char="§"/>
            </a:pPr>
            <a:r>
              <a:rPr lang="en-US" sz="12000" dirty="0">
                <a:latin typeface="Times New Roman" pitchFamily="18" charset="0"/>
                <a:cs typeface="Times New Roman" pitchFamily="18" charset="0"/>
              </a:rPr>
              <a:t>They </a:t>
            </a:r>
            <a:r>
              <a:rPr lang="en-US" sz="12000" b="1" i="1" dirty="0">
                <a:solidFill>
                  <a:srgbClr val="CC0099"/>
                </a:solidFill>
                <a:latin typeface="Times New Roman" pitchFamily="18" charset="0"/>
                <a:cs typeface="Times New Roman" pitchFamily="18" charset="0"/>
              </a:rPr>
              <a:t>often support only one business unit</a:t>
            </a:r>
            <a:r>
              <a:rPr lang="en-US" sz="12000" dirty="0">
                <a:latin typeface="Times New Roman" pitchFamily="18" charset="0"/>
                <a:cs typeface="Times New Roman" pitchFamily="18" charset="0"/>
              </a:rPr>
              <a:t>. These are </a:t>
            </a:r>
            <a:r>
              <a:rPr lang="en-US" sz="12000" b="1" i="1" dirty="0">
                <a:latin typeface="Times New Roman" pitchFamily="18" charset="0"/>
                <a:cs typeface="Times New Roman" pitchFamily="18" charset="0"/>
              </a:rPr>
              <a:t>called legacy systems</a:t>
            </a:r>
          </a:p>
          <a:p>
            <a:pPr lvl="0" algn="just">
              <a:lnSpc>
                <a:spcPct val="120000"/>
              </a:lnSpc>
              <a:spcBef>
                <a:spcPts val="0"/>
              </a:spcBef>
              <a:buFont typeface="Wingdings" pitchFamily="2" charset="2"/>
              <a:buChar char="§"/>
            </a:pPr>
            <a:r>
              <a:rPr lang="en-US" sz="12000" dirty="0">
                <a:latin typeface="Times New Roman" pitchFamily="18" charset="0"/>
                <a:cs typeface="Times New Roman" pitchFamily="18" charset="0"/>
              </a:rPr>
              <a:t>These </a:t>
            </a:r>
            <a:r>
              <a:rPr lang="en-US" sz="12000" b="1" i="1" dirty="0">
                <a:solidFill>
                  <a:srgbClr val="0000FF"/>
                </a:solidFill>
                <a:latin typeface="Times New Roman" pitchFamily="18" charset="0"/>
                <a:cs typeface="Times New Roman" pitchFamily="18" charset="0"/>
              </a:rPr>
              <a:t>systems were designed around the processes that took place in the business unit</a:t>
            </a:r>
          </a:p>
        </p:txBody>
      </p:sp>
      <p:sp>
        <p:nvSpPr>
          <p:cNvPr id="2" name="Slide Number Placeholder 1"/>
          <p:cNvSpPr>
            <a:spLocks noGrp="1"/>
          </p:cNvSpPr>
          <p:nvPr>
            <p:ph type="sldNum" sz="quarter" idx="12"/>
          </p:nvPr>
        </p:nvSpPr>
        <p:spPr/>
        <p:txBody>
          <a:bodyPr/>
          <a:lstStyle/>
          <a:p>
            <a:fld id="{B183FDB6-B6F0-4C8C-911C-95E81BC88C4E}" type="slidenum">
              <a:rPr lang="en-US" smtClean="0"/>
              <a:t>32</a:t>
            </a:fld>
            <a:endParaRPr lang="en-US"/>
          </a:p>
        </p:txBody>
      </p:sp>
    </p:spTree>
    <p:extLst>
      <p:ext uri="{BB962C8B-B14F-4D97-AF65-F5344CB8AC3E}">
        <p14:creationId xmlns:p14="http://schemas.microsoft.com/office/powerpoint/2010/main" val="1964140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705600"/>
          </a:xfrm>
        </p:spPr>
        <p:txBody>
          <a:bodyPr>
            <a:normAutofit/>
          </a:bodyPr>
          <a:lstStyle/>
          <a:p>
            <a:pPr algn="just">
              <a:lnSpc>
                <a:spcPct val="120000"/>
              </a:lnSpc>
              <a:spcBef>
                <a:spcPts val="0"/>
              </a:spcBef>
              <a:buFont typeface="Wingdings" pitchFamily="2" charset="2"/>
              <a:buChar char="Ø"/>
            </a:pPr>
            <a:r>
              <a:rPr lang="en-US" sz="2800" dirty="0">
                <a:latin typeface="Times New Roman" pitchFamily="18" charset="0"/>
                <a:cs typeface="Times New Roman" pitchFamily="18" charset="0"/>
              </a:rPr>
              <a:t>In some </a:t>
            </a:r>
            <a:r>
              <a:rPr lang="en-US" sz="2800" b="1" i="1" dirty="0">
                <a:latin typeface="Times New Roman" pitchFamily="18" charset="0"/>
                <a:cs typeface="Times New Roman" pitchFamily="18" charset="0"/>
              </a:rPr>
              <a:t>organizations, the management is looking for new ways to perform current task </a:t>
            </a:r>
            <a:r>
              <a:rPr lang="en-US" sz="2800" dirty="0">
                <a:latin typeface="Times New Roman" pitchFamily="18" charset="0"/>
                <a:cs typeface="Times New Roman" pitchFamily="18" charset="0"/>
              </a:rPr>
              <a:t>, i.e.; to </a:t>
            </a:r>
            <a:r>
              <a:rPr lang="en-US" sz="2800" b="1" i="1" dirty="0">
                <a:solidFill>
                  <a:srgbClr val="008000"/>
                </a:solidFill>
                <a:latin typeface="Times New Roman" pitchFamily="18" charset="0"/>
                <a:cs typeface="Times New Roman" pitchFamily="18" charset="0"/>
              </a:rPr>
              <a:t>improve or change the way things are done- i.e.; to change the business processes</a:t>
            </a:r>
            <a:r>
              <a:rPr lang="en-US" sz="2800" dirty="0">
                <a:latin typeface="Times New Roman" pitchFamily="18" charset="0"/>
                <a:cs typeface="Times New Roman" pitchFamily="18" charset="0"/>
              </a:rPr>
              <a:t>.</a:t>
            </a:r>
          </a:p>
          <a:p>
            <a:pPr algn="just">
              <a:lnSpc>
                <a:spcPct val="120000"/>
              </a:lnSpc>
              <a:spcBef>
                <a:spcPts val="0"/>
              </a:spcBef>
              <a:buFont typeface="Wingdings" pitchFamily="2" charset="2"/>
              <a:buChar char="§"/>
            </a:pPr>
            <a:r>
              <a:rPr lang="en-US" sz="2800" dirty="0">
                <a:latin typeface="Times New Roman" pitchFamily="18" charset="0"/>
                <a:cs typeface="Times New Roman" pitchFamily="18" charset="0"/>
              </a:rPr>
              <a:t>This is called </a:t>
            </a:r>
            <a:r>
              <a:rPr lang="en-US" sz="2800" b="1" dirty="0">
                <a:latin typeface="Times New Roman" pitchFamily="18" charset="0"/>
                <a:cs typeface="Times New Roman" pitchFamily="18" charset="0"/>
              </a:rPr>
              <a:t> </a:t>
            </a:r>
            <a:r>
              <a:rPr lang="en-US" sz="2800" b="1" i="1" dirty="0">
                <a:solidFill>
                  <a:srgbClr val="0000FF"/>
                </a:solidFill>
                <a:latin typeface="Times New Roman" pitchFamily="18" charset="0"/>
                <a:cs typeface="Times New Roman" pitchFamily="18" charset="0"/>
              </a:rPr>
              <a:t>Business Process Re-engineering</a:t>
            </a:r>
            <a:r>
              <a:rPr lang="en-US" sz="2800" b="1"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gn="just">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overall process by which current methods are replaced</a:t>
            </a:r>
            <a:r>
              <a:rPr lang="en-US" sz="2800" dirty="0">
                <a:latin typeface="Times New Roman" pitchFamily="18" charset="0"/>
                <a:cs typeface="Times New Roman" pitchFamily="18" charset="0"/>
              </a:rPr>
              <a:t> with </a:t>
            </a:r>
            <a:r>
              <a:rPr lang="en-US" sz="2800" b="1" i="1" dirty="0">
                <a:solidFill>
                  <a:srgbClr val="CC0099"/>
                </a:solidFill>
                <a:latin typeface="Times New Roman" pitchFamily="18" charset="0"/>
                <a:cs typeface="Times New Roman" pitchFamily="18" charset="0"/>
              </a:rPr>
              <a:t>radically new methods is referred as  BPR</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buFont typeface="Wingdings" pitchFamily="2" charset="2"/>
              <a:buChar char="§"/>
            </a:pPr>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new ways of doing things may be very different form the old ways</a:t>
            </a:r>
            <a:r>
              <a:rPr lang="en-US" sz="2800" dirty="0">
                <a:latin typeface="Times New Roman" pitchFamily="18" charset="0"/>
                <a:cs typeface="Times New Roman" pitchFamily="18" charset="0"/>
              </a:rPr>
              <a:t>, but the </a:t>
            </a:r>
            <a:r>
              <a:rPr lang="en-US" sz="2800" b="1" i="1" dirty="0">
                <a:solidFill>
                  <a:srgbClr val="0000FF"/>
                </a:solidFill>
                <a:latin typeface="Times New Roman" pitchFamily="18" charset="0"/>
                <a:cs typeface="Times New Roman" pitchFamily="18" charset="0"/>
              </a:rPr>
              <a:t>benefits may be big , since the processes become more efficient</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buFont typeface="Wingdings" pitchFamily="2" charset="2"/>
              <a:buChar char="§"/>
            </a:pPr>
            <a:r>
              <a:rPr lang="en-US" sz="2800" dirty="0">
                <a:latin typeface="Times New Roman" pitchFamily="18" charset="0"/>
                <a:cs typeface="Times New Roman" pitchFamily="18" charset="0"/>
              </a:rPr>
              <a:t>Since, the </a:t>
            </a:r>
            <a:r>
              <a:rPr lang="en-US" sz="2800" b="1" i="1" dirty="0">
                <a:solidFill>
                  <a:srgbClr val="CC0099"/>
                </a:solidFill>
                <a:latin typeface="Times New Roman" pitchFamily="18" charset="0"/>
                <a:cs typeface="Times New Roman" pitchFamily="18" charset="0"/>
              </a:rPr>
              <a:t>legacy systems were built around the business,</a:t>
            </a:r>
            <a:r>
              <a:rPr lang="en-US" sz="2800" dirty="0">
                <a:latin typeface="Times New Roman" pitchFamily="18" charset="0"/>
                <a:cs typeface="Times New Roman" pitchFamily="18" charset="0"/>
              </a:rPr>
              <a:t> a </a:t>
            </a:r>
            <a:r>
              <a:rPr lang="en-US" sz="2800" b="1" i="1" dirty="0">
                <a:solidFill>
                  <a:srgbClr val="008000"/>
                </a:solidFill>
                <a:latin typeface="Times New Roman" pitchFamily="18" charset="0"/>
                <a:cs typeface="Times New Roman" pitchFamily="18" charset="0"/>
              </a:rPr>
              <a:t>business re-engineering process often requires changes to the information systems</a:t>
            </a:r>
          </a:p>
          <a:p>
            <a:pPr marL="0" indent="0" algn="just">
              <a:buNone/>
            </a:pPr>
            <a:endParaRPr lang="en-US" sz="2800" i="1"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endParaRPr lang="en-US" sz="2800" dirty="0"/>
          </a:p>
        </p:txBody>
      </p:sp>
      <p:sp>
        <p:nvSpPr>
          <p:cNvPr id="2" name="Slide Number Placeholder 1"/>
          <p:cNvSpPr>
            <a:spLocks noGrp="1"/>
          </p:cNvSpPr>
          <p:nvPr>
            <p:ph type="sldNum" sz="quarter" idx="12"/>
          </p:nvPr>
        </p:nvSpPr>
        <p:spPr/>
        <p:txBody>
          <a:bodyPr/>
          <a:lstStyle/>
          <a:p>
            <a:fld id="{B183FDB6-B6F0-4C8C-911C-95E81BC88C4E}" type="slidenum">
              <a:rPr lang="en-US" smtClean="0"/>
              <a:t>33</a:t>
            </a:fld>
            <a:endParaRPr lang="en-US"/>
          </a:p>
        </p:txBody>
      </p:sp>
    </p:spTree>
    <p:extLst>
      <p:ext uri="{BB962C8B-B14F-4D97-AF65-F5344CB8AC3E}">
        <p14:creationId xmlns:p14="http://schemas.microsoft.com/office/powerpoint/2010/main" val="180710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br>
              <a:rPr lang="en-US" sz="3200" b="1" dirty="0">
                <a:solidFill>
                  <a:srgbClr val="0000FF"/>
                </a:solidFill>
                <a:latin typeface="Times New Roman" pitchFamily="18" charset="0"/>
                <a:cs typeface="Times New Roman" pitchFamily="18" charset="0"/>
              </a:rPr>
            </a:br>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2.2 Prototyping</a:t>
            </a:r>
            <a:br>
              <a:rPr lang="en-US" sz="3200" i="1" dirty="0">
                <a:solidFill>
                  <a:srgbClr val="0000FF"/>
                </a:solidFill>
                <a:latin typeface="Times New Roman" pitchFamily="18" charset="0"/>
                <a:cs typeface="Times New Roman" pitchFamily="18" charset="0"/>
              </a:rPr>
            </a:br>
            <a:r>
              <a:rPr lang="en-US" sz="3200" dirty="0">
                <a:solidFill>
                  <a:srgbClr val="0000FF"/>
                </a:solidFill>
                <a:latin typeface="Times New Roman" pitchFamily="18" charset="0"/>
                <a:cs typeface="Times New Roman" pitchFamily="18" charset="0"/>
              </a:rPr>
              <a:t> </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81000"/>
            <a:ext cx="8991600" cy="624840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is a method that </a:t>
            </a:r>
            <a:r>
              <a:rPr lang="en-US" sz="2800" b="1" i="1" dirty="0">
                <a:solidFill>
                  <a:srgbClr val="CC0099"/>
                </a:solidFill>
                <a:latin typeface="Times New Roman" pitchFamily="18" charset="0"/>
                <a:cs typeface="Times New Roman" pitchFamily="18" charset="0"/>
              </a:rPr>
              <a:t>allows to quickly convert basic requirements into a working</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though limited, version of the desired information system</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user can view and test the prototype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goal of prototyping </a:t>
            </a:r>
            <a:r>
              <a:rPr lang="en-US" sz="2800" dirty="0">
                <a:latin typeface="Times New Roman" pitchFamily="18" charset="0"/>
                <a:cs typeface="Times New Roman" pitchFamily="18" charset="0"/>
              </a:rPr>
              <a:t>is to </a:t>
            </a:r>
            <a:r>
              <a:rPr lang="en-US" sz="2800" b="1" i="1" dirty="0">
                <a:solidFill>
                  <a:srgbClr val="CC0099"/>
                </a:solidFill>
                <a:latin typeface="Times New Roman" pitchFamily="18" charset="0"/>
                <a:cs typeface="Times New Roman" pitchFamily="18" charset="0"/>
              </a:rPr>
              <a:t>support requirements determination to develop concrete specifications </a:t>
            </a:r>
            <a:r>
              <a:rPr lang="en-US" sz="2800" dirty="0">
                <a:latin typeface="Times New Roman" pitchFamily="18" charset="0"/>
                <a:cs typeface="Times New Roman" pitchFamily="18" charset="0"/>
              </a:rPr>
              <a:t>for the </a:t>
            </a:r>
            <a:r>
              <a:rPr lang="en-US" sz="2800" b="1" i="1" dirty="0">
                <a:solidFill>
                  <a:srgbClr val="008000"/>
                </a:solidFill>
                <a:latin typeface="Times New Roman" pitchFamily="18" charset="0"/>
                <a:cs typeface="Times New Roman" pitchFamily="18" charset="0"/>
              </a:rPr>
              <a:t>ultimate system, not to build the ultimate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b="1" i="1" dirty="0">
                <a:latin typeface="Times New Roman" pitchFamily="18" charset="0"/>
                <a:cs typeface="Times New Roman" pitchFamily="18" charset="0"/>
              </a:rPr>
              <a:t>Prototyping is most useful in the following circumstances:</a:t>
            </a:r>
          </a:p>
          <a:p>
            <a:pPr lvl="1" algn="just">
              <a:spcBef>
                <a:spcPts val="0"/>
              </a:spcBef>
              <a:buFont typeface="Wingdings" pitchFamily="2" charset="2"/>
              <a:buChar char="§"/>
            </a:pPr>
            <a:r>
              <a:rPr lang="en-US" b="1" i="1" dirty="0">
                <a:solidFill>
                  <a:srgbClr val="0000FF"/>
                </a:solidFill>
                <a:latin typeface="Times New Roman" pitchFamily="18" charset="0"/>
                <a:cs typeface="Times New Roman" pitchFamily="18" charset="0"/>
              </a:rPr>
              <a:t>User requirements are not clear or well understood</a:t>
            </a:r>
          </a:p>
          <a:p>
            <a:pPr lvl="1" algn="just">
              <a:spcBef>
                <a:spcPts val="0"/>
              </a:spcBef>
              <a:buFont typeface="Wingdings" pitchFamily="2" charset="2"/>
              <a:buChar char="§"/>
            </a:pPr>
            <a:r>
              <a:rPr lang="en-US" b="1" i="1" dirty="0">
                <a:latin typeface="Times New Roman" pitchFamily="18" charset="0"/>
                <a:cs typeface="Times New Roman" pitchFamily="18" charset="0"/>
              </a:rPr>
              <a:t>Only one or   a few users involved</a:t>
            </a:r>
          </a:p>
          <a:p>
            <a:pPr lvl="1"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Possible designs are complex</a:t>
            </a:r>
          </a:p>
          <a:p>
            <a:pPr lvl="1" algn="just">
              <a:spcBef>
                <a:spcPts val="0"/>
              </a:spcBef>
              <a:buFont typeface="Wingdings" pitchFamily="2" charset="2"/>
              <a:buChar char="§"/>
            </a:pPr>
            <a:r>
              <a:rPr lang="en-US" b="1" i="1" dirty="0">
                <a:solidFill>
                  <a:srgbClr val="008000"/>
                </a:solidFill>
                <a:latin typeface="Times New Roman" pitchFamily="18" charset="0"/>
                <a:cs typeface="Times New Roman" pitchFamily="18" charset="0"/>
              </a:rPr>
              <a:t>Communication problems have existed in the past, between users and analysts</a:t>
            </a:r>
          </a:p>
        </p:txBody>
      </p:sp>
      <p:sp>
        <p:nvSpPr>
          <p:cNvPr id="4" name="Slide Number Placeholder 3"/>
          <p:cNvSpPr>
            <a:spLocks noGrp="1"/>
          </p:cNvSpPr>
          <p:nvPr>
            <p:ph type="sldNum" sz="quarter" idx="12"/>
          </p:nvPr>
        </p:nvSpPr>
        <p:spPr/>
        <p:txBody>
          <a:bodyPr/>
          <a:lstStyle/>
          <a:p>
            <a:fld id="{B183FDB6-B6F0-4C8C-911C-95E81BC88C4E}" type="slidenum">
              <a:rPr lang="en-US" smtClean="0"/>
              <a:t>34</a:t>
            </a:fld>
            <a:endParaRPr lang="en-US"/>
          </a:p>
        </p:txBody>
      </p:sp>
    </p:spTree>
    <p:extLst>
      <p:ext uri="{BB962C8B-B14F-4D97-AF65-F5344CB8AC3E}">
        <p14:creationId xmlns:p14="http://schemas.microsoft.com/office/powerpoint/2010/main" val="1898234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lstStyle/>
          <a:p>
            <a:pPr lvl="0"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It also has some disadvantages</a:t>
            </a:r>
          </a:p>
          <a:p>
            <a:pPr lvl="1" algn="just">
              <a:spcBef>
                <a:spcPts val="0"/>
              </a:spcBef>
              <a:buFont typeface="Wingdings" pitchFamily="2" charset="2"/>
              <a:buChar char="§"/>
            </a:pPr>
            <a:r>
              <a:rPr lang="en-US" b="1" i="1" dirty="0">
                <a:latin typeface="Times New Roman" pitchFamily="18" charset="0"/>
                <a:cs typeface="Times New Roman" pitchFamily="18" charset="0"/>
              </a:rPr>
              <a:t>Analysts may avoid creating formal documentation of the system</a:t>
            </a:r>
          </a:p>
          <a:p>
            <a:pPr lvl="1" algn="just">
              <a:spcBef>
                <a:spcPts val="0"/>
              </a:spcBef>
              <a:buFont typeface="Wingdings" pitchFamily="2" charset="2"/>
              <a:buChar char="§"/>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prototype may be very influenced by the initial user who reviews it- </a:t>
            </a:r>
            <a:r>
              <a:rPr lang="en-US" dirty="0">
                <a:latin typeface="Times New Roman" pitchFamily="18" charset="0"/>
                <a:cs typeface="Times New Roman" pitchFamily="18" charset="0"/>
              </a:rPr>
              <a:t>and thus </a:t>
            </a:r>
            <a:r>
              <a:rPr lang="en-US" b="1" i="1" dirty="0">
                <a:solidFill>
                  <a:srgbClr val="008000"/>
                </a:solidFill>
                <a:latin typeface="Times New Roman" pitchFamily="18" charset="0"/>
                <a:cs typeface="Times New Roman" pitchFamily="18" charset="0"/>
              </a:rPr>
              <a:t>might not be adaptable to other users</a:t>
            </a:r>
          </a:p>
          <a:p>
            <a:pPr lvl="1" algn="just">
              <a:spcBef>
                <a:spcPts val="0"/>
              </a:spcBef>
              <a:buFont typeface="Wingdings" pitchFamily="2" charset="2"/>
              <a:buChar char="§"/>
            </a:pPr>
            <a:r>
              <a:rPr lang="en-US" dirty="0">
                <a:latin typeface="Times New Roman" pitchFamily="18" charset="0"/>
                <a:cs typeface="Times New Roman" pitchFamily="18" charset="0"/>
              </a:rPr>
              <a:t>Often </a:t>
            </a:r>
            <a:r>
              <a:rPr lang="en-US" b="1" i="1" dirty="0">
                <a:solidFill>
                  <a:srgbClr val="0000FF"/>
                </a:solidFill>
                <a:latin typeface="Times New Roman" pitchFamily="18" charset="0"/>
                <a:cs typeface="Times New Roman" pitchFamily="18" charset="0"/>
              </a:rPr>
              <a:t>build as a stand alone system</a:t>
            </a:r>
            <a:r>
              <a:rPr lang="en-US" dirty="0">
                <a:latin typeface="Times New Roman" pitchFamily="18" charset="0"/>
                <a:cs typeface="Times New Roman" pitchFamily="18" charset="0"/>
              </a:rPr>
              <a:t>, which may result in </a:t>
            </a:r>
            <a:r>
              <a:rPr lang="en-US" b="1" i="1" dirty="0">
                <a:latin typeface="Times New Roman" pitchFamily="18" charset="0"/>
                <a:cs typeface="Times New Roman" pitchFamily="18" charset="0"/>
              </a:rPr>
              <a:t>interfaces with other systems being ignored during this phase</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a:p>
            <a:endParaRPr lang="en-US" dirty="0"/>
          </a:p>
        </p:txBody>
      </p:sp>
      <p:sp>
        <p:nvSpPr>
          <p:cNvPr id="2" name="Slide Number Placeholder 1"/>
          <p:cNvSpPr>
            <a:spLocks noGrp="1"/>
          </p:cNvSpPr>
          <p:nvPr>
            <p:ph type="sldNum" sz="quarter" idx="12"/>
          </p:nvPr>
        </p:nvSpPr>
        <p:spPr/>
        <p:txBody>
          <a:bodyPr/>
          <a:lstStyle/>
          <a:p>
            <a:fld id="{B183FDB6-B6F0-4C8C-911C-95E81BC88C4E}" type="slidenum">
              <a:rPr lang="en-US" smtClean="0"/>
              <a:t>35</a:t>
            </a:fld>
            <a:endParaRPr lang="en-US"/>
          </a:p>
        </p:txBody>
      </p:sp>
    </p:spTree>
    <p:extLst>
      <p:ext uri="{BB962C8B-B14F-4D97-AF65-F5344CB8AC3E}">
        <p14:creationId xmlns:p14="http://schemas.microsoft.com/office/powerpoint/2010/main" val="949882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228600"/>
          </a:xfrm>
        </p:spPr>
        <p:txBody>
          <a:bodyPr>
            <a:noAutofit/>
          </a:bodyPr>
          <a:lstStyle/>
          <a:p>
            <a:r>
              <a:rPr lang="en-US" sz="3200" b="1" dirty="0">
                <a:solidFill>
                  <a:srgbClr val="0000FF"/>
                </a:solidFill>
                <a:latin typeface="Times New Roman" pitchFamily="18" charset="0"/>
                <a:cs typeface="Times New Roman" pitchFamily="18" charset="0"/>
              </a:rPr>
              <a:t>2. Structuring System Requirements </a:t>
            </a:r>
          </a:p>
        </p:txBody>
      </p:sp>
      <p:sp>
        <p:nvSpPr>
          <p:cNvPr id="3" name="Content Placeholder 2"/>
          <p:cNvSpPr>
            <a:spLocks noGrp="1"/>
          </p:cNvSpPr>
          <p:nvPr>
            <p:ph idx="1"/>
          </p:nvPr>
        </p:nvSpPr>
        <p:spPr>
          <a:xfrm>
            <a:off x="76200" y="381000"/>
            <a:ext cx="8991600" cy="6324600"/>
          </a:xfrm>
        </p:spPr>
        <p:txBody>
          <a:bodyPr>
            <a:normAutofit/>
          </a:bodyPr>
          <a:lstStyle/>
          <a:p>
            <a:pPr algn="just">
              <a:spcBef>
                <a:spcPts val="0"/>
              </a:spcBef>
              <a:buFont typeface="Wingdings" pitchFamily="2" charset="2"/>
              <a:buChar char="Ø"/>
            </a:pPr>
            <a:r>
              <a:rPr lang="en-US" sz="2800" dirty="0">
                <a:latin typeface="Times New Roman" pitchFamily="18" charset="0"/>
                <a:cs typeface="Times New Roman" pitchFamily="18" charset="0"/>
              </a:rPr>
              <a:t> This is the </a:t>
            </a:r>
            <a:r>
              <a:rPr lang="en-US" sz="2800" b="1" i="1" dirty="0">
                <a:latin typeface="Times New Roman" pitchFamily="18" charset="0"/>
                <a:cs typeface="Times New Roman" pitchFamily="18" charset="0"/>
              </a:rPr>
              <a:t>second part next to requirement gathering in the system analysis phases of SDLC</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CC0099"/>
                </a:solidFill>
                <a:latin typeface="Times New Roman" pitchFamily="18" charset="0"/>
                <a:cs typeface="Times New Roman" pitchFamily="18" charset="0"/>
              </a:rPr>
              <a:t>information gathered during the requirements gathering process</a:t>
            </a:r>
            <a:r>
              <a:rPr lang="en-US" sz="2800" dirty="0">
                <a:latin typeface="Times New Roman" pitchFamily="18" charset="0"/>
                <a:cs typeface="Times New Roman" pitchFamily="18" charset="0"/>
              </a:rPr>
              <a:t> needs to be </a:t>
            </a:r>
            <a:r>
              <a:rPr lang="en-US" sz="2800" b="1" i="1" dirty="0">
                <a:solidFill>
                  <a:srgbClr val="0000FF"/>
                </a:solidFill>
                <a:latin typeface="Times New Roman" pitchFamily="18" charset="0"/>
                <a:cs typeface="Times New Roman" pitchFamily="18" charset="0"/>
              </a:rPr>
              <a:t>organized into a form that is a meaningful representation of the existing system</a:t>
            </a:r>
            <a:r>
              <a:rPr lang="en-US" sz="2800" dirty="0">
                <a:latin typeface="Times New Roman" pitchFamily="18" charset="0"/>
                <a:cs typeface="Times New Roman" pitchFamily="18" charset="0"/>
              </a:rPr>
              <a:t> and of the </a:t>
            </a:r>
            <a:r>
              <a:rPr lang="en-US" sz="2800" b="1" i="1" dirty="0">
                <a:solidFill>
                  <a:srgbClr val="008000"/>
                </a:solidFill>
                <a:latin typeface="Times New Roman" pitchFamily="18" charset="0"/>
                <a:cs typeface="Times New Roman" pitchFamily="18" charset="0"/>
              </a:rPr>
              <a:t>requirements for the new system</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algn="just">
              <a:spcBef>
                <a:spcPts val="0"/>
              </a:spcBef>
              <a:buFont typeface="Wingdings" pitchFamily="2" charset="2"/>
              <a:buChar char="Ø"/>
            </a:pPr>
            <a:r>
              <a:rPr lang="en-US" sz="2800" dirty="0">
                <a:latin typeface="Times New Roman" pitchFamily="18" charset="0"/>
                <a:cs typeface="Times New Roman" pitchFamily="18" charset="0"/>
              </a:rPr>
              <a:t>This is done by: </a:t>
            </a: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Producing models of the processing elements and data transformations </a:t>
            </a:r>
            <a:r>
              <a:rPr lang="en-US" sz="2800" dirty="0">
                <a:latin typeface="Times New Roman" pitchFamily="18" charset="0"/>
                <a:cs typeface="Times New Roman" pitchFamily="18" charset="0"/>
              </a:rPr>
              <a:t>and </a:t>
            </a:r>
          </a:p>
          <a:p>
            <a:pPr algn="just">
              <a:spcBef>
                <a:spcPts val="0"/>
              </a:spcBef>
              <a:buFont typeface="Wingdings" pitchFamily="2" charset="2"/>
              <a:buChar char="§"/>
            </a:pPr>
            <a:r>
              <a:rPr lang="en-US" sz="2800" dirty="0">
                <a:latin typeface="Times New Roman" pitchFamily="18" charset="0"/>
                <a:cs typeface="Times New Roman" pitchFamily="18" charset="0"/>
              </a:rPr>
              <a:t>Then of the </a:t>
            </a:r>
            <a:r>
              <a:rPr lang="en-US" sz="2800" b="1" i="1" dirty="0">
                <a:solidFill>
                  <a:srgbClr val="0000FF"/>
                </a:solidFill>
                <a:latin typeface="Times New Roman" pitchFamily="18" charset="0"/>
                <a:cs typeface="Times New Roman" pitchFamily="18" charset="0"/>
              </a:rPr>
              <a:t>structure of the data</a:t>
            </a:r>
            <a:r>
              <a:rPr lang="en-US" sz="2800" dirty="0">
                <a:latin typeface="Times New Roman" pitchFamily="18" charset="0"/>
                <a:cs typeface="Times New Roman" pitchFamily="18" charset="0"/>
              </a:rPr>
              <a:t>. </a:t>
            </a:r>
          </a:p>
          <a:p>
            <a:pPr algn="just">
              <a:spcBef>
                <a:spcPts val="0"/>
              </a:spcBef>
              <a:buFont typeface="Wingdings" pitchFamily="2" charset="2"/>
              <a:buChar char="Ø"/>
            </a:pPr>
            <a:r>
              <a:rPr lang="en-US" sz="2800" dirty="0">
                <a:latin typeface="Times New Roman" pitchFamily="18" charset="0"/>
                <a:cs typeface="Times New Roman" pitchFamily="18" charset="0"/>
              </a:rPr>
              <a:t>This </a:t>
            </a:r>
            <a:r>
              <a:rPr lang="en-US" sz="2800" b="1" i="1" dirty="0">
                <a:solidFill>
                  <a:srgbClr val="008000"/>
                </a:solidFill>
                <a:latin typeface="Times New Roman" pitchFamily="18" charset="0"/>
                <a:cs typeface="Times New Roman" pitchFamily="18" charset="0"/>
              </a:rPr>
              <a:t>entire process is called structuring requirements</a:t>
            </a:r>
          </a:p>
          <a:p>
            <a:pPr algn="just">
              <a:spcBef>
                <a:spcPts val="0"/>
              </a:spcBef>
              <a:buFont typeface="Wingdings" pitchFamily="2" charset="2"/>
              <a:buChar char="Ø"/>
            </a:pPr>
            <a:r>
              <a:rPr lang="en-US" sz="2800" b="1" i="1" dirty="0">
                <a:latin typeface="Times New Roman" pitchFamily="18" charset="0"/>
                <a:cs typeface="Times New Roman" pitchFamily="18" charset="0"/>
              </a:rPr>
              <a:t>There are two stages in the structuring process:</a:t>
            </a:r>
          </a:p>
          <a:p>
            <a:pPr marL="0" lvl="0" indent="0" algn="just">
              <a:spcBef>
                <a:spcPts val="0"/>
              </a:spcBef>
              <a:buNone/>
            </a:pPr>
            <a:r>
              <a:rPr lang="en-US" sz="2800" b="1" i="1" dirty="0">
                <a:solidFill>
                  <a:srgbClr val="0000FF"/>
                </a:solidFill>
                <a:latin typeface="Times New Roman" pitchFamily="18" charset="0"/>
                <a:cs typeface="Times New Roman" pitchFamily="18" charset="0"/>
              </a:rPr>
              <a:t>1. Process Modeling-model using DFD Diagrams</a:t>
            </a:r>
          </a:p>
          <a:p>
            <a:pPr marL="0" lvl="0" indent="0" algn="just">
              <a:spcBef>
                <a:spcPts val="0"/>
              </a:spcBef>
              <a:buNone/>
            </a:pPr>
            <a:r>
              <a:rPr lang="en-US" sz="2800" b="1" i="1" dirty="0">
                <a:solidFill>
                  <a:srgbClr val="0000FF"/>
                </a:solidFill>
                <a:latin typeface="Times New Roman" pitchFamily="18" charset="0"/>
                <a:cs typeface="Times New Roman" pitchFamily="18" charset="0"/>
              </a:rPr>
              <a:t>2. Conceptual Data Modeling-model using ER-Diagram</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36</a:t>
            </a:fld>
            <a:endParaRPr lang="en-US"/>
          </a:p>
        </p:txBody>
      </p:sp>
    </p:spTree>
    <p:extLst>
      <p:ext uri="{BB962C8B-B14F-4D97-AF65-F5344CB8AC3E}">
        <p14:creationId xmlns:p14="http://schemas.microsoft.com/office/powerpoint/2010/main" val="978778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p:spPr>
        <p:txBody>
          <a:bodyPr>
            <a:noAutofit/>
          </a:bodyPr>
          <a:lstStyle/>
          <a:p>
            <a:pPr marL="514350" indent="-514350" algn="just">
              <a:spcBef>
                <a:spcPts val="0"/>
              </a:spcBef>
              <a:buAutoNum type="arabicPeriod"/>
            </a:pPr>
            <a:r>
              <a:rPr lang="en-US" sz="2800" b="1" i="1" dirty="0">
                <a:solidFill>
                  <a:srgbClr val="0000FF"/>
                </a:solidFill>
                <a:latin typeface="Times New Roman" pitchFamily="18" charset="0"/>
                <a:cs typeface="Times New Roman" pitchFamily="18" charset="0"/>
              </a:rPr>
              <a:t>Process modeling</a:t>
            </a:r>
          </a:p>
          <a:p>
            <a:pPr algn="just">
              <a:spcBef>
                <a:spcPts val="0"/>
              </a:spcBef>
              <a:buFont typeface="Wingdings" pitchFamily="2" charset="2"/>
              <a:buChar char="Ø"/>
            </a:pPr>
            <a:r>
              <a:rPr lang="en-US" sz="2800" dirty="0">
                <a:latin typeface="Times New Roman" pitchFamily="18" charset="0"/>
                <a:cs typeface="Times New Roman" pitchFamily="18" charset="0"/>
              </a:rPr>
              <a:t>involves </a:t>
            </a:r>
            <a:r>
              <a:rPr lang="en-US" sz="2800" b="1" i="1" dirty="0">
                <a:solidFill>
                  <a:srgbClr val="CC0099"/>
                </a:solidFill>
                <a:latin typeface="Times New Roman" pitchFamily="18" charset="0"/>
                <a:cs typeface="Times New Roman" pitchFamily="18" charset="0"/>
              </a:rPr>
              <a:t>graphically representing the processes, or actions </a:t>
            </a:r>
            <a:r>
              <a:rPr lang="en-US" sz="2800" dirty="0">
                <a:latin typeface="Times New Roman" pitchFamily="18" charset="0"/>
                <a:cs typeface="Times New Roman" pitchFamily="18" charset="0"/>
              </a:rPr>
              <a:t>that </a:t>
            </a:r>
            <a:r>
              <a:rPr lang="en-US" sz="2800" b="1" i="1" dirty="0">
                <a:latin typeface="Times New Roman" pitchFamily="18" charset="0"/>
                <a:cs typeface="Times New Roman" pitchFamily="18" charset="0"/>
              </a:rPr>
              <a:t>capture, manipulate, store and distribute data between a system</a:t>
            </a:r>
            <a:r>
              <a:rPr lang="en-US" sz="2800" dirty="0">
                <a:latin typeface="Times New Roman" pitchFamily="18" charset="0"/>
                <a:cs typeface="Times New Roman" pitchFamily="18" charset="0"/>
              </a:rPr>
              <a:t> and its </a:t>
            </a:r>
            <a:r>
              <a:rPr lang="en-US" sz="2800" b="1" i="1" dirty="0">
                <a:solidFill>
                  <a:srgbClr val="008000"/>
                </a:solidFill>
                <a:latin typeface="Times New Roman" pitchFamily="18" charset="0"/>
                <a:cs typeface="Times New Roman" pitchFamily="18" charset="0"/>
              </a:rPr>
              <a:t>environment and among the components within a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spcBef>
                <a:spcPts val="0"/>
              </a:spcBef>
              <a:buFont typeface="Wingdings" pitchFamily="2" charset="2"/>
              <a:buChar char="§"/>
            </a:pPr>
            <a:r>
              <a:rPr lang="en-US" sz="2800" dirty="0">
                <a:latin typeface="Times New Roman" pitchFamily="18" charset="0"/>
                <a:cs typeface="Times New Roman" pitchFamily="18" charset="0"/>
              </a:rPr>
              <a:t>A </a:t>
            </a:r>
            <a:r>
              <a:rPr lang="en-US" sz="2800" b="1" i="1" dirty="0">
                <a:solidFill>
                  <a:srgbClr val="0000FF"/>
                </a:solidFill>
                <a:latin typeface="Times New Roman" pitchFamily="18" charset="0"/>
                <a:cs typeface="Times New Roman" pitchFamily="18" charset="0"/>
              </a:rPr>
              <a:t>common form of a process model is a Data Flow Diagram (DFD).  </a:t>
            </a:r>
          </a:p>
          <a:p>
            <a:pPr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DFD is a graphic that illustrates:</a:t>
            </a:r>
          </a:p>
          <a:p>
            <a:pPr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movement of data between external entities</a:t>
            </a:r>
            <a:r>
              <a:rPr lang="en-US" sz="2800" dirty="0">
                <a:latin typeface="Times New Roman" pitchFamily="18" charset="0"/>
                <a:cs typeface="Times New Roman" pitchFamily="18" charset="0"/>
              </a:rPr>
              <a:t> </a:t>
            </a:r>
          </a:p>
          <a:p>
            <a:pPr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processes or actions within the system</a:t>
            </a:r>
          </a:p>
          <a:p>
            <a:pPr algn="just">
              <a:spcBef>
                <a:spcPts val="0"/>
              </a:spcBef>
              <a:buFont typeface="Wingdings" pitchFamily="2" charset="2"/>
              <a:buChar char="§"/>
            </a:pPr>
            <a:r>
              <a:rPr lang="en-US" sz="2800" b="1" i="1" dirty="0">
                <a:solidFill>
                  <a:srgbClr val="002060"/>
                </a:solidFill>
                <a:latin typeface="Times New Roman" pitchFamily="18" charset="0"/>
                <a:cs typeface="Times New Roman" pitchFamily="18" charset="0"/>
              </a:rPr>
              <a:t>And data stores within a system</a:t>
            </a:r>
            <a:r>
              <a:rPr lang="en-US" sz="2800" dirty="0">
                <a:latin typeface="Times New Roman" pitchFamily="18" charset="0"/>
                <a:cs typeface="Times New Roman" pitchFamily="18" charset="0"/>
              </a:rPr>
              <a:t>.</a:t>
            </a:r>
          </a:p>
          <a:p>
            <a:pPr algn="just">
              <a:spcBef>
                <a:spcPts val="0"/>
              </a:spcBef>
              <a:buFont typeface="Wingdings" pitchFamily="2" charset="2"/>
              <a:buChar char="Ø"/>
            </a:pPr>
            <a:r>
              <a:rPr lang="en-US" altLang="en-US" sz="2800" b="1" i="1" dirty="0">
                <a:solidFill>
                  <a:srgbClr val="0000FF"/>
                </a:solidFill>
                <a:latin typeface="Times New Roman" pitchFamily="18" charset="0"/>
                <a:cs typeface="Times New Roman" pitchFamily="18" charset="0"/>
              </a:rPr>
              <a:t>Modeling a system’s process:</a:t>
            </a:r>
          </a:p>
          <a:p>
            <a:pPr lvl="1" algn="just">
              <a:spcBef>
                <a:spcPts val="0"/>
              </a:spcBef>
              <a:buFont typeface="Wingdings" pitchFamily="2" charset="2"/>
              <a:buChar char="§"/>
            </a:pPr>
            <a:r>
              <a:rPr lang="en-US" altLang="en-US" b="1" i="1" dirty="0">
                <a:solidFill>
                  <a:srgbClr val="CC0099"/>
                </a:solidFill>
                <a:latin typeface="Times New Roman" pitchFamily="18" charset="0"/>
                <a:cs typeface="Times New Roman" pitchFamily="18" charset="0"/>
              </a:rPr>
              <a:t>Utilize information gathered during requirements determination</a:t>
            </a:r>
          </a:p>
          <a:p>
            <a:pPr lvl="1" algn="just">
              <a:spcBef>
                <a:spcPts val="0"/>
              </a:spcBef>
              <a:buFont typeface="Wingdings" pitchFamily="2" charset="2"/>
              <a:buChar char="§"/>
            </a:pPr>
            <a:r>
              <a:rPr lang="en-US" altLang="en-US" b="1" i="1" dirty="0">
                <a:latin typeface="Times New Roman" pitchFamily="18" charset="0"/>
                <a:cs typeface="Times New Roman" pitchFamily="18" charset="0"/>
              </a:rPr>
              <a:t>Structure of the data is also modeled in addition to the processes-done by data model</a:t>
            </a:r>
          </a:p>
          <a:p>
            <a:pPr algn="just">
              <a:spcBef>
                <a:spcPts val="0"/>
              </a:spcBef>
              <a:buFont typeface="Wingdings" pitchFamily="2" charset="2"/>
              <a:buChar char="Ø"/>
            </a:pPr>
            <a:endParaRPr lang="en-US" sz="2800" i="1" dirty="0">
              <a:latin typeface="Times New Roman" pitchFamily="18" charset="0"/>
              <a:cs typeface="Times New Roman" pitchFamily="18" charset="0"/>
            </a:endParaRPr>
          </a:p>
          <a:p>
            <a:pPr marL="0" indent="0" algn="just">
              <a:spcBef>
                <a:spcPts val="0"/>
              </a:spcBef>
              <a:buNone/>
            </a:pP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37</a:t>
            </a:fld>
            <a:endParaRPr lang="en-US"/>
          </a:p>
        </p:txBody>
      </p:sp>
    </p:spTree>
    <p:extLst>
      <p:ext uri="{BB962C8B-B14F-4D97-AF65-F5344CB8AC3E}">
        <p14:creationId xmlns:p14="http://schemas.microsoft.com/office/powerpoint/2010/main" val="3313582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p:spPr>
        <p:txBody>
          <a:bodyPr>
            <a:noAutofit/>
          </a:bodyPr>
          <a:lstStyle/>
          <a:p>
            <a:pPr algn="just">
              <a:spcBef>
                <a:spcPts val="0"/>
              </a:spcBef>
              <a:buFont typeface="Wingdings" pitchFamily="2" charset="2"/>
              <a:buChar char="Ø"/>
            </a:pPr>
            <a:r>
              <a:rPr lang="en-US" altLang="en-US" sz="2600" b="1" i="1" dirty="0">
                <a:solidFill>
                  <a:srgbClr val="CC0099"/>
                </a:solidFill>
                <a:latin typeface="Times New Roman" pitchFamily="18" charset="0"/>
                <a:cs typeface="Times New Roman" pitchFamily="18" charset="0"/>
              </a:rPr>
              <a:t>Deliverables and Outcomes</a:t>
            </a:r>
          </a:p>
          <a:p>
            <a:pPr lvl="1" algn="just">
              <a:spcBef>
                <a:spcPts val="0"/>
              </a:spcBef>
              <a:buFont typeface="Wingdings" pitchFamily="2" charset="2"/>
              <a:buChar char="§"/>
            </a:pPr>
            <a:r>
              <a:rPr lang="en-US" altLang="en-US" sz="2600" b="1" i="1" dirty="0">
                <a:solidFill>
                  <a:srgbClr val="0000FF"/>
                </a:solidFill>
                <a:latin typeface="Times New Roman" pitchFamily="18" charset="0"/>
                <a:cs typeface="Times New Roman" pitchFamily="18" charset="0"/>
              </a:rPr>
              <a:t>Set of coherent, interrelated data flow diagrams</a:t>
            </a:r>
            <a:endParaRPr lang="en-US" altLang="en-US" sz="2600" dirty="0">
              <a:latin typeface="Times New Roman" pitchFamily="18" charset="0"/>
              <a:cs typeface="Times New Roman" pitchFamily="18" charset="0"/>
            </a:endParaRPr>
          </a:p>
          <a:p>
            <a:pPr lvl="1" algn="just">
              <a:spcBef>
                <a:spcPts val="0"/>
              </a:spcBef>
              <a:buFont typeface="Wingdings" pitchFamily="2" charset="2"/>
              <a:buChar char="§"/>
            </a:pPr>
            <a:r>
              <a:rPr lang="en-US" altLang="en-US" sz="2600" b="1" i="1" dirty="0">
                <a:solidFill>
                  <a:srgbClr val="008000"/>
                </a:solidFill>
                <a:latin typeface="Times New Roman" pitchFamily="18" charset="0"/>
                <a:cs typeface="Times New Roman" pitchFamily="18" charset="0"/>
              </a:rPr>
              <a:t>Context data flow diagram (DFD)</a:t>
            </a:r>
          </a:p>
          <a:p>
            <a:pPr lvl="2" algn="just">
              <a:lnSpc>
                <a:spcPct val="90000"/>
              </a:lnSpc>
              <a:spcBef>
                <a:spcPts val="0"/>
              </a:spcBef>
              <a:buFont typeface="Wingdings" pitchFamily="2" charset="2"/>
              <a:buChar char="ü"/>
            </a:pPr>
            <a:r>
              <a:rPr lang="en-US" altLang="en-US" sz="2600" b="1" i="1" dirty="0">
                <a:latin typeface="Times New Roman" pitchFamily="18" charset="0"/>
                <a:cs typeface="Times New Roman" pitchFamily="18" charset="0"/>
              </a:rPr>
              <a:t>Represents scope of system</a:t>
            </a:r>
          </a:p>
          <a:p>
            <a:pPr lvl="1" algn="just">
              <a:lnSpc>
                <a:spcPct val="90000"/>
              </a:lnSpc>
              <a:spcBef>
                <a:spcPts val="0"/>
              </a:spcBef>
              <a:buFont typeface="Wingdings" pitchFamily="2" charset="2"/>
              <a:buChar char="§"/>
            </a:pPr>
            <a:r>
              <a:rPr lang="en-US" altLang="en-US" sz="2600" b="1" i="1" dirty="0">
                <a:solidFill>
                  <a:srgbClr val="CC0099"/>
                </a:solidFill>
                <a:latin typeface="Times New Roman" pitchFamily="18" charset="0"/>
                <a:cs typeface="Times New Roman" pitchFamily="18" charset="0"/>
              </a:rPr>
              <a:t>DFDs of current system</a:t>
            </a:r>
          </a:p>
          <a:p>
            <a:pPr lvl="2" algn="just">
              <a:lnSpc>
                <a:spcPct val="90000"/>
              </a:lnSpc>
              <a:spcBef>
                <a:spcPts val="0"/>
              </a:spcBef>
              <a:buFont typeface="Wingdings" pitchFamily="2" charset="2"/>
              <a:buChar char="ü"/>
            </a:pPr>
            <a:r>
              <a:rPr lang="en-US" altLang="en-US" sz="2600" b="1" i="1" dirty="0">
                <a:solidFill>
                  <a:srgbClr val="008000"/>
                </a:solidFill>
                <a:latin typeface="Times New Roman" pitchFamily="18" charset="0"/>
                <a:cs typeface="Times New Roman" pitchFamily="18" charset="0"/>
              </a:rPr>
              <a:t>Enables analysts to understand current system</a:t>
            </a:r>
          </a:p>
          <a:p>
            <a:pPr lvl="1" algn="just">
              <a:lnSpc>
                <a:spcPct val="90000"/>
              </a:lnSpc>
              <a:spcBef>
                <a:spcPts val="0"/>
              </a:spcBef>
              <a:buFont typeface="Wingdings" pitchFamily="2" charset="2"/>
              <a:buChar char="§"/>
            </a:pPr>
            <a:r>
              <a:rPr lang="en-US" altLang="en-US" sz="2600" b="1" i="1" dirty="0">
                <a:solidFill>
                  <a:srgbClr val="CC0099"/>
                </a:solidFill>
                <a:latin typeface="Times New Roman" pitchFamily="18" charset="0"/>
                <a:cs typeface="Times New Roman" pitchFamily="18" charset="0"/>
              </a:rPr>
              <a:t>DFDs of new logical system</a:t>
            </a:r>
          </a:p>
          <a:p>
            <a:pPr lvl="2" algn="just">
              <a:lnSpc>
                <a:spcPct val="90000"/>
              </a:lnSpc>
              <a:spcBef>
                <a:spcPts val="0"/>
              </a:spcBef>
              <a:buFont typeface="Wingdings" pitchFamily="2" charset="2"/>
              <a:buChar char="ü"/>
            </a:pPr>
            <a:r>
              <a:rPr lang="en-US" altLang="en-US" sz="2600" b="1" i="1" dirty="0">
                <a:latin typeface="Times New Roman" pitchFamily="18" charset="0"/>
                <a:cs typeface="Times New Roman" pitchFamily="18" charset="0"/>
              </a:rPr>
              <a:t>Technology independent</a:t>
            </a:r>
          </a:p>
          <a:p>
            <a:pPr lvl="2" algn="just">
              <a:lnSpc>
                <a:spcPct val="90000"/>
              </a:lnSpc>
              <a:spcBef>
                <a:spcPts val="0"/>
              </a:spcBef>
              <a:buFont typeface="Wingdings" pitchFamily="2" charset="2"/>
              <a:buChar char="ü"/>
            </a:pPr>
            <a:r>
              <a:rPr lang="en-US" altLang="en-US" sz="2600" b="1" i="1" dirty="0">
                <a:latin typeface="Times New Roman" pitchFamily="18" charset="0"/>
                <a:cs typeface="Times New Roman" pitchFamily="18" charset="0"/>
              </a:rPr>
              <a:t>Show data flows, structure and functional requirements of new system</a:t>
            </a:r>
          </a:p>
          <a:p>
            <a:pPr lvl="1" algn="just">
              <a:spcBef>
                <a:spcPts val="0"/>
              </a:spcBef>
              <a:buFont typeface="Wingdings" pitchFamily="2" charset="2"/>
              <a:buChar char="§"/>
            </a:pPr>
            <a:r>
              <a:rPr lang="en-US" altLang="en-US" sz="2600" b="1" i="1" dirty="0">
                <a:solidFill>
                  <a:srgbClr val="CC0099"/>
                </a:solidFill>
                <a:latin typeface="Times New Roman" pitchFamily="18" charset="0"/>
                <a:cs typeface="Times New Roman" pitchFamily="18" charset="0"/>
              </a:rPr>
              <a:t>Project dictionary and CASE repository</a:t>
            </a:r>
          </a:p>
          <a:p>
            <a:pPr marL="0" indent="0" algn="just">
              <a:spcBef>
                <a:spcPts val="0"/>
              </a:spcBef>
              <a:buNone/>
            </a:pPr>
            <a:r>
              <a:rPr lang="en-US" sz="2600" b="1" i="1" dirty="0">
                <a:solidFill>
                  <a:srgbClr val="0000FF"/>
                </a:solidFill>
                <a:latin typeface="Times New Roman" pitchFamily="18" charset="0"/>
                <a:cs typeface="Times New Roman" pitchFamily="18" charset="0"/>
              </a:rPr>
              <a:t>2. Conceptual  Data Modeling</a:t>
            </a:r>
          </a:p>
          <a:p>
            <a:pPr algn="just">
              <a:spcBef>
                <a:spcPts val="0"/>
              </a:spcBef>
              <a:buFont typeface="Wingdings" pitchFamily="2" charset="2"/>
              <a:buChar char="§"/>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 involves </a:t>
            </a:r>
            <a:r>
              <a:rPr lang="en-US" sz="2600" b="1" i="1" dirty="0">
                <a:solidFill>
                  <a:srgbClr val="CC0099"/>
                </a:solidFill>
                <a:latin typeface="Times New Roman" pitchFamily="18" charset="0"/>
                <a:cs typeface="Times New Roman" pitchFamily="18" charset="0"/>
              </a:rPr>
              <a:t>representing the data in a system or organization, </a:t>
            </a:r>
            <a:r>
              <a:rPr lang="en-US" sz="2600" b="1" i="1" dirty="0">
                <a:solidFill>
                  <a:srgbClr val="008000"/>
                </a:solidFill>
                <a:latin typeface="Times New Roman" pitchFamily="18" charset="0"/>
                <a:cs typeface="Times New Roman" pitchFamily="18" charset="0"/>
              </a:rPr>
              <a:t>to show the overall structure of the data</a:t>
            </a:r>
            <a:r>
              <a:rPr lang="en-US" sz="2600" dirty="0">
                <a:solidFill>
                  <a:srgbClr val="008000"/>
                </a:solidFill>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spcBef>
                <a:spcPts val="0"/>
              </a:spcBef>
              <a:buFont typeface="Wingdings" pitchFamily="2" charset="2"/>
              <a:buChar char="§"/>
            </a:pPr>
            <a:r>
              <a:rPr lang="en-US" sz="2600" dirty="0">
                <a:latin typeface="Times New Roman" pitchFamily="18" charset="0"/>
                <a:cs typeface="Times New Roman" pitchFamily="18" charset="0"/>
              </a:rPr>
              <a:t>A </a:t>
            </a:r>
            <a:r>
              <a:rPr lang="en-US" sz="2600" b="1" i="1" dirty="0">
                <a:solidFill>
                  <a:srgbClr val="0000FF"/>
                </a:solidFill>
                <a:latin typeface="Times New Roman" pitchFamily="18" charset="0"/>
                <a:cs typeface="Times New Roman" pitchFamily="18" charset="0"/>
              </a:rPr>
              <a:t>data model should be independent of any DBMS and of other implementation considerations</a:t>
            </a:r>
            <a:r>
              <a:rPr lang="en-US" sz="2600" dirty="0">
                <a:latin typeface="Times New Roman" pitchFamily="18" charset="0"/>
                <a:cs typeface="Times New Roman" pitchFamily="18" charset="0"/>
              </a:rPr>
              <a:t>.</a:t>
            </a:r>
            <a:endParaRPr lang="en-US" sz="2600" i="1" dirty="0">
              <a:latin typeface="Times New Roman" pitchFamily="18" charset="0"/>
              <a:cs typeface="Times New Roman" pitchFamily="18" charset="0"/>
            </a:endParaRPr>
          </a:p>
          <a:p>
            <a:pPr algn="just">
              <a:spcBef>
                <a:spcPts val="0"/>
              </a:spcBef>
              <a:buFont typeface="Wingdings" pitchFamily="2" charset="2"/>
              <a:buChar char="§"/>
            </a:pPr>
            <a:r>
              <a:rPr lang="en-US" sz="2600" b="1" i="1" dirty="0">
                <a:latin typeface="Times New Roman" pitchFamily="18" charset="0"/>
                <a:cs typeface="Times New Roman" pitchFamily="18" charset="0"/>
              </a:rPr>
              <a:t>Entity-Relationship Diagram(ER) </a:t>
            </a:r>
            <a:r>
              <a:rPr lang="en-US" sz="2600" b="1" i="1" dirty="0">
                <a:solidFill>
                  <a:srgbClr val="008000"/>
                </a:solidFill>
                <a:latin typeface="Times New Roman" pitchFamily="18" charset="0"/>
                <a:cs typeface="Times New Roman" pitchFamily="18" charset="0"/>
              </a:rPr>
              <a:t>data models are commonly used diagrams that show how data is organized in a system.</a:t>
            </a:r>
          </a:p>
          <a:p>
            <a:pPr algn="just">
              <a:spcBef>
                <a:spcPts val="0"/>
              </a:spcBef>
            </a:pPr>
            <a:endParaRPr lang="en-US" sz="2600" b="1" i="1" dirty="0">
              <a:solidFill>
                <a:srgbClr val="008000"/>
              </a:solidFill>
              <a:latin typeface="Times New Roman" pitchFamily="18" charset="0"/>
              <a:cs typeface="Times New Roman" pitchFamily="18" charset="0"/>
            </a:endParaRPr>
          </a:p>
          <a:p>
            <a:pPr algn="just">
              <a:spcBef>
                <a:spcPts val="0"/>
              </a:spcBef>
            </a:pPr>
            <a:endParaRPr lang="en-US" sz="26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38</a:t>
            </a:fld>
            <a:endParaRPr lang="en-US"/>
          </a:p>
        </p:txBody>
      </p:sp>
    </p:spTree>
    <p:extLst>
      <p:ext uri="{BB962C8B-B14F-4D97-AF65-F5344CB8AC3E}">
        <p14:creationId xmlns:p14="http://schemas.microsoft.com/office/powerpoint/2010/main" val="4293251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Data Flow Diagrams</a:t>
            </a:r>
            <a:br>
              <a:rPr lang="en-US" sz="3200"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533400"/>
            <a:ext cx="8839200" cy="6172200"/>
          </a:xfrm>
        </p:spPr>
        <p:txBody>
          <a:bodyPr>
            <a:noAutofit/>
          </a:bodyPr>
          <a:lstStyle/>
          <a:p>
            <a:pPr algn="just">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CC0099"/>
                </a:solidFill>
                <a:latin typeface="Times New Roman" pitchFamily="18" charset="0"/>
                <a:cs typeface="Times New Roman" pitchFamily="18" charset="0"/>
              </a:rPr>
              <a:t>DFD is an excellent communication tool for analysts</a:t>
            </a:r>
            <a:r>
              <a:rPr lang="en-US" sz="2800" dirty="0">
                <a:latin typeface="Times New Roman" pitchFamily="18" charset="0"/>
                <a:cs typeface="Times New Roman" pitchFamily="18" charset="0"/>
              </a:rPr>
              <a:t> to </a:t>
            </a:r>
            <a:r>
              <a:rPr lang="en-US" sz="2800" b="1" i="1" dirty="0">
                <a:solidFill>
                  <a:srgbClr val="008000"/>
                </a:solidFill>
                <a:latin typeface="Times New Roman" pitchFamily="18" charset="0"/>
                <a:cs typeface="Times New Roman" pitchFamily="18" charset="0"/>
              </a:rPr>
              <a:t>model processes and functional requirements</a:t>
            </a:r>
            <a:r>
              <a:rPr lang="en-US" sz="2800" dirty="0">
                <a:latin typeface="Times New Roman" pitchFamily="18" charset="0"/>
                <a:cs typeface="Times New Roman" pitchFamily="18" charset="0"/>
              </a:rPr>
              <a:t>. </a:t>
            </a:r>
          </a:p>
          <a:p>
            <a:pPr algn="just">
              <a:buFont typeface="Wingdings" pitchFamily="2" charset="2"/>
              <a:buChar char="§"/>
            </a:pPr>
            <a:r>
              <a:rPr lang="en-US" sz="2800" dirty="0">
                <a:latin typeface="Times New Roman" pitchFamily="18" charset="0"/>
                <a:cs typeface="Times New Roman" pitchFamily="18" charset="0"/>
              </a:rPr>
              <a:t>One of the </a:t>
            </a:r>
            <a:r>
              <a:rPr lang="en-US" sz="2800" b="1" i="1" dirty="0">
                <a:latin typeface="Times New Roman" pitchFamily="18" charset="0"/>
                <a:cs typeface="Times New Roman" pitchFamily="18" charset="0"/>
              </a:rPr>
              <a:t>primary tools of the structured analysis efforts of the 1970's </a:t>
            </a:r>
            <a:r>
              <a:rPr lang="en-US" sz="2800" dirty="0">
                <a:latin typeface="Times New Roman" pitchFamily="18" charset="0"/>
                <a:cs typeface="Times New Roman" pitchFamily="18" charset="0"/>
              </a:rPr>
              <a:t>it was </a:t>
            </a:r>
            <a:r>
              <a:rPr lang="en-US" sz="2800" b="1" i="1" dirty="0">
                <a:solidFill>
                  <a:srgbClr val="0000FF"/>
                </a:solidFill>
                <a:latin typeface="Times New Roman" pitchFamily="18" charset="0"/>
                <a:cs typeface="Times New Roman" pitchFamily="18" charset="0"/>
              </a:rPr>
              <a:t>developed and enhanced by the likes of Yourdon, </a:t>
            </a:r>
            <a:r>
              <a:rPr lang="en-US" sz="2800" b="1" i="1" dirty="0" err="1">
                <a:solidFill>
                  <a:srgbClr val="0000FF"/>
                </a:solidFill>
                <a:latin typeface="Times New Roman" pitchFamily="18" charset="0"/>
                <a:cs typeface="Times New Roman" pitchFamily="18" charset="0"/>
              </a:rPr>
              <a:t>McMenamin</a:t>
            </a:r>
            <a:r>
              <a:rPr lang="en-US" sz="2800" b="1" i="1" dirty="0">
                <a:solidFill>
                  <a:srgbClr val="0000FF"/>
                </a:solidFill>
                <a:latin typeface="Times New Roman" pitchFamily="18" charset="0"/>
                <a:cs typeface="Times New Roman" pitchFamily="18" charset="0"/>
              </a:rPr>
              <a:t>, Palmer, </a:t>
            </a:r>
            <a:r>
              <a:rPr lang="en-US" sz="2800" b="1" i="1" dirty="0" err="1">
                <a:solidFill>
                  <a:srgbClr val="0000FF"/>
                </a:solidFill>
                <a:latin typeface="Times New Roman" pitchFamily="18" charset="0"/>
                <a:cs typeface="Times New Roman" pitchFamily="18" charset="0"/>
              </a:rPr>
              <a:t>Gane</a:t>
            </a:r>
            <a:r>
              <a:rPr lang="en-US" sz="2800" b="1" i="1" dirty="0">
                <a:solidFill>
                  <a:srgbClr val="0000FF"/>
                </a:solidFill>
                <a:latin typeface="Times New Roman" pitchFamily="18" charset="0"/>
                <a:cs typeface="Times New Roman" pitchFamily="18" charset="0"/>
              </a:rPr>
              <a:t> and </a:t>
            </a:r>
            <a:r>
              <a:rPr lang="en-US" sz="2800" b="1" i="1" dirty="0" err="1">
                <a:solidFill>
                  <a:srgbClr val="0000FF"/>
                </a:solidFill>
                <a:latin typeface="Times New Roman" pitchFamily="18" charset="0"/>
                <a:cs typeface="Times New Roman" pitchFamily="18" charset="0"/>
              </a:rPr>
              <a:t>Sarson</a:t>
            </a:r>
            <a:r>
              <a:rPr lang="en-US" sz="2800" dirty="0">
                <a:latin typeface="Times New Roman" pitchFamily="18" charset="0"/>
                <a:cs typeface="Times New Roman" pitchFamily="18" charset="0"/>
              </a:rPr>
              <a:t>. </a:t>
            </a:r>
          </a:p>
          <a:p>
            <a:pPr algn="just">
              <a:buFont typeface="Wingdings" pitchFamily="2" charset="2"/>
              <a:buChar char="§"/>
            </a:pPr>
            <a:r>
              <a:rPr lang="en-US" sz="2800" dirty="0">
                <a:latin typeface="Times New Roman" pitchFamily="18" charset="0"/>
                <a:cs typeface="Times New Roman" pitchFamily="18" charset="0"/>
              </a:rPr>
              <a:t>It is still considered one of the </a:t>
            </a:r>
            <a:r>
              <a:rPr lang="en-US" sz="2800" b="1" i="1" dirty="0">
                <a:solidFill>
                  <a:srgbClr val="CC0099"/>
                </a:solidFill>
                <a:latin typeface="Times New Roman" pitchFamily="18" charset="0"/>
                <a:cs typeface="Times New Roman" pitchFamily="18" charset="0"/>
              </a:rPr>
              <a:t>best modeling techniques </a:t>
            </a:r>
            <a:r>
              <a:rPr lang="en-US" sz="2800" dirty="0">
                <a:latin typeface="Times New Roman" pitchFamily="18" charset="0"/>
                <a:cs typeface="Times New Roman" pitchFamily="18" charset="0"/>
              </a:rPr>
              <a:t>for </a:t>
            </a:r>
            <a:r>
              <a:rPr lang="en-US" sz="2800" b="1" i="1" dirty="0">
                <a:solidFill>
                  <a:srgbClr val="008000"/>
                </a:solidFill>
                <a:latin typeface="Times New Roman" pitchFamily="18" charset="0"/>
                <a:cs typeface="Times New Roman" pitchFamily="18" charset="0"/>
              </a:rPr>
              <a:t>eliciting and representing the processing requirements of a system</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indent="0" algn="ctr">
              <a:buNone/>
            </a:pPr>
            <a:r>
              <a:rPr lang="en-US" sz="2800" b="1" i="1" u="sng" dirty="0">
                <a:solidFill>
                  <a:srgbClr val="0000FF"/>
                </a:solidFill>
                <a:latin typeface="Times New Roman" pitchFamily="18" charset="0"/>
                <a:cs typeface="Times New Roman" pitchFamily="18" charset="0"/>
              </a:rPr>
              <a:t>Data Flow Diagramming Mechanics</a:t>
            </a:r>
            <a:r>
              <a:rPr lang="en-US" sz="2800" b="1"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lvl="0" algn="just">
              <a:buFont typeface="Wingdings" pitchFamily="2" charset="2"/>
              <a:buChar char="Ø"/>
            </a:pPr>
            <a:r>
              <a:rPr lang="en-US" sz="2800" b="1" i="1" dirty="0">
                <a:latin typeface="Times New Roman" pitchFamily="18" charset="0"/>
                <a:cs typeface="Times New Roman" pitchFamily="18" charset="0"/>
              </a:rPr>
              <a:t>DFD’s are versatile programming tools</a:t>
            </a:r>
            <a:r>
              <a:rPr lang="en-US" sz="2800" dirty="0">
                <a:latin typeface="Times New Roman" pitchFamily="18" charset="0"/>
                <a:cs typeface="Times New Roman" pitchFamily="18" charset="0"/>
              </a:rPr>
              <a:t>, </a:t>
            </a:r>
            <a:r>
              <a:rPr lang="en-US" sz="2800" b="1" i="1" dirty="0">
                <a:solidFill>
                  <a:srgbClr val="CC0099"/>
                </a:solidFill>
                <a:latin typeface="Times New Roman" pitchFamily="18" charset="0"/>
                <a:cs typeface="Times New Roman" pitchFamily="18" charset="0"/>
              </a:rPr>
              <a:t>with only four symbols, it can represent both physical</a:t>
            </a:r>
            <a:r>
              <a:rPr lang="en-US" sz="2800" dirty="0">
                <a:latin typeface="Times New Roman" pitchFamily="18" charset="0"/>
                <a:cs typeface="Times New Roman" pitchFamily="18" charset="0"/>
              </a:rPr>
              <a:t> and </a:t>
            </a:r>
            <a:r>
              <a:rPr lang="en-US" sz="2800" b="1" i="1" dirty="0">
                <a:solidFill>
                  <a:srgbClr val="0000FF"/>
                </a:solidFill>
                <a:latin typeface="Times New Roman" pitchFamily="18" charset="0"/>
                <a:cs typeface="Times New Roman" pitchFamily="18" charset="0"/>
              </a:rPr>
              <a:t>logical information systems</a:t>
            </a:r>
            <a:r>
              <a:rPr lang="en-US" sz="2800" dirty="0">
                <a:solidFill>
                  <a:srgbClr val="0000FF"/>
                </a:solidFill>
                <a:latin typeface="Times New Roman" pitchFamily="18" charset="0"/>
                <a:cs typeface="Times New Roman" pitchFamily="18" charset="0"/>
              </a:rPr>
              <a:t>.</a:t>
            </a:r>
            <a:endParaRPr lang="en-US" sz="2800" i="1" dirty="0">
              <a:solidFill>
                <a:srgbClr val="0000FF"/>
              </a:solidFill>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39</a:t>
            </a:fld>
            <a:endParaRPr lang="en-US"/>
          </a:p>
        </p:txBody>
      </p:sp>
    </p:spTree>
    <p:extLst>
      <p:ext uri="{BB962C8B-B14F-4D97-AF65-F5344CB8AC3E}">
        <p14:creationId xmlns:p14="http://schemas.microsoft.com/office/powerpoint/2010/main" val="35159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35100" y="0"/>
            <a:ext cx="7499350" cy="304800"/>
          </a:xfrm>
        </p:spPr>
        <p:txBody>
          <a:bodyPr>
            <a:noAutofit/>
          </a:bodyPr>
          <a:lstStyle/>
          <a:p>
            <a:pPr eaLnBrk="1" fontAlgn="auto" hangingPunct="1">
              <a:spcAft>
                <a:spcPts val="0"/>
              </a:spcAft>
              <a:defRPr/>
            </a:pPr>
            <a:r>
              <a:rPr lang="en-GB" sz="3200" b="1" dirty="0">
                <a:solidFill>
                  <a:srgbClr val="0000FF"/>
                </a:solidFill>
                <a:latin typeface="Times New Roman" pitchFamily="18" charset="0"/>
                <a:cs typeface="Times New Roman" pitchFamily="18" charset="0"/>
              </a:rPr>
              <a:t>Types of Requirements</a:t>
            </a:r>
            <a:r>
              <a:rPr lang="en-US" sz="3200" b="1" dirty="0">
                <a:solidFill>
                  <a:srgbClr val="0000FF"/>
                </a:solidFill>
                <a:latin typeface="Times New Roman" pitchFamily="18" charset="0"/>
                <a:cs typeface="Times New Roman" pitchFamily="18" charset="0"/>
              </a:rPr>
              <a:t> </a:t>
            </a:r>
          </a:p>
        </p:txBody>
      </p:sp>
      <p:sp>
        <p:nvSpPr>
          <p:cNvPr id="11267" name="Rectangle 3"/>
          <p:cNvSpPr>
            <a:spLocks noGrp="1" noChangeArrowheads="1"/>
          </p:cNvSpPr>
          <p:nvPr>
            <p:ph idx="1"/>
          </p:nvPr>
        </p:nvSpPr>
        <p:spPr>
          <a:xfrm>
            <a:off x="152400" y="381000"/>
            <a:ext cx="8915400" cy="6400800"/>
          </a:xfrm>
        </p:spPr>
        <p:txBody>
          <a:bodyPr>
            <a:normAutofit/>
          </a:bodyPr>
          <a:lstStyle/>
          <a:p>
            <a:pPr marL="539496" indent="-457200" algn="just" eaLnBrk="1" fontAlgn="auto" hangingPunct="1">
              <a:lnSpc>
                <a:spcPct val="90000"/>
              </a:lnSpc>
              <a:spcAft>
                <a:spcPts val="0"/>
              </a:spcAft>
              <a:buFont typeface="Wingdings" pitchFamily="2" charset="2"/>
              <a:buChar char="Ø"/>
              <a:defRPr/>
            </a:pPr>
            <a:r>
              <a:rPr lang="en-GB" sz="2800" b="1" dirty="0">
                <a:solidFill>
                  <a:srgbClr val="0000FF"/>
                </a:solidFill>
                <a:latin typeface="Times New Roman" pitchFamily="18" charset="0"/>
                <a:cs typeface="Times New Roman" pitchFamily="18" charset="0"/>
              </a:rPr>
              <a:t>Functional requirements</a:t>
            </a:r>
            <a:r>
              <a:rPr lang="en-US" sz="2800" b="1" dirty="0">
                <a:solidFill>
                  <a:srgbClr val="0000FF"/>
                </a:solidFill>
                <a:latin typeface="Times New Roman" pitchFamily="18" charset="0"/>
                <a:cs typeface="Times New Roman" pitchFamily="18" charset="0"/>
              </a:rPr>
              <a:t> </a:t>
            </a:r>
          </a:p>
          <a:p>
            <a:pPr marL="859536" lvl="1" indent="-457200" algn="just" eaLnBrk="1" fontAlgn="auto" hangingPunct="1">
              <a:lnSpc>
                <a:spcPct val="90000"/>
              </a:lnSpc>
              <a:spcAft>
                <a:spcPts val="0"/>
              </a:spcAft>
              <a:buFont typeface="Wingdings" pitchFamily="2" charset="2"/>
              <a:buChar char="§"/>
              <a:defRPr/>
            </a:pPr>
            <a:r>
              <a:rPr lang="en-GB" b="1" i="1" dirty="0">
                <a:latin typeface="Times New Roman" pitchFamily="18" charset="0"/>
                <a:cs typeface="Times New Roman" pitchFamily="18" charset="0"/>
              </a:rPr>
              <a:t>Describe what the system should do</a:t>
            </a:r>
            <a:r>
              <a:rPr lang="en-US" b="1" i="1" dirty="0">
                <a:latin typeface="Times New Roman" pitchFamily="18" charset="0"/>
                <a:cs typeface="Times New Roman" pitchFamily="18" charset="0"/>
              </a:rPr>
              <a:t> </a:t>
            </a:r>
            <a:endParaRPr lang="en-GB" b="1" i="1" dirty="0">
              <a:latin typeface="Times New Roman" pitchFamily="18" charset="0"/>
              <a:cs typeface="Times New Roman" pitchFamily="18" charset="0"/>
            </a:endParaRPr>
          </a:p>
          <a:p>
            <a:pPr marL="539496" indent="-457200" algn="just" eaLnBrk="1" fontAlgn="auto" hangingPunct="1">
              <a:lnSpc>
                <a:spcPct val="90000"/>
              </a:lnSpc>
              <a:spcAft>
                <a:spcPts val="0"/>
              </a:spcAft>
              <a:buFont typeface="Wingdings" pitchFamily="2" charset="2"/>
              <a:buChar char="Ø"/>
              <a:defRPr/>
            </a:pPr>
            <a:r>
              <a:rPr lang="en-GB" sz="2800" b="1" dirty="0">
                <a:solidFill>
                  <a:srgbClr val="0000FF"/>
                </a:solidFill>
                <a:latin typeface="Times New Roman" pitchFamily="18" charset="0"/>
                <a:cs typeface="Times New Roman" pitchFamily="18" charset="0"/>
              </a:rPr>
              <a:t>Non-functional requirements</a:t>
            </a:r>
          </a:p>
          <a:p>
            <a:pPr marL="859536" lvl="1" indent="-457200" algn="just" eaLnBrk="1" fontAlgn="auto" hangingPunct="1">
              <a:lnSpc>
                <a:spcPct val="90000"/>
              </a:lnSpc>
              <a:spcAft>
                <a:spcPts val="0"/>
              </a:spcAft>
              <a:buFont typeface="Wingdings" pitchFamily="2" charset="2"/>
              <a:buChar char="§"/>
              <a:defRPr/>
            </a:pPr>
            <a:r>
              <a:rPr lang="en-GB" b="1" i="1" dirty="0">
                <a:latin typeface="Times New Roman" pitchFamily="18" charset="0"/>
                <a:cs typeface="Times New Roman" pitchFamily="18" charset="0"/>
              </a:rPr>
              <a:t>Quality requirements</a:t>
            </a:r>
            <a:r>
              <a:rPr lang="en-GB" dirty="0">
                <a:latin typeface="Times New Roman" pitchFamily="18" charset="0"/>
                <a:cs typeface="Times New Roman" pitchFamily="18" charset="0"/>
              </a:rPr>
              <a:t> </a:t>
            </a:r>
          </a:p>
          <a:p>
            <a:pPr marL="859536" lvl="1" indent="-457200" algn="just" eaLnBrk="1" fontAlgn="auto" hangingPunct="1">
              <a:lnSpc>
                <a:spcPct val="90000"/>
              </a:lnSpc>
              <a:spcAft>
                <a:spcPts val="0"/>
              </a:spcAft>
              <a:buFont typeface="Wingdings" pitchFamily="2" charset="2"/>
              <a:buChar char="§"/>
              <a:defRPr/>
            </a:pPr>
            <a:r>
              <a:rPr lang="en-GB" sz="2800" b="1" i="1" dirty="0">
                <a:solidFill>
                  <a:srgbClr val="CC0099"/>
                </a:solidFill>
                <a:latin typeface="Times New Roman" pitchFamily="18" charset="0"/>
                <a:cs typeface="Times New Roman" pitchFamily="18" charset="0"/>
              </a:rPr>
              <a:t>Constraints on the design to meet specified levels of quality</a:t>
            </a:r>
            <a:r>
              <a:rPr lang="en-US" sz="2800" b="1" i="1" dirty="0">
                <a:solidFill>
                  <a:srgbClr val="CC0099"/>
                </a:solidFill>
                <a:latin typeface="Times New Roman" pitchFamily="18" charset="0"/>
                <a:cs typeface="Times New Roman" pitchFamily="18" charset="0"/>
              </a:rPr>
              <a:t> </a:t>
            </a:r>
            <a:endParaRPr lang="en-GB" sz="2800" b="1" i="1" dirty="0">
              <a:solidFill>
                <a:srgbClr val="CC0099"/>
              </a:solidFill>
              <a:latin typeface="Times New Roman" pitchFamily="18" charset="0"/>
              <a:cs typeface="Times New Roman" pitchFamily="18" charset="0"/>
            </a:endParaRPr>
          </a:p>
          <a:p>
            <a:pPr marL="539496" indent="-457200" algn="just" eaLnBrk="1" fontAlgn="auto" hangingPunct="1">
              <a:lnSpc>
                <a:spcPct val="90000"/>
              </a:lnSpc>
              <a:spcAft>
                <a:spcPts val="0"/>
              </a:spcAft>
              <a:buFont typeface="Wingdings" pitchFamily="2" charset="2"/>
              <a:buChar char="Ø"/>
              <a:defRPr/>
            </a:pPr>
            <a:r>
              <a:rPr lang="en-GB" sz="2800" b="1" dirty="0">
                <a:solidFill>
                  <a:srgbClr val="0000FF"/>
                </a:solidFill>
                <a:latin typeface="Times New Roman" pitchFamily="18" charset="0"/>
                <a:cs typeface="Times New Roman" pitchFamily="18" charset="0"/>
              </a:rPr>
              <a:t>Pseudo requirements</a:t>
            </a:r>
          </a:p>
          <a:p>
            <a:pPr marL="859536" lvl="1" indent="-457200" algn="just" eaLnBrk="1" fontAlgn="auto" hangingPunct="1">
              <a:lnSpc>
                <a:spcPct val="90000"/>
              </a:lnSpc>
              <a:spcAft>
                <a:spcPts val="0"/>
              </a:spcAft>
              <a:buFont typeface="Wingdings" pitchFamily="2" charset="2"/>
              <a:buChar char="§"/>
              <a:defRPr/>
            </a:pPr>
            <a:r>
              <a:rPr lang="en-GB" b="1" dirty="0">
                <a:solidFill>
                  <a:srgbClr val="00CC00"/>
                </a:solidFill>
                <a:latin typeface="Times New Roman" pitchFamily="18" charset="0"/>
                <a:cs typeface="Times New Roman" pitchFamily="18" charset="0"/>
              </a:rPr>
              <a:t>Platform requirements </a:t>
            </a:r>
          </a:p>
          <a:p>
            <a:pPr marL="658368" lvl="2" indent="0" algn="just" eaLnBrk="1" fontAlgn="auto" hangingPunct="1">
              <a:lnSpc>
                <a:spcPct val="90000"/>
              </a:lnSpc>
              <a:spcAft>
                <a:spcPts val="0"/>
              </a:spcAft>
              <a:buNone/>
              <a:defRPr/>
            </a:pPr>
            <a:r>
              <a:rPr lang="en-GB" sz="2800" b="1" i="1" dirty="0">
                <a:latin typeface="Times New Roman" pitchFamily="18" charset="0"/>
                <a:cs typeface="Times New Roman" pitchFamily="18" charset="0"/>
              </a:rPr>
              <a:t>-Constraints on the environment and technology of the system</a:t>
            </a:r>
            <a:r>
              <a:rPr lang="en-US" sz="2800" b="1" i="1" dirty="0">
                <a:latin typeface="Times New Roman" pitchFamily="18" charset="0"/>
                <a:cs typeface="Times New Roman" pitchFamily="18" charset="0"/>
              </a:rPr>
              <a:t> </a:t>
            </a:r>
          </a:p>
          <a:p>
            <a:pPr marL="859536" lvl="1" indent="-457200" algn="just" eaLnBrk="1" fontAlgn="auto" hangingPunct="1">
              <a:lnSpc>
                <a:spcPct val="90000"/>
              </a:lnSpc>
              <a:spcAft>
                <a:spcPts val="0"/>
              </a:spcAft>
              <a:buFont typeface="Wingdings" pitchFamily="2" charset="2"/>
              <a:buChar char="§"/>
              <a:defRPr/>
            </a:pPr>
            <a:r>
              <a:rPr lang="en-GB" b="1" dirty="0">
                <a:solidFill>
                  <a:srgbClr val="00CC00"/>
                </a:solidFill>
                <a:latin typeface="Times New Roman" pitchFamily="18" charset="0"/>
                <a:cs typeface="Times New Roman" pitchFamily="18" charset="0"/>
              </a:rPr>
              <a:t>Process requirements </a:t>
            </a:r>
          </a:p>
          <a:p>
            <a:pPr marL="658368" lvl="2" indent="0" algn="just" eaLnBrk="1" fontAlgn="auto" hangingPunct="1">
              <a:lnSpc>
                <a:spcPct val="90000"/>
              </a:lnSpc>
              <a:spcAft>
                <a:spcPts val="0"/>
              </a:spcAft>
              <a:buNone/>
              <a:defRPr/>
            </a:pPr>
            <a:r>
              <a:rPr lang="en-GB" sz="2800" dirty="0">
                <a:latin typeface="Times New Roman" pitchFamily="18" charset="0"/>
                <a:cs typeface="Times New Roman" pitchFamily="18" charset="0"/>
              </a:rPr>
              <a:t>-</a:t>
            </a:r>
            <a:r>
              <a:rPr lang="en-GB" sz="2800" b="1" i="1" dirty="0">
                <a:solidFill>
                  <a:srgbClr val="CC0099"/>
                </a:solidFill>
                <a:latin typeface="Times New Roman" pitchFamily="18" charset="0"/>
                <a:cs typeface="Times New Roman" pitchFamily="18" charset="0"/>
              </a:rPr>
              <a:t>Constraints on the project plan and development methods</a:t>
            </a:r>
            <a:endParaRPr lang="en-US" sz="2800" b="1" i="1" dirty="0">
              <a:solidFill>
                <a:srgbClr val="CC0099"/>
              </a:solidFill>
              <a:latin typeface="Times New Roman" pitchFamily="18" charset="0"/>
              <a:cs typeface="Times New Roman" pitchFamily="18" charset="0"/>
            </a:endParaRPr>
          </a:p>
          <a:p>
            <a:pPr marL="365760" indent="-283464" algn="just" eaLnBrk="1" fontAlgn="auto" hangingPunct="1">
              <a:lnSpc>
                <a:spcPct val="90000"/>
              </a:lnSpc>
              <a:spcAft>
                <a:spcPts val="0"/>
              </a:spcAft>
              <a:buFont typeface="Wingdings 2"/>
              <a:buChar char=""/>
              <a:defRPr/>
            </a:pPr>
            <a:endParaRPr lang="en-US" sz="2800" b="1" i="1" dirty="0">
              <a:solidFill>
                <a:srgbClr val="CC0099"/>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1C409DCF-24CA-430A-A74D-06950014EFAE}" type="slidenum">
              <a:rPr lang="en-US"/>
              <a:pPr>
                <a:defRPr/>
              </a:pPr>
              <a:t>4</a:t>
            </a:fld>
            <a:endParaRPr lang="en-US"/>
          </a:p>
        </p:txBody>
      </p:sp>
    </p:spTree>
    <p:extLst>
      <p:ext uri="{BB962C8B-B14F-4D97-AF65-F5344CB8AC3E}">
        <p14:creationId xmlns:p14="http://schemas.microsoft.com/office/powerpoint/2010/main" val="384398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noAutofit/>
          </a:bodyPr>
          <a:lstStyle/>
          <a:p>
            <a:pPr marL="0" indent="0" algn="just">
              <a:spcBef>
                <a:spcPts val="0"/>
              </a:spcBef>
              <a:buNone/>
            </a:pPr>
            <a:r>
              <a:rPr lang="en-US" sz="2700" b="1" i="1" dirty="0">
                <a:solidFill>
                  <a:srgbClr val="0000FF"/>
                </a:solidFill>
                <a:latin typeface="Times New Roman" pitchFamily="18" charset="0"/>
                <a:cs typeface="Times New Roman" pitchFamily="18" charset="0"/>
              </a:rPr>
              <a:t>1. Data Flow </a:t>
            </a:r>
          </a:p>
          <a:p>
            <a:pPr lvl="0" algn="just">
              <a:spcBef>
                <a:spcPts val="0"/>
              </a:spcBef>
              <a:buFont typeface="Wingdings" pitchFamily="2" charset="2"/>
              <a:buChar char="Ø"/>
            </a:pPr>
            <a:r>
              <a:rPr lang="en-US" sz="2700" dirty="0">
                <a:latin typeface="Times New Roman" pitchFamily="18" charset="0"/>
                <a:cs typeface="Times New Roman" pitchFamily="18" charset="0"/>
              </a:rPr>
              <a:t>The </a:t>
            </a:r>
            <a:r>
              <a:rPr lang="en-US" sz="2700" b="1" i="1" dirty="0">
                <a:solidFill>
                  <a:srgbClr val="008000"/>
                </a:solidFill>
                <a:latin typeface="Times New Roman" pitchFamily="18" charset="0"/>
                <a:cs typeface="Times New Roman" pitchFamily="18" charset="0"/>
              </a:rPr>
              <a:t>directional movement of data to and from external entities, the process and data stores</a:t>
            </a:r>
            <a:r>
              <a:rPr lang="en-US" sz="2700" dirty="0">
                <a:latin typeface="Times New Roman" pitchFamily="18" charset="0"/>
                <a:cs typeface="Times New Roman" pitchFamily="18" charset="0"/>
              </a:rPr>
              <a:t>.</a:t>
            </a:r>
          </a:p>
          <a:p>
            <a:pPr lvl="0" algn="just">
              <a:spcBef>
                <a:spcPts val="0"/>
              </a:spcBef>
              <a:buFont typeface="Wingdings" pitchFamily="2" charset="2"/>
              <a:buChar char="§"/>
            </a:pPr>
            <a:r>
              <a:rPr lang="en-US" sz="2700" dirty="0">
                <a:latin typeface="Times New Roman" pitchFamily="18" charset="0"/>
                <a:cs typeface="Times New Roman" pitchFamily="18" charset="0"/>
              </a:rPr>
              <a:t>If it </a:t>
            </a:r>
            <a:r>
              <a:rPr lang="en-US" sz="2700" b="1" i="1" dirty="0">
                <a:solidFill>
                  <a:srgbClr val="CC0099"/>
                </a:solidFill>
                <a:latin typeface="Times New Roman" pitchFamily="18" charset="0"/>
                <a:cs typeface="Times New Roman" pitchFamily="18" charset="0"/>
              </a:rPr>
              <a:t>flows into a data store, means a write, update, delete, etc. </a:t>
            </a:r>
          </a:p>
          <a:p>
            <a:pPr lvl="0" algn="just">
              <a:spcBef>
                <a:spcPts val="0"/>
              </a:spcBef>
              <a:buFont typeface="Wingdings" pitchFamily="2" charset="2"/>
              <a:buChar char="§"/>
            </a:pPr>
            <a:r>
              <a:rPr lang="en-US" sz="2700" b="1" i="1" dirty="0">
                <a:solidFill>
                  <a:srgbClr val="0000FF"/>
                </a:solidFill>
                <a:latin typeface="Times New Roman" pitchFamily="18" charset="0"/>
                <a:cs typeface="Times New Roman" pitchFamily="18" charset="0"/>
              </a:rPr>
              <a:t>Flows out of data stores, mean read, query , display, select types of transaction</a:t>
            </a:r>
            <a:r>
              <a:rPr lang="en-US" sz="2700" dirty="0">
                <a:latin typeface="Times New Roman" pitchFamily="18" charset="0"/>
                <a:cs typeface="Times New Roman" pitchFamily="18" charset="0"/>
              </a:rPr>
              <a:t>.</a:t>
            </a:r>
            <a:endParaRPr lang="en-US" sz="2700" i="1" dirty="0">
              <a:latin typeface="Times New Roman" pitchFamily="18" charset="0"/>
              <a:cs typeface="Times New Roman" pitchFamily="18" charset="0"/>
            </a:endParaRPr>
          </a:p>
          <a:p>
            <a:pPr lvl="0" algn="just">
              <a:spcBef>
                <a:spcPts val="0"/>
              </a:spcBef>
              <a:buFont typeface="Wingdings" pitchFamily="2" charset="2"/>
              <a:buChar char="Ø"/>
            </a:pPr>
            <a:r>
              <a:rPr lang="en-US" sz="2700" b="1" i="1" dirty="0">
                <a:latin typeface="Times New Roman" pitchFamily="18" charset="0"/>
                <a:cs typeface="Times New Roman" pitchFamily="18" charset="0"/>
              </a:rPr>
              <a:t>Symbol: Solid line with arrow. Each data flow is identified with a descriptive</a:t>
            </a:r>
            <a:r>
              <a:rPr lang="en-US" sz="2700" dirty="0">
                <a:latin typeface="Times New Roman" pitchFamily="18" charset="0"/>
                <a:cs typeface="Times New Roman" pitchFamily="18" charset="0"/>
              </a:rPr>
              <a:t> name that </a:t>
            </a:r>
            <a:r>
              <a:rPr lang="en-US" sz="2700" b="1" i="1" dirty="0">
                <a:solidFill>
                  <a:srgbClr val="008000"/>
                </a:solidFill>
                <a:latin typeface="Times New Roman" pitchFamily="18" charset="0"/>
                <a:cs typeface="Times New Roman" pitchFamily="18" charset="0"/>
              </a:rPr>
              <a:t>represents the information on the data flow</a:t>
            </a:r>
            <a:r>
              <a:rPr lang="en-US" sz="2700" dirty="0">
                <a:latin typeface="Times New Roman" pitchFamily="18" charset="0"/>
                <a:cs typeface="Times New Roman" pitchFamily="18" charset="0"/>
              </a:rPr>
              <a:t>. </a:t>
            </a:r>
          </a:p>
          <a:p>
            <a:pPr lvl="0" algn="just">
              <a:spcBef>
                <a:spcPts val="0"/>
              </a:spcBef>
              <a:buFont typeface="Wingdings" pitchFamily="2" charset="2"/>
              <a:buChar char="Ø"/>
            </a:pPr>
            <a:r>
              <a:rPr lang="en-US" sz="2700" b="1" i="1" dirty="0">
                <a:latin typeface="Times New Roman" pitchFamily="18" charset="0"/>
                <a:cs typeface="Times New Roman" pitchFamily="18" charset="0"/>
              </a:rPr>
              <a:t>Example:</a:t>
            </a:r>
            <a:r>
              <a:rPr lang="en-US" sz="2700" i="1" dirty="0">
                <a:latin typeface="Times New Roman" pitchFamily="18" charset="0"/>
                <a:cs typeface="Times New Roman" pitchFamily="18" charset="0"/>
              </a:rPr>
              <a:t> 		Registration Data</a:t>
            </a:r>
          </a:p>
          <a:p>
            <a:pPr marL="0" indent="0" algn="just">
              <a:spcBef>
                <a:spcPts val="0"/>
              </a:spcBef>
              <a:buNone/>
            </a:pPr>
            <a:r>
              <a:rPr lang="en-US" sz="2700" b="1" i="1" dirty="0">
                <a:solidFill>
                  <a:srgbClr val="CC0099"/>
                </a:solidFill>
                <a:latin typeface="Times New Roman" pitchFamily="18" charset="0"/>
                <a:cs typeface="Times New Roman" pitchFamily="18" charset="0"/>
              </a:rPr>
              <a:t>2. Process </a:t>
            </a:r>
            <a:endParaRPr lang="en-US" sz="2700" i="1" dirty="0">
              <a:solidFill>
                <a:srgbClr val="CC0099"/>
              </a:solidFill>
              <a:latin typeface="Times New Roman" pitchFamily="18" charset="0"/>
              <a:cs typeface="Times New Roman" pitchFamily="18" charset="0"/>
            </a:endParaRPr>
          </a:p>
          <a:p>
            <a:pPr algn="just">
              <a:spcBef>
                <a:spcPts val="0"/>
              </a:spcBef>
              <a:buFont typeface="Wingdings" pitchFamily="2" charset="2"/>
              <a:buChar char="§"/>
            </a:pPr>
            <a:r>
              <a:rPr lang="en-US" sz="2700" dirty="0">
                <a:latin typeface="Times New Roman" pitchFamily="18" charset="0"/>
                <a:cs typeface="Times New Roman" pitchFamily="18" charset="0"/>
              </a:rPr>
              <a:t>is a </a:t>
            </a:r>
            <a:r>
              <a:rPr lang="en-US" sz="2700" b="1" i="1" dirty="0">
                <a:solidFill>
                  <a:srgbClr val="0000FF"/>
                </a:solidFill>
                <a:latin typeface="Times New Roman" pitchFamily="18" charset="0"/>
                <a:cs typeface="Times New Roman" pitchFamily="18" charset="0"/>
              </a:rPr>
              <a:t>work or actions performed on data so that they are transformed, stored, or distributed</a:t>
            </a:r>
            <a:r>
              <a:rPr lang="en-US" sz="2700" dirty="0">
                <a:latin typeface="Times New Roman" pitchFamily="18" charset="0"/>
                <a:cs typeface="Times New Roman" pitchFamily="18" charset="0"/>
              </a:rPr>
              <a:t>. </a:t>
            </a:r>
          </a:p>
          <a:p>
            <a:pPr algn="just">
              <a:spcBef>
                <a:spcPts val="0"/>
              </a:spcBef>
              <a:buFont typeface="Wingdings" pitchFamily="2" charset="2"/>
              <a:buChar char="§"/>
            </a:pPr>
            <a:r>
              <a:rPr lang="en-US" sz="2700" dirty="0">
                <a:latin typeface="Times New Roman" pitchFamily="18" charset="0"/>
                <a:cs typeface="Times New Roman" pitchFamily="18" charset="0"/>
              </a:rPr>
              <a:t>When </a:t>
            </a:r>
            <a:r>
              <a:rPr lang="en-US" sz="2700" b="1" i="1" dirty="0">
                <a:solidFill>
                  <a:srgbClr val="CC0099"/>
                </a:solidFill>
                <a:latin typeface="Times New Roman" pitchFamily="18" charset="0"/>
                <a:cs typeface="Times New Roman" pitchFamily="18" charset="0"/>
              </a:rPr>
              <a:t>modeling the data processing of a system</a:t>
            </a:r>
            <a:r>
              <a:rPr lang="en-US" sz="2700" dirty="0">
                <a:latin typeface="Times New Roman" pitchFamily="18" charset="0"/>
                <a:cs typeface="Times New Roman" pitchFamily="18" charset="0"/>
              </a:rPr>
              <a:t>, it doesn’t matter </a:t>
            </a:r>
            <a:r>
              <a:rPr lang="en-US" sz="2700" b="1" i="1" dirty="0">
                <a:latin typeface="Times New Roman" pitchFamily="18" charset="0"/>
                <a:cs typeface="Times New Roman" pitchFamily="18" charset="0"/>
              </a:rPr>
              <a:t>whether process is performed manually or by a computer</a:t>
            </a:r>
            <a:r>
              <a:rPr lang="en-US" sz="2700" dirty="0">
                <a:latin typeface="Times New Roman" pitchFamily="18" charset="0"/>
                <a:cs typeface="Times New Roman" pitchFamily="18" charset="0"/>
              </a:rPr>
              <a:t>.</a:t>
            </a:r>
            <a:endParaRPr lang="en-US" sz="2700" i="1" dirty="0">
              <a:latin typeface="Times New Roman" pitchFamily="18" charset="0"/>
              <a:cs typeface="Times New Roman" pitchFamily="18" charset="0"/>
            </a:endParaRPr>
          </a:p>
          <a:p>
            <a:pPr marL="0" indent="0" algn="just">
              <a:spcBef>
                <a:spcPts val="0"/>
              </a:spcBef>
              <a:buNone/>
            </a:pPr>
            <a:endParaRPr lang="en-US" sz="2700" dirty="0">
              <a:latin typeface="Times New Roman" pitchFamily="18" charset="0"/>
              <a:cs typeface="Times New Roman" pitchFamily="18" charset="0"/>
            </a:endParaRPr>
          </a:p>
        </p:txBody>
      </p:sp>
      <p:sp>
        <p:nvSpPr>
          <p:cNvPr id="7" name="Line 4"/>
          <p:cNvSpPr>
            <a:spLocks noChangeShapeType="1"/>
          </p:cNvSpPr>
          <p:nvPr/>
        </p:nvSpPr>
        <p:spPr bwMode="auto">
          <a:xfrm>
            <a:off x="3257550" y="4648200"/>
            <a:ext cx="1714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2"/>
          </p:nvPr>
        </p:nvSpPr>
        <p:spPr/>
        <p:txBody>
          <a:bodyPr/>
          <a:lstStyle/>
          <a:p>
            <a:fld id="{B183FDB6-B6F0-4C8C-911C-95E81BC88C4E}" type="slidenum">
              <a:rPr lang="en-US" smtClean="0"/>
              <a:t>40</a:t>
            </a:fld>
            <a:endParaRPr lang="en-US"/>
          </a:p>
        </p:txBody>
      </p:sp>
    </p:spTree>
    <p:extLst>
      <p:ext uri="{BB962C8B-B14F-4D97-AF65-F5344CB8AC3E}">
        <p14:creationId xmlns:p14="http://schemas.microsoft.com/office/powerpoint/2010/main" val="2621999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629400"/>
          </a:xfrm>
        </p:spPr>
        <p:txBody>
          <a:bodyPr>
            <a:normAutofit fontScale="92500" lnSpcReduction="20000"/>
          </a:bodyPr>
          <a:lstStyle/>
          <a:p>
            <a:pPr lvl="0"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Depending on the level of the diagram it may represent the whole system</a:t>
            </a:r>
            <a:r>
              <a:rPr lang="en-US" sz="2800" dirty="0">
                <a:latin typeface="Times New Roman" pitchFamily="18" charset="0"/>
                <a:cs typeface="Times New Roman" pitchFamily="18" charset="0"/>
              </a:rPr>
              <a:t> as in a </a:t>
            </a:r>
            <a:r>
              <a:rPr lang="en-US" sz="2800" b="1" i="1" dirty="0">
                <a:latin typeface="Times New Roman" pitchFamily="18" charset="0"/>
                <a:cs typeface="Times New Roman" pitchFamily="18" charset="0"/>
              </a:rPr>
              <a:t>Context (level 0) diagram or a business area, process (activity), function, </a:t>
            </a:r>
            <a:r>
              <a:rPr lang="en-US" sz="2800" b="1" i="1" dirty="0" err="1">
                <a:latin typeface="Times New Roman" pitchFamily="18" charset="0"/>
                <a:cs typeface="Times New Roman" pitchFamily="18" charset="0"/>
              </a:rPr>
              <a:t>etc</a:t>
            </a:r>
            <a:r>
              <a:rPr lang="en-US" sz="2800" dirty="0">
                <a:latin typeface="Times New Roman" pitchFamily="18" charset="0"/>
                <a:cs typeface="Times New Roman" pitchFamily="18" charset="0"/>
              </a:rPr>
              <a:t> in </a:t>
            </a:r>
            <a:r>
              <a:rPr lang="en-US" sz="2800" b="1" i="1" dirty="0">
                <a:solidFill>
                  <a:srgbClr val="008000"/>
                </a:solidFill>
                <a:latin typeface="Times New Roman" pitchFamily="18" charset="0"/>
                <a:cs typeface="Times New Roman" pitchFamily="18" charset="0"/>
              </a:rPr>
              <a:t>lower levels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Symbol: Circle or a Rounded Rectangle</a:t>
            </a:r>
          </a:p>
          <a:p>
            <a:pPr algn="just">
              <a:spcBef>
                <a:spcPts val="0"/>
              </a:spcBef>
              <a:buFont typeface="Wingdings" pitchFamily="2" charset="2"/>
              <a:buChar char="§"/>
            </a:pPr>
            <a:endParaRPr lang="en-US" sz="2800" b="1" i="1" dirty="0">
              <a:solidFill>
                <a:srgbClr val="CC0099"/>
              </a:solidFill>
              <a:latin typeface="Times New Roman" pitchFamily="18" charset="0"/>
              <a:cs typeface="Times New Roman" pitchFamily="18" charset="0"/>
            </a:endParaRPr>
          </a:p>
          <a:p>
            <a:pPr algn="just">
              <a:spcBef>
                <a:spcPts val="0"/>
              </a:spcBef>
              <a:buFont typeface="Wingdings" pitchFamily="2" charset="2"/>
              <a:buChar char="§"/>
            </a:pPr>
            <a:endParaRPr lang="en-US" sz="2800" b="1" i="1" dirty="0">
              <a:solidFill>
                <a:srgbClr val="CC0099"/>
              </a:solidFill>
              <a:latin typeface="Times New Roman" pitchFamily="18" charset="0"/>
              <a:cs typeface="Times New Roman" pitchFamily="18" charset="0"/>
            </a:endParaRPr>
          </a:p>
          <a:p>
            <a:pPr algn="just">
              <a:spcBef>
                <a:spcPts val="0"/>
              </a:spcBef>
              <a:buFont typeface="Wingdings" pitchFamily="2" charset="2"/>
              <a:buChar char="§"/>
            </a:pPr>
            <a:endParaRPr lang="en-US" sz="2800" b="1" i="1" dirty="0">
              <a:solidFill>
                <a:srgbClr val="CC0099"/>
              </a:solidFill>
              <a:latin typeface="Times New Roman" pitchFamily="18" charset="0"/>
              <a:cs typeface="Times New Roman" pitchFamily="18" charset="0"/>
            </a:endParaRPr>
          </a:p>
          <a:p>
            <a:pPr algn="just">
              <a:spcBef>
                <a:spcPts val="0"/>
              </a:spcBef>
              <a:buFont typeface="Wingdings" pitchFamily="2" charset="2"/>
              <a:buChar char="§"/>
            </a:pPr>
            <a:endParaRPr lang="en-US" sz="2800" b="1" i="1" dirty="0">
              <a:solidFill>
                <a:srgbClr val="CC0099"/>
              </a:solidFill>
              <a:latin typeface="Times New Roman" pitchFamily="18" charset="0"/>
              <a:cs typeface="Times New Roman" pitchFamily="18" charset="0"/>
            </a:endParaRPr>
          </a:p>
          <a:p>
            <a:pPr algn="just">
              <a:spcBef>
                <a:spcPts val="0"/>
              </a:spcBef>
              <a:buFont typeface="Wingdings" pitchFamily="2" charset="2"/>
              <a:buChar char="§"/>
            </a:pPr>
            <a:endParaRPr lang="en-US" sz="2800" b="1" i="1" dirty="0">
              <a:solidFill>
                <a:srgbClr val="CC0099"/>
              </a:solidFill>
              <a:latin typeface="Times New Roman" pitchFamily="18" charset="0"/>
              <a:cs typeface="Times New Roman" pitchFamily="18" charset="0"/>
            </a:endParaRPr>
          </a:p>
          <a:p>
            <a:pPr marL="0" indent="0" algn="just">
              <a:buNone/>
            </a:pPr>
            <a:endParaRPr lang="en-US" sz="2800" b="1" dirty="0">
              <a:latin typeface="Times New Roman" pitchFamily="18" charset="0"/>
              <a:cs typeface="Times New Roman" pitchFamily="18" charset="0"/>
            </a:endParaRPr>
          </a:p>
          <a:p>
            <a:pPr algn="just"/>
            <a:endParaRPr lang="en-US" sz="2800" b="1" dirty="0">
              <a:latin typeface="Times New Roman" pitchFamily="18" charset="0"/>
              <a:cs typeface="Times New Roman" pitchFamily="18" charset="0"/>
            </a:endParaRPr>
          </a:p>
          <a:p>
            <a:pPr algn="just"/>
            <a:endParaRPr lang="en-US" sz="2800" b="1" dirty="0">
              <a:latin typeface="Times New Roman" pitchFamily="18" charset="0"/>
              <a:cs typeface="Times New Roman" pitchFamily="18" charset="0"/>
            </a:endParaRPr>
          </a:p>
          <a:p>
            <a:pPr marL="0" indent="0" algn="just">
              <a:buNone/>
            </a:pPr>
            <a:r>
              <a:rPr lang="en-US" sz="2800" b="1" i="1" dirty="0">
                <a:solidFill>
                  <a:srgbClr val="0000FF"/>
                </a:solidFill>
                <a:latin typeface="Times New Roman" pitchFamily="18" charset="0"/>
                <a:cs typeface="Times New Roman" pitchFamily="18" charset="0"/>
              </a:rPr>
              <a:t>3. Data Store</a:t>
            </a:r>
            <a:endParaRPr lang="en-US" sz="2800" i="1" dirty="0">
              <a:solidFill>
                <a:srgbClr val="0000FF"/>
              </a:solidFill>
              <a:latin typeface="Times New Roman" pitchFamily="18" charset="0"/>
              <a:cs typeface="Times New Roman" pitchFamily="18" charset="0"/>
            </a:endParaRPr>
          </a:p>
          <a:p>
            <a:pPr algn="just">
              <a:buFont typeface="Wingdings" pitchFamily="2" charset="2"/>
              <a:buChar char="§"/>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 </a:t>
            </a:r>
            <a:r>
              <a:rPr lang="en-US" sz="2800" b="1" i="1" dirty="0">
                <a:solidFill>
                  <a:srgbClr val="CC0099"/>
                </a:solidFill>
                <a:latin typeface="Times New Roman" pitchFamily="18" charset="0"/>
                <a:cs typeface="Times New Roman" pitchFamily="18" charset="0"/>
              </a:rPr>
              <a:t>repository of information. In the physical model, this represents a file, table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buFont typeface="Wingdings" pitchFamily="2" charset="2"/>
              <a:buChar char="§"/>
            </a:pPr>
            <a:r>
              <a:rPr lang="en-US" sz="2800" b="1" i="1" dirty="0">
                <a:solidFill>
                  <a:srgbClr val="008000"/>
                </a:solidFill>
                <a:latin typeface="Times New Roman" pitchFamily="18" charset="0"/>
                <a:cs typeface="Times New Roman" pitchFamily="18" charset="0"/>
              </a:rPr>
              <a:t>Symbol: Two parallel lines or open ended rectangle</a:t>
            </a:r>
          </a:p>
          <a:p>
            <a:pPr algn="just">
              <a:buFont typeface="Wingdings" pitchFamily="2" charset="2"/>
              <a:buChar char="§"/>
            </a:pPr>
            <a:r>
              <a:rPr lang="en-US" sz="2800" dirty="0">
                <a:latin typeface="Times New Roman" pitchFamily="18" charset="0"/>
                <a:cs typeface="Times New Roman" pitchFamily="18" charset="0"/>
              </a:rPr>
              <a:t>Example. </a:t>
            </a:r>
            <a:endParaRPr lang="en-US" sz="2800" i="1"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algn="just">
              <a:spcBef>
                <a:spcPts val="0"/>
              </a:spcBef>
              <a:buFont typeface="Wingdings" pitchFamily="2" charset="2"/>
              <a:buChar char="§"/>
            </a:pPr>
            <a:endParaRPr lang="en-US" sz="2800" b="1" dirty="0">
              <a:solidFill>
                <a:srgbClr val="CC0099"/>
              </a:solidFill>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41</a:t>
            </a:fld>
            <a:endParaRPr lang="en-US"/>
          </a:p>
        </p:txBody>
      </p:sp>
      <p:sp>
        <p:nvSpPr>
          <p:cNvPr id="6" name="Oval 5"/>
          <p:cNvSpPr>
            <a:spLocks noChangeArrowheads="1"/>
          </p:cNvSpPr>
          <p:nvPr/>
        </p:nvSpPr>
        <p:spPr bwMode="auto">
          <a:xfrm>
            <a:off x="2971800" y="1600200"/>
            <a:ext cx="3352800" cy="24384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8000"/>
                </a:solidFill>
                <a:effectLst/>
                <a:latin typeface="Times New Roman" pitchFamily="18" charset="0"/>
                <a:cs typeface="Times New Roman" pitchFamily="18" charset="0"/>
              </a:rPr>
              <a:t>2.0</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8000"/>
                </a:solidFill>
                <a:effectLst/>
                <a:latin typeface="Times New Roman" pitchFamily="18" charset="0"/>
                <a:cs typeface="Times New Roman" pitchFamily="18" charset="0"/>
              </a:rPr>
              <a:t>Update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8000"/>
                </a:solidFill>
                <a:effectLst/>
                <a:latin typeface="Times New Roman" pitchFamily="18" charset="0"/>
                <a:cs typeface="Times New Roman" pitchFamily="18" charset="0"/>
              </a:rPr>
              <a:t>Students </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8000"/>
                </a:solidFill>
                <a:effectLst/>
                <a:latin typeface="Times New Roman" pitchFamily="18" charset="0"/>
                <a:cs typeface="Times New Roman" pitchFamily="18" charset="0"/>
              </a:rPr>
              <a:t>detail</a:t>
            </a:r>
            <a:endParaRPr kumimoji="0" lang="en-US" sz="3600" b="1" i="0" u="none" strike="noStrike" cap="none" normalizeH="0" baseline="0" dirty="0">
              <a:ln>
                <a:noFill/>
              </a:ln>
              <a:solidFill>
                <a:srgbClr val="008000"/>
              </a:solidFill>
              <a:effectLst/>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791200"/>
            <a:ext cx="2743200" cy="83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769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pPr marL="0" indent="0" algn="just">
              <a:spcBef>
                <a:spcPts val="0"/>
              </a:spcBef>
              <a:buNone/>
            </a:pPr>
            <a:r>
              <a:rPr lang="en-US" sz="2800" b="1" i="1" dirty="0">
                <a:solidFill>
                  <a:srgbClr val="0000FF"/>
                </a:solidFill>
                <a:latin typeface="Times New Roman" pitchFamily="18" charset="0"/>
                <a:cs typeface="Times New Roman" pitchFamily="18" charset="0"/>
              </a:rPr>
              <a:t>4. External Entity</a:t>
            </a:r>
            <a:endParaRPr lang="en-US" sz="2800" i="1" dirty="0">
              <a:solidFill>
                <a:srgbClr val="0000FF"/>
              </a:solidFill>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It is a </a:t>
            </a:r>
            <a:r>
              <a:rPr lang="en-US" sz="2800" b="1" i="1" dirty="0">
                <a:solidFill>
                  <a:srgbClr val="CC0099"/>
                </a:solidFill>
                <a:latin typeface="Times New Roman" pitchFamily="18" charset="0"/>
                <a:cs typeface="Times New Roman" pitchFamily="18" charset="0"/>
              </a:rPr>
              <a:t>source/sink ( the origin  and /or destination of the data)</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A </a:t>
            </a:r>
            <a:r>
              <a:rPr lang="en-US" sz="2800" b="1" i="1" dirty="0">
                <a:latin typeface="Times New Roman" pitchFamily="18" charset="0"/>
                <a:cs typeface="Times New Roman" pitchFamily="18" charset="0"/>
              </a:rPr>
              <a:t>person or group which interacts with the system i.e.; something outside the system</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Example. </a:t>
            </a:r>
            <a:r>
              <a:rPr lang="en-US" sz="2800" b="1" i="1" dirty="0">
                <a:solidFill>
                  <a:srgbClr val="0000FF"/>
                </a:solidFill>
                <a:latin typeface="Times New Roman" pitchFamily="18" charset="0"/>
                <a:cs typeface="Times New Roman" pitchFamily="18" charset="0"/>
              </a:rPr>
              <a:t>Customer, supplier, government agency, accounting </a:t>
            </a:r>
            <a:r>
              <a:rPr lang="en-US" sz="2800" b="1" i="1" dirty="0" err="1">
                <a:solidFill>
                  <a:srgbClr val="0000FF"/>
                </a:solidFill>
                <a:latin typeface="Times New Roman" pitchFamily="18" charset="0"/>
                <a:cs typeface="Times New Roman" pitchFamily="18" charset="0"/>
              </a:rPr>
              <a:t>dept</a:t>
            </a:r>
            <a:r>
              <a:rPr lang="en-US" sz="2800" b="1" i="1" dirty="0">
                <a:solidFill>
                  <a:srgbClr val="0000FF"/>
                </a:solidFill>
                <a:latin typeface="Times New Roman" pitchFamily="18" charset="0"/>
                <a:cs typeface="Times New Roman" pitchFamily="18" charset="0"/>
              </a:rPr>
              <a:t>, etc</a:t>
            </a:r>
            <a:r>
              <a:rPr lang="en-US" sz="2800" dirty="0">
                <a:latin typeface="Times New Roman" pitchFamily="18" charset="0"/>
                <a:cs typeface="Times New Roman" pitchFamily="18" charset="0"/>
              </a:rPr>
              <a:t>. </a:t>
            </a:r>
            <a:r>
              <a:rPr lang="en-US" sz="2800" b="1" i="1" dirty="0">
                <a:solidFill>
                  <a:srgbClr val="CC0099"/>
                </a:solidFill>
                <a:latin typeface="Times New Roman" pitchFamily="18" charset="0"/>
                <a:cs typeface="Times New Roman" pitchFamily="18" charset="0"/>
              </a:rPr>
              <a:t>usually external to the business or system but may be internal </a:t>
            </a:r>
          </a:p>
          <a:p>
            <a:pPr lvl="0" algn="just">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Data must be originated outside a system from one or more sources</a:t>
            </a:r>
            <a:r>
              <a:rPr lang="en-US" sz="2800" dirty="0">
                <a:latin typeface="Times New Roman" pitchFamily="18" charset="0"/>
                <a:cs typeface="Times New Roman" pitchFamily="18" charset="0"/>
              </a:rPr>
              <a:t>, and the </a:t>
            </a:r>
            <a:r>
              <a:rPr lang="en-US" sz="2800" b="1" i="1" dirty="0">
                <a:solidFill>
                  <a:srgbClr val="0000FF"/>
                </a:solidFill>
                <a:latin typeface="Times New Roman" pitchFamily="18" charset="0"/>
                <a:cs typeface="Times New Roman" pitchFamily="18" charset="0"/>
              </a:rPr>
              <a:t>system must produce information to one or more sinks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b="1" i="1" dirty="0">
                <a:latin typeface="Times New Roman" pitchFamily="18" charset="0"/>
                <a:cs typeface="Times New Roman" pitchFamily="18" charset="0"/>
              </a:rPr>
              <a:t>Symbol: rectangular box which may be shaded</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Example</a:t>
            </a:r>
            <a:r>
              <a:rPr lang="en-US" sz="2800" i="1"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7" name="Rectangle 2"/>
          <p:cNvSpPr>
            <a:spLocks noChangeArrowheads="1"/>
          </p:cNvSpPr>
          <p:nvPr/>
        </p:nvSpPr>
        <p:spPr bwMode="auto">
          <a:xfrm>
            <a:off x="3429000" y="5410200"/>
            <a:ext cx="2362200" cy="990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3200" b="0" i="0" u="none" strike="noStrike" cap="none" normalizeH="0" baseline="0" dirty="0">
                <a:ln>
                  <a:noFill/>
                </a:ln>
                <a:solidFill>
                  <a:srgbClr val="0000FF"/>
                </a:solidFill>
                <a:effectLst/>
                <a:latin typeface="Times New Roman" pitchFamily="18" charset="0"/>
                <a:cs typeface="Times New Roman" pitchFamily="18" charset="0"/>
              </a:rPr>
              <a:t>Customer</a:t>
            </a:r>
            <a:endParaRPr kumimoji="0" lang="en-US" sz="4800" b="0" i="0" u="none" strike="noStrike" cap="none" normalizeH="0" baseline="0" dirty="0">
              <a:ln>
                <a:noFill/>
              </a:ln>
              <a:solidFill>
                <a:srgbClr val="0000FF"/>
              </a:solidFill>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42</a:t>
            </a:fld>
            <a:endParaRPr lang="en-US"/>
          </a:p>
        </p:txBody>
      </p:sp>
    </p:spTree>
    <p:extLst>
      <p:ext uri="{BB962C8B-B14F-4D97-AF65-F5344CB8AC3E}">
        <p14:creationId xmlns:p14="http://schemas.microsoft.com/office/powerpoint/2010/main" val="1233203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457200" y="274638"/>
            <a:ext cx="8229600" cy="639762"/>
          </a:xfrm>
        </p:spPr>
        <p:txBody>
          <a:bodyPr>
            <a:noAutofit/>
          </a:bodyPr>
          <a:lstStyle/>
          <a:p>
            <a:r>
              <a:rPr lang="en-US" altLang="en-US" sz="3200" b="1" dirty="0">
                <a:solidFill>
                  <a:srgbClr val="0000FF"/>
                </a:solidFill>
                <a:latin typeface="Times New Roman" pitchFamily="18" charset="0"/>
                <a:cs typeface="Times New Roman" pitchFamily="18" charset="0"/>
              </a:rPr>
              <a:t>Data Flow Diagramming Definitions</a:t>
            </a:r>
          </a:p>
        </p:txBody>
      </p:sp>
      <p:sp>
        <p:nvSpPr>
          <p:cNvPr id="374787" name="Rectangle 3" descr="Rectangle: Click to edit Master text styles&#10;Second level&#10;Third level&#10;Fourth level&#10;Fifth level"/>
          <p:cNvSpPr>
            <a:spLocks noGrp="1" noChangeArrowheads="1"/>
          </p:cNvSpPr>
          <p:nvPr>
            <p:ph type="body" idx="1"/>
          </p:nvPr>
        </p:nvSpPr>
        <p:spPr>
          <a:xfrm>
            <a:off x="304800" y="914400"/>
            <a:ext cx="8610600" cy="5715000"/>
          </a:xfrm>
        </p:spPr>
        <p:txBody>
          <a:bodyPr>
            <a:normAutofit/>
          </a:bodyPr>
          <a:lstStyle/>
          <a:p>
            <a:pPr algn="just">
              <a:buFont typeface="Wingdings" pitchFamily="2" charset="2"/>
              <a:buChar char="Ø"/>
            </a:pPr>
            <a:r>
              <a:rPr lang="en-US" altLang="en-US" sz="2800" b="1" i="1" dirty="0">
                <a:solidFill>
                  <a:srgbClr val="CC0099"/>
                </a:solidFill>
                <a:latin typeface="Times New Roman" pitchFamily="18" charset="0"/>
                <a:cs typeface="Times New Roman" pitchFamily="18" charset="0"/>
              </a:rPr>
              <a:t>Context Diagram</a:t>
            </a:r>
          </a:p>
          <a:p>
            <a:pPr lvl="1" algn="just">
              <a:buFont typeface="Wingdings" pitchFamily="2" charset="2"/>
              <a:buChar char="§"/>
            </a:pPr>
            <a:r>
              <a:rPr lang="en-US" altLang="en-US" dirty="0">
                <a:latin typeface="Times New Roman" pitchFamily="18" charset="0"/>
                <a:cs typeface="Times New Roman" pitchFamily="18" charset="0"/>
              </a:rPr>
              <a:t>A </a:t>
            </a:r>
            <a:r>
              <a:rPr lang="en-US" altLang="en-US" b="1" i="1" dirty="0">
                <a:solidFill>
                  <a:srgbClr val="008000"/>
                </a:solidFill>
                <a:latin typeface="Times New Roman" pitchFamily="18" charset="0"/>
                <a:cs typeface="Times New Roman" pitchFamily="18" charset="0"/>
              </a:rPr>
              <a:t>data flow diagram (DFD) of the scope of an organizational system </a:t>
            </a:r>
            <a:r>
              <a:rPr lang="en-US" altLang="en-US" dirty="0">
                <a:latin typeface="Times New Roman" pitchFamily="18" charset="0"/>
                <a:cs typeface="Times New Roman" pitchFamily="18" charset="0"/>
              </a:rPr>
              <a:t>that shows the </a:t>
            </a:r>
            <a:r>
              <a:rPr lang="en-US" altLang="en-US" b="1" i="1" dirty="0">
                <a:solidFill>
                  <a:srgbClr val="0000FF"/>
                </a:solidFill>
                <a:latin typeface="Times New Roman" pitchFamily="18" charset="0"/>
                <a:cs typeface="Times New Roman" pitchFamily="18" charset="0"/>
              </a:rPr>
              <a:t>system boundaries, external entities that interact with the system and the major information flows </a:t>
            </a:r>
            <a:r>
              <a:rPr lang="en-US" altLang="en-US" dirty="0">
                <a:latin typeface="Times New Roman" pitchFamily="18" charset="0"/>
                <a:cs typeface="Times New Roman" pitchFamily="18" charset="0"/>
              </a:rPr>
              <a:t>between the </a:t>
            </a:r>
            <a:r>
              <a:rPr lang="en-US" altLang="en-US" b="1" i="1" dirty="0">
                <a:latin typeface="Times New Roman" pitchFamily="18" charset="0"/>
                <a:cs typeface="Times New Roman" pitchFamily="18" charset="0"/>
              </a:rPr>
              <a:t>entities and the system</a:t>
            </a:r>
          </a:p>
          <a:p>
            <a:pPr algn="just">
              <a:buFont typeface="Wingdings" pitchFamily="2" charset="2"/>
              <a:buChar char="Ø"/>
            </a:pPr>
            <a:r>
              <a:rPr lang="en-US" altLang="en-US" sz="2800" b="1" i="1" dirty="0">
                <a:solidFill>
                  <a:srgbClr val="CC0099"/>
                </a:solidFill>
                <a:latin typeface="Times New Roman" pitchFamily="18" charset="0"/>
                <a:cs typeface="Times New Roman" pitchFamily="18" charset="0"/>
              </a:rPr>
              <a:t>Level-O Diagram</a:t>
            </a:r>
          </a:p>
          <a:p>
            <a:pPr lvl="1" algn="just">
              <a:buFont typeface="Wingdings" pitchFamily="2" charset="2"/>
              <a:buChar char="§"/>
            </a:pPr>
            <a:r>
              <a:rPr lang="en-US" altLang="en-US" dirty="0">
                <a:latin typeface="Times New Roman" pitchFamily="18" charset="0"/>
                <a:cs typeface="Times New Roman" pitchFamily="18" charset="0"/>
              </a:rPr>
              <a:t>A </a:t>
            </a:r>
            <a:r>
              <a:rPr lang="en-US" altLang="en-US" b="1" i="1" dirty="0">
                <a:solidFill>
                  <a:srgbClr val="008000"/>
                </a:solidFill>
                <a:latin typeface="Times New Roman" pitchFamily="18" charset="0"/>
                <a:cs typeface="Times New Roman" pitchFamily="18" charset="0"/>
              </a:rPr>
              <a:t>data flow diagram (DFD) that represents a system’s major processes</a:t>
            </a:r>
            <a:r>
              <a:rPr lang="en-US" altLang="en-US" dirty="0">
                <a:latin typeface="Times New Roman" pitchFamily="18" charset="0"/>
                <a:cs typeface="Times New Roman" pitchFamily="18" charset="0"/>
              </a:rPr>
              <a:t>, </a:t>
            </a:r>
            <a:r>
              <a:rPr lang="en-US" altLang="en-US" b="1" i="1" dirty="0">
                <a:latin typeface="Times New Roman" pitchFamily="18" charset="0"/>
                <a:cs typeface="Times New Roman" pitchFamily="18" charset="0"/>
              </a:rPr>
              <a:t>data flows and data stores at a high level of detail</a:t>
            </a:r>
          </a:p>
        </p:txBody>
      </p:sp>
    </p:spTree>
    <p:extLst>
      <p:ext uri="{BB962C8B-B14F-4D97-AF65-F5344CB8AC3E}">
        <p14:creationId xmlns:p14="http://schemas.microsoft.com/office/powerpoint/2010/main" val="3932636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5334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Developing DFD’s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533400"/>
            <a:ext cx="8839200" cy="6096000"/>
          </a:xfrm>
        </p:spPr>
        <p:txBody>
          <a:bodyPr>
            <a:normAutofit/>
          </a:bodyPr>
          <a:lstStyle/>
          <a:p>
            <a:pPr lvl="0" algn="just">
              <a:buFont typeface="Wingdings" pitchFamily="2" charset="2"/>
              <a:buChar char="Ø"/>
            </a:pPr>
            <a:r>
              <a:rPr lang="en-US" sz="2800" b="1" i="1" dirty="0">
                <a:latin typeface="Times New Roman" pitchFamily="18" charset="0"/>
                <a:cs typeface="Times New Roman" pitchFamily="18" charset="0"/>
              </a:rPr>
              <a:t>Example:-Develop </a:t>
            </a:r>
            <a:r>
              <a:rPr lang="en-US" sz="2800" b="1" i="1" dirty="0">
                <a:solidFill>
                  <a:srgbClr val="CC0099"/>
                </a:solidFill>
                <a:latin typeface="Times New Roman" pitchFamily="18" charset="0"/>
                <a:cs typeface="Times New Roman" pitchFamily="18" charset="0"/>
              </a:rPr>
              <a:t>DFD for </a:t>
            </a:r>
            <a:r>
              <a:rPr lang="en-US" sz="2800" b="1" i="1" dirty="0" err="1">
                <a:solidFill>
                  <a:srgbClr val="CC0099"/>
                </a:solidFill>
                <a:latin typeface="Times New Roman" pitchFamily="18" charset="0"/>
                <a:cs typeface="Times New Roman" pitchFamily="18" charset="0"/>
              </a:rPr>
              <a:t>Efrata</a:t>
            </a:r>
            <a:r>
              <a:rPr lang="en-US" sz="2800" b="1" i="1" dirty="0">
                <a:solidFill>
                  <a:srgbClr val="CC0099"/>
                </a:solidFill>
                <a:latin typeface="Times New Roman" pitchFamily="18" charset="0"/>
                <a:cs typeface="Times New Roman" pitchFamily="18" charset="0"/>
              </a:rPr>
              <a:t> Burger food ordering system </a:t>
            </a:r>
          </a:p>
          <a:p>
            <a:pPr lvl="0" algn="just">
              <a:buFont typeface="Wingdings" pitchFamily="2" charset="2"/>
              <a:buChar char="§"/>
            </a:pPr>
            <a:r>
              <a:rPr lang="en-US" sz="2800" b="1" dirty="0">
                <a:latin typeface="Times New Roman" pitchFamily="18" charset="0"/>
                <a:cs typeface="Times New Roman" pitchFamily="18" charset="0"/>
              </a:rPr>
              <a:t>A </a:t>
            </a:r>
            <a:r>
              <a:rPr lang="en-US" sz="2800" b="1" i="1" dirty="0">
                <a:solidFill>
                  <a:srgbClr val="008000"/>
                </a:solidFill>
                <a:latin typeface="Times New Roman" pitchFamily="18" charset="0"/>
                <a:cs typeface="Times New Roman" pitchFamily="18" charset="0"/>
              </a:rPr>
              <a:t>context diagram is a DFD </a:t>
            </a:r>
            <a:r>
              <a:rPr lang="en-US" sz="2800" dirty="0">
                <a:latin typeface="Times New Roman" pitchFamily="18" charset="0"/>
                <a:cs typeface="Times New Roman" pitchFamily="18" charset="0"/>
              </a:rPr>
              <a:t>that </a:t>
            </a:r>
            <a:r>
              <a:rPr lang="en-US" sz="2800" b="1" i="1" dirty="0">
                <a:solidFill>
                  <a:srgbClr val="0000FF"/>
                </a:solidFill>
                <a:latin typeface="Times New Roman" pitchFamily="18" charset="0"/>
                <a:cs typeface="Times New Roman" pitchFamily="18" charset="0"/>
              </a:rPr>
              <a:t>provides a general overview of a system</a:t>
            </a:r>
            <a:r>
              <a:rPr lang="en-US" sz="2800" dirty="0">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other </a:t>
            </a:r>
            <a:r>
              <a:rPr lang="en-US" sz="2800" b="1" i="1" dirty="0" err="1">
                <a:solidFill>
                  <a:srgbClr val="008000"/>
                </a:solidFill>
                <a:latin typeface="Times New Roman" pitchFamily="18" charset="0"/>
                <a:cs typeface="Times New Roman" pitchFamily="18" charset="0"/>
              </a:rPr>
              <a:t>dfd’s</a:t>
            </a:r>
            <a:r>
              <a:rPr lang="en-US" sz="2800" b="1" i="1" dirty="0">
                <a:solidFill>
                  <a:srgbClr val="008000"/>
                </a:solidFill>
                <a:latin typeface="Times New Roman" pitchFamily="18" charset="0"/>
                <a:cs typeface="Times New Roman" pitchFamily="18" charset="0"/>
              </a:rPr>
              <a:t>  can be used to focus the details of a context diagram</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lvl="0" algn="just">
              <a:buFont typeface="Wingdings" pitchFamily="2" charset="2"/>
              <a:buChar char="§"/>
            </a:pPr>
            <a:r>
              <a:rPr lang="en-US" sz="2800" dirty="0">
                <a:latin typeface="Times New Roman" pitchFamily="18" charset="0"/>
                <a:cs typeface="Times New Roman" pitchFamily="18" charset="0"/>
              </a:rPr>
              <a:t>This </a:t>
            </a:r>
            <a:r>
              <a:rPr lang="en-US" sz="2800" b="1" i="1" dirty="0">
                <a:solidFill>
                  <a:srgbClr val="CC0099"/>
                </a:solidFill>
                <a:latin typeface="Times New Roman" pitchFamily="18" charset="0"/>
                <a:cs typeface="Times New Roman" pitchFamily="18" charset="0"/>
              </a:rPr>
              <a:t>context diagram contains only one process,</a:t>
            </a:r>
            <a:r>
              <a:rPr lang="en-US" sz="2800" dirty="0">
                <a:latin typeface="Times New Roman" pitchFamily="18" charset="0"/>
                <a:cs typeface="Times New Roman" pitchFamily="18" charset="0"/>
              </a:rPr>
              <a:t> </a:t>
            </a:r>
            <a:r>
              <a:rPr lang="en-US" sz="2800" b="1" i="1" dirty="0">
                <a:solidFill>
                  <a:srgbClr val="0000FF"/>
                </a:solidFill>
                <a:latin typeface="Times New Roman" pitchFamily="18" charset="0"/>
                <a:cs typeface="Times New Roman" pitchFamily="18" charset="0"/>
              </a:rPr>
              <a:t>no data stores, four data flows, and three external entity</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single process labeled  “0”, represents the entire system</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buFont typeface="Wingdings" pitchFamily="2" charset="2"/>
              <a:buChar char="§"/>
            </a:pPr>
            <a:r>
              <a:rPr lang="en-US" sz="2800" dirty="0">
                <a:latin typeface="Times New Roman" pitchFamily="18" charset="0"/>
                <a:cs typeface="Times New Roman" pitchFamily="18" charset="0"/>
              </a:rPr>
              <a:t>All </a:t>
            </a:r>
            <a:r>
              <a:rPr lang="en-US" sz="2800" b="1" i="1" dirty="0">
                <a:solidFill>
                  <a:srgbClr val="0000FF"/>
                </a:solidFill>
                <a:latin typeface="Times New Roman" pitchFamily="18" charset="0"/>
                <a:cs typeface="Times New Roman" pitchFamily="18" charset="0"/>
              </a:rPr>
              <a:t>context diagrams have only one process labeled “0”.</a:t>
            </a:r>
          </a:p>
          <a:p>
            <a:pPr lvl="0" algn="just">
              <a:buFont typeface="Wingdings" pitchFamily="2" charset="2"/>
              <a:buChar char="§"/>
            </a:pPr>
            <a:r>
              <a:rPr lang="en-US" sz="2800" b="1" i="1" dirty="0">
                <a:solidFill>
                  <a:srgbClr val="008000"/>
                </a:solidFill>
                <a:latin typeface="Times New Roman" pitchFamily="18" charset="0"/>
                <a:cs typeface="Times New Roman" pitchFamily="18" charset="0"/>
              </a:rPr>
              <a:t>No data stores appear on a context diagram</a:t>
            </a:r>
            <a:r>
              <a:rPr lang="en-US" sz="2800" dirty="0">
                <a:latin typeface="Times New Roman" pitchFamily="18" charset="0"/>
                <a:cs typeface="Times New Roman" pitchFamily="18" charset="0"/>
              </a:rPr>
              <a:t>, since the </a:t>
            </a:r>
            <a:r>
              <a:rPr lang="en-US" sz="2800" b="1" i="1" dirty="0">
                <a:latin typeface="Times New Roman" pitchFamily="18" charset="0"/>
                <a:cs typeface="Times New Roman" pitchFamily="18" charset="0"/>
              </a:rPr>
              <a:t>data stores of the system are conceptually inside the one process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44</a:t>
            </a:fld>
            <a:endParaRPr lang="en-US"/>
          </a:p>
        </p:txBody>
      </p:sp>
    </p:spTree>
    <p:extLst>
      <p:ext uri="{BB962C8B-B14F-4D97-AF65-F5344CB8AC3E}">
        <p14:creationId xmlns:p14="http://schemas.microsoft.com/office/powerpoint/2010/main" val="1841597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791200"/>
            <a:ext cx="8534400" cy="914400"/>
          </a:xfrm>
        </p:spPr>
        <p:txBody>
          <a:bodyPr>
            <a:noAutofit/>
          </a:bodyPr>
          <a:lstStyle/>
          <a:p>
            <a:pPr algn="just">
              <a:buFont typeface="Wingdings" pitchFamily="2" charset="2"/>
              <a:buChar char="Ø"/>
            </a:pPr>
            <a:r>
              <a:rPr lang="en-US" sz="2400" b="1" i="1" dirty="0">
                <a:solidFill>
                  <a:srgbClr val="0000FF"/>
                </a:solidFill>
                <a:latin typeface="Times New Roman" pitchFamily="18" charset="0"/>
                <a:cs typeface="Times New Roman" pitchFamily="18" charset="0"/>
              </a:rPr>
              <a:t>Figure-1 : Context diagram(Level-0) for </a:t>
            </a:r>
            <a:r>
              <a:rPr lang="en-US" sz="2400" b="1" i="1" dirty="0" err="1">
                <a:solidFill>
                  <a:srgbClr val="0000FF"/>
                </a:solidFill>
                <a:latin typeface="Times New Roman" pitchFamily="18" charset="0"/>
                <a:cs typeface="Times New Roman" pitchFamily="18" charset="0"/>
              </a:rPr>
              <a:t>Efrata</a:t>
            </a:r>
            <a:r>
              <a:rPr lang="en-US" sz="2400" b="1" i="1" dirty="0">
                <a:solidFill>
                  <a:srgbClr val="0000FF"/>
                </a:solidFill>
                <a:latin typeface="Times New Roman" pitchFamily="18" charset="0"/>
                <a:cs typeface="Times New Roman" pitchFamily="18" charset="0"/>
              </a:rPr>
              <a:t> Burger automated system </a:t>
            </a:r>
          </a:p>
          <a:p>
            <a:pPr algn="just"/>
            <a:endParaRPr lang="en-US" sz="2400" b="1" i="1" dirty="0">
              <a:solidFill>
                <a:srgbClr val="0000FF"/>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04800"/>
            <a:ext cx="7922859"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B183FDB6-B6F0-4C8C-911C-95E81BC88C4E}" type="slidenum">
              <a:rPr lang="en-US" smtClean="0"/>
              <a:t>45</a:t>
            </a:fld>
            <a:endParaRPr lang="en-US"/>
          </a:p>
        </p:txBody>
      </p:sp>
    </p:spTree>
    <p:extLst>
      <p:ext uri="{BB962C8B-B14F-4D97-AF65-F5344CB8AC3E}">
        <p14:creationId xmlns:p14="http://schemas.microsoft.com/office/powerpoint/2010/main" val="18630041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lvl="0" algn="just">
              <a:spcBef>
                <a:spcPts val="0"/>
              </a:spcBef>
              <a:buFont typeface="Wingdings" pitchFamily="2" charset="2"/>
              <a:buChar char="Ø"/>
            </a:pPr>
            <a:r>
              <a:rPr lang="en-US" dirty="0">
                <a:latin typeface="Times New Roman" pitchFamily="18" charset="0"/>
                <a:cs typeface="Times New Roman" pitchFamily="18" charset="0"/>
              </a:rPr>
              <a:t>After </a:t>
            </a:r>
            <a:r>
              <a:rPr lang="en-US" b="1" i="1" dirty="0">
                <a:solidFill>
                  <a:srgbClr val="CC0099"/>
                </a:solidFill>
                <a:latin typeface="Times New Roman" pitchFamily="18" charset="0"/>
                <a:cs typeface="Times New Roman" pitchFamily="18" charset="0"/>
              </a:rPr>
              <a:t>drawing the context diagram, the next step is to analyze the processes</a:t>
            </a:r>
            <a:r>
              <a:rPr lang="en-US" dirty="0">
                <a:latin typeface="Times New Roman" pitchFamily="18" charset="0"/>
                <a:cs typeface="Times New Roman" pitchFamily="18" charset="0"/>
              </a:rPr>
              <a:t> are </a:t>
            </a:r>
            <a:r>
              <a:rPr lang="en-US" b="1" i="1" dirty="0">
                <a:latin typeface="Times New Roman" pitchFamily="18" charset="0"/>
                <a:cs typeface="Times New Roman" pitchFamily="18" charset="0"/>
              </a:rPr>
              <a:t>represented by the single process</a:t>
            </a:r>
            <a:r>
              <a:rPr lang="en-US" dirty="0">
                <a:latin typeface="Times New Roman" pitchFamily="18" charset="0"/>
                <a:cs typeface="Times New Roman" pitchFamily="18" charset="0"/>
              </a:rPr>
              <a:t>.</a:t>
            </a:r>
          </a:p>
          <a:p>
            <a:pPr lvl="0" algn="just">
              <a:spcBef>
                <a:spcPts val="0"/>
              </a:spcBef>
              <a:buFont typeface="Wingdings" pitchFamily="2" charset="2"/>
              <a:buChar char="§"/>
            </a:pPr>
            <a:r>
              <a:rPr lang="en-US" b="1" i="1" dirty="0">
                <a:latin typeface="Times New Roman" pitchFamily="18" charset="0"/>
                <a:cs typeface="Times New Roman" pitchFamily="18" charset="0"/>
              </a:rPr>
              <a:t>Four main processes are identified</a:t>
            </a:r>
            <a:r>
              <a:rPr lang="en-US" dirty="0">
                <a:latin typeface="Times New Roman" pitchFamily="18" charset="0"/>
                <a:cs typeface="Times New Roman" pitchFamily="18" charset="0"/>
              </a:rPr>
              <a:t>.</a:t>
            </a:r>
          </a:p>
          <a:p>
            <a:pPr lvl="0" algn="just">
              <a:spcBef>
                <a:spcPts val="0"/>
              </a:spcBef>
              <a:buFont typeface="Wingdings" pitchFamily="2" charset="2"/>
              <a:buChar cha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processes represent the major functions of the system</a:t>
            </a:r>
            <a:r>
              <a:rPr lang="en-US" dirty="0">
                <a:latin typeface="Times New Roman" pitchFamily="18" charset="0"/>
                <a:cs typeface="Times New Roman" pitchFamily="18" charset="0"/>
              </a:rPr>
              <a:t>.</a:t>
            </a:r>
          </a:p>
          <a:p>
            <a:pPr lvl="0" algn="just">
              <a:spcBef>
                <a:spcPts val="0"/>
              </a:spcBef>
              <a:buFont typeface="Wingdings" pitchFamily="2" charset="2"/>
              <a:buChar char="§"/>
            </a:pPr>
            <a:r>
              <a:rPr lang="en-US" dirty="0">
                <a:latin typeface="Times New Roman" pitchFamily="18" charset="0"/>
                <a:cs typeface="Times New Roman" pitchFamily="18" charset="0"/>
              </a:rPr>
              <a:t>The </a:t>
            </a:r>
            <a:r>
              <a:rPr lang="en-US" b="1" i="1" dirty="0">
                <a:latin typeface="Times New Roman" pitchFamily="18" charset="0"/>
                <a:cs typeface="Times New Roman" pitchFamily="18" charset="0"/>
              </a:rPr>
              <a:t>major functions are</a:t>
            </a:r>
            <a:r>
              <a:rPr lang="en-US"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lvl="1" algn="just">
              <a:spcBef>
                <a:spcPts val="0"/>
              </a:spcBef>
              <a:buFont typeface="Wingdings" pitchFamily="2" charset="2"/>
              <a:buChar char="§"/>
            </a:pPr>
            <a:r>
              <a:rPr lang="en-US" sz="3200" b="1" i="1" dirty="0">
                <a:solidFill>
                  <a:srgbClr val="008000"/>
                </a:solidFill>
                <a:latin typeface="Times New Roman" pitchFamily="18" charset="0"/>
                <a:cs typeface="Times New Roman" pitchFamily="18" charset="0"/>
              </a:rPr>
              <a:t>Capturing data from different sources(process 1)</a:t>
            </a:r>
          </a:p>
          <a:p>
            <a:pPr lvl="1" algn="just">
              <a:spcBef>
                <a:spcPts val="0"/>
              </a:spcBef>
              <a:buFont typeface="Wingdings" pitchFamily="2" charset="2"/>
              <a:buChar char="§"/>
            </a:pPr>
            <a:r>
              <a:rPr lang="en-US" sz="3200" b="1" i="1" dirty="0">
                <a:solidFill>
                  <a:srgbClr val="CC0099"/>
                </a:solidFill>
                <a:latin typeface="Times New Roman" pitchFamily="18" charset="0"/>
                <a:cs typeface="Times New Roman" pitchFamily="18" charset="0"/>
              </a:rPr>
              <a:t>Maintaining data stores (process 2 and 3)</a:t>
            </a:r>
          </a:p>
          <a:p>
            <a:pPr lvl="1" algn="just">
              <a:spcBef>
                <a:spcPts val="0"/>
              </a:spcBef>
              <a:buFont typeface="Wingdings" pitchFamily="2" charset="2"/>
              <a:buChar char="§"/>
            </a:pPr>
            <a:r>
              <a:rPr lang="en-US" sz="3200" b="1" i="1" dirty="0">
                <a:latin typeface="Times New Roman" pitchFamily="18" charset="0"/>
                <a:cs typeface="Times New Roman" pitchFamily="18" charset="0"/>
              </a:rPr>
              <a:t>Producing and distributing data to different sinks (process 4)</a:t>
            </a:r>
          </a:p>
          <a:p>
            <a:pPr marL="398463" lvl="1" indent="-398463" algn="just">
              <a:spcBef>
                <a:spcPts val="0"/>
              </a:spcBef>
              <a:buFont typeface="Wingdings" pitchFamily="2" charset="2"/>
              <a:buChar char="Ø"/>
            </a:pPr>
            <a:r>
              <a:rPr lang="en-US" sz="3200" b="1" i="1" dirty="0">
                <a:solidFill>
                  <a:srgbClr val="0000FF"/>
                </a:solidFill>
                <a:latin typeface="Times New Roman" pitchFamily="18" charset="0"/>
                <a:cs typeface="Times New Roman" pitchFamily="18" charset="0"/>
              </a:rPr>
              <a:t>High level descriptions of data transformation operations (process 1)</a:t>
            </a:r>
          </a:p>
        </p:txBody>
      </p:sp>
      <p:sp>
        <p:nvSpPr>
          <p:cNvPr id="4" name="Slide Number Placeholder 3"/>
          <p:cNvSpPr>
            <a:spLocks noGrp="1"/>
          </p:cNvSpPr>
          <p:nvPr>
            <p:ph type="sldNum" sz="quarter" idx="12"/>
          </p:nvPr>
        </p:nvSpPr>
        <p:spPr/>
        <p:txBody>
          <a:bodyPr/>
          <a:lstStyle/>
          <a:p>
            <a:fld id="{B183FDB6-B6F0-4C8C-911C-95E81BC88C4E}" type="slidenum">
              <a:rPr lang="en-US" smtClean="0"/>
              <a:t>46</a:t>
            </a:fld>
            <a:endParaRPr lang="en-US"/>
          </a:p>
        </p:txBody>
      </p:sp>
    </p:spTree>
    <p:extLst>
      <p:ext uri="{BB962C8B-B14F-4D97-AF65-F5344CB8AC3E}">
        <p14:creationId xmlns:p14="http://schemas.microsoft.com/office/powerpoint/2010/main" val="314138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553200"/>
          </a:xfrm>
        </p:spPr>
        <p:txBody>
          <a:bodyPr>
            <a:normAutofit/>
          </a:bodyPr>
          <a:lstStyle/>
          <a:p>
            <a:pPr lvl="0" algn="just">
              <a:spcBef>
                <a:spcPts val="0"/>
              </a:spcBef>
              <a:buFont typeface="Wingdings" pitchFamily="2" charset="2"/>
              <a:buChar char="Ø"/>
            </a:pPr>
            <a:r>
              <a:rPr lang="en-US" dirty="0">
                <a:latin typeface="Times New Roman" pitchFamily="18" charset="0"/>
                <a:cs typeface="Times New Roman" pitchFamily="18" charset="0"/>
              </a:rPr>
              <a:t>The flow </a:t>
            </a:r>
            <a:r>
              <a:rPr lang="en-US" b="1" i="1" dirty="0">
                <a:solidFill>
                  <a:srgbClr val="CC0099"/>
                </a:solidFill>
                <a:latin typeface="Times New Roman" pitchFamily="18" charset="0"/>
                <a:cs typeface="Times New Roman" pitchFamily="18" charset="0"/>
              </a:rPr>
              <a:t>from first process 1. are:</a:t>
            </a:r>
          </a:p>
          <a:p>
            <a:pPr marL="0" lvl="0" indent="0" algn="just">
              <a:spcBef>
                <a:spcPts val="0"/>
              </a:spcBef>
              <a:buNone/>
            </a:pPr>
            <a:r>
              <a:rPr lang="en-US" b="1" i="1" dirty="0">
                <a:solidFill>
                  <a:srgbClr val="CC0099"/>
                </a:solidFill>
                <a:latin typeface="Times New Roman" pitchFamily="18" charset="0"/>
                <a:cs typeface="Times New Roman" pitchFamily="18" charset="0"/>
              </a:rPr>
              <a:t> 1) The food order is transmitted to the kitchen, </a:t>
            </a:r>
          </a:p>
          <a:p>
            <a:pPr marL="515938" lvl="0" indent="-515938" algn="just">
              <a:spcBef>
                <a:spcPts val="0"/>
              </a:spcBef>
              <a:buNone/>
            </a:pPr>
            <a:r>
              <a:rPr lang="en-US" b="1" i="1" dirty="0">
                <a:solidFill>
                  <a:srgbClr val="CC0099"/>
                </a:solidFill>
                <a:latin typeface="Times New Roman" pitchFamily="18" charset="0"/>
                <a:cs typeface="Times New Roman" pitchFamily="18" charset="0"/>
              </a:rPr>
              <a:t>2)</a:t>
            </a:r>
            <a:r>
              <a:rPr lang="en-US" dirty="0">
                <a:latin typeface="Times New Roman" pitchFamily="18" charset="0"/>
                <a:cs typeface="Times New Roman" pitchFamily="18" charset="0"/>
              </a:rPr>
              <a:t> The </a:t>
            </a:r>
            <a:r>
              <a:rPr lang="en-US" b="1" i="1" dirty="0">
                <a:solidFill>
                  <a:srgbClr val="008000"/>
                </a:solidFill>
                <a:latin typeface="Times New Roman" pitchFamily="18" charset="0"/>
                <a:cs typeface="Times New Roman" pitchFamily="18" charset="0"/>
              </a:rPr>
              <a:t>customer order is transformed into a  list of goods sold, </a:t>
            </a:r>
          </a:p>
          <a:p>
            <a:pPr marL="515938" lvl="0" indent="-515938" algn="just">
              <a:spcBef>
                <a:spcPts val="0"/>
              </a:spcBef>
              <a:buNone/>
            </a:pPr>
            <a:r>
              <a:rPr lang="en-US" b="1" i="1" dirty="0">
                <a:solidFill>
                  <a:srgbClr val="008000"/>
                </a:solidFill>
                <a:latin typeface="Times New Roman" pitchFamily="18" charset="0"/>
                <a:cs typeface="Times New Roman" pitchFamily="18" charset="0"/>
              </a:rPr>
              <a:t>3) </a:t>
            </a:r>
            <a:r>
              <a:rPr lang="en-US" b="1" i="1" dirty="0">
                <a:latin typeface="Times New Roman" pitchFamily="18" charset="0"/>
                <a:cs typeface="Times New Roman" pitchFamily="18" charset="0"/>
              </a:rPr>
              <a:t>The customer order is transformed into inventory data, and </a:t>
            </a:r>
          </a:p>
          <a:p>
            <a:pPr marL="0" lvl="0" indent="0" algn="just">
              <a:spcBef>
                <a:spcPts val="0"/>
              </a:spcBef>
              <a:buNone/>
            </a:pPr>
            <a:r>
              <a:rPr lang="en-US" b="1" i="1" dirty="0">
                <a:latin typeface="Times New Roman" pitchFamily="18" charset="0"/>
                <a:cs typeface="Times New Roman" pitchFamily="18" charset="0"/>
              </a:rPr>
              <a:t>4)</a:t>
            </a:r>
            <a:r>
              <a:rPr lang="en-US" dirty="0">
                <a:latin typeface="Times New Roman" pitchFamily="18" charset="0"/>
                <a:cs typeface="Times New Roman" pitchFamily="18" charset="0"/>
              </a:rPr>
              <a:t> </a:t>
            </a:r>
            <a:r>
              <a:rPr lang="en-US" b="1" i="1" dirty="0">
                <a:solidFill>
                  <a:srgbClr val="0000FF"/>
                </a:solidFill>
                <a:latin typeface="Times New Roman" pitchFamily="18" charset="0"/>
                <a:cs typeface="Times New Roman" pitchFamily="18" charset="0"/>
              </a:rPr>
              <a:t>The process generates a receipt for the customer.</a:t>
            </a:r>
          </a:p>
          <a:p>
            <a:pPr lvl="0" algn="just">
              <a:spcBef>
                <a:spcPts val="0"/>
              </a:spcBef>
              <a:buFont typeface="Wingdings" pitchFamily="2" charset="2"/>
              <a:buChar char="Ø"/>
            </a:pPr>
            <a:r>
              <a:rPr lang="en-US" b="1" i="1" dirty="0">
                <a:solidFill>
                  <a:srgbClr val="CC0099"/>
                </a:solidFill>
                <a:latin typeface="Times New Roman" pitchFamily="18" charset="0"/>
                <a:cs typeface="Times New Roman" pitchFamily="18" charset="0"/>
              </a:rPr>
              <a:t>Two of the data flows generated by the process</a:t>
            </a:r>
            <a:r>
              <a:rPr lang="en-US" dirty="0">
                <a:latin typeface="Times New Roman" pitchFamily="18" charset="0"/>
                <a:cs typeface="Times New Roman" pitchFamily="18" charset="0"/>
              </a:rPr>
              <a:t>, </a:t>
            </a:r>
            <a:r>
              <a:rPr lang="en-US" b="1" i="1" dirty="0">
                <a:solidFill>
                  <a:srgbClr val="008000"/>
                </a:solidFill>
                <a:latin typeface="Times New Roman" pitchFamily="18" charset="0"/>
                <a:cs typeface="Times New Roman" pitchFamily="18" charset="0"/>
              </a:rPr>
              <a:t>receive and transform customer food order </a:t>
            </a:r>
            <a:r>
              <a:rPr lang="en-US" dirty="0">
                <a:latin typeface="Times New Roman" pitchFamily="18" charset="0"/>
                <a:cs typeface="Times New Roman" pitchFamily="18" charset="0"/>
              </a:rPr>
              <a:t>, go to </a:t>
            </a:r>
            <a:r>
              <a:rPr lang="en-US" b="1" i="1" dirty="0">
                <a:latin typeface="Times New Roman" pitchFamily="18" charset="0"/>
                <a:cs typeface="Times New Roman" pitchFamily="18" charset="0"/>
              </a:rPr>
              <a:t>external entities, not to concern about what happens outside of our system</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algn="just">
              <a:buFont typeface="Wingdings" pitchFamily="2" charset="2"/>
              <a:buChar char="§"/>
            </a:pPr>
            <a:r>
              <a:rPr lang="en-US" b="1" i="1" dirty="0">
                <a:solidFill>
                  <a:srgbClr val="0000FF"/>
                </a:solidFill>
                <a:latin typeface="Times New Roman" pitchFamily="18" charset="0"/>
                <a:cs typeface="Times New Roman" pitchFamily="18" charset="0"/>
              </a:rPr>
              <a:t>Figure-2 : Level 1- diagram of </a:t>
            </a:r>
            <a:r>
              <a:rPr lang="en-US" b="1" i="1" dirty="0" err="1">
                <a:solidFill>
                  <a:srgbClr val="0000FF"/>
                </a:solidFill>
                <a:latin typeface="Times New Roman" pitchFamily="18" charset="0"/>
                <a:cs typeface="Times New Roman" pitchFamily="18" charset="0"/>
              </a:rPr>
              <a:t>Efrata</a:t>
            </a:r>
            <a:r>
              <a:rPr lang="en-US" b="1" i="1" dirty="0">
                <a:solidFill>
                  <a:srgbClr val="0000FF"/>
                </a:solidFill>
                <a:latin typeface="Times New Roman" pitchFamily="18" charset="0"/>
                <a:cs typeface="Times New Roman" pitchFamily="18" charset="0"/>
              </a:rPr>
              <a:t> Burgers food ordering system</a:t>
            </a:r>
          </a:p>
          <a:p>
            <a:pPr algn="just"/>
            <a:endParaRPr lang="en-US" b="1" i="1" dirty="0">
              <a:solidFill>
                <a:srgbClr val="0000FF"/>
              </a:solidFill>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47</a:t>
            </a:fld>
            <a:endParaRPr lang="en-US"/>
          </a:p>
        </p:txBody>
      </p:sp>
    </p:spTree>
    <p:extLst>
      <p:ext uri="{BB962C8B-B14F-4D97-AF65-F5344CB8AC3E}">
        <p14:creationId xmlns:p14="http://schemas.microsoft.com/office/powerpoint/2010/main" val="4046657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10200"/>
            <a:ext cx="8229600" cy="144780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183FDB6-B6F0-4C8C-911C-95E81BC88C4E}" type="slidenum">
              <a:rPr lang="en-US" smtClean="0"/>
              <a:t>48</a:t>
            </a:fld>
            <a:endParaRPr lang="en-US"/>
          </a:p>
        </p:txBody>
      </p:sp>
      <p:pic>
        <p:nvPicPr>
          <p:cNvPr id="7" name="Picture 5" descr="08-00050.bmp                                                   00034ACFbartleby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79" y="152400"/>
            <a:ext cx="926297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777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noAutofit/>
          </a:bodyPr>
          <a:lstStyle/>
          <a:p>
            <a:pPr lvl="0" algn="just">
              <a:buFont typeface="Wingdings" pitchFamily="2" charset="2"/>
              <a:buChar char="Ø"/>
            </a:pPr>
            <a:r>
              <a:rPr lang="en-US" sz="2500" dirty="0">
                <a:latin typeface="Times New Roman" pitchFamily="18" charset="0"/>
                <a:cs typeface="Times New Roman" pitchFamily="18" charset="0"/>
              </a:rPr>
              <a:t>The </a:t>
            </a:r>
            <a:r>
              <a:rPr lang="en-US" sz="2500" b="1" i="1" dirty="0">
                <a:solidFill>
                  <a:srgbClr val="CC0099"/>
                </a:solidFill>
                <a:latin typeface="Times New Roman" pitchFamily="18" charset="0"/>
                <a:cs typeface="Times New Roman" pitchFamily="18" charset="0"/>
              </a:rPr>
              <a:t>data labeled Goods Sold go to process 2, update Goods Sold file</a:t>
            </a:r>
            <a:r>
              <a:rPr lang="en-US" sz="2500" dirty="0">
                <a:latin typeface="Times New Roman" pitchFamily="18" charset="0"/>
                <a:cs typeface="Times New Roman" pitchFamily="18" charset="0"/>
              </a:rPr>
              <a:t>. </a:t>
            </a:r>
          </a:p>
          <a:p>
            <a:pPr lvl="0" algn="just">
              <a:buFont typeface="Wingdings" pitchFamily="2" charset="2"/>
              <a:buChar char="§"/>
            </a:pPr>
            <a:r>
              <a:rPr lang="en-US" sz="2500" dirty="0">
                <a:latin typeface="Times New Roman" pitchFamily="18" charset="0"/>
                <a:cs typeface="Times New Roman" pitchFamily="18" charset="0"/>
              </a:rPr>
              <a:t>The </a:t>
            </a:r>
            <a:r>
              <a:rPr lang="en-US" sz="2500" b="1" i="1" dirty="0">
                <a:solidFill>
                  <a:srgbClr val="008000"/>
                </a:solidFill>
                <a:latin typeface="Times New Roman" pitchFamily="18" charset="0"/>
                <a:cs typeface="Times New Roman" pitchFamily="18" charset="0"/>
              </a:rPr>
              <a:t>output for this process is labeled Formatted Goods Sold Data</a:t>
            </a:r>
            <a:r>
              <a:rPr lang="en-US" sz="2500" dirty="0">
                <a:latin typeface="Times New Roman" pitchFamily="18" charset="0"/>
                <a:cs typeface="Times New Roman" pitchFamily="18" charset="0"/>
              </a:rPr>
              <a:t>. </a:t>
            </a:r>
          </a:p>
          <a:p>
            <a:pPr lvl="0" algn="just">
              <a:buFont typeface="Wingdings" pitchFamily="2" charset="2"/>
              <a:buChar char="§"/>
            </a:pPr>
            <a:r>
              <a:rPr lang="en-US" sz="2500" dirty="0">
                <a:latin typeface="Times New Roman" pitchFamily="18" charset="0"/>
                <a:cs typeface="Times New Roman" pitchFamily="18" charset="0"/>
              </a:rPr>
              <a:t>The </a:t>
            </a:r>
            <a:r>
              <a:rPr lang="en-US" sz="2500" b="1" i="1" dirty="0">
                <a:solidFill>
                  <a:srgbClr val="0000FF"/>
                </a:solidFill>
                <a:latin typeface="Times New Roman" pitchFamily="18" charset="0"/>
                <a:cs typeface="Times New Roman" pitchFamily="18" charset="0"/>
              </a:rPr>
              <a:t>output updates a data store labeled Goods Sold File</a:t>
            </a:r>
            <a:r>
              <a:rPr lang="en-US" sz="2500" dirty="0">
                <a:latin typeface="Times New Roman" pitchFamily="18" charset="0"/>
                <a:cs typeface="Times New Roman" pitchFamily="18" charset="0"/>
              </a:rPr>
              <a:t>.</a:t>
            </a:r>
          </a:p>
          <a:p>
            <a:pPr lvl="0" algn="just">
              <a:buFont typeface="Wingdings" pitchFamily="2" charset="2"/>
              <a:buChar char="§"/>
            </a:pPr>
            <a:r>
              <a:rPr lang="en-US" sz="2500" dirty="0">
                <a:latin typeface="Times New Roman" pitchFamily="18" charset="0"/>
                <a:cs typeface="Times New Roman" pitchFamily="18" charset="0"/>
              </a:rPr>
              <a:t>Daily </a:t>
            </a:r>
            <a:r>
              <a:rPr lang="en-US" sz="2500" b="1" i="1" dirty="0">
                <a:solidFill>
                  <a:srgbClr val="CC0099"/>
                </a:solidFill>
                <a:latin typeface="Times New Roman" pitchFamily="18" charset="0"/>
                <a:cs typeface="Times New Roman" pitchFamily="18" charset="0"/>
              </a:rPr>
              <a:t>Goods Sold  amounts are then used as input to process 4, Produce Management reports</a:t>
            </a:r>
            <a:r>
              <a:rPr lang="en-US" sz="2500" dirty="0">
                <a:latin typeface="Times New Roman" pitchFamily="18" charset="0"/>
                <a:cs typeface="Times New Roman" pitchFamily="18" charset="0"/>
              </a:rPr>
              <a:t>. </a:t>
            </a:r>
          </a:p>
          <a:p>
            <a:pPr lvl="0" algn="just">
              <a:buFont typeface="Wingdings" pitchFamily="2" charset="2"/>
              <a:buChar char="Ø"/>
            </a:pPr>
            <a:r>
              <a:rPr lang="en-US" sz="2500" dirty="0">
                <a:latin typeface="Times New Roman" pitchFamily="18" charset="0"/>
                <a:cs typeface="Times New Roman" pitchFamily="18" charset="0"/>
              </a:rPr>
              <a:t>Similarly the </a:t>
            </a:r>
            <a:r>
              <a:rPr lang="en-US" sz="2500" b="1" i="1" dirty="0">
                <a:solidFill>
                  <a:srgbClr val="008000"/>
                </a:solidFill>
                <a:latin typeface="Times New Roman" pitchFamily="18" charset="0"/>
                <a:cs typeface="Times New Roman" pitchFamily="18" charset="0"/>
              </a:rPr>
              <a:t>data flow generated by process 1 called Inventory Data,</a:t>
            </a:r>
            <a:r>
              <a:rPr lang="en-US" sz="2500" dirty="0">
                <a:latin typeface="Times New Roman" pitchFamily="18" charset="0"/>
                <a:cs typeface="Times New Roman" pitchFamily="18" charset="0"/>
              </a:rPr>
              <a:t> </a:t>
            </a:r>
            <a:r>
              <a:rPr lang="en-US" sz="2500" b="1" i="1" dirty="0">
                <a:latin typeface="Times New Roman" pitchFamily="18" charset="0"/>
                <a:cs typeface="Times New Roman" pitchFamily="18" charset="0"/>
              </a:rPr>
              <a:t>serves as input for process 3, Update Inventory File</a:t>
            </a:r>
            <a:r>
              <a:rPr lang="en-US" sz="2500" dirty="0">
                <a:latin typeface="Times New Roman" pitchFamily="18" charset="0"/>
                <a:cs typeface="Times New Roman" pitchFamily="18" charset="0"/>
              </a:rPr>
              <a:t>. </a:t>
            </a:r>
          </a:p>
          <a:p>
            <a:pPr lvl="0" algn="just">
              <a:buFont typeface="Wingdings" pitchFamily="2" charset="2"/>
              <a:buChar char="§"/>
            </a:pPr>
            <a:r>
              <a:rPr lang="en-US" sz="2500" dirty="0">
                <a:latin typeface="Times New Roman" pitchFamily="18" charset="0"/>
                <a:cs typeface="Times New Roman" pitchFamily="18" charset="0"/>
              </a:rPr>
              <a:t>The </a:t>
            </a:r>
            <a:r>
              <a:rPr lang="en-US" sz="2500" b="1" i="1" dirty="0">
                <a:solidFill>
                  <a:srgbClr val="0000FF"/>
                </a:solidFill>
                <a:latin typeface="Times New Roman" pitchFamily="18" charset="0"/>
                <a:cs typeface="Times New Roman" pitchFamily="18" charset="0"/>
              </a:rPr>
              <a:t>Daily Inventory Depletion amounts are then used as input to process 4</a:t>
            </a:r>
            <a:r>
              <a:rPr lang="en-US" sz="2500" dirty="0">
                <a:latin typeface="Times New Roman" pitchFamily="18" charset="0"/>
                <a:cs typeface="Times New Roman" pitchFamily="18" charset="0"/>
              </a:rPr>
              <a:t>.</a:t>
            </a:r>
            <a:endParaRPr lang="en-US" sz="2500" i="1" dirty="0">
              <a:latin typeface="Times New Roman" pitchFamily="18" charset="0"/>
              <a:cs typeface="Times New Roman" pitchFamily="18" charset="0"/>
            </a:endParaRPr>
          </a:p>
          <a:p>
            <a:pPr lvl="0" algn="just">
              <a:buFont typeface="Wingdings" pitchFamily="2" charset="2"/>
              <a:buChar char="§"/>
            </a:pPr>
            <a:r>
              <a:rPr lang="en-US" sz="2500" dirty="0">
                <a:latin typeface="Times New Roman" pitchFamily="18" charset="0"/>
                <a:cs typeface="Times New Roman" pitchFamily="18" charset="0"/>
              </a:rPr>
              <a:t>The </a:t>
            </a:r>
            <a:r>
              <a:rPr lang="en-US" sz="2500" b="1" i="1" dirty="0">
                <a:latin typeface="Times New Roman" pitchFamily="18" charset="0"/>
                <a:cs typeface="Times New Roman" pitchFamily="18" charset="0"/>
              </a:rPr>
              <a:t>DFD hides the physical characteristics of the system it describes</a:t>
            </a:r>
            <a:r>
              <a:rPr lang="en-US" sz="2500" dirty="0">
                <a:latin typeface="Times New Roman" pitchFamily="18" charset="0"/>
                <a:cs typeface="Times New Roman" pitchFamily="18" charset="0"/>
              </a:rPr>
              <a:t>. </a:t>
            </a:r>
          </a:p>
          <a:p>
            <a:pPr lvl="0" algn="just">
              <a:buFont typeface="Wingdings" pitchFamily="2" charset="2"/>
              <a:buChar char="§"/>
            </a:pPr>
            <a:r>
              <a:rPr lang="en-US" sz="2500" b="1" i="1" dirty="0">
                <a:solidFill>
                  <a:srgbClr val="CC0099"/>
                </a:solidFill>
                <a:latin typeface="Times New Roman" pitchFamily="18" charset="0"/>
                <a:cs typeface="Times New Roman" pitchFamily="18" charset="0"/>
              </a:rPr>
              <a:t>Process 1 and 3 are coupled to each other,</a:t>
            </a:r>
            <a:r>
              <a:rPr lang="en-US" sz="2500" dirty="0">
                <a:latin typeface="Times New Roman" pitchFamily="18" charset="0"/>
                <a:cs typeface="Times New Roman" pitchFamily="18" charset="0"/>
              </a:rPr>
              <a:t> since the </a:t>
            </a:r>
            <a:r>
              <a:rPr lang="en-US" sz="2500" b="1" i="1" dirty="0">
                <a:latin typeface="Times New Roman" pitchFamily="18" charset="0"/>
                <a:cs typeface="Times New Roman" pitchFamily="18" charset="0"/>
              </a:rPr>
              <a:t>data flow from process 1 must be readily accepted by process 3</a:t>
            </a:r>
            <a:r>
              <a:rPr lang="en-US" sz="2500" dirty="0">
                <a:latin typeface="Times New Roman" pitchFamily="18" charset="0"/>
                <a:cs typeface="Times New Roman" pitchFamily="18" charset="0"/>
              </a:rPr>
              <a:t>.</a:t>
            </a:r>
            <a:endParaRPr lang="en-US" sz="2500" i="1" dirty="0">
              <a:latin typeface="Times New Roman" pitchFamily="18" charset="0"/>
              <a:cs typeface="Times New Roman" pitchFamily="18" charset="0"/>
            </a:endParaRPr>
          </a:p>
          <a:p>
            <a:pPr lvl="0" algn="just">
              <a:buFont typeface="Wingdings" pitchFamily="2" charset="2"/>
              <a:buChar char="§"/>
            </a:pPr>
            <a:r>
              <a:rPr lang="en-US" sz="2500" b="1" i="1" dirty="0">
                <a:solidFill>
                  <a:srgbClr val="0000FF"/>
                </a:solidFill>
                <a:latin typeface="Times New Roman" pitchFamily="18" charset="0"/>
                <a:cs typeface="Times New Roman" pitchFamily="18" charset="0"/>
              </a:rPr>
              <a:t>Process 2 and 4 are decoupled by placing  a buffer, a data store</a:t>
            </a:r>
            <a:r>
              <a:rPr lang="en-US" sz="2500" dirty="0">
                <a:solidFill>
                  <a:srgbClr val="0000FF"/>
                </a:solidFill>
                <a:latin typeface="Times New Roman" pitchFamily="18" charset="0"/>
                <a:cs typeface="Times New Roman" pitchFamily="18" charset="0"/>
              </a:rPr>
              <a:t>.</a:t>
            </a:r>
            <a:endParaRPr lang="en-US" sz="2500" i="1" dirty="0">
              <a:solidFill>
                <a:srgbClr val="0000FF"/>
              </a:solidFill>
              <a:latin typeface="Times New Roman" pitchFamily="18" charset="0"/>
              <a:cs typeface="Times New Roman" pitchFamily="18" charset="0"/>
            </a:endParaRPr>
          </a:p>
          <a:p>
            <a:pPr marL="0" indent="0" algn="just">
              <a:buNone/>
            </a:pPr>
            <a:r>
              <a:rPr lang="en-US" sz="2500" b="1" dirty="0">
                <a:solidFill>
                  <a:srgbClr val="0000FF"/>
                </a:solidFill>
                <a:latin typeface="Times New Roman" pitchFamily="18" charset="0"/>
                <a:cs typeface="Times New Roman" pitchFamily="18" charset="0"/>
              </a:rPr>
              <a:t> </a:t>
            </a:r>
            <a:endParaRPr lang="en-US" sz="2500" i="1" dirty="0">
              <a:solidFill>
                <a:srgbClr val="0000FF"/>
              </a:solidFill>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49</a:t>
            </a:fld>
            <a:endParaRPr lang="en-US"/>
          </a:p>
        </p:txBody>
      </p:sp>
    </p:spTree>
    <p:extLst>
      <p:ext uri="{BB962C8B-B14F-4D97-AF65-F5344CB8AC3E}">
        <p14:creationId xmlns:p14="http://schemas.microsoft.com/office/powerpoint/2010/main" val="20775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304800"/>
          </a:xfrm>
        </p:spPr>
        <p:txBody>
          <a:bodyPr>
            <a:noAutofit/>
          </a:bodyPr>
          <a:lstStyle/>
          <a:p>
            <a:pPr eaLnBrk="1" fontAlgn="auto" hangingPunct="1">
              <a:spcAft>
                <a:spcPts val="0"/>
              </a:spcAft>
              <a:defRPr/>
            </a:pPr>
            <a:r>
              <a:rPr lang="en-GB" sz="3200" b="1" dirty="0">
                <a:solidFill>
                  <a:srgbClr val="0000FF"/>
                </a:solidFill>
                <a:latin typeface="Times New Roman" pitchFamily="18" charset="0"/>
                <a:cs typeface="Times New Roman" pitchFamily="18" charset="0"/>
              </a:rPr>
              <a:t>Functional Requirements</a:t>
            </a:r>
            <a:r>
              <a:rPr lang="en-US" sz="3200" b="1" dirty="0">
                <a:solidFill>
                  <a:srgbClr val="0000FF"/>
                </a:solidFill>
                <a:latin typeface="Times New Roman" pitchFamily="18" charset="0"/>
                <a:cs typeface="Times New Roman" pitchFamily="18" charset="0"/>
              </a:rPr>
              <a:t> </a:t>
            </a:r>
          </a:p>
        </p:txBody>
      </p:sp>
      <p:sp>
        <p:nvSpPr>
          <p:cNvPr id="16387" name="Rectangle 3"/>
          <p:cNvSpPr>
            <a:spLocks noGrp="1" noChangeArrowheads="1"/>
          </p:cNvSpPr>
          <p:nvPr>
            <p:ph idx="1"/>
          </p:nvPr>
        </p:nvSpPr>
        <p:spPr>
          <a:xfrm>
            <a:off x="152400" y="304800"/>
            <a:ext cx="8839200" cy="6400800"/>
          </a:xfrm>
        </p:spPr>
        <p:txBody>
          <a:bodyPr>
            <a:noAutofit/>
          </a:bodyPr>
          <a:lstStyle/>
          <a:p>
            <a:pPr lvl="1" algn="just" eaLnBrk="1" hangingPunct="1">
              <a:spcBef>
                <a:spcPts val="0"/>
              </a:spcBef>
              <a:buFont typeface="Wingdings" pitchFamily="2" charset="2"/>
              <a:buChar char="§"/>
            </a:pPr>
            <a:r>
              <a:rPr lang="en-GB" b="1" dirty="0">
                <a:latin typeface="Times New Roman" pitchFamily="18" charset="0"/>
                <a:cs typeface="Times New Roman" pitchFamily="18" charset="0"/>
              </a:rPr>
              <a:t>What </a:t>
            </a:r>
            <a:r>
              <a:rPr lang="en-GB" b="1" i="1" dirty="0">
                <a:latin typeface="Times New Roman" pitchFamily="18" charset="0"/>
                <a:cs typeface="Times New Roman" pitchFamily="18" charset="0"/>
              </a:rPr>
              <a:t>inputs</a:t>
            </a:r>
            <a:r>
              <a:rPr lang="en-GB" b="1" dirty="0">
                <a:latin typeface="Times New Roman" pitchFamily="18" charset="0"/>
                <a:cs typeface="Times New Roman" pitchFamily="18" charset="0"/>
              </a:rPr>
              <a:t> the system should accept?</a:t>
            </a:r>
            <a:endParaRPr lang="en-US" b="1" dirty="0">
              <a:latin typeface="Times New Roman" pitchFamily="18" charset="0"/>
              <a:cs typeface="Times New Roman" pitchFamily="18" charset="0"/>
            </a:endParaRPr>
          </a:p>
          <a:p>
            <a:pPr lvl="1" algn="just" eaLnBrk="1" hangingPunct="1">
              <a:spcBef>
                <a:spcPts val="0"/>
              </a:spcBef>
              <a:buFont typeface="Wingdings" pitchFamily="2" charset="2"/>
              <a:buChar char="§"/>
            </a:pPr>
            <a:r>
              <a:rPr lang="en-GB" b="1" dirty="0">
                <a:solidFill>
                  <a:srgbClr val="00CC00"/>
                </a:solidFill>
                <a:latin typeface="Times New Roman" pitchFamily="18" charset="0"/>
                <a:cs typeface="Times New Roman" pitchFamily="18" charset="0"/>
              </a:rPr>
              <a:t>What </a:t>
            </a:r>
            <a:r>
              <a:rPr lang="en-GB" b="1" i="1" dirty="0">
                <a:solidFill>
                  <a:srgbClr val="00CC00"/>
                </a:solidFill>
                <a:latin typeface="Times New Roman" pitchFamily="18" charset="0"/>
                <a:cs typeface="Times New Roman" pitchFamily="18" charset="0"/>
              </a:rPr>
              <a:t>outputs</a:t>
            </a:r>
            <a:r>
              <a:rPr lang="en-GB" b="1" dirty="0">
                <a:solidFill>
                  <a:srgbClr val="00CC00"/>
                </a:solidFill>
                <a:latin typeface="Times New Roman" pitchFamily="18" charset="0"/>
                <a:cs typeface="Times New Roman" pitchFamily="18" charset="0"/>
              </a:rPr>
              <a:t> the system should produce?</a:t>
            </a:r>
            <a:endParaRPr lang="en-US" b="1" dirty="0">
              <a:solidFill>
                <a:srgbClr val="00CC00"/>
              </a:solidFill>
              <a:latin typeface="Times New Roman" pitchFamily="18" charset="0"/>
              <a:cs typeface="Times New Roman" pitchFamily="18" charset="0"/>
            </a:endParaRPr>
          </a:p>
          <a:p>
            <a:pPr lvl="1" algn="just" eaLnBrk="1" hangingPunct="1">
              <a:spcBef>
                <a:spcPts val="0"/>
              </a:spcBef>
              <a:buFont typeface="Wingdings" pitchFamily="2" charset="2"/>
              <a:buChar char="§"/>
            </a:pPr>
            <a:r>
              <a:rPr lang="en-GB" b="1" dirty="0">
                <a:solidFill>
                  <a:srgbClr val="0000FF"/>
                </a:solidFill>
                <a:latin typeface="Times New Roman" pitchFamily="18" charset="0"/>
                <a:cs typeface="Times New Roman" pitchFamily="18" charset="0"/>
              </a:rPr>
              <a:t>What data the system should </a:t>
            </a:r>
            <a:r>
              <a:rPr lang="en-GB" b="1" i="1" dirty="0">
                <a:solidFill>
                  <a:srgbClr val="0000FF"/>
                </a:solidFill>
                <a:latin typeface="Times New Roman" pitchFamily="18" charset="0"/>
                <a:cs typeface="Times New Roman" pitchFamily="18" charset="0"/>
              </a:rPr>
              <a:t>store</a:t>
            </a:r>
            <a:r>
              <a:rPr lang="en-GB" b="1" dirty="0">
                <a:solidFill>
                  <a:srgbClr val="0000FF"/>
                </a:solidFill>
                <a:latin typeface="Times New Roman" pitchFamily="18" charset="0"/>
                <a:cs typeface="Times New Roman" pitchFamily="18" charset="0"/>
              </a:rPr>
              <a:t>  that other systems might use?</a:t>
            </a:r>
            <a:endParaRPr lang="en-US" b="1" dirty="0">
              <a:solidFill>
                <a:srgbClr val="0000FF"/>
              </a:solidFill>
              <a:latin typeface="Times New Roman" pitchFamily="18" charset="0"/>
              <a:cs typeface="Times New Roman" pitchFamily="18" charset="0"/>
            </a:endParaRPr>
          </a:p>
          <a:p>
            <a:pPr lvl="1" algn="just" eaLnBrk="1" hangingPunct="1">
              <a:spcBef>
                <a:spcPts val="0"/>
              </a:spcBef>
              <a:buFont typeface="Wingdings" pitchFamily="2" charset="2"/>
              <a:buChar char="§"/>
            </a:pPr>
            <a:r>
              <a:rPr lang="en-GB" b="1" dirty="0">
                <a:solidFill>
                  <a:srgbClr val="00CC00"/>
                </a:solidFill>
                <a:latin typeface="Times New Roman" pitchFamily="18" charset="0"/>
                <a:cs typeface="Times New Roman" pitchFamily="18" charset="0"/>
              </a:rPr>
              <a:t>What </a:t>
            </a:r>
            <a:r>
              <a:rPr lang="en-GB" b="1" i="1" dirty="0">
                <a:solidFill>
                  <a:srgbClr val="00CC00"/>
                </a:solidFill>
                <a:latin typeface="Times New Roman" pitchFamily="18" charset="0"/>
                <a:cs typeface="Times New Roman" pitchFamily="18" charset="0"/>
              </a:rPr>
              <a:t>computations</a:t>
            </a:r>
            <a:r>
              <a:rPr lang="en-GB" b="1" dirty="0">
                <a:solidFill>
                  <a:srgbClr val="00CC00"/>
                </a:solidFill>
                <a:latin typeface="Times New Roman" pitchFamily="18" charset="0"/>
                <a:cs typeface="Times New Roman" pitchFamily="18" charset="0"/>
              </a:rPr>
              <a:t> the system should perform?</a:t>
            </a:r>
            <a:endParaRPr lang="en-US" b="1" dirty="0">
              <a:solidFill>
                <a:srgbClr val="00CC00"/>
              </a:solidFill>
              <a:latin typeface="Times New Roman" pitchFamily="18" charset="0"/>
              <a:cs typeface="Times New Roman" pitchFamily="18" charset="0"/>
            </a:endParaRPr>
          </a:p>
          <a:p>
            <a:pPr lvl="1" algn="just" eaLnBrk="1" hangingPunct="1">
              <a:spcBef>
                <a:spcPts val="0"/>
              </a:spcBef>
              <a:buFont typeface="Wingdings" pitchFamily="2" charset="2"/>
              <a:buChar char="§"/>
            </a:pPr>
            <a:r>
              <a:rPr lang="en-GB" b="1" dirty="0">
                <a:latin typeface="Times New Roman" pitchFamily="18" charset="0"/>
                <a:cs typeface="Times New Roman" pitchFamily="18" charset="0"/>
              </a:rPr>
              <a:t>The </a:t>
            </a:r>
            <a:r>
              <a:rPr lang="en-GB" b="1" i="1" dirty="0">
                <a:latin typeface="Times New Roman" pitchFamily="18" charset="0"/>
                <a:cs typeface="Times New Roman" pitchFamily="18" charset="0"/>
              </a:rPr>
              <a:t>timing and synchronization</a:t>
            </a:r>
            <a:r>
              <a:rPr lang="en-GB" b="1" dirty="0">
                <a:latin typeface="Times New Roman" pitchFamily="18" charset="0"/>
                <a:cs typeface="Times New Roman" pitchFamily="18" charset="0"/>
              </a:rPr>
              <a:t> of the above</a:t>
            </a:r>
          </a:p>
          <a:p>
            <a:pPr marL="457200" lvl="1" indent="0" algn="ctr">
              <a:spcBef>
                <a:spcPts val="0"/>
              </a:spcBef>
              <a:buNone/>
            </a:pPr>
            <a:r>
              <a:rPr lang="en-US" b="1" i="1" dirty="0">
                <a:solidFill>
                  <a:srgbClr val="0000FF"/>
                </a:solidFill>
                <a:latin typeface="Times New Roman" pitchFamily="18" charset="0"/>
                <a:cs typeface="Times New Roman" pitchFamily="18" charset="0"/>
              </a:rPr>
              <a:t>Non-Functional Requirements </a:t>
            </a:r>
          </a:p>
          <a:p>
            <a:pPr marL="285750" lvl="1" algn="just">
              <a:spcBef>
                <a:spcPts val="0"/>
              </a:spcBef>
              <a:buFont typeface="Wingdings" pitchFamily="2" charset="2"/>
              <a:buChar char="Ø"/>
            </a:pPr>
            <a:r>
              <a:rPr lang="en-US" b="1" i="1" dirty="0">
                <a:solidFill>
                  <a:srgbClr val="CC0099"/>
                </a:solidFill>
                <a:latin typeface="Times New Roman" pitchFamily="18" charset="0"/>
                <a:cs typeface="Times New Roman" pitchFamily="18" charset="0"/>
              </a:rPr>
              <a:t>Sometimes referred to as technical requirements or quality requirements of the system</a:t>
            </a:r>
            <a:r>
              <a:rPr lang="en-US" dirty="0">
                <a:latin typeface="Times New Roman" pitchFamily="18" charset="0"/>
                <a:cs typeface="Times New Roman" pitchFamily="18" charset="0"/>
              </a:rPr>
              <a:t>. </a:t>
            </a:r>
          </a:p>
          <a:p>
            <a:pPr marL="285750" lvl="1" algn="just">
              <a:spcBef>
                <a:spcPts val="0"/>
              </a:spcBef>
              <a:buFont typeface="Wingdings" pitchFamily="2" charset="2"/>
              <a:buChar char="Ø"/>
            </a:pPr>
            <a:r>
              <a:rPr lang="en-US" b="1" i="1" dirty="0">
                <a:latin typeface="Times New Roman" pitchFamily="18" charset="0"/>
                <a:cs typeface="Times New Roman" pitchFamily="18" charset="0"/>
              </a:rPr>
              <a:t>The technical or quality issues to be addressed here are more on:</a:t>
            </a:r>
          </a:p>
          <a:p>
            <a:pPr lvl="1" algn="just">
              <a:spcBef>
                <a:spcPts val="0"/>
              </a:spcBef>
              <a:buFont typeface="Wingdings" pitchFamily="2" charset="2"/>
              <a:buChar char="§"/>
            </a:pPr>
            <a:r>
              <a:rPr lang="en-US" b="1" i="1" dirty="0">
                <a:solidFill>
                  <a:srgbClr val="008000"/>
                </a:solidFill>
                <a:latin typeface="Times New Roman" pitchFamily="18" charset="0"/>
                <a:cs typeface="Times New Roman" pitchFamily="18" charset="0"/>
              </a:rPr>
              <a:t>Maintainabilit</a:t>
            </a:r>
            <a:r>
              <a:rPr lang="en-US" dirty="0">
                <a:latin typeface="Times New Roman" pitchFamily="18" charset="0"/>
                <a:cs typeface="Times New Roman" pitchFamily="18" charset="0"/>
              </a:rPr>
              <a:t>y-</a:t>
            </a:r>
            <a:r>
              <a:rPr lang="en-GB" dirty="0">
                <a:latin typeface="Times New Roman" pitchFamily="18" charset="0"/>
                <a:cs typeface="Times New Roman" pitchFamily="18" charset="0"/>
              </a:rPr>
              <a:t> Software must </a:t>
            </a:r>
            <a:r>
              <a:rPr lang="en-GB" b="1" i="1" dirty="0">
                <a:latin typeface="Times New Roman" pitchFamily="18" charset="0"/>
                <a:cs typeface="Times New Roman" pitchFamily="18" charset="0"/>
              </a:rPr>
              <a:t>evolve to meet changing needs</a:t>
            </a:r>
            <a:endParaRPr lang="en-US" b="1" i="1" dirty="0">
              <a:latin typeface="Times New Roman" pitchFamily="18" charset="0"/>
              <a:cs typeface="Times New Roman" pitchFamily="18" charset="0"/>
            </a:endParaRPr>
          </a:p>
          <a:p>
            <a:pPr lvl="1" algn="just">
              <a:lnSpc>
                <a:spcPct val="90000"/>
              </a:lnSpc>
              <a:buFont typeface="Wingdings" pitchFamily="2" charset="2"/>
              <a:buChar char="§"/>
            </a:pPr>
            <a:r>
              <a:rPr lang="en-GB" b="1" dirty="0">
                <a:solidFill>
                  <a:srgbClr val="CC0066"/>
                </a:solidFill>
                <a:latin typeface="Times New Roman" pitchFamily="18" charset="0"/>
                <a:cs typeface="Times New Roman" pitchFamily="18" charset="0"/>
              </a:rPr>
              <a:t>Dependability-s</a:t>
            </a:r>
            <a:r>
              <a:rPr lang="en-GB" b="1" i="1" dirty="0">
                <a:latin typeface="Times New Roman" pitchFamily="18" charset="0"/>
                <a:cs typeface="Times New Roman" pitchFamily="18" charset="0"/>
              </a:rPr>
              <a:t>oftware must be trustworthy</a:t>
            </a:r>
            <a:endParaRPr lang="en-US" b="1" i="1" dirty="0">
              <a:latin typeface="Times New Roman" pitchFamily="18" charset="0"/>
              <a:cs typeface="Times New Roman" pitchFamily="18" charset="0"/>
            </a:endParaRPr>
          </a:p>
          <a:p>
            <a:pPr marL="457200" lvl="1" indent="0" algn="just" eaLnBrk="1" hangingPunct="1">
              <a:spcBef>
                <a:spcPts val="0"/>
              </a:spcBef>
              <a:buNone/>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8F7C803F-2D19-4CD5-910C-83E7BA1F16EE}" type="slidenum">
              <a:rPr lang="en-US"/>
              <a:pPr>
                <a:defRPr/>
              </a:pPr>
              <a:t>5</a:t>
            </a:fld>
            <a:endParaRPr lang="en-US"/>
          </a:p>
        </p:txBody>
      </p:sp>
    </p:spTree>
    <p:extLst>
      <p:ext uri="{BB962C8B-B14F-4D97-AF65-F5344CB8AC3E}">
        <p14:creationId xmlns:p14="http://schemas.microsoft.com/office/powerpoint/2010/main" val="2227477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Data Flow Diagramming Rules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457200"/>
            <a:ext cx="8915400" cy="6172200"/>
          </a:xfrm>
        </p:spPr>
        <p:txBody>
          <a:bodyPr>
            <a:normAutofit/>
          </a:bodyPr>
          <a:lstStyle/>
          <a:p>
            <a:pPr algn="just">
              <a:buFont typeface="Wingdings" pitchFamily="2" charset="2"/>
              <a:buChar char="Ø"/>
            </a:pPr>
            <a:r>
              <a:rPr lang="en-US" sz="2800" b="1" dirty="0">
                <a:latin typeface="Times New Roman" pitchFamily="18" charset="0"/>
                <a:cs typeface="Times New Roman" pitchFamily="18" charset="0"/>
              </a:rPr>
              <a:t>Process</a:t>
            </a:r>
            <a:endParaRPr lang="en-US" sz="2800" i="1" dirty="0">
              <a:latin typeface="Times New Roman" pitchFamily="18" charset="0"/>
              <a:cs typeface="Times New Roman" pitchFamily="18" charset="0"/>
            </a:endParaRPr>
          </a:p>
          <a:p>
            <a:pPr marL="514350" lvl="0" indent="-514350" algn="just">
              <a:buAutoNum type="alphaUcPeriod"/>
            </a:pPr>
            <a:r>
              <a:rPr lang="en-US" sz="2800" b="1" i="1" dirty="0">
                <a:solidFill>
                  <a:srgbClr val="008000"/>
                </a:solidFill>
                <a:latin typeface="Times New Roman" pitchFamily="18" charset="0"/>
                <a:cs typeface="Times New Roman" pitchFamily="18" charset="0"/>
              </a:rPr>
              <a:t>No process can have only outputs. It is making data from nothing. </a:t>
            </a:r>
          </a:p>
          <a:p>
            <a:pPr lvl="0" algn="just">
              <a:buFont typeface="Wingdings" pitchFamily="2" charset="2"/>
              <a:buChar char="§"/>
            </a:pPr>
            <a:r>
              <a:rPr lang="en-US" sz="2800" dirty="0">
                <a:latin typeface="Times New Roman" pitchFamily="18" charset="0"/>
                <a:cs typeface="Times New Roman" pitchFamily="18" charset="0"/>
              </a:rPr>
              <a:t>If </a:t>
            </a:r>
            <a:r>
              <a:rPr lang="en-US" sz="2800" b="1" i="1" dirty="0">
                <a:solidFill>
                  <a:srgbClr val="CC0099"/>
                </a:solidFill>
                <a:latin typeface="Times New Roman" pitchFamily="18" charset="0"/>
                <a:cs typeface="Times New Roman" pitchFamily="18" charset="0"/>
              </a:rPr>
              <a:t>an object has only outputs, then it must be a source.</a:t>
            </a:r>
          </a:p>
          <a:p>
            <a:pPr marL="0" indent="0" algn="just">
              <a:buNone/>
            </a:pPr>
            <a:r>
              <a:rPr lang="en-US" sz="2800" b="1" i="1" dirty="0">
                <a:latin typeface="Times New Roman" pitchFamily="18" charset="0"/>
                <a:cs typeface="Times New Roman" pitchFamily="18" charset="0"/>
              </a:rPr>
              <a:t>	Incorrect Diagram		     Correct Diagram</a:t>
            </a:r>
          </a:p>
          <a:p>
            <a:pPr marL="0" indent="0" algn="just">
              <a:buNone/>
            </a:pPr>
            <a:endParaRPr lang="en-US" sz="2800"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marL="0" lvl="0" indent="0" algn="just">
              <a:buNone/>
            </a:pPr>
            <a:r>
              <a:rPr lang="en-US" sz="2800" b="1" i="1" dirty="0">
                <a:solidFill>
                  <a:srgbClr val="008000"/>
                </a:solidFill>
                <a:latin typeface="Times New Roman" pitchFamily="18" charset="0"/>
                <a:cs typeface="Times New Roman" pitchFamily="18" charset="0"/>
              </a:rPr>
              <a:t>B. No process can have only inputs</a:t>
            </a:r>
            <a:r>
              <a:rPr lang="en-US" sz="2800" dirty="0">
                <a:latin typeface="Times New Roman" pitchFamily="18" charset="0"/>
                <a:cs typeface="Times New Roman" pitchFamily="18" charset="0"/>
              </a:rPr>
              <a:t>.</a:t>
            </a:r>
          </a:p>
          <a:p>
            <a:pPr lvl="0" algn="just">
              <a:buFont typeface="Wingdings" pitchFamily="2" charset="2"/>
              <a:buChar char="§"/>
            </a:pPr>
            <a:r>
              <a:rPr lang="en-US" sz="2800" dirty="0">
                <a:latin typeface="Times New Roman" pitchFamily="18" charset="0"/>
                <a:cs typeface="Times New Roman" pitchFamily="18" charset="0"/>
              </a:rPr>
              <a:t> </a:t>
            </a:r>
            <a:r>
              <a:rPr lang="en-US" sz="2800" b="1" i="1" dirty="0">
                <a:solidFill>
                  <a:srgbClr val="0000FF"/>
                </a:solidFill>
                <a:latin typeface="Times New Roman" pitchFamily="18" charset="0"/>
                <a:cs typeface="Times New Roman" pitchFamily="18" charset="0"/>
              </a:rPr>
              <a:t>If an object has only inputs, then it must be a sink</a:t>
            </a:r>
          </a:p>
          <a:p>
            <a:pPr marL="0" indent="0" algn="just">
              <a:buNone/>
            </a:pPr>
            <a:endParaRPr lang="en-US" sz="2800"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grpSp>
        <p:nvGrpSpPr>
          <p:cNvPr id="4" name="Group 2"/>
          <p:cNvGrpSpPr>
            <a:grpSpLocks/>
          </p:cNvGrpSpPr>
          <p:nvPr/>
        </p:nvGrpSpPr>
        <p:grpSpPr bwMode="auto">
          <a:xfrm>
            <a:off x="1524000" y="3048000"/>
            <a:ext cx="5372100" cy="533400"/>
            <a:chOff x="3600" y="3792"/>
            <a:chExt cx="4140" cy="540"/>
          </a:xfrm>
        </p:grpSpPr>
        <p:sp>
          <p:nvSpPr>
            <p:cNvPr id="5" name="Oval 3"/>
            <p:cNvSpPr>
              <a:spLocks noChangeArrowheads="1"/>
            </p:cNvSpPr>
            <p:nvPr/>
          </p:nvSpPr>
          <p:spPr bwMode="auto">
            <a:xfrm>
              <a:off x="3600" y="379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Line 4"/>
            <p:cNvSpPr>
              <a:spLocks noChangeShapeType="1"/>
            </p:cNvSpPr>
            <p:nvPr/>
          </p:nvSpPr>
          <p:spPr bwMode="auto">
            <a:xfrm flipV="1">
              <a:off x="4140" y="3792"/>
              <a:ext cx="36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5"/>
            <p:cNvSpPr>
              <a:spLocks noChangeShapeType="1"/>
            </p:cNvSpPr>
            <p:nvPr/>
          </p:nvSpPr>
          <p:spPr bwMode="auto">
            <a:xfrm>
              <a:off x="4140" y="4152"/>
              <a:ext cx="36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Oval 6"/>
            <p:cNvSpPr>
              <a:spLocks noChangeArrowheads="1"/>
            </p:cNvSpPr>
            <p:nvPr/>
          </p:nvSpPr>
          <p:spPr bwMode="auto">
            <a:xfrm>
              <a:off x="6840" y="3792"/>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7"/>
            <p:cNvSpPr>
              <a:spLocks noChangeShapeType="1"/>
            </p:cNvSpPr>
            <p:nvPr/>
          </p:nvSpPr>
          <p:spPr bwMode="auto">
            <a:xfrm flipV="1">
              <a:off x="7380" y="3792"/>
              <a:ext cx="36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8"/>
            <p:cNvSpPr>
              <a:spLocks noChangeShapeType="1"/>
            </p:cNvSpPr>
            <p:nvPr/>
          </p:nvSpPr>
          <p:spPr bwMode="auto">
            <a:xfrm>
              <a:off x="7380" y="4152"/>
              <a:ext cx="360" cy="1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9"/>
            <p:cNvSpPr>
              <a:spLocks noChangeShapeType="1"/>
            </p:cNvSpPr>
            <p:nvPr/>
          </p:nvSpPr>
          <p:spPr bwMode="auto">
            <a:xfrm>
              <a:off x="6460" y="4072"/>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2" name="Slide Number Placeholder 11"/>
          <p:cNvSpPr>
            <a:spLocks noGrp="1"/>
          </p:cNvSpPr>
          <p:nvPr>
            <p:ph type="sldNum" sz="quarter" idx="12"/>
          </p:nvPr>
        </p:nvSpPr>
        <p:spPr/>
        <p:txBody>
          <a:bodyPr/>
          <a:lstStyle/>
          <a:p>
            <a:fld id="{B183FDB6-B6F0-4C8C-911C-95E81BC88C4E}" type="slidenum">
              <a:rPr lang="en-US" smtClean="0"/>
              <a:t>50</a:t>
            </a:fld>
            <a:endParaRPr lang="en-US"/>
          </a:p>
        </p:txBody>
      </p:sp>
      <p:grpSp>
        <p:nvGrpSpPr>
          <p:cNvPr id="13" name="Group 2"/>
          <p:cNvGrpSpPr>
            <a:grpSpLocks/>
          </p:cNvGrpSpPr>
          <p:nvPr/>
        </p:nvGrpSpPr>
        <p:grpSpPr bwMode="auto">
          <a:xfrm>
            <a:off x="1219200" y="5486400"/>
            <a:ext cx="5867400" cy="838200"/>
            <a:chOff x="3080" y="5136"/>
            <a:chExt cx="4820" cy="540"/>
          </a:xfrm>
        </p:grpSpPr>
        <p:sp>
          <p:nvSpPr>
            <p:cNvPr id="14" name="Oval 3"/>
            <p:cNvSpPr>
              <a:spLocks noChangeArrowheads="1"/>
            </p:cNvSpPr>
            <p:nvPr/>
          </p:nvSpPr>
          <p:spPr bwMode="auto">
            <a:xfrm>
              <a:off x="3600" y="5136"/>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4"/>
            <p:cNvSpPr>
              <a:spLocks noChangeShapeType="1"/>
            </p:cNvSpPr>
            <p:nvPr/>
          </p:nvSpPr>
          <p:spPr bwMode="auto">
            <a:xfrm>
              <a:off x="3080" y="541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Oval 5"/>
            <p:cNvSpPr>
              <a:spLocks noChangeArrowheads="1"/>
            </p:cNvSpPr>
            <p:nvPr/>
          </p:nvSpPr>
          <p:spPr bwMode="auto">
            <a:xfrm>
              <a:off x="6840" y="5136"/>
              <a:ext cx="540" cy="54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6"/>
            <p:cNvSpPr>
              <a:spLocks noChangeShapeType="1"/>
            </p:cNvSpPr>
            <p:nvPr/>
          </p:nvSpPr>
          <p:spPr bwMode="auto">
            <a:xfrm>
              <a:off x="6320" y="541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7"/>
            <p:cNvSpPr>
              <a:spLocks noChangeShapeType="1"/>
            </p:cNvSpPr>
            <p:nvPr/>
          </p:nvSpPr>
          <p:spPr bwMode="auto">
            <a:xfrm>
              <a:off x="7360" y="541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58471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pPr marL="0" lvl="0" indent="0" algn="just">
              <a:buNone/>
            </a:pPr>
            <a:r>
              <a:rPr lang="en-US" sz="2800" b="1" i="1" dirty="0">
                <a:solidFill>
                  <a:srgbClr val="008000"/>
                </a:solidFill>
                <a:latin typeface="Times New Roman" pitchFamily="18" charset="0"/>
                <a:cs typeface="Times New Roman" pitchFamily="18" charset="0"/>
              </a:rPr>
              <a:t>C. A process has a verb  phrase label </a:t>
            </a:r>
          </a:p>
          <a:p>
            <a:pPr marL="0" indent="0" algn="just">
              <a:buNone/>
            </a:pPr>
            <a:r>
              <a:rPr lang="en-US" sz="2800" b="1" dirty="0">
                <a:latin typeface="Times New Roman" pitchFamily="18" charset="0"/>
                <a:cs typeface="Times New Roman" pitchFamily="18" charset="0"/>
              </a:rPr>
              <a:t>Data Store</a:t>
            </a:r>
            <a:endParaRPr lang="en-US" sz="2800" i="1" dirty="0">
              <a:latin typeface="Times New Roman" pitchFamily="18" charset="0"/>
              <a:cs typeface="Times New Roman" pitchFamily="18" charset="0"/>
            </a:endParaRPr>
          </a:p>
          <a:p>
            <a:pPr marL="0" lvl="0" indent="0" algn="just">
              <a:buNone/>
            </a:pPr>
            <a:r>
              <a:rPr lang="en-US" sz="2800" b="1" i="1" dirty="0">
                <a:solidFill>
                  <a:srgbClr val="008000"/>
                </a:solidFill>
                <a:latin typeface="Times New Roman" pitchFamily="18" charset="0"/>
                <a:cs typeface="Times New Roman" pitchFamily="18" charset="0"/>
              </a:rPr>
              <a:t>D. Data cannot move directly from one data source to another data source</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Data must be moved by a process</a:t>
            </a:r>
          </a:p>
          <a:p>
            <a:pPr marL="0" lvl="0" indent="0" algn="just">
              <a:buNone/>
            </a:pPr>
            <a:endParaRPr lang="en-US" sz="2800" b="1" i="1" dirty="0">
              <a:latin typeface="Times New Roman" pitchFamily="18" charset="0"/>
              <a:cs typeface="Times New Roman" pitchFamily="18" charset="0"/>
            </a:endParaRPr>
          </a:p>
          <a:p>
            <a:pPr marL="0" lvl="0" indent="0" algn="just">
              <a:buNone/>
            </a:pPr>
            <a:endParaRPr lang="en-US" sz="2800" b="1" i="1" dirty="0">
              <a:latin typeface="Times New Roman" pitchFamily="18" charset="0"/>
              <a:cs typeface="Times New Roman" pitchFamily="18" charset="0"/>
            </a:endParaRPr>
          </a:p>
          <a:p>
            <a:pPr marL="0" lvl="0" indent="0" algn="just">
              <a:buNone/>
            </a:pPr>
            <a:endParaRPr lang="en-US" sz="2800" b="1" i="1" dirty="0">
              <a:latin typeface="Times New Roman" pitchFamily="18" charset="0"/>
              <a:cs typeface="Times New Roman" pitchFamily="18" charset="0"/>
            </a:endParaRPr>
          </a:p>
          <a:p>
            <a:pPr marL="0" indent="0" algn="just">
              <a:buNone/>
            </a:pPr>
            <a:r>
              <a:rPr lang="en-US" sz="2800" b="1" dirty="0">
                <a:solidFill>
                  <a:srgbClr val="008000"/>
                </a:solidFill>
                <a:latin typeface="Times New Roman" pitchFamily="18" charset="0"/>
                <a:cs typeface="Times New Roman" pitchFamily="18" charset="0"/>
              </a:rPr>
              <a:t>E. Data cannot move directly from an outside source to a data store</a:t>
            </a:r>
            <a:r>
              <a:rPr lang="en-US" sz="2800" dirty="0">
                <a:latin typeface="Times New Roman" pitchFamily="18" charset="0"/>
                <a:cs typeface="Times New Roman" pitchFamily="18" charset="0"/>
              </a:rPr>
              <a:t>.</a:t>
            </a:r>
          </a:p>
          <a:p>
            <a:pPr algn="just">
              <a:buFont typeface="Wingdings" pitchFamily="2" charset="2"/>
              <a:buChar char="§"/>
            </a:pPr>
            <a:r>
              <a:rPr lang="en-US" sz="2800" dirty="0">
                <a:latin typeface="Times New Roman" pitchFamily="18" charset="0"/>
                <a:cs typeface="Times New Roman" pitchFamily="18" charset="0"/>
              </a:rPr>
              <a:t> </a:t>
            </a:r>
            <a:r>
              <a:rPr lang="en-US" sz="2800" b="1" i="1" dirty="0">
                <a:solidFill>
                  <a:srgbClr val="CC0099"/>
                </a:solidFill>
                <a:latin typeface="Times New Roman" pitchFamily="18" charset="0"/>
                <a:cs typeface="Times New Roman" pitchFamily="18" charset="0"/>
              </a:rPr>
              <a:t>Data must be moved by a process that receives data from the source and places the data into the data store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lvl="0" indent="0" algn="just">
              <a:buNone/>
            </a:pPr>
            <a:endParaRPr lang="en-US" sz="2800" b="1" i="1"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lvl="0" indent="0" algn="just">
              <a:buNone/>
            </a:pPr>
            <a:endParaRPr lang="en-US" sz="2800" i="1"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183FDB6-B6F0-4C8C-911C-95E81BC88C4E}" type="slidenum">
              <a:rPr lang="en-US" smtClean="0"/>
              <a:t>51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59" y="2286000"/>
            <a:ext cx="806311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7" y="5562600"/>
            <a:ext cx="8634549"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34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477000"/>
          </a:xfrm>
        </p:spPr>
        <p:txBody>
          <a:bodyPr>
            <a:normAutofit/>
          </a:bodyPr>
          <a:lstStyle/>
          <a:p>
            <a:pPr marL="0" indent="0" algn="just">
              <a:buNone/>
            </a:pPr>
            <a:r>
              <a:rPr lang="en-US" sz="2800" dirty="0">
                <a:latin typeface="Times New Roman" pitchFamily="18" charset="0"/>
                <a:cs typeface="Times New Roman" pitchFamily="18" charset="0"/>
              </a:rPr>
              <a:t>F</a:t>
            </a:r>
            <a:r>
              <a:rPr lang="en-US" sz="2800" b="1" dirty="0">
                <a:solidFill>
                  <a:srgbClr val="008000"/>
                </a:solidFill>
                <a:latin typeface="Times New Roman" pitchFamily="18" charset="0"/>
                <a:cs typeface="Times New Roman" pitchFamily="18" charset="0"/>
              </a:rPr>
              <a:t>. </a:t>
            </a:r>
            <a:r>
              <a:rPr lang="en-US" sz="2800" b="1" i="1" dirty="0">
                <a:solidFill>
                  <a:srgbClr val="008000"/>
                </a:solidFill>
                <a:latin typeface="Times New Roman" pitchFamily="18" charset="0"/>
                <a:cs typeface="Times New Roman" pitchFamily="18" charset="0"/>
              </a:rPr>
              <a:t>Data cannot move directly to an outside sink from a data store. Data must be moved by a process</a:t>
            </a:r>
          </a:p>
          <a:p>
            <a:pPr marL="0" indent="0" algn="just">
              <a:buNone/>
            </a:pPr>
            <a:endParaRPr lang="en-US" sz="2800" i="1" dirty="0">
              <a:latin typeface="Times New Roman" pitchFamily="18" charset="0"/>
              <a:cs typeface="Times New Roman" pitchFamily="18" charset="0"/>
            </a:endParaRPr>
          </a:p>
          <a:p>
            <a:pPr marL="0" indent="0" algn="just">
              <a:buNone/>
            </a:pPr>
            <a:endParaRPr lang="en-US" sz="2800" i="1" dirty="0">
              <a:latin typeface="Times New Roman" pitchFamily="18" charset="0"/>
              <a:cs typeface="Times New Roman" pitchFamily="18" charset="0"/>
            </a:endParaRPr>
          </a:p>
          <a:p>
            <a:pPr marL="0" lvl="0" indent="0" algn="just">
              <a:buNone/>
            </a:pPr>
            <a:r>
              <a:rPr lang="en-US" sz="2800" b="1" i="1" dirty="0">
                <a:solidFill>
                  <a:srgbClr val="008000"/>
                </a:solidFill>
                <a:latin typeface="Times New Roman" pitchFamily="18" charset="0"/>
                <a:cs typeface="Times New Roman" pitchFamily="18" charset="0"/>
              </a:rPr>
              <a:t>G. A data store has a noun phrase label</a:t>
            </a:r>
          </a:p>
          <a:p>
            <a:pPr marL="0" indent="0" algn="just">
              <a:buNone/>
            </a:pPr>
            <a:r>
              <a:rPr lang="en-US" sz="2800" b="1" i="1" dirty="0">
                <a:latin typeface="Times New Roman" pitchFamily="18" charset="0"/>
                <a:cs typeface="Times New Roman" pitchFamily="18" charset="0"/>
              </a:rPr>
              <a:t>External Entity (Source / Sink) </a:t>
            </a:r>
          </a:p>
          <a:p>
            <a:pPr marL="0" lvl="0" indent="0" algn="just">
              <a:buNone/>
            </a:pPr>
            <a:r>
              <a:rPr lang="en-US" sz="2800" b="1" i="1" dirty="0">
                <a:solidFill>
                  <a:srgbClr val="008000"/>
                </a:solidFill>
                <a:latin typeface="Times New Roman" pitchFamily="18" charset="0"/>
                <a:cs typeface="Times New Roman" pitchFamily="18" charset="0"/>
              </a:rPr>
              <a:t>H. Data cannot move directly from a source to a sink</a:t>
            </a:r>
            <a:r>
              <a:rPr lang="en-US" sz="2800" dirty="0">
                <a:latin typeface="Times New Roman" pitchFamily="18" charset="0"/>
                <a:cs typeface="Times New Roman" pitchFamily="18" charset="0"/>
              </a:rPr>
              <a:t>.</a:t>
            </a:r>
          </a:p>
          <a:p>
            <a:pPr lvl="0" algn="just">
              <a:buFont typeface="Wingdings" pitchFamily="2" charset="2"/>
              <a:buChar char="§"/>
            </a:pPr>
            <a:r>
              <a:rPr lang="en-US" sz="2800" dirty="0">
                <a:latin typeface="Times New Roman" pitchFamily="18" charset="0"/>
                <a:cs typeface="Times New Roman" pitchFamily="18" charset="0"/>
              </a:rPr>
              <a:t>They must be </a:t>
            </a:r>
            <a:r>
              <a:rPr lang="en-US" sz="2800" b="1" i="1" dirty="0">
                <a:latin typeface="Times New Roman" pitchFamily="18" charset="0"/>
                <a:cs typeface="Times New Roman" pitchFamily="18" charset="0"/>
              </a:rPr>
              <a:t>moved by a process if the data are of any concern to our system</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Otherwise, the </a:t>
            </a:r>
            <a:r>
              <a:rPr lang="en-US" sz="2800" b="1" i="1" dirty="0">
                <a:solidFill>
                  <a:srgbClr val="CC0099"/>
                </a:solidFill>
                <a:latin typeface="Times New Roman" pitchFamily="18" charset="0"/>
                <a:cs typeface="Times New Roman" pitchFamily="18" charset="0"/>
              </a:rPr>
              <a:t>data flow is not shown on the DFD.</a:t>
            </a:r>
          </a:p>
          <a:p>
            <a:pPr lvl="0" algn="just">
              <a:buFont typeface="Wingdings" pitchFamily="2" charset="2"/>
              <a:buChar char="§"/>
            </a:pPr>
            <a:endParaRPr lang="en-US" sz="2800" b="1" i="1" dirty="0">
              <a:solidFill>
                <a:srgbClr val="CC0099"/>
              </a:solidFill>
              <a:latin typeface="Times New Roman" pitchFamily="18" charset="0"/>
              <a:cs typeface="Times New Roman" pitchFamily="18" charset="0"/>
            </a:endParaRPr>
          </a:p>
          <a:p>
            <a:pPr lvl="0" algn="just">
              <a:buFont typeface="Wingdings" pitchFamily="2" charset="2"/>
              <a:buChar char="§"/>
            </a:pPr>
            <a:endParaRPr lang="en-US" sz="2800" i="1" dirty="0">
              <a:latin typeface="Times New Roman" pitchFamily="18" charset="0"/>
              <a:cs typeface="Times New Roman" pitchFamily="18" charset="0"/>
            </a:endParaRPr>
          </a:p>
          <a:p>
            <a:pPr marL="0" lvl="0" indent="0" algn="just">
              <a:buNone/>
            </a:pPr>
            <a:endParaRPr lang="en-US" sz="2800" i="1" dirty="0">
              <a:latin typeface="Times New Roman" pitchFamily="18" charset="0"/>
              <a:cs typeface="Times New Roman" pitchFamily="18" charset="0"/>
            </a:endParaRPr>
          </a:p>
          <a:p>
            <a:pPr algn="just"/>
            <a:endParaRPr lang="en-US" sz="2800" i="1" dirty="0">
              <a:latin typeface="Times New Roman" pitchFamily="18" charset="0"/>
              <a:cs typeface="Times New Roman" pitchFamily="18" charset="0"/>
            </a:endParaRPr>
          </a:p>
          <a:p>
            <a:pPr marL="0" lvl="0" indent="0" algn="just">
              <a:buNone/>
            </a:pPr>
            <a:endParaRPr lang="en-US" sz="2800" i="1"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22198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5181600"/>
            <a:ext cx="813183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793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629400"/>
          </a:xfrm>
        </p:spPr>
        <p:txBody>
          <a:bodyPr>
            <a:normAutofit/>
          </a:bodyPr>
          <a:lstStyle/>
          <a:p>
            <a:pPr marL="0" lvl="0" indent="0" algn="just">
              <a:spcBef>
                <a:spcPts val="0"/>
              </a:spcBef>
              <a:buNone/>
            </a:pPr>
            <a:r>
              <a:rPr lang="en-US" sz="2800" b="1" i="1" dirty="0">
                <a:solidFill>
                  <a:srgbClr val="008000"/>
                </a:solidFill>
                <a:latin typeface="Times New Roman" pitchFamily="18" charset="0"/>
                <a:cs typeface="Times New Roman" pitchFamily="18" charset="0"/>
              </a:rPr>
              <a:t>I. A source/sink has a noun phrase label</a:t>
            </a:r>
          </a:p>
          <a:p>
            <a:pPr marL="0" indent="0" algn="just">
              <a:spcBef>
                <a:spcPts val="0"/>
              </a:spcBef>
              <a:buNone/>
            </a:pPr>
            <a:r>
              <a:rPr lang="en-US" sz="2800" b="1" dirty="0">
                <a:latin typeface="Times New Roman" pitchFamily="18" charset="0"/>
                <a:cs typeface="Times New Roman" pitchFamily="18" charset="0"/>
              </a:rPr>
              <a:t>Data Flow </a:t>
            </a:r>
            <a:endParaRPr lang="en-US" sz="2800" i="1" dirty="0">
              <a:latin typeface="Times New Roman" pitchFamily="18" charset="0"/>
              <a:cs typeface="Times New Roman" pitchFamily="18" charset="0"/>
            </a:endParaRPr>
          </a:p>
          <a:p>
            <a:pPr marL="0" lvl="0" indent="0" algn="just">
              <a:spcBef>
                <a:spcPts val="0"/>
              </a:spcBef>
              <a:buNone/>
            </a:pPr>
            <a:r>
              <a:rPr lang="en-US" sz="2800" b="1" i="1" dirty="0">
                <a:solidFill>
                  <a:srgbClr val="008000"/>
                </a:solidFill>
                <a:latin typeface="Times New Roman" pitchFamily="18" charset="0"/>
                <a:cs typeface="Times New Roman" pitchFamily="18" charset="0"/>
              </a:rPr>
              <a:t>J. A data  flow has only one direction of flow between symbols</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It may </a:t>
            </a:r>
            <a:r>
              <a:rPr lang="en-US" sz="2800" b="1" i="1" dirty="0">
                <a:latin typeface="Times New Roman" pitchFamily="18" charset="0"/>
                <a:cs typeface="Times New Roman" pitchFamily="18" charset="0"/>
              </a:rPr>
              <a:t>flow in both directions between a process and a data store to show a read before an update</a:t>
            </a:r>
            <a:r>
              <a:rPr lang="en-US" sz="2800" dirty="0">
                <a:latin typeface="Times New Roman" pitchFamily="18" charset="0"/>
                <a:cs typeface="Times New Roman" pitchFamily="18" charset="0"/>
              </a:rPr>
              <a:t>.</a:t>
            </a:r>
          </a:p>
          <a:p>
            <a:pPr lvl="0"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CC0099"/>
                </a:solidFill>
                <a:latin typeface="Times New Roman" pitchFamily="18" charset="0"/>
                <a:cs typeface="Times New Roman" pitchFamily="18" charset="0"/>
              </a:rPr>
              <a:t>latter is usually indicated, however by two separate arrows because these happen at different times</a:t>
            </a:r>
            <a:r>
              <a:rPr lang="en-US" sz="2800" dirty="0">
                <a:latin typeface="Times New Roman" pitchFamily="18" charset="0"/>
                <a:cs typeface="Times New Roman" pitchFamily="18" charset="0"/>
              </a:rPr>
              <a:t>.</a:t>
            </a:r>
          </a:p>
          <a:p>
            <a:pPr lvl="0" algn="just">
              <a:spcBef>
                <a:spcPts val="0"/>
              </a:spcBef>
              <a:buFont typeface="Wingdings" pitchFamily="2" charset="2"/>
              <a:buChar char="§"/>
            </a:pPr>
            <a:endParaRPr lang="en-US" sz="2800" i="1" dirty="0">
              <a:latin typeface="Times New Roman" pitchFamily="18" charset="0"/>
              <a:cs typeface="Times New Roman" pitchFamily="18" charset="0"/>
            </a:endParaRPr>
          </a:p>
          <a:p>
            <a:pPr lvl="0" algn="just">
              <a:spcBef>
                <a:spcPts val="0"/>
              </a:spcBef>
              <a:buFont typeface="Wingdings" pitchFamily="2" charset="2"/>
              <a:buChar char="§"/>
            </a:pPr>
            <a:endParaRPr lang="en-US" sz="2800" i="1" dirty="0">
              <a:latin typeface="Times New Roman" pitchFamily="18" charset="0"/>
              <a:cs typeface="Times New Roman" pitchFamily="18" charset="0"/>
            </a:endParaRPr>
          </a:p>
          <a:p>
            <a:pPr marL="0" indent="0" algn="just">
              <a:spcBef>
                <a:spcPts val="0"/>
              </a:spcBef>
              <a:buNone/>
            </a:pPr>
            <a:r>
              <a:rPr lang="en-US" sz="2800" i="1" dirty="0">
                <a:latin typeface="Times New Roman" pitchFamily="18" charset="0"/>
                <a:cs typeface="Times New Roman" pitchFamily="18" charset="0"/>
              </a:rPr>
              <a:t>K. </a:t>
            </a:r>
            <a:r>
              <a:rPr lang="en-US" sz="2800" dirty="0">
                <a:latin typeface="Times New Roman" pitchFamily="18" charset="0"/>
                <a:cs typeface="Times New Roman" pitchFamily="18" charset="0"/>
              </a:rPr>
              <a:t>A </a:t>
            </a:r>
            <a:r>
              <a:rPr lang="en-US" sz="2800" b="1" i="1" dirty="0">
                <a:solidFill>
                  <a:srgbClr val="0000FF"/>
                </a:solidFill>
                <a:latin typeface="Times New Roman" pitchFamily="18" charset="0"/>
                <a:cs typeface="Times New Roman" pitchFamily="18" charset="0"/>
              </a:rPr>
              <a:t>fork in a data flow means that exactly the same data go from a common location </a:t>
            </a:r>
            <a:r>
              <a:rPr lang="en-US" sz="2800" dirty="0">
                <a:latin typeface="Times New Roman" pitchFamily="18" charset="0"/>
                <a:cs typeface="Times New Roman" pitchFamily="18" charset="0"/>
              </a:rPr>
              <a:t>to </a:t>
            </a:r>
            <a:r>
              <a:rPr lang="en-US" sz="2800" b="1" i="1" dirty="0">
                <a:latin typeface="Times New Roman" pitchFamily="18" charset="0"/>
                <a:cs typeface="Times New Roman" pitchFamily="18" charset="0"/>
              </a:rPr>
              <a:t>two or more different processes, data stores, or sources/sinks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lvl="0" indent="0" algn="just">
              <a:spcBef>
                <a:spcPts val="0"/>
              </a:spcBef>
              <a:buNone/>
            </a:pPr>
            <a:endParaRPr lang="en-US" sz="2800" i="1" dirty="0">
              <a:latin typeface="Times New Roman" pitchFamily="18" charset="0"/>
              <a:cs typeface="Times New Roman" pitchFamily="18" charset="0"/>
            </a:endParaRPr>
          </a:p>
          <a:p>
            <a:pPr algn="just">
              <a:spcBef>
                <a:spcPts val="0"/>
              </a:spcBef>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1"/>
            <a:ext cx="700815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679665"/>
            <a:ext cx="51339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329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629400"/>
          </a:xfrm>
        </p:spPr>
        <p:txBody>
          <a:bodyPr>
            <a:normAutofit/>
          </a:bodyPr>
          <a:lstStyle/>
          <a:p>
            <a:pPr marL="0" lvl="0" indent="0" algn="just">
              <a:buNone/>
            </a:pPr>
            <a:r>
              <a:rPr lang="en-US" sz="2800" b="1" dirty="0">
                <a:solidFill>
                  <a:srgbClr val="008000"/>
                </a:solidFill>
                <a:latin typeface="Times New Roman" pitchFamily="18" charset="0"/>
                <a:cs typeface="Times New Roman" pitchFamily="18" charset="0"/>
              </a:rPr>
              <a:t>L. A join in a data flow means that exactly the same data come from any of two or more different processes </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data stores, or sources/sinks to a common location</a:t>
            </a:r>
          </a:p>
          <a:p>
            <a:pPr marL="0" lvl="0" indent="0" algn="just">
              <a:buNone/>
            </a:pPr>
            <a:endParaRPr lang="en-US" sz="2800" i="1" dirty="0">
              <a:latin typeface="Times New Roman" pitchFamily="18" charset="0"/>
              <a:cs typeface="Times New Roman" pitchFamily="18" charset="0"/>
            </a:endParaRPr>
          </a:p>
          <a:p>
            <a:pPr marL="0" lvl="0" indent="0" algn="just">
              <a:buNone/>
            </a:pPr>
            <a:endParaRPr lang="en-US" sz="2800" i="1" dirty="0">
              <a:latin typeface="Times New Roman" pitchFamily="18" charset="0"/>
              <a:cs typeface="Times New Roman" pitchFamily="18" charset="0"/>
            </a:endParaRPr>
          </a:p>
          <a:p>
            <a:pPr marL="0" lvl="0" indent="0" algn="just">
              <a:buNone/>
            </a:pPr>
            <a:endParaRPr lang="en-US" sz="2800" i="1" dirty="0">
              <a:latin typeface="Times New Roman" pitchFamily="18" charset="0"/>
              <a:cs typeface="Times New Roman" pitchFamily="18" charset="0"/>
            </a:endParaRPr>
          </a:p>
          <a:p>
            <a:pPr marL="0" lvl="0" indent="0" algn="just">
              <a:buNone/>
            </a:pPr>
            <a:r>
              <a:rPr lang="en-US" sz="2800" b="1" i="1" dirty="0">
                <a:solidFill>
                  <a:srgbClr val="008000"/>
                </a:solidFill>
                <a:latin typeface="Times New Roman" pitchFamily="18" charset="0"/>
                <a:cs typeface="Times New Roman" pitchFamily="18" charset="0"/>
              </a:rPr>
              <a:t>M. A data flow cannot go directly back to same process it leaves</a:t>
            </a:r>
            <a:r>
              <a:rPr lang="en-US" sz="2800" i="1" dirty="0">
                <a:latin typeface="Times New Roman" pitchFamily="18" charset="0"/>
                <a:cs typeface="Times New Roman" pitchFamily="18" charset="0"/>
              </a:rPr>
              <a:t>. </a:t>
            </a:r>
          </a:p>
          <a:p>
            <a:pPr lvl="0" algn="just">
              <a:buFont typeface="Wingdings" pitchFamily="2" charset="2"/>
              <a:buChar char="§"/>
            </a:pPr>
            <a:r>
              <a:rPr lang="en-US" sz="2800" i="1" dirty="0">
                <a:latin typeface="Times New Roman" pitchFamily="18" charset="0"/>
                <a:cs typeface="Times New Roman" pitchFamily="18" charset="0"/>
              </a:rPr>
              <a:t>There must be at </a:t>
            </a:r>
            <a:r>
              <a:rPr lang="en-US" sz="2800" b="1" i="1" dirty="0">
                <a:solidFill>
                  <a:srgbClr val="CC0099"/>
                </a:solidFill>
                <a:latin typeface="Times New Roman" pitchFamily="18" charset="0"/>
                <a:cs typeface="Times New Roman" pitchFamily="18" charset="0"/>
              </a:rPr>
              <a:t>least one other process that handles the data flow, produces some other data flow</a:t>
            </a:r>
            <a:r>
              <a:rPr lang="en-US" sz="2800" i="1" dirty="0">
                <a:latin typeface="Times New Roman" pitchFamily="18" charset="0"/>
                <a:cs typeface="Times New Roman" pitchFamily="18" charset="0"/>
              </a:rPr>
              <a:t>, and </a:t>
            </a:r>
            <a:r>
              <a:rPr lang="en-US" sz="2800" b="1" i="1" dirty="0">
                <a:latin typeface="Times New Roman" pitchFamily="18" charset="0"/>
                <a:cs typeface="Times New Roman" pitchFamily="18" charset="0"/>
              </a:rPr>
              <a:t>returns the original data flow to the beginning process</a:t>
            </a:r>
            <a:r>
              <a:rPr lang="en-US" sz="2800" i="1" dirty="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500188"/>
            <a:ext cx="6447929"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773" y="5486400"/>
            <a:ext cx="532638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418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pPr marL="0" lvl="0" indent="0" algn="just">
              <a:buNone/>
            </a:pPr>
            <a:r>
              <a:rPr lang="en-US" sz="2800" b="1" i="1" dirty="0">
                <a:solidFill>
                  <a:srgbClr val="008000"/>
                </a:solidFill>
                <a:latin typeface="Times New Roman" pitchFamily="18" charset="0"/>
                <a:cs typeface="Times New Roman" pitchFamily="18" charset="0"/>
              </a:rPr>
              <a:t>N. A data flow to a data store means update (delete or change)</a:t>
            </a:r>
          </a:p>
          <a:p>
            <a:pPr marL="0" lvl="0" indent="0" algn="just">
              <a:buNone/>
            </a:pPr>
            <a:r>
              <a:rPr lang="en-US" sz="2800" b="1" i="1" dirty="0">
                <a:solidFill>
                  <a:srgbClr val="0000FF"/>
                </a:solidFill>
                <a:latin typeface="Times New Roman" pitchFamily="18" charset="0"/>
                <a:cs typeface="Times New Roman" pitchFamily="18" charset="0"/>
              </a:rPr>
              <a:t>O. A data flow from a data store means retrieve of use</a:t>
            </a:r>
          </a:p>
          <a:p>
            <a:pPr marL="0" lvl="0" indent="0" algn="just">
              <a:buNone/>
            </a:pPr>
            <a:r>
              <a:rPr lang="en-US" sz="2800" b="1" i="1" dirty="0">
                <a:solidFill>
                  <a:srgbClr val="CC0099"/>
                </a:solidFill>
                <a:latin typeface="Times New Roman" pitchFamily="18" charset="0"/>
                <a:cs typeface="Times New Roman" pitchFamily="18" charset="0"/>
              </a:rPr>
              <a:t>P. A data flow has a noun phrase label</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More than </a:t>
            </a:r>
            <a:r>
              <a:rPr lang="en-US" sz="2800" b="1" i="1" dirty="0">
                <a:solidFill>
                  <a:srgbClr val="0000FF"/>
                </a:solidFill>
                <a:latin typeface="Times New Roman" pitchFamily="18" charset="0"/>
                <a:cs typeface="Times New Roman" pitchFamily="18" charset="0"/>
              </a:rPr>
              <a:t>one data flow noun phrase can appear on a single arrow</a:t>
            </a:r>
            <a:r>
              <a:rPr lang="en-US" sz="2800" dirty="0">
                <a:latin typeface="Times New Roman" pitchFamily="18" charset="0"/>
                <a:cs typeface="Times New Roman" pitchFamily="18" charset="0"/>
              </a:rPr>
              <a:t> as long as all of </a:t>
            </a:r>
            <a:r>
              <a:rPr lang="en-US" sz="2800" b="1" i="1" dirty="0">
                <a:latin typeface="Times New Roman" pitchFamily="18" charset="0"/>
                <a:cs typeface="Times New Roman" pitchFamily="18" charset="0"/>
              </a:rPr>
              <a:t>the flows on the same arrow move together as one package</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55</a:t>
            </a:fld>
            <a:endParaRPr lang="en-US"/>
          </a:p>
        </p:txBody>
      </p:sp>
    </p:spTree>
    <p:extLst>
      <p:ext uri="{BB962C8B-B14F-4D97-AF65-F5344CB8AC3E}">
        <p14:creationId xmlns:p14="http://schemas.microsoft.com/office/powerpoint/2010/main" val="1241401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Decomposition of DFD’s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381000"/>
            <a:ext cx="8915400" cy="6248400"/>
          </a:xfrm>
        </p:spPr>
        <p:txBody>
          <a:bodyPr>
            <a:noAutofit/>
          </a:bodyPr>
          <a:lstStyle/>
          <a:p>
            <a:pPr lvl="0" algn="just">
              <a:buFont typeface="Wingdings" pitchFamily="2" charset="2"/>
              <a:buChar char="Ø"/>
            </a:pPr>
            <a:r>
              <a:rPr lang="en-US" sz="2800" dirty="0">
                <a:latin typeface="Times New Roman" pitchFamily="18" charset="0"/>
                <a:cs typeface="Times New Roman" pitchFamily="18" charset="0"/>
              </a:rPr>
              <a:t>The act of </a:t>
            </a:r>
            <a:r>
              <a:rPr lang="en-US" sz="2800" b="1" i="1" dirty="0">
                <a:solidFill>
                  <a:srgbClr val="008000"/>
                </a:solidFill>
                <a:latin typeface="Times New Roman" pitchFamily="18" charset="0"/>
                <a:cs typeface="Times New Roman" pitchFamily="18" charset="0"/>
              </a:rPr>
              <a:t>going from a single system to more component processes i</a:t>
            </a:r>
            <a:r>
              <a:rPr lang="en-US" sz="2800" dirty="0">
                <a:latin typeface="Times New Roman" pitchFamily="18" charset="0"/>
                <a:cs typeface="Times New Roman" pitchFamily="18" charset="0"/>
              </a:rPr>
              <a:t>s called </a:t>
            </a:r>
            <a:r>
              <a:rPr lang="en-US" sz="2800" b="1" i="1" dirty="0">
                <a:solidFill>
                  <a:srgbClr val="CC0099"/>
                </a:solidFill>
                <a:latin typeface="Times New Roman" pitchFamily="18" charset="0"/>
                <a:cs typeface="Times New Roman" pitchFamily="18" charset="0"/>
              </a:rPr>
              <a:t>decomposition</a:t>
            </a:r>
          </a:p>
          <a:p>
            <a:pPr lvl="0" algn="just">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00FF"/>
                </a:solidFill>
                <a:latin typeface="Times New Roman" pitchFamily="18" charset="0"/>
                <a:cs typeface="Times New Roman" pitchFamily="18" charset="0"/>
              </a:rPr>
              <a:t>functional decomposition is a repetitive process of breaking the system into finer and finer detail</a:t>
            </a:r>
            <a:r>
              <a:rPr lang="en-US" sz="2800" dirty="0">
                <a:solidFill>
                  <a:srgbClr val="0000FF"/>
                </a:solidFill>
                <a:latin typeface="Times New Roman" pitchFamily="18" charset="0"/>
                <a:cs typeface="Times New Roman" pitchFamily="18" charset="0"/>
              </a:rPr>
              <a:t>.</a:t>
            </a:r>
            <a:endParaRPr lang="en-US" sz="2800" i="1" dirty="0">
              <a:solidFill>
                <a:srgbClr val="0000FF"/>
              </a:solidFill>
              <a:latin typeface="Times New Roman" pitchFamily="18" charset="0"/>
              <a:cs typeface="Times New Roman" pitchFamily="18" charset="0"/>
            </a:endParaRPr>
          </a:p>
          <a:p>
            <a:pPr lvl="0" algn="just">
              <a:buFont typeface="Wingdings" pitchFamily="2" charset="2"/>
              <a:buChar char="Ø"/>
            </a:pPr>
            <a:r>
              <a:rPr lang="en-US" sz="2800" b="1" i="1" dirty="0">
                <a:latin typeface="Times New Roman" pitchFamily="18" charset="0"/>
                <a:cs typeface="Times New Roman" pitchFamily="18" charset="0"/>
              </a:rPr>
              <a:t>Each of the processes (or subsystem) is also candidate for decomposition</a:t>
            </a:r>
            <a:r>
              <a:rPr lang="en-US" sz="2800" dirty="0">
                <a:latin typeface="Times New Roman" pitchFamily="18" charset="0"/>
                <a:cs typeface="Times New Roman" pitchFamily="18" charset="0"/>
              </a:rPr>
              <a:t>. </a:t>
            </a:r>
          </a:p>
          <a:p>
            <a:pPr lvl="0" algn="just">
              <a:buFont typeface="Wingdings" pitchFamily="2" charset="2"/>
              <a:buChar char="§"/>
            </a:pPr>
            <a:r>
              <a:rPr lang="en-US" sz="2800" b="1" i="1" dirty="0">
                <a:solidFill>
                  <a:srgbClr val="CC0099"/>
                </a:solidFill>
                <a:latin typeface="Times New Roman" pitchFamily="18" charset="0"/>
                <a:cs typeface="Times New Roman" pitchFamily="18" charset="0"/>
              </a:rPr>
              <a:t>Each process may consist of several sub processes</a:t>
            </a:r>
            <a:r>
              <a:rPr lang="en-US" sz="2800" dirty="0">
                <a:latin typeface="Times New Roman" pitchFamily="18" charset="0"/>
                <a:cs typeface="Times New Roman" pitchFamily="18" charset="0"/>
              </a:rPr>
              <a:t>. </a:t>
            </a:r>
          </a:p>
          <a:p>
            <a:pPr lvl="0" algn="just">
              <a:buFont typeface="Wingdings" pitchFamily="2" charset="2"/>
              <a:buChar char="§"/>
            </a:pPr>
            <a:r>
              <a:rPr lang="en-US" sz="2800" b="1" i="1" dirty="0">
                <a:latin typeface="Times New Roman" pitchFamily="18" charset="0"/>
                <a:cs typeface="Times New Roman" pitchFamily="18" charset="0"/>
              </a:rPr>
              <a:t>Each sub process may also be broken down into smaller units. </a:t>
            </a:r>
          </a:p>
          <a:p>
            <a:pPr lvl="0" algn="just">
              <a:buFont typeface="Wingdings" pitchFamily="2" charset="2"/>
              <a:buChar char="Ø"/>
            </a:pPr>
            <a:r>
              <a:rPr lang="en-US" sz="2800" b="1" i="1" dirty="0">
                <a:solidFill>
                  <a:srgbClr val="0000FF"/>
                </a:solidFill>
                <a:latin typeface="Times New Roman" pitchFamily="18" charset="0"/>
                <a:cs typeface="Times New Roman" pitchFamily="18" charset="0"/>
              </a:rPr>
              <a:t>Decomposition continues until no sub process can logically be broken down any further</a:t>
            </a:r>
            <a:r>
              <a:rPr lang="en-US" sz="2800" dirty="0">
                <a:latin typeface="Times New Roman" pitchFamily="18" charset="0"/>
                <a:cs typeface="Times New Roman" pitchFamily="18" charset="0"/>
              </a:rPr>
              <a:t>. </a:t>
            </a:r>
          </a:p>
          <a:p>
            <a:pPr lvl="0" algn="just">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lowest level of DFD is called primitive DFD</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56</a:t>
            </a:fld>
            <a:endParaRPr lang="en-US"/>
          </a:p>
        </p:txBody>
      </p:sp>
    </p:spTree>
    <p:extLst>
      <p:ext uri="{BB962C8B-B14F-4D97-AF65-F5344CB8AC3E}">
        <p14:creationId xmlns:p14="http://schemas.microsoft.com/office/powerpoint/2010/main" val="218481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rmAutofit/>
          </a:bodyPr>
          <a:lstStyle/>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first process in the above figure-2 can be decomposed into four different processes. </a:t>
            </a:r>
          </a:p>
          <a:p>
            <a:pPr marL="514350" lvl="0" indent="-514350" algn="just">
              <a:buAutoNum type="arabicParenR"/>
            </a:pPr>
            <a:r>
              <a:rPr lang="en-US" b="1" i="1" dirty="0">
                <a:latin typeface="Times New Roman" pitchFamily="18" charset="0"/>
                <a:cs typeface="Times New Roman" pitchFamily="18" charset="0"/>
              </a:rPr>
              <a:t>Receive a customer order </a:t>
            </a:r>
          </a:p>
          <a:p>
            <a:pPr marL="457200" indent="-457200" algn="just">
              <a:buNone/>
            </a:pPr>
            <a:r>
              <a:rPr lang="en-US" b="1" i="1" dirty="0">
                <a:solidFill>
                  <a:srgbClr val="0000FF"/>
                </a:solidFill>
                <a:latin typeface="Times New Roman" pitchFamily="18" charset="0"/>
                <a:cs typeface="Times New Roman" pitchFamily="18" charset="0"/>
              </a:rPr>
              <a:t>2) Transform the entered order into a printed receipt for the customer</a:t>
            </a:r>
          </a:p>
          <a:p>
            <a:pPr marL="457200" lvl="0" indent="-457200" algn="just">
              <a:buNone/>
            </a:pPr>
            <a:r>
              <a:rPr lang="en-US" b="1" i="1" dirty="0">
                <a:solidFill>
                  <a:srgbClr val="008000"/>
                </a:solidFill>
                <a:latin typeface="Times New Roman" pitchFamily="18" charset="0"/>
                <a:cs typeface="Times New Roman" pitchFamily="18" charset="0"/>
              </a:rPr>
              <a:t>3) Transform the order into a form meaningful to the kitchens system </a:t>
            </a:r>
          </a:p>
          <a:p>
            <a:pPr marL="457200" indent="-457200" algn="just">
              <a:buNone/>
            </a:pPr>
            <a:r>
              <a:rPr lang="en-US" b="1" i="1" dirty="0">
                <a:latin typeface="Times New Roman" pitchFamily="18" charset="0"/>
                <a:cs typeface="Times New Roman" pitchFamily="18" charset="0"/>
              </a:rPr>
              <a:t>4) Transform the order into goods sold data, </a:t>
            </a:r>
            <a:r>
              <a:rPr lang="en-US" dirty="0">
                <a:latin typeface="Times New Roman" pitchFamily="18" charset="0"/>
                <a:cs typeface="Times New Roman" pitchFamily="18" charset="0"/>
              </a:rPr>
              <a:t>and </a:t>
            </a:r>
          </a:p>
          <a:p>
            <a:pPr marL="0" lvl="0" indent="0" algn="just">
              <a:buNone/>
            </a:pPr>
            <a:r>
              <a:rPr lang="en-US" b="1" i="1" dirty="0">
                <a:solidFill>
                  <a:srgbClr val="0000FF"/>
                </a:solidFill>
                <a:latin typeface="Times New Roman" pitchFamily="18" charset="0"/>
                <a:cs typeface="Times New Roman" pitchFamily="18" charset="0"/>
              </a:rPr>
              <a:t>5) Transform the order into inventory data</a:t>
            </a:r>
            <a:r>
              <a:rPr lang="en-US"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decomposition of Process 1 is given  in the next slide:</a:t>
            </a:r>
          </a:p>
          <a:p>
            <a:endParaRPr lang="en-US" dirty="0"/>
          </a:p>
        </p:txBody>
      </p:sp>
      <p:sp>
        <p:nvSpPr>
          <p:cNvPr id="4" name="Slide Number Placeholder 3"/>
          <p:cNvSpPr>
            <a:spLocks noGrp="1"/>
          </p:cNvSpPr>
          <p:nvPr>
            <p:ph type="sldNum" sz="quarter" idx="12"/>
          </p:nvPr>
        </p:nvSpPr>
        <p:spPr/>
        <p:txBody>
          <a:bodyPr/>
          <a:lstStyle/>
          <a:p>
            <a:fld id="{B183FDB6-B6F0-4C8C-911C-95E81BC88C4E}" type="slidenum">
              <a:rPr lang="en-US" smtClean="0"/>
              <a:t>57</a:t>
            </a:fld>
            <a:endParaRPr lang="en-US"/>
          </a:p>
        </p:txBody>
      </p:sp>
    </p:spTree>
    <p:extLst>
      <p:ext uri="{BB962C8B-B14F-4D97-AF65-F5344CB8AC3E}">
        <p14:creationId xmlns:p14="http://schemas.microsoft.com/office/powerpoint/2010/main" val="3982012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172200"/>
            <a:ext cx="8229600" cy="671052"/>
          </a:xfrm>
        </p:spPr>
        <p:txBody>
          <a:bodyPr>
            <a:noAutofit/>
          </a:bodyPr>
          <a:lstStyle/>
          <a:p>
            <a:pPr marL="0" indent="0">
              <a:buNone/>
            </a:pPr>
            <a:r>
              <a:rPr lang="en-US" sz="2800" b="1" i="1" dirty="0">
                <a:solidFill>
                  <a:srgbClr val="0000FF"/>
                </a:solidFill>
                <a:latin typeface="Times New Roman" pitchFamily="18" charset="0"/>
                <a:cs typeface="Times New Roman" pitchFamily="18" charset="0"/>
              </a:rPr>
              <a:t>Figure-3 : Decomposition of Process 1  (Level-2)</a:t>
            </a:r>
          </a:p>
          <a:p>
            <a:endParaRPr lang="en-US" sz="2800" b="1" i="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93" y="24580"/>
            <a:ext cx="8768729" cy="6223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837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rmAutofit fontScale="92500" lnSpcReduction="20000"/>
          </a:bodyPr>
          <a:lstStyle/>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context and level-0 diagram will show the sources and sinks</a:t>
            </a:r>
            <a:r>
              <a:rPr lang="en-US" dirty="0">
                <a:latin typeface="Times New Roman" pitchFamily="18" charset="0"/>
                <a:cs typeface="Times New Roman" pitchFamily="18" charset="0"/>
              </a:rPr>
              <a:t>. </a:t>
            </a:r>
          </a:p>
          <a:p>
            <a:pPr lvl="0" algn="just">
              <a:buFont typeface="Wingdings" pitchFamily="2" charset="2"/>
              <a:buChar char="§"/>
            </a:pPr>
            <a:r>
              <a:rPr lang="en-US" dirty="0">
                <a:latin typeface="Times New Roman" pitchFamily="18" charset="0"/>
                <a:cs typeface="Times New Roman" pitchFamily="18" charset="0"/>
              </a:rPr>
              <a:t>No </a:t>
            </a:r>
            <a:r>
              <a:rPr lang="en-US" b="1" i="1" dirty="0">
                <a:latin typeface="Times New Roman" pitchFamily="18" charset="0"/>
                <a:cs typeface="Times New Roman" pitchFamily="18" charset="0"/>
              </a:rPr>
              <a:t>sources or sinks are represented in figure-3</a:t>
            </a:r>
            <a:r>
              <a:rPr lang="en-US" dirty="0">
                <a:latin typeface="Times New Roman" pitchFamily="18" charset="0"/>
                <a:cs typeface="Times New Roman" pitchFamily="18" charset="0"/>
              </a:rPr>
              <a:t>. </a:t>
            </a:r>
          </a:p>
          <a:p>
            <a:pPr lvl="0" algn="just">
              <a:buFont typeface="Wingdings" pitchFamily="2" charset="2"/>
              <a:buChar char="§"/>
            </a:pPr>
            <a:r>
              <a:rPr lang="en-US" dirty="0">
                <a:latin typeface="Times New Roman" pitchFamily="18" charset="0"/>
                <a:cs typeface="Times New Roman" pitchFamily="18" charset="0"/>
              </a:rPr>
              <a:t>We can </a:t>
            </a:r>
            <a:r>
              <a:rPr lang="en-US" b="1" i="1" dirty="0">
                <a:solidFill>
                  <a:srgbClr val="008000"/>
                </a:solidFill>
                <a:latin typeface="Times New Roman" pitchFamily="18" charset="0"/>
                <a:cs typeface="Times New Roman" pitchFamily="18" charset="0"/>
              </a:rPr>
              <a:t>decompose processes 2, 3, or 4 in a similar manner</a:t>
            </a:r>
            <a:r>
              <a:rPr lang="en-US" dirty="0">
                <a:latin typeface="Times New Roman" pitchFamily="18" charset="0"/>
                <a:cs typeface="Times New Roman" pitchFamily="18" charset="0"/>
              </a:rPr>
              <a:t>. </a:t>
            </a:r>
          </a:p>
          <a:p>
            <a:pPr lvl="0" algn="just">
              <a:buFont typeface="Wingdings" pitchFamily="2" charset="2"/>
              <a:buChar char="§"/>
            </a:pPr>
            <a:r>
              <a:rPr lang="en-US" dirty="0">
                <a:latin typeface="Times New Roman" pitchFamily="18" charset="0"/>
                <a:cs typeface="Times New Roman" pitchFamily="18" charset="0"/>
              </a:rPr>
              <a:t>In general, a </a:t>
            </a:r>
            <a:r>
              <a:rPr lang="en-US" b="1" i="1" dirty="0">
                <a:latin typeface="Times New Roman" pitchFamily="18" charset="0"/>
                <a:cs typeface="Times New Roman" pitchFamily="18" charset="0"/>
              </a:rPr>
              <a:t>level-n diagram is a DFD that is generated</a:t>
            </a:r>
            <a:r>
              <a:rPr lang="en-US" dirty="0">
                <a:latin typeface="Times New Roman" pitchFamily="18" charset="0"/>
                <a:cs typeface="Times New Roman" pitchFamily="18" charset="0"/>
              </a:rPr>
              <a:t> is form </a:t>
            </a:r>
            <a:r>
              <a:rPr lang="en-US" b="1" i="1" dirty="0">
                <a:solidFill>
                  <a:srgbClr val="008000"/>
                </a:solidFill>
                <a:latin typeface="Times New Roman" pitchFamily="18" charset="0"/>
                <a:cs typeface="Times New Roman" pitchFamily="18" charset="0"/>
              </a:rPr>
              <a:t>n nested decompositions from a level-0 diagram</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0" algn="just">
              <a:buFont typeface="Wingdings" pitchFamily="2" charset="2"/>
              <a:buChar char="Ø"/>
            </a:pPr>
            <a:r>
              <a:rPr lang="en-US" dirty="0">
                <a:latin typeface="Times New Roman" pitchFamily="18" charset="0"/>
                <a:cs typeface="Times New Roman" pitchFamily="18" charset="0"/>
              </a:rPr>
              <a:t>As a rule of thumb, </a:t>
            </a:r>
            <a:r>
              <a:rPr lang="en-US" b="1" i="1" dirty="0">
                <a:solidFill>
                  <a:srgbClr val="0000FF"/>
                </a:solidFill>
                <a:latin typeface="Times New Roman" pitchFamily="18" charset="0"/>
                <a:cs typeface="Times New Roman" pitchFamily="18" charset="0"/>
              </a:rPr>
              <a:t>no DFD should have more than about seven processes in it</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lvl="0" algn="just">
              <a:buFont typeface="Wingdings" pitchFamily="2" charset="2"/>
              <a:buChar char="Ø"/>
            </a:pP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labels for the processes and numbering rules for clear communication</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process names should be clear and concise</a:t>
            </a:r>
            <a:r>
              <a:rPr lang="en-US" dirty="0">
                <a:latin typeface="Times New Roman" pitchFamily="18" charset="0"/>
                <a:cs typeface="Times New Roman" pitchFamily="18" charset="0"/>
              </a:rPr>
              <a:t>, it may </a:t>
            </a:r>
            <a:r>
              <a:rPr lang="en-US" b="1" i="1" dirty="0">
                <a:solidFill>
                  <a:srgbClr val="008000"/>
                </a:solidFill>
                <a:latin typeface="Times New Roman" pitchFamily="18" charset="0"/>
                <a:cs typeface="Times New Roman" pitchFamily="18" charset="0"/>
              </a:rPr>
              <a:t>begin with an action verb, such as receive, calculate, transform, generate or produce</a:t>
            </a:r>
            <a:r>
              <a:rPr lang="en-US" dirty="0">
                <a:latin typeface="Times New Roman" pitchFamily="18" charset="0"/>
                <a:cs typeface="Times New Roman" pitchFamily="18" charset="0"/>
              </a:rPr>
              <a:t>. </a:t>
            </a:r>
            <a:endParaRPr lang="en-US" i="1" dirty="0">
              <a:latin typeface="Times New Roman" pitchFamily="18" charset="0"/>
              <a:cs typeface="Times New Roman" pitchFamily="18" charset="0"/>
            </a:endParaRPr>
          </a:p>
          <a:p>
            <a:pPr algn="just">
              <a:buFont typeface="Wingdings" pitchFamily="2" charset="2"/>
              <a:buChar char="Ø"/>
            </a:pPr>
            <a:r>
              <a:rPr lang="en-US" b="1" i="1" dirty="0">
                <a:latin typeface="Times New Roman" pitchFamily="18" charset="0"/>
                <a:cs typeface="Times New Roman" pitchFamily="18" charset="0"/>
              </a:rPr>
              <a:t>Process 4 can be further decomposed into level-1, level-2 as given in the next slide</a:t>
            </a:r>
            <a:r>
              <a:rPr lang="en-US" i="1"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59</a:t>
            </a:fld>
            <a:endParaRPr lang="en-US"/>
          </a:p>
        </p:txBody>
      </p:sp>
    </p:spTree>
    <p:extLst>
      <p:ext uri="{BB962C8B-B14F-4D97-AF65-F5344CB8AC3E}">
        <p14:creationId xmlns:p14="http://schemas.microsoft.com/office/powerpoint/2010/main" val="57674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sz="quarter" idx="1"/>
          </p:nvPr>
        </p:nvSpPr>
        <p:spPr>
          <a:xfrm>
            <a:off x="76200" y="76200"/>
            <a:ext cx="8991600" cy="6781800"/>
          </a:xfrm>
        </p:spPr>
        <p:txBody>
          <a:bodyPr>
            <a:noAutofit/>
          </a:bodyPr>
          <a:lstStyle/>
          <a:p>
            <a:pPr lvl="1" algn="just">
              <a:lnSpc>
                <a:spcPct val="90000"/>
              </a:lnSpc>
              <a:buFont typeface="Wingdings" pitchFamily="2" charset="2"/>
              <a:buChar char="§"/>
            </a:pPr>
            <a:r>
              <a:rPr lang="en-GB" b="1" dirty="0">
                <a:solidFill>
                  <a:srgbClr val="CC0066"/>
                </a:solidFill>
                <a:latin typeface="Times New Roman" pitchFamily="18" charset="0"/>
                <a:cs typeface="Times New Roman" pitchFamily="18" charset="0"/>
              </a:rPr>
              <a:t>Acceptability (meet users requirement)</a:t>
            </a:r>
          </a:p>
          <a:p>
            <a:pPr marL="914400" lvl="2" indent="0" algn="just">
              <a:lnSpc>
                <a:spcPct val="90000"/>
              </a:lnSpc>
              <a:buNone/>
            </a:pPr>
            <a:r>
              <a:rPr lang="en-GB" sz="2800" dirty="0">
                <a:latin typeface="Times New Roman" pitchFamily="18" charset="0"/>
                <a:cs typeface="Times New Roman" pitchFamily="18" charset="0"/>
              </a:rPr>
              <a:t>- </a:t>
            </a:r>
            <a:r>
              <a:rPr lang="en-GB" sz="2800" b="1" i="1" dirty="0">
                <a:solidFill>
                  <a:srgbClr val="CC0099"/>
                </a:solidFill>
                <a:latin typeface="Times New Roman" pitchFamily="18" charset="0"/>
                <a:cs typeface="Times New Roman" pitchFamily="18" charset="0"/>
              </a:rPr>
              <a:t>Software must accepted by the users for which it was designed</a:t>
            </a:r>
            <a:r>
              <a:rPr lang="en-GB" sz="2800" dirty="0">
                <a:latin typeface="Times New Roman" pitchFamily="18" charset="0"/>
                <a:cs typeface="Times New Roman" pitchFamily="18" charset="0"/>
              </a:rPr>
              <a:t>. </a:t>
            </a:r>
          </a:p>
          <a:p>
            <a:pPr marL="914400" lvl="2" indent="0" algn="just">
              <a:lnSpc>
                <a:spcPct val="90000"/>
              </a:lnSpc>
              <a:buNone/>
            </a:pPr>
            <a:r>
              <a:rPr lang="en-GB" sz="2800" dirty="0">
                <a:latin typeface="Times New Roman" pitchFamily="18" charset="0"/>
                <a:cs typeface="Times New Roman" pitchFamily="18" charset="0"/>
              </a:rPr>
              <a:t>- This means it must be </a:t>
            </a:r>
            <a:r>
              <a:rPr lang="en-GB" sz="2800" b="1" i="1" dirty="0">
                <a:solidFill>
                  <a:srgbClr val="0000FF"/>
                </a:solidFill>
                <a:latin typeface="Times New Roman" pitchFamily="18" charset="0"/>
                <a:cs typeface="Times New Roman" pitchFamily="18" charset="0"/>
              </a:rPr>
              <a:t>understandable, usable and compatible with other systems</a:t>
            </a:r>
          </a:p>
          <a:p>
            <a:pPr marL="0" lvl="1" indent="0" algn="just">
              <a:lnSpc>
                <a:spcPct val="90000"/>
              </a:lnSpc>
              <a:spcBef>
                <a:spcPts val="0"/>
              </a:spcBef>
              <a:buFont typeface="Wingdings" pitchFamily="2" charset="2"/>
              <a:buChar char="§"/>
            </a:pPr>
            <a:r>
              <a:rPr lang="en-GB" b="1" i="1" dirty="0">
                <a:solidFill>
                  <a:srgbClr val="CC0066"/>
                </a:solidFill>
                <a:latin typeface="Times New Roman" pitchFamily="18" charset="0"/>
                <a:cs typeface="Times New Roman" pitchFamily="18" charset="0"/>
              </a:rPr>
              <a:t>Efficiency-s</a:t>
            </a:r>
            <a:r>
              <a:rPr lang="en-GB" sz="2800" b="1" i="1" dirty="0">
                <a:latin typeface="Times New Roman" pitchFamily="18" charset="0"/>
                <a:cs typeface="Times New Roman" pitchFamily="18" charset="0"/>
              </a:rPr>
              <a:t>oftware should not make wasteful use of    system resources</a:t>
            </a:r>
            <a:endParaRPr lang="en-US" b="1" i="1" dirty="0">
              <a:latin typeface="Times New Roman" pitchFamily="18" charset="0"/>
              <a:cs typeface="Times New Roman" pitchFamily="18" charset="0"/>
            </a:endParaRPr>
          </a:p>
          <a:p>
            <a:pPr marL="457200" lvl="1" indent="-457200"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Portability (across operating systems) </a:t>
            </a:r>
          </a:p>
          <a:p>
            <a:pPr marL="457200" lvl="1" indent="-457200" algn="just">
              <a:spcBef>
                <a:spcPts val="0"/>
              </a:spcBef>
              <a:buFont typeface="Wingdings" pitchFamily="2" charset="2"/>
              <a:buChar char="§"/>
            </a:pPr>
            <a:r>
              <a:rPr lang="en-US" b="1" i="1" dirty="0">
                <a:latin typeface="Times New Roman" pitchFamily="18" charset="0"/>
                <a:cs typeface="Times New Roman" pitchFamily="18" charset="0"/>
              </a:rPr>
              <a:t>Testability</a:t>
            </a:r>
          </a:p>
          <a:p>
            <a:pPr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Usability</a:t>
            </a:r>
          </a:p>
          <a:p>
            <a:pPr lvl="1" algn="just">
              <a:spcBef>
                <a:spcPts val="0"/>
              </a:spcBef>
              <a:buFont typeface="Wingdings" pitchFamily="2" charset="2"/>
              <a:buChar char="§"/>
            </a:pPr>
            <a:r>
              <a:rPr lang="en-US" b="1" i="1" dirty="0">
                <a:solidFill>
                  <a:srgbClr val="008000"/>
                </a:solidFill>
                <a:latin typeface="Times New Roman" pitchFamily="18" charset="0"/>
                <a:cs typeface="Times New Roman" pitchFamily="18" charset="0"/>
              </a:rPr>
              <a:t>Users can learn it and fast and get their job done easily</a:t>
            </a:r>
          </a:p>
          <a:p>
            <a:pPr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Reliability</a:t>
            </a:r>
          </a:p>
          <a:p>
            <a:pPr lvl="1" algn="just">
              <a:spcBef>
                <a:spcPts val="0"/>
              </a:spcBef>
              <a:buFont typeface="Wingdings" pitchFamily="2" charset="2"/>
              <a:buChar char="§"/>
            </a:pPr>
            <a:r>
              <a:rPr lang="en-US" dirty="0">
                <a:latin typeface="Times New Roman" pitchFamily="18" charset="0"/>
                <a:cs typeface="Times New Roman" pitchFamily="18" charset="0"/>
              </a:rPr>
              <a:t>It </a:t>
            </a:r>
            <a:r>
              <a:rPr lang="en-US" b="1" i="1" dirty="0">
                <a:latin typeface="Times New Roman" pitchFamily="18" charset="0"/>
                <a:cs typeface="Times New Roman" pitchFamily="18" charset="0"/>
              </a:rPr>
              <a:t>does what it is required to do without failing</a:t>
            </a:r>
          </a:p>
          <a:p>
            <a:pPr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Reusability</a:t>
            </a:r>
          </a:p>
          <a:p>
            <a:pPr lvl="1" algn="just">
              <a:spcBef>
                <a:spcPts val="0"/>
              </a:spcBef>
              <a:buFont typeface="Wingdings" pitchFamily="2" charset="2"/>
              <a:buChar char="§"/>
            </a:pPr>
            <a:r>
              <a:rPr lang="en-US" dirty="0">
                <a:latin typeface="Times New Roman" pitchFamily="18" charset="0"/>
                <a:cs typeface="Times New Roman" pitchFamily="18" charset="0"/>
              </a:rPr>
              <a:t>Its </a:t>
            </a:r>
            <a:r>
              <a:rPr lang="en-US" b="1" i="1" dirty="0">
                <a:solidFill>
                  <a:srgbClr val="008000"/>
                </a:solidFill>
                <a:latin typeface="Times New Roman" pitchFamily="18" charset="0"/>
                <a:cs typeface="Times New Roman" pitchFamily="18" charset="0"/>
              </a:rPr>
              <a:t>parts can be used in other projects, so reprogramming is not needed</a:t>
            </a:r>
          </a:p>
          <a:p>
            <a:pPr marL="457200" lvl="1" indent="-457200" algn="just">
              <a:spcBef>
                <a:spcPts val="0"/>
              </a:spcBef>
              <a:buFont typeface="Wingdings" pitchFamily="2" charset="2"/>
              <a:buChar char="§"/>
            </a:pP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3F724DD-CE08-4806-8EE9-4686A815A6AF}" type="slidenum">
              <a:rPr lang="en-US" smtClean="0"/>
              <a:pPr>
                <a:defRPr/>
              </a:pPr>
              <a:t>6</a:t>
            </a:fld>
            <a:endParaRPr lang="en-US"/>
          </a:p>
        </p:txBody>
      </p:sp>
    </p:spTree>
    <p:extLst>
      <p:ext uri="{BB962C8B-B14F-4D97-AF65-F5344CB8AC3E}">
        <p14:creationId xmlns:p14="http://schemas.microsoft.com/office/powerpoint/2010/main" val="25077245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470246"/>
            <a:ext cx="8229600" cy="533400"/>
          </a:xfrm>
        </p:spPr>
        <p:txBody>
          <a:bodyPr>
            <a:normAutofit fontScale="92500" lnSpcReduction="10000"/>
          </a:bodyPr>
          <a:lstStyle/>
          <a:p>
            <a:pPr marL="0" indent="0">
              <a:buNone/>
            </a:pPr>
            <a:r>
              <a:rPr lang="en-US" b="1" i="1" dirty="0">
                <a:solidFill>
                  <a:srgbClr val="0000FF"/>
                </a:solidFill>
                <a:latin typeface="Times New Roman" pitchFamily="18" charset="0"/>
                <a:cs typeface="Times New Roman" pitchFamily="18" charset="0"/>
              </a:rPr>
              <a:t>Figure-4 : level-1 and level-2 DFDs of Process 4.0</a:t>
            </a:r>
          </a:p>
          <a:p>
            <a:pPr marL="0" indent="0">
              <a:buNone/>
            </a:pPr>
            <a:endParaRPr lang="en-US" b="1" i="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60</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4035"/>
            <a:ext cx="9045020" cy="634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62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Balancing DFDs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457200"/>
            <a:ext cx="9067800" cy="624840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conservation of inputs and outputs to a data flow diagram process </a:t>
            </a:r>
            <a:r>
              <a:rPr lang="en-US" sz="2800" b="1" i="1" dirty="0">
                <a:latin typeface="Times New Roman" pitchFamily="18" charset="0"/>
                <a:cs typeface="Times New Roman" pitchFamily="18" charset="0"/>
              </a:rPr>
              <a:t>when that process is decomposed to a lower level</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For Example: </a:t>
            </a:r>
            <a:r>
              <a:rPr lang="en-US" sz="2800" b="1" i="1" dirty="0">
                <a:solidFill>
                  <a:srgbClr val="0000FF"/>
                </a:solidFill>
                <a:latin typeface="Times New Roman" pitchFamily="18" charset="0"/>
                <a:cs typeface="Times New Roman" pitchFamily="18" charset="0"/>
              </a:rPr>
              <a:t>Process 1</a:t>
            </a:r>
            <a:r>
              <a:rPr lang="en-US" sz="2800" dirty="0">
                <a:latin typeface="Times New Roman" pitchFamily="18" charset="0"/>
                <a:cs typeface="Times New Roman" pitchFamily="18" charset="0"/>
              </a:rPr>
              <a:t>, which appears in a </a:t>
            </a:r>
            <a:r>
              <a:rPr lang="en-US" sz="2800" b="1" i="1" dirty="0">
                <a:solidFill>
                  <a:srgbClr val="008000"/>
                </a:solidFill>
                <a:latin typeface="Times New Roman" pitchFamily="18" charset="0"/>
                <a:cs typeface="Times New Roman" pitchFamily="18" charset="0"/>
              </a:rPr>
              <a:t>level-0 diagram, must have the same inputs and outputs</a:t>
            </a:r>
            <a:r>
              <a:rPr lang="en-US" sz="2800" dirty="0">
                <a:latin typeface="Times New Roman" pitchFamily="18" charset="0"/>
                <a:cs typeface="Times New Roman" pitchFamily="18" charset="0"/>
              </a:rPr>
              <a:t> when </a:t>
            </a:r>
            <a:r>
              <a:rPr lang="en-US" sz="2800" b="1" i="1" dirty="0">
                <a:solidFill>
                  <a:srgbClr val="CC0099"/>
                </a:solidFill>
                <a:latin typeface="Times New Roman" pitchFamily="18" charset="0"/>
                <a:cs typeface="Times New Roman" pitchFamily="18" charset="0"/>
              </a:rPr>
              <a:t>decomposed into a level-1 diagram</a:t>
            </a:r>
            <a:r>
              <a:rPr lang="en-US" sz="2800" dirty="0">
                <a:latin typeface="Times New Roman" pitchFamily="18" charset="0"/>
                <a:cs typeface="Times New Roman" pitchFamily="18" charset="0"/>
              </a:rPr>
              <a:t> is called </a:t>
            </a:r>
            <a:r>
              <a:rPr lang="en-US" sz="2800" b="1" i="1" dirty="0">
                <a:solidFill>
                  <a:srgbClr val="CC0099"/>
                </a:solidFill>
                <a:latin typeface="Times New Roman" pitchFamily="18" charset="0"/>
                <a:cs typeface="Times New Roman" pitchFamily="18" charset="0"/>
              </a:rPr>
              <a:t>balancing</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principle of balancing and goal of keeping a DFD </a:t>
            </a:r>
            <a:r>
              <a:rPr lang="en-US" sz="2800" dirty="0">
                <a:latin typeface="Times New Roman" pitchFamily="18" charset="0"/>
                <a:cs typeface="Times New Roman" pitchFamily="18" charset="0"/>
              </a:rPr>
              <a:t>as </a:t>
            </a:r>
            <a:r>
              <a:rPr lang="en-US" sz="2800" b="1" i="1" dirty="0">
                <a:solidFill>
                  <a:srgbClr val="CC0099"/>
                </a:solidFill>
                <a:latin typeface="Times New Roman" pitchFamily="18" charset="0"/>
                <a:cs typeface="Times New Roman" pitchFamily="18" charset="0"/>
              </a:rPr>
              <a:t>simple as possible lead to four additional, advanced rules for  drawing DFDs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457200" lvl="0" indent="-457200" algn="just">
              <a:spcBef>
                <a:spcPts val="0"/>
              </a:spcBef>
              <a:buNone/>
            </a:pPr>
            <a:r>
              <a:rPr lang="en-US" sz="2800" i="1" dirty="0">
                <a:latin typeface="Times New Roman" pitchFamily="18" charset="0"/>
                <a:cs typeface="Times New Roman" pitchFamily="18" charset="0"/>
              </a:rPr>
              <a:t>1. </a:t>
            </a:r>
            <a:r>
              <a:rPr lang="en-US" sz="2800" dirty="0">
                <a:latin typeface="Times New Roman" pitchFamily="18" charset="0"/>
                <a:cs typeface="Times New Roman" pitchFamily="18" charset="0"/>
              </a:rPr>
              <a:t>A </a:t>
            </a:r>
            <a:r>
              <a:rPr lang="en-US" sz="2800" b="1" i="1" dirty="0">
                <a:solidFill>
                  <a:srgbClr val="0000FF"/>
                </a:solidFill>
                <a:latin typeface="Times New Roman" pitchFamily="18" charset="0"/>
                <a:cs typeface="Times New Roman" pitchFamily="18" charset="0"/>
              </a:rPr>
              <a:t>composite data flow on one level can be split into component data flows at the next level</a:t>
            </a:r>
            <a:r>
              <a:rPr lang="en-US" sz="2800" dirty="0">
                <a:latin typeface="Times New Roman" pitchFamily="18" charset="0"/>
                <a:cs typeface="Times New Roman" pitchFamily="18" charset="0"/>
              </a:rPr>
              <a:t>.</a:t>
            </a:r>
          </a:p>
          <a:p>
            <a:pPr lvl="0" algn="just">
              <a:spcBef>
                <a:spcPts val="0"/>
              </a:spcBef>
              <a:buFont typeface="Wingdings" pitchFamily="2" charset="2"/>
              <a:buChar char="Ø"/>
            </a:pPr>
            <a:r>
              <a:rPr lang="en-US" sz="2800" dirty="0">
                <a:latin typeface="Times New Roman" pitchFamily="18" charset="0"/>
                <a:cs typeface="Times New Roman" pitchFamily="18" charset="0"/>
              </a:rPr>
              <a:t>But </a:t>
            </a:r>
            <a:r>
              <a:rPr lang="en-US" sz="2800" b="1" i="1" dirty="0">
                <a:solidFill>
                  <a:srgbClr val="008000"/>
                </a:solidFill>
                <a:latin typeface="Times New Roman" pitchFamily="18" charset="0"/>
                <a:cs typeface="Times New Roman" pitchFamily="18" charset="0"/>
              </a:rPr>
              <a:t>no new data can be added and all data in the composite must be accounted for in one or more sub flows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61</a:t>
            </a:fld>
            <a:endParaRPr lang="en-US"/>
          </a:p>
        </p:txBody>
      </p:sp>
    </p:spTree>
    <p:extLst>
      <p:ext uri="{BB962C8B-B14F-4D97-AF65-F5344CB8AC3E}">
        <p14:creationId xmlns:p14="http://schemas.microsoft.com/office/powerpoint/2010/main" val="4280730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05600"/>
          </a:xfrm>
        </p:spPr>
        <p:txBody>
          <a:bodyPr>
            <a:normAutofit lnSpcReduction="10000"/>
          </a:bodyPr>
          <a:lstStyle/>
          <a:p>
            <a:pPr marL="457200" lvl="1" indent="-457200" algn="just">
              <a:spcBef>
                <a:spcPts val="0"/>
              </a:spcBef>
              <a:buNone/>
            </a:pPr>
            <a:r>
              <a:rPr lang="en-US" dirty="0">
                <a:latin typeface="Times New Roman" pitchFamily="18" charset="0"/>
                <a:cs typeface="Times New Roman" pitchFamily="18" charset="0"/>
              </a:rPr>
              <a:t>2. The </a:t>
            </a:r>
            <a:r>
              <a:rPr lang="en-US" b="1" i="1" dirty="0">
                <a:solidFill>
                  <a:srgbClr val="0000FF"/>
                </a:solidFill>
                <a:latin typeface="Times New Roman" pitchFamily="18" charset="0"/>
                <a:cs typeface="Times New Roman" pitchFamily="18" charset="0"/>
              </a:rPr>
              <a:t>input to a process must be sufficient to produce the outputs from the process</a:t>
            </a:r>
            <a:r>
              <a:rPr lang="en-US" dirty="0">
                <a:latin typeface="Times New Roman" pitchFamily="18" charset="0"/>
                <a:cs typeface="Times New Roman" pitchFamily="18" charset="0"/>
              </a:rPr>
              <a:t>. </a:t>
            </a:r>
          </a:p>
          <a:p>
            <a:pPr marL="457200" lvl="1" indent="-457200" algn="just">
              <a:spcBef>
                <a:spcPts val="0"/>
              </a:spcBef>
              <a:buFont typeface="Wingdings" pitchFamily="2" charset="2"/>
              <a:buChar char="§"/>
            </a:pPr>
            <a:r>
              <a:rPr lang="en-US" dirty="0">
                <a:latin typeface="Times New Roman" pitchFamily="18" charset="0"/>
                <a:cs typeface="Times New Roman" pitchFamily="18" charset="0"/>
              </a:rPr>
              <a:t>Thus </a:t>
            </a:r>
            <a:r>
              <a:rPr lang="en-US" b="1" i="1" dirty="0">
                <a:latin typeface="Times New Roman" pitchFamily="18" charset="0"/>
                <a:cs typeface="Times New Roman" pitchFamily="18" charset="0"/>
              </a:rPr>
              <a:t>all outputs can be produced, and all data in inputs move somewhere</a:t>
            </a:r>
            <a:r>
              <a:rPr lang="en-US" dirty="0">
                <a:latin typeface="Times New Roman" pitchFamily="18" charset="0"/>
                <a:cs typeface="Times New Roman" pitchFamily="18" charset="0"/>
              </a:rPr>
              <a:t>, either to another </a:t>
            </a:r>
            <a:r>
              <a:rPr lang="en-US" b="1" i="1" dirty="0">
                <a:solidFill>
                  <a:srgbClr val="CC0099"/>
                </a:solidFill>
                <a:latin typeface="Times New Roman" pitchFamily="18" charset="0"/>
                <a:cs typeface="Times New Roman" pitchFamily="18" charset="0"/>
              </a:rPr>
              <a:t>process or to a data store outside the process</a:t>
            </a:r>
            <a:r>
              <a:rPr lang="en-US" dirty="0">
                <a:latin typeface="Times New Roman" pitchFamily="18" charset="0"/>
                <a:cs typeface="Times New Roman" pitchFamily="18" charset="0"/>
              </a:rPr>
              <a:t> or on a </a:t>
            </a:r>
            <a:r>
              <a:rPr lang="en-US" b="1" i="1" dirty="0">
                <a:solidFill>
                  <a:srgbClr val="008000"/>
                </a:solidFill>
                <a:latin typeface="Times New Roman" pitchFamily="18" charset="0"/>
                <a:cs typeface="Times New Roman" pitchFamily="18" charset="0"/>
              </a:rPr>
              <a:t>more detailed DFD showing a decomposition of that process</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marL="398463" lvl="1" indent="-398463" algn="just">
              <a:spcBef>
                <a:spcPts val="0"/>
              </a:spcBef>
              <a:buNone/>
            </a:pPr>
            <a:r>
              <a:rPr lang="en-US" i="1" dirty="0">
                <a:latin typeface="Times New Roman" pitchFamily="18" charset="0"/>
                <a:cs typeface="Times New Roman" pitchFamily="18" charset="0"/>
              </a:rPr>
              <a:t>3. </a:t>
            </a:r>
            <a:r>
              <a:rPr lang="en-US" dirty="0">
                <a:latin typeface="Times New Roman" pitchFamily="18" charset="0"/>
                <a:cs typeface="Times New Roman" pitchFamily="18" charset="0"/>
              </a:rPr>
              <a:t>At the </a:t>
            </a:r>
            <a:r>
              <a:rPr lang="en-US" b="1" i="1" dirty="0">
                <a:solidFill>
                  <a:srgbClr val="0000FF"/>
                </a:solidFill>
                <a:latin typeface="Times New Roman" pitchFamily="18" charset="0"/>
                <a:cs typeface="Times New Roman" pitchFamily="18" charset="0"/>
              </a:rPr>
              <a:t>lowest level of DFDs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new data flows may be added to represent data that are </a:t>
            </a:r>
            <a:r>
              <a:rPr lang="en-US" b="1" i="1" dirty="0">
                <a:solidFill>
                  <a:srgbClr val="0000FF"/>
                </a:solidFill>
                <a:latin typeface="Times New Roman" pitchFamily="18" charset="0"/>
                <a:cs typeface="Times New Roman" pitchFamily="18" charset="0"/>
              </a:rPr>
              <a:t>transmitted under exceptional conditions</a:t>
            </a:r>
            <a:r>
              <a:rPr lang="en-US" b="1" i="1" dirty="0">
                <a:latin typeface="Times New Roman" pitchFamily="18" charset="0"/>
                <a:cs typeface="Times New Roman" pitchFamily="18" charset="0"/>
              </a:rPr>
              <a:t>.</a:t>
            </a:r>
          </a:p>
          <a:p>
            <a:pPr marL="457200" lvl="1" indent="-457200" algn="just">
              <a:spcBef>
                <a:spcPts val="0"/>
              </a:spcBef>
              <a:buFont typeface="Wingdings" pitchFamily="2" charset="2"/>
              <a:buChar char="§"/>
            </a:pPr>
            <a:r>
              <a:rPr lang="en-US" dirty="0">
                <a:latin typeface="Times New Roman" pitchFamily="18" charset="0"/>
                <a:cs typeface="Times New Roman" pitchFamily="18" charset="0"/>
              </a:rPr>
              <a:t>These </a:t>
            </a:r>
            <a:r>
              <a:rPr lang="en-US" b="1" i="1" dirty="0">
                <a:solidFill>
                  <a:srgbClr val="008000"/>
                </a:solidFill>
                <a:latin typeface="Times New Roman" pitchFamily="18" charset="0"/>
                <a:cs typeface="Times New Roman" pitchFamily="18" charset="0"/>
              </a:rPr>
              <a:t>data flows typically represent error messages or confirmation notices</a:t>
            </a:r>
            <a:r>
              <a:rPr lang="en-US" dirty="0">
                <a:latin typeface="Times New Roman" pitchFamily="18" charset="0"/>
                <a:cs typeface="Times New Roman" pitchFamily="18" charset="0"/>
              </a:rPr>
              <a:t>.</a:t>
            </a:r>
            <a:endParaRPr lang="en-US" i="1" dirty="0">
              <a:latin typeface="Times New Roman" pitchFamily="18" charset="0"/>
              <a:cs typeface="Times New Roman" pitchFamily="18" charset="0"/>
            </a:endParaRPr>
          </a:p>
          <a:p>
            <a:pPr marL="398463" lvl="1" indent="-398463" algn="just">
              <a:spcBef>
                <a:spcPts val="0"/>
              </a:spcBef>
              <a:buNone/>
            </a:pPr>
            <a:r>
              <a:rPr lang="en-US" i="1" dirty="0">
                <a:latin typeface="Times New Roman" pitchFamily="18" charset="0"/>
                <a:cs typeface="Times New Roman" pitchFamily="18" charset="0"/>
              </a:rPr>
              <a:t>4. </a:t>
            </a:r>
            <a:r>
              <a:rPr lang="en-US" dirty="0">
                <a:latin typeface="Times New Roman" pitchFamily="18" charset="0"/>
                <a:cs typeface="Times New Roman" pitchFamily="18" charset="0"/>
              </a:rPr>
              <a:t>To </a:t>
            </a:r>
            <a:r>
              <a:rPr lang="en-US" b="1" i="1" dirty="0">
                <a:solidFill>
                  <a:srgbClr val="0000FF"/>
                </a:solidFill>
                <a:latin typeface="Times New Roman" pitchFamily="18" charset="0"/>
                <a:cs typeface="Times New Roman" pitchFamily="18" charset="0"/>
              </a:rPr>
              <a:t>avoid having data flow lines cross each other</a:t>
            </a:r>
            <a:r>
              <a:rPr lang="en-US" dirty="0">
                <a:latin typeface="Times New Roman" pitchFamily="18" charset="0"/>
                <a:cs typeface="Times New Roman" pitchFamily="18" charset="0"/>
              </a:rPr>
              <a:t>, you may </a:t>
            </a:r>
            <a:r>
              <a:rPr lang="en-US" b="1" i="1" dirty="0">
                <a:solidFill>
                  <a:srgbClr val="0000FF"/>
                </a:solidFill>
                <a:latin typeface="Times New Roman" pitchFamily="18" charset="0"/>
                <a:cs typeface="Times New Roman" pitchFamily="18" charset="0"/>
              </a:rPr>
              <a:t>repeat data store or entities on a DFD</a:t>
            </a:r>
            <a:r>
              <a:rPr lang="en-US" dirty="0">
                <a:latin typeface="Times New Roman" pitchFamily="18" charset="0"/>
                <a:cs typeface="Times New Roman" pitchFamily="18" charset="0"/>
              </a:rPr>
              <a:t>. </a:t>
            </a:r>
          </a:p>
          <a:p>
            <a:pPr marL="457200" lvl="1" indent="-457200" algn="just">
              <a:spcBef>
                <a:spcPts val="0"/>
              </a:spcBef>
              <a:buFont typeface="Wingdings" pitchFamily="2" charset="2"/>
              <a:buChar char="§"/>
            </a:pPr>
            <a:r>
              <a:rPr lang="en-US" dirty="0">
                <a:latin typeface="Times New Roman" pitchFamily="18" charset="0"/>
                <a:cs typeface="Times New Roman" pitchFamily="18" charset="0"/>
              </a:rPr>
              <a:t>Use an </a:t>
            </a:r>
            <a:r>
              <a:rPr lang="en-US" b="1" i="1" dirty="0">
                <a:latin typeface="Times New Roman" pitchFamily="18" charset="0"/>
                <a:cs typeface="Times New Roman" pitchFamily="18" charset="0"/>
              </a:rPr>
              <a:t>additional symbol, like a double line on the middle vertical line of a data store symbol</a:t>
            </a:r>
            <a:r>
              <a:rPr lang="en-US" dirty="0">
                <a:latin typeface="Times New Roman" pitchFamily="18" charset="0"/>
                <a:cs typeface="Times New Roman" pitchFamily="18" charset="0"/>
              </a:rPr>
              <a:t>, or a </a:t>
            </a:r>
            <a:r>
              <a:rPr lang="en-US" b="1" i="1" dirty="0">
                <a:solidFill>
                  <a:srgbClr val="CC0099"/>
                </a:solidFill>
                <a:latin typeface="Times New Roman" pitchFamily="18" charset="0"/>
                <a:cs typeface="Times New Roman" pitchFamily="18" charset="0"/>
              </a:rPr>
              <a:t>diagonal line in a corner of a entity square, to indicate a repeated symbol.</a:t>
            </a:r>
          </a:p>
          <a:p>
            <a:pPr algn="just">
              <a:spcBef>
                <a:spcPts val="0"/>
              </a:spcBef>
            </a:pPr>
            <a:endParaRPr lang="en-US" sz="28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183FDB6-B6F0-4C8C-911C-95E81BC88C4E}" type="slidenum">
              <a:rPr lang="en-US" smtClean="0"/>
              <a:t>62</a:t>
            </a:fld>
            <a:endParaRPr lang="en-US"/>
          </a:p>
        </p:txBody>
      </p:sp>
    </p:spTree>
    <p:extLst>
      <p:ext uri="{BB962C8B-B14F-4D97-AF65-F5344CB8AC3E}">
        <p14:creationId xmlns:p14="http://schemas.microsoft.com/office/powerpoint/2010/main" val="4034628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Additional Guidelines for Drawing DFDs</a:t>
            </a:r>
            <a:br>
              <a:rPr lang="en-US" sz="3200" i="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 </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457200"/>
            <a:ext cx="8991600" cy="6248400"/>
          </a:xfrm>
        </p:spPr>
        <p:txBody>
          <a:bodyPr>
            <a:noAutofit/>
          </a:bodyPr>
          <a:lstStyle/>
          <a:p>
            <a:pPr marL="514350" lvl="0" indent="-514350" algn="just">
              <a:spcBef>
                <a:spcPts val="0"/>
              </a:spcBef>
              <a:buAutoNum type="arabicPeriod"/>
            </a:pPr>
            <a:r>
              <a:rPr lang="en-US" sz="2800" b="1" i="1" dirty="0">
                <a:solidFill>
                  <a:srgbClr val="CC0099"/>
                </a:solidFill>
                <a:latin typeface="Times New Roman" pitchFamily="18" charset="0"/>
                <a:cs typeface="Times New Roman" pitchFamily="18" charset="0"/>
              </a:rPr>
              <a:t>Completeness</a:t>
            </a:r>
            <a:r>
              <a:rPr lang="en-US" sz="2800" i="1" dirty="0">
                <a:solidFill>
                  <a:srgbClr val="CC0099"/>
                </a:solidFill>
                <a:latin typeface="Times New Roman" pitchFamily="18" charset="0"/>
                <a:cs typeface="Times New Roman" pitchFamily="18" charset="0"/>
              </a:rPr>
              <a:t>: </a:t>
            </a:r>
            <a:r>
              <a:rPr lang="en-US" sz="2800" dirty="0">
                <a:solidFill>
                  <a:srgbClr val="CC0099"/>
                </a:solidFill>
                <a:latin typeface="Times New Roman" pitchFamily="18" charset="0"/>
                <a:cs typeface="Times New Roman" pitchFamily="18" charset="0"/>
              </a:rPr>
              <a:t> </a:t>
            </a:r>
          </a:p>
          <a:p>
            <a:pPr lvl="0" algn="just">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DFDs include all the components necessary for the system you are modeling</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If the </a:t>
            </a:r>
            <a:r>
              <a:rPr lang="en-US" sz="2800" b="1" i="1" dirty="0">
                <a:solidFill>
                  <a:srgbClr val="0000FF"/>
                </a:solidFill>
                <a:latin typeface="Times New Roman" pitchFamily="18" charset="0"/>
                <a:cs typeface="Times New Roman" pitchFamily="18" charset="0"/>
              </a:rPr>
              <a:t>DFD contains data flows that do no lead anywhere, or data store, processes, or external entities </a:t>
            </a:r>
            <a:r>
              <a:rPr lang="en-US" sz="2800" dirty="0">
                <a:latin typeface="Times New Roman" pitchFamily="18" charset="0"/>
                <a:cs typeface="Times New Roman" pitchFamily="18" charset="0"/>
              </a:rPr>
              <a:t>that  are </a:t>
            </a:r>
            <a:r>
              <a:rPr lang="en-US" sz="2800" b="1" i="1" dirty="0">
                <a:latin typeface="Times New Roman" pitchFamily="18" charset="0"/>
                <a:cs typeface="Times New Roman" pitchFamily="18" charset="0"/>
              </a:rPr>
              <a:t>not connected to anything else, that DFD is not complete.</a:t>
            </a:r>
          </a:p>
          <a:p>
            <a:pPr marL="0" lvl="0" indent="0" algn="just">
              <a:spcBef>
                <a:spcPts val="0"/>
              </a:spcBef>
              <a:buNone/>
            </a:pPr>
            <a:r>
              <a:rPr lang="en-US" sz="2800" b="1" i="1" dirty="0">
                <a:solidFill>
                  <a:srgbClr val="CC0099"/>
                </a:solidFill>
                <a:latin typeface="Times New Roman" pitchFamily="18" charset="0"/>
                <a:cs typeface="Times New Roman" pitchFamily="18" charset="0"/>
              </a:rPr>
              <a:t>2. Consistency:</a:t>
            </a:r>
            <a:r>
              <a:rPr lang="en-US" sz="2800" b="1" dirty="0">
                <a:solidFill>
                  <a:srgbClr val="CC0099"/>
                </a:solidFill>
                <a:latin typeface="Times New Roman" pitchFamily="18" charset="0"/>
                <a:cs typeface="Times New Roman" pitchFamily="18" charset="0"/>
              </a:rPr>
              <a:t> </a:t>
            </a:r>
          </a:p>
          <a:p>
            <a:pPr lvl="0" algn="just">
              <a:spcBef>
                <a:spcPts val="0"/>
              </a:spcBef>
              <a:buFont typeface="Wingdings" pitchFamily="2" charset="2"/>
              <a:buChar char="Ø"/>
            </a:pP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It refers to </a:t>
            </a:r>
            <a:r>
              <a:rPr lang="en-US" sz="2800" b="1" i="1" dirty="0">
                <a:solidFill>
                  <a:srgbClr val="CC0099"/>
                </a:solidFill>
                <a:latin typeface="Times New Roman" pitchFamily="18" charset="0"/>
                <a:cs typeface="Times New Roman" pitchFamily="18" charset="0"/>
              </a:rPr>
              <a:t>whether or not the depiction of the system shown at one level of a DFD is compatible </a:t>
            </a:r>
            <a:r>
              <a:rPr lang="en-US" sz="2800" dirty="0">
                <a:latin typeface="Times New Roman" pitchFamily="18" charset="0"/>
                <a:cs typeface="Times New Roman" pitchFamily="18" charset="0"/>
              </a:rPr>
              <a:t>with the </a:t>
            </a:r>
            <a:r>
              <a:rPr lang="en-US" sz="2800" b="1" i="1" dirty="0">
                <a:latin typeface="Times New Roman" pitchFamily="18" charset="0"/>
                <a:cs typeface="Times New Roman" pitchFamily="18" charset="0"/>
              </a:rPr>
              <a:t>depictions of the system shown at other level</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A </a:t>
            </a:r>
            <a:r>
              <a:rPr lang="en-US" sz="2800" b="1" i="1" dirty="0">
                <a:solidFill>
                  <a:srgbClr val="008000"/>
                </a:solidFill>
                <a:latin typeface="Times New Roman" pitchFamily="18" charset="0"/>
                <a:cs typeface="Times New Roman" pitchFamily="18" charset="0"/>
              </a:rPr>
              <a:t>gross violation of consistency would be a level-1 diagram with no level-0 diagra</a:t>
            </a:r>
            <a:r>
              <a:rPr lang="en-US" sz="2800" dirty="0">
                <a:latin typeface="Times New Roman" pitchFamily="18" charset="0"/>
                <a:cs typeface="Times New Roman" pitchFamily="18" charset="0"/>
              </a:rPr>
              <a:t>m.</a:t>
            </a:r>
          </a:p>
          <a:p>
            <a:pPr lvl="0" algn="just">
              <a:spcBef>
                <a:spcPts val="0"/>
              </a:spcBef>
              <a:buFont typeface="Wingdings" pitchFamily="2" charset="2"/>
              <a:buChar char="Ø"/>
            </a:pP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Another example of inconsistency </a:t>
            </a:r>
            <a:r>
              <a:rPr lang="en-US" sz="2800" dirty="0">
                <a:latin typeface="Times New Roman" pitchFamily="18" charset="0"/>
                <a:cs typeface="Times New Roman" pitchFamily="18" charset="0"/>
              </a:rPr>
              <a:t>would be a </a:t>
            </a:r>
            <a:r>
              <a:rPr lang="en-US" sz="2800" b="1" i="1" dirty="0">
                <a:solidFill>
                  <a:srgbClr val="0000FF"/>
                </a:solidFill>
                <a:latin typeface="Times New Roman" pitchFamily="18" charset="0"/>
                <a:cs typeface="Times New Roman" pitchFamily="18" charset="0"/>
              </a:rPr>
              <a:t>data flow that appears on higher level DFD but not on lower levels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63</a:t>
            </a:fld>
            <a:endParaRPr lang="en-US"/>
          </a:p>
        </p:txBody>
      </p:sp>
    </p:spTree>
    <p:extLst>
      <p:ext uri="{BB962C8B-B14F-4D97-AF65-F5344CB8AC3E}">
        <p14:creationId xmlns:p14="http://schemas.microsoft.com/office/powerpoint/2010/main" val="3921830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Autofit/>
          </a:bodyPr>
          <a:lstStyle/>
          <a:p>
            <a:pPr marL="0" lvl="0" indent="0" algn="just">
              <a:spcBef>
                <a:spcPts val="0"/>
              </a:spcBef>
              <a:buNone/>
            </a:pPr>
            <a:r>
              <a:rPr lang="en-US" sz="2800" b="1" i="1" dirty="0">
                <a:solidFill>
                  <a:srgbClr val="0000FF"/>
                </a:solidFill>
                <a:latin typeface="Times New Roman" pitchFamily="18" charset="0"/>
                <a:cs typeface="Times New Roman" pitchFamily="18" charset="0"/>
              </a:rPr>
              <a:t>3. Timing considerations:</a:t>
            </a:r>
            <a:r>
              <a:rPr lang="en-US" sz="2800" b="1" dirty="0">
                <a:solidFill>
                  <a:srgbClr val="0000FF"/>
                </a:solidFill>
                <a:latin typeface="Times New Roman" pitchFamily="18" charset="0"/>
                <a:cs typeface="Times New Roman" pitchFamily="18" charset="0"/>
              </a:rPr>
              <a:t> </a:t>
            </a:r>
          </a:p>
          <a:p>
            <a:pPr lvl="0" algn="just">
              <a:spcBef>
                <a:spcPts val="0"/>
              </a:spcBef>
              <a:buFont typeface="Wingdings" pitchFamily="2" charset="2"/>
              <a:buChar char="Ø"/>
            </a:pPr>
            <a:r>
              <a:rPr lang="en-US" sz="2800" dirty="0">
                <a:latin typeface="Times New Roman" pitchFamily="18" charset="0"/>
                <a:cs typeface="Times New Roman" pitchFamily="18" charset="0"/>
              </a:rPr>
              <a:t>On a given DFD, there is </a:t>
            </a:r>
            <a:r>
              <a:rPr lang="en-US" sz="2800" b="1" i="1" dirty="0">
                <a:latin typeface="Times New Roman" pitchFamily="18" charset="0"/>
                <a:cs typeface="Times New Roman" pitchFamily="18" charset="0"/>
              </a:rPr>
              <a:t>no indication of whether a data flow occurs at what time</a:t>
            </a:r>
            <a:r>
              <a:rPr lang="en-US" sz="2800" dirty="0">
                <a:latin typeface="Times New Roman" pitchFamily="18" charset="0"/>
                <a:cs typeface="Times New Roman" pitchFamily="18" charset="0"/>
              </a:rPr>
              <a:t> and there is also </a:t>
            </a:r>
            <a:r>
              <a:rPr lang="en-US" sz="2800" b="1" i="1" dirty="0">
                <a:solidFill>
                  <a:srgbClr val="CC0099"/>
                </a:solidFill>
                <a:latin typeface="Times New Roman" pitchFamily="18" charset="0"/>
                <a:cs typeface="Times New Roman" pitchFamily="18" charset="0"/>
              </a:rPr>
              <a:t>no indication of when  a system would run</a:t>
            </a:r>
            <a:r>
              <a:rPr lang="en-US" sz="2800" dirty="0">
                <a:latin typeface="Times New Roman" pitchFamily="18" charset="0"/>
                <a:cs typeface="Times New Roman" pitchFamily="18" charset="0"/>
              </a:rPr>
              <a:t>.</a:t>
            </a:r>
          </a:p>
          <a:p>
            <a:pPr lvl="0" algn="just">
              <a:spcBef>
                <a:spcPts val="0"/>
              </a:spcBef>
              <a:buFont typeface="Wingdings" pitchFamily="2" charset="2"/>
              <a:buChar char="Ø"/>
            </a:pPr>
            <a:r>
              <a:rPr lang="en-US" sz="2800" dirty="0">
                <a:latin typeface="Times New Roman" pitchFamily="18" charset="0"/>
                <a:cs typeface="Times New Roman" pitchFamily="18" charset="0"/>
              </a:rPr>
              <a:t>When you draw </a:t>
            </a:r>
            <a:r>
              <a:rPr lang="en-US" sz="2800" b="1" i="1" dirty="0">
                <a:solidFill>
                  <a:srgbClr val="0000FF"/>
                </a:solidFill>
                <a:latin typeface="Times New Roman" pitchFamily="18" charset="0"/>
                <a:cs typeface="Times New Roman" pitchFamily="18" charset="0"/>
              </a:rPr>
              <a:t>DFDs, then draw them as if the system you are modeling has never started and will never stop</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lvl="0" indent="0" algn="just">
              <a:buNone/>
            </a:pPr>
            <a:r>
              <a:rPr lang="en-US" sz="2800" b="1" i="1" dirty="0">
                <a:solidFill>
                  <a:srgbClr val="0000FF"/>
                </a:solidFill>
                <a:latin typeface="Times New Roman" pitchFamily="18" charset="0"/>
                <a:cs typeface="Times New Roman" pitchFamily="18" charset="0"/>
              </a:rPr>
              <a:t>4. The iterative nature of drawing DFDs</a:t>
            </a:r>
            <a:r>
              <a:rPr lang="en-US" sz="2800" b="1" dirty="0">
                <a:solidFill>
                  <a:srgbClr val="0000FF"/>
                </a:solidFill>
                <a:latin typeface="Times New Roman" pitchFamily="18" charset="0"/>
                <a:cs typeface="Times New Roman" pitchFamily="18" charset="0"/>
              </a:rPr>
              <a:t>: </a:t>
            </a:r>
          </a:p>
          <a:p>
            <a:pPr lvl="0" algn="just">
              <a:buFont typeface="Wingdings" pitchFamily="2" charset="2"/>
              <a:buChar char="Ø"/>
            </a:pPr>
            <a:r>
              <a:rPr lang="en-US" sz="2800" b="1" i="1" dirty="0">
                <a:latin typeface="Times New Roman" pitchFamily="18" charset="0"/>
                <a:cs typeface="Times New Roman" pitchFamily="18" charset="0"/>
              </a:rPr>
              <a:t>Iterative development recognizes </a:t>
            </a:r>
            <a:r>
              <a:rPr lang="en-US" sz="2800" dirty="0">
                <a:latin typeface="Times New Roman" pitchFamily="18" charset="0"/>
                <a:cs typeface="Times New Roman" pitchFamily="18" charset="0"/>
              </a:rPr>
              <a:t>that </a:t>
            </a:r>
            <a:r>
              <a:rPr lang="en-US" sz="2800" b="1" i="1" dirty="0">
                <a:solidFill>
                  <a:srgbClr val="008000"/>
                </a:solidFill>
                <a:latin typeface="Times New Roman" pitchFamily="18" charset="0"/>
                <a:cs typeface="Times New Roman" pitchFamily="18" charset="0"/>
              </a:rPr>
              <a:t>requirements determination and requirements structuring are interaction</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not sequential, sub-phases of the analysis phase of the SDLC</a:t>
            </a:r>
            <a:r>
              <a:rPr lang="en-US" sz="2800" dirty="0">
                <a:latin typeface="Times New Roman" pitchFamily="18" charset="0"/>
                <a:cs typeface="Times New Roman" pitchFamily="18" charset="0"/>
              </a:rPr>
              <a:t>. </a:t>
            </a:r>
          </a:p>
          <a:p>
            <a:pPr lvl="0" algn="just">
              <a:buFont typeface="Wingdings" pitchFamily="2" charset="2"/>
              <a:buChar char="§"/>
            </a:pPr>
            <a:r>
              <a:rPr lang="en-US" sz="2800" b="1" i="1" dirty="0">
                <a:solidFill>
                  <a:srgbClr val="008000"/>
                </a:solidFill>
                <a:latin typeface="Times New Roman" pitchFamily="18" charset="0"/>
                <a:cs typeface="Times New Roman" pitchFamily="18" charset="0"/>
              </a:rPr>
              <a:t>One rule of thumb is that it should take you about three revisions for each DFD</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64</a:t>
            </a:fld>
            <a:endParaRPr lang="en-US"/>
          </a:p>
        </p:txBody>
      </p:sp>
    </p:spTree>
    <p:extLst>
      <p:ext uri="{BB962C8B-B14F-4D97-AF65-F5344CB8AC3E}">
        <p14:creationId xmlns:p14="http://schemas.microsoft.com/office/powerpoint/2010/main" val="3024779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Autofit/>
          </a:bodyPr>
          <a:lstStyle/>
          <a:p>
            <a:pPr marL="0" lvl="0" indent="0" algn="just">
              <a:spcBef>
                <a:spcPts val="0"/>
              </a:spcBef>
              <a:buNone/>
            </a:pPr>
            <a:r>
              <a:rPr lang="en-US" sz="2800" b="1" i="1" dirty="0">
                <a:solidFill>
                  <a:srgbClr val="0000FF"/>
                </a:solidFill>
                <a:latin typeface="Times New Roman" pitchFamily="18" charset="0"/>
                <a:cs typeface="Times New Roman" pitchFamily="18" charset="0"/>
              </a:rPr>
              <a:t>5. Drawing primitive DFDs: </a:t>
            </a: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latin typeface="Times New Roman" pitchFamily="18" charset="0"/>
                <a:cs typeface="Times New Roman" pitchFamily="18" charset="0"/>
              </a:rPr>
              <a:t>lowest level DFD is the primitive DFD</a:t>
            </a:r>
            <a:r>
              <a:rPr lang="en-US" sz="2800" dirty="0">
                <a:latin typeface="Times New Roman" pitchFamily="18" charset="0"/>
                <a:cs typeface="Times New Roman" pitchFamily="18" charset="0"/>
              </a:rPr>
              <a:t>.</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One rule is to stop drawing when the lowest logical level is reached</a:t>
            </a:r>
            <a:r>
              <a:rPr lang="en-US" sz="2800" dirty="0">
                <a:latin typeface="Times New Roman" pitchFamily="18" charset="0"/>
                <a:cs typeface="Times New Roman" pitchFamily="18" charset="0"/>
              </a:rPr>
              <a:t>. </a:t>
            </a:r>
          </a:p>
          <a:p>
            <a:pPr lvl="0" algn="just">
              <a:spcBef>
                <a:spcPts val="0"/>
              </a:spcBef>
              <a:buFont typeface="Wingdings" pitchFamily="2" charset="2"/>
              <a:buChar char="Ø"/>
            </a:pPr>
            <a:r>
              <a:rPr lang="en-US" sz="2800" dirty="0">
                <a:latin typeface="Times New Roman" pitchFamily="18" charset="0"/>
                <a:cs typeface="Times New Roman" pitchFamily="18" charset="0"/>
              </a:rPr>
              <a:t>It is </a:t>
            </a:r>
            <a:r>
              <a:rPr lang="en-US" sz="2800" b="1" i="1" dirty="0">
                <a:latin typeface="Times New Roman" pitchFamily="18" charset="0"/>
                <a:cs typeface="Times New Roman" pitchFamily="18" charset="0"/>
              </a:rPr>
              <a:t>not easy to know what the lowest level is</a:t>
            </a:r>
            <a:r>
              <a:rPr lang="en-US" sz="2800" dirty="0">
                <a:latin typeface="Times New Roman" pitchFamily="18" charset="0"/>
                <a:cs typeface="Times New Roman" pitchFamily="18" charset="0"/>
              </a:rPr>
              <a:t>,  hence </a:t>
            </a:r>
            <a:r>
              <a:rPr lang="en-US" sz="2800" b="1" i="1" dirty="0">
                <a:solidFill>
                  <a:srgbClr val="008000"/>
                </a:solidFill>
                <a:latin typeface="Times New Roman" pitchFamily="18" charset="0"/>
                <a:cs typeface="Times New Roman" pitchFamily="18" charset="0"/>
              </a:rPr>
              <a:t>few concrete rules for when to stop decomposing are:</a:t>
            </a:r>
          </a:p>
          <a:p>
            <a:pPr lvl="0" algn="just">
              <a:spcBef>
                <a:spcPts val="0"/>
              </a:spcBef>
              <a:buFont typeface="Wingdings" pitchFamily="2" charset="2"/>
              <a:buChar char="§"/>
            </a:pPr>
            <a:r>
              <a:rPr lang="en-US" sz="2800" dirty="0">
                <a:latin typeface="Times New Roman" pitchFamily="18" charset="0"/>
                <a:cs typeface="Times New Roman" pitchFamily="18" charset="0"/>
              </a:rPr>
              <a:t>When you have </a:t>
            </a:r>
            <a:r>
              <a:rPr lang="en-US" sz="2800" b="1" i="1" dirty="0">
                <a:solidFill>
                  <a:srgbClr val="0000FF"/>
                </a:solidFill>
                <a:latin typeface="Times New Roman" pitchFamily="18" charset="0"/>
                <a:cs typeface="Times New Roman" pitchFamily="18" charset="0"/>
              </a:rPr>
              <a:t>reduced  each processes to a single decision or calculation </a:t>
            </a:r>
            <a:r>
              <a:rPr lang="en-US" sz="2800" dirty="0">
                <a:latin typeface="Times New Roman" pitchFamily="18" charset="0"/>
                <a:cs typeface="Times New Roman" pitchFamily="18" charset="0"/>
              </a:rPr>
              <a:t>or to a </a:t>
            </a:r>
            <a:r>
              <a:rPr lang="en-US" sz="2800" b="1" i="1" dirty="0">
                <a:solidFill>
                  <a:srgbClr val="0000FF"/>
                </a:solidFill>
                <a:latin typeface="Times New Roman" pitchFamily="18" charset="0"/>
                <a:cs typeface="Times New Roman" pitchFamily="18" charset="0"/>
              </a:rPr>
              <a:t>single database operation such as retrieve, update, create or delete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When </a:t>
            </a:r>
            <a:r>
              <a:rPr lang="en-US" sz="2800" b="1" i="1" dirty="0">
                <a:solidFill>
                  <a:srgbClr val="CC0099"/>
                </a:solidFill>
                <a:latin typeface="Times New Roman" pitchFamily="18" charset="0"/>
                <a:cs typeface="Times New Roman" pitchFamily="18" charset="0"/>
              </a:rPr>
              <a:t>each data store represents data about a single entity</a:t>
            </a:r>
            <a:r>
              <a:rPr lang="en-US" sz="2800" dirty="0">
                <a:latin typeface="Times New Roman" pitchFamily="18" charset="0"/>
                <a:cs typeface="Times New Roman" pitchFamily="18" charset="0"/>
              </a:rPr>
              <a:t>, such as </a:t>
            </a:r>
            <a:r>
              <a:rPr lang="en-US" sz="2800" b="1" i="1" dirty="0">
                <a:latin typeface="Times New Roman" pitchFamily="18" charset="0"/>
                <a:cs typeface="Times New Roman" pitchFamily="18" charset="0"/>
              </a:rPr>
              <a:t>customer, employee, product, or order</a:t>
            </a:r>
          </a:p>
          <a:p>
            <a:pPr lvl="0" algn="just">
              <a:spcBef>
                <a:spcPts val="0"/>
              </a:spcBef>
              <a:buFont typeface="Wingdings" pitchFamily="2" charset="2"/>
              <a:buChar char="§"/>
            </a:pPr>
            <a:r>
              <a:rPr lang="en-US" sz="2800" dirty="0">
                <a:latin typeface="Times New Roman" pitchFamily="18" charset="0"/>
                <a:cs typeface="Times New Roman" pitchFamily="18" charset="0"/>
              </a:rPr>
              <a:t>When every </a:t>
            </a:r>
            <a:r>
              <a:rPr lang="en-US" sz="2800" b="1" i="1" dirty="0">
                <a:solidFill>
                  <a:srgbClr val="0000FF"/>
                </a:solidFill>
                <a:latin typeface="Times New Roman" pitchFamily="18" charset="0"/>
                <a:cs typeface="Times New Roman" pitchFamily="18" charset="0"/>
              </a:rPr>
              <a:t>data flow does not need to be split further </a:t>
            </a:r>
            <a:r>
              <a:rPr lang="en-US" sz="2800" dirty="0">
                <a:latin typeface="Times New Roman" pitchFamily="18" charset="0"/>
                <a:cs typeface="Times New Roman" pitchFamily="18" charset="0"/>
              </a:rPr>
              <a:t>to show that </a:t>
            </a:r>
            <a:r>
              <a:rPr lang="en-US" sz="2800" b="1" i="1" dirty="0">
                <a:latin typeface="Times New Roman" pitchFamily="18" charset="0"/>
                <a:cs typeface="Times New Roman" pitchFamily="18" charset="0"/>
              </a:rPr>
              <a:t>different data are handled in various ways</a:t>
            </a:r>
          </a:p>
          <a:p>
            <a:pPr lvl="0" algn="just">
              <a:spcBef>
                <a:spcPts val="0"/>
              </a:spcBef>
              <a:buFont typeface="Wingdings" pitchFamily="2" charset="2"/>
              <a:buChar char="§"/>
            </a:pPr>
            <a:r>
              <a:rPr lang="en-US" sz="2800" dirty="0">
                <a:latin typeface="Times New Roman" pitchFamily="18" charset="0"/>
                <a:cs typeface="Times New Roman" pitchFamily="18" charset="0"/>
              </a:rPr>
              <a:t>When there is a </a:t>
            </a:r>
            <a:r>
              <a:rPr lang="en-US" sz="2800" b="1" i="1" dirty="0">
                <a:solidFill>
                  <a:srgbClr val="0000FF"/>
                </a:solidFill>
                <a:latin typeface="Times New Roman" pitchFamily="18" charset="0"/>
                <a:cs typeface="Times New Roman" pitchFamily="18" charset="0"/>
              </a:rPr>
              <a:t>separate process for each choice on all lowest-level menu options.</a:t>
            </a:r>
          </a:p>
          <a:p>
            <a:pPr algn="just">
              <a:spcBef>
                <a:spcPts val="0"/>
              </a:spcBef>
            </a:pPr>
            <a:endParaRPr lang="en-US" sz="2800" dirty="0">
              <a:latin typeface="Times New Roman" pitchFamily="18" charset="0"/>
              <a:cs typeface="Times New Roman" pitchFamily="18" charset="0"/>
            </a:endParaRPr>
          </a:p>
          <a:p>
            <a:pPr>
              <a:spcBef>
                <a:spcPts val="0"/>
              </a:spcBef>
            </a:pPr>
            <a:endParaRPr lang="en-US" sz="2800" dirty="0"/>
          </a:p>
        </p:txBody>
      </p:sp>
      <p:sp>
        <p:nvSpPr>
          <p:cNvPr id="4" name="Slide Number Placeholder 3"/>
          <p:cNvSpPr>
            <a:spLocks noGrp="1"/>
          </p:cNvSpPr>
          <p:nvPr>
            <p:ph type="sldNum" sz="quarter" idx="12"/>
          </p:nvPr>
        </p:nvSpPr>
        <p:spPr/>
        <p:txBody>
          <a:bodyPr/>
          <a:lstStyle/>
          <a:p>
            <a:fld id="{B183FDB6-B6F0-4C8C-911C-95E81BC88C4E}" type="slidenum">
              <a:rPr lang="en-US" smtClean="0"/>
              <a:t>65</a:t>
            </a:fld>
            <a:endParaRPr lang="en-US"/>
          </a:p>
        </p:txBody>
      </p:sp>
    </p:spTree>
    <p:extLst>
      <p:ext uri="{BB962C8B-B14F-4D97-AF65-F5344CB8AC3E}">
        <p14:creationId xmlns:p14="http://schemas.microsoft.com/office/powerpoint/2010/main" val="24896003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Using Data flow Diagramming in the Analysis Process</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838200"/>
            <a:ext cx="8915400" cy="5867400"/>
          </a:xfrm>
        </p:spPr>
        <p:txBody>
          <a:bodyPr>
            <a:normAutofit/>
          </a:bodyPr>
          <a:lstStyle/>
          <a:p>
            <a:pPr lvl="0" algn="just">
              <a:buFont typeface="Wingdings" pitchFamily="2" charset="2"/>
              <a:buChar char="Ø"/>
            </a:pPr>
            <a:r>
              <a:rPr lang="en-US" sz="2800" b="1" i="1" dirty="0">
                <a:latin typeface="Times New Roman" pitchFamily="18" charset="0"/>
                <a:cs typeface="Times New Roman" pitchFamily="18" charset="0"/>
              </a:rPr>
              <a:t>Gap Analysis: </a:t>
            </a:r>
            <a:r>
              <a:rPr lang="en-US" sz="2800" i="1" dirty="0">
                <a:latin typeface="Times New Roman" pitchFamily="18" charset="0"/>
                <a:cs typeface="Times New Roman" pitchFamily="18" charset="0"/>
              </a:rPr>
              <a:t> </a:t>
            </a: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process of discovering discrepancies</a:t>
            </a:r>
            <a:r>
              <a:rPr lang="en-US" sz="2800" dirty="0">
                <a:latin typeface="Times New Roman" pitchFamily="18" charset="0"/>
                <a:cs typeface="Times New Roman" pitchFamily="18" charset="0"/>
              </a:rPr>
              <a:t> between </a:t>
            </a:r>
            <a:r>
              <a:rPr lang="en-US" sz="2800" b="1" i="1" dirty="0">
                <a:latin typeface="Times New Roman" pitchFamily="18" charset="0"/>
                <a:cs typeface="Times New Roman" pitchFamily="18" charset="0"/>
              </a:rPr>
              <a:t>two or more sets of data flow diagrams </a:t>
            </a:r>
            <a:r>
              <a:rPr lang="en-US" sz="2800" dirty="0">
                <a:latin typeface="Times New Roman" pitchFamily="18" charset="0"/>
                <a:cs typeface="Times New Roman" pitchFamily="18" charset="0"/>
              </a:rPr>
              <a:t>or </a:t>
            </a:r>
            <a:r>
              <a:rPr lang="en-US" sz="2800" b="1" i="1" dirty="0">
                <a:solidFill>
                  <a:srgbClr val="008000"/>
                </a:solidFill>
                <a:latin typeface="Times New Roman" pitchFamily="18" charset="0"/>
                <a:cs typeface="Times New Roman" pitchFamily="18" charset="0"/>
              </a:rPr>
              <a:t>discrepancies within a single DFD</a:t>
            </a:r>
            <a:r>
              <a:rPr lang="en-US" sz="2800" dirty="0">
                <a:latin typeface="Times New Roman" pitchFamily="18" charset="0"/>
                <a:cs typeface="Times New Roman" pitchFamily="18" charset="0"/>
              </a:rPr>
              <a:t>.</a:t>
            </a:r>
          </a:p>
          <a:p>
            <a:pPr algn="just">
              <a:buFont typeface="Wingdings" pitchFamily="2" charset="2"/>
              <a:buChar char="§"/>
            </a:pPr>
            <a:r>
              <a:rPr lang="en-US" sz="2800" b="1" i="1" dirty="0">
                <a:solidFill>
                  <a:srgbClr val="0000FF"/>
                </a:solidFill>
                <a:latin typeface="Times New Roman" pitchFamily="18" charset="0"/>
                <a:cs typeface="Times New Roman" pitchFamily="18" charset="0"/>
              </a:rPr>
              <a:t>DFD  can be used for gap analysis</a:t>
            </a:r>
            <a:r>
              <a:rPr lang="en-US" sz="2800" dirty="0">
                <a:latin typeface="Times New Roman" pitchFamily="18" charset="0"/>
                <a:cs typeface="Times New Roman" pitchFamily="18" charset="0"/>
              </a:rPr>
              <a:t>.</a:t>
            </a:r>
          </a:p>
          <a:p>
            <a:pPr algn="just">
              <a:buFont typeface="Wingdings" pitchFamily="2" charset="2"/>
              <a:buChar char="Ø"/>
            </a:pPr>
            <a:r>
              <a:rPr lang="en-US" sz="2800" dirty="0">
                <a:latin typeface="Times New Roman" pitchFamily="18" charset="0"/>
                <a:cs typeface="Times New Roman" pitchFamily="18" charset="0"/>
              </a:rPr>
              <a:t> Once </a:t>
            </a:r>
            <a:r>
              <a:rPr lang="en-US" sz="2800" b="1" i="1" dirty="0">
                <a:solidFill>
                  <a:srgbClr val="CC0099"/>
                </a:solidFill>
                <a:latin typeface="Times New Roman" pitchFamily="18" charset="0"/>
                <a:cs typeface="Times New Roman" pitchFamily="18" charset="0"/>
              </a:rPr>
              <a:t>DFD is completed , it is examined for problems like:</a:t>
            </a:r>
          </a:p>
          <a:p>
            <a:pPr algn="just">
              <a:buFont typeface="Wingdings" pitchFamily="2" charset="2"/>
              <a:buChar char="§"/>
            </a:pPr>
            <a:r>
              <a:rPr lang="en-US" sz="2800" b="1" i="1" dirty="0">
                <a:latin typeface="Times New Roman" pitchFamily="18" charset="0"/>
                <a:cs typeface="Times New Roman" pitchFamily="18" charset="0"/>
              </a:rPr>
              <a:t>Redundant data flows, </a:t>
            </a:r>
          </a:p>
          <a:p>
            <a:pPr algn="just">
              <a:buFont typeface="Wingdings" pitchFamily="2" charset="2"/>
              <a:buChar char="§"/>
            </a:pPr>
            <a:r>
              <a:rPr lang="en-US" sz="2800" b="1" i="1" dirty="0">
                <a:solidFill>
                  <a:srgbClr val="CC0099"/>
                </a:solidFill>
                <a:latin typeface="Times New Roman" pitchFamily="18" charset="0"/>
                <a:cs typeface="Times New Roman" pitchFamily="18" charset="0"/>
              </a:rPr>
              <a:t>Data that are captured but not used by the system</a:t>
            </a:r>
            <a:r>
              <a:rPr lang="en-US" sz="2800" dirty="0">
                <a:latin typeface="Times New Roman" pitchFamily="18" charset="0"/>
                <a:cs typeface="Times New Roman" pitchFamily="18" charset="0"/>
              </a:rPr>
              <a:t>, and </a:t>
            </a:r>
          </a:p>
          <a:p>
            <a:pPr algn="just">
              <a:buFont typeface="Wingdings" pitchFamily="2" charset="2"/>
              <a:buChar char="§"/>
            </a:pPr>
            <a:r>
              <a:rPr lang="en-US" sz="2800" b="1" i="1" dirty="0">
                <a:latin typeface="Times New Roman" pitchFamily="18" charset="0"/>
                <a:cs typeface="Times New Roman" pitchFamily="18" charset="0"/>
              </a:rPr>
              <a:t>Data are updated identically in more than one location</a:t>
            </a:r>
          </a:p>
        </p:txBody>
      </p:sp>
      <p:sp>
        <p:nvSpPr>
          <p:cNvPr id="4" name="Slide Number Placeholder 3"/>
          <p:cNvSpPr>
            <a:spLocks noGrp="1"/>
          </p:cNvSpPr>
          <p:nvPr>
            <p:ph type="sldNum" sz="quarter" idx="12"/>
          </p:nvPr>
        </p:nvSpPr>
        <p:spPr/>
        <p:txBody>
          <a:bodyPr/>
          <a:lstStyle/>
          <a:p>
            <a:fld id="{B183FDB6-B6F0-4C8C-911C-95E81BC88C4E}" type="slidenum">
              <a:rPr lang="en-US" smtClean="0"/>
              <a:t>66</a:t>
            </a:fld>
            <a:endParaRPr lang="en-US"/>
          </a:p>
        </p:txBody>
      </p:sp>
    </p:spTree>
    <p:extLst>
      <p:ext uri="{BB962C8B-B14F-4D97-AF65-F5344CB8AC3E}">
        <p14:creationId xmlns:p14="http://schemas.microsoft.com/office/powerpoint/2010/main" val="1821982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Conceptual Data Modeling</a:t>
            </a:r>
            <a:br>
              <a:rPr lang="en-US" sz="3200" i="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457200"/>
            <a:ext cx="8991600" cy="6400800"/>
          </a:xfrm>
        </p:spPr>
        <p:txBody>
          <a:bodyPr>
            <a:noAutofit/>
          </a:bodyPr>
          <a:lstStyle/>
          <a:p>
            <a:pPr algn="just">
              <a:spcBef>
                <a:spcPts val="0"/>
              </a:spcBef>
              <a:buFont typeface="Wingdings" pitchFamily="2" charset="2"/>
              <a:buChar char="Ø"/>
            </a:pPr>
            <a:r>
              <a:rPr lang="en-US" sz="2800" dirty="0">
                <a:latin typeface="Times New Roman" pitchFamily="18" charset="0"/>
                <a:cs typeface="Times New Roman" pitchFamily="18" charset="0"/>
              </a:rPr>
              <a:t>An </a:t>
            </a:r>
            <a:r>
              <a:rPr lang="en-US" sz="2800" b="1" i="1" dirty="0">
                <a:solidFill>
                  <a:srgbClr val="CC0099"/>
                </a:solidFill>
                <a:latin typeface="Times New Roman" pitchFamily="18" charset="0"/>
                <a:cs typeface="Times New Roman" pitchFamily="18" charset="0"/>
              </a:rPr>
              <a:t>Entity-Relationship Diagram(ERD):</a:t>
            </a: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 </a:t>
            </a:r>
            <a:r>
              <a:rPr lang="en-US" sz="2800" dirty="0">
                <a:latin typeface="Times New Roman" pitchFamily="18" charset="0"/>
                <a:cs typeface="Times New Roman" pitchFamily="18" charset="0"/>
              </a:rPr>
              <a:t>a </a:t>
            </a:r>
            <a:r>
              <a:rPr lang="en-US" sz="2800" b="1" i="1" dirty="0">
                <a:solidFill>
                  <a:srgbClr val="008000"/>
                </a:solidFill>
                <a:latin typeface="Times New Roman" pitchFamily="18" charset="0"/>
                <a:cs typeface="Times New Roman" pitchFamily="18" charset="0"/>
              </a:rPr>
              <a:t>graphical representation of entities, attributes, constraints and their relationships to each other</a:t>
            </a:r>
          </a:p>
          <a:p>
            <a:pPr algn="just">
              <a:spcBef>
                <a:spcPts val="0"/>
              </a:spcBef>
              <a:buFont typeface="Wingdings" pitchFamily="2" charset="2"/>
              <a:buChar char="§"/>
            </a:pPr>
            <a:r>
              <a:rPr lang="en-US" sz="2800" b="1" i="1" dirty="0">
                <a:latin typeface="Times New Roman" pitchFamily="18" charset="0"/>
                <a:cs typeface="Times New Roman" pitchFamily="18" charset="0"/>
              </a:rPr>
              <a:t>describes  the organization of </a:t>
            </a:r>
            <a:r>
              <a:rPr lang="en-US" sz="2800" b="1" i="1" u="sng" dirty="0">
                <a:latin typeface="Times New Roman" pitchFamily="18" charset="0"/>
                <a:cs typeface="Times New Roman" pitchFamily="18" charset="0"/>
                <a:hlinkClick r:id="rId2"/>
              </a:rPr>
              <a:t>data</a:t>
            </a:r>
            <a:r>
              <a:rPr lang="en-US" sz="2800" b="1" i="1" dirty="0">
                <a:latin typeface="Times New Roman" pitchFamily="18" charset="0"/>
                <a:cs typeface="Times New Roman" pitchFamily="18" charset="0"/>
              </a:rPr>
              <a:t> within </a:t>
            </a:r>
            <a:r>
              <a:rPr lang="en-US" sz="2800" b="1" i="1" u="sng" dirty="0">
                <a:latin typeface="Times New Roman" pitchFamily="18" charset="0"/>
                <a:cs typeface="Times New Roman" pitchFamily="18" charset="0"/>
                <a:hlinkClick r:id="rId3"/>
              </a:rPr>
              <a:t>databases</a:t>
            </a:r>
            <a:r>
              <a:rPr lang="en-US" sz="2800" b="1" i="1" dirty="0">
                <a:latin typeface="Times New Roman" pitchFamily="18" charset="0"/>
                <a:cs typeface="Times New Roman" pitchFamily="18" charset="0"/>
              </a:rPr>
              <a:t> or information systems</a:t>
            </a:r>
            <a:r>
              <a:rPr lang="en-US" sz="2800" dirty="0">
                <a:latin typeface="Times New Roman" pitchFamily="18" charset="0"/>
                <a:cs typeface="Times New Roman" pitchFamily="18" charset="0"/>
              </a:rPr>
              <a:t>. </a:t>
            </a:r>
          </a:p>
          <a:p>
            <a:pPr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ER diagram expresses the overall logical structure of a database graphically</a:t>
            </a:r>
            <a:r>
              <a:rPr lang="en-US" sz="2800" dirty="0">
                <a:latin typeface="Times New Roman" pitchFamily="18" charset="0"/>
                <a:cs typeface="Times New Roman" pitchFamily="18" charset="0"/>
              </a:rPr>
              <a:t>.</a:t>
            </a:r>
          </a:p>
          <a:p>
            <a:pPr lvl="0" algn="just">
              <a:spcBef>
                <a:spcPts val="0"/>
              </a:spcBef>
              <a:buFont typeface="Wingdings" pitchFamily="2" charset="2"/>
              <a:buChar char="Ø"/>
            </a:pPr>
            <a:r>
              <a:rPr lang="en-US" sz="2800" b="1" i="1" dirty="0">
                <a:latin typeface="Times New Roman" pitchFamily="18" charset="0"/>
                <a:cs typeface="Times New Roman" pitchFamily="18" charset="0"/>
              </a:rPr>
              <a:t>Entity Relationship Diagrams </a:t>
            </a:r>
            <a:r>
              <a:rPr lang="en-US" sz="2800" dirty="0">
                <a:latin typeface="Times New Roman" pitchFamily="18" charset="0"/>
                <a:cs typeface="Times New Roman" pitchFamily="18" charset="0"/>
              </a:rPr>
              <a:t>are a major </a:t>
            </a:r>
            <a:r>
              <a:rPr lang="en-US" sz="2800" b="1" i="1" dirty="0">
                <a:solidFill>
                  <a:srgbClr val="CC0099"/>
                </a:solidFill>
                <a:latin typeface="Times New Roman" pitchFamily="18" charset="0"/>
                <a:cs typeface="Times New Roman" pitchFamily="18" charset="0"/>
              </a:rPr>
              <a:t>data modeling tool</a:t>
            </a:r>
            <a:r>
              <a:rPr lang="en-US" sz="2800" dirty="0">
                <a:latin typeface="Times New Roman" pitchFamily="18" charset="0"/>
                <a:cs typeface="Times New Roman" pitchFamily="18" charset="0"/>
              </a:rPr>
              <a:t> and will </a:t>
            </a:r>
            <a:r>
              <a:rPr lang="en-US" sz="2800" b="1" i="1" dirty="0">
                <a:solidFill>
                  <a:srgbClr val="008000"/>
                </a:solidFill>
                <a:latin typeface="Times New Roman" pitchFamily="18" charset="0"/>
                <a:cs typeface="Times New Roman" pitchFamily="18" charset="0"/>
              </a:rPr>
              <a:t>help organize the data in your project into entities</a:t>
            </a:r>
            <a:r>
              <a:rPr lang="en-US" sz="2800" dirty="0">
                <a:latin typeface="Times New Roman" pitchFamily="18" charset="0"/>
                <a:cs typeface="Times New Roman" pitchFamily="18" charset="0"/>
              </a:rPr>
              <a:t> and define the </a:t>
            </a:r>
            <a:r>
              <a:rPr lang="en-US" sz="2800" b="1" i="1" dirty="0">
                <a:solidFill>
                  <a:srgbClr val="0000FF"/>
                </a:solidFill>
                <a:latin typeface="Times New Roman" pitchFamily="18" charset="0"/>
                <a:cs typeface="Times New Roman" pitchFamily="18" charset="0"/>
              </a:rPr>
              <a:t>relationships between the entities</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dirty="0">
                <a:latin typeface="Times New Roman" pitchFamily="18" charset="0"/>
                <a:cs typeface="Times New Roman" pitchFamily="18" charset="0"/>
              </a:rPr>
              <a:t>This process has proved to </a:t>
            </a:r>
            <a:r>
              <a:rPr lang="en-US" sz="2800" b="1" i="1" dirty="0">
                <a:solidFill>
                  <a:srgbClr val="CC0099"/>
                </a:solidFill>
                <a:latin typeface="Times New Roman" pitchFamily="18" charset="0"/>
                <a:cs typeface="Times New Roman" pitchFamily="18" charset="0"/>
              </a:rPr>
              <a:t>enable the analyst to produce a good database structure</a:t>
            </a:r>
            <a:r>
              <a:rPr lang="en-US" sz="2800" dirty="0">
                <a:latin typeface="Times New Roman" pitchFamily="18" charset="0"/>
                <a:cs typeface="Times New Roman" pitchFamily="18" charset="0"/>
              </a:rPr>
              <a:t> so that the </a:t>
            </a:r>
            <a:r>
              <a:rPr lang="en-US" sz="2800" b="1" i="1" dirty="0">
                <a:latin typeface="Times New Roman" pitchFamily="18" charset="0"/>
                <a:cs typeface="Times New Roman" pitchFamily="18" charset="0"/>
              </a:rPr>
              <a:t>data can be stored and retrieved in a most efficient manner.</a:t>
            </a:r>
            <a:r>
              <a:rPr lang="en-US" sz="2800" dirty="0">
                <a:latin typeface="Times New Roman" pitchFamily="18" charset="0"/>
                <a:cs typeface="Times New Roman" pitchFamily="18" charset="0"/>
              </a:rPr>
              <a:t>  </a:t>
            </a:r>
          </a:p>
          <a:p>
            <a:pPr marL="0" indent="0" algn="just">
              <a:spcBef>
                <a:spcPts val="0"/>
              </a:spcBef>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67</a:t>
            </a:fld>
            <a:endParaRPr lang="en-US"/>
          </a:p>
        </p:txBody>
      </p:sp>
    </p:spTree>
    <p:extLst>
      <p:ext uri="{BB962C8B-B14F-4D97-AF65-F5344CB8AC3E}">
        <p14:creationId xmlns:p14="http://schemas.microsoft.com/office/powerpoint/2010/main" val="30419337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3200" b="1" dirty="0">
                <a:solidFill>
                  <a:srgbClr val="0000FF"/>
                </a:solidFill>
                <a:latin typeface="Times New Roman" pitchFamily="18" charset="0"/>
                <a:cs typeface="Times New Roman" pitchFamily="18" charset="0"/>
              </a:rPr>
              <a:t>Components of ER-Diagram</a:t>
            </a: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457200"/>
            <a:ext cx="9067800" cy="6400800"/>
          </a:xfrm>
        </p:spPr>
        <p:txBody>
          <a:bodyPr>
            <a:noAutofit/>
          </a:bodyPr>
          <a:lstStyle/>
          <a:p>
            <a:pPr marL="0" indent="0" algn="just">
              <a:spcBef>
                <a:spcPts val="0"/>
              </a:spcBef>
              <a:buNone/>
            </a:pPr>
            <a:r>
              <a:rPr lang="en-US" sz="2800" b="1" dirty="0">
                <a:latin typeface="Times New Roman" pitchFamily="18" charset="0"/>
                <a:cs typeface="Times New Roman" pitchFamily="18" charset="0"/>
              </a:rPr>
              <a:t>1. Entity</a:t>
            </a:r>
            <a:endParaRPr lang="en-US" sz="2800"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A </a:t>
            </a:r>
            <a:r>
              <a:rPr lang="en-US" sz="2800" b="1" i="1" dirty="0">
                <a:solidFill>
                  <a:srgbClr val="008000"/>
                </a:solidFill>
                <a:latin typeface="Times New Roman" pitchFamily="18" charset="0"/>
                <a:cs typeface="Times New Roman" pitchFamily="18" charset="0"/>
              </a:rPr>
              <a:t>data entity is anything real or abstract about which we want to store data</a:t>
            </a:r>
            <a:r>
              <a:rPr lang="en-US" sz="2800" dirty="0">
                <a:latin typeface="Times New Roman" pitchFamily="18" charset="0"/>
                <a:cs typeface="Times New Roman" pitchFamily="18" charset="0"/>
              </a:rPr>
              <a:t>. </a:t>
            </a:r>
          </a:p>
          <a:p>
            <a:pPr lvl="0" algn="just">
              <a:spcBef>
                <a:spcPts val="0"/>
              </a:spcBef>
              <a:buFont typeface="Wingdings" pitchFamily="2" charset="2"/>
              <a:buChar char="Ø"/>
            </a:pPr>
            <a:r>
              <a:rPr lang="en-US" sz="2800" b="1" i="1" dirty="0">
                <a:solidFill>
                  <a:srgbClr val="CC0099"/>
                </a:solidFill>
                <a:latin typeface="Times New Roman" pitchFamily="18" charset="0"/>
                <a:cs typeface="Times New Roman" pitchFamily="18" charset="0"/>
              </a:rPr>
              <a:t>Entity types fall into five classes:</a:t>
            </a:r>
          </a:p>
          <a:p>
            <a:pPr lvl="0" algn="just">
              <a:spcBef>
                <a:spcPts val="0"/>
              </a:spcBef>
              <a:buFont typeface="Wingdings" pitchFamily="2" charset="2"/>
              <a:buChar char="§"/>
            </a:pPr>
            <a:r>
              <a:rPr lang="en-US" sz="2800" b="1" i="1" dirty="0">
                <a:latin typeface="Times New Roman" pitchFamily="18" charset="0"/>
                <a:cs typeface="Times New Roman" pitchFamily="18" charset="0"/>
              </a:rPr>
              <a:t>Roles, Events</a:t>
            </a:r>
          </a:p>
          <a:p>
            <a:pPr lvl="0" algn="just">
              <a:spcBef>
                <a:spcPts val="0"/>
              </a:spcBef>
              <a:buFont typeface="Wingdings" pitchFamily="2" charset="2"/>
              <a:buChar char="§"/>
            </a:pPr>
            <a:r>
              <a:rPr lang="en-US" sz="2800" b="1" i="1" dirty="0">
                <a:latin typeface="Times New Roman" pitchFamily="18" charset="0"/>
                <a:cs typeface="Times New Roman" pitchFamily="18" charset="0"/>
              </a:rPr>
              <a:t>Locations, Tangible things , Concepts. </a:t>
            </a:r>
          </a:p>
          <a:p>
            <a:pPr lvl="0" algn="just">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E.g. employee, payment, campus, book. Specific examples</a:t>
            </a:r>
            <a:r>
              <a:rPr lang="en-US" sz="2800" dirty="0">
                <a:latin typeface="Times New Roman" pitchFamily="18" charset="0"/>
                <a:cs typeface="Times New Roman" pitchFamily="18" charset="0"/>
              </a:rPr>
              <a:t> of an entity are called </a:t>
            </a:r>
            <a:r>
              <a:rPr lang="en-US" sz="2800" b="1" dirty="0">
                <a:latin typeface="Times New Roman" pitchFamily="18" charset="0"/>
                <a:cs typeface="Times New Roman" pitchFamily="18" charset="0"/>
              </a:rPr>
              <a:t>instances.</a:t>
            </a:r>
            <a:r>
              <a:rPr lang="en-US" sz="2800" dirty="0">
                <a:latin typeface="Times New Roman" pitchFamily="18" charset="0"/>
                <a:cs typeface="Times New Roman" pitchFamily="18" charset="0"/>
              </a:rPr>
              <a:t> </a:t>
            </a:r>
          </a:p>
          <a:p>
            <a:pPr lvl="0" algn="just">
              <a:spcBef>
                <a:spcPts val="0"/>
              </a:spcBef>
              <a:buFont typeface="Wingdings" pitchFamily="2" charset="2"/>
              <a:buChar char="Ø"/>
            </a:pPr>
            <a:r>
              <a:rPr lang="en-US" sz="2800" b="1" i="1" dirty="0">
                <a:latin typeface="Times New Roman" pitchFamily="18" charset="0"/>
                <a:cs typeface="Times New Roman" pitchFamily="18" charset="0"/>
              </a:rPr>
              <a:t>E.g. the employee John Jones, Mary Smith's payment, etc</a:t>
            </a:r>
            <a:r>
              <a:rPr lang="en-US" sz="2800" dirty="0">
                <a:latin typeface="Times New Roman" pitchFamily="18" charset="0"/>
                <a:cs typeface="Times New Roman" pitchFamily="18" charset="0"/>
              </a:rPr>
              <a:t>. </a:t>
            </a:r>
          </a:p>
          <a:p>
            <a:pPr marL="0" indent="0" algn="just">
              <a:lnSpc>
                <a:spcPct val="110000"/>
              </a:lnSpc>
              <a:spcBef>
                <a:spcPts val="0"/>
              </a:spcBef>
              <a:buNone/>
            </a:pPr>
            <a:r>
              <a:rPr lang="en-US" sz="2800" b="1" dirty="0">
                <a:latin typeface="Times New Roman" pitchFamily="18" charset="0"/>
                <a:cs typeface="Times New Roman" pitchFamily="18" charset="0"/>
              </a:rPr>
              <a:t>2. Relationship</a:t>
            </a:r>
            <a:endParaRPr lang="en-US" sz="2800" dirty="0">
              <a:latin typeface="Times New Roman" pitchFamily="18" charset="0"/>
              <a:cs typeface="Times New Roman" pitchFamily="18" charset="0"/>
            </a:endParaRPr>
          </a:p>
          <a:p>
            <a:pPr lvl="0" algn="just">
              <a:lnSpc>
                <a:spcPct val="110000"/>
              </a:lnSpc>
              <a:spcBef>
                <a:spcPts val="0"/>
              </a:spcBef>
              <a:buFont typeface="Wingdings" pitchFamily="2" charset="2"/>
              <a:buChar char="Ø"/>
            </a:pPr>
            <a:r>
              <a:rPr lang="en-US" sz="2800" dirty="0">
                <a:latin typeface="Times New Roman" pitchFamily="18" charset="0"/>
                <a:cs typeface="Times New Roman" pitchFamily="18" charset="0"/>
              </a:rPr>
              <a:t>A </a:t>
            </a:r>
            <a:r>
              <a:rPr lang="en-US" sz="2800" b="1" i="1" dirty="0">
                <a:solidFill>
                  <a:srgbClr val="CC0099"/>
                </a:solidFill>
                <a:latin typeface="Times New Roman" pitchFamily="18" charset="0"/>
                <a:cs typeface="Times New Roman" pitchFamily="18" charset="0"/>
              </a:rPr>
              <a:t>data relationship is a natural association that exists between one or more entities</a:t>
            </a:r>
            <a:r>
              <a:rPr lang="en-US" sz="2800" dirty="0">
                <a:latin typeface="Times New Roman" pitchFamily="18" charset="0"/>
                <a:cs typeface="Times New Roman" pitchFamily="18" charset="0"/>
              </a:rPr>
              <a:t>. </a:t>
            </a:r>
          </a:p>
          <a:p>
            <a:pPr lvl="0" algn="just">
              <a:lnSpc>
                <a:spcPct val="110000"/>
              </a:lnSpc>
              <a:spcBef>
                <a:spcPts val="0"/>
              </a:spcBef>
              <a:buFont typeface="Wingdings" pitchFamily="2" charset="2"/>
              <a:buChar char="Ø"/>
            </a:pPr>
            <a:r>
              <a:rPr lang="en-US" sz="2800" b="1" i="1" dirty="0">
                <a:latin typeface="Times New Roman" pitchFamily="18" charset="0"/>
                <a:cs typeface="Times New Roman" pitchFamily="18" charset="0"/>
              </a:rPr>
              <a:t>E.g. Employees process payments</a:t>
            </a:r>
            <a:r>
              <a:rPr lang="en-US" sz="2800" dirty="0">
                <a:latin typeface="Times New Roman" pitchFamily="18" charset="0"/>
                <a:cs typeface="Times New Roman" pitchFamily="18" charset="0"/>
              </a:rPr>
              <a:t>. </a:t>
            </a:r>
          </a:p>
          <a:p>
            <a:pPr marL="0" lvl="0" indent="0" algn="just">
              <a:spcBef>
                <a:spcPts val="0"/>
              </a:spcBef>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68</a:t>
            </a:fld>
            <a:endParaRPr lang="en-US"/>
          </a:p>
        </p:txBody>
      </p:sp>
    </p:spTree>
    <p:extLst>
      <p:ext uri="{BB962C8B-B14F-4D97-AF65-F5344CB8AC3E}">
        <p14:creationId xmlns:p14="http://schemas.microsoft.com/office/powerpoint/2010/main" val="20036659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normAutofit/>
          </a:bodyPr>
          <a:lstStyle/>
          <a:p>
            <a:pPr algn="just">
              <a:lnSpc>
                <a:spcPct val="110000"/>
              </a:lnSpc>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There are three common types of relationships between entities:</a:t>
            </a:r>
            <a:r>
              <a:rPr lang="en-US" sz="2800" b="1" i="1" dirty="0">
                <a:latin typeface="Times New Roman" pitchFamily="18" charset="0"/>
                <a:cs typeface="Times New Roman" pitchFamily="18" charset="0"/>
              </a:rPr>
              <a:t> </a:t>
            </a:r>
          </a:p>
          <a:p>
            <a:pPr marL="0" lvl="0" indent="0" algn="just">
              <a:lnSpc>
                <a:spcPct val="110000"/>
              </a:lnSpc>
              <a:spcBef>
                <a:spcPts val="0"/>
              </a:spcBef>
              <a:buNone/>
            </a:pPr>
            <a:r>
              <a:rPr lang="en-US" sz="2800" b="1" i="1" dirty="0">
                <a:latin typeface="Times New Roman" pitchFamily="18" charset="0"/>
                <a:cs typeface="Times New Roman" pitchFamily="18" charset="0"/>
              </a:rPr>
              <a:t>A. One-to-one</a:t>
            </a:r>
            <a:r>
              <a:rPr lang="en-US" sz="2800" i="1" dirty="0">
                <a:latin typeface="Times New Roman" pitchFamily="18" charset="0"/>
                <a:cs typeface="Times New Roman" pitchFamily="18" charset="0"/>
              </a:rPr>
              <a:t>:</a:t>
            </a:r>
            <a:r>
              <a:rPr lang="en-US" sz="2800" dirty="0">
                <a:latin typeface="Times New Roman" pitchFamily="18" charset="0"/>
                <a:cs typeface="Times New Roman" pitchFamily="18" charset="0"/>
              </a:rPr>
              <a:t> </a:t>
            </a:r>
          </a:p>
          <a:p>
            <a:pPr lvl="0" algn="just">
              <a:lnSpc>
                <a:spcPct val="110000"/>
              </a:lnSpc>
              <a:spcBef>
                <a:spcPts val="0"/>
              </a:spcBef>
              <a:buFont typeface="Wingdings" pitchFamily="2" charset="2"/>
              <a:buChar char="Ø"/>
            </a:pPr>
            <a:r>
              <a:rPr lang="en-US" sz="2800" b="1" i="1" dirty="0">
                <a:solidFill>
                  <a:srgbClr val="008000"/>
                </a:solidFill>
                <a:latin typeface="Times New Roman" pitchFamily="18" charset="0"/>
                <a:cs typeface="Times New Roman" pitchFamily="18" charset="0"/>
              </a:rPr>
              <a:t>One instance of an entity (A) is associated with one instance of another entity (B) and viseversal</a:t>
            </a:r>
            <a:r>
              <a:rPr lang="en-US" sz="2800" dirty="0">
                <a:latin typeface="Times New Roman" pitchFamily="18" charset="0"/>
                <a:cs typeface="Times New Roman" pitchFamily="18" charset="0"/>
              </a:rPr>
              <a:t>. </a:t>
            </a:r>
          </a:p>
          <a:p>
            <a:pPr algn="just">
              <a:lnSpc>
                <a:spcPct val="110000"/>
              </a:lnSpc>
              <a:spcBef>
                <a:spcPts val="0"/>
              </a:spcBef>
              <a:buFont typeface="Wingdings" pitchFamily="2" charset="2"/>
              <a:buChar char="Ø"/>
            </a:pPr>
            <a:r>
              <a:rPr lang="en-US" sz="2800" dirty="0">
                <a:latin typeface="Times New Roman" pitchFamily="18" charset="0"/>
                <a:cs typeface="Times New Roman" pitchFamily="18" charset="0"/>
              </a:rPr>
              <a:t>For example, in a </a:t>
            </a:r>
            <a:r>
              <a:rPr lang="en-US" sz="2800" b="1" i="1" dirty="0">
                <a:latin typeface="Times New Roman" pitchFamily="18" charset="0"/>
                <a:cs typeface="Times New Roman" pitchFamily="18" charset="0"/>
              </a:rPr>
              <a:t>database of employees:</a:t>
            </a:r>
          </a:p>
          <a:p>
            <a:pPr algn="just">
              <a:lnSpc>
                <a:spcPct val="110000"/>
              </a:lnSpc>
              <a:spcBef>
                <a:spcPts val="0"/>
              </a:spcBef>
              <a:buFont typeface="Wingdings" pitchFamily="2" charset="2"/>
              <a:buChar char="§"/>
            </a:pPr>
            <a:r>
              <a:rPr lang="en-US" sz="2800" b="1" i="1" dirty="0">
                <a:latin typeface="Times New Roman" pitchFamily="18" charset="0"/>
                <a:cs typeface="Times New Roman" pitchFamily="18" charset="0"/>
              </a:rPr>
              <a:t>Each employee name </a:t>
            </a:r>
            <a:r>
              <a:rPr lang="en-US" sz="2800" dirty="0">
                <a:latin typeface="Times New Roman" pitchFamily="18" charset="0"/>
                <a:cs typeface="Times New Roman" pitchFamily="18" charset="0"/>
              </a:rPr>
              <a:t>is </a:t>
            </a:r>
            <a:r>
              <a:rPr lang="en-US" sz="2800" b="1" i="1" dirty="0">
                <a:solidFill>
                  <a:srgbClr val="CC0099"/>
                </a:solidFill>
                <a:latin typeface="Times New Roman" pitchFamily="18" charset="0"/>
                <a:cs typeface="Times New Roman" pitchFamily="18" charset="0"/>
              </a:rPr>
              <a:t>associated with only one social security number and </a:t>
            </a:r>
            <a:r>
              <a:rPr lang="en-US" sz="2800" b="1" i="1" dirty="0">
                <a:solidFill>
                  <a:srgbClr val="0000FF"/>
                </a:solidFill>
                <a:latin typeface="Times New Roman" pitchFamily="18" charset="0"/>
                <a:cs typeface="Times New Roman" pitchFamily="18" charset="0"/>
              </a:rPr>
              <a:t>only one security number is given to one employee</a:t>
            </a:r>
            <a:r>
              <a:rPr lang="en-US" sz="2800" dirty="0">
                <a:latin typeface="Times New Roman" pitchFamily="18" charset="0"/>
                <a:cs typeface="Times New Roman" pitchFamily="18" charset="0"/>
              </a:rPr>
              <a:t>. </a:t>
            </a:r>
          </a:p>
          <a:p>
            <a:pPr marL="0" lvl="0" indent="0" algn="just">
              <a:lnSpc>
                <a:spcPct val="110000"/>
              </a:lnSpc>
              <a:spcBef>
                <a:spcPts val="0"/>
              </a:spcBef>
              <a:buNone/>
            </a:pPr>
            <a:r>
              <a:rPr lang="en-US" sz="2800" b="1" i="1" dirty="0">
                <a:latin typeface="Times New Roman" pitchFamily="18" charset="0"/>
                <a:cs typeface="Times New Roman" pitchFamily="18" charset="0"/>
              </a:rPr>
              <a:t>B.  One-to-Many</a:t>
            </a:r>
            <a:r>
              <a:rPr lang="en-US" sz="2800" dirty="0">
                <a:latin typeface="Times New Roman" pitchFamily="18" charset="0"/>
                <a:cs typeface="Times New Roman" pitchFamily="18" charset="0"/>
              </a:rPr>
              <a:t>: </a:t>
            </a:r>
          </a:p>
          <a:p>
            <a:pPr lvl="0" algn="just">
              <a:lnSpc>
                <a:spcPct val="110000"/>
              </a:lnSpc>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One instance of an entity (A) is associated with zero, one or many instances of another entity (B).</a:t>
            </a:r>
          </a:p>
          <a:p>
            <a:pPr lvl="0" algn="just">
              <a:lnSpc>
                <a:spcPct val="110000"/>
              </a:lnSpc>
              <a:spcBef>
                <a:spcPts val="0"/>
              </a:spcBef>
              <a:buFont typeface="Wingdings" pitchFamily="2" charset="2"/>
              <a:buChar char="§"/>
            </a:pPr>
            <a:r>
              <a:rPr lang="en-US" sz="2800" dirty="0">
                <a:latin typeface="Times New Roman" pitchFamily="18" charset="0"/>
                <a:cs typeface="Times New Roman" pitchFamily="18" charset="0"/>
              </a:rPr>
              <a:t>But for </a:t>
            </a:r>
            <a:r>
              <a:rPr lang="en-US" sz="2800" b="1" i="1" dirty="0">
                <a:solidFill>
                  <a:srgbClr val="008000"/>
                </a:solidFill>
                <a:latin typeface="Times New Roman" pitchFamily="18" charset="0"/>
                <a:cs typeface="Times New Roman" pitchFamily="18" charset="0"/>
              </a:rPr>
              <a:t>one instance of entity B there is only one instance of entity A</a:t>
            </a:r>
            <a:r>
              <a:rPr lang="en-US" sz="2800" dirty="0">
                <a:latin typeface="Times New Roman" pitchFamily="18" charset="0"/>
                <a:cs typeface="Times New Roman" pitchFamily="18" charset="0"/>
              </a:rPr>
              <a:t>. </a:t>
            </a:r>
          </a:p>
          <a:p>
            <a:pPr algn="just">
              <a:lnSpc>
                <a:spcPct val="110000"/>
              </a:lnSpc>
              <a:spcBef>
                <a:spcPts val="0"/>
              </a:spcBef>
              <a:buFont typeface="Wingdings" pitchFamily="2" charset="2"/>
              <a:buChar char="§"/>
            </a:pPr>
            <a:endParaRPr lang="en-US" sz="2800" dirty="0">
              <a:latin typeface="Times New Roman" pitchFamily="18" charset="0"/>
              <a:cs typeface="Times New Roman" pitchFamily="18" charset="0"/>
            </a:endParaRPr>
          </a:p>
          <a:p>
            <a:pPr marL="0" lvl="0" indent="0" algn="just">
              <a:lnSpc>
                <a:spcPct val="110000"/>
              </a:lnSpc>
              <a:spcBef>
                <a:spcPts val="0"/>
              </a:spcBef>
              <a:buNone/>
            </a:pPr>
            <a:endParaRPr lang="en-US" sz="2800" dirty="0">
              <a:latin typeface="Times New Roman" pitchFamily="18" charset="0"/>
              <a:cs typeface="Times New Roman" pitchFamily="18" charset="0"/>
            </a:endParaRPr>
          </a:p>
          <a:p>
            <a:pPr lvl="0" algn="just">
              <a:lnSpc>
                <a:spcPct val="110000"/>
              </a:lnSpc>
              <a:spcBef>
                <a:spcPts val="0"/>
              </a:spcBef>
              <a:buFont typeface="Wingdings" pitchFamily="2" charset="2"/>
              <a:buChar char="Ø"/>
            </a:pPr>
            <a:endParaRPr lang="en-US" sz="2800" dirty="0">
              <a:latin typeface="Times New Roman" pitchFamily="18" charset="0"/>
              <a:cs typeface="Times New Roman" pitchFamily="18" charset="0"/>
            </a:endParaRPr>
          </a:p>
          <a:p>
            <a:pPr>
              <a:lnSpc>
                <a:spcPct val="110000"/>
              </a:lnSpc>
              <a:spcBef>
                <a:spcPts val="0"/>
              </a:spcBef>
            </a:pPr>
            <a:endParaRPr lang="en-US" sz="2800" dirty="0"/>
          </a:p>
        </p:txBody>
      </p:sp>
      <p:sp>
        <p:nvSpPr>
          <p:cNvPr id="4" name="Slide Number Placeholder 3"/>
          <p:cNvSpPr>
            <a:spLocks noGrp="1"/>
          </p:cNvSpPr>
          <p:nvPr>
            <p:ph type="sldNum" sz="quarter" idx="12"/>
          </p:nvPr>
        </p:nvSpPr>
        <p:spPr/>
        <p:txBody>
          <a:bodyPr/>
          <a:lstStyle/>
          <a:p>
            <a:fld id="{B183FDB6-B6F0-4C8C-911C-95E81BC88C4E}" type="slidenum">
              <a:rPr lang="en-US" smtClean="0"/>
              <a:t>69</a:t>
            </a:fld>
            <a:endParaRPr lang="en-US"/>
          </a:p>
        </p:txBody>
      </p:sp>
    </p:spTree>
    <p:extLst>
      <p:ext uri="{BB962C8B-B14F-4D97-AF65-F5344CB8AC3E}">
        <p14:creationId xmlns:p14="http://schemas.microsoft.com/office/powerpoint/2010/main" val="342570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lstStyle/>
          <a:p>
            <a:pPr marL="457200" lvl="1" indent="-457200"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User Interface and Human Factors, Documentation </a:t>
            </a:r>
          </a:p>
          <a:p>
            <a:pPr marL="457200" lvl="1" indent="-457200" algn="just">
              <a:spcBef>
                <a:spcPts val="0"/>
              </a:spcBef>
              <a:buFont typeface="Wingdings" pitchFamily="2" charset="2"/>
              <a:buChar char="§"/>
            </a:pPr>
            <a:r>
              <a:rPr lang="en-US" b="1" i="1" dirty="0">
                <a:solidFill>
                  <a:srgbClr val="CC0099"/>
                </a:solidFill>
                <a:latin typeface="Times New Roman" pitchFamily="18" charset="0"/>
                <a:cs typeface="Times New Roman" pitchFamily="18" charset="0"/>
              </a:rPr>
              <a:t>Hardware Considerations</a:t>
            </a:r>
          </a:p>
          <a:p>
            <a:pPr marL="457200" lvl="1" indent="-457200" algn="just">
              <a:spcBef>
                <a:spcPts val="0"/>
              </a:spcBef>
              <a:buFont typeface="Wingdings" pitchFamily="2" charset="2"/>
              <a:buChar char="§"/>
            </a:pPr>
            <a:r>
              <a:rPr lang="en-US" b="1" i="1" dirty="0">
                <a:solidFill>
                  <a:srgbClr val="008000"/>
                </a:solidFill>
                <a:latin typeface="Times New Roman" pitchFamily="18" charset="0"/>
                <a:cs typeface="Times New Roman" pitchFamily="18" charset="0"/>
              </a:rPr>
              <a:t>Performance Characteristics</a:t>
            </a:r>
          </a:p>
          <a:p>
            <a:pPr marL="457200" lvl="1" indent="-457200" algn="just">
              <a:spcBef>
                <a:spcPts val="0"/>
              </a:spcBef>
              <a:buFont typeface="Wingdings" pitchFamily="2" charset="2"/>
              <a:buChar char="§"/>
            </a:pPr>
            <a:r>
              <a:rPr lang="en-US" b="1" i="1" dirty="0">
                <a:solidFill>
                  <a:srgbClr val="008000"/>
                </a:solidFill>
                <a:latin typeface="Times New Roman" pitchFamily="18" charset="0"/>
                <a:cs typeface="Times New Roman" pitchFamily="18" charset="0"/>
              </a:rPr>
              <a:t> Error Handling and Extreme Conditions</a:t>
            </a:r>
            <a:endParaRPr lang="en-US" b="1" i="1" dirty="0">
              <a:solidFill>
                <a:srgbClr val="0000FF"/>
              </a:solidFill>
              <a:latin typeface="Times New Roman" pitchFamily="18" charset="0"/>
              <a:cs typeface="Times New Roman" pitchFamily="18" charset="0"/>
            </a:endParaRPr>
          </a:p>
          <a:p>
            <a:pPr marL="457200" lvl="1" indent="-457200" algn="just">
              <a:spcBef>
                <a:spcPts val="0"/>
              </a:spcBef>
              <a:buFont typeface="Wingdings" pitchFamily="2" charset="2"/>
              <a:buChar char="§"/>
            </a:pPr>
            <a:r>
              <a:rPr lang="en-US" b="1" i="1" dirty="0">
                <a:solidFill>
                  <a:srgbClr val="0000FF"/>
                </a:solidFill>
                <a:latin typeface="Times New Roman" pitchFamily="18" charset="0"/>
                <a:cs typeface="Times New Roman" pitchFamily="18" charset="0"/>
              </a:rPr>
              <a:t>Quality Issues, Resources and Management Issues, </a:t>
            </a:r>
            <a:r>
              <a:rPr lang="en-US" b="1" i="1" dirty="0" err="1">
                <a:solidFill>
                  <a:srgbClr val="0000FF"/>
                </a:solidFill>
                <a:latin typeface="Times New Roman" pitchFamily="18" charset="0"/>
                <a:cs typeface="Times New Roman" pitchFamily="18" charset="0"/>
              </a:rPr>
              <a:t>etc</a:t>
            </a:r>
            <a:endParaRPr lang="en-US" b="1" i="1" dirty="0">
              <a:solidFill>
                <a:srgbClr val="0000FF"/>
              </a:solidFill>
              <a:latin typeface="Times New Roman" pitchFamily="18" charset="0"/>
              <a:cs typeface="Times New Roman" pitchFamily="18" charset="0"/>
            </a:endParaRPr>
          </a:p>
          <a:p>
            <a:pPr algn="just">
              <a:spcBef>
                <a:spcPts val="0"/>
              </a:spcBef>
              <a:buFont typeface="Wingdings" pitchFamily="2" charset="2"/>
              <a:buChar char="Ø"/>
            </a:pPr>
            <a:r>
              <a:rPr lang="en-US" sz="2800" b="1" dirty="0">
                <a:solidFill>
                  <a:srgbClr val="CC0099"/>
                </a:solidFill>
                <a:latin typeface="Times New Roman" pitchFamily="18" charset="0"/>
                <a:cs typeface="Times New Roman" pitchFamily="18" charset="0"/>
              </a:rPr>
              <a:t>Generally Requirement Determination(Gathering):</a:t>
            </a:r>
          </a:p>
          <a:p>
            <a:pPr algn="just">
              <a:spcBef>
                <a:spcPts val="0"/>
              </a:spcBef>
              <a:buFont typeface="Wingdings" pitchFamily="2" charset="2"/>
              <a:buChar char="§"/>
            </a:pPr>
            <a:r>
              <a:rPr lang="en-US" sz="2800" dirty="0">
                <a:latin typeface="Times New Roman" pitchFamily="18" charset="0"/>
                <a:cs typeface="Times New Roman" pitchFamily="18" charset="0"/>
              </a:rPr>
              <a:t>Is </a:t>
            </a:r>
            <a:r>
              <a:rPr lang="en-US" sz="2800" b="1" i="1" dirty="0">
                <a:latin typeface="Times New Roman" pitchFamily="18" charset="0"/>
                <a:cs typeface="Times New Roman" pitchFamily="18" charset="0"/>
              </a:rPr>
              <a:t>about a communication</a:t>
            </a:r>
            <a:r>
              <a:rPr lang="en-US" sz="2800" dirty="0">
                <a:latin typeface="Times New Roman" pitchFamily="18" charset="0"/>
                <a:cs typeface="Times New Roman" pitchFamily="18" charset="0"/>
              </a:rPr>
              <a:t> b/n </a:t>
            </a:r>
            <a:r>
              <a:rPr lang="en-US" sz="2800" b="1" i="1" dirty="0">
                <a:solidFill>
                  <a:srgbClr val="0000FF"/>
                </a:solidFill>
                <a:latin typeface="Times New Roman" pitchFamily="18" charset="0"/>
                <a:cs typeface="Times New Roman" pitchFamily="18" charset="0"/>
              </a:rPr>
              <a:t>developers and user in defining a new system</a:t>
            </a:r>
          </a:p>
          <a:p>
            <a:pPr algn="just">
              <a:spcBef>
                <a:spcPts val="0"/>
              </a:spcBef>
              <a:buFont typeface="Wingdings" pitchFamily="2" charset="2"/>
              <a:buChar char="§"/>
            </a:pPr>
            <a:r>
              <a:rPr lang="en-US" sz="2800" b="1" i="1" dirty="0">
                <a:latin typeface="Times New Roman" pitchFamily="18" charset="0"/>
                <a:cs typeface="Times New Roman" pitchFamily="18" charset="0"/>
              </a:rPr>
              <a:t>Failure to do so will lead to “unwanted” system</a:t>
            </a:r>
          </a:p>
          <a:p>
            <a:pPr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Errors introduced at this stage are expensive system</a:t>
            </a:r>
          </a:p>
          <a:p>
            <a:pPr algn="just">
              <a:spcBef>
                <a:spcPts val="0"/>
              </a:spcBef>
              <a:buFont typeface="Wingdings" pitchFamily="2" charset="2"/>
              <a:buChar char="§"/>
            </a:pPr>
            <a:r>
              <a:rPr lang="en-US" sz="2800" dirty="0">
                <a:latin typeface="Times New Roman" pitchFamily="18" charset="0"/>
                <a:cs typeface="Times New Roman" pitchFamily="18" charset="0"/>
              </a:rPr>
              <a:t>Focus on </a:t>
            </a:r>
            <a:r>
              <a:rPr lang="en-US" sz="2800" b="1" i="1" dirty="0">
                <a:solidFill>
                  <a:srgbClr val="0000FF"/>
                </a:solidFill>
                <a:latin typeface="Times New Roman" pitchFamily="18" charset="0"/>
                <a:cs typeface="Times New Roman" pitchFamily="18" charset="0"/>
              </a:rPr>
              <a:t>describing the purpose of the system</a:t>
            </a:r>
          </a:p>
          <a:p>
            <a:pPr algn="just">
              <a:spcBef>
                <a:spcPts val="0"/>
              </a:spcBef>
              <a:buFont typeface="Wingdings" pitchFamily="2" charset="2"/>
              <a:buChar char="§"/>
            </a:pPr>
            <a:r>
              <a:rPr lang="en-US" sz="2800" b="1" i="1" dirty="0">
                <a:latin typeface="Times New Roman" pitchFamily="18" charset="0"/>
                <a:cs typeface="Times New Roman" pitchFamily="18" charset="0"/>
              </a:rPr>
              <a:t>Results in system specification</a:t>
            </a:r>
          </a:p>
          <a:p>
            <a:pPr marL="0" indent="0" algn="just">
              <a:buNone/>
            </a:pPr>
            <a:endParaRPr lang="en-US" dirty="0"/>
          </a:p>
        </p:txBody>
      </p:sp>
      <p:sp>
        <p:nvSpPr>
          <p:cNvPr id="2" name="Slide Number Placeholder 1"/>
          <p:cNvSpPr>
            <a:spLocks noGrp="1"/>
          </p:cNvSpPr>
          <p:nvPr>
            <p:ph type="sldNum" sz="quarter" idx="12"/>
          </p:nvPr>
        </p:nvSpPr>
        <p:spPr/>
        <p:txBody>
          <a:bodyPr/>
          <a:lstStyle/>
          <a:p>
            <a:fld id="{B183FDB6-B6F0-4C8C-911C-95E81BC88C4E}" type="slidenum">
              <a:rPr lang="en-US" smtClean="0"/>
              <a:t>7</a:t>
            </a:fld>
            <a:endParaRPr lang="en-US"/>
          </a:p>
        </p:txBody>
      </p:sp>
    </p:spTree>
    <p:extLst>
      <p:ext uri="{BB962C8B-B14F-4D97-AF65-F5344CB8AC3E}">
        <p14:creationId xmlns:p14="http://schemas.microsoft.com/office/powerpoint/2010/main" val="1800868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81800"/>
          </a:xfrm>
        </p:spPr>
        <p:txBody>
          <a:bodyPr>
            <a:normAutofit lnSpcReduction="10000"/>
          </a:bodyPr>
          <a:lstStyle/>
          <a:p>
            <a:pPr lvl="0" algn="just">
              <a:spcBef>
                <a:spcPts val="0"/>
              </a:spcBef>
              <a:buFont typeface="Wingdings" pitchFamily="2" charset="2"/>
              <a:buChar char="Ø"/>
            </a:pPr>
            <a:r>
              <a:rPr lang="en-US" sz="2800" b="1" i="1" dirty="0">
                <a:latin typeface="Times New Roman" pitchFamily="18" charset="0"/>
                <a:cs typeface="Times New Roman" pitchFamily="18" charset="0"/>
              </a:rPr>
              <a:t>For example</a:t>
            </a:r>
            <a:r>
              <a:rPr lang="en-US" sz="2800" dirty="0">
                <a:latin typeface="Times New Roman" pitchFamily="18" charset="0"/>
                <a:cs typeface="Times New Roman" pitchFamily="18" charset="0"/>
              </a:rPr>
              <a:t>:</a:t>
            </a:r>
          </a:p>
          <a:p>
            <a:pPr lvl="0" algn="just">
              <a:spcBef>
                <a:spcPts val="0"/>
              </a:spcBef>
              <a:buFont typeface="Wingdings" pitchFamily="2" charset="2"/>
              <a:buChar char="§"/>
            </a:pPr>
            <a:r>
              <a:rPr lang="en-US" sz="2800" dirty="0">
                <a:latin typeface="Times New Roman" pitchFamily="18" charset="0"/>
                <a:cs typeface="Times New Roman" pitchFamily="18" charset="0"/>
              </a:rPr>
              <a:t>For a </a:t>
            </a:r>
            <a:r>
              <a:rPr lang="en-US" sz="2800" b="1" i="1" dirty="0">
                <a:solidFill>
                  <a:srgbClr val="008000"/>
                </a:solidFill>
                <a:latin typeface="Times New Roman" pitchFamily="18" charset="0"/>
                <a:cs typeface="Times New Roman" pitchFamily="18" charset="0"/>
              </a:rPr>
              <a:t>company with all employees working in one building, the building name </a:t>
            </a:r>
            <a:r>
              <a:rPr lang="en-US" sz="2800" b="1" i="1" dirty="0">
                <a:latin typeface="Times New Roman" pitchFamily="18" charset="0"/>
                <a:cs typeface="Times New Roman" pitchFamily="18" charset="0"/>
              </a:rPr>
              <a:t>is associated with many different employees.</a:t>
            </a:r>
          </a:p>
          <a:p>
            <a:pPr lvl="0" algn="just">
              <a:spcBef>
                <a:spcPts val="0"/>
              </a:spcBef>
              <a:buFont typeface="Wingdings" pitchFamily="2" charset="2"/>
              <a:buChar char="§"/>
            </a:pPr>
            <a:r>
              <a:rPr lang="en-US" sz="2800" b="1" i="1" dirty="0">
                <a:solidFill>
                  <a:srgbClr val="0000FF"/>
                </a:solidFill>
                <a:latin typeface="Times New Roman" pitchFamily="18" charset="0"/>
                <a:cs typeface="Times New Roman" pitchFamily="18" charset="0"/>
              </a:rPr>
              <a:t>But those employees all share the same singular association of a building. </a:t>
            </a:r>
          </a:p>
          <a:p>
            <a:pPr marL="0" lvl="0" indent="0" algn="just">
              <a:spcBef>
                <a:spcPts val="0"/>
              </a:spcBef>
              <a:buNone/>
            </a:pPr>
            <a:r>
              <a:rPr lang="en-US" sz="2800" b="1" i="1" dirty="0">
                <a:latin typeface="Times New Roman" pitchFamily="18" charset="0"/>
                <a:cs typeface="Times New Roman" pitchFamily="18" charset="0"/>
              </a:rPr>
              <a:t>C.  Many-to-many</a:t>
            </a:r>
            <a:r>
              <a:rPr lang="en-US" sz="2800" i="1" dirty="0">
                <a:latin typeface="Times New Roman" pitchFamily="18" charset="0"/>
                <a:cs typeface="Times New Roman" pitchFamily="18" charset="0"/>
              </a:rPr>
              <a:t>:</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One instance of an entity (A) is associated with one, zero or many instances of another entity (B).</a:t>
            </a:r>
          </a:p>
          <a:p>
            <a:pPr lvl="0" algn="just">
              <a:spcBef>
                <a:spcPts val="0"/>
              </a:spcBef>
              <a:buFont typeface="Wingdings" pitchFamily="2" charset="2"/>
              <a:buChar char="§"/>
            </a:pPr>
            <a:r>
              <a:rPr lang="en-US" sz="2800" dirty="0">
                <a:latin typeface="Times New Roman" pitchFamily="18" charset="0"/>
                <a:cs typeface="Times New Roman" pitchFamily="18" charset="0"/>
              </a:rPr>
              <a:t>And </a:t>
            </a:r>
            <a:r>
              <a:rPr lang="en-US" sz="2800" b="1" i="1" dirty="0">
                <a:latin typeface="Times New Roman" pitchFamily="18" charset="0"/>
                <a:cs typeface="Times New Roman" pitchFamily="18" charset="0"/>
              </a:rPr>
              <a:t>one instance of entity B is associated with one, zero or many instances of entity A. </a:t>
            </a:r>
          </a:p>
          <a:p>
            <a:pPr lvl="0" algn="just">
              <a:spcBef>
                <a:spcPts val="0"/>
              </a:spcBef>
              <a:buFont typeface="Wingdings" pitchFamily="2" charset="2"/>
              <a:buChar char="Ø"/>
            </a:pPr>
            <a:r>
              <a:rPr lang="en-US" sz="2800" b="1" i="1" dirty="0">
                <a:solidFill>
                  <a:srgbClr val="0000FF"/>
                </a:solidFill>
                <a:latin typeface="Times New Roman" pitchFamily="18" charset="0"/>
                <a:cs typeface="Times New Roman" pitchFamily="18" charset="0"/>
              </a:rPr>
              <a:t>For example, for a company in which all of its employees work on multiple projects:</a:t>
            </a:r>
          </a:p>
          <a:p>
            <a:pPr lvl="0" algn="just">
              <a:spcBef>
                <a:spcPts val="0"/>
              </a:spcBef>
              <a:buFont typeface="Wingdings" pitchFamily="2" charset="2"/>
              <a:buChar char="§"/>
            </a:pPr>
            <a:r>
              <a:rPr lang="en-US" sz="2800" b="1" i="1" dirty="0">
                <a:solidFill>
                  <a:srgbClr val="008000"/>
                </a:solidFill>
                <a:latin typeface="Times New Roman" pitchFamily="18" charset="0"/>
                <a:cs typeface="Times New Roman" pitchFamily="18" charset="0"/>
              </a:rPr>
              <a:t>Each instance of an employee is associated with many instances of a project.</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And each instance of a project has multiple employees associated with it.</a:t>
            </a:r>
            <a:r>
              <a:rPr lang="en-US" sz="2800" dirty="0">
                <a:latin typeface="Times New Roman" pitchFamily="18" charset="0"/>
                <a:cs typeface="Times New Roman" pitchFamily="18" charset="0"/>
              </a:rPr>
              <a:t> </a:t>
            </a:r>
          </a:p>
          <a:p>
            <a:pPr marL="0" lvl="0" indent="0" algn="just">
              <a:spcBef>
                <a:spcPts val="0"/>
              </a:spcBef>
              <a:buNone/>
            </a:pPr>
            <a:endParaRPr lang="en-US" sz="2800" b="1" i="1" dirty="0">
              <a:solidFill>
                <a:srgbClr val="CC0099"/>
              </a:solidFill>
              <a:latin typeface="Times New Roman" pitchFamily="18" charset="0"/>
              <a:cs typeface="Times New Roman" pitchFamily="18" charset="0"/>
            </a:endParaRPr>
          </a:p>
          <a:p>
            <a:pPr algn="just">
              <a:spcBef>
                <a:spcPts val="0"/>
              </a:spcBef>
            </a:pPr>
            <a:endParaRPr lang="en-US" sz="2800" b="1" i="1" dirty="0">
              <a:solidFill>
                <a:srgbClr val="CC0099"/>
              </a:solidFill>
              <a:latin typeface="Times New Roman" pitchFamily="18" charset="0"/>
              <a:cs typeface="Times New Roman" pitchFamily="18" charset="0"/>
            </a:endParaRPr>
          </a:p>
          <a:p>
            <a:endParaRPr lang="en-US" sz="2800" dirty="0"/>
          </a:p>
        </p:txBody>
      </p:sp>
      <p:sp>
        <p:nvSpPr>
          <p:cNvPr id="4" name="Slide Number Placeholder 3"/>
          <p:cNvSpPr>
            <a:spLocks noGrp="1"/>
          </p:cNvSpPr>
          <p:nvPr>
            <p:ph type="sldNum" sz="quarter" idx="12"/>
          </p:nvPr>
        </p:nvSpPr>
        <p:spPr/>
        <p:txBody>
          <a:bodyPr/>
          <a:lstStyle/>
          <a:p>
            <a:fld id="{B183FDB6-B6F0-4C8C-911C-95E81BC88C4E}" type="slidenum">
              <a:rPr lang="en-US" smtClean="0"/>
              <a:t>70</a:t>
            </a:fld>
            <a:endParaRPr lang="en-US"/>
          </a:p>
        </p:txBody>
      </p:sp>
    </p:spTree>
    <p:extLst>
      <p:ext uri="{BB962C8B-B14F-4D97-AF65-F5344CB8AC3E}">
        <p14:creationId xmlns:p14="http://schemas.microsoft.com/office/powerpoint/2010/main" val="31646241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781800"/>
          </a:xfrm>
        </p:spPr>
        <p:txBody>
          <a:bodyPr>
            <a:noAutofit/>
          </a:bodyPr>
          <a:lstStyle/>
          <a:p>
            <a:pPr marL="339725" lvl="0" indent="-339725" algn="just">
              <a:spcBef>
                <a:spcPts val="0"/>
              </a:spcBef>
              <a:buNone/>
            </a:pPr>
            <a:r>
              <a:rPr lang="en-US" sz="2800" b="1" dirty="0">
                <a:latin typeface="Times New Roman" pitchFamily="18" charset="0"/>
                <a:cs typeface="Times New Roman" pitchFamily="18" charset="0"/>
              </a:rPr>
              <a:t>3. </a:t>
            </a:r>
            <a:r>
              <a:rPr lang="en-US" sz="2800" b="1" i="1" dirty="0">
                <a:solidFill>
                  <a:srgbClr val="0000FF"/>
                </a:solidFill>
                <a:latin typeface="Times New Roman" pitchFamily="18" charset="0"/>
                <a:cs typeface="Times New Roman" pitchFamily="18" charset="0"/>
              </a:rPr>
              <a:t>Cardinality</a:t>
            </a:r>
            <a:r>
              <a:rPr lang="en-US" sz="2800" dirty="0">
                <a:latin typeface="Times New Roman" pitchFamily="18" charset="0"/>
                <a:cs typeface="Times New Roman" pitchFamily="18" charset="0"/>
              </a:rPr>
              <a:t> defines the </a:t>
            </a:r>
            <a:r>
              <a:rPr lang="en-US" sz="2800" b="1" i="1" dirty="0">
                <a:solidFill>
                  <a:srgbClr val="008000"/>
                </a:solidFill>
                <a:latin typeface="Times New Roman" pitchFamily="18" charset="0"/>
                <a:cs typeface="Times New Roman" pitchFamily="18" charset="0"/>
              </a:rPr>
              <a:t>number of occurrences of one entity for a single occurrence of the related entity</a:t>
            </a:r>
            <a:r>
              <a:rPr lang="en-US" sz="2800" dirty="0">
                <a:latin typeface="Times New Roman" pitchFamily="18" charset="0"/>
                <a:cs typeface="Times New Roman" pitchFamily="18" charset="0"/>
              </a:rPr>
              <a:t>.</a:t>
            </a:r>
          </a:p>
          <a:p>
            <a:pPr lvl="0" algn="just">
              <a:spcBef>
                <a:spcPts val="0"/>
              </a:spcBef>
              <a:buFont typeface="Wingdings" pitchFamily="2" charset="2"/>
              <a:buChar char="Ø"/>
            </a:pPr>
            <a:r>
              <a:rPr lang="en-US" sz="2800" dirty="0">
                <a:latin typeface="Times New Roman" pitchFamily="18" charset="0"/>
                <a:cs typeface="Times New Roman" pitchFamily="18" charset="0"/>
              </a:rPr>
              <a:t>E.g. an </a:t>
            </a:r>
            <a:r>
              <a:rPr lang="en-US" sz="2800" b="1" i="1" dirty="0">
                <a:solidFill>
                  <a:srgbClr val="CC0099"/>
                </a:solidFill>
                <a:latin typeface="Times New Roman" pitchFamily="18" charset="0"/>
                <a:cs typeface="Times New Roman" pitchFamily="18" charset="0"/>
              </a:rPr>
              <a:t>employee may process many payments but might not process any payments </a:t>
            </a:r>
            <a:r>
              <a:rPr lang="en-US" sz="2800" b="1" i="1" dirty="0">
                <a:latin typeface="Times New Roman" pitchFamily="18" charset="0"/>
                <a:cs typeface="Times New Roman" pitchFamily="18" charset="0"/>
              </a:rPr>
              <a:t>depending on the nature of her job</a:t>
            </a:r>
            <a:r>
              <a:rPr lang="en-US" sz="2800" dirty="0">
                <a:latin typeface="Times New Roman" pitchFamily="18" charset="0"/>
                <a:cs typeface="Times New Roman" pitchFamily="18" charset="0"/>
              </a:rPr>
              <a:t>. </a:t>
            </a:r>
          </a:p>
          <a:p>
            <a:pPr marL="0" indent="0" algn="just">
              <a:spcBef>
                <a:spcPts val="0"/>
              </a:spcBef>
              <a:buNone/>
            </a:pPr>
            <a:r>
              <a:rPr lang="en-US" sz="2800" b="1" i="1" dirty="0">
                <a:solidFill>
                  <a:srgbClr val="0000FF"/>
                </a:solidFill>
                <a:latin typeface="Times New Roman" pitchFamily="18" charset="0"/>
                <a:cs typeface="Times New Roman" pitchFamily="18" charset="0"/>
              </a:rPr>
              <a:t>4. Attribute </a:t>
            </a:r>
            <a:endParaRPr lang="en-US" sz="2800" i="1" dirty="0">
              <a:solidFill>
                <a:srgbClr val="0000FF"/>
              </a:solidFill>
              <a:latin typeface="Times New Roman" pitchFamily="18" charset="0"/>
              <a:cs typeface="Times New Roman" pitchFamily="18" charset="0"/>
            </a:endParaRPr>
          </a:p>
          <a:p>
            <a:pPr lvl="0" algn="just">
              <a:spcBef>
                <a:spcPts val="0"/>
              </a:spcBef>
              <a:buFont typeface="Wingdings" pitchFamily="2" charset="2"/>
              <a:buChar char="Ø"/>
            </a:pPr>
            <a:r>
              <a:rPr lang="en-US" sz="2800" b="1" i="1" dirty="0">
                <a:latin typeface="Times New Roman" pitchFamily="18" charset="0"/>
                <a:cs typeface="Times New Roman" pitchFamily="18" charset="0"/>
              </a:rPr>
              <a:t>is a properties that stores information about an entity.</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Synonyms include </a:t>
            </a:r>
            <a:r>
              <a:rPr lang="en-US" sz="2800" b="1" i="1" dirty="0">
                <a:solidFill>
                  <a:srgbClr val="008000"/>
                </a:solidFill>
                <a:latin typeface="Times New Roman" pitchFamily="18" charset="0"/>
                <a:cs typeface="Times New Roman" pitchFamily="18" charset="0"/>
              </a:rPr>
              <a:t>property, data element, field</a:t>
            </a:r>
            <a:r>
              <a:rPr lang="en-US" sz="2800" dirty="0">
                <a:latin typeface="Times New Roman" pitchFamily="18" charset="0"/>
                <a:cs typeface="Times New Roman" pitchFamily="18" charset="0"/>
              </a:rPr>
              <a:t>. </a:t>
            </a:r>
          </a:p>
          <a:p>
            <a:pPr lvl="0" algn="just">
              <a:spcBef>
                <a:spcPts val="0"/>
              </a:spcBef>
              <a:buFont typeface="Wingdings" pitchFamily="2" charset="2"/>
              <a:buChar char="§"/>
            </a:pPr>
            <a:r>
              <a:rPr lang="en-US" sz="2800" b="1" i="1" dirty="0">
                <a:latin typeface="Times New Roman" pitchFamily="18" charset="0"/>
                <a:cs typeface="Times New Roman" pitchFamily="18" charset="0"/>
              </a:rPr>
              <a:t>E.g. Name, address, Employee Number, pay rate are all attributes of the entity employee</a:t>
            </a:r>
            <a:r>
              <a:rPr lang="en-US" sz="2800" dirty="0">
                <a:latin typeface="Times New Roman" pitchFamily="18" charset="0"/>
                <a:cs typeface="Times New Roman" pitchFamily="18" charset="0"/>
              </a:rPr>
              <a:t>. </a:t>
            </a:r>
          </a:p>
          <a:p>
            <a:pPr algn="just">
              <a:spcBef>
                <a:spcPts val="0"/>
              </a:spcBef>
              <a:buFont typeface="Wingdings" pitchFamily="2" charset="2"/>
              <a:buChar char="Ø"/>
            </a:pPr>
            <a:r>
              <a:rPr lang="en-US" sz="2800" dirty="0">
                <a:latin typeface="Times New Roman" pitchFamily="18" charset="0"/>
                <a:cs typeface="Times New Roman" pitchFamily="18" charset="0"/>
              </a:rPr>
              <a:t>An </a:t>
            </a:r>
            <a:r>
              <a:rPr lang="en-US" sz="2800" b="1" i="1" dirty="0">
                <a:solidFill>
                  <a:srgbClr val="008000"/>
                </a:solidFill>
                <a:latin typeface="Times New Roman" pitchFamily="18" charset="0"/>
                <a:cs typeface="Times New Roman" pitchFamily="18" charset="0"/>
              </a:rPr>
              <a:t>attribute or combination of attributes that uniquely identifies one and only one instance of an entity </a:t>
            </a:r>
            <a:r>
              <a:rPr lang="en-US" sz="2800" dirty="0">
                <a:latin typeface="Times New Roman" pitchFamily="18" charset="0"/>
                <a:cs typeface="Times New Roman" pitchFamily="18" charset="0"/>
              </a:rPr>
              <a:t>is called a </a:t>
            </a:r>
            <a:r>
              <a:rPr lang="en-US" sz="2800" b="1" i="1" dirty="0">
                <a:solidFill>
                  <a:srgbClr val="0000FF"/>
                </a:solidFill>
                <a:latin typeface="Times New Roman" pitchFamily="18" charset="0"/>
                <a:cs typeface="Times New Roman" pitchFamily="18" charset="0"/>
              </a:rPr>
              <a:t>primary key or identifier</a:t>
            </a:r>
            <a:r>
              <a:rPr lang="en-US" sz="2800" dirty="0">
                <a:latin typeface="Times New Roman" pitchFamily="18" charset="0"/>
                <a:cs typeface="Times New Roman" pitchFamily="18" charset="0"/>
              </a:rPr>
              <a:t>. </a:t>
            </a:r>
          </a:p>
          <a:p>
            <a:pPr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E.g. Employee Number is a primary key for Employee</a:t>
            </a:r>
          </a:p>
          <a:p>
            <a:pPr algn="just">
              <a:spcBef>
                <a:spcPts val="0"/>
              </a:spcBef>
              <a:buFont typeface="Wingdings" pitchFamily="2" charset="2"/>
              <a:buChar char="Ø"/>
            </a:pPr>
            <a:r>
              <a:rPr lang="en-US" sz="2800" b="1" i="1" dirty="0">
                <a:latin typeface="Times New Roman" pitchFamily="18" charset="0"/>
                <a:cs typeface="Times New Roman" pitchFamily="18" charset="0"/>
              </a:rPr>
              <a:t>The following three symbols are used to indicate entity, relationships and attributes:</a:t>
            </a:r>
          </a:p>
          <a:p>
            <a:pPr marL="0" lvl="0" indent="0" algn="just">
              <a:spcBef>
                <a:spcPts val="0"/>
              </a:spcBef>
              <a:buNone/>
            </a:pPr>
            <a:r>
              <a:rPr lang="en-US" sz="2800" b="1" i="1" dirty="0">
                <a:latin typeface="Times New Roman" pitchFamily="18" charset="0"/>
                <a:cs typeface="Times New Roman" pitchFamily="18" charset="0"/>
              </a:rPr>
              <a:t> </a:t>
            </a:r>
          </a:p>
          <a:p>
            <a:pPr>
              <a:spcBef>
                <a:spcPts val="0"/>
              </a:spcBef>
            </a:pPr>
            <a:endParaRPr lang="en-US" sz="2800" b="1" i="1" dirty="0"/>
          </a:p>
        </p:txBody>
      </p:sp>
      <p:sp>
        <p:nvSpPr>
          <p:cNvPr id="4" name="Slide Number Placeholder 3"/>
          <p:cNvSpPr>
            <a:spLocks noGrp="1"/>
          </p:cNvSpPr>
          <p:nvPr>
            <p:ph type="sldNum" sz="quarter" idx="12"/>
          </p:nvPr>
        </p:nvSpPr>
        <p:spPr/>
        <p:txBody>
          <a:bodyPr/>
          <a:lstStyle/>
          <a:p>
            <a:r>
              <a:rPr lang="en-US" dirty="0"/>
              <a:t>hips</a:t>
            </a:r>
            <a:fld id="{B183FDB6-B6F0-4C8C-911C-95E81BC88C4E}" type="slidenum">
              <a:rPr lang="en-US" smtClean="0"/>
              <a:t>71</a:t>
            </a:fld>
            <a:endParaRPr lang="en-US" dirty="0"/>
          </a:p>
        </p:txBody>
      </p:sp>
    </p:spTree>
    <p:extLst>
      <p:ext uri="{BB962C8B-B14F-4D97-AF65-F5344CB8AC3E}">
        <p14:creationId xmlns:p14="http://schemas.microsoft.com/office/powerpoint/2010/main" val="41243722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83FDB6-B6F0-4C8C-911C-95E81BC88C4E}" type="slidenum">
              <a:rPr lang="en-US" smtClean="0"/>
              <a:t>72</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7" y="228600"/>
            <a:ext cx="896212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484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0000FF"/>
                </a:solidFill>
                <a:latin typeface="Times New Roman" pitchFamily="18" charset="0"/>
                <a:cs typeface="Times New Roman" pitchFamily="18" charset="0"/>
              </a:rPr>
              <a:t>AN ENTITY RELATIONSHIP DIAGRAM METHODOLOGY-(One way of doing it)</a:t>
            </a:r>
            <a:br>
              <a:rPr lang="en-US" sz="2800" b="1" dirty="0">
                <a:solidFill>
                  <a:srgbClr val="0000FF"/>
                </a:solidFill>
                <a:latin typeface="Times New Roman" pitchFamily="18" charset="0"/>
                <a:cs typeface="Times New Roman" pitchFamily="18" charset="0"/>
              </a:rPr>
            </a:br>
            <a:br>
              <a:rPr lang="en-US" sz="2800" b="1" dirty="0">
                <a:solidFill>
                  <a:srgbClr val="0000FF"/>
                </a:solidFill>
                <a:latin typeface="Times New Roman" pitchFamily="18" charset="0"/>
                <a:cs typeface="Times New Roman" pitchFamily="18" charset="0"/>
              </a:rPr>
            </a:br>
            <a:endParaRPr lang="en-US" sz="2800" b="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73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61063865"/>
              </p:ext>
            </p:extLst>
          </p:nvPr>
        </p:nvGraphicFramePr>
        <p:xfrm>
          <a:off x="152400" y="838199"/>
          <a:ext cx="8686800" cy="599440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762001">
                <a:tc>
                  <a:txBody>
                    <a:bodyPr/>
                    <a:lstStyle/>
                    <a:p>
                      <a:pPr algn="l"/>
                      <a:r>
                        <a:rPr lang="en-US" sz="2400" b="1" i="1" kern="1200" dirty="0">
                          <a:solidFill>
                            <a:schemeClr val="tx1"/>
                          </a:solidFill>
                          <a:effectLst/>
                          <a:latin typeface="Times New Roman" pitchFamily="18" charset="0"/>
                          <a:ea typeface="+mn-ea"/>
                          <a:cs typeface="Times New Roman" pitchFamily="18" charset="0"/>
                        </a:rPr>
                        <a:t>1.Identify Entities </a:t>
                      </a:r>
                      <a:endParaRPr lang="en-US" sz="2400" b="1" i="1" dirty="0">
                        <a:solidFill>
                          <a:schemeClr val="tx1"/>
                        </a:solidFill>
                        <a:latin typeface="Times New Roman" pitchFamily="18" charset="0"/>
                        <a:cs typeface="Times New Roman" pitchFamily="18" charset="0"/>
                      </a:endParaRPr>
                    </a:p>
                  </a:txBody>
                  <a:tcPr/>
                </a:tc>
                <a:tc>
                  <a:txBody>
                    <a:bodyPr/>
                    <a:lstStyle/>
                    <a:p>
                      <a:pPr algn="just"/>
                      <a:r>
                        <a:rPr lang="en-US" sz="2400" b="1" kern="1200" dirty="0">
                          <a:solidFill>
                            <a:schemeClr val="lt1"/>
                          </a:solidFill>
                          <a:effectLst/>
                          <a:latin typeface="Times New Roman" pitchFamily="18" charset="0"/>
                          <a:ea typeface="+mn-ea"/>
                          <a:cs typeface="Times New Roman" pitchFamily="18" charset="0"/>
                        </a:rPr>
                        <a:t>Identify the roles, events, locations, tangible things or concepts about which the end-users want to store data. </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21081">
                <a:tc>
                  <a:txBody>
                    <a:bodyPr/>
                    <a:lstStyle/>
                    <a:p>
                      <a:pPr algn="just"/>
                      <a:r>
                        <a:rPr lang="en-US" sz="2400" b="1" i="1" kern="1200" dirty="0">
                          <a:solidFill>
                            <a:srgbClr val="0000FF"/>
                          </a:solidFill>
                          <a:effectLst/>
                          <a:latin typeface="Times New Roman" pitchFamily="18" charset="0"/>
                          <a:ea typeface="+mn-ea"/>
                          <a:cs typeface="Times New Roman" pitchFamily="18" charset="0"/>
                        </a:rPr>
                        <a:t>2. Find Relationships </a:t>
                      </a:r>
                      <a:endParaRPr lang="en-US" sz="3200" b="1" i="1" dirty="0">
                        <a:solidFill>
                          <a:srgbClr val="0000FF"/>
                        </a:solidFill>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Find the natural associations between pairs of entities using a relationship matrix.</a:t>
                      </a:r>
                      <a:endParaRPr lang="en-US" sz="32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066800">
                <a:tc>
                  <a:txBody>
                    <a:bodyPr/>
                    <a:lstStyle/>
                    <a:p>
                      <a:pPr algn="just"/>
                      <a:r>
                        <a:rPr lang="en-US" sz="2400" b="1" i="1" kern="1200" dirty="0">
                          <a:solidFill>
                            <a:srgbClr val="CC0099"/>
                          </a:solidFill>
                          <a:effectLst/>
                          <a:latin typeface="Times New Roman" pitchFamily="18" charset="0"/>
                          <a:ea typeface="+mn-ea"/>
                          <a:cs typeface="Times New Roman" pitchFamily="18" charset="0"/>
                        </a:rPr>
                        <a:t>3. Draw Rough ERD</a:t>
                      </a:r>
                      <a:r>
                        <a:rPr lang="en-US" sz="2400" b="1" i="1" kern="1200" dirty="0">
                          <a:solidFill>
                            <a:schemeClr val="dk1"/>
                          </a:solidFill>
                          <a:effectLst/>
                          <a:latin typeface="Times New Roman" pitchFamily="18" charset="0"/>
                          <a:ea typeface="+mn-ea"/>
                          <a:cs typeface="Times New Roman" pitchFamily="18" charset="0"/>
                        </a:rPr>
                        <a:t> </a:t>
                      </a:r>
                      <a:endParaRPr lang="en-US" sz="3200" b="1" i="1" dirty="0">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Put entities in rectangles and relationships on line segments connecting the entities</a:t>
                      </a:r>
                      <a:endParaRPr lang="en-US" sz="32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90600">
                <a:tc>
                  <a:txBody>
                    <a:bodyPr/>
                    <a:lstStyle/>
                    <a:p>
                      <a:pPr algn="just"/>
                      <a:r>
                        <a:rPr lang="en-US" sz="2400" kern="1200" dirty="0">
                          <a:solidFill>
                            <a:schemeClr val="dk1"/>
                          </a:solidFill>
                          <a:effectLst/>
                          <a:latin typeface="Times New Roman" pitchFamily="18" charset="0"/>
                          <a:ea typeface="+mn-ea"/>
                          <a:cs typeface="Times New Roman" pitchFamily="18" charset="0"/>
                        </a:rPr>
                        <a:t>4. </a:t>
                      </a:r>
                      <a:r>
                        <a:rPr lang="en-US" sz="2400" b="1" i="1" kern="1200" dirty="0">
                          <a:solidFill>
                            <a:schemeClr val="dk1"/>
                          </a:solidFill>
                          <a:effectLst/>
                          <a:latin typeface="Times New Roman" pitchFamily="18" charset="0"/>
                          <a:ea typeface="+mn-ea"/>
                          <a:cs typeface="Times New Roman" pitchFamily="18" charset="0"/>
                        </a:rPr>
                        <a:t>Fill in Cardinality</a:t>
                      </a:r>
                      <a:r>
                        <a:rPr lang="en-US" sz="2400" kern="1200" dirty="0">
                          <a:solidFill>
                            <a:schemeClr val="dk1"/>
                          </a:solidFill>
                          <a:effectLst/>
                          <a:latin typeface="Times New Roman" pitchFamily="18" charset="0"/>
                          <a:ea typeface="+mn-ea"/>
                          <a:cs typeface="Times New Roman" pitchFamily="18" charset="0"/>
                        </a:rPr>
                        <a:t> </a:t>
                      </a:r>
                      <a:endParaRPr lang="en-US" sz="4000" dirty="0">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Determine the number of occurrences of one entity for a single occurrence of the related entity</a:t>
                      </a:r>
                      <a:endParaRPr lang="en-US" sz="4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727200">
                <a:tc>
                  <a:txBody>
                    <a:bodyPr/>
                    <a:lstStyle/>
                    <a:p>
                      <a:pPr algn="just"/>
                      <a:r>
                        <a:rPr lang="en-US" sz="2400" kern="1200" dirty="0">
                          <a:solidFill>
                            <a:srgbClr val="008000"/>
                          </a:solidFill>
                          <a:effectLst/>
                          <a:latin typeface="Times New Roman" pitchFamily="18" charset="0"/>
                          <a:ea typeface="+mn-ea"/>
                          <a:cs typeface="Times New Roman" pitchFamily="18" charset="0"/>
                        </a:rPr>
                        <a:t>5. </a:t>
                      </a:r>
                      <a:r>
                        <a:rPr lang="en-US" sz="2400" b="1" i="1" kern="1200" dirty="0">
                          <a:solidFill>
                            <a:srgbClr val="008000"/>
                          </a:solidFill>
                          <a:effectLst/>
                          <a:latin typeface="Times New Roman" pitchFamily="18" charset="0"/>
                          <a:ea typeface="+mn-ea"/>
                          <a:cs typeface="Times New Roman" pitchFamily="18" charset="0"/>
                        </a:rPr>
                        <a:t>Define Primary Keys</a:t>
                      </a:r>
                      <a:r>
                        <a:rPr lang="en-US" sz="2400" kern="1200" dirty="0">
                          <a:solidFill>
                            <a:srgbClr val="008000"/>
                          </a:solidFill>
                          <a:effectLst/>
                          <a:latin typeface="Times New Roman" pitchFamily="18" charset="0"/>
                          <a:ea typeface="+mn-ea"/>
                          <a:cs typeface="Times New Roman" pitchFamily="18" charset="0"/>
                        </a:rPr>
                        <a:t> </a:t>
                      </a:r>
                      <a:endParaRPr lang="en-US" sz="4000" dirty="0">
                        <a:solidFill>
                          <a:srgbClr val="008000"/>
                        </a:solidFill>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Identify the data attribute(s) that uniquely identify one and only one occurrence of each entity</a:t>
                      </a:r>
                      <a:endParaRPr lang="en-US" sz="4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99913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83FDB6-B6F0-4C8C-911C-95E81BC88C4E}" type="slidenum">
              <a:rPr lang="en-US" smtClean="0"/>
              <a:t>74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75621202"/>
              </p:ext>
            </p:extLst>
          </p:nvPr>
        </p:nvGraphicFramePr>
        <p:xfrm>
          <a:off x="228600" y="152400"/>
          <a:ext cx="8686800" cy="6192521"/>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762001">
                <a:tc>
                  <a:txBody>
                    <a:bodyPr/>
                    <a:lstStyle/>
                    <a:p>
                      <a:pPr algn="just"/>
                      <a:r>
                        <a:rPr lang="en-US" sz="2400" b="1" i="1" kern="1200" dirty="0">
                          <a:solidFill>
                            <a:schemeClr val="tx1"/>
                          </a:solidFill>
                          <a:effectLst/>
                          <a:latin typeface="Times New Roman" pitchFamily="18" charset="0"/>
                          <a:ea typeface="+mn-ea"/>
                          <a:cs typeface="Times New Roman" pitchFamily="18" charset="0"/>
                        </a:rPr>
                        <a:t>6. Draw Key-Based ERD</a:t>
                      </a:r>
                      <a:r>
                        <a:rPr lang="en-US" sz="2400" b="1" kern="1200" dirty="0">
                          <a:solidFill>
                            <a:schemeClr val="lt1"/>
                          </a:solidFill>
                          <a:effectLst/>
                          <a:latin typeface="Times New Roman" pitchFamily="18" charset="0"/>
                          <a:ea typeface="+mn-ea"/>
                          <a:cs typeface="Times New Roman" pitchFamily="18" charset="0"/>
                        </a:rPr>
                        <a:t> </a:t>
                      </a:r>
                      <a:endParaRPr lang="en-US" sz="3200" dirty="0">
                        <a:latin typeface="Times New Roman" pitchFamily="18" charset="0"/>
                        <a:cs typeface="Times New Roman" pitchFamily="18" charset="0"/>
                      </a:endParaRPr>
                    </a:p>
                  </a:txBody>
                  <a:tcPr/>
                </a:tc>
                <a:tc>
                  <a:txBody>
                    <a:bodyPr/>
                    <a:lstStyle/>
                    <a:p>
                      <a:pPr algn="just"/>
                      <a:r>
                        <a:rPr lang="en-US" sz="2400" b="1" kern="1200" dirty="0">
                          <a:solidFill>
                            <a:schemeClr val="lt1"/>
                          </a:solidFill>
                          <a:effectLst/>
                          <a:latin typeface="Times New Roman" pitchFamily="18" charset="0"/>
                          <a:ea typeface="+mn-ea"/>
                          <a:cs typeface="Times New Roman" pitchFamily="18" charset="0"/>
                        </a:rPr>
                        <a:t>Eliminate Many-to-Many relationships and include primary and foreign keys in each entity</a:t>
                      </a:r>
                      <a:endParaRPr lang="en-US" sz="3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21081">
                <a:tc>
                  <a:txBody>
                    <a:bodyPr/>
                    <a:lstStyle/>
                    <a:p>
                      <a:pPr algn="just"/>
                      <a:r>
                        <a:rPr lang="en-US" sz="2400" b="1" i="1" kern="1200" dirty="0">
                          <a:solidFill>
                            <a:srgbClr val="0000FF"/>
                          </a:solidFill>
                          <a:effectLst/>
                          <a:latin typeface="Times New Roman" pitchFamily="18" charset="0"/>
                          <a:ea typeface="+mn-ea"/>
                          <a:cs typeface="Times New Roman" pitchFamily="18" charset="0"/>
                        </a:rPr>
                        <a:t>7. Identify Attributes</a:t>
                      </a:r>
                      <a:r>
                        <a:rPr lang="en-US" sz="2400" kern="1200" dirty="0">
                          <a:solidFill>
                            <a:schemeClr val="dk1"/>
                          </a:solidFill>
                          <a:effectLst/>
                          <a:latin typeface="Times New Roman" pitchFamily="18" charset="0"/>
                          <a:ea typeface="+mn-ea"/>
                          <a:cs typeface="Times New Roman" pitchFamily="18" charset="0"/>
                        </a:rPr>
                        <a:t> </a:t>
                      </a:r>
                      <a:endParaRPr lang="en-US" sz="4000" dirty="0">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Name the information details (fields) which are essential to the system under development</a:t>
                      </a:r>
                      <a:endParaRPr lang="en-US" sz="4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066800">
                <a:tc>
                  <a:txBody>
                    <a:bodyPr/>
                    <a:lstStyle/>
                    <a:p>
                      <a:pPr algn="just"/>
                      <a:r>
                        <a:rPr lang="en-US" sz="2400" b="1" i="1" kern="1200" dirty="0">
                          <a:solidFill>
                            <a:srgbClr val="CC0099"/>
                          </a:solidFill>
                          <a:effectLst/>
                          <a:latin typeface="Times New Roman" pitchFamily="18" charset="0"/>
                          <a:ea typeface="+mn-ea"/>
                          <a:cs typeface="Times New Roman" pitchFamily="18" charset="0"/>
                        </a:rPr>
                        <a:t>8. Map Attributes</a:t>
                      </a:r>
                      <a:r>
                        <a:rPr lang="en-US" sz="2400" kern="1200" dirty="0">
                          <a:solidFill>
                            <a:schemeClr val="dk1"/>
                          </a:solidFill>
                          <a:effectLst/>
                          <a:latin typeface="Times New Roman" pitchFamily="18" charset="0"/>
                          <a:ea typeface="+mn-ea"/>
                          <a:cs typeface="Times New Roman" pitchFamily="18" charset="0"/>
                        </a:rPr>
                        <a:t> </a:t>
                      </a:r>
                      <a:endParaRPr lang="en-US" sz="4000" dirty="0">
                        <a:latin typeface="Times New Roman" pitchFamily="18" charset="0"/>
                        <a:cs typeface="Times New Roman" pitchFamily="18" charset="0"/>
                      </a:endParaRPr>
                    </a:p>
                  </a:txBody>
                  <a:tcPr/>
                </a:tc>
                <a:tc>
                  <a:txBody>
                    <a:bodyPr/>
                    <a:lstStyle/>
                    <a:p>
                      <a:pPr algn="just"/>
                      <a:r>
                        <a:rPr lang="en-US" sz="2400" kern="1200" dirty="0">
                          <a:solidFill>
                            <a:schemeClr val="dk1"/>
                          </a:solidFill>
                          <a:effectLst/>
                          <a:latin typeface="Times New Roman" pitchFamily="18" charset="0"/>
                          <a:ea typeface="+mn-ea"/>
                          <a:cs typeface="Times New Roman" pitchFamily="18" charset="0"/>
                        </a:rPr>
                        <a:t>For each attribute, match it with exactly one entity that it describes</a:t>
                      </a:r>
                      <a:endParaRPr lang="en-US" sz="4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90600">
                <a:tc>
                  <a:txBody>
                    <a:bodyPr/>
                    <a:lstStyle/>
                    <a:p>
                      <a:pPr algn="just"/>
                      <a:r>
                        <a:rPr lang="en-US" sz="2400" b="1" i="1" kern="1200" dirty="0">
                          <a:solidFill>
                            <a:srgbClr val="008000"/>
                          </a:solidFill>
                          <a:effectLst/>
                          <a:latin typeface="Times New Roman" pitchFamily="18" charset="0"/>
                          <a:ea typeface="+mn-ea"/>
                          <a:cs typeface="Times New Roman" pitchFamily="18" charset="0"/>
                        </a:rPr>
                        <a:t>9. Draw fully attributed ERD</a:t>
                      </a:r>
                      <a:r>
                        <a:rPr lang="en-US" sz="2400" kern="1200" dirty="0">
                          <a:solidFill>
                            <a:schemeClr val="dk1"/>
                          </a:solidFill>
                          <a:effectLst/>
                          <a:latin typeface="Times New Roman" pitchFamily="18" charset="0"/>
                          <a:ea typeface="+mn-ea"/>
                          <a:cs typeface="Times New Roman" pitchFamily="18" charset="0"/>
                        </a:rPr>
                        <a:t> </a:t>
                      </a:r>
                      <a:endParaRPr lang="en-US" sz="48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Times New Roman" pitchFamily="18" charset="0"/>
                          <a:ea typeface="+mn-ea"/>
                          <a:cs typeface="Times New Roman" pitchFamily="18" charset="0"/>
                        </a:rPr>
                        <a:t>Adjust the ERD from step 6 to account for entities or relationships discovered in step 8</a:t>
                      </a:r>
                      <a:endParaRPr lang="en-US" sz="4800" dirty="0">
                        <a:latin typeface="Times New Roman" pitchFamily="18" charset="0"/>
                        <a:cs typeface="Times New Roman" pitchFamily="18" charset="0"/>
                      </a:endParaRPr>
                    </a:p>
                    <a:p>
                      <a:pPr algn="just"/>
                      <a:endParaRPr lang="en-US" sz="4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727200">
                <a:tc>
                  <a:txBody>
                    <a:bodyPr/>
                    <a:lstStyle/>
                    <a:p>
                      <a:pPr algn="just"/>
                      <a:r>
                        <a:rPr lang="en-US" sz="2800" b="1" i="1" kern="1200" dirty="0">
                          <a:solidFill>
                            <a:schemeClr val="dk1"/>
                          </a:solidFill>
                          <a:effectLst/>
                          <a:latin typeface="Times New Roman" pitchFamily="18" charset="0"/>
                          <a:ea typeface="+mn-ea"/>
                          <a:cs typeface="Times New Roman" pitchFamily="18" charset="0"/>
                        </a:rPr>
                        <a:t>10. Check Results</a:t>
                      </a:r>
                      <a:r>
                        <a:rPr lang="en-US" sz="2800" kern="1200" dirty="0">
                          <a:solidFill>
                            <a:schemeClr val="dk1"/>
                          </a:solidFill>
                          <a:effectLst/>
                          <a:latin typeface="Times New Roman" pitchFamily="18" charset="0"/>
                          <a:ea typeface="+mn-ea"/>
                          <a:cs typeface="Times New Roman" pitchFamily="18" charset="0"/>
                        </a:rPr>
                        <a:t> </a:t>
                      </a:r>
                      <a:endParaRPr lang="en-US" sz="4800" dirty="0">
                        <a:latin typeface="Times New Roman" pitchFamily="18" charset="0"/>
                        <a:cs typeface="Times New Roman" pitchFamily="18" charset="0"/>
                      </a:endParaRPr>
                    </a:p>
                  </a:txBody>
                  <a:tcPr/>
                </a:tc>
                <a:tc>
                  <a:txBody>
                    <a:bodyPr/>
                    <a:lstStyle/>
                    <a:p>
                      <a:pPr algn="just"/>
                      <a:r>
                        <a:rPr lang="en-US" sz="2800" kern="1200" dirty="0">
                          <a:solidFill>
                            <a:schemeClr val="dk1"/>
                          </a:solidFill>
                          <a:effectLst/>
                          <a:latin typeface="Times New Roman" pitchFamily="18" charset="0"/>
                          <a:ea typeface="+mn-ea"/>
                          <a:cs typeface="Times New Roman" pitchFamily="18" charset="0"/>
                        </a:rPr>
                        <a:t>Does the final Entity Relationship Diagram accurately depict the system data? </a:t>
                      </a:r>
                      <a:endParaRPr lang="en-US" sz="4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003475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3200" b="1" dirty="0">
                <a:solidFill>
                  <a:srgbClr val="0000FF"/>
                </a:solidFill>
                <a:latin typeface="Times New Roman" pitchFamily="18" charset="0"/>
                <a:cs typeface="Times New Roman" pitchFamily="18" charset="0"/>
              </a:rPr>
              <a:t>A SIMPLE EXAMPLE</a:t>
            </a: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04800"/>
            <a:ext cx="8991600" cy="6477000"/>
          </a:xfrm>
        </p:spPr>
        <p:txBody>
          <a:bodyPr>
            <a:normAutofit fontScale="85000" lnSpcReduction="20000"/>
          </a:bodyPr>
          <a:lstStyle/>
          <a:p>
            <a:pPr algn="just">
              <a:buFont typeface="Wingdings" pitchFamily="2" charset="2"/>
              <a:buChar char="Ø"/>
            </a:pPr>
            <a:r>
              <a:rPr lang="en-US" dirty="0">
                <a:latin typeface="Times New Roman" pitchFamily="18" charset="0"/>
                <a:cs typeface="Times New Roman" pitchFamily="18" charset="0"/>
              </a:rPr>
              <a:t>A </a:t>
            </a:r>
            <a:r>
              <a:rPr lang="en-US" b="1" i="1" dirty="0">
                <a:solidFill>
                  <a:srgbClr val="CC0099"/>
                </a:solidFill>
                <a:latin typeface="Times New Roman" pitchFamily="18" charset="0"/>
                <a:cs typeface="Times New Roman" pitchFamily="18" charset="0"/>
              </a:rPr>
              <a:t>company has several departments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Each department has a supervisor and at least one employee</a:t>
            </a:r>
            <a:r>
              <a:rPr lang="en-US" dirty="0">
                <a:latin typeface="Times New Roman" pitchFamily="18" charset="0"/>
                <a:cs typeface="Times New Roman" pitchFamily="18" charset="0"/>
              </a:rPr>
              <a:t>. </a:t>
            </a:r>
            <a:r>
              <a:rPr lang="en-US" b="1" i="1" dirty="0">
                <a:solidFill>
                  <a:srgbClr val="008000"/>
                </a:solidFill>
                <a:latin typeface="Times New Roman" pitchFamily="18" charset="0"/>
                <a:cs typeface="Times New Roman" pitchFamily="18" charset="0"/>
              </a:rPr>
              <a:t>Employees must be assigned to at least one, but possibly more departments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At least one employee is assigned to a project</a:t>
            </a:r>
            <a:r>
              <a:rPr lang="en-US" dirty="0">
                <a:latin typeface="Times New Roman" pitchFamily="18" charset="0"/>
                <a:cs typeface="Times New Roman" pitchFamily="18" charset="0"/>
              </a:rPr>
              <a:t>, but an </a:t>
            </a:r>
            <a:r>
              <a:rPr lang="en-US" b="1" i="1" dirty="0">
                <a:solidFill>
                  <a:srgbClr val="0000FF"/>
                </a:solidFill>
                <a:latin typeface="Times New Roman" pitchFamily="18" charset="0"/>
                <a:cs typeface="Times New Roman" pitchFamily="18" charset="0"/>
              </a:rPr>
              <a:t>employee may be on vacation and not assigned to any projects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The important data fields are the names of the departments, projects, supervisors and employees</a:t>
            </a:r>
            <a:r>
              <a:rPr lang="en-US" dirty="0">
                <a:latin typeface="Times New Roman" pitchFamily="18" charset="0"/>
                <a:cs typeface="Times New Roman" pitchFamily="18" charset="0"/>
              </a:rPr>
              <a:t>, as well as the </a:t>
            </a:r>
            <a:r>
              <a:rPr lang="en-US" b="1" i="1" dirty="0">
                <a:solidFill>
                  <a:srgbClr val="CC0099"/>
                </a:solidFill>
                <a:latin typeface="Times New Roman" pitchFamily="18" charset="0"/>
                <a:cs typeface="Times New Roman" pitchFamily="18" charset="0"/>
              </a:rPr>
              <a:t>supervisor and employee number and a unique project number</a:t>
            </a:r>
            <a:r>
              <a:rPr lang="en-US" dirty="0">
                <a:latin typeface="Times New Roman" pitchFamily="18" charset="0"/>
                <a:cs typeface="Times New Roman" pitchFamily="18" charset="0"/>
              </a:rPr>
              <a:t>.  </a:t>
            </a:r>
          </a:p>
          <a:p>
            <a:pPr marL="0" indent="0" algn="just">
              <a:buNone/>
            </a:pPr>
            <a:r>
              <a:rPr lang="en-US" b="1" i="1" dirty="0">
                <a:solidFill>
                  <a:srgbClr val="0000FF"/>
                </a:solidFill>
                <a:latin typeface="Times New Roman" pitchFamily="18" charset="0"/>
                <a:cs typeface="Times New Roman" pitchFamily="18" charset="0"/>
              </a:rPr>
              <a:t>1. Identify Entitie</a:t>
            </a:r>
            <a:r>
              <a:rPr lang="en-US" b="1" i="1" dirty="0">
                <a:latin typeface="Times New Roman" pitchFamily="18" charset="0"/>
                <a:cs typeface="Times New Roman" pitchFamily="18" charset="0"/>
              </a:rPr>
              <a:t>s </a:t>
            </a:r>
            <a:endParaRPr lang="en-US" i="1" dirty="0">
              <a:latin typeface="Times New Roman" pitchFamily="18" charset="0"/>
              <a:cs typeface="Times New Roman" pitchFamily="18" charset="0"/>
            </a:endParaRPr>
          </a:p>
          <a:p>
            <a:pPr algn="just">
              <a:buFont typeface="Wingdings" pitchFamily="2" charset="2"/>
              <a:buChar char="§"/>
            </a:pPr>
            <a:r>
              <a:rPr lang="en-US" dirty="0">
                <a:latin typeface="Times New Roman" pitchFamily="18" charset="0"/>
                <a:cs typeface="Times New Roman" pitchFamily="18" charset="0"/>
              </a:rPr>
              <a:t>The entities in this system are </a:t>
            </a:r>
            <a:r>
              <a:rPr lang="en-US" b="1" i="1" dirty="0">
                <a:latin typeface="Times New Roman" pitchFamily="18" charset="0"/>
                <a:cs typeface="Times New Roman" pitchFamily="18" charset="0"/>
              </a:rPr>
              <a:t>Department, Employee, Supervisor and Project.</a:t>
            </a:r>
            <a:r>
              <a:rPr lang="en-US" dirty="0">
                <a:latin typeface="Times New Roman" pitchFamily="18" charset="0"/>
                <a:cs typeface="Times New Roman" pitchFamily="18" charset="0"/>
              </a:rPr>
              <a:t> </a:t>
            </a:r>
          </a:p>
          <a:p>
            <a:pPr algn="just">
              <a:buFont typeface="Wingdings" pitchFamily="2" charset="2"/>
              <a:buChar char="§"/>
            </a:pPr>
            <a:r>
              <a:rPr lang="en-US" dirty="0">
                <a:latin typeface="Times New Roman" pitchFamily="18" charset="0"/>
                <a:cs typeface="Times New Roman" pitchFamily="18" charset="0"/>
              </a:rPr>
              <a:t>One is tempted to make Company an entity, but it is a false entity because it has only one instance in this problem. True entities must have more than one instance.  </a:t>
            </a:r>
          </a:p>
          <a:p>
            <a:pPr marL="0" indent="0" algn="just">
              <a:buNone/>
            </a:pPr>
            <a:r>
              <a:rPr lang="en-US" b="1" i="1" dirty="0">
                <a:solidFill>
                  <a:srgbClr val="0000FF"/>
                </a:solidFill>
                <a:latin typeface="Times New Roman" pitchFamily="18" charset="0"/>
                <a:cs typeface="Times New Roman" pitchFamily="18" charset="0"/>
              </a:rPr>
              <a:t>2. Find Relationships</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buFont typeface="Wingdings" pitchFamily="2" charset="2"/>
              <a:buChar char="§"/>
            </a:pPr>
            <a:r>
              <a:rPr lang="en-US" dirty="0">
                <a:latin typeface="Times New Roman" pitchFamily="18" charset="0"/>
                <a:cs typeface="Times New Roman" pitchFamily="18" charset="0"/>
              </a:rPr>
              <a:t>We construct the following Entity Relationship Matrix: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75</a:t>
            </a:fld>
            <a:endParaRPr lang="en-US"/>
          </a:p>
        </p:txBody>
      </p:sp>
    </p:spTree>
    <p:extLst>
      <p:ext uri="{BB962C8B-B14F-4D97-AF65-F5344CB8AC3E}">
        <p14:creationId xmlns:p14="http://schemas.microsoft.com/office/powerpoint/2010/main" val="6593278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83FDB6-B6F0-4C8C-911C-95E81BC88C4E}" type="slidenum">
              <a:rPr lang="en-US" smtClean="0"/>
              <a:t>76</a:t>
            </a:fld>
            <a:endParaRPr lang="en-US"/>
          </a:p>
        </p:txBody>
      </p:sp>
      <p:sp>
        <p:nvSpPr>
          <p:cNvPr id="2" name="TextBox 1"/>
          <p:cNvSpPr txBox="1"/>
          <p:nvPr/>
        </p:nvSpPr>
        <p:spPr>
          <a:xfrm>
            <a:off x="381000" y="381000"/>
            <a:ext cx="8534400" cy="646331"/>
          </a:xfrm>
          <a:prstGeom prst="rect">
            <a:avLst/>
          </a:prstGeom>
          <a:noFill/>
        </p:spPr>
        <p:txBody>
          <a:bodyPr wrap="square" rtlCol="0">
            <a:spAutoFit/>
          </a:bodyPr>
          <a:lstStyle/>
          <a:p>
            <a:pPr marL="285750" indent="-285750">
              <a:buFont typeface="Wingdings" pitchFamily="2" charset="2"/>
              <a:buChar char="Ø"/>
            </a:pPr>
            <a:endParaRPr lang="en-US" dirty="0"/>
          </a:p>
          <a:p>
            <a:pPr marL="285750" indent="-285750">
              <a:buFont typeface="Wingdings" pitchFamily="2" charset="2"/>
              <a:buChar char="Ø"/>
            </a:pPr>
            <a:endParaRPr lang="en-US" dirty="0"/>
          </a:p>
        </p:txBody>
      </p:sp>
      <p:sp>
        <p:nvSpPr>
          <p:cNvPr id="3" name="Content Placeholder 2"/>
          <p:cNvSpPr>
            <a:spLocks noGrp="1"/>
          </p:cNvSpPr>
          <p:nvPr>
            <p:ph idx="1"/>
          </p:nvPr>
        </p:nvSpPr>
        <p:spPr>
          <a:xfrm>
            <a:off x="152400" y="381000"/>
            <a:ext cx="8763000" cy="6248400"/>
          </a:xfrm>
        </p:spPr>
        <p:txBody>
          <a:bodyPr>
            <a:normAutofit/>
          </a:bodyPr>
          <a:lstStyle/>
          <a:p>
            <a:pPr marL="514350" indent="-514350">
              <a:buAutoNum type="arabicPeriod"/>
            </a:pPr>
            <a:r>
              <a:rPr lang="en-US" b="1" i="1" dirty="0">
                <a:solidFill>
                  <a:srgbClr val="0000FF"/>
                </a:solidFill>
                <a:latin typeface="Times New Roman" pitchFamily="18" charset="0"/>
                <a:cs typeface="Times New Roman" pitchFamily="18" charset="0"/>
              </a:rPr>
              <a:t>Department run by Supervisor</a:t>
            </a:r>
          </a:p>
          <a:p>
            <a:pPr marL="514350" indent="-514350">
              <a:buAutoNum type="arabicPeriod"/>
            </a:pPr>
            <a:r>
              <a:rPr lang="en-US" b="1" i="1" dirty="0">
                <a:solidFill>
                  <a:srgbClr val="008000"/>
                </a:solidFill>
                <a:latin typeface="Times New Roman" pitchFamily="18" charset="0"/>
                <a:cs typeface="Times New Roman" pitchFamily="18" charset="0"/>
              </a:rPr>
              <a:t>Employee is assigned to Department</a:t>
            </a:r>
          </a:p>
          <a:p>
            <a:pPr marL="514350" indent="-514350">
              <a:buAutoNum type="arabicPeriod"/>
            </a:pPr>
            <a:r>
              <a:rPr lang="en-US" b="1" i="1" dirty="0">
                <a:solidFill>
                  <a:srgbClr val="0000FF"/>
                </a:solidFill>
                <a:latin typeface="Times New Roman" pitchFamily="18" charset="0"/>
                <a:cs typeface="Times New Roman" pitchFamily="18" charset="0"/>
              </a:rPr>
              <a:t>Employee Works on a Project </a:t>
            </a:r>
          </a:p>
          <a:p>
            <a:endParaRPr lang="en-US" b="1" i="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5505566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553200"/>
          </a:xfrm>
        </p:spPr>
        <p:txBody>
          <a:bodyPr>
            <a:normAutofit/>
          </a:bodyPr>
          <a:lstStyle/>
          <a:p>
            <a:pPr marL="0" indent="0" algn="just">
              <a:buNone/>
            </a:pPr>
            <a:r>
              <a:rPr lang="en-US" sz="2800" b="1" i="1" dirty="0">
                <a:solidFill>
                  <a:srgbClr val="0000FF"/>
                </a:solidFill>
                <a:latin typeface="Times New Roman" pitchFamily="18" charset="0"/>
                <a:cs typeface="Times New Roman" pitchFamily="18" charset="0"/>
              </a:rPr>
              <a:t>3. Draw Rough ERD</a:t>
            </a:r>
            <a:r>
              <a:rPr lang="en-US" sz="2800" b="1" dirty="0">
                <a:latin typeface="Times New Roman" pitchFamily="18" charset="0"/>
                <a:cs typeface="Times New Roman" pitchFamily="18" charset="0"/>
              </a:rPr>
              <a:t> </a:t>
            </a:r>
          </a:p>
          <a:p>
            <a:pPr algn="just">
              <a:buFont typeface="Wingdings" pitchFamily="2" charset="2"/>
              <a:buChar char="§"/>
            </a:pPr>
            <a:r>
              <a:rPr lang="en-US" sz="2800" dirty="0">
                <a:latin typeface="Times New Roman" pitchFamily="18" charset="0"/>
                <a:cs typeface="Times New Roman" pitchFamily="18" charset="0"/>
              </a:rPr>
              <a:t>We </a:t>
            </a:r>
            <a:r>
              <a:rPr lang="en-US" sz="2800" b="1" i="1" dirty="0">
                <a:latin typeface="Times New Roman" pitchFamily="18" charset="0"/>
                <a:cs typeface="Times New Roman" pitchFamily="18" charset="0"/>
              </a:rPr>
              <a:t>connect the entities whenever a relationship is shown in the entity Relationship Matrix.</a:t>
            </a:r>
            <a:r>
              <a:rPr lang="en-US" sz="2800" dirty="0">
                <a:latin typeface="Times New Roman" pitchFamily="18" charset="0"/>
                <a:cs typeface="Times New Roman" pitchFamily="18" charset="0"/>
              </a:rPr>
              <a:t>  </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77</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57388"/>
            <a:ext cx="8852468"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70232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a:normAutofit lnSpcReduction="10000"/>
          </a:bodyPr>
          <a:lstStyle/>
          <a:p>
            <a:pPr marL="0" indent="0" algn="just">
              <a:buNone/>
            </a:pPr>
            <a:r>
              <a:rPr lang="en-US" b="1" i="1" dirty="0">
                <a:solidFill>
                  <a:srgbClr val="0000FF"/>
                </a:solidFill>
                <a:latin typeface="Times New Roman" pitchFamily="18" charset="0"/>
                <a:cs typeface="Times New Roman" pitchFamily="18" charset="0"/>
              </a:rPr>
              <a:t>4. Fill in Cardinality </a:t>
            </a:r>
          </a:p>
          <a:p>
            <a:pPr algn="just">
              <a:buFont typeface="Wingdings" pitchFamily="2" charset="2"/>
              <a:buChar char="Ø"/>
            </a:pPr>
            <a:r>
              <a:rPr lang="en-US" b="1" i="1" dirty="0">
                <a:solidFill>
                  <a:srgbClr val="CC0099"/>
                </a:solidFill>
                <a:latin typeface="Times New Roman" pitchFamily="18" charset="0"/>
                <a:cs typeface="Times New Roman" pitchFamily="18" charset="0"/>
              </a:rPr>
              <a:t>From the description of the problem we see that: </a:t>
            </a:r>
            <a:r>
              <a:rPr lang="en-US" dirty="0">
                <a:latin typeface="Times New Roman" pitchFamily="18" charset="0"/>
                <a:cs typeface="Times New Roman" pitchFamily="18" charset="0"/>
              </a:rPr>
              <a:t> </a:t>
            </a:r>
          </a:p>
          <a:p>
            <a:pPr lvl="0" algn="just">
              <a:buFont typeface="Wingdings" pitchFamily="2" charset="2"/>
              <a:buChar char="§"/>
            </a:pPr>
            <a:r>
              <a:rPr lang="en-US" b="1" i="1" dirty="0">
                <a:latin typeface="Times New Roman" pitchFamily="18" charset="0"/>
                <a:cs typeface="Times New Roman" pitchFamily="18" charset="0"/>
              </a:rPr>
              <a:t>Each department has exactly one supervisor</a:t>
            </a:r>
            <a:r>
              <a:rPr lang="en-US" dirty="0">
                <a:latin typeface="Times New Roman" pitchFamily="18" charset="0"/>
                <a:cs typeface="Times New Roman" pitchFamily="18" charset="0"/>
              </a:rPr>
              <a:t>.  </a:t>
            </a:r>
          </a:p>
          <a:p>
            <a:pPr lvl="0" algn="just">
              <a:buFont typeface="Wingdings" pitchFamily="2" charset="2"/>
              <a:buChar char="§"/>
            </a:pPr>
            <a:r>
              <a:rPr lang="en-US" dirty="0">
                <a:latin typeface="Times New Roman" pitchFamily="18" charset="0"/>
                <a:cs typeface="Times New Roman" pitchFamily="18" charset="0"/>
              </a:rPr>
              <a:t>A </a:t>
            </a:r>
            <a:r>
              <a:rPr lang="en-US" b="1" i="1" dirty="0">
                <a:latin typeface="Times New Roman" pitchFamily="18" charset="0"/>
                <a:cs typeface="Times New Roman" pitchFamily="18" charset="0"/>
              </a:rPr>
              <a:t>supervisor is in charge of one and only one department</a:t>
            </a:r>
            <a:r>
              <a:rPr lang="en-US" dirty="0">
                <a:latin typeface="Times New Roman" pitchFamily="18" charset="0"/>
                <a:cs typeface="Times New Roman" pitchFamily="18" charset="0"/>
              </a:rPr>
              <a:t>.  </a:t>
            </a:r>
          </a:p>
          <a:p>
            <a:pPr lvl="0" algn="just">
              <a:buFont typeface="Wingdings" pitchFamily="2" charset="2"/>
              <a:buChar char="§"/>
            </a:pPr>
            <a:r>
              <a:rPr lang="en-US" b="1" i="1" dirty="0">
                <a:solidFill>
                  <a:srgbClr val="008000"/>
                </a:solidFill>
                <a:latin typeface="Times New Roman" pitchFamily="18" charset="0"/>
                <a:cs typeface="Times New Roman" pitchFamily="18" charset="0"/>
              </a:rPr>
              <a:t>Each department is assigned at least one employee.  </a:t>
            </a:r>
          </a:p>
          <a:p>
            <a:pPr lvl="0" algn="just">
              <a:buFont typeface="Wingdings" pitchFamily="2" charset="2"/>
              <a:buChar char="§"/>
            </a:pPr>
            <a:r>
              <a:rPr lang="en-US" b="1" i="1" dirty="0">
                <a:solidFill>
                  <a:srgbClr val="008000"/>
                </a:solidFill>
                <a:latin typeface="Times New Roman" pitchFamily="18" charset="0"/>
                <a:cs typeface="Times New Roman" pitchFamily="18" charset="0"/>
              </a:rPr>
              <a:t>Each employee works for at least one department</a:t>
            </a:r>
            <a:r>
              <a:rPr lang="en-US" dirty="0">
                <a:latin typeface="Times New Roman" pitchFamily="18" charset="0"/>
                <a:cs typeface="Times New Roman" pitchFamily="18" charset="0"/>
              </a:rPr>
              <a:t>.  </a:t>
            </a:r>
          </a:p>
          <a:p>
            <a:pPr lvl="0" algn="just">
              <a:buFont typeface="Wingdings" pitchFamily="2" charset="2"/>
              <a:buChar char="§"/>
            </a:pPr>
            <a:r>
              <a:rPr lang="en-US" b="1" i="1" dirty="0">
                <a:solidFill>
                  <a:srgbClr val="0000FF"/>
                </a:solidFill>
                <a:latin typeface="Times New Roman" pitchFamily="18" charset="0"/>
                <a:cs typeface="Times New Roman" pitchFamily="18" charset="0"/>
              </a:rPr>
              <a:t>Each project has at least one employee working on it.  </a:t>
            </a:r>
          </a:p>
          <a:p>
            <a:pPr lvl="0" algn="just">
              <a:buFont typeface="Wingdings" pitchFamily="2" charset="2"/>
              <a:buChar char="§"/>
            </a:pPr>
            <a:r>
              <a:rPr lang="en-US" b="1" i="1" dirty="0">
                <a:solidFill>
                  <a:srgbClr val="0000FF"/>
                </a:solidFill>
                <a:latin typeface="Times New Roman" pitchFamily="18" charset="0"/>
                <a:cs typeface="Times New Roman" pitchFamily="18" charset="0"/>
              </a:rPr>
              <a:t>An employee is assigned to 0 or more projects.  </a:t>
            </a:r>
          </a:p>
          <a:p>
            <a:pPr algn="just"/>
            <a:endParaRPr lang="en-US" b="1" i="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78</a:t>
            </a:fld>
            <a:endParaRPr lang="en-US"/>
          </a:p>
        </p:txBody>
      </p:sp>
    </p:spTree>
    <p:extLst>
      <p:ext uri="{BB962C8B-B14F-4D97-AF65-F5344CB8AC3E}">
        <p14:creationId xmlns:p14="http://schemas.microsoft.com/office/powerpoint/2010/main" val="3517121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83FDB6-B6F0-4C8C-911C-95E81BC88C4E}" type="slidenum">
              <a:rPr lang="en-US" smtClean="0"/>
              <a:t>79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81000"/>
            <a:ext cx="885599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94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70560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The users requirement is mainly </a:t>
            </a:r>
            <a:r>
              <a:rPr lang="en-US" sz="2800" b="1" i="1" dirty="0">
                <a:latin typeface="Times New Roman" pitchFamily="18" charset="0"/>
                <a:cs typeface="Times New Roman" pitchFamily="18" charset="0"/>
              </a:rPr>
              <a:t>gathered based on traditional and modern methods of gathering users requirement</a:t>
            </a:r>
            <a:r>
              <a:rPr lang="en-US" sz="2800" dirty="0">
                <a:latin typeface="Times New Roman" pitchFamily="18" charset="0"/>
                <a:cs typeface="Times New Roman" pitchFamily="18" charset="0"/>
              </a:rPr>
              <a:t>.</a:t>
            </a:r>
          </a:p>
          <a:p>
            <a:pPr lvl="0" algn="just">
              <a:spcBef>
                <a:spcPts val="0"/>
              </a:spcBef>
              <a:buFont typeface="Wingdings" pitchFamily="2" charset="2"/>
              <a:buChar char="Ø"/>
            </a:pPr>
            <a:r>
              <a:rPr lang="en-US" sz="2800" dirty="0">
                <a:latin typeface="Times New Roman" pitchFamily="18" charset="0"/>
                <a:cs typeface="Times New Roman" pitchFamily="18" charset="0"/>
              </a:rPr>
              <a:t>All the </a:t>
            </a:r>
            <a:r>
              <a:rPr lang="en-US" sz="2800" b="1" i="1" dirty="0">
                <a:solidFill>
                  <a:srgbClr val="CC0099"/>
                </a:solidFill>
                <a:latin typeface="Times New Roman" pitchFamily="18" charset="0"/>
                <a:cs typeface="Times New Roman" pitchFamily="18" charset="0"/>
              </a:rPr>
              <a:t>system requirements are carefully documented and made ready for structuring</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a:spcBef>
                <a:spcPts val="0"/>
              </a:spcBef>
              <a:buNone/>
            </a:pPr>
            <a:r>
              <a:rPr lang="en-US" sz="2800" b="1" i="1" dirty="0">
                <a:solidFill>
                  <a:srgbClr val="0000FF"/>
                </a:solidFill>
                <a:latin typeface="Times New Roman" pitchFamily="18" charset="0"/>
                <a:cs typeface="Times New Roman" pitchFamily="18" charset="0"/>
              </a:rPr>
              <a:t>1.Traditional Methods for  Gathering Requirements</a:t>
            </a:r>
            <a:r>
              <a:rPr lang="en-US" sz="2800" i="1" dirty="0">
                <a:solidFill>
                  <a:srgbClr val="0000FF"/>
                </a:solidFill>
                <a:latin typeface="Times New Roman" pitchFamily="18" charset="0"/>
                <a:cs typeface="Times New Roman" pitchFamily="18" charset="0"/>
              </a:rPr>
              <a:t> </a:t>
            </a:r>
          </a:p>
          <a:p>
            <a:pPr lvl="0" algn="just">
              <a:spcBef>
                <a:spcPts val="0"/>
              </a:spcBef>
              <a:buFont typeface="Wingdings" pitchFamily="2" charset="2"/>
              <a:buChar char="Ø"/>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traditional ways to get information directly from those who have the information </a:t>
            </a:r>
            <a:r>
              <a:rPr lang="en-US" sz="2800" dirty="0">
                <a:latin typeface="Times New Roman" pitchFamily="18" charset="0"/>
                <a:cs typeface="Times New Roman" pitchFamily="18" charset="0"/>
              </a:rPr>
              <a:t>is  by conducting </a:t>
            </a:r>
            <a:r>
              <a:rPr lang="en-US" sz="2800" b="1" i="1" dirty="0">
                <a:solidFill>
                  <a:srgbClr val="CC0099"/>
                </a:solidFill>
                <a:latin typeface="Times New Roman" pitchFamily="18" charset="0"/>
                <a:cs typeface="Times New Roman" pitchFamily="18" charset="0"/>
              </a:rPr>
              <a:t>interviews, questionnaires and direct observation</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0" indent="0" algn="just">
              <a:spcBef>
                <a:spcPts val="0"/>
              </a:spcBef>
              <a:buNone/>
            </a:pPr>
            <a:r>
              <a:rPr lang="en-US" sz="2800" b="1" i="1" dirty="0">
                <a:solidFill>
                  <a:srgbClr val="0000FF"/>
                </a:solidFill>
                <a:latin typeface="Times New Roman" pitchFamily="18" charset="0"/>
                <a:cs typeface="Times New Roman" pitchFamily="18" charset="0"/>
              </a:rPr>
              <a:t>A) Interviewing</a:t>
            </a:r>
            <a:r>
              <a:rPr lang="en-US" sz="2800"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pPr lvl="0" algn="just">
              <a:spcBef>
                <a:spcPts val="0"/>
              </a:spcBef>
              <a:buFont typeface="Wingdings" pitchFamily="2" charset="2"/>
              <a:buChar char="Ø"/>
            </a:pPr>
            <a:r>
              <a:rPr lang="en-US" sz="2800" dirty="0">
                <a:latin typeface="Times New Roman" pitchFamily="18" charset="0"/>
                <a:cs typeface="Times New Roman" pitchFamily="18" charset="0"/>
              </a:rPr>
              <a:t>The system analyst has to </a:t>
            </a:r>
            <a:r>
              <a:rPr lang="en-US" sz="2800" b="1" i="1" dirty="0">
                <a:latin typeface="Times New Roman" pitchFamily="18" charset="0"/>
                <a:cs typeface="Times New Roman" pitchFamily="18" charset="0"/>
              </a:rPr>
              <a:t>spend a large amount of time in interviewing  the people </a:t>
            </a:r>
            <a:r>
              <a:rPr lang="en-US" sz="2800" dirty="0">
                <a:latin typeface="Times New Roman" pitchFamily="18" charset="0"/>
                <a:cs typeface="Times New Roman" pitchFamily="18" charset="0"/>
              </a:rPr>
              <a:t>about </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Their  work</a:t>
            </a:r>
          </a:p>
          <a:p>
            <a:pPr lvl="0" algn="just">
              <a:spcBef>
                <a:spcPts val="0"/>
              </a:spcBef>
              <a:buFont typeface="Wingdings" pitchFamily="2" charset="2"/>
              <a:buChar char="§"/>
            </a:pPr>
            <a:r>
              <a:rPr lang="en-US" sz="2800" b="1" i="1" dirty="0">
                <a:solidFill>
                  <a:srgbClr val="CC0099"/>
                </a:solidFill>
                <a:latin typeface="Times New Roman" pitchFamily="18" charset="0"/>
                <a:cs typeface="Times New Roman" pitchFamily="18" charset="0"/>
              </a:rPr>
              <a:t>The information they use to do it and </a:t>
            </a:r>
          </a:p>
          <a:p>
            <a:pPr lvl="0" algn="just">
              <a:spcBef>
                <a:spcPts val="0"/>
              </a:spcBef>
              <a:buFont typeface="Wingdings" pitchFamily="2" charset="2"/>
              <a:buChar char="§"/>
            </a:pPr>
            <a:r>
              <a:rPr lang="en-US" sz="2800" dirty="0">
                <a:latin typeface="Times New Roman" pitchFamily="18" charset="0"/>
                <a:cs typeface="Times New Roman" pitchFamily="18" charset="0"/>
              </a:rPr>
              <a:t>The </a:t>
            </a:r>
            <a:r>
              <a:rPr lang="en-US" sz="2800" b="1" i="1" dirty="0">
                <a:solidFill>
                  <a:srgbClr val="008000"/>
                </a:solidFill>
                <a:latin typeface="Times New Roman" pitchFamily="18" charset="0"/>
                <a:cs typeface="Times New Roman" pitchFamily="18" charset="0"/>
              </a:rPr>
              <a:t>types of information processing that might supplement their work</a:t>
            </a:r>
          </a:p>
        </p:txBody>
      </p:sp>
      <p:sp>
        <p:nvSpPr>
          <p:cNvPr id="2" name="Slide Number Placeholder 1"/>
          <p:cNvSpPr>
            <a:spLocks noGrp="1"/>
          </p:cNvSpPr>
          <p:nvPr>
            <p:ph type="sldNum" sz="quarter" idx="12"/>
          </p:nvPr>
        </p:nvSpPr>
        <p:spPr/>
        <p:txBody>
          <a:bodyPr/>
          <a:lstStyle/>
          <a:p>
            <a:fld id="{B183FDB6-B6F0-4C8C-911C-95E81BC88C4E}" type="slidenum">
              <a:rPr lang="en-US" smtClean="0"/>
              <a:t>8</a:t>
            </a:fld>
            <a:endParaRPr lang="en-US"/>
          </a:p>
        </p:txBody>
      </p:sp>
    </p:spTree>
    <p:extLst>
      <p:ext uri="{BB962C8B-B14F-4D97-AF65-F5344CB8AC3E}">
        <p14:creationId xmlns:p14="http://schemas.microsoft.com/office/powerpoint/2010/main" val="2783622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fontScale="92500" lnSpcReduction="10000"/>
          </a:bodyPr>
          <a:lstStyle/>
          <a:p>
            <a:pPr marL="0" indent="0" algn="just">
              <a:buNone/>
            </a:pPr>
            <a:r>
              <a:rPr lang="en-US" sz="2800" b="1" i="1" dirty="0">
                <a:solidFill>
                  <a:srgbClr val="0000FF"/>
                </a:solidFill>
                <a:latin typeface="Times New Roman" pitchFamily="18" charset="0"/>
                <a:cs typeface="Times New Roman" pitchFamily="18" charset="0"/>
              </a:rPr>
              <a:t>5. Define Primary Keys </a:t>
            </a:r>
          </a:p>
          <a:p>
            <a:pPr algn="just">
              <a:buFont typeface="Wingdings" pitchFamily="2" charset="2"/>
              <a:buChar char="§"/>
            </a:pPr>
            <a:r>
              <a:rPr lang="en-US" sz="2800" dirty="0">
                <a:latin typeface="Times New Roman" pitchFamily="18" charset="0"/>
                <a:cs typeface="Times New Roman" pitchFamily="18" charset="0"/>
              </a:rPr>
              <a:t>The primary keys are </a:t>
            </a:r>
            <a:r>
              <a:rPr lang="en-US" sz="2800" b="1" i="1" dirty="0">
                <a:latin typeface="Times New Roman" pitchFamily="18" charset="0"/>
                <a:cs typeface="Times New Roman" pitchFamily="18" charset="0"/>
              </a:rPr>
              <a:t>Department Number, Supervisor Number, Employee Number, Project Number</a:t>
            </a:r>
            <a:r>
              <a:rPr lang="en-US" sz="2800" dirty="0">
                <a:latin typeface="Times New Roman" pitchFamily="18" charset="0"/>
                <a:cs typeface="Times New Roman" pitchFamily="18" charset="0"/>
              </a:rPr>
              <a:t>.  </a:t>
            </a:r>
          </a:p>
          <a:p>
            <a:pPr marL="0" indent="0" algn="just">
              <a:buNone/>
            </a:pPr>
            <a:r>
              <a:rPr lang="en-US" sz="2800" b="1" i="1" dirty="0">
                <a:solidFill>
                  <a:srgbClr val="0000FF"/>
                </a:solidFill>
                <a:latin typeface="Times New Roman" pitchFamily="18" charset="0"/>
                <a:cs typeface="Times New Roman" pitchFamily="18" charset="0"/>
              </a:rPr>
              <a:t>6. Draw Key-Based ERD</a:t>
            </a:r>
            <a:r>
              <a:rPr lang="en-US" sz="2800" b="1"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There are </a:t>
            </a:r>
            <a:r>
              <a:rPr lang="en-US" sz="2800" b="1" i="1" dirty="0">
                <a:latin typeface="Times New Roman" pitchFamily="18" charset="0"/>
                <a:cs typeface="Times New Roman" pitchFamily="18" charset="0"/>
              </a:rPr>
              <a:t>two many-to-many relationships in the rough ERD above</a:t>
            </a:r>
            <a:r>
              <a:rPr lang="en-US" sz="2800" dirty="0">
                <a:latin typeface="Times New Roman" pitchFamily="18" charset="0"/>
                <a:cs typeface="Times New Roman" pitchFamily="18" charset="0"/>
              </a:rPr>
              <a:t>:</a:t>
            </a:r>
          </a:p>
          <a:p>
            <a:pPr algn="just">
              <a:buFont typeface="Wingdings" pitchFamily="2" charset="2"/>
              <a:buChar char="§"/>
            </a:pPr>
            <a:r>
              <a:rPr lang="en-US" sz="2800" dirty="0">
                <a:latin typeface="Times New Roman" pitchFamily="18" charset="0"/>
                <a:cs typeface="Times New Roman" pitchFamily="18" charset="0"/>
              </a:rPr>
              <a:t>Between </a:t>
            </a:r>
            <a:r>
              <a:rPr lang="en-US" sz="2800" b="1" i="1" dirty="0">
                <a:solidFill>
                  <a:srgbClr val="0000FF"/>
                </a:solidFill>
                <a:latin typeface="Times New Roman" pitchFamily="18" charset="0"/>
                <a:cs typeface="Times New Roman" pitchFamily="18" charset="0"/>
              </a:rPr>
              <a:t>Department and Employee </a:t>
            </a:r>
            <a:r>
              <a:rPr lang="en-US" sz="2800" dirty="0">
                <a:latin typeface="Times New Roman" pitchFamily="18" charset="0"/>
                <a:cs typeface="Times New Roman" pitchFamily="18" charset="0"/>
              </a:rPr>
              <a:t>and </a:t>
            </a:r>
          </a:p>
          <a:p>
            <a:pPr algn="just">
              <a:buFont typeface="Wingdings" pitchFamily="2" charset="2"/>
              <a:buChar char="§"/>
            </a:pPr>
            <a:r>
              <a:rPr lang="en-US" sz="2800" dirty="0">
                <a:latin typeface="Times New Roman" pitchFamily="18" charset="0"/>
                <a:cs typeface="Times New Roman" pitchFamily="18" charset="0"/>
              </a:rPr>
              <a:t>Between </a:t>
            </a:r>
            <a:r>
              <a:rPr lang="en-US" sz="2800" b="1" i="1" dirty="0">
                <a:solidFill>
                  <a:srgbClr val="CC0099"/>
                </a:solidFill>
                <a:latin typeface="Times New Roman" pitchFamily="18" charset="0"/>
                <a:cs typeface="Times New Roman" pitchFamily="18" charset="0"/>
              </a:rPr>
              <a:t>Employee and Project</a:t>
            </a:r>
            <a:r>
              <a:rPr lang="en-US" sz="2800"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Thus we need the </a:t>
            </a:r>
            <a:r>
              <a:rPr lang="en-US" sz="2800" b="1" i="1" dirty="0">
                <a:latin typeface="Times New Roman" pitchFamily="18" charset="0"/>
                <a:cs typeface="Times New Roman" pitchFamily="18" charset="0"/>
              </a:rPr>
              <a:t>associative entities Department-Employee and Employee-Project</a:t>
            </a:r>
            <a:r>
              <a:rPr lang="en-US" sz="2800"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The primary key for </a:t>
            </a:r>
            <a:r>
              <a:rPr lang="en-US" sz="2800" b="1" i="1" dirty="0">
                <a:solidFill>
                  <a:srgbClr val="CC0099"/>
                </a:solidFill>
                <a:latin typeface="Times New Roman" pitchFamily="18" charset="0"/>
                <a:cs typeface="Times New Roman" pitchFamily="18" charset="0"/>
              </a:rPr>
              <a:t>Department-Employee is the concatenated key Department Number and Employee Number</a:t>
            </a:r>
            <a:r>
              <a:rPr lang="en-US" sz="2800" dirty="0">
                <a:latin typeface="Times New Roman" pitchFamily="18" charset="0"/>
                <a:cs typeface="Times New Roman" pitchFamily="18" charset="0"/>
              </a:rPr>
              <a:t>. </a:t>
            </a:r>
          </a:p>
          <a:p>
            <a:pPr algn="just">
              <a:buFont typeface="Wingdings" pitchFamily="2" charset="2"/>
              <a:buChar char="Ø"/>
            </a:pPr>
            <a:r>
              <a:rPr lang="en-US" sz="2800" dirty="0">
                <a:latin typeface="Times New Roman" pitchFamily="18" charset="0"/>
                <a:cs typeface="Times New Roman" pitchFamily="18" charset="0"/>
              </a:rPr>
              <a:t>The primary key for </a:t>
            </a:r>
            <a:r>
              <a:rPr lang="en-US" sz="2800" b="1" i="1" dirty="0">
                <a:latin typeface="Times New Roman" pitchFamily="18" charset="0"/>
                <a:cs typeface="Times New Roman" pitchFamily="18" charset="0"/>
              </a:rPr>
              <a:t>Employee-Project is the concatenated key Employee Number and Project Number</a:t>
            </a:r>
            <a:r>
              <a:rPr lang="en-US" sz="2800" dirty="0">
                <a:latin typeface="Times New Roman" pitchFamily="18" charset="0"/>
                <a:cs typeface="Times New Roman" pitchFamily="18" charset="0"/>
              </a:rPr>
              <a:t>.  </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80</a:t>
            </a:fld>
            <a:endParaRPr lang="en-US"/>
          </a:p>
        </p:txBody>
      </p:sp>
    </p:spTree>
    <p:extLst>
      <p:ext uri="{BB962C8B-B14F-4D97-AF65-F5344CB8AC3E}">
        <p14:creationId xmlns:p14="http://schemas.microsoft.com/office/powerpoint/2010/main" val="13832665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183FDB6-B6F0-4C8C-911C-95E81BC88C4E}" type="slidenum">
              <a:rPr lang="en-US" smtClean="0"/>
              <a:t>81</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7543800" cy="626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664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477000"/>
          </a:xfrm>
        </p:spPr>
        <p:txBody>
          <a:bodyPr>
            <a:normAutofit/>
          </a:bodyPr>
          <a:lstStyle/>
          <a:p>
            <a:pPr marL="0" indent="0" algn="just">
              <a:buNone/>
            </a:pPr>
            <a:r>
              <a:rPr lang="en-US" sz="2800" b="1" i="1" dirty="0">
                <a:solidFill>
                  <a:srgbClr val="0000FF"/>
                </a:solidFill>
                <a:latin typeface="Times New Roman" pitchFamily="18" charset="0"/>
                <a:cs typeface="Times New Roman" pitchFamily="18" charset="0"/>
              </a:rPr>
              <a:t>7. Identify Attributes</a:t>
            </a:r>
          </a:p>
          <a:p>
            <a:pPr algn="just">
              <a:buFont typeface="Wingdings" pitchFamily="2" charset="2"/>
              <a:buChar char="Ø"/>
            </a:pPr>
            <a:r>
              <a:rPr lang="en-US" sz="2800" dirty="0">
                <a:latin typeface="Times New Roman" pitchFamily="18" charset="0"/>
                <a:cs typeface="Times New Roman" pitchFamily="18" charset="0"/>
              </a:rPr>
              <a:t>The only </a:t>
            </a:r>
            <a:r>
              <a:rPr lang="en-US" sz="2800" b="1" i="1" dirty="0">
                <a:solidFill>
                  <a:srgbClr val="CC0099"/>
                </a:solidFill>
                <a:latin typeface="Times New Roman" pitchFamily="18" charset="0"/>
                <a:cs typeface="Times New Roman" pitchFamily="18" charset="0"/>
              </a:rPr>
              <a:t>attributes indicated are the names of the departments, projects,</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supervisors and employees, as well as the supervisor and employee NUMBER and a unique project numbe</a:t>
            </a:r>
            <a:r>
              <a:rPr lang="en-US" sz="2800" dirty="0">
                <a:latin typeface="Times New Roman" pitchFamily="18" charset="0"/>
                <a:cs typeface="Times New Roman" pitchFamily="18" charset="0"/>
              </a:rPr>
              <a:t>r.  </a:t>
            </a:r>
          </a:p>
          <a:p>
            <a:pPr marL="0" indent="0" algn="just">
              <a:buNone/>
            </a:pPr>
            <a:r>
              <a:rPr lang="en-US" sz="2800" b="1" i="1" dirty="0">
                <a:solidFill>
                  <a:srgbClr val="0000FF"/>
                </a:solidFill>
                <a:latin typeface="Times New Roman" pitchFamily="18" charset="0"/>
                <a:cs typeface="Times New Roman" pitchFamily="18" charset="0"/>
              </a:rPr>
              <a:t>8. Map Attributes</a:t>
            </a:r>
            <a:r>
              <a:rPr lang="en-US" sz="2800" b="1" dirty="0">
                <a:latin typeface="Times New Roman" pitchFamily="18" charset="0"/>
                <a:cs typeface="Times New Roman" pitchFamily="18" charset="0"/>
              </a:rPr>
              <a:t> </a:t>
            </a: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82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3726785"/>
              </p:ext>
            </p:extLst>
          </p:nvPr>
        </p:nvGraphicFramePr>
        <p:xfrm>
          <a:off x="228600" y="3124200"/>
          <a:ext cx="8686800" cy="3108960"/>
        </p:xfrm>
        <a:graphic>
          <a:graphicData uri="http://schemas.openxmlformats.org/drawingml/2006/table">
            <a:tbl>
              <a:tblPr>
                <a:tableStyleId>{5C22544A-7EE6-4342-B048-85BDC9FD1C3A}</a:tableStyleId>
              </a:tblPr>
              <a:tblGrid>
                <a:gridCol w="2057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57200">
                <a:tc>
                  <a:txBody>
                    <a:bodyPr/>
                    <a:lstStyle/>
                    <a:p>
                      <a:r>
                        <a:rPr lang="en-GB" sz="2400" dirty="0">
                          <a:effectLst/>
                          <a:latin typeface="Times New Roman" pitchFamily="18" charset="0"/>
                          <a:cs typeface="Times New Roman" pitchFamily="18" charset="0"/>
                        </a:rPr>
                        <a:t>Attribute   </a:t>
                      </a:r>
                      <a:endParaRPr lang="en-US" sz="2400" dirty="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Entity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Attribute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Entity</a:t>
                      </a:r>
                      <a:endParaRPr lang="en-US" sz="240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0"/>
                  </a:ext>
                </a:extLst>
              </a:tr>
              <a:tr h="457200">
                <a:tc>
                  <a:txBody>
                    <a:bodyPr/>
                    <a:lstStyle/>
                    <a:p>
                      <a:r>
                        <a:rPr lang="en-GB" sz="2400" dirty="0">
                          <a:effectLst/>
                          <a:latin typeface="Times New Roman" pitchFamily="18" charset="0"/>
                          <a:cs typeface="Times New Roman" pitchFamily="18" charset="0"/>
                        </a:rPr>
                        <a:t>Department Name      </a:t>
                      </a:r>
                      <a:endParaRPr lang="en-US" sz="2400" dirty="0">
                        <a:effectLst/>
                        <a:latin typeface="Times New Roman" pitchFamily="18" charset="0"/>
                        <a:cs typeface="Times New Roman" pitchFamily="18" charset="0"/>
                      </a:endParaRPr>
                    </a:p>
                  </a:txBody>
                  <a:tcPr marL="68580" marR="68580" marT="0" marB="0"/>
                </a:tc>
                <a:tc>
                  <a:txBody>
                    <a:bodyPr/>
                    <a:lstStyle/>
                    <a:p>
                      <a:r>
                        <a:rPr lang="en-GB" sz="2400" dirty="0">
                          <a:effectLst/>
                          <a:latin typeface="Times New Roman" pitchFamily="18" charset="0"/>
                          <a:cs typeface="Times New Roman" pitchFamily="18" charset="0"/>
                        </a:rPr>
                        <a:t>Department</a:t>
                      </a:r>
                      <a:endParaRPr lang="en-US" sz="2400" dirty="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Supervisor Number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Supervisor</a:t>
                      </a:r>
                      <a:endParaRPr lang="en-US" sz="240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1"/>
                  </a:ext>
                </a:extLst>
              </a:tr>
              <a:tr h="457200">
                <a:tc>
                  <a:txBody>
                    <a:bodyPr/>
                    <a:lstStyle/>
                    <a:p>
                      <a:r>
                        <a:rPr lang="en-GB" sz="2400">
                          <a:effectLst/>
                          <a:latin typeface="Times New Roman" pitchFamily="18" charset="0"/>
                          <a:cs typeface="Times New Roman" pitchFamily="18" charset="0"/>
                        </a:rPr>
                        <a:t>Employee Number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Employee</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Supervisor Name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Supervisor</a:t>
                      </a:r>
                      <a:endParaRPr lang="en-US" sz="240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2"/>
                  </a:ext>
                </a:extLst>
              </a:tr>
              <a:tr h="457200">
                <a:tc>
                  <a:txBody>
                    <a:bodyPr/>
                    <a:lstStyle/>
                    <a:p>
                      <a:r>
                        <a:rPr lang="en-GB" sz="2400">
                          <a:effectLst/>
                          <a:latin typeface="Times New Roman" pitchFamily="18" charset="0"/>
                          <a:cs typeface="Times New Roman" pitchFamily="18" charset="0"/>
                        </a:rPr>
                        <a:t>Employee Name        </a:t>
                      </a:r>
                      <a:endParaRPr lang="en-US" sz="2400">
                        <a:effectLst/>
                        <a:latin typeface="Times New Roman" pitchFamily="18" charset="0"/>
                        <a:cs typeface="Times New Roman" pitchFamily="18" charset="0"/>
                      </a:endParaRPr>
                    </a:p>
                  </a:txBody>
                  <a:tcPr marL="68580" marR="68580" marT="0" marB="0"/>
                </a:tc>
                <a:tc>
                  <a:txBody>
                    <a:bodyPr/>
                    <a:lstStyle/>
                    <a:p>
                      <a:r>
                        <a:rPr lang="en-GB" sz="2400" dirty="0">
                          <a:effectLst/>
                          <a:latin typeface="Times New Roman" pitchFamily="18" charset="0"/>
                          <a:cs typeface="Times New Roman" pitchFamily="18" charset="0"/>
                        </a:rPr>
                        <a:t>Employee</a:t>
                      </a:r>
                      <a:endParaRPr lang="en-US" sz="2400" dirty="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Project Name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Project</a:t>
                      </a:r>
                      <a:endParaRPr lang="en-US" sz="240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3"/>
                  </a:ext>
                </a:extLst>
              </a:tr>
              <a:tr h="457200">
                <a:tc>
                  <a:txBody>
                    <a:bodyPr/>
                    <a:lstStyle/>
                    <a:p>
                      <a:r>
                        <a:rPr lang="en-GB" sz="2400">
                          <a:effectLst/>
                          <a:latin typeface="Times New Roman" pitchFamily="18" charset="0"/>
                          <a:cs typeface="Times New Roman" pitchFamily="18" charset="0"/>
                        </a:rPr>
                        <a:t>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 </a:t>
                      </a:r>
                      <a:endParaRPr lang="en-US" sz="2400">
                        <a:effectLst/>
                        <a:latin typeface="Times New Roman" pitchFamily="18" charset="0"/>
                        <a:cs typeface="Times New Roman" pitchFamily="18" charset="0"/>
                      </a:endParaRPr>
                    </a:p>
                  </a:txBody>
                  <a:tcPr marL="68580" marR="68580" marT="0" marB="0"/>
                </a:tc>
                <a:tc>
                  <a:txBody>
                    <a:bodyPr/>
                    <a:lstStyle/>
                    <a:p>
                      <a:r>
                        <a:rPr lang="en-GB" sz="2400">
                          <a:effectLst/>
                          <a:latin typeface="Times New Roman" pitchFamily="18" charset="0"/>
                          <a:cs typeface="Times New Roman" pitchFamily="18" charset="0"/>
                        </a:rPr>
                        <a:t>Project Number        </a:t>
                      </a:r>
                      <a:endParaRPr lang="en-US" sz="2400">
                        <a:effectLst/>
                        <a:latin typeface="Times New Roman" pitchFamily="18" charset="0"/>
                        <a:cs typeface="Times New Roman" pitchFamily="18" charset="0"/>
                      </a:endParaRPr>
                    </a:p>
                  </a:txBody>
                  <a:tcPr marL="68580" marR="68580" marT="0" marB="0"/>
                </a:tc>
                <a:tc>
                  <a:txBody>
                    <a:bodyPr/>
                    <a:lstStyle/>
                    <a:p>
                      <a:r>
                        <a:rPr lang="en-GB" sz="2400" dirty="0">
                          <a:effectLst/>
                          <a:latin typeface="Times New Roman" pitchFamily="18" charset="0"/>
                          <a:cs typeface="Times New Roman" pitchFamily="18" charset="0"/>
                        </a:rPr>
                        <a:t>Project</a:t>
                      </a:r>
                      <a:endParaRPr lang="en-US" sz="2400" dirty="0">
                        <a:effectLst/>
                        <a:latin typeface="Times New Roman" pitchFamily="18" charset="0"/>
                        <a:cs typeface="Times New Roman"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5652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9. Draw Fully Attributed ERD </a:t>
            </a:r>
            <a:br>
              <a:rPr lang="en-US" sz="3200" b="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183FDB6-B6F0-4C8C-911C-95E81BC88C4E}" type="slidenum">
              <a:rPr lang="en-US" smtClean="0"/>
              <a:t>83</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7086600" cy="58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5504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br>
              <a:rPr lang="en-US" sz="3200" b="1" dirty="0">
                <a:solidFill>
                  <a:srgbClr val="0000FF"/>
                </a:solidFill>
                <a:latin typeface="Times New Roman" pitchFamily="18" charset="0"/>
                <a:cs typeface="Times New Roman" pitchFamily="18" charset="0"/>
              </a:rPr>
            </a:br>
            <a:r>
              <a:rPr lang="en-US" sz="3200" b="1" dirty="0">
                <a:solidFill>
                  <a:srgbClr val="0000FF"/>
                </a:solidFill>
                <a:latin typeface="Times New Roman" pitchFamily="18" charset="0"/>
                <a:cs typeface="Times New Roman" pitchFamily="18" charset="0"/>
              </a:rPr>
              <a:t>10. Check Results </a:t>
            </a:r>
            <a:br>
              <a:rPr lang="en-US" sz="3200" b="1" dirty="0">
                <a:solidFill>
                  <a:srgbClr val="0000FF"/>
                </a:solidFill>
                <a:latin typeface="Times New Roman" pitchFamily="18" charset="0"/>
                <a:cs typeface="Times New Roman" pitchFamily="18" charset="0"/>
              </a:rPr>
            </a:br>
            <a:endParaRPr lang="en-US"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81000"/>
            <a:ext cx="8994058" cy="6248400"/>
          </a:xfrm>
        </p:spPr>
        <p:txBody>
          <a:bodyPr>
            <a:noAutofit/>
          </a:bodyPr>
          <a:lstStyle/>
          <a:p>
            <a:pPr algn="just">
              <a:spcBef>
                <a:spcPts val="0"/>
              </a:spcBef>
              <a:buFont typeface="Wingdings" pitchFamily="2" charset="2"/>
              <a:buChar char="Ø"/>
            </a:pPr>
            <a:r>
              <a:rPr lang="en-US" sz="2600" dirty="0">
                <a:latin typeface="Times New Roman" pitchFamily="18" charset="0"/>
                <a:cs typeface="Times New Roman" pitchFamily="18" charset="0"/>
              </a:rPr>
              <a:t>The </a:t>
            </a:r>
            <a:r>
              <a:rPr lang="en-US" sz="2600" b="1" i="1" dirty="0">
                <a:latin typeface="Times New Roman" pitchFamily="18" charset="0"/>
                <a:cs typeface="Times New Roman" pitchFamily="18" charset="0"/>
              </a:rPr>
              <a:t>final ERD appears to model the data in this system well</a:t>
            </a:r>
            <a:r>
              <a:rPr lang="en-US" sz="2600" dirty="0">
                <a:latin typeface="Times New Roman" pitchFamily="18" charset="0"/>
                <a:cs typeface="Times New Roman" pitchFamily="18" charset="0"/>
              </a:rPr>
              <a:t>. </a:t>
            </a:r>
          </a:p>
          <a:p>
            <a:pPr marL="0" indent="0" algn="ctr">
              <a:spcBef>
                <a:spcPts val="0"/>
              </a:spcBef>
              <a:buNone/>
            </a:pPr>
            <a:r>
              <a:rPr lang="en-US" sz="2600" b="1" i="1" u="sng" dirty="0">
                <a:solidFill>
                  <a:srgbClr val="0000FF"/>
                </a:solidFill>
                <a:latin typeface="Times New Roman" pitchFamily="18" charset="0"/>
                <a:cs typeface="Times New Roman" pitchFamily="18" charset="0"/>
              </a:rPr>
              <a:t> Summary</a:t>
            </a:r>
          </a:p>
          <a:p>
            <a:pPr marL="0" indent="0" algn="just">
              <a:spcBef>
                <a:spcPts val="0"/>
              </a:spcBef>
              <a:buNone/>
            </a:pPr>
            <a:r>
              <a:rPr lang="en-US" sz="2600" b="1" dirty="0">
                <a:latin typeface="Times New Roman" pitchFamily="18" charset="0"/>
                <a:cs typeface="Times New Roman" pitchFamily="18" charset="0"/>
              </a:rPr>
              <a:t>Step 1. Identify Entities </a:t>
            </a:r>
          </a:p>
          <a:p>
            <a:pPr algn="just">
              <a:spcBef>
                <a:spcPts val="0"/>
              </a:spcBef>
              <a:buFont typeface="Wingdings" pitchFamily="2" charset="2"/>
              <a:buChar char="Ø"/>
            </a:pPr>
            <a:r>
              <a:rPr lang="en-US" sz="2600" dirty="0">
                <a:latin typeface="Times New Roman" pitchFamily="18" charset="0"/>
                <a:cs typeface="Times New Roman" pitchFamily="18" charset="0"/>
              </a:rPr>
              <a:t>A data entity is anything real or abstract about which we want to store data. Entity types fall into five classes: roles, events, locations, tangible things, or concepts. </a:t>
            </a:r>
          </a:p>
          <a:p>
            <a:pPr algn="just">
              <a:spcBef>
                <a:spcPts val="0"/>
              </a:spcBef>
              <a:buFont typeface="Wingdings" pitchFamily="2" charset="2"/>
              <a:buChar char="§"/>
            </a:pPr>
            <a:r>
              <a:rPr lang="en-US" sz="2600" dirty="0">
                <a:latin typeface="Times New Roman" pitchFamily="18" charset="0"/>
                <a:cs typeface="Times New Roman" pitchFamily="18" charset="0"/>
              </a:rPr>
              <a:t>The best way to identify entities is to ask the system owners and users to identify things about which they would like to capture, store and produce information. </a:t>
            </a:r>
          </a:p>
          <a:p>
            <a:pPr algn="just">
              <a:spcBef>
                <a:spcPts val="0"/>
              </a:spcBef>
              <a:buFont typeface="Wingdings" pitchFamily="2" charset="2"/>
              <a:buChar char="§"/>
            </a:pPr>
            <a:r>
              <a:rPr lang="en-US" sz="2600" dirty="0">
                <a:latin typeface="Times New Roman" pitchFamily="18" charset="0"/>
                <a:cs typeface="Times New Roman" pitchFamily="18" charset="0"/>
              </a:rPr>
              <a:t>Another source for identifying entities is to study the forms, files, and reports generated by the current system.</a:t>
            </a:r>
          </a:p>
          <a:p>
            <a:pPr algn="just">
              <a:spcBef>
                <a:spcPts val="0"/>
              </a:spcBef>
              <a:buFont typeface="Wingdings" pitchFamily="2" charset="2"/>
              <a:buChar char="§"/>
            </a:pPr>
            <a:r>
              <a:rPr lang="en-US" sz="2600" dirty="0">
                <a:latin typeface="Times New Roman" pitchFamily="18" charset="0"/>
                <a:cs typeface="Times New Roman" pitchFamily="18" charset="0"/>
              </a:rPr>
              <a:t>E.g. a student registration form would refer to Student (a role), but also Course (an event), Instructor (a role), Advisor (a role), Room (a location), etc.  </a:t>
            </a:r>
          </a:p>
        </p:txBody>
      </p:sp>
      <p:sp>
        <p:nvSpPr>
          <p:cNvPr id="4" name="Slide Number Placeholder 3"/>
          <p:cNvSpPr>
            <a:spLocks noGrp="1"/>
          </p:cNvSpPr>
          <p:nvPr>
            <p:ph type="sldNum" sz="quarter" idx="12"/>
          </p:nvPr>
        </p:nvSpPr>
        <p:spPr/>
        <p:txBody>
          <a:bodyPr/>
          <a:lstStyle/>
          <a:p>
            <a:fld id="{B183FDB6-B6F0-4C8C-911C-95E81BC88C4E}" type="slidenum">
              <a:rPr lang="en-US" smtClean="0"/>
              <a:t>84</a:t>
            </a:fld>
            <a:endParaRPr lang="en-US"/>
          </a:p>
        </p:txBody>
      </p:sp>
    </p:spTree>
    <p:extLst>
      <p:ext uri="{BB962C8B-B14F-4D97-AF65-F5344CB8AC3E}">
        <p14:creationId xmlns:p14="http://schemas.microsoft.com/office/powerpoint/2010/main" val="12128132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553200"/>
          </a:xfrm>
        </p:spPr>
        <p:txBody>
          <a:bodyPr>
            <a:normAutofit/>
          </a:bodyPr>
          <a:lstStyle/>
          <a:p>
            <a:pPr marL="0" indent="0" algn="just">
              <a:spcBef>
                <a:spcPts val="0"/>
              </a:spcBef>
              <a:buNone/>
            </a:pPr>
            <a:r>
              <a:rPr lang="en-US" sz="2800" b="1" dirty="0">
                <a:latin typeface="Times New Roman" pitchFamily="18" charset="0"/>
                <a:cs typeface="Times New Roman" pitchFamily="18" charset="0"/>
              </a:rPr>
              <a:t>Step 2. Find Relationships </a:t>
            </a:r>
          </a:p>
          <a:p>
            <a:pPr algn="just">
              <a:spcBef>
                <a:spcPts val="0"/>
              </a:spcBef>
              <a:buFont typeface="Wingdings" pitchFamily="2" charset="2"/>
              <a:buChar char="Ø"/>
            </a:pPr>
            <a:r>
              <a:rPr lang="en-US" sz="2800" dirty="0">
                <a:latin typeface="Times New Roman" pitchFamily="18" charset="0"/>
                <a:cs typeface="Times New Roman" pitchFamily="18" charset="0"/>
              </a:rPr>
              <a:t>There are natural associations between pairs of entities.</a:t>
            </a:r>
          </a:p>
          <a:p>
            <a:pPr algn="just">
              <a:spcBef>
                <a:spcPts val="0"/>
              </a:spcBef>
              <a:buFont typeface="Wingdings" pitchFamily="2" charset="2"/>
              <a:buChar char="§"/>
            </a:pPr>
            <a:r>
              <a:rPr lang="en-US" sz="2800" dirty="0">
                <a:latin typeface="Times New Roman" pitchFamily="18" charset="0"/>
                <a:cs typeface="Times New Roman" pitchFamily="18" charset="0"/>
              </a:rPr>
              <a:t>Listing the entities down the left column and across the top of a table, we can form a relationship matrix by filling in an active verb at the intersection of two entities which are related. </a:t>
            </a:r>
          </a:p>
          <a:p>
            <a:pPr algn="just">
              <a:spcBef>
                <a:spcPts val="0"/>
              </a:spcBef>
              <a:buFont typeface="Wingdings" pitchFamily="2" charset="2"/>
              <a:buChar char="§"/>
            </a:pPr>
            <a:r>
              <a:rPr lang="en-US" sz="2800" dirty="0">
                <a:latin typeface="Times New Roman" pitchFamily="18" charset="0"/>
                <a:cs typeface="Times New Roman" pitchFamily="18" charset="0"/>
              </a:rPr>
              <a:t>Each row and column should have at least one relationship listed or else the entity associated with that row or column does not interact with the rest of the system.</a:t>
            </a:r>
          </a:p>
          <a:p>
            <a:pPr algn="just">
              <a:spcBef>
                <a:spcPts val="0"/>
              </a:spcBef>
              <a:buFont typeface="Wingdings" pitchFamily="2" charset="2"/>
              <a:buChar char="§"/>
            </a:pPr>
            <a:r>
              <a:rPr lang="en-US" sz="2800" dirty="0">
                <a:latin typeface="Times New Roman" pitchFamily="18" charset="0"/>
                <a:cs typeface="Times New Roman" pitchFamily="18" charset="0"/>
              </a:rPr>
              <a:t>In this case, you should question whether it makes sense to include that entity in the system.  </a:t>
            </a:r>
          </a:p>
          <a:p>
            <a:pPr algn="just">
              <a:spcBef>
                <a:spcPts val="0"/>
              </a:spcBef>
              <a:buFont typeface="Wingdings" pitchFamily="2" charset="2"/>
              <a:buChar char="Ø"/>
            </a:pPr>
            <a:r>
              <a:rPr lang="en-GB" sz="2800" dirty="0">
                <a:latin typeface="Times New Roman" pitchFamily="18" charset="0"/>
                <a:cs typeface="Times New Roman" pitchFamily="18" charset="0"/>
              </a:rPr>
              <a:t>A student is enrolled in one or more courses     subject    verb           objects</a:t>
            </a:r>
            <a:endParaRPr lang="en-US" sz="2800" dirty="0">
              <a:latin typeface="Times New Roman" pitchFamily="18" charset="0"/>
              <a:cs typeface="Times New Roman" pitchFamily="18" charset="0"/>
            </a:endParaRPr>
          </a:p>
          <a:p>
            <a:endParaRPr lang="en-US" sz="2800" dirty="0"/>
          </a:p>
        </p:txBody>
      </p:sp>
      <p:sp>
        <p:nvSpPr>
          <p:cNvPr id="4" name="Slide Number Placeholder 3"/>
          <p:cNvSpPr>
            <a:spLocks noGrp="1"/>
          </p:cNvSpPr>
          <p:nvPr>
            <p:ph type="sldNum" sz="quarter" idx="12"/>
          </p:nvPr>
        </p:nvSpPr>
        <p:spPr/>
        <p:txBody>
          <a:bodyPr/>
          <a:lstStyle/>
          <a:p>
            <a:fld id="{B183FDB6-B6F0-4C8C-911C-95E81BC88C4E}" type="slidenum">
              <a:rPr lang="en-US" smtClean="0"/>
              <a:t>85</a:t>
            </a:fld>
            <a:endParaRPr lang="en-US"/>
          </a:p>
        </p:txBody>
      </p:sp>
    </p:spTree>
    <p:extLst>
      <p:ext uri="{BB962C8B-B14F-4D97-AF65-F5344CB8AC3E}">
        <p14:creationId xmlns:p14="http://schemas.microsoft.com/office/powerpoint/2010/main" val="34507791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629400"/>
          </a:xfrm>
        </p:spPr>
        <p:txBody>
          <a:bodyPr>
            <a:noAutofit/>
          </a:bodyPr>
          <a:lstStyle/>
          <a:p>
            <a:pPr marL="0" indent="0" algn="just">
              <a:spcBef>
                <a:spcPts val="0"/>
              </a:spcBef>
              <a:buNone/>
            </a:pPr>
            <a:r>
              <a:rPr lang="en-US" sz="2800" b="1" dirty="0">
                <a:latin typeface="Times New Roman" pitchFamily="18" charset="0"/>
                <a:cs typeface="Times New Roman" pitchFamily="18" charset="0"/>
              </a:rPr>
              <a:t>Step 3. Draw Rough ERD </a:t>
            </a:r>
          </a:p>
          <a:p>
            <a:pPr algn="just">
              <a:spcBef>
                <a:spcPts val="0"/>
              </a:spcBef>
              <a:buFont typeface="Wingdings" pitchFamily="2" charset="2"/>
              <a:buChar char="Ø"/>
            </a:pPr>
            <a:r>
              <a:rPr lang="en-US" sz="2800" dirty="0">
                <a:latin typeface="Times New Roman" pitchFamily="18" charset="0"/>
                <a:cs typeface="Times New Roman" pitchFamily="18" charset="0"/>
              </a:rPr>
              <a:t>Using rectangles for entities and lines for relationships, we can draw an Entity Relationship Diagram (ERD).  </a:t>
            </a:r>
          </a:p>
          <a:p>
            <a:pPr marL="0" indent="0" algn="just">
              <a:spcBef>
                <a:spcPts val="0"/>
              </a:spcBef>
              <a:buNone/>
            </a:pPr>
            <a:r>
              <a:rPr lang="en-US" sz="2800" b="1" dirty="0">
                <a:latin typeface="Times New Roman" pitchFamily="18" charset="0"/>
                <a:cs typeface="Times New Roman" pitchFamily="18" charset="0"/>
              </a:rPr>
              <a:t>Step 4. Fill in Cardinality </a:t>
            </a:r>
          </a:p>
          <a:p>
            <a:pPr algn="just">
              <a:spcBef>
                <a:spcPts val="0"/>
              </a:spcBef>
              <a:buFont typeface="Wingdings" pitchFamily="2" charset="2"/>
              <a:buChar char="Ø"/>
            </a:pPr>
            <a:r>
              <a:rPr lang="en-US" sz="2800" dirty="0">
                <a:latin typeface="Times New Roman" pitchFamily="18" charset="0"/>
                <a:cs typeface="Times New Roman" pitchFamily="18" charset="0"/>
              </a:rPr>
              <a:t>At each end of each connector joining rectangles, we need to place a symbol indicating the minimum and maximum number of instances of the adjacent rectangle there are for one instance of the rectangle at the other end of the relationship line. </a:t>
            </a:r>
          </a:p>
          <a:p>
            <a:pPr algn="just">
              <a:spcBef>
                <a:spcPts val="0"/>
              </a:spcBef>
              <a:buFont typeface="Wingdings" pitchFamily="2" charset="2"/>
              <a:buChar char="§"/>
            </a:pPr>
            <a:r>
              <a:rPr lang="en-US" sz="2800" dirty="0">
                <a:latin typeface="Times New Roman" pitchFamily="18" charset="0"/>
                <a:cs typeface="Times New Roman" pitchFamily="18" charset="0"/>
              </a:rPr>
              <a:t>The placement of these numbers is often confusing. </a:t>
            </a:r>
          </a:p>
          <a:p>
            <a:pPr algn="just">
              <a:spcBef>
                <a:spcPts val="0"/>
              </a:spcBef>
              <a:buFont typeface="Wingdings" pitchFamily="2" charset="2"/>
              <a:buChar char="§"/>
            </a:pPr>
            <a:r>
              <a:rPr lang="en-US" sz="2800" dirty="0">
                <a:latin typeface="Times New Roman" pitchFamily="18" charset="0"/>
                <a:cs typeface="Times New Roman" pitchFamily="18" charset="0"/>
              </a:rPr>
              <a:t>The first symbol is either 0 to indicate that it is possible for no instances of the entity joining the connector to be related to a given instance of the entity on the other side of the relationship, 1 if at least one instance is necessary or it is omitted if more than one instance is required. </a:t>
            </a:r>
          </a:p>
        </p:txBody>
      </p:sp>
      <p:sp>
        <p:nvSpPr>
          <p:cNvPr id="4" name="Slide Number Placeholder 3"/>
          <p:cNvSpPr>
            <a:spLocks noGrp="1"/>
          </p:cNvSpPr>
          <p:nvPr>
            <p:ph type="sldNum" sz="quarter" idx="12"/>
          </p:nvPr>
        </p:nvSpPr>
        <p:spPr/>
        <p:txBody>
          <a:bodyPr/>
          <a:lstStyle/>
          <a:p>
            <a:fld id="{B183FDB6-B6F0-4C8C-911C-95E81BC88C4E}" type="slidenum">
              <a:rPr lang="en-US" smtClean="0"/>
              <a:t>86</a:t>
            </a:fld>
            <a:endParaRPr lang="en-US"/>
          </a:p>
        </p:txBody>
      </p:sp>
    </p:spTree>
    <p:extLst>
      <p:ext uri="{BB962C8B-B14F-4D97-AF65-F5344CB8AC3E}">
        <p14:creationId xmlns:p14="http://schemas.microsoft.com/office/powerpoint/2010/main" val="2025590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629400"/>
          </a:xfrm>
        </p:spPr>
        <p:txBody>
          <a:bodyPr>
            <a:normAutofit fontScale="85000" lnSpcReduction="20000"/>
          </a:bodyPr>
          <a:lstStyle/>
          <a:p>
            <a:pPr algn="just">
              <a:lnSpc>
                <a:spcPct val="120000"/>
              </a:lnSpc>
              <a:spcBef>
                <a:spcPts val="0"/>
              </a:spcBef>
              <a:buFont typeface="Wingdings" pitchFamily="2" charset="2"/>
              <a:buChar char="§"/>
            </a:pPr>
            <a:r>
              <a:rPr lang="en-US" dirty="0">
                <a:latin typeface="Times New Roman" pitchFamily="18" charset="0"/>
                <a:cs typeface="Times New Roman" pitchFamily="18" charset="0"/>
              </a:rPr>
              <a:t>For example, more than one student must be enrolled in a course for it to run, but it is possible for no students to have a particular instructor (if they are on leave).  </a:t>
            </a:r>
          </a:p>
          <a:p>
            <a:pPr algn="just">
              <a:lnSpc>
                <a:spcPct val="120000"/>
              </a:lnSpc>
              <a:spcBef>
                <a:spcPts val="0"/>
              </a:spcBef>
              <a:buFont typeface="Wingdings" pitchFamily="2" charset="2"/>
              <a:buChar char="§"/>
            </a:pPr>
            <a:r>
              <a:rPr lang="en-GB" dirty="0">
                <a:latin typeface="Times New Roman" pitchFamily="18" charset="0"/>
                <a:cs typeface="Times New Roman" pitchFamily="18" charset="0"/>
              </a:rPr>
              <a:t>The second symbol gives the maximum number of instances of the entity joining the connector for each instance of the entity on the other side of the relationship. If there is only one such instance, this symbol is 1.</a:t>
            </a:r>
          </a:p>
          <a:p>
            <a:pPr algn="just">
              <a:lnSpc>
                <a:spcPct val="120000"/>
              </a:lnSpc>
              <a:spcBef>
                <a:spcPts val="0"/>
              </a:spcBef>
              <a:buFont typeface="Wingdings" pitchFamily="2" charset="2"/>
              <a:buChar char="§"/>
            </a:pPr>
            <a:r>
              <a:rPr lang="en-GB" dirty="0">
                <a:latin typeface="Times New Roman" pitchFamily="18" charset="0"/>
                <a:cs typeface="Times New Roman" pitchFamily="18" charset="0"/>
              </a:rPr>
              <a:t> If more than 1, the symbol is a crows foot opening towards the rectangle.  </a:t>
            </a:r>
            <a:endParaRPr lang="en-US" dirty="0">
              <a:latin typeface="Times New Roman" pitchFamily="18" charset="0"/>
              <a:cs typeface="Times New Roman" pitchFamily="18" charset="0"/>
            </a:endParaRPr>
          </a:p>
          <a:p>
            <a:pPr algn="just">
              <a:lnSpc>
                <a:spcPct val="120000"/>
              </a:lnSpc>
              <a:spcBef>
                <a:spcPts val="0"/>
              </a:spcBef>
              <a:buFont typeface="Wingdings" pitchFamily="2" charset="2"/>
              <a:buChar char="§"/>
            </a:pPr>
            <a:r>
              <a:rPr lang="en-GB" dirty="0">
                <a:latin typeface="Times New Roman" pitchFamily="18" charset="0"/>
                <a:cs typeface="Times New Roman" pitchFamily="18" charset="0"/>
              </a:rPr>
              <a:t>If you read it like a sentence, the first entity is the subject, the relationship is the verb, the cardinality after the relationship tells how many direct objects (second entity) there are.  </a:t>
            </a:r>
            <a:endParaRPr lang="en-US" dirty="0">
              <a:latin typeface="Times New Roman" pitchFamily="18" charset="0"/>
              <a:cs typeface="Times New Roman" pitchFamily="18" charset="0"/>
            </a:endParaRPr>
          </a:p>
          <a:p>
            <a:pPr algn="just">
              <a:lnSpc>
                <a:spcPct val="120000"/>
              </a:lnSpc>
              <a:spcBef>
                <a:spcPts val="0"/>
              </a:spcBef>
              <a:buFont typeface="Wingdings" pitchFamily="2" charset="2"/>
              <a:buChar char="§"/>
            </a:pPr>
            <a:r>
              <a:rPr lang="en-GB" dirty="0">
                <a:latin typeface="Times New Roman" pitchFamily="18" charset="0"/>
                <a:cs typeface="Times New Roman" pitchFamily="18" charset="0"/>
              </a:rPr>
              <a:t>I.e. A student is enrolled in one or more courses              subject    verb           objects</a:t>
            </a:r>
            <a:endParaRPr lang="en-US" dirty="0">
              <a:latin typeface="Times New Roman" pitchFamily="18" charset="0"/>
              <a:cs typeface="Times New Roman" pitchFamily="18" charset="0"/>
            </a:endParaRPr>
          </a:p>
          <a:p>
            <a:pPr>
              <a:lnSpc>
                <a:spcPct val="120000"/>
              </a:lnSpc>
            </a:pPr>
            <a:endParaRPr lang="en-US" dirty="0"/>
          </a:p>
        </p:txBody>
      </p:sp>
      <p:sp>
        <p:nvSpPr>
          <p:cNvPr id="4" name="Slide Number Placeholder 3"/>
          <p:cNvSpPr>
            <a:spLocks noGrp="1"/>
          </p:cNvSpPr>
          <p:nvPr>
            <p:ph type="sldNum" sz="quarter" idx="12"/>
          </p:nvPr>
        </p:nvSpPr>
        <p:spPr/>
        <p:txBody>
          <a:bodyPr/>
          <a:lstStyle/>
          <a:p>
            <a:fld id="{B183FDB6-B6F0-4C8C-911C-95E81BC88C4E}" type="slidenum">
              <a:rPr lang="en-US" smtClean="0"/>
              <a:t>87</a:t>
            </a:fld>
            <a:endParaRPr lang="en-US"/>
          </a:p>
        </p:txBody>
      </p:sp>
    </p:spTree>
    <p:extLst>
      <p:ext uri="{BB962C8B-B14F-4D97-AF65-F5344CB8AC3E}">
        <p14:creationId xmlns:p14="http://schemas.microsoft.com/office/powerpoint/2010/main" val="4824526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Autofit/>
          </a:bodyPr>
          <a:lstStyle/>
          <a:p>
            <a:pPr marL="0" indent="0" algn="just">
              <a:spcBef>
                <a:spcPts val="0"/>
              </a:spcBef>
              <a:buNone/>
            </a:pPr>
            <a:r>
              <a:rPr lang="en-US" sz="2800" b="1" dirty="0">
                <a:latin typeface="Times New Roman" pitchFamily="18" charset="0"/>
                <a:cs typeface="Times New Roman" pitchFamily="18" charset="0"/>
              </a:rPr>
              <a:t>Step 5. Define Primary Keys </a:t>
            </a:r>
          </a:p>
          <a:p>
            <a:pPr algn="just">
              <a:spcBef>
                <a:spcPts val="0"/>
              </a:spcBef>
              <a:buFont typeface="Wingdings" pitchFamily="2" charset="2"/>
              <a:buChar char="§"/>
            </a:pPr>
            <a:r>
              <a:rPr lang="en-US" sz="2800" dirty="0">
                <a:latin typeface="Times New Roman" pitchFamily="18" charset="0"/>
                <a:cs typeface="Times New Roman" pitchFamily="18" charset="0"/>
              </a:rPr>
              <a:t>For each entity we must find a unique primary key so that instances of that entity can be distinguished from one another. Often a single field or property is a primary key (e.g. a Student ID). </a:t>
            </a:r>
          </a:p>
          <a:p>
            <a:pPr algn="just">
              <a:spcBef>
                <a:spcPts val="0"/>
              </a:spcBef>
              <a:buFont typeface="Wingdings" pitchFamily="2" charset="2"/>
              <a:buChar char="§"/>
            </a:pPr>
            <a:r>
              <a:rPr lang="en-US" sz="2800" dirty="0">
                <a:latin typeface="Times New Roman" pitchFamily="18" charset="0"/>
                <a:cs typeface="Times New Roman" pitchFamily="18" charset="0"/>
              </a:rPr>
              <a:t>Other times the identifier is a set of fields or attributes (e.g. a course needs a department identifier, a course number, and often a section number; a Room needs a Building Name and a Room Number). </a:t>
            </a:r>
          </a:p>
          <a:p>
            <a:pPr algn="just">
              <a:spcBef>
                <a:spcPts val="0"/>
              </a:spcBef>
              <a:buFont typeface="Wingdings" pitchFamily="2" charset="2"/>
              <a:buChar char="§"/>
            </a:pPr>
            <a:r>
              <a:rPr lang="en-US" sz="2800" dirty="0">
                <a:latin typeface="Times New Roman" pitchFamily="18" charset="0"/>
                <a:cs typeface="Times New Roman" pitchFamily="18" charset="0"/>
              </a:rPr>
              <a:t>When the entity is written with all its attributes, the primary key is underlined.  </a:t>
            </a:r>
          </a:p>
          <a:p>
            <a:pPr marL="0" indent="0" algn="just">
              <a:spcBef>
                <a:spcPts val="0"/>
              </a:spcBef>
              <a:buNone/>
            </a:pPr>
            <a:r>
              <a:rPr lang="en-US" sz="2800" b="1" dirty="0">
                <a:latin typeface="Times New Roman" pitchFamily="18" charset="0"/>
                <a:cs typeface="Times New Roman" pitchFamily="18" charset="0"/>
              </a:rPr>
              <a:t>Step 6. Draw Key-Based ERD </a:t>
            </a:r>
          </a:p>
          <a:p>
            <a:pPr algn="just">
              <a:spcBef>
                <a:spcPts val="0"/>
              </a:spcBef>
              <a:buFont typeface="Wingdings" pitchFamily="2" charset="2"/>
              <a:buChar char="§"/>
            </a:pPr>
            <a:r>
              <a:rPr lang="en-US" sz="2800" dirty="0">
                <a:latin typeface="Times New Roman" pitchFamily="18" charset="0"/>
                <a:cs typeface="Times New Roman" pitchFamily="18" charset="0"/>
              </a:rPr>
              <a:t>Looking at the Rough Draft ERD, we may see some relationships which are non-specific or many-to-many. I.e., there are crows feet on both ends of the relationship line. </a:t>
            </a:r>
          </a:p>
        </p:txBody>
      </p:sp>
      <p:sp>
        <p:nvSpPr>
          <p:cNvPr id="4" name="Slide Number Placeholder 3"/>
          <p:cNvSpPr>
            <a:spLocks noGrp="1"/>
          </p:cNvSpPr>
          <p:nvPr>
            <p:ph type="sldNum" sz="quarter" idx="12"/>
          </p:nvPr>
        </p:nvSpPr>
        <p:spPr/>
        <p:txBody>
          <a:bodyPr/>
          <a:lstStyle/>
          <a:p>
            <a:fld id="{B183FDB6-B6F0-4C8C-911C-95E81BC88C4E}" type="slidenum">
              <a:rPr lang="en-US" smtClean="0"/>
              <a:t>88</a:t>
            </a:fld>
            <a:endParaRPr lang="en-US"/>
          </a:p>
        </p:txBody>
      </p:sp>
    </p:spTree>
    <p:extLst>
      <p:ext uri="{BB962C8B-B14F-4D97-AF65-F5344CB8AC3E}">
        <p14:creationId xmlns:p14="http://schemas.microsoft.com/office/powerpoint/2010/main" val="17460279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781800"/>
          </a:xfrm>
        </p:spPr>
        <p:txBody>
          <a:bodyPr>
            <a:normAutofit fontScale="85000" lnSpcReduction="20000"/>
          </a:bodyPr>
          <a:lstStyle/>
          <a:p>
            <a:pPr algn="just">
              <a:spcBef>
                <a:spcPts val="0"/>
              </a:spcBef>
              <a:buFont typeface="Wingdings" pitchFamily="2" charset="2"/>
              <a:buChar char="§"/>
            </a:pPr>
            <a:r>
              <a:rPr lang="en-US" dirty="0">
                <a:latin typeface="Times New Roman" pitchFamily="18" charset="0"/>
                <a:cs typeface="Times New Roman" pitchFamily="18" charset="0"/>
              </a:rPr>
              <a:t>Such relationships spell trouble later when we try to implement the related entities as data stores or data files, since each record will need an indefinite number of fields to maintain the many-to-many relationship.  </a:t>
            </a:r>
          </a:p>
          <a:p>
            <a:pPr algn="just">
              <a:spcBef>
                <a:spcPts val="0"/>
              </a:spcBef>
              <a:buFont typeface="Wingdings" pitchFamily="2" charset="2"/>
              <a:buChar char="Ø"/>
            </a:pPr>
            <a:r>
              <a:rPr lang="en-GB" dirty="0">
                <a:latin typeface="Times New Roman" pitchFamily="18" charset="0"/>
                <a:cs typeface="Times New Roman" pitchFamily="18" charset="0"/>
              </a:rPr>
              <a:t>Fortunately, by introducing an extra entity, called an associative entity for each many-to-many relationship, we can solve this problem. </a:t>
            </a:r>
          </a:p>
          <a:p>
            <a:pPr algn="just">
              <a:spcBef>
                <a:spcPts val="0"/>
              </a:spcBef>
              <a:buFont typeface="Wingdings" pitchFamily="2" charset="2"/>
              <a:buChar char="§"/>
            </a:pPr>
            <a:r>
              <a:rPr lang="en-GB" dirty="0">
                <a:latin typeface="Times New Roman" pitchFamily="18" charset="0"/>
                <a:cs typeface="Times New Roman" pitchFamily="18" charset="0"/>
              </a:rPr>
              <a:t>The new associative entity's name will be the hyphenation of the names of the two originating entities. </a:t>
            </a:r>
          </a:p>
          <a:p>
            <a:pPr algn="just">
              <a:spcBef>
                <a:spcPts val="0"/>
              </a:spcBef>
              <a:buFont typeface="Wingdings" pitchFamily="2" charset="2"/>
              <a:buChar char="§"/>
            </a:pPr>
            <a:r>
              <a:rPr lang="en-GB" dirty="0">
                <a:latin typeface="Times New Roman" pitchFamily="18" charset="0"/>
                <a:cs typeface="Times New Roman" pitchFamily="18" charset="0"/>
              </a:rPr>
              <a:t>It will have a concatenated key consisting of the keys of these two entities. </a:t>
            </a:r>
          </a:p>
          <a:p>
            <a:pPr algn="just">
              <a:spcBef>
                <a:spcPts val="0"/>
              </a:spcBef>
              <a:buFont typeface="Wingdings" pitchFamily="2" charset="2"/>
              <a:buChar char="§"/>
            </a:pPr>
            <a:r>
              <a:rPr lang="en-GB" dirty="0">
                <a:latin typeface="Times New Roman" pitchFamily="18" charset="0"/>
                <a:cs typeface="Times New Roman" pitchFamily="18" charset="0"/>
              </a:rPr>
              <a:t>It will have a 1-1 relationship with each of its parent entities and each parent will have the same relationship with the associative entity that they had with each other before we introduced the associative entity. </a:t>
            </a:r>
          </a:p>
          <a:p>
            <a:pPr algn="just">
              <a:spcBef>
                <a:spcPts val="0"/>
              </a:spcBef>
              <a:buFont typeface="Wingdings" pitchFamily="2" charset="2"/>
              <a:buChar char="§"/>
            </a:pPr>
            <a:r>
              <a:rPr lang="en-GB" dirty="0">
                <a:latin typeface="Times New Roman" pitchFamily="18" charset="0"/>
                <a:cs typeface="Times New Roman" pitchFamily="18" charset="0"/>
              </a:rPr>
              <a:t>The original relationship between the parents will be deleted from the diagram.  </a:t>
            </a:r>
            <a:endParaRPr lang="en-US" dirty="0">
              <a:latin typeface="Times New Roman" pitchFamily="18" charset="0"/>
              <a:cs typeface="Times New Roman" pitchFamily="18" charset="0"/>
            </a:endParaRPr>
          </a:p>
          <a:p>
            <a:pPr algn="just">
              <a:spcBef>
                <a:spcPts val="0"/>
              </a:spcBef>
              <a:buFont typeface="Wingdings" pitchFamily="2" charset="2"/>
              <a:buChar char="§"/>
            </a:pPr>
            <a:r>
              <a:rPr lang="en-US" dirty="0">
                <a:latin typeface="Times New Roman" pitchFamily="18" charset="0"/>
                <a:cs typeface="Times New Roman" pitchFamily="18" charset="0"/>
              </a:rPr>
              <a:t>The key-based ERD has no many-to-many relationships and each entity has its primary and foreign keys listed below the entity name in its rectangle</a:t>
            </a:r>
          </a:p>
          <a:p>
            <a:endParaRPr lang="en-US" dirty="0"/>
          </a:p>
        </p:txBody>
      </p:sp>
      <p:sp>
        <p:nvSpPr>
          <p:cNvPr id="4" name="Slide Number Placeholder 3"/>
          <p:cNvSpPr>
            <a:spLocks noGrp="1"/>
          </p:cNvSpPr>
          <p:nvPr>
            <p:ph type="sldNum" sz="quarter" idx="12"/>
          </p:nvPr>
        </p:nvSpPr>
        <p:spPr/>
        <p:txBody>
          <a:bodyPr/>
          <a:lstStyle/>
          <a:p>
            <a:fld id="{B183FDB6-B6F0-4C8C-911C-95E81BC88C4E}" type="slidenum">
              <a:rPr lang="en-US" smtClean="0"/>
              <a:t>89</a:t>
            </a:fld>
            <a:endParaRPr lang="en-US"/>
          </a:p>
        </p:txBody>
      </p:sp>
    </p:spTree>
    <p:extLst>
      <p:ext uri="{BB962C8B-B14F-4D97-AF65-F5344CB8AC3E}">
        <p14:creationId xmlns:p14="http://schemas.microsoft.com/office/powerpoint/2010/main" val="312587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7315200"/>
          </a:xfrm>
        </p:spPr>
        <p:txBody>
          <a:bodyPr>
            <a:noAutofit/>
          </a:bodyPr>
          <a:lstStyle/>
          <a:p>
            <a:pPr lvl="0" algn="just">
              <a:spcBef>
                <a:spcPts val="0"/>
              </a:spcBef>
              <a:buFont typeface="Wingdings" pitchFamily="2" charset="2"/>
              <a:buChar char="Ø"/>
            </a:pPr>
            <a:r>
              <a:rPr lang="en-US" sz="2800" dirty="0">
                <a:latin typeface="Times New Roman" pitchFamily="18" charset="0"/>
                <a:cs typeface="Times New Roman" pitchFamily="18" charset="0"/>
              </a:rPr>
              <a:t>Other people are </a:t>
            </a:r>
            <a:r>
              <a:rPr lang="en-US" sz="2800" b="1" i="1" dirty="0">
                <a:solidFill>
                  <a:srgbClr val="008000"/>
                </a:solidFill>
                <a:latin typeface="Times New Roman" pitchFamily="18" charset="0"/>
                <a:cs typeface="Times New Roman" pitchFamily="18" charset="0"/>
              </a:rPr>
              <a:t>too interviewed to understand organizational direction</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policies and expectations that managers have on the units they supervise</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The facts, </a:t>
            </a:r>
            <a:r>
              <a:rPr lang="en-US" sz="2800" b="1" i="1" dirty="0">
                <a:solidFill>
                  <a:srgbClr val="0000FF"/>
                </a:solidFill>
                <a:latin typeface="Times New Roman" pitchFamily="18" charset="0"/>
                <a:cs typeface="Times New Roman" pitchFamily="18" charset="0"/>
              </a:rPr>
              <a:t>opinion and speculation (rumor) are gathered,  the body language, emotions </a:t>
            </a:r>
            <a:r>
              <a:rPr lang="en-US" sz="2800" dirty="0">
                <a:latin typeface="Times New Roman" pitchFamily="18" charset="0"/>
                <a:cs typeface="Times New Roman" pitchFamily="18" charset="0"/>
              </a:rPr>
              <a:t>and  other </a:t>
            </a:r>
            <a:r>
              <a:rPr lang="en-US" sz="2800" b="1" i="1" dirty="0">
                <a:solidFill>
                  <a:srgbClr val="CC0099"/>
                </a:solidFill>
                <a:latin typeface="Times New Roman" pitchFamily="18" charset="0"/>
                <a:cs typeface="Times New Roman" pitchFamily="18" charset="0"/>
              </a:rPr>
              <a:t>signs of what people want and how they assess current systems</a:t>
            </a:r>
            <a:r>
              <a:rPr lang="en-US" sz="2800" dirty="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lvl="0" algn="just">
              <a:spcBef>
                <a:spcPts val="0"/>
              </a:spcBef>
              <a:buFont typeface="Wingdings" pitchFamily="2" charset="2"/>
              <a:buChar char="§"/>
            </a:pPr>
            <a:r>
              <a:rPr lang="en-US" sz="2800" dirty="0">
                <a:latin typeface="Times New Roman" pitchFamily="18" charset="0"/>
                <a:cs typeface="Times New Roman" pitchFamily="18" charset="0"/>
              </a:rPr>
              <a:t>SA can sometimes determine if people are </a:t>
            </a:r>
            <a:r>
              <a:rPr lang="en-US" sz="2800" b="1" i="1" dirty="0">
                <a:solidFill>
                  <a:srgbClr val="008000"/>
                </a:solidFill>
                <a:latin typeface="Times New Roman" pitchFamily="18" charset="0"/>
                <a:cs typeface="Times New Roman" pitchFamily="18" charset="0"/>
              </a:rPr>
              <a:t>answering truthfully or fully by the words they use</a:t>
            </a:r>
            <a:r>
              <a:rPr lang="en-US" sz="2800" dirty="0">
                <a:latin typeface="Times New Roman" pitchFamily="18" charset="0"/>
                <a:cs typeface="Times New Roman" pitchFamily="18" charset="0"/>
              </a:rPr>
              <a:t>, whether they make </a:t>
            </a:r>
            <a:r>
              <a:rPr lang="en-US" sz="2800" b="1" i="1" dirty="0">
                <a:latin typeface="Times New Roman" pitchFamily="18" charset="0"/>
                <a:cs typeface="Times New Roman" pitchFamily="18" charset="0"/>
              </a:rPr>
              <a:t>direct eye contact, the tone of voice they use or their body language</a:t>
            </a:r>
            <a:r>
              <a:rPr lang="en-US" sz="2800" dirty="0">
                <a:latin typeface="Times New Roman" pitchFamily="18" charset="0"/>
                <a:cs typeface="Times New Roman" pitchFamily="18" charset="0"/>
              </a:rPr>
              <a:t>.</a:t>
            </a:r>
          </a:p>
          <a:p>
            <a:pPr lvl="0" algn="just" fontAlgn="t">
              <a:buFont typeface="Wingdings" pitchFamily="2" charset="2"/>
              <a:buChar char="Ø"/>
            </a:pPr>
            <a:r>
              <a:rPr lang="en-AU" sz="2800" b="1" i="1" dirty="0">
                <a:solidFill>
                  <a:srgbClr val="0000FF"/>
                </a:solidFill>
                <a:latin typeface="Times New Roman" pitchFamily="18" charset="0"/>
                <a:cs typeface="Times New Roman" pitchFamily="18" charset="0"/>
              </a:rPr>
              <a:t>The following are the most common steps that take place during the interviewing process</a:t>
            </a:r>
            <a:r>
              <a:rPr lang="en-AU" sz="2800" dirty="0">
                <a:solidFill>
                  <a:srgbClr val="0000FF"/>
                </a:solidFill>
                <a:latin typeface="Times New Roman" pitchFamily="18" charset="0"/>
                <a:cs typeface="Times New Roman" pitchFamily="18" charset="0"/>
              </a:rPr>
              <a:t>.</a:t>
            </a:r>
            <a:endParaRPr lang="en-US" sz="2800" dirty="0">
              <a:solidFill>
                <a:srgbClr val="0000FF"/>
              </a:solidFill>
              <a:latin typeface="Times New Roman" pitchFamily="18" charset="0"/>
              <a:cs typeface="Times New Roman" pitchFamily="18" charset="0"/>
            </a:endParaRPr>
          </a:p>
          <a:p>
            <a:pPr marL="0" indent="0" algn="just" fontAlgn="t">
              <a:buNone/>
            </a:pPr>
            <a:r>
              <a:rPr lang="en-AU" sz="2800" b="1" i="1" dirty="0">
                <a:solidFill>
                  <a:srgbClr val="CC0099"/>
                </a:solidFill>
                <a:latin typeface="Times New Roman" pitchFamily="18" charset="0"/>
                <a:cs typeface="Times New Roman" pitchFamily="18" charset="0"/>
              </a:rPr>
              <a:t>1. Determining the People to Interview</a:t>
            </a:r>
            <a:endParaRPr lang="en-US" sz="2800" dirty="0">
              <a:solidFill>
                <a:srgbClr val="CC0099"/>
              </a:solidFill>
              <a:latin typeface="Times New Roman" pitchFamily="18" charset="0"/>
              <a:cs typeface="Times New Roman" pitchFamily="18" charset="0"/>
            </a:endParaRPr>
          </a:p>
          <a:p>
            <a:pPr lvl="0" algn="just" fontAlgn="t">
              <a:buFont typeface="Wingdings" pitchFamily="2" charset="2"/>
              <a:buChar char="§"/>
            </a:pPr>
            <a:r>
              <a:rPr lang="en-AU" sz="2800" dirty="0">
                <a:latin typeface="Times New Roman" pitchFamily="18" charset="0"/>
                <a:cs typeface="Times New Roman" pitchFamily="18" charset="0"/>
              </a:rPr>
              <a:t>You need to </a:t>
            </a:r>
            <a:r>
              <a:rPr lang="en-AU" sz="2800" b="1" i="1" dirty="0">
                <a:solidFill>
                  <a:srgbClr val="008000"/>
                </a:solidFill>
                <a:latin typeface="Times New Roman" pitchFamily="18" charset="0"/>
                <a:cs typeface="Times New Roman" pitchFamily="18" charset="0"/>
              </a:rPr>
              <a:t>determine the people that can best satisfy the answers to your questions</a:t>
            </a:r>
            <a:r>
              <a:rPr lang="en-AU" sz="2800" b="1" i="1" dirty="0">
                <a:latin typeface="Times New Roman" pitchFamily="18" charset="0"/>
                <a:cs typeface="Times New Roman" pitchFamily="18" charset="0"/>
              </a:rPr>
              <a:t>.</a:t>
            </a:r>
            <a:r>
              <a:rPr lang="en-AU"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183FDB6-B6F0-4C8C-911C-95E81BC88C4E}" type="slidenum">
              <a:rPr lang="en-US" smtClean="0"/>
              <a:t>9</a:t>
            </a:fld>
            <a:endParaRPr lang="en-US"/>
          </a:p>
        </p:txBody>
      </p:sp>
    </p:spTree>
    <p:extLst>
      <p:ext uri="{BB962C8B-B14F-4D97-AF65-F5344CB8AC3E}">
        <p14:creationId xmlns:p14="http://schemas.microsoft.com/office/powerpoint/2010/main" val="17698080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629400"/>
          </a:xfrm>
        </p:spPr>
        <p:txBody>
          <a:bodyPr>
            <a:noAutofit/>
          </a:bodyPr>
          <a:lstStyle/>
          <a:p>
            <a:pPr marL="0" indent="0" algn="just">
              <a:buNone/>
            </a:pPr>
            <a:r>
              <a:rPr lang="en-US" sz="2800" b="1" dirty="0">
                <a:latin typeface="Times New Roman" pitchFamily="18" charset="0"/>
                <a:cs typeface="Times New Roman" pitchFamily="18" charset="0"/>
              </a:rPr>
              <a:t>Step 7. Identify Attributes </a:t>
            </a:r>
          </a:p>
          <a:p>
            <a:pPr algn="just">
              <a:buFont typeface="Wingdings" pitchFamily="2" charset="2"/>
              <a:buChar char="Ø"/>
            </a:pPr>
            <a:r>
              <a:rPr lang="en-US" sz="2800" dirty="0">
                <a:latin typeface="Times New Roman" pitchFamily="18" charset="0"/>
                <a:cs typeface="Times New Roman" pitchFamily="18" charset="0"/>
              </a:rPr>
              <a:t>A data attribute is a characteristic common to all or most instances of a particular entity.</a:t>
            </a:r>
          </a:p>
          <a:p>
            <a:pPr algn="just">
              <a:buFont typeface="Wingdings" pitchFamily="2" charset="2"/>
              <a:buChar char="§"/>
            </a:pPr>
            <a:r>
              <a:rPr lang="en-US" sz="2800" dirty="0">
                <a:latin typeface="Times New Roman" pitchFamily="18" charset="0"/>
                <a:cs typeface="Times New Roman" pitchFamily="18" charset="0"/>
              </a:rPr>
              <a:t> In this step we try to identify and name all the attributes essential to the system we are studying without trying to match them to particular entities. </a:t>
            </a:r>
          </a:p>
          <a:p>
            <a:pPr algn="just">
              <a:buFont typeface="Wingdings" pitchFamily="2" charset="2"/>
              <a:buChar char="§"/>
            </a:pPr>
            <a:r>
              <a:rPr lang="en-US" sz="2800" dirty="0">
                <a:latin typeface="Times New Roman" pitchFamily="18" charset="0"/>
                <a:cs typeface="Times New Roman" pitchFamily="18" charset="0"/>
              </a:rPr>
              <a:t>The best way to do this is to study the forms, files and reports currently kept by the users of the system and circle each data item on the paper copy. </a:t>
            </a:r>
          </a:p>
          <a:p>
            <a:pPr algn="just">
              <a:buFont typeface="Wingdings" pitchFamily="2" charset="2"/>
              <a:buChar char="§"/>
            </a:pPr>
            <a:r>
              <a:rPr lang="en-US" sz="2800" dirty="0">
                <a:latin typeface="Times New Roman" pitchFamily="18" charset="0"/>
                <a:cs typeface="Times New Roman" pitchFamily="18" charset="0"/>
              </a:rPr>
              <a:t>Cross out those which will not be transferred to the new system, extraneous items such as signatures, and constant information which is the same for all instances of the form (e.g. your company name and address). </a:t>
            </a:r>
          </a:p>
          <a:p>
            <a:pPr algn="just">
              <a:buFont typeface="Wingdings" pitchFamily="2" charset="2"/>
              <a:buChar char="§"/>
            </a:pPr>
            <a:r>
              <a:rPr lang="en-US" sz="2800" dirty="0">
                <a:latin typeface="Times New Roman" pitchFamily="18" charset="0"/>
                <a:cs typeface="Times New Roman" pitchFamily="18" charset="0"/>
              </a:rPr>
              <a:t>The remaining circled items should represent the attributes you need. </a:t>
            </a:r>
          </a:p>
        </p:txBody>
      </p:sp>
      <p:sp>
        <p:nvSpPr>
          <p:cNvPr id="4" name="Slide Number Placeholder 3"/>
          <p:cNvSpPr>
            <a:spLocks noGrp="1"/>
          </p:cNvSpPr>
          <p:nvPr>
            <p:ph type="sldNum" sz="quarter" idx="12"/>
          </p:nvPr>
        </p:nvSpPr>
        <p:spPr/>
        <p:txBody>
          <a:bodyPr/>
          <a:lstStyle/>
          <a:p>
            <a:fld id="{B183FDB6-B6F0-4C8C-911C-95E81BC88C4E}" type="slidenum">
              <a:rPr lang="en-US" smtClean="0"/>
              <a:t>90</a:t>
            </a:fld>
            <a:endParaRPr lang="en-US"/>
          </a:p>
        </p:txBody>
      </p:sp>
    </p:spTree>
    <p:extLst>
      <p:ext uri="{BB962C8B-B14F-4D97-AF65-F5344CB8AC3E}">
        <p14:creationId xmlns:p14="http://schemas.microsoft.com/office/powerpoint/2010/main" val="16955775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629400"/>
          </a:xfrm>
        </p:spPr>
        <p:txBody>
          <a:bodyPr>
            <a:noAutofit/>
          </a:bodyPr>
          <a:lstStyle/>
          <a:p>
            <a:pPr algn="just">
              <a:spcBef>
                <a:spcPts val="0"/>
              </a:spcBef>
              <a:buFont typeface="Wingdings" pitchFamily="2" charset="2"/>
              <a:buChar char="§"/>
            </a:pPr>
            <a:r>
              <a:rPr lang="en-US" sz="2400" dirty="0">
                <a:latin typeface="Times New Roman" pitchFamily="18" charset="0"/>
                <a:cs typeface="Times New Roman" pitchFamily="18" charset="0"/>
              </a:rPr>
              <a:t>You should always verify these with your system users. (Sometimes forms or reports are out of date.)  </a:t>
            </a:r>
          </a:p>
          <a:p>
            <a:pPr marL="0" indent="0" algn="just">
              <a:spcBef>
                <a:spcPts val="0"/>
              </a:spcBef>
              <a:buNone/>
            </a:pPr>
            <a:r>
              <a:rPr lang="en-US" sz="2400" b="1" dirty="0">
                <a:latin typeface="Times New Roman" pitchFamily="18" charset="0"/>
                <a:cs typeface="Times New Roman" pitchFamily="18" charset="0"/>
              </a:rPr>
              <a:t>Step 8. Map Attributes </a:t>
            </a:r>
          </a:p>
          <a:p>
            <a:pPr algn="just">
              <a:spcBef>
                <a:spcPts val="0"/>
              </a:spcBef>
              <a:buFont typeface="Wingdings" pitchFamily="2" charset="2"/>
              <a:buChar char="Ø"/>
            </a:pPr>
            <a:r>
              <a:rPr lang="en-US" sz="2400" dirty="0">
                <a:latin typeface="Times New Roman" pitchFamily="18" charset="0"/>
                <a:cs typeface="Times New Roman" pitchFamily="18" charset="0"/>
              </a:rPr>
              <a:t>For each attribute we need to match it with exactly one entity. Often it seems like an attribute should go with more than one entity (e.g. Name). </a:t>
            </a:r>
          </a:p>
          <a:p>
            <a:pPr algn="just">
              <a:spcBef>
                <a:spcPts val="0"/>
              </a:spcBef>
              <a:buFont typeface="Wingdings" pitchFamily="2" charset="2"/>
              <a:buChar char="§"/>
            </a:pPr>
            <a:r>
              <a:rPr lang="en-US" sz="2400" dirty="0">
                <a:latin typeface="Times New Roman" pitchFamily="18" charset="0"/>
                <a:cs typeface="Times New Roman" pitchFamily="18" charset="0"/>
              </a:rPr>
              <a:t>In this case you need to add a modifier to the attribute name to make it unique (e.g. Customer Name, Employee Name, etc.) or determine which entity an attribute "best' describes. </a:t>
            </a:r>
          </a:p>
          <a:p>
            <a:pPr algn="just">
              <a:spcBef>
                <a:spcPts val="0"/>
              </a:spcBef>
              <a:buFont typeface="Wingdings" pitchFamily="2" charset="2"/>
              <a:buChar char="§"/>
            </a:pPr>
            <a:r>
              <a:rPr lang="en-US" sz="2400" dirty="0">
                <a:latin typeface="Times New Roman" pitchFamily="18" charset="0"/>
                <a:cs typeface="Times New Roman" pitchFamily="18" charset="0"/>
              </a:rPr>
              <a:t>If you have attributes left over without corresponding entities, you may have missed an entity and its corresponding relationships. Identify these missed entities and add them to the relationship matrix now.  </a:t>
            </a:r>
          </a:p>
          <a:p>
            <a:pPr marL="0" indent="0" algn="just">
              <a:spcBef>
                <a:spcPts val="0"/>
              </a:spcBef>
              <a:buNone/>
            </a:pPr>
            <a:r>
              <a:rPr lang="en-US" sz="2400" b="1" dirty="0">
                <a:latin typeface="Times New Roman" pitchFamily="18" charset="0"/>
                <a:cs typeface="Times New Roman" pitchFamily="18" charset="0"/>
              </a:rPr>
              <a:t>Step 9. Draw Fully-Attributed ERD </a:t>
            </a:r>
          </a:p>
          <a:p>
            <a:pPr algn="just">
              <a:spcBef>
                <a:spcPts val="0"/>
              </a:spcBef>
              <a:buFont typeface="Wingdings" pitchFamily="2" charset="2"/>
              <a:buChar char="§"/>
            </a:pPr>
            <a:r>
              <a:rPr lang="en-US" sz="2400" dirty="0">
                <a:latin typeface="Times New Roman" pitchFamily="18" charset="0"/>
                <a:cs typeface="Times New Roman" pitchFamily="18" charset="0"/>
              </a:rPr>
              <a:t>If you introduced new entities and attributes in step 8, you need to redraw the entity relationship diagram. </a:t>
            </a:r>
          </a:p>
          <a:p>
            <a:pPr algn="just">
              <a:spcBef>
                <a:spcPts val="0"/>
              </a:spcBef>
              <a:buFont typeface="Wingdings" pitchFamily="2" charset="2"/>
              <a:buChar char="§"/>
            </a:pPr>
            <a:r>
              <a:rPr lang="en-US" sz="2400" dirty="0">
                <a:latin typeface="Times New Roman" pitchFamily="18" charset="0"/>
                <a:cs typeface="Times New Roman" pitchFamily="18" charset="0"/>
              </a:rPr>
              <a:t>When you do so, try to rearrange it so no lines cross by putting the entities with the most relationships in the middle. </a:t>
            </a:r>
          </a:p>
          <a:p>
            <a:pPr>
              <a:spcBef>
                <a:spcPts val="0"/>
              </a:spcBef>
            </a:pPr>
            <a:endParaRPr lang="en-US" sz="2400" dirty="0"/>
          </a:p>
        </p:txBody>
      </p:sp>
      <p:sp>
        <p:nvSpPr>
          <p:cNvPr id="4" name="Slide Number Placeholder 3"/>
          <p:cNvSpPr>
            <a:spLocks noGrp="1"/>
          </p:cNvSpPr>
          <p:nvPr>
            <p:ph type="sldNum" sz="quarter" idx="12"/>
          </p:nvPr>
        </p:nvSpPr>
        <p:spPr/>
        <p:txBody>
          <a:bodyPr/>
          <a:lstStyle/>
          <a:p>
            <a:fld id="{B183FDB6-B6F0-4C8C-911C-95E81BC88C4E}" type="slidenum">
              <a:rPr lang="en-US" smtClean="0"/>
              <a:t>91</a:t>
            </a:fld>
            <a:endParaRPr lang="en-US" dirty="0"/>
          </a:p>
        </p:txBody>
      </p:sp>
    </p:spTree>
    <p:extLst>
      <p:ext uri="{BB962C8B-B14F-4D97-AF65-F5344CB8AC3E}">
        <p14:creationId xmlns:p14="http://schemas.microsoft.com/office/powerpoint/2010/main" val="1574046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Autofit/>
          </a:bodyPr>
          <a:lstStyle/>
          <a:p>
            <a:pPr algn="just">
              <a:spcBef>
                <a:spcPts val="0"/>
              </a:spcBef>
              <a:buFont typeface="Wingdings" pitchFamily="2" charset="2"/>
              <a:buChar char="§"/>
            </a:pPr>
            <a:r>
              <a:rPr lang="en-US" sz="2800" dirty="0">
                <a:latin typeface="Times New Roman" pitchFamily="18" charset="0"/>
                <a:cs typeface="Times New Roman" pitchFamily="18" charset="0"/>
              </a:rPr>
              <a:t>If you use a tool like Systems Architect, redrawing the diagram is relatively easy.  </a:t>
            </a:r>
          </a:p>
          <a:p>
            <a:pPr algn="just">
              <a:spcBef>
                <a:spcPts val="0"/>
              </a:spcBef>
              <a:buFont typeface="Wingdings" pitchFamily="2" charset="2"/>
              <a:buChar char="§"/>
            </a:pPr>
            <a:r>
              <a:rPr lang="en-US" sz="2800" dirty="0">
                <a:latin typeface="Times New Roman" pitchFamily="18" charset="0"/>
                <a:cs typeface="Times New Roman" pitchFamily="18" charset="0"/>
              </a:rPr>
              <a:t>Even if you have no new entities to add to the Key-Based ERD, you still need to add the attributes to the Non-Key Data section of each rectangle. </a:t>
            </a:r>
          </a:p>
          <a:p>
            <a:pPr algn="just">
              <a:spcBef>
                <a:spcPts val="0"/>
              </a:spcBef>
              <a:buFont typeface="Wingdings" pitchFamily="2" charset="2"/>
              <a:buChar char="§"/>
            </a:pPr>
            <a:r>
              <a:rPr lang="en-US" sz="2800" dirty="0">
                <a:latin typeface="Times New Roman" pitchFamily="18" charset="0"/>
                <a:cs typeface="Times New Roman" pitchFamily="18" charset="0"/>
              </a:rPr>
              <a:t>Adding these attributes automatically puts them in the repository, so when we use the entity to design the new system, all its attributes will be available.  </a:t>
            </a:r>
          </a:p>
          <a:p>
            <a:pPr marL="0" indent="0" algn="just">
              <a:spcBef>
                <a:spcPts val="0"/>
              </a:spcBef>
              <a:buNone/>
            </a:pPr>
            <a:r>
              <a:rPr lang="en-US" sz="2800" b="1" dirty="0">
                <a:latin typeface="Times New Roman" pitchFamily="18" charset="0"/>
                <a:cs typeface="Times New Roman" pitchFamily="18" charset="0"/>
              </a:rPr>
              <a:t>Step 10. Check Results </a:t>
            </a:r>
            <a:endParaRPr lang="en-US" sz="2800" dirty="0">
              <a:latin typeface="Times New Roman" pitchFamily="18" charset="0"/>
              <a:cs typeface="Times New Roman" pitchFamily="18" charset="0"/>
            </a:endParaRPr>
          </a:p>
          <a:p>
            <a:pPr algn="just">
              <a:spcBef>
                <a:spcPts val="0"/>
              </a:spcBef>
              <a:buFont typeface="Wingdings" pitchFamily="2" charset="2"/>
              <a:buChar char="§"/>
            </a:pPr>
            <a:r>
              <a:rPr lang="en-US" sz="2800" dirty="0">
                <a:latin typeface="Times New Roman" pitchFamily="18" charset="0"/>
                <a:cs typeface="Times New Roman" pitchFamily="18" charset="0"/>
              </a:rPr>
              <a:t>Look at your diagram from the point of view of a system owner or user. </a:t>
            </a:r>
          </a:p>
          <a:p>
            <a:pPr algn="just">
              <a:spcBef>
                <a:spcPts val="0"/>
              </a:spcBef>
              <a:buFont typeface="Wingdings" pitchFamily="2" charset="2"/>
              <a:buChar char="§"/>
            </a:pPr>
            <a:r>
              <a:rPr lang="en-US" sz="2800" dirty="0">
                <a:latin typeface="Times New Roman" pitchFamily="18" charset="0"/>
                <a:cs typeface="Times New Roman" pitchFamily="18" charset="0"/>
              </a:rPr>
              <a:t>Is everything clear? Check through the Cardinality pairs.</a:t>
            </a:r>
          </a:p>
          <a:p>
            <a:pPr algn="just">
              <a:spcBef>
                <a:spcPts val="0"/>
              </a:spcBef>
              <a:buFont typeface="Wingdings" pitchFamily="2" charset="2"/>
              <a:buChar char="§"/>
            </a:pPr>
            <a:r>
              <a:rPr lang="en-US" sz="2800" dirty="0">
                <a:latin typeface="Times New Roman" pitchFamily="18" charset="0"/>
                <a:cs typeface="Times New Roman" pitchFamily="18" charset="0"/>
              </a:rPr>
              <a:t>Also, look over the list of attributes associated with each entity to see if anything has been omitted. </a:t>
            </a:r>
            <a:endParaRPr lang="en-US" sz="2800" b="1" i="1" dirty="0">
              <a:latin typeface="Times New Roman" pitchFamily="18" charset="0"/>
              <a:cs typeface="Times New Roman" pitchFamily="18" charset="0"/>
            </a:endParaRPr>
          </a:p>
          <a:p>
            <a:pPr marL="0" indent="0" algn="just">
              <a:spcBef>
                <a:spcPts val="0"/>
              </a:spcBef>
              <a:buNone/>
            </a:pPr>
            <a:r>
              <a:rPr lang="en-US" sz="2800" b="1" i="1" dirty="0">
                <a:latin typeface="Times New Roman" pitchFamily="18" charset="0"/>
                <a:cs typeface="Times New Roman" pitchFamily="18" charset="0"/>
              </a:rPr>
              <a:t> </a:t>
            </a:r>
            <a:endParaRPr lang="en-US" sz="2800" i="1" dirty="0">
              <a:latin typeface="Times New Roman" pitchFamily="18" charset="0"/>
              <a:cs typeface="Times New Roman" pitchFamily="18" charset="0"/>
            </a:endParaRPr>
          </a:p>
          <a:p>
            <a:endParaRPr lang="en-US" sz="2800" dirty="0"/>
          </a:p>
        </p:txBody>
      </p:sp>
      <p:sp>
        <p:nvSpPr>
          <p:cNvPr id="4" name="Slide Number Placeholder 3"/>
          <p:cNvSpPr>
            <a:spLocks noGrp="1"/>
          </p:cNvSpPr>
          <p:nvPr>
            <p:ph type="sldNum" sz="quarter" idx="12"/>
          </p:nvPr>
        </p:nvSpPr>
        <p:spPr/>
        <p:txBody>
          <a:bodyPr/>
          <a:lstStyle/>
          <a:p>
            <a:fld id="{B183FDB6-B6F0-4C8C-911C-95E81BC88C4E}" type="slidenum">
              <a:rPr lang="en-US" smtClean="0"/>
              <a:t>92</a:t>
            </a:fld>
            <a:endParaRPr lang="en-US"/>
          </a:p>
        </p:txBody>
      </p:sp>
    </p:spTree>
    <p:extLst>
      <p:ext uri="{BB962C8B-B14F-4D97-AF65-F5344CB8AC3E}">
        <p14:creationId xmlns:p14="http://schemas.microsoft.com/office/powerpoint/2010/main" val="2315344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TotalTime>
  <Words>8648</Words>
  <Application>Microsoft Office PowerPoint</Application>
  <PresentationFormat>On-screen Show (4:3)</PresentationFormat>
  <Paragraphs>770</Paragraphs>
  <Slides>92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92</vt:i4>
      </vt:variant>
    </vt:vector>
  </HeadingPairs>
  <TitlesOfParts>
    <vt:vector size="99" baseType="lpstr">
      <vt:lpstr>Arial</vt:lpstr>
      <vt:lpstr>Calibri</vt:lpstr>
      <vt:lpstr>Times</vt:lpstr>
      <vt:lpstr>Times New Roman</vt:lpstr>
      <vt:lpstr>Wingdings</vt:lpstr>
      <vt:lpstr>Wingdings 2</vt:lpstr>
      <vt:lpstr>Office Theme</vt:lpstr>
      <vt:lpstr>CHAPTER THREE</vt:lpstr>
      <vt:lpstr> System Analysis </vt:lpstr>
      <vt:lpstr>PowerPoint Presentation</vt:lpstr>
      <vt:lpstr>Types of Requirements </vt:lpstr>
      <vt:lpstr>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Interview Guidelines </vt:lpstr>
      <vt:lpstr>PowerPoint Presentation</vt:lpstr>
      <vt:lpstr>PowerPoint Presentation</vt:lpstr>
      <vt:lpstr> B) Questionnaires  </vt:lpstr>
      <vt:lpstr>PowerPoint Presentation</vt:lpstr>
      <vt:lpstr>PowerPoint Presentation</vt:lpstr>
      <vt:lpstr>PowerPoint Presentation</vt:lpstr>
      <vt:lpstr> C) Direct Observation </vt:lpstr>
      <vt:lpstr>PowerPoint Presentation</vt:lpstr>
      <vt:lpstr> D) Analyzing Existing Documents ( Reports, Forms, Procedures and Manuals)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2.2 Prototyping   </vt:lpstr>
      <vt:lpstr>PowerPoint Presentation</vt:lpstr>
      <vt:lpstr>2. Structuring System Requirements </vt:lpstr>
      <vt:lpstr>PowerPoint Presentation</vt:lpstr>
      <vt:lpstr>PowerPoint Presentation</vt:lpstr>
      <vt:lpstr> Data Flow Diagrams </vt:lpstr>
      <vt:lpstr>PowerPoint Presentation</vt:lpstr>
      <vt:lpstr>PowerPoint Presentation</vt:lpstr>
      <vt:lpstr>PowerPoint Presentation</vt:lpstr>
      <vt:lpstr>Data Flow Diagramming Definitions</vt:lpstr>
      <vt:lpstr> Developing DFD’s </vt:lpstr>
      <vt:lpstr>PowerPoint Presentation</vt:lpstr>
      <vt:lpstr>PowerPoint Presentation</vt:lpstr>
      <vt:lpstr>PowerPoint Presentation</vt:lpstr>
      <vt:lpstr>PowerPoint Presentation</vt:lpstr>
      <vt:lpstr>PowerPoint Presentation</vt:lpstr>
      <vt:lpstr> Data Flow Diagramming Rules </vt:lpstr>
      <vt:lpstr>PowerPoint Presentation</vt:lpstr>
      <vt:lpstr>PowerPoint Presentation</vt:lpstr>
      <vt:lpstr>PowerPoint Presentation</vt:lpstr>
      <vt:lpstr>PowerPoint Presentation</vt:lpstr>
      <vt:lpstr>PowerPoint Presentation</vt:lpstr>
      <vt:lpstr> Decomposition of DFD’s </vt:lpstr>
      <vt:lpstr>PowerPoint Presentation</vt:lpstr>
      <vt:lpstr>PowerPoint Presentation</vt:lpstr>
      <vt:lpstr>PowerPoint Presentation</vt:lpstr>
      <vt:lpstr>PowerPoint Presentation</vt:lpstr>
      <vt:lpstr> Balancing DFDs </vt:lpstr>
      <vt:lpstr>PowerPoint Presentation</vt:lpstr>
      <vt:lpstr>  Additional Guidelines for Drawing DFDs   </vt:lpstr>
      <vt:lpstr>PowerPoint Presentation</vt:lpstr>
      <vt:lpstr>PowerPoint Presentation</vt:lpstr>
      <vt:lpstr> Using Data flow Diagramming in the Analysis Process </vt:lpstr>
      <vt:lpstr> Conceptual Data Modeling </vt:lpstr>
      <vt:lpstr>Components of ER-Diagram</vt:lpstr>
      <vt:lpstr>PowerPoint Presentation</vt:lpstr>
      <vt:lpstr>PowerPoint Presentation</vt:lpstr>
      <vt:lpstr>PowerPoint Presentation</vt:lpstr>
      <vt:lpstr>PowerPoint Presentation</vt:lpstr>
      <vt:lpstr>AN ENTITY RELATIONSHIP DIAGRAM METHODOLOGY-(One way of doing it)  </vt:lpstr>
      <vt:lpstr>PowerPoint Presentation</vt:lpstr>
      <vt:lpstr>A SIMPLE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9. Draw Fully Attributed ERD  </vt:lpstr>
      <vt:lpstr> 10. Check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king</dc:creator>
  <cp:lastModifiedBy>Thomas Endalemaw</cp:lastModifiedBy>
  <cp:revision>118</cp:revision>
  <dcterms:created xsi:type="dcterms:W3CDTF">2014-04-20T20:07:12Z</dcterms:created>
  <dcterms:modified xsi:type="dcterms:W3CDTF">2023-02-12T19:18:49Z</dcterms:modified>
</cp:coreProperties>
</file>