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75" r:id="rId12"/>
    <p:sldId id="267" r:id="rId13"/>
    <p:sldId id="276" r:id="rId14"/>
    <p:sldId id="268" r:id="rId15"/>
    <p:sldId id="277" r:id="rId16"/>
    <p:sldId id="269" r:id="rId17"/>
    <p:sldId id="278"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6CBCD-82A4-010B-08B5-2A33D8D0F9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00ED92-242A-45DA-11C5-3256D3D7B4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00EA63-C265-71C6-DD4D-162785D2421F}"/>
              </a:ext>
            </a:extLst>
          </p:cNvPr>
          <p:cNvSpPr>
            <a:spLocks noGrp="1"/>
          </p:cNvSpPr>
          <p:nvPr>
            <p:ph type="dt" sz="half" idx="10"/>
          </p:nvPr>
        </p:nvSpPr>
        <p:spPr/>
        <p:txBody>
          <a:bodyPr/>
          <a:lstStyle/>
          <a:p>
            <a:fld id="{C5B9A6B4-5B56-4202-8665-6ABC7652A496}" type="datetimeFigureOut">
              <a:rPr lang="en-US" smtClean="0"/>
              <a:t>2/25/2023</a:t>
            </a:fld>
            <a:endParaRPr lang="en-US"/>
          </a:p>
        </p:txBody>
      </p:sp>
      <p:sp>
        <p:nvSpPr>
          <p:cNvPr id="5" name="Footer Placeholder 4">
            <a:extLst>
              <a:ext uri="{FF2B5EF4-FFF2-40B4-BE49-F238E27FC236}">
                <a16:creationId xmlns:a16="http://schemas.microsoft.com/office/drawing/2014/main" id="{84525B7A-A125-E523-299F-421261EA0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19A81-D8C3-5123-C2ED-10FCF19BB891}"/>
              </a:ext>
            </a:extLst>
          </p:cNvPr>
          <p:cNvSpPr>
            <a:spLocks noGrp="1"/>
          </p:cNvSpPr>
          <p:nvPr>
            <p:ph type="sldNum" sz="quarter" idx="12"/>
          </p:nvPr>
        </p:nvSpPr>
        <p:spPr/>
        <p:txBody>
          <a:bodyPr/>
          <a:lstStyle/>
          <a:p>
            <a:fld id="{4D9DA570-B98B-4214-89C3-00B6FB7B9347}" type="slidenum">
              <a:rPr lang="en-US" smtClean="0"/>
              <a:t>‹#›</a:t>
            </a:fld>
            <a:endParaRPr lang="en-US"/>
          </a:p>
        </p:txBody>
      </p:sp>
    </p:spTree>
    <p:extLst>
      <p:ext uri="{BB962C8B-B14F-4D97-AF65-F5344CB8AC3E}">
        <p14:creationId xmlns:p14="http://schemas.microsoft.com/office/powerpoint/2010/main" val="1051903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B5C9F-E6B4-7E67-4CCF-586B01631D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026D71-FF8B-577B-E1B3-4B36DC4035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D34AB4-3E62-3255-8C39-0A10304B82EE}"/>
              </a:ext>
            </a:extLst>
          </p:cNvPr>
          <p:cNvSpPr>
            <a:spLocks noGrp="1"/>
          </p:cNvSpPr>
          <p:nvPr>
            <p:ph type="dt" sz="half" idx="10"/>
          </p:nvPr>
        </p:nvSpPr>
        <p:spPr/>
        <p:txBody>
          <a:bodyPr/>
          <a:lstStyle/>
          <a:p>
            <a:fld id="{C5B9A6B4-5B56-4202-8665-6ABC7652A496}" type="datetimeFigureOut">
              <a:rPr lang="en-US" smtClean="0"/>
              <a:t>2/25/2023</a:t>
            </a:fld>
            <a:endParaRPr lang="en-US"/>
          </a:p>
        </p:txBody>
      </p:sp>
      <p:sp>
        <p:nvSpPr>
          <p:cNvPr id="5" name="Footer Placeholder 4">
            <a:extLst>
              <a:ext uri="{FF2B5EF4-FFF2-40B4-BE49-F238E27FC236}">
                <a16:creationId xmlns:a16="http://schemas.microsoft.com/office/drawing/2014/main" id="{6BDA5C72-0A0E-0513-65F8-211DF8E964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18A28F-08D0-C154-434C-8BE99524E263}"/>
              </a:ext>
            </a:extLst>
          </p:cNvPr>
          <p:cNvSpPr>
            <a:spLocks noGrp="1"/>
          </p:cNvSpPr>
          <p:nvPr>
            <p:ph type="sldNum" sz="quarter" idx="12"/>
          </p:nvPr>
        </p:nvSpPr>
        <p:spPr/>
        <p:txBody>
          <a:bodyPr/>
          <a:lstStyle/>
          <a:p>
            <a:fld id="{4D9DA570-B98B-4214-89C3-00B6FB7B9347}" type="slidenum">
              <a:rPr lang="en-US" smtClean="0"/>
              <a:t>‹#›</a:t>
            </a:fld>
            <a:endParaRPr lang="en-US"/>
          </a:p>
        </p:txBody>
      </p:sp>
    </p:spTree>
    <p:extLst>
      <p:ext uri="{BB962C8B-B14F-4D97-AF65-F5344CB8AC3E}">
        <p14:creationId xmlns:p14="http://schemas.microsoft.com/office/powerpoint/2010/main" val="3060885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090E3C-E79C-B514-BE25-AACE553DC9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A4E5E4-FC11-5196-753B-49923C5AF1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0BE22-CBD5-4B44-27B3-3FA1CCFC5AB8}"/>
              </a:ext>
            </a:extLst>
          </p:cNvPr>
          <p:cNvSpPr>
            <a:spLocks noGrp="1"/>
          </p:cNvSpPr>
          <p:nvPr>
            <p:ph type="dt" sz="half" idx="10"/>
          </p:nvPr>
        </p:nvSpPr>
        <p:spPr/>
        <p:txBody>
          <a:bodyPr/>
          <a:lstStyle/>
          <a:p>
            <a:fld id="{C5B9A6B4-5B56-4202-8665-6ABC7652A496}" type="datetimeFigureOut">
              <a:rPr lang="en-US" smtClean="0"/>
              <a:t>2/25/2023</a:t>
            </a:fld>
            <a:endParaRPr lang="en-US"/>
          </a:p>
        </p:txBody>
      </p:sp>
      <p:sp>
        <p:nvSpPr>
          <p:cNvPr id="5" name="Footer Placeholder 4">
            <a:extLst>
              <a:ext uri="{FF2B5EF4-FFF2-40B4-BE49-F238E27FC236}">
                <a16:creationId xmlns:a16="http://schemas.microsoft.com/office/drawing/2014/main" id="{1FDA3312-D427-6497-7F3F-C550CD043D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DBA45-701D-3F1E-84DF-D441FD987583}"/>
              </a:ext>
            </a:extLst>
          </p:cNvPr>
          <p:cNvSpPr>
            <a:spLocks noGrp="1"/>
          </p:cNvSpPr>
          <p:nvPr>
            <p:ph type="sldNum" sz="quarter" idx="12"/>
          </p:nvPr>
        </p:nvSpPr>
        <p:spPr/>
        <p:txBody>
          <a:bodyPr/>
          <a:lstStyle/>
          <a:p>
            <a:fld id="{4D9DA570-B98B-4214-89C3-00B6FB7B9347}" type="slidenum">
              <a:rPr lang="en-US" smtClean="0"/>
              <a:t>‹#›</a:t>
            </a:fld>
            <a:endParaRPr lang="en-US"/>
          </a:p>
        </p:txBody>
      </p:sp>
    </p:spTree>
    <p:extLst>
      <p:ext uri="{BB962C8B-B14F-4D97-AF65-F5344CB8AC3E}">
        <p14:creationId xmlns:p14="http://schemas.microsoft.com/office/powerpoint/2010/main" val="1680226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0E7F-D43C-5D06-ACFE-B44054B1D2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CCE587-416D-0CC9-797E-8C1D800148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F1578E-082D-88EE-F03C-4B7E759BB5D8}"/>
              </a:ext>
            </a:extLst>
          </p:cNvPr>
          <p:cNvSpPr>
            <a:spLocks noGrp="1"/>
          </p:cNvSpPr>
          <p:nvPr>
            <p:ph type="dt" sz="half" idx="10"/>
          </p:nvPr>
        </p:nvSpPr>
        <p:spPr/>
        <p:txBody>
          <a:bodyPr/>
          <a:lstStyle/>
          <a:p>
            <a:fld id="{C5B9A6B4-5B56-4202-8665-6ABC7652A496}" type="datetimeFigureOut">
              <a:rPr lang="en-US" smtClean="0"/>
              <a:t>2/25/2023</a:t>
            </a:fld>
            <a:endParaRPr lang="en-US"/>
          </a:p>
        </p:txBody>
      </p:sp>
      <p:sp>
        <p:nvSpPr>
          <p:cNvPr id="5" name="Footer Placeholder 4">
            <a:extLst>
              <a:ext uri="{FF2B5EF4-FFF2-40B4-BE49-F238E27FC236}">
                <a16:creationId xmlns:a16="http://schemas.microsoft.com/office/drawing/2014/main" id="{32120968-06FE-8C92-C546-02B0E13924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3AF32-65E8-D078-8BE2-18B17B6FB2E8}"/>
              </a:ext>
            </a:extLst>
          </p:cNvPr>
          <p:cNvSpPr>
            <a:spLocks noGrp="1"/>
          </p:cNvSpPr>
          <p:nvPr>
            <p:ph type="sldNum" sz="quarter" idx="12"/>
          </p:nvPr>
        </p:nvSpPr>
        <p:spPr/>
        <p:txBody>
          <a:bodyPr/>
          <a:lstStyle/>
          <a:p>
            <a:fld id="{4D9DA570-B98B-4214-89C3-00B6FB7B9347}" type="slidenum">
              <a:rPr lang="en-US" smtClean="0"/>
              <a:t>‹#›</a:t>
            </a:fld>
            <a:endParaRPr lang="en-US"/>
          </a:p>
        </p:txBody>
      </p:sp>
    </p:spTree>
    <p:extLst>
      <p:ext uri="{BB962C8B-B14F-4D97-AF65-F5344CB8AC3E}">
        <p14:creationId xmlns:p14="http://schemas.microsoft.com/office/powerpoint/2010/main" val="76840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298C-0AEF-484F-CB5F-673C58747B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7505BE-3C48-4747-12F3-1D42FC8500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381F01-9D0A-F4F7-B9E0-6E5DB2C5F0E5}"/>
              </a:ext>
            </a:extLst>
          </p:cNvPr>
          <p:cNvSpPr>
            <a:spLocks noGrp="1"/>
          </p:cNvSpPr>
          <p:nvPr>
            <p:ph type="dt" sz="half" idx="10"/>
          </p:nvPr>
        </p:nvSpPr>
        <p:spPr/>
        <p:txBody>
          <a:bodyPr/>
          <a:lstStyle/>
          <a:p>
            <a:fld id="{C5B9A6B4-5B56-4202-8665-6ABC7652A496}" type="datetimeFigureOut">
              <a:rPr lang="en-US" smtClean="0"/>
              <a:t>2/25/2023</a:t>
            </a:fld>
            <a:endParaRPr lang="en-US"/>
          </a:p>
        </p:txBody>
      </p:sp>
      <p:sp>
        <p:nvSpPr>
          <p:cNvPr id="5" name="Footer Placeholder 4">
            <a:extLst>
              <a:ext uri="{FF2B5EF4-FFF2-40B4-BE49-F238E27FC236}">
                <a16:creationId xmlns:a16="http://schemas.microsoft.com/office/drawing/2014/main" id="{6F86CBDB-5654-77D0-5BBD-37875146B2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CD0558-EEEC-F4EE-93DA-47DCF9625D51}"/>
              </a:ext>
            </a:extLst>
          </p:cNvPr>
          <p:cNvSpPr>
            <a:spLocks noGrp="1"/>
          </p:cNvSpPr>
          <p:nvPr>
            <p:ph type="sldNum" sz="quarter" idx="12"/>
          </p:nvPr>
        </p:nvSpPr>
        <p:spPr/>
        <p:txBody>
          <a:bodyPr/>
          <a:lstStyle/>
          <a:p>
            <a:fld id="{4D9DA570-B98B-4214-89C3-00B6FB7B9347}" type="slidenum">
              <a:rPr lang="en-US" smtClean="0"/>
              <a:t>‹#›</a:t>
            </a:fld>
            <a:endParaRPr lang="en-US"/>
          </a:p>
        </p:txBody>
      </p:sp>
    </p:spTree>
    <p:extLst>
      <p:ext uri="{BB962C8B-B14F-4D97-AF65-F5344CB8AC3E}">
        <p14:creationId xmlns:p14="http://schemas.microsoft.com/office/powerpoint/2010/main" val="2969397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6430-D2DA-249B-DCEE-01DE9ABBBB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EC923-B5CC-50CA-D6F4-1E8DDD208C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18FD02-F9D4-5692-0E24-9DC363FFE6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E3F9CC-8915-1889-9412-E59C8800171B}"/>
              </a:ext>
            </a:extLst>
          </p:cNvPr>
          <p:cNvSpPr>
            <a:spLocks noGrp="1"/>
          </p:cNvSpPr>
          <p:nvPr>
            <p:ph type="dt" sz="half" idx="10"/>
          </p:nvPr>
        </p:nvSpPr>
        <p:spPr/>
        <p:txBody>
          <a:bodyPr/>
          <a:lstStyle/>
          <a:p>
            <a:fld id="{C5B9A6B4-5B56-4202-8665-6ABC7652A496}" type="datetimeFigureOut">
              <a:rPr lang="en-US" smtClean="0"/>
              <a:t>2/25/2023</a:t>
            </a:fld>
            <a:endParaRPr lang="en-US"/>
          </a:p>
        </p:txBody>
      </p:sp>
      <p:sp>
        <p:nvSpPr>
          <p:cNvPr id="6" name="Footer Placeholder 5">
            <a:extLst>
              <a:ext uri="{FF2B5EF4-FFF2-40B4-BE49-F238E27FC236}">
                <a16:creationId xmlns:a16="http://schemas.microsoft.com/office/drawing/2014/main" id="{1F67572B-57EF-2985-CFF3-707989EB7C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D2721-2C9E-84A5-2D50-C03473FD9BEB}"/>
              </a:ext>
            </a:extLst>
          </p:cNvPr>
          <p:cNvSpPr>
            <a:spLocks noGrp="1"/>
          </p:cNvSpPr>
          <p:nvPr>
            <p:ph type="sldNum" sz="quarter" idx="12"/>
          </p:nvPr>
        </p:nvSpPr>
        <p:spPr/>
        <p:txBody>
          <a:bodyPr/>
          <a:lstStyle/>
          <a:p>
            <a:fld id="{4D9DA570-B98B-4214-89C3-00B6FB7B9347}" type="slidenum">
              <a:rPr lang="en-US" smtClean="0"/>
              <a:t>‹#›</a:t>
            </a:fld>
            <a:endParaRPr lang="en-US"/>
          </a:p>
        </p:txBody>
      </p:sp>
    </p:spTree>
    <p:extLst>
      <p:ext uri="{BB962C8B-B14F-4D97-AF65-F5344CB8AC3E}">
        <p14:creationId xmlns:p14="http://schemas.microsoft.com/office/powerpoint/2010/main" val="4215095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911F-FAC2-ABEF-7660-87AC784006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465639-AB47-352F-3C62-8957F3EBE8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2E9EF6-AC24-E7E7-6EC4-671A97AC75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2836ED-4D70-4562-F529-36553C1C6D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E74B9A-6F6B-F260-C584-BA3A949663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6BEA30-A447-D513-D929-B48E67C558D6}"/>
              </a:ext>
            </a:extLst>
          </p:cNvPr>
          <p:cNvSpPr>
            <a:spLocks noGrp="1"/>
          </p:cNvSpPr>
          <p:nvPr>
            <p:ph type="dt" sz="half" idx="10"/>
          </p:nvPr>
        </p:nvSpPr>
        <p:spPr/>
        <p:txBody>
          <a:bodyPr/>
          <a:lstStyle/>
          <a:p>
            <a:fld id="{C5B9A6B4-5B56-4202-8665-6ABC7652A496}" type="datetimeFigureOut">
              <a:rPr lang="en-US" smtClean="0"/>
              <a:t>2/25/2023</a:t>
            </a:fld>
            <a:endParaRPr lang="en-US"/>
          </a:p>
        </p:txBody>
      </p:sp>
      <p:sp>
        <p:nvSpPr>
          <p:cNvPr id="8" name="Footer Placeholder 7">
            <a:extLst>
              <a:ext uri="{FF2B5EF4-FFF2-40B4-BE49-F238E27FC236}">
                <a16:creationId xmlns:a16="http://schemas.microsoft.com/office/drawing/2014/main" id="{D33729E9-774D-9C67-ABFA-CC707B0D33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EE44A6-73FF-E73B-D5C1-8371E0DD6EB2}"/>
              </a:ext>
            </a:extLst>
          </p:cNvPr>
          <p:cNvSpPr>
            <a:spLocks noGrp="1"/>
          </p:cNvSpPr>
          <p:nvPr>
            <p:ph type="sldNum" sz="quarter" idx="12"/>
          </p:nvPr>
        </p:nvSpPr>
        <p:spPr/>
        <p:txBody>
          <a:bodyPr/>
          <a:lstStyle/>
          <a:p>
            <a:fld id="{4D9DA570-B98B-4214-89C3-00B6FB7B9347}" type="slidenum">
              <a:rPr lang="en-US" smtClean="0"/>
              <a:t>‹#›</a:t>
            </a:fld>
            <a:endParaRPr lang="en-US"/>
          </a:p>
        </p:txBody>
      </p:sp>
    </p:spTree>
    <p:extLst>
      <p:ext uri="{BB962C8B-B14F-4D97-AF65-F5344CB8AC3E}">
        <p14:creationId xmlns:p14="http://schemas.microsoft.com/office/powerpoint/2010/main" val="1218911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AAB2-D392-AFE0-30AD-A5BF482E19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535781-15D8-7506-FF3A-1981CB5B19CC}"/>
              </a:ext>
            </a:extLst>
          </p:cNvPr>
          <p:cNvSpPr>
            <a:spLocks noGrp="1"/>
          </p:cNvSpPr>
          <p:nvPr>
            <p:ph type="dt" sz="half" idx="10"/>
          </p:nvPr>
        </p:nvSpPr>
        <p:spPr/>
        <p:txBody>
          <a:bodyPr/>
          <a:lstStyle/>
          <a:p>
            <a:fld id="{C5B9A6B4-5B56-4202-8665-6ABC7652A496}" type="datetimeFigureOut">
              <a:rPr lang="en-US" smtClean="0"/>
              <a:t>2/25/2023</a:t>
            </a:fld>
            <a:endParaRPr lang="en-US"/>
          </a:p>
        </p:txBody>
      </p:sp>
      <p:sp>
        <p:nvSpPr>
          <p:cNvPr id="4" name="Footer Placeholder 3">
            <a:extLst>
              <a:ext uri="{FF2B5EF4-FFF2-40B4-BE49-F238E27FC236}">
                <a16:creationId xmlns:a16="http://schemas.microsoft.com/office/drawing/2014/main" id="{28C94E9E-E0A5-9404-33A2-54C1D8FC46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366DCF-3FA5-E726-5F94-0B92467DBC94}"/>
              </a:ext>
            </a:extLst>
          </p:cNvPr>
          <p:cNvSpPr>
            <a:spLocks noGrp="1"/>
          </p:cNvSpPr>
          <p:nvPr>
            <p:ph type="sldNum" sz="quarter" idx="12"/>
          </p:nvPr>
        </p:nvSpPr>
        <p:spPr/>
        <p:txBody>
          <a:bodyPr/>
          <a:lstStyle/>
          <a:p>
            <a:fld id="{4D9DA570-B98B-4214-89C3-00B6FB7B9347}" type="slidenum">
              <a:rPr lang="en-US" smtClean="0"/>
              <a:t>‹#›</a:t>
            </a:fld>
            <a:endParaRPr lang="en-US"/>
          </a:p>
        </p:txBody>
      </p:sp>
    </p:spTree>
    <p:extLst>
      <p:ext uri="{BB962C8B-B14F-4D97-AF65-F5344CB8AC3E}">
        <p14:creationId xmlns:p14="http://schemas.microsoft.com/office/powerpoint/2010/main" val="3261642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FB1C83-9AD7-49B2-FE3A-777E23D366C6}"/>
              </a:ext>
            </a:extLst>
          </p:cNvPr>
          <p:cNvSpPr>
            <a:spLocks noGrp="1"/>
          </p:cNvSpPr>
          <p:nvPr>
            <p:ph type="dt" sz="half" idx="10"/>
          </p:nvPr>
        </p:nvSpPr>
        <p:spPr/>
        <p:txBody>
          <a:bodyPr/>
          <a:lstStyle/>
          <a:p>
            <a:fld id="{C5B9A6B4-5B56-4202-8665-6ABC7652A496}" type="datetimeFigureOut">
              <a:rPr lang="en-US" smtClean="0"/>
              <a:t>2/25/2023</a:t>
            </a:fld>
            <a:endParaRPr lang="en-US"/>
          </a:p>
        </p:txBody>
      </p:sp>
      <p:sp>
        <p:nvSpPr>
          <p:cNvPr id="3" name="Footer Placeholder 2">
            <a:extLst>
              <a:ext uri="{FF2B5EF4-FFF2-40B4-BE49-F238E27FC236}">
                <a16:creationId xmlns:a16="http://schemas.microsoft.com/office/drawing/2014/main" id="{A8B7366D-206B-5251-80CA-D4E0BC8F44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B097C2-0F20-0082-0A0E-3A4605EDDCD9}"/>
              </a:ext>
            </a:extLst>
          </p:cNvPr>
          <p:cNvSpPr>
            <a:spLocks noGrp="1"/>
          </p:cNvSpPr>
          <p:nvPr>
            <p:ph type="sldNum" sz="quarter" idx="12"/>
          </p:nvPr>
        </p:nvSpPr>
        <p:spPr/>
        <p:txBody>
          <a:bodyPr/>
          <a:lstStyle/>
          <a:p>
            <a:fld id="{4D9DA570-B98B-4214-89C3-00B6FB7B9347}" type="slidenum">
              <a:rPr lang="en-US" smtClean="0"/>
              <a:t>‹#›</a:t>
            </a:fld>
            <a:endParaRPr lang="en-US"/>
          </a:p>
        </p:txBody>
      </p:sp>
    </p:spTree>
    <p:extLst>
      <p:ext uri="{BB962C8B-B14F-4D97-AF65-F5344CB8AC3E}">
        <p14:creationId xmlns:p14="http://schemas.microsoft.com/office/powerpoint/2010/main" val="2438968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A575-1440-501D-BB5F-5AD347F29A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2BCFBB-4763-616C-DCA3-2D11B9A351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369057-17B1-5C18-34D1-50C8F412F1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F69D5-99B3-AEB4-6B9C-D6AA760D9C3C}"/>
              </a:ext>
            </a:extLst>
          </p:cNvPr>
          <p:cNvSpPr>
            <a:spLocks noGrp="1"/>
          </p:cNvSpPr>
          <p:nvPr>
            <p:ph type="dt" sz="half" idx="10"/>
          </p:nvPr>
        </p:nvSpPr>
        <p:spPr/>
        <p:txBody>
          <a:bodyPr/>
          <a:lstStyle/>
          <a:p>
            <a:fld id="{C5B9A6B4-5B56-4202-8665-6ABC7652A496}" type="datetimeFigureOut">
              <a:rPr lang="en-US" smtClean="0"/>
              <a:t>2/25/2023</a:t>
            </a:fld>
            <a:endParaRPr lang="en-US"/>
          </a:p>
        </p:txBody>
      </p:sp>
      <p:sp>
        <p:nvSpPr>
          <p:cNvPr id="6" name="Footer Placeholder 5">
            <a:extLst>
              <a:ext uri="{FF2B5EF4-FFF2-40B4-BE49-F238E27FC236}">
                <a16:creationId xmlns:a16="http://schemas.microsoft.com/office/drawing/2014/main" id="{D60E7AFE-6797-C695-971A-D936C790B2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DE37D8-AE90-1806-CD86-5C3A82038E6F}"/>
              </a:ext>
            </a:extLst>
          </p:cNvPr>
          <p:cNvSpPr>
            <a:spLocks noGrp="1"/>
          </p:cNvSpPr>
          <p:nvPr>
            <p:ph type="sldNum" sz="quarter" idx="12"/>
          </p:nvPr>
        </p:nvSpPr>
        <p:spPr/>
        <p:txBody>
          <a:bodyPr/>
          <a:lstStyle/>
          <a:p>
            <a:fld id="{4D9DA570-B98B-4214-89C3-00B6FB7B9347}" type="slidenum">
              <a:rPr lang="en-US" smtClean="0"/>
              <a:t>‹#›</a:t>
            </a:fld>
            <a:endParaRPr lang="en-US"/>
          </a:p>
        </p:txBody>
      </p:sp>
    </p:spTree>
    <p:extLst>
      <p:ext uri="{BB962C8B-B14F-4D97-AF65-F5344CB8AC3E}">
        <p14:creationId xmlns:p14="http://schemas.microsoft.com/office/powerpoint/2010/main" val="2236283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B89F-ABCB-4A1C-6121-B5F478A08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9E596E-479B-5F66-F9DF-FB280C5B70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25F737-A726-C203-B461-9DA8798D1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BFB8DA-C3F6-356A-A7A2-55A450EBE951}"/>
              </a:ext>
            </a:extLst>
          </p:cNvPr>
          <p:cNvSpPr>
            <a:spLocks noGrp="1"/>
          </p:cNvSpPr>
          <p:nvPr>
            <p:ph type="dt" sz="half" idx="10"/>
          </p:nvPr>
        </p:nvSpPr>
        <p:spPr/>
        <p:txBody>
          <a:bodyPr/>
          <a:lstStyle/>
          <a:p>
            <a:fld id="{C5B9A6B4-5B56-4202-8665-6ABC7652A496}" type="datetimeFigureOut">
              <a:rPr lang="en-US" smtClean="0"/>
              <a:t>2/25/2023</a:t>
            </a:fld>
            <a:endParaRPr lang="en-US"/>
          </a:p>
        </p:txBody>
      </p:sp>
      <p:sp>
        <p:nvSpPr>
          <p:cNvPr id="6" name="Footer Placeholder 5">
            <a:extLst>
              <a:ext uri="{FF2B5EF4-FFF2-40B4-BE49-F238E27FC236}">
                <a16:creationId xmlns:a16="http://schemas.microsoft.com/office/drawing/2014/main" id="{B14DA0CB-7FCD-65F8-C521-B600E92588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E769D-D68A-A2BF-3A58-97B731463120}"/>
              </a:ext>
            </a:extLst>
          </p:cNvPr>
          <p:cNvSpPr>
            <a:spLocks noGrp="1"/>
          </p:cNvSpPr>
          <p:nvPr>
            <p:ph type="sldNum" sz="quarter" idx="12"/>
          </p:nvPr>
        </p:nvSpPr>
        <p:spPr/>
        <p:txBody>
          <a:bodyPr/>
          <a:lstStyle/>
          <a:p>
            <a:fld id="{4D9DA570-B98B-4214-89C3-00B6FB7B9347}" type="slidenum">
              <a:rPr lang="en-US" smtClean="0"/>
              <a:t>‹#›</a:t>
            </a:fld>
            <a:endParaRPr lang="en-US"/>
          </a:p>
        </p:txBody>
      </p:sp>
    </p:spTree>
    <p:extLst>
      <p:ext uri="{BB962C8B-B14F-4D97-AF65-F5344CB8AC3E}">
        <p14:creationId xmlns:p14="http://schemas.microsoft.com/office/powerpoint/2010/main" val="1187004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BB0174-55EE-1375-39E1-D35806CE3A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A50FC1-DA5E-BFBE-588E-871BF9C459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031CF-C104-2C54-9A20-D06636E76D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9A6B4-5B56-4202-8665-6ABC7652A496}" type="datetimeFigureOut">
              <a:rPr lang="en-US" smtClean="0"/>
              <a:t>2/25/2023</a:t>
            </a:fld>
            <a:endParaRPr lang="en-US"/>
          </a:p>
        </p:txBody>
      </p:sp>
      <p:sp>
        <p:nvSpPr>
          <p:cNvPr id="5" name="Footer Placeholder 4">
            <a:extLst>
              <a:ext uri="{FF2B5EF4-FFF2-40B4-BE49-F238E27FC236}">
                <a16:creationId xmlns:a16="http://schemas.microsoft.com/office/drawing/2014/main" id="{99339097-5125-C719-0AB2-2C7149E42B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985F7F-7764-2606-FEE6-8D07BAFAAE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9DA570-B98B-4214-89C3-00B6FB7B9347}" type="slidenum">
              <a:rPr lang="en-US" smtClean="0"/>
              <a:t>‹#›</a:t>
            </a:fld>
            <a:endParaRPr lang="en-US"/>
          </a:p>
        </p:txBody>
      </p:sp>
    </p:spTree>
    <p:extLst>
      <p:ext uri="{BB962C8B-B14F-4D97-AF65-F5344CB8AC3E}">
        <p14:creationId xmlns:p14="http://schemas.microsoft.com/office/powerpoint/2010/main" val="3299327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00FF"/>
                </a:solidFill>
                <a:latin typeface="Times New Roman" pitchFamily="18" charset="0"/>
                <a:cs typeface="Times New Roman" pitchFamily="18" charset="0"/>
              </a:rPr>
              <a:t>CHAPTER TWO</a:t>
            </a:r>
          </a:p>
        </p:txBody>
      </p:sp>
      <p:sp>
        <p:nvSpPr>
          <p:cNvPr id="3" name="Content Placeholder 2"/>
          <p:cNvSpPr>
            <a:spLocks noGrp="1"/>
          </p:cNvSpPr>
          <p:nvPr>
            <p:ph idx="1"/>
          </p:nvPr>
        </p:nvSpPr>
        <p:spPr>
          <a:xfrm>
            <a:off x="1981200" y="3886201"/>
            <a:ext cx="8229600" cy="2239963"/>
          </a:xfrm>
        </p:spPr>
        <p:txBody>
          <a:bodyPr/>
          <a:lstStyle/>
          <a:p>
            <a:pPr marL="0" indent="0" algn="ctr">
              <a:buNone/>
            </a:pPr>
            <a:r>
              <a:rPr lang="en-US" b="1" dirty="0">
                <a:solidFill>
                  <a:srgbClr val="0000FF"/>
                </a:solidFill>
                <a:latin typeface="Times New Roman" pitchFamily="18" charset="0"/>
                <a:cs typeface="Times New Roman" pitchFamily="18" charset="0"/>
              </a:rPr>
              <a:t>PROJECT SELECTION AND PLANNING</a:t>
            </a:r>
          </a:p>
        </p:txBody>
      </p:sp>
      <p:sp>
        <p:nvSpPr>
          <p:cNvPr id="4" name="Slide Number Placeholder 3"/>
          <p:cNvSpPr>
            <a:spLocks noGrp="1"/>
          </p:cNvSpPr>
          <p:nvPr>
            <p:ph type="sldNum" sz="quarter" idx="12"/>
          </p:nvPr>
        </p:nvSpPr>
        <p:spPr/>
        <p:txBody>
          <a:bodyPr/>
          <a:lstStyle/>
          <a:p>
            <a:fld id="{CD4ABB0C-D8D0-4F59-840A-7E05C61CE653}" type="slidenum">
              <a:rPr lang="en-US" smtClean="0"/>
              <a:t>1</a:t>
            </a:fld>
            <a:endParaRPr lang="en-US"/>
          </a:p>
        </p:txBody>
      </p:sp>
    </p:spTree>
    <p:extLst>
      <p:ext uri="{BB962C8B-B14F-4D97-AF65-F5344CB8AC3E}">
        <p14:creationId xmlns:p14="http://schemas.microsoft.com/office/powerpoint/2010/main" val="2342317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994"/>
            <a:ext cx="8229600" cy="398206"/>
          </a:xfrm>
        </p:spPr>
        <p:txBody>
          <a:bodyPr>
            <a:noAutofit/>
          </a:bodyPr>
          <a:lstStyle/>
          <a:p>
            <a:br>
              <a:rPr lang="en-US" sz="3200" b="1" dirty="0">
                <a:solidFill>
                  <a:srgbClr val="0000FF"/>
                </a:solidFill>
                <a:latin typeface="Times New Roman" pitchFamily="18" charset="0"/>
                <a:cs typeface="Times New Roman" pitchFamily="18" charset="0"/>
              </a:rPr>
            </a:br>
            <a:r>
              <a:rPr lang="en-US" sz="3200" b="1" dirty="0">
                <a:solidFill>
                  <a:srgbClr val="0000FF"/>
                </a:solidFill>
                <a:latin typeface="Times New Roman" pitchFamily="18" charset="0"/>
                <a:cs typeface="Times New Roman" pitchFamily="18" charset="0"/>
              </a:rPr>
              <a:t>2.3 Feasibility Study</a:t>
            </a:r>
            <a:br>
              <a:rPr lang="en-US" sz="3200" dirty="0">
                <a:solidFill>
                  <a:srgbClr val="0000FF"/>
                </a:solidFill>
                <a:latin typeface="Times New Roman" pitchFamily="18" charset="0"/>
                <a:cs typeface="Times New Roman" pitchFamily="18" charset="0"/>
              </a:rPr>
            </a:br>
            <a:endParaRPr lang="en-US"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600200" y="457200"/>
            <a:ext cx="8991600" cy="6324600"/>
          </a:xfrm>
        </p:spPr>
        <p:txBody>
          <a:bodyPr>
            <a:noAutofit/>
          </a:bodyPr>
          <a:lstStyle/>
          <a:p>
            <a:pPr lvl="0" algn="just">
              <a:buFont typeface="Wingdings" pitchFamily="2" charset="2"/>
              <a:buChar char="Ø"/>
            </a:pPr>
            <a:r>
              <a:rPr lang="en-US" dirty="0">
                <a:latin typeface="Times New Roman" pitchFamily="18" charset="0"/>
                <a:cs typeface="Times New Roman" pitchFamily="18" charset="0"/>
              </a:rPr>
              <a:t>Most </a:t>
            </a:r>
            <a:r>
              <a:rPr lang="en-US" b="1" i="1" dirty="0">
                <a:solidFill>
                  <a:srgbClr val="006600"/>
                </a:solidFill>
                <a:latin typeface="Times New Roman" pitchFamily="18" charset="0"/>
                <a:cs typeface="Times New Roman" pitchFamily="18" charset="0"/>
              </a:rPr>
              <a:t>Information System projects have budgets and deadlines</a:t>
            </a:r>
            <a:r>
              <a:rPr lang="en-US" dirty="0">
                <a:latin typeface="Times New Roman" pitchFamily="18" charset="0"/>
                <a:cs typeface="Times New Roman" pitchFamily="18" charset="0"/>
              </a:rPr>
              <a:t>,  the </a:t>
            </a:r>
            <a:r>
              <a:rPr lang="en-US" b="1" i="1" dirty="0">
                <a:latin typeface="Times New Roman" pitchFamily="18" charset="0"/>
                <a:cs typeface="Times New Roman" pitchFamily="18" charset="0"/>
              </a:rPr>
              <a:t>analysis of factors for feasibility forms the business case </a:t>
            </a:r>
            <a:r>
              <a:rPr lang="en-US" dirty="0">
                <a:latin typeface="Times New Roman" pitchFamily="18" charset="0"/>
                <a:cs typeface="Times New Roman" pitchFamily="18" charset="0"/>
              </a:rPr>
              <a:t>(analysis of the assumptions like resource availability and </a:t>
            </a:r>
            <a:r>
              <a:rPr lang="en-US" b="1" i="1" dirty="0">
                <a:solidFill>
                  <a:srgbClr val="CC0099"/>
                </a:solidFill>
                <a:latin typeface="Times New Roman" pitchFamily="18" charset="0"/>
                <a:cs typeface="Times New Roman" pitchFamily="18" charset="0"/>
              </a:rPr>
              <a:t>potential problems and system cost and benefits</a:t>
            </a:r>
            <a:r>
              <a:rPr lang="en-US" dirty="0">
                <a:latin typeface="Times New Roman" pitchFamily="18" charset="0"/>
                <a:cs typeface="Times New Roman" pitchFamily="18" charset="0"/>
              </a:rPr>
              <a:t>) that justifies the expenditure of the resources on the project. </a:t>
            </a:r>
          </a:p>
          <a:p>
            <a:pPr lvl="0" algn="just">
              <a:buFont typeface="Wingdings" pitchFamily="2" charset="2"/>
              <a:buChar char="Ø"/>
            </a:pPr>
            <a:r>
              <a:rPr lang="en-US" dirty="0">
                <a:latin typeface="Times New Roman" pitchFamily="18" charset="0"/>
                <a:cs typeface="Times New Roman" pitchFamily="18" charset="0"/>
              </a:rPr>
              <a:t>The </a:t>
            </a:r>
            <a:r>
              <a:rPr lang="en-US" b="1" i="1" dirty="0">
                <a:solidFill>
                  <a:srgbClr val="0000FF"/>
                </a:solidFill>
                <a:latin typeface="Times New Roman" pitchFamily="18" charset="0"/>
                <a:cs typeface="Times New Roman" pitchFamily="18" charset="0"/>
              </a:rPr>
              <a:t>feasibility factors are in  six categories:</a:t>
            </a:r>
          </a:p>
          <a:p>
            <a:pPr marL="0" indent="0" algn="just">
              <a:buNone/>
            </a:pPr>
            <a:r>
              <a:rPr lang="en-US" b="1" dirty="0">
                <a:latin typeface="Times New Roman" pitchFamily="18" charset="0"/>
                <a:cs typeface="Times New Roman" pitchFamily="18" charset="0"/>
              </a:rPr>
              <a:t>1. Economic Feasibility</a:t>
            </a:r>
            <a:endParaRPr lang="en-US" dirty="0">
              <a:latin typeface="Times New Roman" pitchFamily="18" charset="0"/>
              <a:cs typeface="Times New Roman" pitchFamily="18" charset="0"/>
            </a:endParaRPr>
          </a:p>
          <a:p>
            <a:pPr lvl="1" algn="just">
              <a:buFont typeface="Wingdings" pitchFamily="2" charset="2"/>
              <a:buChar char="§"/>
            </a:pPr>
            <a:r>
              <a:rPr lang="en-US" dirty="0">
                <a:latin typeface="Times New Roman" pitchFamily="18" charset="0"/>
                <a:cs typeface="Times New Roman" pitchFamily="18" charset="0"/>
              </a:rPr>
              <a:t>Concerned with assessing the financial benefits and costs associated with the project. This is also called a </a:t>
            </a:r>
            <a:r>
              <a:rPr lang="en-US" b="1" dirty="0">
                <a:latin typeface="Times New Roman" pitchFamily="18" charset="0"/>
                <a:cs typeface="Times New Roman" pitchFamily="18" charset="0"/>
              </a:rPr>
              <a:t> cost-benefit analysis.</a:t>
            </a:r>
            <a:endParaRPr lang="en-US" dirty="0">
              <a:latin typeface="Times New Roman" pitchFamily="18" charset="0"/>
              <a:cs typeface="Times New Roman" pitchFamily="18" charset="0"/>
            </a:endParaRPr>
          </a:p>
          <a:p>
            <a:pPr lvl="1" algn="just">
              <a:buFont typeface="Wingdings" pitchFamily="2" charset="2"/>
              <a:buChar char="§"/>
            </a:pPr>
            <a:r>
              <a:rPr lang="en-US" dirty="0">
                <a:latin typeface="Times New Roman" pitchFamily="18" charset="0"/>
                <a:cs typeface="Times New Roman" pitchFamily="18" charset="0"/>
              </a:rPr>
              <a:t>Benefits and costs can be </a:t>
            </a:r>
            <a:r>
              <a:rPr lang="en-US" b="1" dirty="0">
                <a:latin typeface="Times New Roman" pitchFamily="18" charset="0"/>
                <a:cs typeface="Times New Roman" pitchFamily="18" charset="0"/>
              </a:rPr>
              <a:t>tangible or intangible</a:t>
            </a:r>
            <a:endParaRPr lang="en-US" dirty="0">
              <a:latin typeface="Times New Roman" pitchFamily="18" charset="0"/>
              <a:cs typeface="Times New Roman" pitchFamily="18" charset="0"/>
            </a:endParaRPr>
          </a:p>
          <a:p>
            <a:pPr lvl="1" algn="just">
              <a:buFont typeface="Wingdings" pitchFamily="2" charset="2"/>
              <a:buChar char="§"/>
            </a:pPr>
            <a:r>
              <a:rPr lang="en-US" dirty="0">
                <a:latin typeface="Times New Roman" pitchFamily="18" charset="0"/>
                <a:cs typeface="Times New Roman" pitchFamily="18" charset="0"/>
              </a:rPr>
              <a:t>Tangibles are items which can be quantified in monetary terms and with certainty. </a:t>
            </a:r>
          </a:p>
        </p:txBody>
      </p:sp>
      <p:sp>
        <p:nvSpPr>
          <p:cNvPr id="4" name="Slide Number Placeholder 3"/>
          <p:cNvSpPr>
            <a:spLocks noGrp="1"/>
          </p:cNvSpPr>
          <p:nvPr>
            <p:ph type="sldNum" sz="quarter" idx="12"/>
          </p:nvPr>
        </p:nvSpPr>
        <p:spPr/>
        <p:txBody>
          <a:bodyPr/>
          <a:lstStyle/>
          <a:p>
            <a:fld id="{CD4ABB0C-D8D0-4F59-840A-7E05C61CE653}" type="slidenum">
              <a:rPr lang="en-US" smtClean="0"/>
              <a:t>10</a:t>
            </a:fld>
            <a:endParaRPr lang="en-US"/>
          </a:p>
        </p:txBody>
      </p:sp>
    </p:spTree>
    <p:extLst>
      <p:ext uri="{BB962C8B-B14F-4D97-AF65-F5344CB8AC3E}">
        <p14:creationId xmlns:p14="http://schemas.microsoft.com/office/powerpoint/2010/main" val="3035926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839200" cy="6553200"/>
          </a:xfrm>
        </p:spPr>
        <p:txBody>
          <a:bodyPr>
            <a:normAutofit/>
          </a:bodyPr>
          <a:lstStyle/>
          <a:p>
            <a:pPr lvl="1" algn="just">
              <a:buFont typeface="Wingdings" pitchFamily="2" charset="2"/>
              <a:buChar char="Ø"/>
            </a:pPr>
            <a:r>
              <a:rPr lang="en-US" dirty="0">
                <a:latin typeface="Times New Roman" pitchFamily="18" charset="0"/>
                <a:cs typeface="Times New Roman" pitchFamily="18" charset="0"/>
              </a:rPr>
              <a:t>Ex. equipment costs, staff/personnel costs, materials costs, conversion costs, training costs.</a:t>
            </a:r>
          </a:p>
          <a:p>
            <a:pPr lvl="1" algn="just">
              <a:buFont typeface="Wingdings" pitchFamily="2" charset="2"/>
              <a:buChar char="§"/>
            </a:pPr>
            <a:r>
              <a:rPr lang="en-US" dirty="0">
                <a:latin typeface="Times New Roman" pitchFamily="18" charset="0"/>
                <a:cs typeface="Times New Roman" pitchFamily="18" charset="0"/>
              </a:rPr>
              <a:t>Intangibles are items for which a value cannot be precisely determined, </a:t>
            </a:r>
          </a:p>
          <a:p>
            <a:pPr lvl="1" algn="just">
              <a:buFont typeface="Wingdings" pitchFamily="2" charset="2"/>
              <a:buChar char="§"/>
            </a:pPr>
            <a:r>
              <a:rPr lang="en-US" dirty="0">
                <a:latin typeface="Times New Roman" pitchFamily="18" charset="0"/>
                <a:cs typeface="Times New Roman" pitchFamily="18" charset="0"/>
              </a:rPr>
              <a:t>Ex.  Customer goodwill, employee morale. Operational efficiency</a:t>
            </a:r>
          </a:p>
          <a:p>
            <a:pPr marL="0" indent="0" algn="just">
              <a:buNone/>
            </a:pPr>
            <a:r>
              <a:rPr lang="en-US" b="1" dirty="0">
                <a:latin typeface="Times New Roman" pitchFamily="18" charset="0"/>
                <a:cs typeface="Times New Roman" pitchFamily="18" charset="0"/>
              </a:rPr>
              <a:t>2. Operational Feasibility</a:t>
            </a:r>
            <a:endParaRPr lang="en-US" dirty="0">
              <a:latin typeface="Times New Roman" pitchFamily="18" charset="0"/>
              <a:cs typeface="Times New Roman" pitchFamily="18" charset="0"/>
            </a:endParaRPr>
          </a:p>
          <a:p>
            <a:pPr lvl="1" algn="just">
              <a:buFont typeface="Wingdings" pitchFamily="2" charset="2"/>
              <a:buChar char="§"/>
            </a:pPr>
            <a:r>
              <a:rPr lang="en-US" dirty="0">
                <a:latin typeface="Times New Roman" pitchFamily="18" charset="0"/>
                <a:cs typeface="Times New Roman" pitchFamily="18" charset="0"/>
              </a:rPr>
              <a:t>This process examines whether the new project will attain its desired objectives. </a:t>
            </a:r>
          </a:p>
          <a:p>
            <a:pPr lvl="1" algn="just">
              <a:buFont typeface="Wingdings" pitchFamily="2" charset="2"/>
              <a:buChar char="§"/>
            </a:pPr>
            <a:r>
              <a:rPr lang="en-US" dirty="0">
                <a:latin typeface="Times New Roman" pitchFamily="18" charset="0"/>
                <a:cs typeface="Times New Roman" pitchFamily="18" charset="0"/>
              </a:rPr>
              <a:t>The goal of this study is to understand the degree to which the proposed system will likely solve the business problems or take advantage of the opportunities specified in the Systems requirement documents.</a:t>
            </a:r>
            <a:endParaRPr lang="en-US" dirty="0"/>
          </a:p>
        </p:txBody>
      </p:sp>
      <p:sp>
        <p:nvSpPr>
          <p:cNvPr id="2" name="Slide Number Placeholder 1"/>
          <p:cNvSpPr>
            <a:spLocks noGrp="1"/>
          </p:cNvSpPr>
          <p:nvPr>
            <p:ph type="sldNum" sz="quarter" idx="12"/>
          </p:nvPr>
        </p:nvSpPr>
        <p:spPr/>
        <p:txBody>
          <a:bodyPr/>
          <a:lstStyle/>
          <a:p>
            <a:fld id="{CD4ABB0C-D8D0-4F59-840A-7E05C61CE653}" type="slidenum">
              <a:rPr lang="en-US" smtClean="0"/>
              <a:t>11</a:t>
            </a:fld>
            <a:endParaRPr lang="en-US"/>
          </a:p>
        </p:txBody>
      </p:sp>
    </p:spTree>
    <p:extLst>
      <p:ext uri="{BB962C8B-B14F-4D97-AF65-F5344CB8AC3E}">
        <p14:creationId xmlns:p14="http://schemas.microsoft.com/office/powerpoint/2010/main" val="4196953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76200"/>
            <a:ext cx="8915400" cy="6629400"/>
          </a:xfrm>
        </p:spPr>
        <p:txBody>
          <a:bodyPr>
            <a:noAutofit/>
          </a:bodyPr>
          <a:lstStyle/>
          <a:p>
            <a:pPr marL="0" indent="0" algn="just">
              <a:buNone/>
            </a:pPr>
            <a:r>
              <a:rPr lang="en-US" b="1" dirty="0">
                <a:latin typeface="Times New Roman" pitchFamily="18" charset="0"/>
                <a:cs typeface="Times New Roman" pitchFamily="18" charset="0"/>
              </a:rPr>
              <a:t>3. Technical Feasibility</a:t>
            </a:r>
            <a:endParaRPr lang="en-US" dirty="0">
              <a:latin typeface="Times New Roman" pitchFamily="18" charset="0"/>
              <a:cs typeface="Times New Roman" pitchFamily="18" charset="0"/>
            </a:endParaRPr>
          </a:p>
          <a:p>
            <a:pPr lvl="0" algn="just">
              <a:buFont typeface="Wingdings" pitchFamily="2" charset="2"/>
              <a:buChar char="§"/>
            </a:pPr>
            <a:r>
              <a:rPr lang="en-US" dirty="0">
                <a:latin typeface="Times New Roman" pitchFamily="18" charset="0"/>
                <a:cs typeface="Times New Roman" pitchFamily="18" charset="0"/>
              </a:rPr>
              <a:t>The goal of this study is to understand the organization’s ability to construct the proposed system. </a:t>
            </a:r>
          </a:p>
          <a:p>
            <a:pPr lvl="0" algn="just">
              <a:buFont typeface="Wingdings" pitchFamily="2" charset="2"/>
              <a:buChar char="§"/>
            </a:pPr>
            <a:r>
              <a:rPr lang="en-US" dirty="0">
                <a:latin typeface="Times New Roman" pitchFamily="18" charset="0"/>
                <a:cs typeface="Times New Roman" pitchFamily="18" charset="0"/>
              </a:rPr>
              <a:t>This analysis also includes an assessment of the development group’s understanding of the possible target hardware, software and operating environments as well as the size, complexity and the group’s experience with similar systems</a:t>
            </a:r>
          </a:p>
          <a:p>
            <a:pPr marL="0" indent="0" algn="just">
              <a:buNone/>
            </a:pPr>
            <a:r>
              <a:rPr lang="en-US" b="1" dirty="0">
                <a:latin typeface="Times New Roman" pitchFamily="18" charset="0"/>
                <a:cs typeface="Times New Roman" pitchFamily="18" charset="0"/>
              </a:rPr>
              <a:t>4. Schedule Feasibility</a:t>
            </a:r>
            <a:endParaRPr lang="en-US" dirty="0">
              <a:latin typeface="Times New Roman" pitchFamily="18" charset="0"/>
              <a:cs typeface="Times New Roman" pitchFamily="18" charset="0"/>
            </a:endParaRPr>
          </a:p>
          <a:p>
            <a:pPr algn="just">
              <a:buFont typeface="Wingdings" pitchFamily="2" charset="2"/>
              <a:buChar char="§"/>
            </a:pPr>
            <a:r>
              <a:rPr lang="en-US" dirty="0">
                <a:latin typeface="Times New Roman" pitchFamily="18" charset="0"/>
                <a:cs typeface="Times New Roman" pitchFamily="18" charset="0"/>
              </a:rPr>
              <a:t>The process of assessing the degree to which the potential time frame and completion  dates for all major activities within a project meet organizational deadlines and constraints for affecting change.</a:t>
            </a:r>
          </a:p>
        </p:txBody>
      </p:sp>
      <p:sp>
        <p:nvSpPr>
          <p:cNvPr id="2" name="Slide Number Placeholder 1"/>
          <p:cNvSpPr>
            <a:spLocks noGrp="1"/>
          </p:cNvSpPr>
          <p:nvPr>
            <p:ph type="sldNum" sz="quarter" idx="12"/>
          </p:nvPr>
        </p:nvSpPr>
        <p:spPr/>
        <p:txBody>
          <a:bodyPr/>
          <a:lstStyle/>
          <a:p>
            <a:fld id="{CD4ABB0C-D8D0-4F59-840A-7E05C61CE653}" type="slidenum">
              <a:rPr lang="en-US" smtClean="0"/>
              <a:t>12</a:t>
            </a:fld>
            <a:endParaRPr lang="en-US"/>
          </a:p>
        </p:txBody>
      </p:sp>
    </p:spTree>
    <p:extLst>
      <p:ext uri="{BB962C8B-B14F-4D97-AF65-F5344CB8AC3E}">
        <p14:creationId xmlns:p14="http://schemas.microsoft.com/office/powerpoint/2010/main" val="2407744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839200" cy="6553200"/>
          </a:xfrm>
        </p:spPr>
        <p:txBody>
          <a:bodyPr>
            <a:normAutofit/>
          </a:bodyPr>
          <a:lstStyle/>
          <a:p>
            <a:pPr marL="0" indent="0" algn="just">
              <a:buNone/>
            </a:pPr>
            <a:r>
              <a:rPr lang="en-US" b="1" dirty="0">
                <a:latin typeface="Times New Roman" pitchFamily="18" charset="0"/>
                <a:cs typeface="Times New Roman" pitchFamily="18" charset="0"/>
              </a:rPr>
              <a:t>5. Legal and Contractual Feasibility</a:t>
            </a:r>
            <a:endParaRPr lang="en-US" dirty="0">
              <a:latin typeface="Times New Roman" pitchFamily="18" charset="0"/>
              <a:cs typeface="Times New Roman" pitchFamily="18" charset="0"/>
            </a:endParaRPr>
          </a:p>
          <a:p>
            <a:pPr lvl="0" algn="just">
              <a:buFont typeface="Wingdings" pitchFamily="2" charset="2"/>
              <a:buChar char="§"/>
            </a:pPr>
            <a:r>
              <a:rPr lang="en-US" dirty="0">
                <a:latin typeface="Times New Roman" pitchFamily="18" charset="0"/>
                <a:cs typeface="Times New Roman" pitchFamily="18" charset="0"/>
              </a:rPr>
              <a:t>The process of assessing potential  legal and contractual ramification due to the construction of a system</a:t>
            </a:r>
          </a:p>
          <a:p>
            <a:pPr lvl="0" algn="just">
              <a:buFont typeface="Wingdings" pitchFamily="2" charset="2"/>
              <a:buChar char="§"/>
            </a:pPr>
            <a:r>
              <a:rPr lang="en-US" dirty="0">
                <a:latin typeface="Times New Roman" pitchFamily="18" charset="0"/>
                <a:cs typeface="Times New Roman" pitchFamily="18" charset="0"/>
              </a:rPr>
              <a:t>Considerations may include copyright or nondisclosure violation, labor laws, antitrust legislation, foreign trade regulations and financial reporting standards as well as current or pending contractual obligations.</a:t>
            </a:r>
          </a:p>
          <a:p>
            <a:pPr marL="0" indent="0" algn="just">
              <a:buNone/>
            </a:pPr>
            <a:r>
              <a:rPr lang="en-US" b="1" dirty="0">
                <a:latin typeface="Times New Roman" pitchFamily="18" charset="0"/>
                <a:cs typeface="Times New Roman" pitchFamily="18" charset="0"/>
              </a:rPr>
              <a:t>6. Political Feasibility</a:t>
            </a:r>
            <a:endParaRPr lang="en-US" dirty="0">
              <a:latin typeface="Times New Roman" pitchFamily="18" charset="0"/>
              <a:cs typeface="Times New Roman" pitchFamily="18" charset="0"/>
            </a:endParaRPr>
          </a:p>
          <a:p>
            <a:pPr lvl="0" algn="just">
              <a:buFont typeface="Wingdings" pitchFamily="2" charset="2"/>
              <a:buChar char="§"/>
            </a:pPr>
            <a:r>
              <a:rPr lang="en-US" dirty="0">
                <a:latin typeface="Times New Roman" pitchFamily="18" charset="0"/>
                <a:cs typeface="Times New Roman" pitchFamily="18" charset="0"/>
              </a:rPr>
              <a:t>The process of evaluating how key stakeholders within the organization view the proposed system</a:t>
            </a: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endParaRPr lang="en-US" dirty="0"/>
          </a:p>
        </p:txBody>
      </p:sp>
      <p:sp>
        <p:nvSpPr>
          <p:cNvPr id="2" name="Slide Number Placeholder 1"/>
          <p:cNvSpPr>
            <a:spLocks noGrp="1"/>
          </p:cNvSpPr>
          <p:nvPr>
            <p:ph type="sldNum" sz="quarter" idx="12"/>
          </p:nvPr>
        </p:nvSpPr>
        <p:spPr/>
        <p:txBody>
          <a:bodyPr/>
          <a:lstStyle/>
          <a:p>
            <a:fld id="{CD4ABB0C-D8D0-4F59-840A-7E05C61CE653}" type="slidenum">
              <a:rPr lang="en-US" smtClean="0"/>
              <a:t>13</a:t>
            </a:fld>
            <a:endParaRPr lang="en-US"/>
          </a:p>
        </p:txBody>
      </p:sp>
    </p:spTree>
    <p:extLst>
      <p:ext uri="{BB962C8B-B14F-4D97-AF65-F5344CB8AC3E}">
        <p14:creationId xmlns:p14="http://schemas.microsoft.com/office/powerpoint/2010/main" val="481556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57200"/>
          </a:xfrm>
        </p:spPr>
        <p:txBody>
          <a:bodyPr>
            <a:noAutofit/>
          </a:bodyPr>
          <a:lstStyle/>
          <a:p>
            <a:br>
              <a:rPr lang="en-US" sz="3200" b="1" dirty="0">
                <a:solidFill>
                  <a:srgbClr val="0000FF"/>
                </a:solidFill>
                <a:latin typeface="Times New Roman" pitchFamily="18" charset="0"/>
                <a:cs typeface="Times New Roman" pitchFamily="18" charset="0"/>
              </a:rPr>
            </a:br>
            <a:br>
              <a:rPr lang="en-US" sz="3200" b="1" dirty="0">
                <a:solidFill>
                  <a:srgbClr val="0000FF"/>
                </a:solidFill>
                <a:latin typeface="Times New Roman" pitchFamily="18" charset="0"/>
                <a:cs typeface="Times New Roman" pitchFamily="18" charset="0"/>
              </a:rPr>
            </a:br>
            <a:r>
              <a:rPr lang="en-US" sz="3200" b="1" dirty="0">
                <a:solidFill>
                  <a:srgbClr val="0000FF"/>
                </a:solidFill>
                <a:latin typeface="Times New Roman" pitchFamily="18" charset="0"/>
                <a:cs typeface="Times New Roman" pitchFamily="18" charset="0"/>
              </a:rPr>
              <a:t>2.4 Building the Baseline Project Plan</a:t>
            </a:r>
            <a:br>
              <a:rPr lang="en-US" sz="3200" dirty="0">
                <a:solidFill>
                  <a:srgbClr val="0000FF"/>
                </a:solidFill>
                <a:latin typeface="Times New Roman" pitchFamily="18" charset="0"/>
                <a:cs typeface="Times New Roman" pitchFamily="18" charset="0"/>
              </a:rPr>
            </a:br>
            <a:r>
              <a:rPr lang="en-US" sz="3200" dirty="0">
                <a:solidFill>
                  <a:srgbClr val="0000FF"/>
                </a:solidFill>
                <a:latin typeface="Times New Roman" pitchFamily="18" charset="0"/>
                <a:cs typeface="Times New Roman" pitchFamily="18" charset="0"/>
              </a:rPr>
              <a:t> </a:t>
            </a:r>
            <a:br>
              <a:rPr lang="en-US" sz="3200" dirty="0">
                <a:solidFill>
                  <a:srgbClr val="0000FF"/>
                </a:solidFill>
                <a:latin typeface="Times New Roman" pitchFamily="18" charset="0"/>
                <a:cs typeface="Times New Roman" pitchFamily="18" charset="0"/>
              </a:rPr>
            </a:br>
            <a:endParaRPr lang="en-US"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600200" y="381000"/>
            <a:ext cx="8991600" cy="6324600"/>
          </a:xfrm>
        </p:spPr>
        <p:txBody>
          <a:bodyPr>
            <a:noAutofit/>
          </a:bodyPr>
          <a:lstStyle/>
          <a:p>
            <a:pPr lvl="0" algn="just">
              <a:buFont typeface="Wingdings" pitchFamily="2" charset="2"/>
              <a:buChar char="Ø"/>
            </a:pPr>
            <a:r>
              <a:rPr lang="en-US" dirty="0">
                <a:latin typeface="Times New Roman" pitchFamily="18" charset="0"/>
                <a:cs typeface="Times New Roman" pitchFamily="18" charset="0"/>
              </a:rPr>
              <a:t>All the information collected during project initiation and planning is collected and organized into a document called the </a:t>
            </a:r>
            <a:r>
              <a:rPr lang="en-US" b="1" dirty="0">
                <a:latin typeface="Times New Roman" pitchFamily="18" charset="0"/>
                <a:cs typeface="Times New Roman" pitchFamily="18" charset="0"/>
              </a:rPr>
              <a:t>Baseline Project Plan</a:t>
            </a:r>
            <a:r>
              <a:rPr lang="en-US" dirty="0">
                <a:latin typeface="Times New Roman" pitchFamily="18" charset="0"/>
                <a:cs typeface="Times New Roman" pitchFamily="18" charset="0"/>
              </a:rPr>
              <a:t>.</a:t>
            </a:r>
          </a:p>
          <a:p>
            <a:pPr lvl="0" algn="just">
              <a:buFont typeface="Wingdings" pitchFamily="2" charset="2"/>
              <a:buChar char="Ø"/>
            </a:pPr>
            <a:r>
              <a:rPr lang="en-US" dirty="0">
                <a:latin typeface="Times New Roman" pitchFamily="18" charset="0"/>
                <a:cs typeface="Times New Roman" pitchFamily="18" charset="0"/>
              </a:rPr>
              <a:t>Once the BPP is completed, a formal review of the project can be conducted with customers.</a:t>
            </a:r>
          </a:p>
          <a:p>
            <a:pPr lvl="0" algn="just">
              <a:buFont typeface="Wingdings" pitchFamily="2" charset="2"/>
              <a:buChar char="Ø"/>
            </a:pPr>
            <a:r>
              <a:rPr lang="en-US" dirty="0">
                <a:latin typeface="Times New Roman" pitchFamily="18" charset="0"/>
                <a:cs typeface="Times New Roman" pitchFamily="18" charset="0"/>
              </a:rPr>
              <a:t>BPP contains four major sections</a:t>
            </a:r>
          </a:p>
          <a:p>
            <a:pPr lvl="1" algn="just">
              <a:buFont typeface="Wingdings" pitchFamily="2" charset="2"/>
              <a:buChar char="§"/>
            </a:pPr>
            <a:r>
              <a:rPr lang="en-US" dirty="0">
                <a:latin typeface="Times New Roman" pitchFamily="18" charset="0"/>
                <a:cs typeface="Times New Roman" pitchFamily="18" charset="0"/>
              </a:rPr>
              <a:t>Introduction</a:t>
            </a:r>
          </a:p>
          <a:p>
            <a:pPr lvl="1" algn="just">
              <a:buFont typeface="Wingdings" pitchFamily="2" charset="2"/>
              <a:buChar char="§"/>
            </a:pPr>
            <a:r>
              <a:rPr lang="en-US" dirty="0">
                <a:latin typeface="Times New Roman" pitchFamily="18" charset="0"/>
                <a:cs typeface="Times New Roman" pitchFamily="18" charset="0"/>
              </a:rPr>
              <a:t>System Description</a:t>
            </a:r>
          </a:p>
          <a:p>
            <a:pPr lvl="1" algn="just">
              <a:buFont typeface="Wingdings" pitchFamily="2" charset="2"/>
              <a:buChar char="§"/>
            </a:pPr>
            <a:r>
              <a:rPr lang="en-US" dirty="0">
                <a:latin typeface="Times New Roman" pitchFamily="18" charset="0"/>
                <a:cs typeface="Times New Roman" pitchFamily="18" charset="0"/>
              </a:rPr>
              <a:t>Feasibility assessment</a:t>
            </a:r>
          </a:p>
          <a:p>
            <a:pPr lvl="1" algn="just">
              <a:buFont typeface="Wingdings" pitchFamily="2" charset="2"/>
              <a:buChar char="§"/>
            </a:pPr>
            <a:r>
              <a:rPr lang="en-US" dirty="0">
                <a:latin typeface="Times New Roman" pitchFamily="18" charset="0"/>
                <a:cs typeface="Times New Roman" pitchFamily="18" charset="0"/>
              </a:rPr>
              <a:t>Management issues</a:t>
            </a:r>
          </a:p>
          <a:p>
            <a:pPr lvl="0" algn="just">
              <a:buFont typeface="Wingdings" pitchFamily="2" charset="2"/>
              <a:buChar char="Ø"/>
            </a:pPr>
            <a:r>
              <a:rPr lang="en-US" b="1" i="1" dirty="0">
                <a:solidFill>
                  <a:srgbClr val="CC0099"/>
                </a:solidFill>
                <a:latin typeface="Times New Roman" pitchFamily="18" charset="0"/>
                <a:cs typeface="Times New Roman" pitchFamily="18" charset="0"/>
              </a:rPr>
              <a:t>Introduction section</a:t>
            </a:r>
            <a:r>
              <a:rPr lang="en-US" i="1" dirty="0">
                <a:solidFill>
                  <a:srgbClr val="CC0099"/>
                </a:solidFill>
                <a:latin typeface="Times New Roman" pitchFamily="18" charset="0"/>
                <a:cs typeface="Times New Roman" pitchFamily="18" charset="0"/>
              </a:rPr>
              <a:t> </a:t>
            </a:r>
            <a:r>
              <a:rPr lang="en-US" dirty="0">
                <a:latin typeface="Times New Roman" pitchFamily="18" charset="0"/>
                <a:cs typeface="Times New Roman" pitchFamily="18" charset="0"/>
              </a:rPr>
              <a:t>provides a brief overview of the entire document and outline a recommended course of action for the project</a:t>
            </a:r>
          </a:p>
        </p:txBody>
      </p:sp>
      <p:sp>
        <p:nvSpPr>
          <p:cNvPr id="4" name="Slide Number Placeholder 3"/>
          <p:cNvSpPr>
            <a:spLocks noGrp="1"/>
          </p:cNvSpPr>
          <p:nvPr>
            <p:ph type="sldNum" sz="quarter" idx="12"/>
          </p:nvPr>
        </p:nvSpPr>
        <p:spPr/>
        <p:txBody>
          <a:bodyPr/>
          <a:lstStyle/>
          <a:p>
            <a:fld id="{CD4ABB0C-D8D0-4F59-840A-7E05C61CE653}" type="slidenum">
              <a:rPr lang="en-US" smtClean="0"/>
              <a:t>14</a:t>
            </a:fld>
            <a:endParaRPr lang="en-US"/>
          </a:p>
        </p:txBody>
      </p:sp>
    </p:spTree>
    <p:extLst>
      <p:ext uri="{BB962C8B-B14F-4D97-AF65-F5344CB8AC3E}">
        <p14:creationId xmlns:p14="http://schemas.microsoft.com/office/powerpoint/2010/main" val="95402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52400"/>
            <a:ext cx="8991600" cy="6705600"/>
          </a:xfrm>
        </p:spPr>
        <p:txBody>
          <a:bodyPr>
            <a:normAutofit/>
          </a:bodyPr>
          <a:lstStyle/>
          <a:p>
            <a:pPr lvl="0" algn="just">
              <a:buFont typeface="Wingdings" pitchFamily="2" charset="2"/>
              <a:buChar char="Ø"/>
            </a:pPr>
            <a:r>
              <a:rPr lang="en-US" dirty="0">
                <a:latin typeface="Times New Roman" pitchFamily="18" charset="0"/>
                <a:cs typeface="Times New Roman" pitchFamily="18" charset="0"/>
              </a:rPr>
              <a:t>It provides an </a:t>
            </a:r>
            <a:r>
              <a:rPr lang="en-US" b="1" i="1" dirty="0">
                <a:solidFill>
                  <a:srgbClr val="0000FF"/>
                </a:solidFill>
                <a:latin typeface="Times New Roman" pitchFamily="18" charset="0"/>
                <a:cs typeface="Times New Roman" pitchFamily="18" charset="0"/>
              </a:rPr>
              <a:t>executive summary that specifies </a:t>
            </a:r>
            <a:r>
              <a:rPr lang="en-US" dirty="0">
                <a:latin typeface="Times New Roman" pitchFamily="18" charset="0"/>
                <a:cs typeface="Times New Roman" pitchFamily="18" charset="0"/>
              </a:rPr>
              <a:t>the </a:t>
            </a:r>
            <a:r>
              <a:rPr lang="en-US" b="1" i="1" dirty="0">
                <a:solidFill>
                  <a:srgbClr val="CC0099"/>
                </a:solidFill>
                <a:latin typeface="Times New Roman" pitchFamily="18" charset="0"/>
                <a:cs typeface="Times New Roman" pitchFamily="18" charset="0"/>
              </a:rPr>
              <a:t>project’s scope, feasibility, justification, resource requirements and schedules</a:t>
            </a:r>
            <a:r>
              <a:rPr lang="en-US" dirty="0">
                <a:latin typeface="Times New Roman" pitchFamily="18" charset="0"/>
                <a:cs typeface="Times New Roman" pitchFamily="18" charset="0"/>
              </a:rPr>
              <a:t>. </a:t>
            </a:r>
          </a:p>
          <a:p>
            <a:pPr lvl="0" algn="just">
              <a:buFont typeface="Wingdings" pitchFamily="2" charset="2"/>
              <a:buChar char="§"/>
            </a:pPr>
            <a:r>
              <a:rPr lang="en-US" dirty="0">
                <a:latin typeface="Times New Roman" pitchFamily="18" charset="0"/>
                <a:cs typeface="Times New Roman" pitchFamily="18" charset="0"/>
              </a:rPr>
              <a:t>Additionally, a </a:t>
            </a:r>
            <a:r>
              <a:rPr lang="en-US" b="1" i="1" dirty="0">
                <a:solidFill>
                  <a:srgbClr val="006600"/>
                </a:solidFill>
                <a:latin typeface="Times New Roman" pitchFamily="18" charset="0"/>
                <a:cs typeface="Times New Roman" pitchFamily="18" charset="0"/>
              </a:rPr>
              <a:t>brief statement of the problem</a:t>
            </a:r>
            <a:r>
              <a:rPr lang="en-US" dirty="0">
                <a:latin typeface="Times New Roman" pitchFamily="18" charset="0"/>
                <a:cs typeface="Times New Roman" pitchFamily="18" charset="0"/>
              </a:rPr>
              <a:t>, the </a:t>
            </a:r>
            <a:r>
              <a:rPr lang="en-US" b="1" i="1" dirty="0">
                <a:solidFill>
                  <a:srgbClr val="0000FF"/>
                </a:solidFill>
                <a:latin typeface="Times New Roman" pitchFamily="18" charset="0"/>
                <a:cs typeface="Times New Roman" pitchFamily="18" charset="0"/>
              </a:rPr>
              <a:t>environment  in which the system is to be implemented and constraints that affect the project are provided</a:t>
            </a:r>
            <a:r>
              <a:rPr lang="en-US" dirty="0">
                <a:latin typeface="Times New Roman" pitchFamily="18" charset="0"/>
                <a:cs typeface="Times New Roman" pitchFamily="18" charset="0"/>
              </a:rPr>
              <a:t>.</a:t>
            </a:r>
          </a:p>
          <a:p>
            <a:pPr lvl="0" algn="just">
              <a:buFont typeface="Wingdings" pitchFamily="2" charset="2"/>
              <a:buChar char="§"/>
            </a:pPr>
            <a:r>
              <a:rPr lang="en-US" b="1" i="1" dirty="0">
                <a:latin typeface="Times New Roman" pitchFamily="18" charset="0"/>
                <a:cs typeface="Times New Roman" pitchFamily="18" charset="0"/>
              </a:rPr>
              <a:t>Recommendation provides a summary of important findings </a:t>
            </a:r>
            <a:r>
              <a:rPr lang="en-US" dirty="0">
                <a:latin typeface="Times New Roman" pitchFamily="18" charset="0"/>
                <a:cs typeface="Times New Roman" pitchFamily="18" charset="0"/>
              </a:rPr>
              <a:t>from the </a:t>
            </a:r>
            <a:r>
              <a:rPr lang="en-US" b="1" i="1" dirty="0">
                <a:latin typeface="Times New Roman" pitchFamily="18" charset="0"/>
                <a:cs typeface="Times New Roman" pitchFamily="18" charset="0"/>
              </a:rPr>
              <a:t>planning process and recommendations for subsequent activities</a:t>
            </a:r>
          </a:p>
          <a:p>
            <a:pPr lvl="0" algn="just">
              <a:buFont typeface="Wingdings" pitchFamily="2" charset="2"/>
              <a:buChar char="Ø"/>
            </a:pPr>
            <a:r>
              <a:rPr lang="en-US" b="1" i="1" dirty="0">
                <a:solidFill>
                  <a:srgbClr val="CC0099"/>
                </a:solidFill>
                <a:latin typeface="Times New Roman" pitchFamily="18" charset="0"/>
                <a:cs typeface="Times New Roman" pitchFamily="18" charset="0"/>
              </a:rPr>
              <a:t>System Description </a:t>
            </a:r>
            <a:r>
              <a:rPr lang="en-US" dirty="0">
                <a:latin typeface="Times New Roman" pitchFamily="18" charset="0"/>
                <a:cs typeface="Times New Roman" pitchFamily="18" charset="0"/>
              </a:rPr>
              <a:t>section provides a list of alternatives system configuration</a:t>
            </a:r>
          </a:p>
          <a:p>
            <a:pPr lvl="0" algn="just">
              <a:buFont typeface="Wingdings" pitchFamily="2" charset="2"/>
              <a:buChar char="§"/>
            </a:pPr>
            <a:r>
              <a:rPr lang="en-US" dirty="0">
                <a:latin typeface="Times New Roman" pitchFamily="18" charset="0"/>
                <a:cs typeface="Times New Roman" pitchFamily="18" charset="0"/>
              </a:rPr>
              <a:t>It provides a </a:t>
            </a:r>
            <a:r>
              <a:rPr lang="en-US" b="1" i="1" dirty="0">
                <a:solidFill>
                  <a:srgbClr val="006600"/>
                </a:solidFill>
                <a:latin typeface="Times New Roman" pitchFamily="18" charset="0"/>
                <a:cs typeface="Times New Roman" pitchFamily="18" charset="0"/>
              </a:rPr>
              <a:t>description of the selected configuration and a  narrative of input information</a:t>
            </a:r>
            <a:r>
              <a:rPr lang="en-US" dirty="0">
                <a:latin typeface="Times New Roman" pitchFamily="18" charset="0"/>
                <a:cs typeface="Times New Roman" pitchFamily="18" charset="0"/>
              </a:rPr>
              <a:t>, </a:t>
            </a:r>
            <a:r>
              <a:rPr lang="en-US" b="1" i="1" dirty="0">
                <a:latin typeface="Times New Roman" pitchFamily="18" charset="0"/>
                <a:cs typeface="Times New Roman" pitchFamily="18" charset="0"/>
              </a:rPr>
              <a:t>tasks performed and resultant information</a:t>
            </a:r>
          </a:p>
          <a:p>
            <a:pPr lvl="0"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CD4ABB0C-D8D0-4F59-840A-7E05C61CE653}" type="slidenum">
              <a:rPr lang="en-US" smtClean="0"/>
              <a:t>15</a:t>
            </a:fld>
            <a:endParaRPr lang="en-US"/>
          </a:p>
        </p:txBody>
      </p:sp>
    </p:spTree>
    <p:extLst>
      <p:ext uri="{BB962C8B-B14F-4D97-AF65-F5344CB8AC3E}">
        <p14:creationId xmlns:p14="http://schemas.microsoft.com/office/powerpoint/2010/main" val="217527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76200"/>
            <a:ext cx="8915400" cy="6781800"/>
          </a:xfrm>
        </p:spPr>
        <p:txBody>
          <a:bodyPr>
            <a:noAutofit/>
          </a:bodyPr>
          <a:lstStyle/>
          <a:p>
            <a:pPr algn="just">
              <a:spcBef>
                <a:spcPts val="0"/>
              </a:spcBef>
              <a:buFont typeface="Wingdings" pitchFamily="2" charset="2"/>
              <a:buChar char="Ø"/>
            </a:pPr>
            <a:r>
              <a:rPr lang="en-US" b="1" i="1" dirty="0">
                <a:solidFill>
                  <a:srgbClr val="CC0099"/>
                </a:solidFill>
                <a:latin typeface="Times New Roman" pitchFamily="18" charset="0"/>
                <a:ea typeface="Segoe UI Symbol" pitchFamily="34" charset="0"/>
                <a:cs typeface="Times New Roman" pitchFamily="18" charset="0"/>
              </a:rPr>
              <a:t>Feasibility Assessment </a:t>
            </a:r>
          </a:p>
          <a:p>
            <a:pPr algn="just">
              <a:spcBef>
                <a:spcPts val="0"/>
              </a:spcBef>
              <a:buFont typeface="Wingdings" pitchFamily="2" charset="2"/>
              <a:buChar char="§"/>
            </a:pPr>
            <a:r>
              <a:rPr lang="en-US" b="1" i="1" dirty="0">
                <a:solidFill>
                  <a:srgbClr val="0000FF"/>
                </a:solidFill>
                <a:latin typeface="Times New Roman" pitchFamily="18" charset="0"/>
                <a:ea typeface="Segoe UI Symbol" pitchFamily="34" charset="0"/>
                <a:cs typeface="Times New Roman" pitchFamily="18" charset="0"/>
              </a:rPr>
              <a:t>Outlines project costs and benefits and technical difficulties</a:t>
            </a:r>
            <a:r>
              <a:rPr lang="en-US" dirty="0">
                <a:latin typeface="Times New Roman" pitchFamily="18" charset="0"/>
                <a:ea typeface="Segoe UI Symbol" pitchFamily="34" charset="0"/>
                <a:cs typeface="Times New Roman" pitchFamily="18" charset="0"/>
              </a:rPr>
              <a:t>. </a:t>
            </a:r>
          </a:p>
          <a:p>
            <a:pPr algn="just">
              <a:spcBef>
                <a:spcPts val="0"/>
              </a:spcBef>
              <a:buFont typeface="Wingdings" pitchFamily="2" charset="2"/>
              <a:buChar char="§"/>
            </a:pPr>
            <a:r>
              <a:rPr lang="en-US" b="1" i="1" dirty="0">
                <a:latin typeface="Times New Roman" pitchFamily="18" charset="0"/>
                <a:ea typeface="Segoe UI Symbol" pitchFamily="34" charset="0"/>
                <a:cs typeface="Times New Roman" pitchFamily="18" charset="0"/>
              </a:rPr>
              <a:t>High level project schedules are specified using PERT and Gantt charts. </a:t>
            </a:r>
          </a:p>
          <a:p>
            <a:pPr algn="just">
              <a:spcBef>
                <a:spcPts val="0"/>
              </a:spcBef>
              <a:buFont typeface="Wingdings" pitchFamily="2" charset="2"/>
              <a:buChar char="§"/>
            </a:pPr>
            <a:r>
              <a:rPr lang="en-US" dirty="0">
                <a:latin typeface="Times New Roman" pitchFamily="18" charset="0"/>
                <a:ea typeface="Segoe UI Symbol" pitchFamily="34" charset="0"/>
                <a:cs typeface="Times New Roman" pitchFamily="18" charset="0"/>
              </a:rPr>
              <a:t>The greatest </a:t>
            </a:r>
            <a:r>
              <a:rPr lang="en-US" b="1" i="1" dirty="0">
                <a:solidFill>
                  <a:srgbClr val="006600"/>
                </a:solidFill>
                <a:latin typeface="Times New Roman" pitchFamily="18" charset="0"/>
                <a:ea typeface="Segoe UI Symbol" pitchFamily="34" charset="0"/>
                <a:cs typeface="Times New Roman" pitchFamily="18" charset="0"/>
              </a:rPr>
              <a:t>amount of project planning effort is typically expended on feasibility assessment activities</a:t>
            </a:r>
            <a:r>
              <a:rPr lang="en-US" dirty="0">
                <a:latin typeface="Times New Roman" pitchFamily="18" charset="0"/>
                <a:ea typeface="Segoe UI Symbol" pitchFamily="34" charset="0"/>
                <a:cs typeface="Times New Roman" pitchFamily="18" charset="0"/>
              </a:rPr>
              <a:t>.</a:t>
            </a:r>
          </a:p>
          <a:p>
            <a:pPr algn="just">
              <a:spcBef>
                <a:spcPts val="0"/>
              </a:spcBef>
              <a:buFont typeface="Wingdings" pitchFamily="2" charset="2"/>
              <a:buChar char="Ø"/>
            </a:pPr>
            <a:r>
              <a:rPr lang="en-US" b="1" i="1" dirty="0">
                <a:solidFill>
                  <a:srgbClr val="CC0099"/>
                </a:solidFill>
                <a:latin typeface="Times New Roman" pitchFamily="18" charset="0"/>
                <a:ea typeface="Segoe UI Symbol" pitchFamily="34" charset="0"/>
                <a:cs typeface="Times New Roman" pitchFamily="18" charset="0"/>
              </a:rPr>
              <a:t>Management Issues </a:t>
            </a:r>
          </a:p>
          <a:p>
            <a:pPr lvl="1" algn="just">
              <a:spcBef>
                <a:spcPts val="0"/>
              </a:spcBef>
            </a:pPr>
            <a:r>
              <a:rPr lang="en-US" b="1" i="1" dirty="0">
                <a:solidFill>
                  <a:srgbClr val="0000FF"/>
                </a:solidFill>
                <a:latin typeface="Times New Roman" pitchFamily="18" charset="0"/>
                <a:ea typeface="Segoe UI Symbol" pitchFamily="34" charset="0"/>
                <a:cs typeface="Times New Roman" pitchFamily="18" charset="0"/>
              </a:rPr>
              <a:t>Team Configuration and Management:</a:t>
            </a:r>
          </a:p>
          <a:p>
            <a:pPr lvl="1" algn="just">
              <a:spcBef>
                <a:spcPts val="0"/>
              </a:spcBef>
              <a:buFont typeface="Wingdings" pitchFamily="2" charset="2"/>
              <a:buChar char="§"/>
            </a:pPr>
            <a:r>
              <a:rPr lang="en-US" b="1" dirty="0">
                <a:latin typeface="Times New Roman" pitchFamily="18" charset="0"/>
                <a:ea typeface="Segoe UI Symbol" pitchFamily="34" charset="0"/>
                <a:cs typeface="Times New Roman" pitchFamily="18" charset="0"/>
              </a:rPr>
              <a:t> </a:t>
            </a:r>
            <a:r>
              <a:rPr lang="en-US" dirty="0">
                <a:latin typeface="Times New Roman" pitchFamily="18" charset="0"/>
                <a:ea typeface="Segoe UI Symbol" pitchFamily="34" charset="0"/>
                <a:cs typeface="Times New Roman" pitchFamily="18" charset="0"/>
              </a:rPr>
              <a:t> </a:t>
            </a:r>
            <a:r>
              <a:rPr lang="en-US" b="1" i="1" dirty="0">
                <a:latin typeface="Times New Roman" pitchFamily="18" charset="0"/>
                <a:ea typeface="Segoe UI Symbol" pitchFamily="34" charset="0"/>
                <a:cs typeface="Times New Roman" pitchFamily="18" charset="0"/>
              </a:rPr>
              <a:t>Provides a description of the team member roles and reporting relationships</a:t>
            </a:r>
          </a:p>
          <a:p>
            <a:pPr lvl="1" algn="just">
              <a:spcBef>
                <a:spcPts val="0"/>
              </a:spcBef>
            </a:pPr>
            <a:r>
              <a:rPr lang="en-US" b="1" i="1" dirty="0">
                <a:solidFill>
                  <a:srgbClr val="0000FF"/>
                </a:solidFill>
                <a:latin typeface="Times New Roman" pitchFamily="18" charset="0"/>
                <a:ea typeface="Segoe UI Symbol" pitchFamily="34" charset="0"/>
                <a:cs typeface="Times New Roman" pitchFamily="18" charset="0"/>
              </a:rPr>
              <a:t>Communication plan:</a:t>
            </a:r>
          </a:p>
          <a:p>
            <a:pPr lvl="1" algn="just">
              <a:spcBef>
                <a:spcPts val="0"/>
              </a:spcBef>
              <a:buFont typeface="Wingdings" pitchFamily="2" charset="2"/>
              <a:buChar char="§"/>
            </a:pPr>
            <a:r>
              <a:rPr lang="en-US" b="1" dirty="0">
                <a:latin typeface="Times New Roman" pitchFamily="18" charset="0"/>
                <a:ea typeface="Segoe UI Symbol" pitchFamily="34" charset="0"/>
                <a:cs typeface="Times New Roman" pitchFamily="18" charset="0"/>
              </a:rPr>
              <a:t> </a:t>
            </a:r>
            <a:r>
              <a:rPr lang="en-US" b="1" i="1" dirty="0">
                <a:solidFill>
                  <a:srgbClr val="006600"/>
                </a:solidFill>
                <a:latin typeface="Times New Roman" pitchFamily="18" charset="0"/>
                <a:ea typeface="Segoe UI Symbol" pitchFamily="34" charset="0"/>
                <a:cs typeface="Times New Roman" pitchFamily="18" charset="0"/>
              </a:rPr>
              <a:t>Provides a description of the communication procedures </a:t>
            </a:r>
            <a:r>
              <a:rPr lang="en-US" dirty="0">
                <a:latin typeface="Times New Roman" pitchFamily="18" charset="0"/>
                <a:ea typeface="Segoe UI Symbol" pitchFamily="34" charset="0"/>
                <a:cs typeface="Times New Roman" pitchFamily="18" charset="0"/>
              </a:rPr>
              <a:t>to be followed by </a:t>
            </a:r>
            <a:r>
              <a:rPr lang="en-US" b="1" i="1" dirty="0">
                <a:latin typeface="Times New Roman" pitchFamily="18" charset="0"/>
                <a:ea typeface="Segoe UI Symbol" pitchFamily="34" charset="0"/>
                <a:cs typeface="Times New Roman" pitchFamily="18" charset="0"/>
              </a:rPr>
              <a:t>management, team members and the customer</a:t>
            </a:r>
          </a:p>
        </p:txBody>
      </p:sp>
      <p:sp>
        <p:nvSpPr>
          <p:cNvPr id="2" name="Slide Number Placeholder 1"/>
          <p:cNvSpPr>
            <a:spLocks noGrp="1"/>
          </p:cNvSpPr>
          <p:nvPr>
            <p:ph type="sldNum" sz="quarter" idx="12"/>
          </p:nvPr>
        </p:nvSpPr>
        <p:spPr/>
        <p:txBody>
          <a:bodyPr/>
          <a:lstStyle/>
          <a:p>
            <a:fld id="{CD4ABB0C-D8D0-4F59-840A-7E05C61CE653}" type="slidenum">
              <a:rPr lang="en-US" smtClean="0"/>
              <a:t>16</a:t>
            </a:fld>
            <a:endParaRPr lang="en-US"/>
          </a:p>
        </p:txBody>
      </p:sp>
    </p:spTree>
    <p:extLst>
      <p:ext uri="{BB962C8B-B14F-4D97-AF65-F5344CB8AC3E}">
        <p14:creationId xmlns:p14="http://schemas.microsoft.com/office/powerpoint/2010/main" val="2597178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76200"/>
            <a:ext cx="8991600" cy="6705600"/>
          </a:xfrm>
        </p:spPr>
        <p:txBody>
          <a:bodyPr/>
          <a:lstStyle/>
          <a:p>
            <a:pPr lvl="1" algn="just">
              <a:spcBef>
                <a:spcPts val="0"/>
              </a:spcBef>
            </a:pPr>
            <a:r>
              <a:rPr lang="en-US" b="1" i="1" dirty="0">
                <a:solidFill>
                  <a:srgbClr val="0000FF"/>
                </a:solidFill>
                <a:latin typeface="Times New Roman" pitchFamily="18" charset="0"/>
                <a:ea typeface="Segoe UI Symbol" pitchFamily="34" charset="0"/>
                <a:cs typeface="Times New Roman" pitchFamily="18" charset="0"/>
              </a:rPr>
              <a:t>Project standards and procedures</a:t>
            </a:r>
            <a:r>
              <a:rPr lang="en-US" b="1" dirty="0">
                <a:latin typeface="Times New Roman" pitchFamily="18" charset="0"/>
                <a:ea typeface="Segoe UI Symbol" pitchFamily="34" charset="0"/>
                <a:cs typeface="Times New Roman" pitchFamily="18" charset="0"/>
              </a:rPr>
              <a:t>: </a:t>
            </a:r>
            <a:r>
              <a:rPr lang="en-US" dirty="0">
                <a:latin typeface="Times New Roman" pitchFamily="18" charset="0"/>
                <a:ea typeface="Segoe UI Symbol" pitchFamily="34" charset="0"/>
                <a:cs typeface="Times New Roman" pitchFamily="18" charset="0"/>
              </a:rPr>
              <a:t> </a:t>
            </a:r>
          </a:p>
          <a:p>
            <a:pPr lvl="1" algn="just">
              <a:spcBef>
                <a:spcPts val="0"/>
              </a:spcBef>
              <a:buFont typeface="Wingdings" pitchFamily="2" charset="2"/>
              <a:buChar char="§"/>
            </a:pPr>
            <a:r>
              <a:rPr lang="en-US" b="1" i="1" dirty="0">
                <a:latin typeface="Times New Roman" pitchFamily="18" charset="0"/>
                <a:ea typeface="Segoe UI Symbol" pitchFamily="34" charset="0"/>
                <a:cs typeface="Times New Roman" pitchFamily="18" charset="0"/>
              </a:rPr>
              <a:t>Provides a description of how deliverables will be evaluated and accepted by the customer</a:t>
            </a:r>
          </a:p>
          <a:p>
            <a:pPr lvl="1" algn="just">
              <a:spcBef>
                <a:spcPts val="0"/>
              </a:spcBef>
            </a:pPr>
            <a:r>
              <a:rPr lang="en-US" b="1" i="1" dirty="0">
                <a:solidFill>
                  <a:srgbClr val="0000FF"/>
                </a:solidFill>
                <a:latin typeface="Times New Roman" pitchFamily="18" charset="0"/>
                <a:ea typeface="Segoe UI Symbol" pitchFamily="34" charset="0"/>
                <a:cs typeface="Times New Roman" pitchFamily="18" charset="0"/>
              </a:rPr>
              <a:t>Other project-specific topics:</a:t>
            </a:r>
            <a:r>
              <a:rPr lang="en-US" b="1" dirty="0">
                <a:latin typeface="Times New Roman" pitchFamily="18" charset="0"/>
                <a:ea typeface="Segoe UI Symbol" pitchFamily="34" charset="0"/>
                <a:cs typeface="Times New Roman" pitchFamily="18" charset="0"/>
              </a:rPr>
              <a:t> </a:t>
            </a:r>
            <a:r>
              <a:rPr lang="en-US" dirty="0">
                <a:latin typeface="Times New Roman" pitchFamily="18" charset="0"/>
                <a:ea typeface="Segoe UI Symbol" pitchFamily="34" charset="0"/>
                <a:cs typeface="Times New Roman" pitchFamily="18" charset="0"/>
              </a:rPr>
              <a:t> </a:t>
            </a:r>
          </a:p>
          <a:p>
            <a:pPr lvl="1" algn="just">
              <a:spcBef>
                <a:spcPts val="0"/>
              </a:spcBef>
              <a:buFont typeface="Wingdings" pitchFamily="2" charset="2"/>
              <a:buChar char="§"/>
            </a:pPr>
            <a:r>
              <a:rPr lang="en-US" dirty="0">
                <a:latin typeface="Times New Roman" pitchFamily="18" charset="0"/>
                <a:ea typeface="Segoe UI Symbol" pitchFamily="34" charset="0"/>
                <a:cs typeface="Times New Roman" pitchFamily="18" charset="0"/>
              </a:rPr>
              <a:t>Provides a </a:t>
            </a:r>
            <a:r>
              <a:rPr lang="en-US" b="1" i="1" dirty="0">
                <a:solidFill>
                  <a:srgbClr val="006600"/>
                </a:solidFill>
                <a:latin typeface="Times New Roman" pitchFamily="18" charset="0"/>
                <a:ea typeface="Segoe UI Symbol" pitchFamily="34" charset="0"/>
                <a:cs typeface="Times New Roman" pitchFamily="18" charset="0"/>
              </a:rPr>
              <a:t>description of any other relevant issues related to the project uncovered during planning</a:t>
            </a:r>
            <a:r>
              <a:rPr lang="en-US" dirty="0">
                <a:latin typeface="Times New Roman" pitchFamily="18" charset="0"/>
                <a:ea typeface="Segoe UI Symbol" pitchFamily="34" charset="0"/>
                <a:cs typeface="Times New Roman" pitchFamily="18" charset="0"/>
              </a:rPr>
              <a:t>.</a:t>
            </a:r>
          </a:p>
          <a:p>
            <a:pPr algn="just">
              <a:spcBef>
                <a:spcPts val="0"/>
              </a:spcBef>
            </a:pPr>
            <a:endParaRPr lang="en-US" dirty="0">
              <a:latin typeface="Times New Roman" pitchFamily="18" charset="0"/>
              <a:ea typeface="Segoe UI Symbol" pitchFamily="34"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CD4ABB0C-D8D0-4F59-840A-7E05C61CE653}" type="slidenum">
              <a:rPr lang="en-US" smtClean="0"/>
              <a:t>17</a:t>
            </a:fld>
            <a:endParaRPr lang="en-US"/>
          </a:p>
        </p:txBody>
      </p:sp>
    </p:spTree>
    <p:extLst>
      <p:ext uri="{BB962C8B-B14F-4D97-AF65-F5344CB8AC3E}">
        <p14:creationId xmlns:p14="http://schemas.microsoft.com/office/powerpoint/2010/main" val="1565664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Autofit/>
          </a:bodyPr>
          <a:lstStyle/>
          <a:p>
            <a:br>
              <a:rPr lang="en-US" sz="3200" b="1" dirty="0">
                <a:solidFill>
                  <a:srgbClr val="0000FF"/>
                </a:solidFill>
                <a:latin typeface="Times New Roman" pitchFamily="18" charset="0"/>
                <a:cs typeface="Times New Roman" pitchFamily="18" charset="0"/>
              </a:rPr>
            </a:br>
            <a:br>
              <a:rPr lang="en-US" sz="3200" b="1" dirty="0">
                <a:solidFill>
                  <a:srgbClr val="0000FF"/>
                </a:solidFill>
                <a:latin typeface="Times New Roman" pitchFamily="18" charset="0"/>
                <a:cs typeface="Times New Roman" pitchFamily="18" charset="0"/>
              </a:rPr>
            </a:br>
            <a:r>
              <a:rPr lang="en-US" sz="3200" b="1" dirty="0">
                <a:solidFill>
                  <a:srgbClr val="0000FF"/>
                </a:solidFill>
                <a:latin typeface="Times New Roman" pitchFamily="18" charset="0"/>
                <a:cs typeface="Times New Roman" pitchFamily="18" charset="0"/>
              </a:rPr>
              <a:t>2.5 Reviewing the Baseline Project Plan</a:t>
            </a:r>
            <a:br>
              <a:rPr lang="en-US" sz="3200" dirty="0">
                <a:solidFill>
                  <a:srgbClr val="0000FF"/>
                </a:solidFill>
                <a:latin typeface="Times New Roman" pitchFamily="18" charset="0"/>
                <a:cs typeface="Times New Roman" pitchFamily="18" charset="0"/>
              </a:rPr>
            </a:br>
            <a:r>
              <a:rPr lang="en-US" sz="3200" dirty="0">
                <a:solidFill>
                  <a:srgbClr val="0000FF"/>
                </a:solidFill>
                <a:latin typeface="Times New Roman" pitchFamily="18" charset="0"/>
                <a:cs typeface="Times New Roman" pitchFamily="18" charset="0"/>
              </a:rPr>
              <a:t> </a:t>
            </a:r>
            <a:br>
              <a:rPr lang="en-US" sz="3200" dirty="0">
                <a:solidFill>
                  <a:srgbClr val="0000FF"/>
                </a:solidFill>
                <a:latin typeface="Times New Roman" pitchFamily="18" charset="0"/>
                <a:cs typeface="Times New Roman" pitchFamily="18" charset="0"/>
              </a:rPr>
            </a:br>
            <a:endParaRPr lang="en-US"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676400" y="381000"/>
            <a:ext cx="8915400" cy="6324600"/>
          </a:xfrm>
        </p:spPr>
        <p:txBody>
          <a:bodyPr>
            <a:noAutofit/>
          </a:bodyPr>
          <a:lstStyle/>
          <a:p>
            <a:pPr lvl="0" algn="just">
              <a:buFont typeface="Wingdings" pitchFamily="2" charset="2"/>
              <a:buChar char="Ø"/>
            </a:pPr>
            <a:r>
              <a:rPr lang="en-US" dirty="0">
                <a:latin typeface="Times New Roman" pitchFamily="18" charset="0"/>
                <a:cs typeface="Times New Roman" pitchFamily="18" charset="0"/>
              </a:rPr>
              <a:t>Before </a:t>
            </a:r>
            <a:r>
              <a:rPr lang="en-US" b="1" i="1" dirty="0">
                <a:latin typeface="Times New Roman" pitchFamily="18" charset="0"/>
                <a:cs typeface="Times New Roman" pitchFamily="18" charset="0"/>
              </a:rPr>
              <a:t>submitting the BPP to some project approval body</a:t>
            </a:r>
            <a:r>
              <a:rPr lang="en-US" dirty="0">
                <a:latin typeface="Times New Roman" pitchFamily="18" charset="0"/>
                <a:cs typeface="Times New Roman" pitchFamily="18" charset="0"/>
              </a:rPr>
              <a:t>, it is to be </a:t>
            </a:r>
            <a:r>
              <a:rPr lang="en-US" b="1" i="1" dirty="0">
                <a:solidFill>
                  <a:srgbClr val="CC0099"/>
                </a:solidFill>
                <a:latin typeface="Times New Roman" pitchFamily="18" charset="0"/>
                <a:cs typeface="Times New Roman" pitchFamily="18" charset="0"/>
              </a:rPr>
              <a:t>reviewed by  the users, management and development groups</a:t>
            </a:r>
            <a:r>
              <a:rPr lang="en-US" dirty="0">
                <a:latin typeface="Times New Roman" pitchFamily="18" charset="0"/>
                <a:cs typeface="Times New Roman" pitchFamily="18" charset="0"/>
              </a:rPr>
              <a:t>.</a:t>
            </a:r>
          </a:p>
          <a:p>
            <a:pPr lvl="0" algn="just">
              <a:buFont typeface="Wingdings" pitchFamily="2" charset="2"/>
              <a:buChar char="Ø"/>
            </a:pPr>
            <a:r>
              <a:rPr lang="en-US" dirty="0">
                <a:latin typeface="Times New Roman" pitchFamily="18" charset="0"/>
                <a:cs typeface="Times New Roman" pitchFamily="18" charset="0"/>
              </a:rPr>
              <a:t>The </a:t>
            </a:r>
            <a:r>
              <a:rPr lang="en-US" b="1" i="1" dirty="0">
                <a:solidFill>
                  <a:srgbClr val="0000FF"/>
                </a:solidFill>
                <a:latin typeface="Times New Roman" pitchFamily="18" charset="0"/>
                <a:cs typeface="Times New Roman" pitchFamily="18" charset="0"/>
              </a:rPr>
              <a:t>objectives of this review is to assure</a:t>
            </a:r>
            <a:r>
              <a:rPr lang="en-US" dirty="0">
                <a:latin typeface="Times New Roman" pitchFamily="18" charset="0"/>
                <a:cs typeface="Times New Roman" pitchFamily="18" charset="0"/>
              </a:rPr>
              <a:t> that the proposed system </a:t>
            </a:r>
            <a:r>
              <a:rPr lang="en-US" b="1" i="1" dirty="0">
                <a:solidFill>
                  <a:srgbClr val="006600"/>
                </a:solidFill>
                <a:latin typeface="Times New Roman" pitchFamily="18" charset="0"/>
                <a:cs typeface="Times New Roman" pitchFamily="18" charset="0"/>
              </a:rPr>
              <a:t>conforms to organizational standards and to make sure that all relevant parties understand</a:t>
            </a:r>
            <a:r>
              <a:rPr lang="en-US" dirty="0">
                <a:latin typeface="Times New Roman" pitchFamily="18" charset="0"/>
                <a:cs typeface="Times New Roman" pitchFamily="18" charset="0"/>
              </a:rPr>
              <a:t> and </a:t>
            </a:r>
            <a:r>
              <a:rPr lang="en-US" b="1" i="1" dirty="0">
                <a:solidFill>
                  <a:srgbClr val="CC0099"/>
                </a:solidFill>
                <a:latin typeface="Times New Roman" pitchFamily="18" charset="0"/>
                <a:cs typeface="Times New Roman" pitchFamily="18" charset="0"/>
              </a:rPr>
              <a:t>agree with the information contained in the BPP</a:t>
            </a:r>
            <a:r>
              <a:rPr lang="en-US" dirty="0">
                <a:latin typeface="Times New Roman" pitchFamily="18" charset="0"/>
                <a:cs typeface="Times New Roman" pitchFamily="18" charset="0"/>
              </a:rPr>
              <a:t>.</a:t>
            </a:r>
          </a:p>
          <a:p>
            <a:pPr lvl="0" algn="just">
              <a:buFont typeface="Wingdings" pitchFamily="2" charset="2"/>
              <a:buChar char="§"/>
            </a:pPr>
            <a:r>
              <a:rPr lang="en-US" b="1" i="1" dirty="0">
                <a:latin typeface="Times New Roman" pitchFamily="18" charset="0"/>
                <a:cs typeface="Times New Roman" pitchFamily="18" charset="0"/>
              </a:rPr>
              <a:t>A common method for performing this review is called a structured </a:t>
            </a:r>
            <a:r>
              <a:rPr lang="en-US" b="1" i="1" dirty="0">
                <a:solidFill>
                  <a:srgbClr val="CC0099"/>
                </a:solidFill>
                <a:latin typeface="Times New Roman" pitchFamily="18" charset="0"/>
                <a:cs typeface="Times New Roman" pitchFamily="18" charset="0"/>
              </a:rPr>
              <a:t>walkthrough</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a </a:t>
            </a:r>
            <a:r>
              <a:rPr lang="en-US" b="1" i="1" dirty="0">
                <a:solidFill>
                  <a:srgbClr val="006600"/>
                </a:solidFill>
                <a:latin typeface="Times New Roman" pitchFamily="18" charset="0"/>
                <a:cs typeface="Times New Roman" pitchFamily="18" charset="0"/>
              </a:rPr>
              <a:t>peer group review of any product created during the systems development process</a:t>
            </a:r>
            <a:r>
              <a:rPr lang="en-US" dirty="0">
                <a:latin typeface="Times New Roman" pitchFamily="18" charset="0"/>
                <a:cs typeface="Times New Roman" pitchFamily="18" charset="0"/>
              </a:rPr>
              <a:t>.</a:t>
            </a:r>
          </a:p>
          <a:p>
            <a:pPr lvl="0" algn="just">
              <a:buFont typeface="Wingdings" pitchFamily="2" charset="2"/>
              <a:buChar char="Ø"/>
            </a:pPr>
            <a:r>
              <a:rPr lang="en-US" dirty="0">
                <a:latin typeface="Times New Roman" pitchFamily="18" charset="0"/>
                <a:cs typeface="Times New Roman" pitchFamily="18" charset="0"/>
              </a:rPr>
              <a:t>The </a:t>
            </a:r>
            <a:r>
              <a:rPr lang="en-US" b="1" i="1" dirty="0">
                <a:solidFill>
                  <a:srgbClr val="0000FF"/>
                </a:solidFill>
                <a:latin typeface="Times New Roman" pitchFamily="18" charset="0"/>
                <a:cs typeface="Times New Roman" pitchFamily="18" charset="0"/>
              </a:rPr>
              <a:t>walkthrough may have specific agenda that highlights </a:t>
            </a:r>
            <a:r>
              <a:rPr lang="en-US" b="1" i="1" dirty="0">
                <a:solidFill>
                  <a:srgbClr val="CC0099"/>
                </a:solidFill>
                <a:latin typeface="Times New Roman" pitchFamily="18" charset="0"/>
                <a:cs typeface="Times New Roman" pitchFamily="18" charset="0"/>
              </a:rPr>
              <a:t>what is to be covered and the expected completion time</a:t>
            </a:r>
            <a:r>
              <a:rPr lang="en-US"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CD4ABB0C-D8D0-4F59-840A-7E05C61CE653}" type="slidenum">
              <a:rPr lang="en-US" smtClean="0"/>
              <a:t>18</a:t>
            </a:fld>
            <a:endParaRPr lang="en-US"/>
          </a:p>
        </p:txBody>
      </p:sp>
    </p:spTree>
    <p:extLst>
      <p:ext uri="{BB962C8B-B14F-4D97-AF65-F5344CB8AC3E}">
        <p14:creationId xmlns:p14="http://schemas.microsoft.com/office/powerpoint/2010/main" val="3100363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915400" cy="6553200"/>
          </a:xfrm>
        </p:spPr>
        <p:txBody>
          <a:bodyPr>
            <a:normAutofit/>
          </a:bodyPr>
          <a:lstStyle/>
          <a:p>
            <a:pPr lvl="0" algn="just">
              <a:buFont typeface="Wingdings" pitchFamily="2" charset="2"/>
              <a:buChar char="Ø"/>
            </a:pPr>
            <a:r>
              <a:rPr lang="en-US" b="1" i="1" dirty="0">
                <a:solidFill>
                  <a:srgbClr val="CC0099"/>
                </a:solidFill>
                <a:latin typeface="Times New Roman" pitchFamily="18" charset="0"/>
                <a:cs typeface="Times New Roman" pitchFamily="18" charset="0"/>
              </a:rPr>
              <a:t>Individuals attending the meeting have specific roles</a:t>
            </a:r>
          </a:p>
          <a:p>
            <a:pPr lvl="1" algn="just">
              <a:buFont typeface="Wingdings" pitchFamily="2" charset="2"/>
              <a:buChar char="§"/>
            </a:pPr>
            <a:r>
              <a:rPr lang="en-US" b="1" i="1" dirty="0">
                <a:latin typeface="Times New Roman" pitchFamily="18" charset="0"/>
                <a:cs typeface="Times New Roman" pitchFamily="18" charset="0"/>
              </a:rPr>
              <a:t>Coordinator</a:t>
            </a:r>
            <a:endParaRPr lang="en-US" b="1" dirty="0">
              <a:latin typeface="Times New Roman" pitchFamily="18" charset="0"/>
              <a:cs typeface="Times New Roman" pitchFamily="18" charset="0"/>
            </a:endParaRPr>
          </a:p>
          <a:p>
            <a:pPr lvl="1" algn="just">
              <a:buFont typeface="Wingdings" pitchFamily="2" charset="2"/>
              <a:buChar char="§"/>
            </a:pPr>
            <a:r>
              <a:rPr lang="en-US" b="1" i="1" dirty="0">
                <a:latin typeface="Times New Roman" pitchFamily="18" charset="0"/>
                <a:cs typeface="Times New Roman" pitchFamily="18" charset="0"/>
              </a:rPr>
              <a:t>Presenter</a:t>
            </a:r>
            <a:endParaRPr lang="en-US" b="1" dirty="0">
              <a:latin typeface="Times New Roman" pitchFamily="18" charset="0"/>
              <a:cs typeface="Times New Roman" pitchFamily="18" charset="0"/>
            </a:endParaRPr>
          </a:p>
          <a:p>
            <a:pPr lvl="1" algn="just">
              <a:buFont typeface="Wingdings" pitchFamily="2" charset="2"/>
              <a:buChar char="§"/>
            </a:pPr>
            <a:r>
              <a:rPr lang="en-US" b="1" i="1" dirty="0">
                <a:latin typeface="Times New Roman" pitchFamily="18" charset="0"/>
                <a:cs typeface="Times New Roman" pitchFamily="18" charset="0"/>
              </a:rPr>
              <a:t>Use</a:t>
            </a:r>
            <a:r>
              <a:rPr lang="en-US" i="1" dirty="0">
                <a:latin typeface="Times New Roman" pitchFamily="18" charset="0"/>
                <a:cs typeface="Times New Roman" pitchFamily="18" charset="0"/>
              </a:rPr>
              <a:t>r</a:t>
            </a:r>
            <a:endParaRPr lang="en-US" dirty="0">
              <a:latin typeface="Times New Roman" pitchFamily="18" charset="0"/>
              <a:cs typeface="Times New Roman" pitchFamily="18" charset="0"/>
            </a:endParaRPr>
          </a:p>
          <a:p>
            <a:pPr lvl="1" algn="just">
              <a:buFont typeface="Wingdings" pitchFamily="2" charset="2"/>
              <a:buChar char="§"/>
            </a:pPr>
            <a:r>
              <a:rPr lang="en-US" b="1" i="1" dirty="0">
                <a:solidFill>
                  <a:srgbClr val="006600"/>
                </a:solidFill>
                <a:latin typeface="Times New Roman" pitchFamily="18" charset="0"/>
                <a:cs typeface="Times New Roman" pitchFamily="18" charset="0"/>
              </a:rPr>
              <a:t>Secretary</a:t>
            </a:r>
            <a:endParaRPr lang="en-US" b="1" dirty="0">
              <a:solidFill>
                <a:srgbClr val="006600"/>
              </a:solidFill>
              <a:latin typeface="Times New Roman" pitchFamily="18" charset="0"/>
              <a:cs typeface="Times New Roman" pitchFamily="18" charset="0"/>
            </a:endParaRPr>
          </a:p>
          <a:p>
            <a:pPr lvl="1" algn="just">
              <a:buFont typeface="Wingdings" pitchFamily="2" charset="2"/>
              <a:buChar char="§"/>
            </a:pPr>
            <a:r>
              <a:rPr lang="en-US" b="1" i="1" dirty="0">
                <a:solidFill>
                  <a:srgbClr val="006600"/>
                </a:solidFill>
                <a:latin typeface="Times New Roman" pitchFamily="18" charset="0"/>
                <a:cs typeface="Times New Roman" pitchFamily="18" charset="0"/>
              </a:rPr>
              <a:t>Standard-bearer</a:t>
            </a:r>
            <a:endParaRPr lang="en-US" b="1" dirty="0">
              <a:solidFill>
                <a:srgbClr val="006600"/>
              </a:solidFill>
              <a:latin typeface="Times New Roman" pitchFamily="18" charset="0"/>
              <a:cs typeface="Times New Roman" pitchFamily="18" charset="0"/>
            </a:endParaRPr>
          </a:p>
          <a:p>
            <a:pPr lvl="1" algn="just">
              <a:buFont typeface="Wingdings" pitchFamily="2" charset="2"/>
              <a:buChar char="§"/>
            </a:pPr>
            <a:r>
              <a:rPr lang="en-US" b="1" i="1" dirty="0">
                <a:solidFill>
                  <a:srgbClr val="006600"/>
                </a:solidFill>
                <a:latin typeface="Times New Roman" pitchFamily="18" charset="0"/>
                <a:cs typeface="Times New Roman" pitchFamily="18" charset="0"/>
              </a:rPr>
              <a:t>Maintenance oracle </a:t>
            </a:r>
            <a:endParaRPr lang="en-US" b="1" dirty="0">
              <a:solidFill>
                <a:srgbClr val="006600"/>
              </a:solidFill>
              <a:latin typeface="Times New Roman" pitchFamily="18" charset="0"/>
              <a:cs typeface="Times New Roman" pitchFamily="18" charset="0"/>
            </a:endParaRPr>
          </a:p>
          <a:p>
            <a:pPr lvl="0" algn="just">
              <a:buFont typeface="Wingdings" pitchFamily="2" charset="2"/>
              <a:buChar char="Ø"/>
            </a:pPr>
            <a:r>
              <a:rPr lang="en-US" dirty="0">
                <a:latin typeface="Times New Roman" pitchFamily="18" charset="0"/>
                <a:cs typeface="Times New Roman" pitchFamily="18" charset="0"/>
              </a:rPr>
              <a:t>In  addition to </a:t>
            </a:r>
            <a:r>
              <a:rPr lang="en-US" b="1" i="1" dirty="0">
                <a:solidFill>
                  <a:srgbClr val="0000FF"/>
                </a:solidFill>
                <a:latin typeface="Times New Roman" pitchFamily="18" charset="0"/>
                <a:cs typeface="Times New Roman" pitchFamily="18" charset="0"/>
              </a:rPr>
              <a:t>reviewing the BPP, the walkthrough can be used for the following activities</a:t>
            </a:r>
          </a:p>
          <a:p>
            <a:pPr lvl="1" algn="just">
              <a:buFont typeface="Wingdings" pitchFamily="2" charset="2"/>
              <a:buChar char="§"/>
            </a:pPr>
            <a:r>
              <a:rPr lang="en-US" b="1" i="1" dirty="0">
                <a:solidFill>
                  <a:srgbClr val="CC0099"/>
                </a:solidFill>
                <a:latin typeface="Times New Roman" pitchFamily="18" charset="0"/>
                <a:cs typeface="Times New Roman" pitchFamily="18" charset="0"/>
              </a:rPr>
              <a:t>System specifications</a:t>
            </a:r>
          </a:p>
          <a:p>
            <a:pPr lvl="1" algn="just">
              <a:buFont typeface="Wingdings" pitchFamily="2" charset="2"/>
              <a:buChar char="§"/>
            </a:pPr>
            <a:r>
              <a:rPr lang="en-US" b="1" i="1" dirty="0">
                <a:solidFill>
                  <a:srgbClr val="CC0099"/>
                </a:solidFill>
                <a:latin typeface="Times New Roman" pitchFamily="18" charset="0"/>
                <a:cs typeface="Times New Roman" pitchFamily="18" charset="0"/>
              </a:rPr>
              <a:t>Logical and physical designs</a:t>
            </a:r>
          </a:p>
          <a:p>
            <a:pPr lvl="1" algn="just">
              <a:buFont typeface="Wingdings" pitchFamily="2" charset="2"/>
              <a:buChar char="§"/>
            </a:pPr>
            <a:r>
              <a:rPr lang="en-US" b="1" i="1" dirty="0">
                <a:latin typeface="Times New Roman" pitchFamily="18" charset="0"/>
                <a:cs typeface="Times New Roman" pitchFamily="18" charset="0"/>
              </a:rPr>
              <a:t>Code or program segments</a:t>
            </a:r>
          </a:p>
          <a:p>
            <a:pPr lvl="1" algn="just">
              <a:buFont typeface="Wingdings" pitchFamily="2" charset="2"/>
              <a:buChar char="§"/>
            </a:pPr>
            <a:r>
              <a:rPr lang="en-US" b="1" i="1" dirty="0">
                <a:latin typeface="Times New Roman" pitchFamily="18" charset="0"/>
                <a:cs typeface="Times New Roman" pitchFamily="18" charset="0"/>
              </a:rPr>
              <a:t>Test procedures and results</a:t>
            </a:r>
          </a:p>
          <a:p>
            <a:pPr lvl="1" algn="just">
              <a:buFont typeface="Wingdings" pitchFamily="2" charset="2"/>
              <a:buChar char="§"/>
            </a:pPr>
            <a:r>
              <a:rPr lang="en-US" b="1" i="1" dirty="0">
                <a:solidFill>
                  <a:srgbClr val="0000FF"/>
                </a:solidFill>
                <a:latin typeface="Times New Roman" pitchFamily="18" charset="0"/>
                <a:cs typeface="Times New Roman" pitchFamily="18" charset="0"/>
              </a:rPr>
              <a:t>Manuals and documentation</a:t>
            </a:r>
          </a:p>
          <a:p>
            <a:pPr algn="just"/>
            <a:endParaRPr lang="en-US" b="1" i="1" dirty="0">
              <a:solidFill>
                <a:srgbClr val="0000FF"/>
              </a:solidFill>
              <a:latin typeface="Times New Roman" pitchFamily="18" charset="0"/>
              <a:cs typeface="Times New Roman" pitchFamily="18" charset="0"/>
            </a:endParaRPr>
          </a:p>
          <a:p>
            <a:pPr algn="just">
              <a:buFont typeface="Wingdings" pitchFamily="2" charset="2"/>
              <a:buChar char="Ø"/>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D4ABB0C-D8D0-4F59-840A-7E05C61CE653}" type="slidenum">
              <a:rPr lang="en-US" smtClean="0"/>
              <a:t>19</a:t>
            </a:fld>
            <a:endParaRPr lang="en-US"/>
          </a:p>
        </p:txBody>
      </p:sp>
    </p:spTree>
    <p:extLst>
      <p:ext uri="{BB962C8B-B14F-4D97-AF65-F5344CB8AC3E}">
        <p14:creationId xmlns:p14="http://schemas.microsoft.com/office/powerpoint/2010/main" val="2199680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17988"/>
            <a:ext cx="8991600" cy="6740012"/>
          </a:xfrm>
        </p:spPr>
        <p:txBody>
          <a:bodyPr>
            <a:noAutofit/>
          </a:bodyPr>
          <a:lstStyle/>
          <a:p>
            <a:pPr algn="just">
              <a:spcBef>
                <a:spcPts val="0"/>
              </a:spcBef>
              <a:buFont typeface="Wingdings" pitchFamily="2" charset="2"/>
              <a:buChar char="Ø"/>
            </a:pPr>
            <a:r>
              <a:rPr lang="en-US" dirty="0">
                <a:latin typeface="Times New Roman" pitchFamily="18" charset="0"/>
                <a:cs typeface="Times New Roman" pitchFamily="18" charset="0"/>
              </a:rPr>
              <a:t>This first phase of the </a:t>
            </a:r>
            <a:r>
              <a:rPr lang="en-US" b="1" i="1" dirty="0">
                <a:solidFill>
                  <a:srgbClr val="0000FF"/>
                </a:solidFill>
                <a:latin typeface="Times New Roman" pitchFamily="18" charset="0"/>
                <a:cs typeface="Times New Roman" pitchFamily="18" charset="0"/>
              </a:rPr>
              <a:t>systems development life cycle </a:t>
            </a:r>
            <a:r>
              <a:rPr lang="en-US" dirty="0">
                <a:latin typeface="Times New Roman" pitchFamily="18" charset="0"/>
                <a:cs typeface="Times New Roman" pitchFamily="18" charset="0"/>
              </a:rPr>
              <a:t>deals with the process of </a:t>
            </a:r>
            <a:r>
              <a:rPr lang="en-US" b="1" i="1" dirty="0">
                <a:solidFill>
                  <a:srgbClr val="CC0099"/>
                </a:solidFill>
                <a:latin typeface="Times New Roman" pitchFamily="18" charset="0"/>
                <a:cs typeface="Times New Roman" pitchFamily="18" charset="0"/>
              </a:rPr>
              <a:t>identifying, selecting, initiating, planning projects and assessing project feasibility</a:t>
            </a:r>
            <a:r>
              <a:rPr lang="en-US" dirty="0">
                <a:latin typeface="Times New Roman" pitchFamily="18" charset="0"/>
                <a:cs typeface="Times New Roman" pitchFamily="18" charset="0"/>
              </a:rPr>
              <a:t>.</a:t>
            </a:r>
          </a:p>
          <a:p>
            <a:pPr marL="0" indent="0" algn="ctr">
              <a:spcBef>
                <a:spcPts val="0"/>
              </a:spcBef>
              <a:buNone/>
            </a:pPr>
            <a:r>
              <a:rPr lang="en-US" b="1" i="1" dirty="0">
                <a:solidFill>
                  <a:srgbClr val="0000FF"/>
                </a:solidFill>
                <a:latin typeface="Times New Roman" pitchFamily="18" charset="0"/>
                <a:cs typeface="Times New Roman" pitchFamily="18" charset="0"/>
              </a:rPr>
              <a:t>2.1 Project Identification and Selection</a:t>
            </a:r>
          </a:p>
          <a:p>
            <a:pPr algn="just">
              <a:spcBef>
                <a:spcPts val="0"/>
              </a:spcBef>
              <a:buFont typeface="Wingdings" pitchFamily="2" charset="2"/>
              <a:buChar char="Ø"/>
            </a:pPr>
            <a:r>
              <a:rPr lang="en-US" dirty="0">
                <a:latin typeface="Times New Roman" pitchFamily="18" charset="0"/>
                <a:cs typeface="Times New Roman" pitchFamily="18" charset="0"/>
              </a:rPr>
              <a:t>The first step is to </a:t>
            </a:r>
            <a:r>
              <a:rPr lang="en-US" b="1" i="1" dirty="0">
                <a:latin typeface="Times New Roman" pitchFamily="18" charset="0"/>
                <a:cs typeface="Times New Roman" pitchFamily="18" charset="0"/>
              </a:rPr>
              <a:t>identify the need for a system, which can be the result of:</a:t>
            </a:r>
            <a:r>
              <a:rPr lang="en-US" dirty="0">
                <a:latin typeface="Times New Roman" pitchFamily="18" charset="0"/>
                <a:cs typeface="Times New Roman" pitchFamily="18" charset="0"/>
              </a:rPr>
              <a:t> </a:t>
            </a:r>
          </a:p>
          <a:p>
            <a:pPr lvl="1" algn="just">
              <a:spcBef>
                <a:spcPts val="0"/>
              </a:spcBef>
              <a:buFont typeface="Wingdings" pitchFamily="2" charset="2"/>
              <a:buChar char="§"/>
            </a:pPr>
            <a:r>
              <a:rPr lang="en-US" b="1" i="1" dirty="0">
                <a:solidFill>
                  <a:srgbClr val="0000FF"/>
                </a:solidFill>
                <a:latin typeface="Times New Roman" pitchFamily="18" charset="0"/>
                <a:cs typeface="Times New Roman" pitchFamily="18" charset="0"/>
              </a:rPr>
              <a:t>Problems in existing system or process</a:t>
            </a:r>
          </a:p>
          <a:p>
            <a:pPr lvl="1" algn="just">
              <a:spcBef>
                <a:spcPts val="0"/>
              </a:spcBef>
              <a:buFont typeface="Wingdings" pitchFamily="2" charset="2"/>
              <a:buChar char="§"/>
            </a:pPr>
            <a:r>
              <a:rPr lang="en-US" b="1" i="1" dirty="0">
                <a:solidFill>
                  <a:srgbClr val="0000FF"/>
                </a:solidFill>
                <a:latin typeface="Times New Roman" pitchFamily="18" charset="0"/>
                <a:cs typeface="Times New Roman" pitchFamily="18" charset="0"/>
              </a:rPr>
              <a:t>New feature required in an existing system</a:t>
            </a:r>
          </a:p>
          <a:p>
            <a:pPr lvl="1" algn="just">
              <a:spcBef>
                <a:spcPts val="0"/>
              </a:spcBef>
              <a:buFont typeface="Wingdings" pitchFamily="2" charset="2"/>
              <a:buChar char="§"/>
            </a:pPr>
            <a:r>
              <a:rPr lang="en-US" b="1" i="1" dirty="0">
                <a:solidFill>
                  <a:srgbClr val="CC0099"/>
                </a:solidFill>
                <a:latin typeface="Times New Roman" pitchFamily="18" charset="0"/>
                <a:cs typeface="Times New Roman" pitchFamily="18" charset="0"/>
              </a:rPr>
              <a:t>A new idea for which in Information System is required</a:t>
            </a:r>
          </a:p>
          <a:p>
            <a:pPr lvl="1" algn="just">
              <a:spcBef>
                <a:spcPts val="0"/>
              </a:spcBef>
              <a:buFont typeface="Wingdings" pitchFamily="2" charset="2"/>
              <a:buChar char="§"/>
            </a:pPr>
            <a:r>
              <a:rPr lang="en-US" b="1" i="1" dirty="0">
                <a:solidFill>
                  <a:srgbClr val="CC0099"/>
                </a:solidFill>
                <a:latin typeface="Times New Roman" pitchFamily="18" charset="0"/>
                <a:cs typeface="Times New Roman" pitchFamily="18" charset="0"/>
              </a:rPr>
              <a:t>A requirement to improve efficiency in the organization</a:t>
            </a:r>
          </a:p>
          <a:p>
            <a:pPr lvl="1" algn="just">
              <a:spcBef>
                <a:spcPts val="0"/>
              </a:spcBef>
              <a:buFont typeface="Wingdings" pitchFamily="2" charset="2"/>
              <a:buChar char="§"/>
            </a:pPr>
            <a:r>
              <a:rPr lang="en-US" b="1" i="1" dirty="0">
                <a:solidFill>
                  <a:srgbClr val="006600"/>
                </a:solidFill>
                <a:latin typeface="Times New Roman" pitchFamily="18" charset="0"/>
                <a:cs typeface="Times New Roman" pitchFamily="18" charset="0"/>
              </a:rPr>
              <a:t>Compulsory standards or bench marks by an external organization Ex. Government</a:t>
            </a:r>
          </a:p>
          <a:p>
            <a:pPr lvl="1" algn="just">
              <a:spcBef>
                <a:spcPts val="0"/>
              </a:spcBef>
              <a:buFont typeface="Wingdings" pitchFamily="2" charset="2"/>
              <a:buChar char="§"/>
            </a:pPr>
            <a:r>
              <a:rPr lang="en-US" b="1" i="1" dirty="0">
                <a:solidFill>
                  <a:srgbClr val="006600"/>
                </a:solidFill>
                <a:latin typeface="Times New Roman" pitchFamily="18" charset="0"/>
                <a:cs typeface="Times New Roman" pitchFamily="18" charset="0"/>
              </a:rPr>
              <a:t>The need to keep up with competitors</a:t>
            </a:r>
            <a:endParaRPr lang="en-US" sz="2800" b="1" i="1" dirty="0">
              <a:solidFill>
                <a:srgbClr val="006600"/>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CD4ABB0C-D8D0-4F59-840A-7E05C61CE653}" type="slidenum">
              <a:rPr lang="en-US" smtClean="0"/>
              <a:t>2</a:t>
            </a:fld>
            <a:endParaRPr lang="en-US"/>
          </a:p>
        </p:txBody>
      </p:sp>
    </p:spTree>
    <p:extLst>
      <p:ext uri="{BB962C8B-B14F-4D97-AF65-F5344CB8AC3E}">
        <p14:creationId xmlns:p14="http://schemas.microsoft.com/office/powerpoint/2010/main" val="22043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62232"/>
            <a:ext cx="8763000" cy="6619568"/>
          </a:xfrm>
        </p:spPr>
        <p:txBody>
          <a:bodyPr>
            <a:normAutofit fontScale="92500" lnSpcReduction="20000"/>
          </a:bodyPr>
          <a:lstStyle/>
          <a:p>
            <a:pPr algn="just">
              <a:spcBef>
                <a:spcPts val="0"/>
              </a:spcBef>
              <a:buFont typeface="Wingdings" pitchFamily="2" charset="2"/>
              <a:buChar char="Ø"/>
            </a:pPr>
            <a:r>
              <a:rPr lang="en-US" dirty="0">
                <a:latin typeface="Times New Roman" pitchFamily="18" charset="0"/>
                <a:cs typeface="Times New Roman" pitchFamily="18" charset="0"/>
              </a:rPr>
              <a:t>During this activity a </a:t>
            </a:r>
            <a:r>
              <a:rPr lang="en-US" b="1" i="1" dirty="0">
                <a:solidFill>
                  <a:srgbClr val="0000FF"/>
                </a:solidFill>
                <a:latin typeface="Times New Roman" pitchFamily="18" charset="0"/>
                <a:cs typeface="Times New Roman" pitchFamily="18" charset="0"/>
              </a:rPr>
              <a:t>senior manager, a business group, an Information System manager </a:t>
            </a:r>
            <a:r>
              <a:rPr lang="en-US" dirty="0">
                <a:latin typeface="Times New Roman" pitchFamily="18" charset="0"/>
                <a:cs typeface="Times New Roman" pitchFamily="18" charset="0"/>
              </a:rPr>
              <a:t>or a steering committee </a:t>
            </a:r>
            <a:r>
              <a:rPr lang="en-US" b="1" i="1" dirty="0">
                <a:latin typeface="Times New Roman" pitchFamily="18" charset="0"/>
                <a:cs typeface="Times New Roman" pitchFamily="18" charset="0"/>
              </a:rPr>
              <a:t>identifies and assess all possible systems development projects,</a:t>
            </a:r>
            <a:r>
              <a:rPr lang="en-US" dirty="0">
                <a:latin typeface="Times New Roman" pitchFamily="18" charset="0"/>
                <a:cs typeface="Times New Roman" pitchFamily="18" charset="0"/>
              </a:rPr>
              <a:t>  which are all may yield significant organizational benefits.</a:t>
            </a:r>
          </a:p>
          <a:p>
            <a:pPr algn="just">
              <a:spcBef>
                <a:spcPts val="0"/>
              </a:spcBef>
            </a:pPr>
            <a:endParaRPr lang="en-US" dirty="0">
              <a:latin typeface="Times New Roman" pitchFamily="18" charset="0"/>
              <a:cs typeface="Times New Roman"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3000" b="1" i="1" dirty="0">
              <a:solidFill>
                <a:srgbClr val="CC0099"/>
              </a:solidFill>
              <a:latin typeface="Times New Roman" pitchFamily="18" charset="0"/>
              <a:cs typeface="Times New Roman" pitchFamily="18" charset="0"/>
            </a:endParaRPr>
          </a:p>
          <a:p>
            <a:pPr marL="0" indent="0">
              <a:buNone/>
            </a:pPr>
            <a:r>
              <a:rPr lang="en-US" sz="3000" b="1" i="1" dirty="0">
                <a:solidFill>
                  <a:srgbClr val="CC0099"/>
                </a:solidFill>
                <a:latin typeface="Times New Roman" pitchFamily="18" charset="0"/>
                <a:cs typeface="Times New Roman" pitchFamily="18" charset="0"/>
              </a:rPr>
              <a:t>Figure -1 : Key Sources for IS projects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160696"/>
            <a:ext cx="6553200" cy="371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CD4ABB0C-D8D0-4F59-840A-7E05C61CE653}" type="slidenum">
              <a:rPr lang="en-US" smtClean="0"/>
              <a:t>3</a:t>
            </a:fld>
            <a:endParaRPr lang="en-US"/>
          </a:p>
        </p:txBody>
      </p:sp>
    </p:spTree>
    <p:extLst>
      <p:ext uri="{BB962C8B-B14F-4D97-AF65-F5344CB8AC3E}">
        <p14:creationId xmlns:p14="http://schemas.microsoft.com/office/powerpoint/2010/main" val="1357744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228600"/>
            <a:ext cx="8991600" cy="6629400"/>
          </a:xfrm>
        </p:spPr>
        <p:txBody>
          <a:bodyPr>
            <a:noAutofit/>
          </a:bodyPr>
          <a:lstStyle/>
          <a:p>
            <a:pPr marL="0" indent="0" algn="ctr">
              <a:spcBef>
                <a:spcPts val="0"/>
              </a:spcBef>
              <a:buNone/>
            </a:pPr>
            <a:r>
              <a:rPr lang="en-US" b="1" i="1" u="sng" dirty="0">
                <a:solidFill>
                  <a:srgbClr val="0000FF"/>
                </a:solidFill>
                <a:latin typeface="Times New Roman" pitchFamily="18" charset="0"/>
                <a:cs typeface="Times New Roman" pitchFamily="18" charset="0"/>
              </a:rPr>
              <a:t>General Process of Identifying and Selection Information Systems development Projects</a:t>
            </a:r>
          </a:p>
          <a:p>
            <a:pPr algn="just">
              <a:spcBef>
                <a:spcPts val="0"/>
              </a:spcBef>
              <a:buFont typeface="Wingdings" pitchFamily="2" charset="2"/>
              <a:buChar char="Ø"/>
            </a:pPr>
            <a:r>
              <a:rPr lang="en-US" b="1" i="1" dirty="0">
                <a:latin typeface="Times New Roman" pitchFamily="18" charset="0"/>
                <a:cs typeface="Times New Roman" pitchFamily="18" charset="0"/>
              </a:rPr>
              <a:t>Process of identifying and selection consists of three activities :  </a:t>
            </a:r>
          </a:p>
          <a:p>
            <a:pPr algn="just">
              <a:spcBef>
                <a:spcPts val="0"/>
              </a:spcBef>
              <a:buFont typeface="Wingdings" pitchFamily="2" charset="2"/>
              <a:buChar char="§"/>
            </a:pPr>
            <a:r>
              <a:rPr lang="en-US" b="1" i="1" dirty="0">
                <a:solidFill>
                  <a:srgbClr val="CC0099"/>
                </a:solidFill>
                <a:latin typeface="Times New Roman" pitchFamily="18" charset="0"/>
                <a:cs typeface="Times New Roman" pitchFamily="18" charset="0"/>
              </a:rPr>
              <a:t>Identifying potential development projects</a:t>
            </a:r>
          </a:p>
          <a:p>
            <a:pPr algn="just">
              <a:spcBef>
                <a:spcPts val="0"/>
              </a:spcBef>
              <a:buFont typeface="Wingdings" pitchFamily="2" charset="2"/>
              <a:buChar char="§"/>
            </a:pPr>
            <a:r>
              <a:rPr lang="en-US" b="1" i="1" dirty="0">
                <a:solidFill>
                  <a:srgbClr val="CC0099"/>
                </a:solidFill>
                <a:latin typeface="Times New Roman" pitchFamily="18" charset="0"/>
                <a:cs typeface="Times New Roman" pitchFamily="18" charset="0"/>
              </a:rPr>
              <a:t>Classifying and ranking projects and</a:t>
            </a:r>
          </a:p>
          <a:p>
            <a:pPr algn="just">
              <a:spcBef>
                <a:spcPts val="0"/>
              </a:spcBef>
              <a:buFont typeface="Wingdings" pitchFamily="2" charset="2"/>
              <a:buChar char="§"/>
            </a:pPr>
            <a:r>
              <a:rPr lang="en-US" b="1" i="1" dirty="0">
                <a:solidFill>
                  <a:srgbClr val="CC0099"/>
                </a:solidFill>
                <a:latin typeface="Times New Roman" pitchFamily="18" charset="0"/>
                <a:cs typeface="Times New Roman" pitchFamily="18" charset="0"/>
              </a:rPr>
              <a:t>Selecting projects for development</a:t>
            </a:r>
          </a:p>
          <a:p>
            <a:pPr marL="514350" indent="-514350" algn="just">
              <a:spcBef>
                <a:spcPts val="0"/>
              </a:spcBef>
              <a:buAutoNum type="alphaLcParenR"/>
            </a:pPr>
            <a:r>
              <a:rPr lang="en-US" b="1" i="1" dirty="0">
                <a:solidFill>
                  <a:srgbClr val="0000FF"/>
                </a:solidFill>
                <a:latin typeface="Times New Roman" pitchFamily="18" charset="0"/>
                <a:cs typeface="Times New Roman" pitchFamily="18" charset="0"/>
              </a:rPr>
              <a:t>Identifying Potential Development Projects</a:t>
            </a:r>
            <a:endParaRPr lang="en-US" i="1" dirty="0">
              <a:solidFill>
                <a:srgbClr val="0000FF"/>
              </a:solidFill>
              <a:latin typeface="Times New Roman" pitchFamily="18" charset="0"/>
              <a:cs typeface="Times New Roman" pitchFamily="18" charset="0"/>
            </a:endParaRPr>
          </a:p>
          <a:p>
            <a:pPr algn="just">
              <a:spcBef>
                <a:spcPts val="0"/>
              </a:spcBef>
              <a:buFont typeface="Wingdings" pitchFamily="2" charset="2"/>
              <a:buChar char="Ø"/>
            </a:pPr>
            <a:r>
              <a:rPr lang="en-US" dirty="0">
                <a:latin typeface="Times New Roman" pitchFamily="18" charset="0"/>
                <a:cs typeface="Times New Roman" pitchFamily="18" charset="0"/>
              </a:rPr>
              <a:t>This process may be performed by a key </a:t>
            </a:r>
            <a:r>
              <a:rPr lang="en-US" b="1" i="1" dirty="0">
                <a:latin typeface="Times New Roman" pitchFamily="18" charset="0"/>
                <a:cs typeface="Times New Roman" pitchFamily="18" charset="0"/>
              </a:rPr>
              <a:t>member of top management, or a steering committee composed of a cross section managers</a:t>
            </a:r>
            <a:r>
              <a:rPr lang="en-US" dirty="0">
                <a:latin typeface="Times New Roman" pitchFamily="18" charset="0"/>
                <a:cs typeface="Times New Roman" pitchFamily="18" charset="0"/>
              </a:rPr>
              <a:t>, or </a:t>
            </a:r>
            <a:r>
              <a:rPr lang="en-US" b="1" i="1" dirty="0">
                <a:solidFill>
                  <a:srgbClr val="006600"/>
                </a:solidFill>
                <a:latin typeface="Times New Roman" pitchFamily="18" charset="0"/>
                <a:cs typeface="Times New Roman" pitchFamily="18" charset="0"/>
              </a:rPr>
              <a:t>User departments,  or  the development group</a:t>
            </a: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spcBef>
                <a:spcPts val="0"/>
              </a:spcBef>
              <a:buFont typeface="Wingdings" pitchFamily="2" charset="2"/>
              <a:buChar char="§"/>
            </a:pPr>
            <a:r>
              <a:rPr lang="en-US" dirty="0">
                <a:latin typeface="Times New Roman" pitchFamily="18" charset="0"/>
                <a:cs typeface="Times New Roman" pitchFamily="18" charset="0"/>
              </a:rPr>
              <a:t>Hence, </a:t>
            </a:r>
            <a:r>
              <a:rPr lang="en-US" b="1" i="1" dirty="0">
                <a:solidFill>
                  <a:srgbClr val="CC0099"/>
                </a:solidFill>
                <a:latin typeface="Times New Roman" pitchFamily="18" charset="0"/>
                <a:cs typeface="Times New Roman" pitchFamily="18" charset="0"/>
              </a:rPr>
              <a:t>projects may be identified by both top-down and bottom-up initiatives</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CD4ABB0C-D8D0-4F59-840A-7E05C61CE653}" type="slidenum">
              <a:rPr lang="en-US" smtClean="0"/>
              <a:t>4</a:t>
            </a:fld>
            <a:endParaRPr lang="en-US"/>
          </a:p>
        </p:txBody>
      </p:sp>
    </p:spTree>
    <p:extLst>
      <p:ext uri="{BB962C8B-B14F-4D97-AF65-F5344CB8AC3E}">
        <p14:creationId xmlns:p14="http://schemas.microsoft.com/office/powerpoint/2010/main" val="3742081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76200"/>
            <a:ext cx="9067800" cy="6781800"/>
          </a:xfrm>
        </p:spPr>
        <p:txBody>
          <a:bodyPr>
            <a:noAutofit/>
          </a:bodyPr>
          <a:lstStyle/>
          <a:p>
            <a:pPr marL="0" indent="0" algn="just">
              <a:spcBef>
                <a:spcPts val="0"/>
              </a:spcBef>
              <a:buNone/>
            </a:pPr>
            <a:r>
              <a:rPr lang="en-US" sz="2700" b="1" i="1" dirty="0">
                <a:solidFill>
                  <a:srgbClr val="0000FF"/>
                </a:solidFill>
                <a:latin typeface="Times New Roman" pitchFamily="18" charset="0"/>
                <a:cs typeface="Times New Roman" pitchFamily="18" charset="0"/>
              </a:rPr>
              <a:t>b) Classifying and ranking IS development projects:</a:t>
            </a:r>
            <a:r>
              <a:rPr lang="en-US" sz="2700" i="1" dirty="0">
                <a:latin typeface="Times New Roman" pitchFamily="18" charset="0"/>
                <a:cs typeface="Times New Roman" pitchFamily="18" charset="0"/>
              </a:rPr>
              <a:t> </a:t>
            </a:r>
            <a:r>
              <a:rPr lang="en-US" sz="2700" dirty="0">
                <a:latin typeface="Times New Roman" pitchFamily="18" charset="0"/>
                <a:cs typeface="Times New Roman" pitchFamily="18" charset="0"/>
              </a:rPr>
              <a:t> </a:t>
            </a:r>
          </a:p>
          <a:p>
            <a:pPr algn="just">
              <a:spcBef>
                <a:spcPts val="0"/>
              </a:spcBef>
              <a:buFont typeface="Wingdings" pitchFamily="2" charset="2"/>
              <a:buChar char="Ø"/>
            </a:pPr>
            <a:r>
              <a:rPr lang="en-US" sz="2700" dirty="0">
                <a:latin typeface="Times New Roman" pitchFamily="18" charset="0"/>
                <a:cs typeface="Times New Roman" pitchFamily="18" charset="0"/>
              </a:rPr>
              <a:t>Done by </a:t>
            </a:r>
            <a:r>
              <a:rPr lang="en-US" sz="2700" b="1" i="1" dirty="0">
                <a:solidFill>
                  <a:srgbClr val="006600"/>
                </a:solidFill>
                <a:latin typeface="Times New Roman" pitchFamily="18" charset="0"/>
                <a:cs typeface="Times New Roman" pitchFamily="18" charset="0"/>
              </a:rPr>
              <a:t>top managers, a steering  committee, business units or the IS development group</a:t>
            </a:r>
            <a:r>
              <a:rPr lang="en-US" sz="2700" dirty="0">
                <a:latin typeface="Times New Roman" pitchFamily="18" charset="0"/>
                <a:cs typeface="Times New Roman" pitchFamily="18" charset="0"/>
              </a:rPr>
              <a:t>. </a:t>
            </a:r>
          </a:p>
          <a:p>
            <a:pPr algn="just">
              <a:spcBef>
                <a:spcPts val="0"/>
              </a:spcBef>
              <a:buFont typeface="Wingdings" pitchFamily="2" charset="2"/>
              <a:buChar char="Ø"/>
            </a:pPr>
            <a:r>
              <a:rPr lang="en-US" sz="2700" dirty="0">
                <a:latin typeface="Times New Roman" pitchFamily="18" charset="0"/>
                <a:cs typeface="Times New Roman" pitchFamily="18" charset="0"/>
              </a:rPr>
              <a:t>The criteria commonly </a:t>
            </a:r>
            <a:r>
              <a:rPr lang="en-US" sz="2700" b="1" i="1" dirty="0">
                <a:latin typeface="Times New Roman" pitchFamily="18" charset="0"/>
                <a:cs typeface="Times New Roman" pitchFamily="18" charset="0"/>
              </a:rPr>
              <a:t>used to evaluate projects are:</a:t>
            </a:r>
          </a:p>
          <a:p>
            <a:pPr algn="just">
              <a:spcBef>
                <a:spcPts val="0"/>
              </a:spcBef>
              <a:buFont typeface="Wingdings" pitchFamily="2" charset="2"/>
              <a:buChar char="§"/>
            </a:pPr>
            <a:r>
              <a:rPr lang="en-US" sz="2700" b="1" i="1" dirty="0">
                <a:latin typeface="Times New Roman" pitchFamily="18" charset="0"/>
                <a:cs typeface="Times New Roman" pitchFamily="18" charset="0"/>
              </a:rPr>
              <a:t>Value chain analysis: </a:t>
            </a:r>
            <a:r>
              <a:rPr lang="en-US" sz="2700" dirty="0">
                <a:latin typeface="Times New Roman" pitchFamily="18" charset="0"/>
                <a:cs typeface="Times New Roman" pitchFamily="18" charset="0"/>
              </a:rPr>
              <a:t>Extent to which activities add greatest benefits</a:t>
            </a:r>
          </a:p>
          <a:p>
            <a:pPr algn="just">
              <a:spcBef>
                <a:spcPts val="0"/>
              </a:spcBef>
              <a:buFont typeface="Wingdings" pitchFamily="2" charset="2"/>
              <a:buChar char="§"/>
            </a:pPr>
            <a:r>
              <a:rPr lang="en-US" sz="2700" b="1" dirty="0">
                <a:latin typeface="Times New Roman" pitchFamily="18" charset="0"/>
                <a:cs typeface="Times New Roman" pitchFamily="18" charset="0"/>
              </a:rPr>
              <a:t>Strategic alignment: </a:t>
            </a:r>
            <a:r>
              <a:rPr lang="en-US" sz="2700" dirty="0">
                <a:latin typeface="Times New Roman" pitchFamily="18" charset="0"/>
                <a:cs typeface="Times New Roman" pitchFamily="18" charset="0"/>
              </a:rPr>
              <a:t>Extent to which the projects achieves the long term goals</a:t>
            </a:r>
          </a:p>
          <a:p>
            <a:pPr algn="just">
              <a:spcBef>
                <a:spcPts val="0"/>
              </a:spcBef>
              <a:buFont typeface="Wingdings" pitchFamily="2" charset="2"/>
              <a:buChar char="§"/>
            </a:pPr>
            <a:r>
              <a:rPr lang="en-US" sz="2700" b="1" dirty="0">
                <a:latin typeface="Times New Roman" pitchFamily="18" charset="0"/>
                <a:cs typeface="Times New Roman" pitchFamily="18" charset="0"/>
              </a:rPr>
              <a:t>Potential benefits</a:t>
            </a:r>
            <a:r>
              <a:rPr lang="en-US" sz="2700" dirty="0">
                <a:latin typeface="Times New Roman" pitchFamily="18" charset="0"/>
                <a:cs typeface="Times New Roman" pitchFamily="18" charset="0"/>
              </a:rPr>
              <a:t>: Extent to which the project helps to improve profits</a:t>
            </a:r>
            <a:r>
              <a:rPr lang="en-US" sz="2700" b="1" dirty="0">
                <a:latin typeface="Times New Roman" pitchFamily="18" charset="0"/>
                <a:cs typeface="Times New Roman" pitchFamily="18" charset="0"/>
              </a:rPr>
              <a:t>, </a:t>
            </a:r>
            <a:r>
              <a:rPr lang="en-US" sz="2700" dirty="0">
                <a:latin typeface="Times New Roman" pitchFamily="18" charset="0"/>
                <a:cs typeface="Times New Roman" pitchFamily="18" charset="0"/>
              </a:rPr>
              <a:t>Customer service, </a:t>
            </a:r>
            <a:r>
              <a:rPr lang="en-US" sz="2700" dirty="0" err="1">
                <a:latin typeface="Times New Roman" pitchFamily="18" charset="0"/>
                <a:cs typeface="Times New Roman" pitchFamily="18" charset="0"/>
              </a:rPr>
              <a:t>etc</a:t>
            </a:r>
            <a:r>
              <a:rPr lang="en-US" sz="2700" dirty="0">
                <a:latin typeface="Times New Roman" pitchFamily="18" charset="0"/>
                <a:cs typeface="Times New Roman" pitchFamily="18" charset="0"/>
              </a:rPr>
              <a:t> and the duration of the benefits</a:t>
            </a:r>
          </a:p>
          <a:p>
            <a:pPr algn="just">
              <a:spcBef>
                <a:spcPts val="0"/>
              </a:spcBef>
              <a:buFont typeface="Wingdings" pitchFamily="2" charset="2"/>
              <a:buChar char="§"/>
            </a:pPr>
            <a:r>
              <a:rPr lang="en-US" sz="2700" b="1" dirty="0">
                <a:latin typeface="Times New Roman" pitchFamily="18" charset="0"/>
                <a:cs typeface="Times New Roman" pitchFamily="18" charset="0"/>
              </a:rPr>
              <a:t>Resource availability</a:t>
            </a:r>
            <a:r>
              <a:rPr lang="en-US" sz="2700" dirty="0">
                <a:latin typeface="Times New Roman" pitchFamily="18" charset="0"/>
                <a:cs typeface="Times New Roman" pitchFamily="18" charset="0"/>
              </a:rPr>
              <a:t>: Amount and type of resources required for the project</a:t>
            </a:r>
          </a:p>
          <a:p>
            <a:pPr algn="just">
              <a:spcBef>
                <a:spcPts val="0"/>
              </a:spcBef>
              <a:buFont typeface="Wingdings" pitchFamily="2" charset="2"/>
              <a:buChar char="§"/>
            </a:pPr>
            <a:r>
              <a:rPr lang="en-US" sz="2700" b="1" dirty="0">
                <a:latin typeface="Times New Roman" pitchFamily="18" charset="0"/>
                <a:cs typeface="Times New Roman" pitchFamily="18" charset="0"/>
              </a:rPr>
              <a:t>Project size / duration</a:t>
            </a:r>
            <a:r>
              <a:rPr lang="en-US" sz="2700" dirty="0">
                <a:latin typeface="Times New Roman" pitchFamily="18" charset="0"/>
                <a:cs typeface="Times New Roman" pitchFamily="18" charset="0"/>
              </a:rPr>
              <a:t>: Project coverage and  duration to complete</a:t>
            </a:r>
          </a:p>
          <a:p>
            <a:pPr marL="0" indent="0" algn="just">
              <a:spcBef>
                <a:spcPts val="0"/>
              </a:spcBef>
              <a:buNone/>
            </a:pPr>
            <a:r>
              <a:rPr lang="en-US" sz="2700" b="1" dirty="0">
                <a:latin typeface="Times New Roman" pitchFamily="18" charset="0"/>
                <a:cs typeface="Times New Roman" pitchFamily="18" charset="0"/>
              </a:rPr>
              <a:t> </a:t>
            </a:r>
            <a:endParaRPr lang="en-US" sz="27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CD4ABB0C-D8D0-4F59-840A-7E05C61CE653}" type="slidenum">
              <a:rPr lang="en-US" smtClean="0"/>
              <a:t>5</a:t>
            </a:fld>
            <a:endParaRPr lang="en-US"/>
          </a:p>
        </p:txBody>
      </p:sp>
    </p:spTree>
    <p:extLst>
      <p:ext uri="{BB962C8B-B14F-4D97-AF65-F5344CB8AC3E}">
        <p14:creationId xmlns:p14="http://schemas.microsoft.com/office/powerpoint/2010/main" val="426126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76200"/>
            <a:ext cx="8915400" cy="6629400"/>
          </a:xfrm>
        </p:spPr>
        <p:txBody>
          <a:bodyPr>
            <a:normAutofit lnSpcReduction="10000"/>
          </a:bodyPr>
          <a:lstStyle/>
          <a:p>
            <a:pPr algn="just">
              <a:spcBef>
                <a:spcPts val="0"/>
              </a:spcBef>
              <a:buFont typeface="Wingdings" pitchFamily="2" charset="2"/>
              <a:buChar char="§"/>
            </a:pPr>
            <a:r>
              <a:rPr lang="en-US" b="1" dirty="0">
                <a:latin typeface="Times New Roman" pitchFamily="18" charset="0"/>
                <a:cs typeface="Times New Roman" pitchFamily="18" charset="0"/>
              </a:rPr>
              <a:t>Technical difficulty / risk</a:t>
            </a:r>
            <a:r>
              <a:rPr lang="en-US" dirty="0">
                <a:latin typeface="Times New Roman" pitchFamily="18" charset="0"/>
                <a:cs typeface="Times New Roman" pitchFamily="18" charset="0"/>
              </a:rPr>
              <a:t>: Level of technical difficult to complete.</a:t>
            </a:r>
            <a:endParaRPr lang="en-US" b="1" i="1" dirty="0">
              <a:solidFill>
                <a:srgbClr val="0000FF"/>
              </a:solidFill>
              <a:latin typeface="Times New Roman" pitchFamily="18" charset="0"/>
              <a:cs typeface="Times New Roman" pitchFamily="18" charset="0"/>
            </a:endParaRPr>
          </a:p>
          <a:p>
            <a:pPr marL="0" indent="0" algn="just">
              <a:spcBef>
                <a:spcPts val="0"/>
              </a:spcBef>
              <a:buNone/>
            </a:pPr>
            <a:r>
              <a:rPr lang="en-US" b="1" i="1" dirty="0">
                <a:solidFill>
                  <a:srgbClr val="0000FF"/>
                </a:solidFill>
                <a:latin typeface="Times New Roman" pitchFamily="18" charset="0"/>
                <a:cs typeface="Times New Roman" pitchFamily="18" charset="0"/>
              </a:rPr>
              <a:t>c) Selecting IS development Project: </a:t>
            </a:r>
            <a:r>
              <a:rPr lang="en-US" i="1" dirty="0">
                <a:solidFill>
                  <a:srgbClr val="0000FF"/>
                </a:solidFill>
                <a:latin typeface="Times New Roman" pitchFamily="18" charset="0"/>
                <a:cs typeface="Times New Roman" pitchFamily="18" charset="0"/>
              </a:rPr>
              <a:t>  </a:t>
            </a:r>
          </a:p>
          <a:p>
            <a:pPr algn="just">
              <a:spcBef>
                <a:spcPts val="0"/>
              </a:spcBef>
              <a:buFont typeface="Wingdings" pitchFamily="2" charset="2"/>
              <a:buChar char="Ø"/>
            </a:pPr>
            <a:r>
              <a:rPr lang="en-US" dirty="0">
                <a:latin typeface="Times New Roman" pitchFamily="18" charset="0"/>
                <a:cs typeface="Times New Roman" pitchFamily="18" charset="0"/>
              </a:rPr>
              <a:t>The short  and long term projects most likely to achieve the business objectives are considered.</a:t>
            </a:r>
          </a:p>
          <a:p>
            <a:pPr algn="just">
              <a:spcBef>
                <a:spcPts val="0"/>
              </a:spcBef>
              <a:buFont typeface="Wingdings" pitchFamily="2" charset="2"/>
              <a:buChar char="Ø"/>
            </a:pPr>
            <a:r>
              <a:rPr lang="en-US" dirty="0">
                <a:latin typeface="Times New Roman" pitchFamily="18" charset="0"/>
                <a:cs typeface="Times New Roman" pitchFamily="18" charset="0"/>
              </a:rPr>
              <a:t>As business conditions change over time,  the relative importance of any single project may change.</a:t>
            </a:r>
          </a:p>
          <a:p>
            <a:pPr algn="just">
              <a:spcBef>
                <a:spcPts val="0"/>
              </a:spcBef>
              <a:buFont typeface="Wingdings" pitchFamily="2" charset="2"/>
              <a:buChar char="Ø"/>
            </a:pPr>
            <a:r>
              <a:rPr lang="en-US" dirty="0">
                <a:latin typeface="Times New Roman" pitchFamily="18" charset="0"/>
                <a:cs typeface="Times New Roman" pitchFamily="18" charset="0"/>
              </a:rPr>
              <a:t>The factors must be considered when selecting a project are </a:t>
            </a:r>
          </a:p>
          <a:p>
            <a:pPr lvl="0">
              <a:buFont typeface="Wingdings" pitchFamily="2" charset="2"/>
              <a:buChar char="§"/>
            </a:pPr>
            <a:r>
              <a:rPr lang="en-US" dirty="0">
                <a:latin typeface="Times New Roman" pitchFamily="18" charset="0"/>
                <a:cs typeface="Times New Roman" pitchFamily="18" charset="0"/>
              </a:rPr>
              <a:t>Perceived needs of the organization</a:t>
            </a:r>
          </a:p>
          <a:p>
            <a:pPr lvl="0">
              <a:buFont typeface="Wingdings" pitchFamily="2" charset="2"/>
              <a:buChar char="§"/>
            </a:pPr>
            <a:r>
              <a:rPr lang="en-US" dirty="0">
                <a:latin typeface="Times New Roman" pitchFamily="18" charset="0"/>
                <a:cs typeface="Times New Roman" pitchFamily="18" charset="0"/>
              </a:rPr>
              <a:t>Existing systems and ongoing projects</a:t>
            </a:r>
          </a:p>
          <a:p>
            <a:pPr lvl="0">
              <a:buFont typeface="Wingdings" pitchFamily="2" charset="2"/>
              <a:buChar char="§"/>
            </a:pPr>
            <a:r>
              <a:rPr lang="en-US" dirty="0">
                <a:latin typeface="Times New Roman" pitchFamily="18" charset="0"/>
                <a:cs typeface="Times New Roman" pitchFamily="18" charset="0"/>
              </a:rPr>
              <a:t>Resource availability</a:t>
            </a:r>
          </a:p>
          <a:p>
            <a:pPr lvl="0">
              <a:buFont typeface="Wingdings" pitchFamily="2" charset="2"/>
              <a:buChar char="§"/>
            </a:pPr>
            <a:r>
              <a:rPr lang="en-US" dirty="0">
                <a:latin typeface="Times New Roman" pitchFamily="18" charset="0"/>
                <a:cs typeface="Times New Roman" pitchFamily="18" charset="0"/>
              </a:rPr>
              <a:t>Evaluation criteria</a:t>
            </a:r>
          </a:p>
          <a:p>
            <a:pPr lvl="0">
              <a:buFont typeface="Wingdings" pitchFamily="2" charset="2"/>
              <a:buChar char="§"/>
            </a:pPr>
            <a:r>
              <a:rPr lang="en-US" dirty="0">
                <a:latin typeface="Times New Roman" pitchFamily="18" charset="0"/>
                <a:cs typeface="Times New Roman" pitchFamily="18" charset="0"/>
              </a:rPr>
              <a:t>Current business conditions</a:t>
            </a:r>
          </a:p>
          <a:p>
            <a:pPr lvl="0">
              <a:buFont typeface="Wingdings" pitchFamily="2" charset="2"/>
              <a:buChar char="§"/>
            </a:pPr>
            <a:r>
              <a:rPr lang="en-US" dirty="0">
                <a:latin typeface="Times New Roman" pitchFamily="18" charset="0"/>
                <a:cs typeface="Times New Roman" pitchFamily="18" charset="0"/>
              </a:rPr>
              <a:t>Perspective of the decision makers</a:t>
            </a:r>
          </a:p>
          <a:p>
            <a:pPr marL="0" indent="0">
              <a:buNone/>
            </a:pP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CD4ABB0C-D8D0-4F59-840A-7E05C61CE653}" type="slidenum">
              <a:rPr lang="en-US" smtClean="0"/>
              <a:t>6</a:t>
            </a:fld>
            <a:endParaRPr lang="en-US"/>
          </a:p>
        </p:txBody>
      </p:sp>
    </p:spTree>
    <p:extLst>
      <p:ext uri="{BB962C8B-B14F-4D97-AF65-F5344CB8AC3E}">
        <p14:creationId xmlns:p14="http://schemas.microsoft.com/office/powerpoint/2010/main" val="247359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57200"/>
          </a:xfrm>
        </p:spPr>
        <p:txBody>
          <a:bodyPr>
            <a:noAutofit/>
          </a:bodyPr>
          <a:lstStyle/>
          <a:p>
            <a:br>
              <a:rPr lang="en-US" sz="3200" b="1" dirty="0">
                <a:solidFill>
                  <a:srgbClr val="0000FF"/>
                </a:solidFill>
                <a:latin typeface="Times New Roman" pitchFamily="18" charset="0"/>
                <a:cs typeface="Times New Roman" pitchFamily="18" charset="0"/>
              </a:rPr>
            </a:br>
            <a:r>
              <a:rPr lang="en-US" sz="3200" b="1" dirty="0">
                <a:solidFill>
                  <a:srgbClr val="0000FF"/>
                </a:solidFill>
                <a:latin typeface="Times New Roman" pitchFamily="18" charset="0"/>
                <a:cs typeface="Times New Roman" pitchFamily="18" charset="0"/>
              </a:rPr>
              <a:t>2.2 Project Initiation and Planning </a:t>
            </a:r>
            <a:br>
              <a:rPr lang="en-US" sz="3200" dirty="0">
                <a:solidFill>
                  <a:srgbClr val="0000FF"/>
                </a:solidFill>
                <a:latin typeface="Times New Roman" pitchFamily="18" charset="0"/>
                <a:cs typeface="Times New Roman" pitchFamily="18" charset="0"/>
              </a:rPr>
            </a:br>
            <a:endParaRPr lang="en-US"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676400" y="457200"/>
            <a:ext cx="8915400" cy="6400800"/>
          </a:xfrm>
        </p:spPr>
        <p:txBody>
          <a:bodyPr>
            <a:normAutofit fontScale="92500" lnSpcReduction="20000"/>
          </a:bodyPr>
          <a:lstStyle/>
          <a:p>
            <a:pPr lvl="0" algn="just">
              <a:buFont typeface="Wingdings" pitchFamily="2" charset="2"/>
              <a:buChar char="§"/>
            </a:pPr>
            <a:r>
              <a:rPr lang="en-US" dirty="0">
                <a:latin typeface="Times New Roman" pitchFamily="18" charset="0"/>
                <a:cs typeface="Times New Roman" pitchFamily="18" charset="0"/>
              </a:rPr>
              <a:t>The </a:t>
            </a:r>
            <a:r>
              <a:rPr lang="en-US" b="1" i="1" dirty="0">
                <a:solidFill>
                  <a:srgbClr val="CC0099"/>
                </a:solidFill>
                <a:latin typeface="Times New Roman" pitchFamily="18" charset="0"/>
                <a:cs typeface="Times New Roman" pitchFamily="18" charset="0"/>
              </a:rPr>
              <a:t>objective of project initiation and planning </a:t>
            </a:r>
            <a:r>
              <a:rPr lang="en-US" dirty="0">
                <a:latin typeface="Times New Roman" pitchFamily="18" charset="0"/>
                <a:cs typeface="Times New Roman" pitchFamily="18" charset="0"/>
              </a:rPr>
              <a:t>is to </a:t>
            </a:r>
            <a:r>
              <a:rPr lang="en-US" b="1" i="1" dirty="0">
                <a:solidFill>
                  <a:srgbClr val="006600"/>
                </a:solidFill>
                <a:latin typeface="Times New Roman" pitchFamily="18" charset="0"/>
                <a:cs typeface="Times New Roman" pitchFamily="18" charset="0"/>
              </a:rPr>
              <a:t>transform a vague system requirements into a tangible project description </a:t>
            </a:r>
          </a:p>
          <a:p>
            <a:pPr lvl="0" algn="just">
              <a:buFont typeface="Wingdings" pitchFamily="2" charset="2"/>
              <a:buChar char="§"/>
            </a:pPr>
            <a:r>
              <a:rPr lang="en-US" b="1" i="1" dirty="0">
                <a:latin typeface="Times New Roman" pitchFamily="18" charset="0"/>
                <a:cs typeface="Times New Roman" pitchFamily="18" charset="0"/>
              </a:rPr>
              <a:t>Proper project initiation and planning can reduce the time consumption of further phases</a:t>
            </a:r>
          </a:p>
          <a:p>
            <a:pPr lvl="0" algn="just">
              <a:buFont typeface="Wingdings" pitchFamily="2" charset="2"/>
              <a:buChar char="§"/>
            </a:pPr>
            <a:r>
              <a:rPr lang="en-US" dirty="0">
                <a:latin typeface="Times New Roman" pitchFamily="18" charset="0"/>
                <a:cs typeface="Times New Roman" pitchFamily="18" charset="0"/>
              </a:rPr>
              <a:t>Activities performed in this phase could also be </a:t>
            </a:r>
            <a:r>
              <a:rPr lang="en-US" b="1" i="1" dirty="0">
                <a:solidFill>
                  <a:srgbClr val="0000FF"/>
                </a:solidFill>
                <a:latin typeface="Times New Roman" pitchFamily="18" charset="0"/>
                <a:cs typeface="Times New Roman" pitchFamily="18" charset="0"/>
              </a:rPr>
              <a:t>completed during the next phase, System analysis</a:t>
            </a:r>
          </a:p>
          <a:p>
            <a:pPr lvl="0" algn="just">
              <a:buFont typeface="Wingdings" pitchFamily="2" charset="2"/>
              <a:buChar char="§"/>
            </a:pPr>
            <a:r>
              <a:rPr lang="en-US" dirty="0">
                <a:latin typeface="Times New Roman" pitchFamily="18" charset="0"/>
                <a:cs typeface="Times New Roman" pitchFamily="18" charset="0"/>
              </a:rPr>
              <a:t>A rule of thumb is that </a:t>
            </a:r>
            <a:r>
              <a:rPr lang="en-US" b="1" i="1" dirty="0">
                <a:latin typeface="Times New Roman" pitchFamily="18" charset="0"/>
                <a:cs typeface="Times New Roman" pitchFamily="18" charset="0"/>
              </a:rPr>
              <a:t>10 – 20 % of the entire effort should be expended in this phase</a:t>
            </a:r>
          </a:p>
          <a:p>
            <a:pPr marL="0" indent="0" algn="ctr">
              <a:buNone/>
            </a:pPr>
            <a:r>
              <a:rPr lang="en-US" b="1" u="sng" dirty="0">
                <a:solidFill>
                  <a:srgbClr val="0000FF"/>
                </a:solidFill>
                <a:latin typeface="Times New Roman" pitchFamily="18" charset="0"/>
                <a:cs typeface="Times New Roman" pitchFamily="18" charset="0"/>
              </a:rPr>
              <a:t>General Process of Initiating and Planning  Systems development Projects</a:t>
            </a: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lvl="0" algn="just">
              <a:buFont typeface="Wingdings" pitchFamily="2" charset="2"/>
              <a:buChar char="Ø"/>
            </a:pPr>
            <a:r>
              <a:rPr lang="en-US" b="1" i="1" dirty="0">
                <a:solidFill>
                  <a:srgbClr val="CC0099"/>
                </a:solidFill>
                <a:latin typeface="Times New Roman" pitchFamily="18" charset="0"/>
                <a:cs typeface="Times New Roman" pitchFamily="18" charset="0"/>
              </a:rPr>
              <a:t>Project Initiation </a:t>
            </a:r>
            <a:r>
              <a:rPr lang="en-US" i="1" dirty="0">
                <a:solidFill>
                  <a:srgbClr val="CC0099"/>
                </a:solidFill>
                <a:latin typeface="Times New Roman" pitchFamily="18" charset="0"/>
                <a:cs typeface="Times New Roman" pitchFamily="18" charset="0"/>
              </a:rPr>
              <a:t> </a:t>
            </a:r>
            <a:r>
              <a:rPr lang="en-US" dirty="0">
                <a:latin typeface="Times New Roman" pitchFamily="18" charset="0"/>
                <a:cs typeface="Times New Roman" pitchFamily="18" charset="0"/>
              </a:rPr>
              <a:t>focuses on </a:t>
            </a:r>
            <a:r>
              <a:rPr lang="en-US" b="1" i="1" dirty="0">
                <a:solidFill>
                  <a:srgbClr val="006600"/>
                </a:solidFill>
                <a:latin typeface="Times New Roman" pitchFamily="18" charset="0"/>
                <a:cs typeface="Times New Roman" pitchFamily="18" charset="0"/>
              </a:rPr>
              <a:t>activities that will help to organize a team to conduct project planning</a:t>
            </a:r>
          </a:p>
          <a:p>
            <a:pPr lvl="0" algn="just">
              <a:buFont typeface="Wingdings" pitchFamily="2" charset="2"/>
              <a:buChar char="§"/>
            </a:pPr>
            <a:r>
              <a:rPr lang="en-US" dirty="0">
                <a:latin typeface="Times New Roman" pitchFamily="18" charset="0"/>
                <a:cs typeface="Times New Roman" pitchFamily="18" charset="0"/>
              </a:rPr>
              <a:t>During </a:t>
            </a:r>
            <a:r>
              <a:rPr lang="en-US" b="1" i="1" dirty="0">
                <a:latin typeface="Times New Roman" pitchFamily="18" charset="0"/>
                <a:cs typeface="Times New Roman" pitchFamily="18" charset="0"/>
              </a:rPr>
              <a:t>initiation, one or more analysts are assigned to work with a customer to establish work standards and communication procedures</a:t>
            </a:r>
            <a:r>
              <a:rPr lang="en-US" dirty="0">
                <a:latin typeface="Times New Roman" pitchFamily="18" charset="0"/>
                <a:cs typeface="Times New Roman" pitchFamily="18" charset="0"/>
              </a:rPr>
              <a:t>.</a:t>
            </a:r>
          </a:p>
          <a:p>
            <a:pPr lvl="0" algn="just">
              <a:buFont typeface="Wingdings" pitchFamily="2" charset="2"/>
              <a:buChar char="Ø"/>
            </a:pPr>
            <a:r>
              <a:rPr lang="en-US" b="1" i="1" dirty="0">
                <a:solidFill>
                  <a:srgbClr val="CC0099"/>
                </a:solidFill>
                <a:latin typeface="Times New Roman" pitchFamily="18" charset="0"/>
                <a:cs typeface="Times New Roman" pitchFamily="18" charset="0"/>
              </a:rPr>
              <a:t>Project Planning </a:t>
            </a:r>
            <a:r>
              <a:rPr lang="en-US" i="1" dirty="0">
                <a:solidFill>
                  <a:srgbClr val="CC0099"/>
                </a:solidFill>
                <a:latin typeface="Times New Roman" pitchFamily="18" charset="0"/>
                <a:cs typeface="Times New Roman" pitchFamily="18" charset="0"/>
              </a:rPr>
              <a:t> </a:t>
            </a:r>
            <a:r>
              <a:rPr lang="en-US" dirty="0">
                <a:latin typeface="Times New Roman" pitchFamily="18" charset="0"/>
                <a:cs typeface="Times New Roman" pitchFamily="18" charset="0"/>
              </a:rPr>
              <a:t>focuses on </a:t>
            </a:r>
            <a:r>
              <a:rPr lang="en-US" b="1" i="1" dirty="0">
                <a:solidFill>
                  <a:srgbClr val="0000FF"/>
                </a:solidFill>
                <a:latin typeface="Times New Roman" pitchFamily="18" charset="0"/>
                <a:cs typeface="Times New Roman" pitchFamily="18" charset="0"/>
              </a:rPr>
              <a:t>defining clear, discrete tasks and the work needed to complete each task</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D4ABB0C-D8D0-4F59-840A-7E05C61CE653}" type="slidenum">
              <a:rPr lang="en-US" smtClean="0"/>
              <a:t>7</a:t>
            </a:fld>
            <a:endParaRPr lang="en-US"/>
          </a:p>
        </p:txBody>
      </p:sp>
    </p:spTree>
    <p:extLst>
      <p:ext uri="{BB962C8B-B14F-4D97-AF65-F5344CB8AC3E}">
        <p14:creationId xmlns:p14="http://schemas.microsoft.com/office/powerpoint/2010/main" val="94300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991600" cy="6553200"/>
          </a:xfrm>
        </p:spPr>
        <p:txBody>
          <a:bodyPr>
            <a:normAutofit/>
          </a:bodyPr>
          <a:lstStyle/>
          <a:p>
            <a:pPr lvl="0">
              <a:buFont typeface="Wingdings" pitchFamily="2" charset="2"/>
              <a:buChar char="Ø"/>
            </a:pPr>
            <a:r>
              <a:rPr lang="en-US" sz="2400" dirty="0">
                <a:latin typeface="Times New Roman" pitchFamily="18" charset="0"/>
                <a:cs typeface="Times New Roman" pitchFamily="18" charset="0"/>
              </a:rPr>
              <a:t>The objective of the project planning is to produce two documents : a </a:t>
            </a:r>
            <a:r>
              <a:rPr lang="en-US" sz="2400" b="1" dirty="0">
                <a:latin typeface="Times New Roman" pitchFamily="18" charset="0"/>
                <a:cs typeface="Times New Roman" pitchFamily="18" charset="0"/>
              </a:rPr>
              <a:t>Baseline Project Plan (BPP) </a:t>
            </a:r>
            <a:r>
              <a:rPr lang="en-US" sz="2400" dirty="0">
                <a:latin typeface="Times New Roman" pitchFamily="18" charset="0"/>
                <a:cs typeface="Times New Roman" pitchFamily="18" charset="0"/>
              </a:rPr>
              <a:t> and the </a:t>
            </a:r>
            <a:r>
              <a:rPr lang="en-US" sz="2400" b="1" dirty="0">
                <a:latin typeface="Times New Roman" pitchFamily="18" charset="0"/>
                <a:cs typeface="Times New Roman" pitchFamily="18" charset="0"/>
              </a:rPr>
              <a:t> Statement of Work (SOW)</a:t>
            </a:r>
            <a:r>
              <a:rPr lang="en-US" sz="2400" dirty="0">
                <a:latin typeface="Times New Roman" pitchFamily="18" charset="0"/>
                <a:cs typeface="Times New Roman" pitchFamily="18" charset="0"/>
              </a:rPr>
              <a:t>.</a:t>
            </a:r>
          </a:p>
          <a:p>
            <a:pPr lvl="0">
              <a:buFont typeface="Wingdings" pitchFamily="2" charset="2"/>
              <a:buChar char="Ø"/>
            </a:pPr>
            <a:endParaRPr lang="en-US" dirty="0">
              <a:latin typeface="Times New Roman" pitchFamily="18" charset="0"/>
              <a:cs typeface="Times New Roman" pitchFamily="18" charset="0"/>
            </a:endParaRP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latin typeface="Times New Roman" pitchFamily="18" charset="0"/>
              <a:cs typeface="Times New Roman" pitchFamily="18" charset="0"/>
            </a:endParaRPr>
          </a:p>
          <a:p>
            <a:pPr marL="0" indent="0">
              <a:buNone/>
            </a:pPr>
            <a:r>
              <a:rPr lang="en-US" b="1" i="1" dirty="0">
                <a:latin typeface="Times New Roman" pitchFamily="18" charset="0"/>
                <a:cs typeface="Times New Roman" pitchFamily="18" charset="0"/>
              </a:rPr>
              <a:t>       </a:t>
            </a:r>
          </a:p>
          <a:p>
            <a:pPr marL="0" indent="0">
              <a:buNone/>
            </a:pPr>
            <a:r>
              <a:rPr lang="en-US" b="1" i="1" dirty="0">
                <a:latin typeface="Times New Roman" pitchFamily="18" charset="0"/>
                <a:cs typeface="Times New Roman" pitchFamily="18" charset="0"/>
              </a:rPr>
              <a:t>          Figure-4 : Statement of Work – an example </a:t>
            </a:r>
          </a:p>
          <a:p>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578" y="1034133"/>
            <a:ext cx="4464843" cy="4789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CD4ABB0C-D8D0-4F59-840A-7E05C61CE653}" type="slidenum">
              <a:rPr lang="en-US" smtClean="0"/>
              <a:t>8</a:t>
            </a:fld>
            <a:endParaRPr lang="en-US"/>
          </a:p>
        </p:txBody>
      </p:sp>
    </p:spTree>
    <p:extLst>
      <p:ext uri="{BB962C8B-B14F-4D97-AF65-F5344CB8AC3E}">
        <p14:creationId xmlns:p14="http://schemas.microsoft.com/office/powerpoint/2010/main" val="3911969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76200"/>
            <a:ext cx="8991600" cy="6629400"/>
          </a:xfrm>
        </p:spPr>
        <p:txBody>
          <a:bodyPr>
            <a:normAutofit/>
          </a:bodyPr>
          <a:lstStyle/>
          <a:p>
            <a:pPr lvl="0" algn="just">
              <a:buFont typeface="Wingdings" pitchFamily="2" charset="2"/>
              <a:buChar char="Ø"/>
            </a:pPr>
            <a:r>
              <a:rPr lang="en-US" dirty="0">
                <a:latin typeface="Times New Roman" pitchFamily="18" charset="0"/>
                <a:cs typeface="Times New Roman" pitchFamily="18" charset="0"/>
              </a:rPr>
              <a:t>The </a:t>
            </a:r>
            <a:r>
              <a:rPr lang="en-US" b="1" i="1" dirty="0">
                <a:solidFill>
                  <a:srgbClr val="0000FF"/>
                </a:solidFill>
                <a:latin typeface="Times New Roman" pitchFamily="18" charset="0"/>
                <a:cs typeface="Times New Roman" pitchFamily="18" charset="0"/>
              </a:rPr>
              <a:t>BPP is an internal document used by the development team but not shared with customers</a:t>
            </a:r>
          </a:p>
          <a:p>
            <a:pPr lvl="0" algn="just">
              <a:buFont typeface="Wingdings" pitchFamily="2" charset="2"/>
              <a:buChar char="§"/>
            </a:pPr>
            <a:r>
              <a:rPr lang="en-US" dirty="0">
                <a:latin typeface="Times New Roman" pitchFamily="18" charset="0"/>
                <a:cs typeface="Times New Roman" pitchFamily="18" charset="0"/>
              </a:rPr>
              <a:t>The </a:t>
            </a:r>
            <a:r>
              <a:rPr lang="en-US" b="1" i="1" dirty="0">
                <a:solidFill>
                  <a:srgbClr val="CC0099"/>
                </a:solidFill>
                <a:latin typeface="Times New Roman" pitchFamily="18" charset="0"/>
                <a:cs typeface="Times New Roman" pitchFamily="18" charset="0"/>
              </a:rPr>
              <a:t>BPP contains all information collected and analyzed during the project initiation and planning activity</a:t>
            </a:r>
            <a:r>
              <a:rPr lang="en-US" dirty="0">
                <a:latin typeface="Times New Roman" pitchFamily="18" charset="0"/>
                <a:cs typeface="Times New Roman" pitchFamily="18" charset="0"/>
              </a:rPr>
              <a:t>.</a:t>
            </a:r>
          </a:p>
          <a:p>
            <a:pPr lvl="0" algn="just">
              <a:buFont typeface="Wingdings" pitchFamily="2" charset="2"/>
              <a:buChar char="§"/>
            </a:pPr>
            <a:r>
              <a:rPr lang="en-US" dirty="0">
                <a:latin typeface="Times New Roman" pitchFamily="18" charset="0"/>
                <a:cs typeface="Times New Roman" pitchFamily="18" charset="0"/>
              </a:rPr>
              <a:t>The </a:t>
            </a:r>
            <a:r>
              <a:rPr lang="en-US" b="1" i="1" dirty="0">
                <a:latin typeface="Times New Roman" pitchFamily="18" charset="0"/>
                <a:cs typeface="Times New Roman" pitchFamily="18" charset="0"/>
              </a:rPr>
              <a:t>BPP reflects the best estimate of the project’s scope, benefits, costs, risks and resource requirements</a:t>
            </a:r>
            <a:r>
              <a:rPr lang="en-US" dirty="0">
                <a:latin typeface="Times New Roman" pitchFamily="18" charset="0"/>
                <a:cs typeface="Times New Roman" pitchFamily="18" charset="0"/>
              </a:rPr>
              <a:t>.</a:t>
            </a:r>
          </a:p>
          <a:p>
            <a:pPr lvl="0" algn="just">
              <a:buFont typeface="Wingdings" pitchFamily="2" charset="2"/>
              <a:buChar char="§"/>
            </a:pPr>
            <a:r>
              <a:rPr lang="en-US" dirty="0">
                <a:latin typeface="Times New Roman" pitchFamily="18" charset="0"/>
                <a:cs typeface="Times New Roman" pitchFamily="18" charset="0"/>
              </a:rPr>
              <a:t>The </a:t>
            </a:r>
            <a:r>
              <a:rPr lang="en-US" b="1" i="1" dirty="0">
                <a:solidFill>
                  <a:srgbClr val="0000FF"/>
                </a:solidFill>
                <a:latin typeface="Times New Roman" pitchFamily="18" charset="0"/>
                <a:cs typeface="Times New Roman" pitchFamily="18" charset="0"/>
              </a:rPr>
              <a:t>BPP specifies detailed project activities for the next life cycle phase- </a:t>
            </a:r>
            <a:r>
              <a:rPr lang="en-US" b="1" i="1" dirty="0">
                <a:solidFill>
                  <a:srgbClr val="006600"/>
                </a:solidFill>
                <a:latin typeface="Times New Roman" pitchFamily="18" charset="0"/>
                <a:cs typeface="Times New Roman" pitchFamily="18" charset="0"/>
              </a:rPr>
              <a:t>Systems analysis and less detail for subsequent phases</a:t>
            </a:r>
            <a:r>
              <a:rPr lang="en-US" dirty="0">
                <a:latin typeface="Times New Roman" pitchFamily="18" charset="0"/>
                <a:cs typeface="Times New Roman" pitchFamily="18" charset="0"/>
              </a:rPr>
              <a:t>.</a:t>
            </a:r>
          </a:p>
          <a:p>
            <a:pPr lvl="0" algn="just">
              <a:buFont typeface="Wingdings" pitchFamily="2" charset="2"/>
              <a:buChar char="§"/>
            </a:pPr>
            <a:r>
              <a:rPr lang="en-US" dirty="0">
                <a:latin typeface="Times New Roman" pitchFamily="18" charset="0"/>
                <a:cs typeface="Times New Roman" pitchFamily="18" charset="0"/>
              </a:rPr>
              <a:t>The </a:t>
            </a:r>
            <a:r>
              <a:rPr lang="en-US" b="1" i="1" dirty="0">
                <a:solidFill>
                  <a:srgbClr val="CC0099"/>
                </a:solidFill>
                <a:latin typeface="Times New Roman" pitchFamily="18" charset="0"/>
                <a:cs typeface="Times New Roman" pitchFamily="18" charset="0"/>
              </a:rPr>
              <a:t>SOW is a short document prepared for the customers</a:t>
            </a:r>
            <a:r>
              <a:rPr lang="en-US" dirty="0">
                <a:latin typeface="Times New Roman" pitchFamily="18" charset="0"/>
                <a:cs typeface="Times New Roman" pitchFamily="18" charset="0"/>
              </a:rPr>
              <a:t> that </a:t>
            </a:r>
            <a:r>
              <a:rPr lang="en-US" b="1" i="1" dirty="0">
                <a:latin typeface="Times New Roman" pitchFamily="18" charset="0"/>
                <a:cs typeface="Times New Roman" pitchFamily="18" charset="0"/>
              </a:rPr>
              <a:t>describes what the project will deliver and outlines all work required to complete the project</a:t>
            </a:r>
          </a:p>
          <a:p>
            <a:pPr lvl="0" algn="just">
              <a:buFont typeface="Wingdings" pitchFamily="2" charset="2"/>
              <a:buChar char="§"/>
            </a:pPr>
            <a:r>
              <a:rPr lang="en-US" dirty="0">
                <a:latin typeface="Times New Roman" pitchFamily="18" charset="0"/>
                <a:cs typeface="Times New Roman" pitchFamily="18" charset="0"/>
              </a:rPr>
              <a:t>The </a:t>
            </a:r>
            <a:r>
              <a:rPr lang="en-US" b="1" i="1" dirty="0">
                <a:solidFill>
                  <a:srgbClr val="0000FF"/>
                </a:solidFill>
                <a:latin typeface="Times New Roman" pitchFamily="18" charset="0"/>
                <a:cs typeface="Times New Roman" pitchFamily="18" charset="0"/>
              </a:rPr>
              <a:t>SOW is a useful communication tool that assures that both system analysts</a:t>
            </a:r>
            <a:r>
              <a:rPr lang="en-US" dirty="0">
                <a:latin typeface="Times New Roman" pitchFamily="18" charset="0"/>
                <a:cs typeface="Times New Roman" pitchFamily="18" charset="0"/>
              </a:rPr>
              <a:t> and </a:t>
            </a:r>
            <a:r>
              <a:rPr lang="en-US" b="1" i="1" dirty="0">
                <a:latin typeface="Times New Roman" pitchFamily="18" charset="0"/>
                <a:cs typeface="Times New Roman" pitchFamily="18" charset="0"/>
              </a:rPr>
              <a:t>customers have a common understanding of the project</a:t>
            </a:r>
            <a:r>
              <a:rPr lang="en-US" dirty="0">
                <a:latin typeface="Times New Roman" pitchFamily="18" charset="0"/>
                <a:cs typeface="Times New Roman" pitchFamily="18" charset="0"/>
              </a:rPr>
              <a:t>.  </a:t>
            </a:r>
          </a:p>
          <a:p>
            <a:pPr algn="just"/>
            <a:endParaRPr lang="en-US"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CD4ABB0C-D8D0-4F59-840A-7E05C61CE653}" type="slidenum">
              <a:rPr lang="en-US" smtClean="0"/>
              <a:t>9</a:t>
            </a:fld>
            <a:endParaRPr lang="en-US"/>
          </a:p>
        </p:txBody>
      </p:sp>
    </p:spTree>
    <p:extLst>
      <p:ext uri="{BB962C8B-B14F-4D97-AF65-F5344CB8AC3E}">
        <p14:creationId xmlns:p14="http://schemas.microsoft.com/office/powerpoint/2010/main" val="2808686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1561</Words>
  <Application>Microsoft Office PowerPoint</Application>
  <PresentationFormat>Widescreen</PresentationFormat>
  <Paragraphs>169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CHAPTER TWO</vt:lpstr>
      <vt:lpstr>PowerPoint Presentation</vt:lpstr>
      <vt:lpstr>PowerPoint Presentation</vt:lpstr>
      <vt:lpstr>PowerPoint Presentation</vt:lpstr>
      <vt:lpstr>PowerPoint Presentation</vt:lpstr>
      <vt:lpstr>PowerPoint Presentation</vt:lpstr>
      <vt:lpstr> 2.2 Project Initiation and Planning  </vt:lpstr>
      <vt:lpstr>PowerPoint Presentation</vt:lpstr>
      <vt:lpstr>PowerPoint Presentation</vt:lpstr>
      <vt:lpstr> 2.3 Feasibility Study </vt:lpstr>
      <vt:lpstr>PowerPoint Presentation</vt:lpstr>
      <vt:lpstr>PowerPoint Presentation</vt:lpstr>
      <vt:lpstr>PowerPoint Presentation</vt:lpstr>
      <vt:lpstr>  2.4 Building the Baseline Project Plan   </vt:lpstr>
      <vt:lpstr>PowerPoint Presentation</vt:lpstr>
      <vt:lpstr>PowerPoint Presentation</vt:lpstr>
      <vt:lpstr>PowerPoint Presentation</vt:lpstr>
      <vt:lpstr>  2.5 Reviewing the Baseline Project Plan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TWO</dc:title>
  <dc:creator>Thomas Endalemaw</dc:creator>
  <cp:lastModifiedBy>eyu</cp:lastModifiedBy>
  <cp:revision>3</cp:revision>
  <dcterms:created xsi:type="dcterms:W3CDTF">2023-02-15T08:46:25Z</dcterms:created>
  <dcterms:modified xsi:type="dcterms:W3CDTF">2023-02-25T13:22:11Z</dcterms:modified>
</cp:coreProperties>
</file>