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7"/>
  </p:handoutMasterIdLst>
  <p:sldIdLst>
    <p:sldId id="257" r:id="rId3"/>
    <p:sldId id="258" r:id="rId5"/>
    <p:sldId id="265" r:id="rId6"/>
    <p:sldId id="387" r:id="rId7"/>
    <p:sldId id="388" r:id="rId8"/>
    <p:sldId id="389" r:id="rId9"/>
    <p:sldId id="390" r:id="rId10"/>
    <p:sldId id="392" r:id="rId11"/>
    <p:sldId id="395" r:id="rId12"/>
    <p:sldId id="394" r:id="rId13"/>
    <p:sldId id="396" r:id="rId14"/>
    <p:sldId id="400" r:id="rId15"/>
    <p:sldId id="401" r:id="rId16"/>
    <p:sldId id="397" r:id="rId17"/>
    <p:sldId id="403" r:id="rId18"/>
    <p:sldId id="404" r:id="rId19"/>
    <p:sldId id="405" r:id="rId20"/>
    <p:sldId id="406" r:id="rId21"/>
    <p:sldId id="398" r:id="rId22"/>
    <p:sldId id="407" r:id="rId23"/>
    <p:sldId id="408" r:id="rId24"/>
    <p:sldId id="409" r:id="rId25"/>
    <p:sldId id="399" r:id="rId26"/>
    <p:sldId id="410" r:id="rId27"/>
    <p:sldId id="411" r:id="rId28"/>
    <p:sldId id="413" r:id="rId29"/>
    <p:sldId id="412" r:id="rId30"/>
    <p:sldId id="414" r:id="rId31"/>
    <p:sldId id="415" r:id="rId32"/>
    <p:sldId id="416" r:id="rId33"/>
    <p:sldId id="417" r:id="rId34"/>
    <p:sldId id="402" r:id="rId35"/>
    <p:sldId id="355" r:id="rId36"/>
  </p:sldIdLst>
  <p:sldSz cx="9144000" cy="6858000" type="screen4x3"/>
  <p:notesSz cx="7010400" cy="9296400"/>
  <p:defaultTextStyle>
    <a:defPPr>
      <a:defRPr lang="en-GB"/>
    </a:defPPr>
    <a:lvl1pPr marL="0" lvl="0" indent="0" algn="ctr"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mn-ea"/>
        <a:cs typeface="+mn-cs"/>
      </a:defRPr>
    </a:lvl1pPr>
    <a:lvl2pPr marL="457200" lvl="1" indent="0" algn="ctr"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mn-ea"/>
        <a:cs typeface="+mn-cs"/>
      </a:defRPr>
    </a:lvl2pPr>
    <a:lvl3pPr marL="914400" lvl="2" indent="0" algn="ctr"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mn-ea"/>
        <a:cs typeface="+mn-cs"/>
      </a:defRPr>
    </a:lvl3pPr>
    <a:lvl4pPr marL="1371600" lvl="3" indent="0" algn="ctr"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mn-ea"/>
        <a:cs typeface="+mn-cs"/>
      </a:defRPr>
    </a:lvl4pPr>
    <a:lvl5pPr marL="1828800" lvl="4" indent="0" algn="ctr"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mn-ea"/>
        <a:cs typeface="+mn-cs"/>
      </a:defRPr>
    </a:lvl5pPr>
    <a:lvl6pPr marL="2286000" lvl="5" indent="0" algn="ctr"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mn-ea"/>
        <a:cs typeface="+mn-cs"/>
      </a:defRPr>
    </a:lvl6pPr>
    <a:lvl7pPr marL="2743200" lvl="6" indent="0" algn="ctr"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mn-ea"/>
        <a:cs typeface="+mn-cs"/>
      </a:defRPr>
    </a:lvl7pPr>
    <a:lvl8pPr marL="3200400" lvl="7" indent="0" algn="ctr"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mn-ea"/>
        <a:cs typeface="+mn-cs"/>
      </a:defRPr>
    </a:lvl8pPr>
    <a:lvl9pPr marL="3657600" lvl="8" indent="0" algn="ctr" defTabSz="914400" rtl="0" eaLnBrk="0" fontAlgn="base" latinLnBrk="0" hangingPunct="0">
      <a:lnSpc>
        <a:spcPct val="100000"/>
      </a:lnSpc>
      <a:spcBef>
        <a:spcPct val="0"/>
      </a:spcBef>
      <a:spcAft>
        <a:spcPct val="0"/>
      </a:spcAft>
      <a:buNone/>
      <a:defRPr sz="2000" b="0" i="0" u="none" kern="1200" baseline="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9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2FDB2607-1784-4EEB-B798-7EB5836EED8A}">
        <p14:showMediaCtrls xmlns:p14="http://schemas.microsoft.com/office/powerpoint/2010/main" val="1"/>
      </p:ext>
    </p:extLst>
  </p:showPr>
  <p:clrMru>
    <a:srgbClr val="006666"/>
    <a:srgbClr val="339966"/>
    <a:srgbClr val="000066"/>
    <a:srgbClr val="FFFF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49"/>
    <p:restoredTop sz="93727"/>
  </p:normalViewPr>
  <p:slideViewPr>
    <p:cSldViewPr showGuides="1">
      <p:cViewPr varScale="1">
        <p:scale>
          <a:sx n="64" d="100"/>
          <a:sy n="64" d="100"/>
        </p:scale>
        <p:origin x="-1494" y="-108"/>
      </p:cViewPr>
      <p:guideLst>
        <p:guide orient="horz" pos="2160"/>
        <p:guide pos="2904"/>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8674" name="Rectangle 2"/>
          <p:cNvSpPr>
            <a:spLocks noGrp="1" noChangeArrowheads="1"/>
          </p:cNvSpPr>
          <p:nvPr>
            <p:ph type="hdr" sz="quarter"/>
          </p:nvPr>
        </p:nvSpPr>
        <p:spPr bwMode="auto">
          <a:xfrm>
            <a:off x="0" y="0"/>
            <a:ext cx="3036888" cy="465138"/>
          </a:xfrm>
          <a:prstGeom prst="rect">
            <a:avLst/>
          </a:prstGeom>
          <a:noFill/>
          <a:ln w="9525">
            <a:noFill/>
            <a:miter lim="800000"/>
          </a:ln>
          <a:effectLst/>
        </p:spPr>
        <p:txBody>
          <a:bodyPr vert="horz" wrap="square" lIns="90000" tIns="46800" rIns="90000" bIns="46800" numCol="1" anchor="ctr" anchorCtr="0" compatLnSpc="1">
            <a:flatTx/>
          </a:bodyPr>
          <a:lstStyle>
            <a:lvl1pPr algn="l">
              <a:defRPr sz="1200">
                <a:effectLst>
                  <a:outerShdw blurRad="38100" dist="38100" dir="2700000" algn="tl">
                    <a:srgbClr val="C0C0C0"/>
                  </a:outerShdw>
                </a:effectLst>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GB" sz="1200" b="0" i="0" u="none" strike="noStrike" kern="1200" cap="none" spc="0" normalizeH="0" baseline="0" noProof="0">
                <a:ln>
                  <a:noFill/>
                </a:ln>
                <a:solidFill>
                  <a:schemeClr val="tx1"/>
                </a:solidFill>
                <a:effectLst>
                  <a:outerShdw blurRad="38100" dist="38100" dir="2700000" algn="tl">
                    <a:srgbClr val="C0C0C0"/>
                  </a:outerShdw>
                </a:effectLst>
                <a:uLnTx/>
                <a:uFillTx/>
                <a:latin typeface="Tahoma" panose="020B0604030504040204" pitchFamily="34" charset="0"/>
                <a:ea typeface="+mn-ea"/>
                <a:cs typeface="+mn-cs"/>
              </a:rPr>
              <a:t>SCA3103 - Introduction to Multimedia</a:t>
            </a:r>
            <a:endParaRPr kumimoji="0" lang="en-GB" sz="1200" b="0" i="0" u="none" strike="noStrike" kern="1200" cap="none" spc="0" normalizeH="0" baseline="0" noProof="0">
              <a:ln>
                <a:noFill/>
              </a:ln>
              <a:solidFill>
                <a:schemeClr val="tx1"/>
              </a:solidFill>
              <a:effectLst>
                <a:outerShdw blurRad="38100" dist="38100" dir="2700000" algn="tl">
                  <a:srgbClr val="C0C0C0"/>
                </a:outerShdw>
              </a:effectLst>
              <a:uLnTx/>
              <a:uFillTx/>
              <a:latin typeface="Tahoma" panose="020B0604030504040204" pitchFamily="34" charset="0"/>
              <a:ea typeface="+mn-ea"/>
              <a:cs typeface="+mn-cs"/>
            </a:endParaRPr>
          </a:p>
        </p:txBody>
      </p:sp>
      <p:sp>
        <p:nvSpPr>
          <p:cNvPr id="28675" name="Rectangle 3"/>
          <p:cNvSpPr>
            <a:spLocks noGrp="1" noChangeArrowheads="1"/>
          </p:cNvSpPr>
          <p:nvPr>
            <p:ph type="dt" sz="quarter" idx="1"/>
          </p:nvPr>
        </p:nvSpPr>
        <p:spPr bwMode="auto">
          <a:xfrm>
            <a:off x="3973513" y="0"/>
            <a:ext cx="3036888" cy="465138"/>
          </a:xfrm>
          <a:prstGeom prst="rect">
            <a:avLst/>
          </a:prstGeom>
          <a:noFill/>
          <a:ln w="9525">
            <a:noFill/>
            <a:miter lim="800000"/>
          </a:ln>
          <a:effectLst/>
        </p:spPr>
        <p:txBody>
          <a:bodyPr vert="horz" wrap="square" lIns="90000" tIns="46800" rIns="90000" bIns="46800" numCol="1" anchor="ctr" anchorCtr="0" compatLnSpc="1">
            <a:flatTx/>
          </a:bodyPr>
          <a:lstStyle>
            <a:lvl1pPr algn="r">
              <a:defRPr sz="1200">
                <a:effectLst>
                  <a:outerShdw blurRad="38100" dist="38100" dir="2700000" algn="tl">
                    <a:srgbClr val="C0C0C0"/>
                  </a:outerShdw>
                </a:effectLst>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GB" sz="1200" b="0" i="0" u="none" strike="noStrike" kern="1200" cap="none" spc="0" normalizeH="0" baseline="0" noProof="0">
                <a:ln>
                  <a:noFill/>
                </a:ln>
                <a:solidFill>
                  <a:schemeClr val="tx1"/>
                </a:solidFill>
                <a:effectLst>
                  <a:outerShdw blurRad="38100" dist="38100" dir="2700000" algn="tl">
                    <a:srgbClr val="C0C0C0"/>
                  </a:outerShdw>
                </a:effectLst>
                <a:uLnTx/>
                <a:uFillTx/>
                <a:latin typeface="Tahoma" panose="020B0604030504040204" pitchFamily="34" charset="0"/>
                <a:ea typeface="+mn-ea"/>
                <a:cs typeface="+mn-cs"/>
              </a:rPr>
              <a:t>Semester 2 - 02/03</a:t>
            </a:r>
            <a:endParaRPr kumimoji="0" lang="en-GB" sz="1200" b="0" i="0" u="none" strike="noStrike" kern="1200" cap="none" spc="0" normalizeH="0" baseline="0" noProof="0">
              <a:ln>
                <a:noFill/>
              </a:ln>
              <a:solidFill>
                <a:schemeClr val="tx1"/>
              </a:solidFill>
              <a:effectLst>
                <a:outerShdw blurRad="38100" dist="38100" dir="2700000" algn="tl">
                  <a:srgbClr val="C0C0C0"/>
                </a:outerShdw>
              </a:effectLst>
              <a:uLnTx/>
              <a:uFillTx/>
              <a:latin typeface="Tahoma" panose="020B0604030504040204" pitchFamily="34" charset="0"/>
              <a:ea typeface="+mn-ea"/>
              <a:cs typeface="+mn-cs"/>
            </a:endParaRPr>
          </a:p>
        </p:txBody>
      </p:sp>
      <p:sp>
        <p:nvSpPr>
          <p:cNvPr id="28676" name="Rectangle 4"/>
          <p:cNvSpPr>
            <a:spLocks noGrp="1" noChangeArrowheads="1"/>
          </p:cNvSpPr>
          <p:nvPr>
            <p:ph type="ftr" sz="quarter" idx="2"/>
          </p:nvPr>
        </p:nvSpPr>
        <p:spPr bwMode="auto">
          <a:xfrm>
            <a:off x="0" y="8831263"/>
            <a:ext cx="3036888" cy="465138"/>
          </a:xfrm>
          <a:prstGeom prst="rect">
            <a:avLst/>
          </a:prstGeom>
          <a:noFill/>
          <a:ln w="9525">
            <a:noFill/>
            <a:miter lim="800000"/>
          </a:ln>
          <a:effectLst/>
        </p:spPr>
        <p:txBody>
          <a:bodyPr vert="horz" wrap="square" lIns="90000" tIns="46800" rIns="90000" bIns="46800" numCol="1" anchor="b" anchorCtr="0" compatLnSpc="1">
            <a:flatTx/>
          </a:bodyPr>
          <a:lstStyle>
            <a:lvl1pPr algn="l">
              <a:defRPr sz="1200">
                <a:effectLst>
                  <a:outerShdw blurRad="38100" dist="38100" dir="2700000" algn="tl">
                    <a:srgbClr val="C0C0C0"/>
                  </a:outerShdw>
                </a:effectLst>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GB" sz="1200" b="0" i="0" u="none" strike="noStrike" kern="1200" cap="none" spc="0" normalizeH="0" baseline="0" noProof="0">
                <a:ln>
                  <a:noFill/>
                </a:ln>
                <a:solidFill>
                  <a:schemeClr val="tx1"/>
                </a:solidFill>
                <a:effectLst>
                  <a:outerShdw blurRad="38100" dist="38100" dir="2700000" algn="tl">
                    <a:srgbClr val="C0C0C0"/>
                  </a:outerShdw>
                </a:effectLst>
                <a:uLnTx/>
                <a:uFillTx/>
                <a:latin typeface="Tahoma" panose="020B0604030504040204" pitchFamily="34" charset="0"/>
                <a:ea typeface="+mn-ea"/>
                <a:cs typeface="+mn-cs"/>
              </a:rPr>
              <a:t>Lecture 1</a:t>
            </a:r>
            <a:endParaRPr kumimoji="0" lang="en-GB" sz="1200" b="0" i="0" u="none" strike="noStrike" kern="1200" cap="none" spc="0" normalizeH="0" baseline="0" noProof="0">
              <a:ln>
                <a:noFill/>
              </a:ln>
              <a:solidFill>
                <a:schemeClr val="tx1"/>
              </a:solidFill>
              <a:effectLst>
                <a:outerShdw blurRad="38100" dist="38100" dir="2700000" algn="tl">
                  <a:srgbClr val="C0C0C0"/>
                </a:outerShdw>
              </a:effectLst>
              <a:uLnTx/>
              <a:uFillTx/>
              <a:latin typeface="Tahoma" panose="020B0604030504040204" pitchFamily="34" charset="0"/>
              <a:ea typeface="+mn-ea"/>
              <a:cs typeface="+mn-cs"/>
            </a:endParaRPr>
          </a:p>
        </p:txBody>
      </p:sp>
      <p:sp>
        <p:nvSpPr>
          <p:cNvPr id="28677" name="Rectangle 5"/>
          <p:cNvSpPr>
            <a:spLocks noGrp="1" noChangeArrowheads="1"/>
          </p:cNvSpPr>
          <p:nvPr>
            <p:ph type="sldNum" sz="quarter" idx="3"/>
          </p:nvPr>
        </p:nvSpPr>
        <p:spPr bwMode="auto">
          <a:xfrm>
            <a:off x="3973513" y="8831263"/>
            <a:ext cx="3036888" cy="465138"/>
          </a:xfrm>
          <a:prstGeom prst="rect">
            <a:avLst/>
          </a:prstGeom>
          <a:noFill/>
          <a:ln w="9525">
            <a:noFill/>
            <a:miter lim="800000"/>
          </a:ln>
          <a:effectLst/>
        </p:spPr>
        <p:txBody>
          <a:bodyPr vert="horz" wrap="square" lIns="90000" tIns="46800" rIns="90000" bIns="46800" numCol="1" anchor="b" anchorCtr="0" compatLnSpc="1">
            <a:flatTx/>
          </a:bodyPr>
          <a:p>
            <a:pPr lvl="0" algn="r">
              <a:buNone/>
            </a:pPr>
            <a:fld id="{9A0DB2DC-4C9A-4742-B13C-FB6460FD3503}" type="slidenum">
              <a:rPr lang="en-GB" sz="1200" dirty="0">
                <a:effectLst>
                  <a:outerShdw blurRad="38100" dist="38100" dir="2700000">
                    <a:srgbClr val="C0C0C0"/>
                  </a:outerShdw>
                </a:effectLst>
              </a:rPr>
            </a:fld>
            <a:endParaRPr lang="en-GB" sz="1200" dirty="0">
              <a:effectLst>
                <a:outerShdw blurRad="38100" dist="38100" dir="2700000">
                  <a:srgbClr val="C0C0C0"/>
                </a:outerShdw>
              </a:effectLst>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5122" name="Rectangle 2"/>
          <p:cNvSpPr>
            <a:spLocks noGrp="1" noChangeArrowheads="1"/>
          </p:cNvSpPr>
          <p:nvPr>
            <p:ph type="hdr" sz="quarter"/>
          </p:nvPr>
        </p:nvSpPr>
        <p:spPr bwMode="auto">
          <a:xfrm>
            <a:off x="0" y="0"/>
            <a:ext cx="3036888" cy="465138"/>
          </a:xfrm>
          <a:prstGeom prst="rect">
            <a:avLst/>
          </a:prstGeom>
          <a:noFill/>
          <a:ln w="9525">
            <a:noFill/>
            <a:miter lim="800000"/>
          </a:ln>
          <a:effectLst/>
        </p:spPr>
        <p:txBody>
          <a:bodyPr vert="horz" wrap="square" lIns="91440" tIns="45720" rIns="91440" bIns="45720" numCol="1" anchor="t" anchorCtr="0" compatLnSpc="1"/>
          <a:lstStyle>
            <a:lvl1pPr algn="l">
              <a:defRPr sz="1200">
                <a:effectLst/>
                <a:latin typeface="Times New Roman" panose="02020603050405020304" pitchFamily="18"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GB"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SCA3103 - Introduction to Multimedia</a:t>
            </a:r>
            <a:endParaRPr kumimoji="0" lang="en-GB"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123" name="Rectangle 3"/>
          <p:cNvSpPr>
            <a:spLocks noGrp="1" noChangeArrowheads="1"/>
          </p:cNvSpPr>
          <p:nvPr>
            <p:ph type="dt" idx="1"/>
          </p:nvPr>
        </p:nvSpPr>
        <p:spPr bwMode="auto">
          <a:xfrm>
            <a:off x="3973513" y="0"/>
            <a:ext cx="3036888" cy="465138"/>
          </a:xfrm>
          <a:prstGeom prst="rect">
            <a:avLst/>
          </a:prstGeom>
          <a:noFill/>
          <a:ln w="9525">
            <a:noFill/>
            <a:miter lim="800000"/>
          </a:ln>
          <a:effectLst/>
        </p:spPr>
        <p:txBody>
          <a:bodyPr vert="horz" wrap="square" lIns="91440" tIns="45720" rIns="91440" bIns="45720" numCol="1" anchor="t" anchorCtr="0" compatLnSpc="1"/>
          <a:lstStyle>
            <a:lvl1pPr algn="r">
              <a:defRPr sz="1200">
                <a:effectLst/>
                <a:latin typeface="Times New Roman" panose="02020603050405020304" pitchFamily="18" charset="0"/>
              </a:defRPr>
            </a:lvl1pPr>
          </a:lstStyle>
          <a:p>
            <a:pPr marL="0" marR="0" lvl="0" indent="0" algn="r" defTabSz="914400" rtl="0" eaLnBrk="0" fontAlgn="base" latinLnBrk="0" hangingPunct="0">
              <a:lnSpc>
                <a:spcPct val="100000"/>
              </a:lnSpc>
              <a:spcBef>
                <a:spcPct val="0"/>
              </a:spcBef>
              <a:spcAft>
                <a:spcPct val="0"/>
              </a:spcAft>
              <a:buClrTx/>
              <a:buSzTx/>
              <a:buFontTx/>
              <a:buNone/>
              <a:defRPr/>
            </a:pPr>
            <a:r>
              <a:rPr kumimoji="0" lang="en-GB"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Semester 2 - 02/03</a:t>
            </a:r>
            <a:endParaRPr kumimoji="0" lang="en-GB"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36868" name="Rectangle 4"/>
          <p:cNvSpPr>
            <a:spLocks noTextEdit="1"/>
          </p:cNvSpPr>
          <p:nvPr>
            <p:ph type="sldImg" idx="2"/>
          </p:nvPr>
        </p:nvSpPr>
        <p:spPr>
          <a:xfrm>
            <a:off x="1182688" y="696913"/>
            <a:ext cx="4648200" cy="3486150"/>
          </a:xfrm>
          <a:prstGeom prst="rect">
            <a:avLst/>
          </a:prstGeom>
          <a:noFill/>
          <a:ln w="9525" cap="flat" cmpd="sng">
            <a:solidFill>
              <a:srgbClr val="000000"/>
            </a:solidFill>
            <a:prstDash val="solid"/>
            <a:miter/>
            <a:headEnd type="none" w="med" len="med"/>
            <a:tailEnd type="none" w="med" len="med"/>
          </a:ln>
        </p:spPr>
      </p:sp>
      <p:sp>
        <p:nvSpPr>
          <p:cNvPr id="5125" name="Rectangle 5"/>
          <p:cNvSpPr>
            <a:spLocks noGrp="1" noChangeArrowheads="1"/>
          </p:cNvSpPr>
          <p:nvPr>
            <p:ph type="body" sz="quarter" idx="3"/>
          </p:nvPr>
        </p:nvSpPr>
        <p:spPr bwMode="auto">
          <a:xfrm>
            <a:off x="935038" y="4414838"/>
            <a:ext cx="5140325" cy="418465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GB"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Click to edit Master text styles</a:t>
            </a:r>
            <a:endParaRPr kumimoji="0" lang="en-GB"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GB"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Second level</a:t>
            </a:r>
            <a:endParaRPr kumimoji="0" lang="en-GB"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GB"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Third level</a:t>
            </a:r>
            <a:endParaRPr kumimoji="0" lang="en-GB"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GB"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Fourth level</a:t>
            </a:r>
            <a:endParaRPr kumimoji="0" lang="en-GB"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GB"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Fifth level</a:t>
            </a:r>
            <a:endParaRPr kumimoji="0" lang="en-GB"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p:txBody>
      </p:sp>
      <p:sp>
        <p:nvSpPr>
          <p:cNvPr id="5126" name="Rectangle 6"/>
          <p:cNvSpPr>
            <a:spLocks noGrp="1" noChangeArrowheads="1"/>
          </p:cNvSpPr>
          <p:nvPr>
            <p:ph type="ftr" sz="quarter" idx="4"/>
          </p:nvPr>
        </p:nvSpPr>
        <p:spPr bwMode="auto">
          <a:xfrm>
            <a:off x="0" y="8831263"/>
            <a:ext cx="3036888" cy="465138"/>
          </a:xfrm>
          <a:prstGeom prst="rect">
            <a:avLst/>
          </a:prstGeom>
          <a:noFill/>
          <a:ln w="9525">
            <a:noFill/>
            <a:miter lim="800000"/>
          </a:ln>
          <a:effectLst/>
        </p:spPr>
        <p:txBody>
          <a:bodyPr vert="horz" wrap="square" lIns="91440" tIns="45720" rIns="91440" bIns="45720" numCol="1" anchor="b" anchorCtr="0" compatLnSpc="1"/>
          <a:lstStyle>
            <a:lvl1pPr algn="l">
              <a:defRPr sz="1200">
                <a:effectLst/>
                <a:latin typeface="Times New Roman" panose="02020603050405020304" pitchFamily="18"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GB"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Lecture 1</a:t>
            </a:r>
            <a:endParaRPr kumimoji="0" lang="en-GB"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127" name="Rectangle 7"/>
          <p:cNvSpPr>
            <a:spLocks noGrp="1" noChangeArrowheads="1"/>
          </p:cNvSpPr>
          <p:nvPr>
            <p:ph type="sldNum" sz="quarter" idx="5"/>
          </p:nvPr>
        </p:nvSpPr>
        <p:spPr bwMode="auto">
          <a:xfrm>
            <a:off x="3973513" y="8831263"/>
            <a:ext cx="3036888" cy="465138"/>
          </a:xfrm>
          <a:prstGeom prst="rect">
            <a:avLst/>
          </a:prstGeom>
          <a:noFill/>
          <a:ln w="9525">
            <a:noFill/>
            <a:miter lim="800000"/>
          </a:ln>
          <a:effectLst/>
        </p:spPr>
        <p:txBody>
          <a:bodyPr vert="horz" wrap="square" lIns="91440" tIns="45720" rIns="91440" bIns="45720" numCol="1" anchor="b" anchorCtr="0" compatLnSpc="1"/>
          <a:p>
            <a:pPr lvl="0" algn="r">
              <a:buNone/>
            </a:pPr>
            <a:fld id="{9A0DB2DC-4C9A-4742-B13C-FB6460FD3503}" type="slidenum">
              <a:rPr lang="en-GB" sz="1200" dirty="0">
                <a:latin typeface="Times New Roman" panose="02020603050405020304" pitchFamily="18" charset="0"/>
              </a:rPr>
            </a:fld>
            <a:endParaRPr lang="en-GB" sz="1200"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Rectangle 2"/>
          <p:cNvSpPr txBox="1">
            <a:spLocks noGrp="1"/>
          </p:cNvSpPr>
          <p:nvPr>
            <p:ph type="hdr" sz="quarter"/>
          </p:nvPr>
        </p:nvSpPr>
        <p:spPr>
          <a:xfrm>
            <a:off x="0" y="0"/>
            <a:ext cx="3036888" cy="465138"/>
          </a:xfrm>
          <a:prstGeom prst="rect">
            <a:avLst/>
          </a:prstGeom>
          <a:noFill/>
          <a:ln w="9525">
            <a:noFill/>
          </a:ln>
        </p:spPr>
        <p:txBody>
          <a:bodyPr/>
          <a:p>
            <a:pPr lvl="0" algn="l"/>
            <a:r>
              <a:rPr sz="1200" dirty="0">
                <a:effectLst/>
                <a:latin typeface="Times New Roman" panose="02020603050405020304" pitchFamily="18" charset="0"/>
              </a:rPr>
              <a:t>SCA3103 - Introduction to Multimedia</a:t>
            </a:r>
            <a:endParaRPr sz="1200" dirty="0">
              <a:effectLst/>
              <a:latin typeface="Times New Roman" panose="02020603050405020304" pitchFamily="18" charset="0"/>
            </a:endParaRPr>
          </a:p>
        </p:txBody>
      </p:sp>
      <p:sp>
        <p:nvSpPr>
          <p:cNvPr id="37891" name="Rectangle 3"/>
          <p:cNvSpPr txBox="1">
            <a:spLocks noGrp="1"/>
          </p:cNvSpPr>
          <p:nvPr>
            <p:ph type="dt" sz="half"/>
          </p:nvPr>
        </p:nvSpPr>
        <p:spPr>
          <a:xfrm>
            <a:off x="3973513" y="0"/>
            <a:ext cx="3036887" cy="465138"/>
          </a:xfrm>
          <a:prstGeom prst="rect">
            <a:avLst/>
          </a:prstGeom>
          <a:noFill/>
          <a:ln w="9525">
            <a:noFill/>
          </a:ln>
        </p:spPr>
        <p:txBody>
          <a:bodyPr/>
          <a:p>
            <a:pPr lvl="0" algn="r"/>
            <a:r>
              <a:rPr sz="1200" dirty="0">
                <a:effectLst/>
                <a:latin typeface="Times New Roman" panose="02020603050405020304" pitchFamily="18" charset="0"/>
              </a:rPr>
              <a:t>Semester 2 - 02/03</a:t>
            </a:r>
            <a:endParaRPr sz="1200" dirty="0">
              <a:effectLst/>
              <a:latin typeface="Times New Roman" panose="02020603050405020304" pitchFamily="18" charset="0"/>
            </a:endParaRPr>
          </a:p>
        </p:txBody>
      </p:sp>
      <p:sp>
        <p:nvSpPr>
          <p:cNvPr id="37892" name="Rectangle 6"/>
          <p:cNvSpPr txBox="1">
            <a:spLocks noGrp="1"/>
          </p:cNvSpPr>
          <p:nvPr>
            <p:ph type="ftr" sz="quarter"/>
          </p:nvPr>
        </p:nvSpPr>
        <p:spPr>
          <a:xfrm>
            <a:off x="0" y="8831263"/>
            <a:ext cx="3036888" cy="465137"/>
          </a:xfrm>
          <a:prstGeom prst="rect">
            <a:avLst/>
          </a:prstGeom>
          <a:noFill/>
          <a:ln w="9525">
            <a:noFill/>
          </a:ln>
        </p:spPr>
        <p:txBody>
          <a:bodyPr anchor="b" anchorCtr="0"/>
          <a:p>
            <a:pPr lvl="0" algn="l"/>
            <a:r>
              <a:rPr sz="1200" dirty="0">
                <a:effectLst/>
                <a:latin typeface="Times New Roman" panose="02020603050405020304" pitchFamily="18" charset="0"/>
              </a:rPr>
              <a:t>Lecture 1</a:t>
            </a:r>
            <a:endParaRPr sz="1200" dirty="0">
              <a:effectLst/>
              <a:latin typeface="Times New Roman" panose="02020603050405020304" pitchFamily="18" charset="0"/>
            </a:endParaRPr>
          </a:p>
        </p:txBody>
      </p:sp>
      <p:sp>
        <p:nvSpPr>
          <p:cNvPr id="37893" name="Rectangle 7"/>
          <p:cNvSpPr txBox="1">
            <a:spLocks noGrp="1"/>
          </p:cNvSpPr>
          <p:nvPr>
            <p:ph type="sldNum" sz="quarter"/>
          </p:nvPr>
        </p:nvSpPr>
        <p:spPr>
          <a:xfrm>
            <a:off x="3973513" y="8831263"/>
            <a:ext cx="3036887" cy="465137"/>
          </a:xfrm>
          <a:prstGeom prst="rect">
            <a:avLst/>
          </a:prstGeom>
          <a:noFill/>
          <a:ln w="9525">
            <a:noFill/>
          </a:ln>
        </p:spPr>
        <p:txBody>
          <a:bodyPr anchor="b" anchorCtr="0"/>
          <a:p>
            <a:pPr lvl="0" algn="r"/>
            <a:fld id="{9A0DB2DC-4C9A-4742-B13C-FB6460FD3503}" type="slidenum">
              <a:rPr lang="en-GB" sz="1200" dirty="0">
                <a:effectLst/>
                <a:latin typeface="Times New Roman" panose="02020603050405020304" pitchFamily="18" charset="0"/>
              </a:rPr>
            </a:fld>
            <a:endParaRPr lang="en-GB" sz="1200" dirty="0">
              <a:effectLst/>
              <a:latin typeface="Times New Roman" panose="02020603050405020304" pitchFamily="18" charset="0"/>
            </a:endParaRPr>
          </a:p>
        </p:txBody>
      </p:sp>
      <p:sp>
        <p:nvSpPr>
          <p:cNvPr id="37894" name="Rectangle 2"/>
          <p:cNvSpPr>
            <a:spLocks noTextEdit="1"/>
          </p:cNvSpPr>
          <p:nvPr>
            <p:ph type="sldImg"/>
          </p:nvPr>
        </p:nvSpPr>
        <p:spPr>
          <a:ln/>
        </p:spPr>
      </p:sp>
      <p:sp>
        <p:nvSpPr>
          <p:cNvPr id="37895" name="Rectangle 3"/>
          <p:cNvSpPr>
            <a:spLocks noGrp="1"/>
          </p:cNvSpPr>
          <p:nvPr>
            <p:ph type="body" idx="1"/>
          </p:nvPr>
        </p:nvSpPr>
        <p:spPr>
          <a:ln/>
        </p:spPr>
        <p:txBody>
          <a:bodyPr wrap="square" lIns="91440" tIns="45720" rIns="91440" bIns="45720" anchor="t" anchorCtr="0"/>
          <a:p>
            <a:pPr lvl="0"/>
            <a:endParaRPr lang="en-US" altLang="x-none"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008CB9B9-A503-42DB-9EB3-BAE80E782FD6}" type="datetimeFigureOut">
              <a:rPr kumimoji="0" lang="en-US" sz="1200" b="0" i="0" u="none" strike="noStrike" kern="1200" cap="none" spc="0" normalizeH="0" baseline="0" noProof="0">
                <a:ln>
                  <a:noFill/>
                </a:ln>
                <a:solidFill>
                  <a:schemeClr val="tx2">
                    <a:shade val="90000"/>
                  </a:schemeClr>
                </a:solidFill>
                <a:effectLst>
                  <a:outerShdw blurRad="38100" dist="38100" dir="2700000" algn="tl">
                    <a:srgbClr val="000000">
                      <a:alpha val="43137"/>
                    </a:srgbClr>
                  </a:outerShdw>
                </a:effectLst>
                <a:uLnTx/>
                <a:uFillTx/>
                <a:latin typeface="Tahoma" panose="020B0604030504040204" pitchFamily="34" charset="0"/>
                <a:ea typeface="+mn-ea"/>
                <a:cs typeface="+mn-cs"/>
              </a:rPr>
            </a:fld>
            <a:endParaRPr kumimoji="0" lang="en-US" sz="1200" b="0" i="0" u="none" strike="noStrike" kern="1200" cap="none" spc="0" normalizeH="0" baseline="0" noProof="0" dirty="0">
              <a:ln>
                <a:noFill/>
              </a:ln>
              <a:solidFill>
                <a:schemeClr val="tx2">
                  <a:shade val="90000"/>
                </a:schemeClr>
              </a:solidFill>
              <a:effectLst>
                <a:outerShdw blurRad="38100" dist="38100" dir="2700000" algn="tl">
                  <a:srgbClr val="000000">
                    <a:alpha val="43137"/>
                  </a:srgbClr>
                </a:outerShdw>
              </a:effectLst>
              <a:uLnTx/>
              <a:uFillTx/>
              <a:latin typeface="Tahoma" panose="020B0604030504040204" pitchFamily="34" charset="0"/>
              <a:ea typeface="+mn-ea"/>
              <a:cs typeface="+mn-cs"/>
            </a:endParaRPr>
          </a:p>
        </p:txBody>
      </p:sp>
      <p:sp>
        <p:nvSpPr>
          <p:cNvPr id="3" name="Footer Placeholder 2"/>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outerShdw blurRad="38100" dist="38100" dir="2700000" algn="tl">
                  <a:srgbClr val="000000">
                    <a:alpha val="43137"/>
                  </a:srgbClr>
                </a:outerShdw>
              </a:effectLst>
              <a:uLnTx/>
              <a:uFillTx/>
              <a:latin typeface="Tahoma" panose="020B0604030504040204" pitchFamily="34" charset="0"/>
              <a:ea typeface="+mn-ea"/>
              <a:cs typeface="+mn-cs"/>
            </a:endParaRPr>
          </a:p>
        </p:txBody>
      </p:sp>
      <p:sp>
        <p:nvSpPr>
          <p:cNvPr id="4" name="Slide Number Placeholder 3"/>
          <p:cNvSpPr>
            <a:spLocks noGrp="1"/>
          </p:cNvSpPr>
          <p:nvPr>
            <p:ph type="sldNum" sz="quarter" idx="12"/>
          </p:nvPr>
        </p:nvSpPr>
        <p:spPr/>
        <p:txBody>
          <a:bodyPr/>
          <a:p>
            <a:pPr lvl="0" eaLnBrk="1" hangingPunct="1">
              <a:buNone/>
            </a:pPr>
            <a:fld id="{9A0DB2DC-4C9A-4742-B13C-FB6460FD3503}" type="slidenum">
              <a:rPr lang="en-US" altLang="x-none" dirty="0">
                <a:effectLst>
                  <a:outerShdw blurRad="38100" dist="38100" dir="2700000">
                    <a:srgbClr val="C0C0C0"/>
                  </a:outerShdw>
                </a:effectLst>
                <a:latin typeface="Tahoma" panose="020B0604030504040204" pitchFamily="34" charset="0"/>
              </a:rPr>
            </a:fld>
            <a:endParaRPr lang="en-US" altLang="x-none" dirty="0">
              <a:effectLst>
                <a:outerShdw blurRad="38100" dist="38100" dir="2700000">
                  <a:srgbClr val="C0C0C0"/>
                </a:outerShdw>
              </a:effectLst>
              <a:latin typeface="Tahoma"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008CB9B9-A503-42DB-9EB3-BAE80E782FD6}" type="datetimeFigureOut">
              <a:rPr kumimoji="0" lang="en-US" sz="1200" b="0" i="0" u="none" strike="noStrike" kern="1200" cap="none" spc="0" normalizeH="0" baseline="0" noProof="0">
                <a:ln>
                  <a:noFill/>
                </a:ln>
                <a:solidFill>
                  <a:schemeClr val="tx2">
                    <a:shade val="90000"/>
                  </a:schemeClr>
                </a:solidFill>
                <a:effectLst>
                  <a:outerShdw blurRad="38100" dist="38100" dir="2700000" algn="tl">
                    <a:srgbClr val="000000">
                      <a:alpha val="43137"/>
                    </a:srgbClr>
                  </a:outerShdw>
                </a:effectLst>
                <a:uLnTx/>
                <a:uFillTx/>
                <a:latin typeface="Tahoma" panose="020B0604030504040204" pitchFamily="34" charset="0"/>
                <a:ea typeface="+mn-ea"/>
                <a:cs typeface="+mn-cs"/>
              </a:rPr>
            </a:fld>
            <a:endParaRPr kumimoji="0" lang="en-US" sz="1200" b="0" i="0" u="none" strike="noStrike" kern="1200" cap="none" spc="0" normalizeH="0" baseline="0" noProof="0" dirty="0">
              <a:ln>
                <a:noFill/>
              </a:ln>
              <a:solidFill>
                <a:schemeClr val="tx2">
                  <a:shade val="90000"/>
                </a:schemeClr>
              </a:solidFill>
              <a:effectLst>
                <a:outerShdw blurRad="38100" dist="38100" dir="2700000" algn="tl">
                  <a:srgbClr val="000000">
                    <a:alpha val="43137"/>
                  </a:srgbClr>
                </a:outerShdw>
              </a:effectLst>
              <a:uLnTx/>
              <a:uFillTx/>
              <a:latin typeface="Tahoma" panose="020B0604030504040204" pitchFamily="34" charset="0"/>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outerShdw blurRad="38100" dist="38100" dir="2700000" algn="tl">
                  <a:srgbClr val="000000">
                    <a:alpha val="43137"/>
                  </a:srgbClr>
                </a:outerShdw>
              </a:effectLst>
              <a:uLnTx/>
              <a:uFillTx/>
              <a:latin typeface="Tahoma" panose="020B060403050404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altLang="x-none" dirty="0">
                <a:effectLst>
                  <a:outerShdw blurRad="38100" dist="38100" dir="2700000">
                    <a:srgbClr val="C0C0C0"/>
                  </a:outerShdw>
                </a:effectLst>
                <a:latin typeface="Tahoma" panose="020B0604030504040204" pitchFamily="34" charset="0"/>
              </a:rPr>
            </a:fld>
            <a:endParaRPr lang="en-US" altLang="x-none" dirty="0">
              <a:effectLst>
                <a:outerShdw blurRad="38100" dist="38100" dir="2700000">
                  <a:srgbClr val="C0C0C0"/>
                </a:outerShdw>
              </a:effectLst>
              <a:latin typeface="Tahoma" panose="020B060403050404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008CB9B9-A503-42DB-9EB3-BAE80E782FD6}" type="datetimeFigureOut">
              <a:rPr kumimoji="0" lang="en-US" sz="1200" b="0" i="0" u="none" strike="noStrike" kern="1200" cap="none" spc="0" normalizeH="0" baseline="0" noProof="0">
                <a:ln>
                  <a:noFill/>
                </a:ln>
                <a:solidFill>
                  <a:schemeClr val="tx2">
                    <a:shade val="90000"/>
                  </a:schemeClr>
                </a:solidFill>
                <a:effectLst>
                  <a:outerShdw blurRad="38100" dist="38100" dir="2700000" algn="tl">
                    <a:srgbClr val="000000">
                      <a:alpha val="43137"/>
                    </a:srgbClr>
                  </a:outerShdw>
                </a:effectLst>
                <a:uLnTx/>
                <a:uFillTx/>
                <a:latin typeface="Tahoma" panose="020B0604030504040204" pitchFamily="34" charset="0"/>
                <a:ea typeface="+mn-ea"/>
                <a:cs typeface="+mn-cs"/>
              </a:rPr>
            </a:fld>
            <a:endParaRPr kumimoji="0" lang="en-US" sz="1200" b="0" i="0" u="none" strike="noStrike" kern="1200" cap="none" spc="0" normalizeH="0" baseline="0" noProof="0" dirty="0">
              <a:ln>
                <a:noFill/>
              </a:ln>
              <a:solidFill>
                <a:schemeClr val="tx2">
                  <a:shade val="90000"/>
                </a:schemeClr>
              </a:solidFill>
              <a:effectLst>
                <a:outerShdw blurRad="38100" dist="38100" dir="2700000" algn="tl">
                  <a:srgbClr val="000000">
                    <a:alpha val="43137"/>
                  </a:srgbClr>
                </a:outerShdw>
              </a:effectLst>
              <a:uLnTx/>
              <a:uFillTx/>
              <a:latin typeface="Tahoma" panose="020B0604030504040204" pitchFamily="34" charset="0"/>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outerShdw blurRad="38100" dist="38100" dir="2700000" algn="tl">
                  <a:srgbClr val="000000">
                    <a:alpha val="43137"/>
                  </a:srgbClr>
                </a:outerShdw>
              </a:effectLst>
              <a:uLnTx/>
              <a:uFillTx/>
              <a:latin typeface="Tahoma" panose="020B060403050404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altLang="x-none" dirty="0">
                <a:effectLst>
                  <a:outerShdw blurRad="38100" dist="38100" dir="2700000">
                    <a:srgbClr val="C0C0C0"/>
                  </a:outerShdw>
                </a:effectLst>
                <a:latin typeface="Tahoma" panose="020B0604030504040204" pitchFamily="34" charset="0"/>
              </a:rPr>
            </a:fld>
            <a:endParaRPr lang="en-US" altLang="x-none" dirty="0">
              <a:effectLst>
                <a:outerShdw blurRad="38100" dist="38100" dir="2700000">
                  <a:srgbClr val="C0C0C0"/>
                </a:outerShdw>
              </a:effectLst>
              <a:latin typeface="Tahoma" panose="020B060403050404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008CB9B9-A503-42DB-9EB3-BAE80E782FD6}" type="datetimeFigureOut">
              <a:rPr kumimoji="0" lang="en-US" sz="1200" b="0" i="0" u="none" strike="noStrike" kern="1200" cap="none" spc="0" normalizeH="0" baseline="0" noProof="0">
                <a:ln>
                  <a:noFill/>
                </a:ln>
                <a:solidFill>
                  <a:schemeClr val="tx2">
                    <a:shade val="90000"/>
                  </a:schemeClr>
                </a:solidFill>
                <a:effectLst>
                  <a:outerShdw blurRad="38100" dist="38100" dir="2700000" algn="tl">
                    <a:srgbClr val="000000">
                      <a:alpha val="43137"/>
                    </a:srgbClr>
                  </a:outerShdw>
                </a:effectLst>
                <a:uLnTx/>
                <a:uFillTx/>
                <a:latin typeface="Tahoma" panose="020B0604030504040204" pitchFamily="34" charset="0"/>
                <a:ea typeface="+mn-ea"/>
                <a:cs typeface="+mn-cs"/>
              </a:rPr>
            </a:fld>
            <a:endParaRPr kumimoji="0" lang="en-US" sz="1200" b="0" i="0" u="none" strike="noStrike" kern="1200" cap="none" spc="0" normalizeH="0" baseline="0" noProof="0" dirty="0">
              <a:ln>
                <a:noFill/>
              </a:ln>
              <a:solidFill>
                <a:schemeClr val="tx2">
                  <a:shade val="90000"/>
                </a:schemeClr>
              </a:solidFill>
              <a:effectLst>
                <a:outerShdw blurRad="38100" dist="38100" dir="2700000" algn="tl">
                  <a:srgbClr val="000000">
                    <a:alpha val="43137"/>
                  </a:srgbClr>
                </a:outerShdw>
              </a:effectLst>
              <a:uLnTx/>
              <a:uFillTx/>
              <a:latin typeface="Tahoma" panose="020B0604030504040204" pitchFamily="34" charset="0"/>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outerShdw blurRad="38100" dist="38100" dir="2700000" algn="tl">
                  <a:srgbClr val="000000">
                    <a:alpha val="43137"/>
                  </a:srgbClr>
                </a:outerShdw>
              </a:effectLst>
              <a:uLnTx/>
              <a:uFillTx/>
              <a:latin typeface="Tahoma" panose="020B060403050404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altLang="x-none" dirty="0">
                <a:effectLst>
                  <a:outerShdw blurRad="38100" dist="38100" dir="2700000">
                    <a:srgbClr val="C0C0C0"/>
                  </a:outerShdw>
                </a:effectLst>
                <a:latin typeface="Tahoma" panose="020B0604030504040204" pitchFamily="34" charset="0"/>
              </a:rPr>
            </a:fld>
            <a:endParaRPr lang="en-US" altLang="x-none" dirty="0">
              <a:effectLst>
                <a:outerShdw blurRad="38100" dist="38100" dir="2700000">
                  <a:srgbClr val="C0C0C0"/>
                </a:outerShdw>
              </a:effectLst>
              <a:latin typeface="Tahoma"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008CB9B9-A503-42DB-9EB3-BAE80E782FD6}" type="datetimeFigureOut">
              <a:rPr kumimoji="0" lang="en-US" sz="1200" b="0" i="0" u="none" strike="noStrike" kern="1200" cap="none" spc="0" normalizeH="0" baseline="0" noProof="0">
                <a:ln>
                  <a:noFill/>
                </a:ln>
                <a:solidFill>
                  <a:schemeClr val="tx2">
                    <a:shade val="90000"/>
                  </a:schemeClr>
                </a:solidFill>
                <a:effectLst>
                  <a:outerShdw blurRad="38100" dist="38100" dir="2700000" algn="tl">
                    <a:srgbClr val="000000">
                      <a:alpha val="43137"/>
                    </a:srgbClr>
                  </a:outerShdw>
                </a:effectLst>
                <a:uLnTx/>
                <a:uFillTx/>
                <a:latin typeface="Tahoma" panose="020B0604030504040204" pitchFamily="34" charset="0"/>
                <a:ea typeface="+mn-ea"/>
                <a:cs typeface="+mn-cs"/>
              </a:rPr>
            </a:fld>
            <a:endParaRPr kumimoji="0" lang="en-US" sz="1200" b="0" i="0" u="none" strike="noStrike" kern="1200" cap="none" spc="0" normalizeH="0" baseline="0" noProof="0" dirty="0">
              <a:ln>
                <a:noFill/>
              </a:ln>
              <a:solidFill>
                <a:schemeClr val="tx2">
                  <a:shade val="90000"/>
                </a:schemeClr>
              </a:solidFill>
              <a:effectLst>
                <a:outerShdw blurRad="38100" dist="38100" dir="2700000" algn="tl">
                  <a:srgbClr val="000000">
                    <a:alpha val="43137"/>
                  </a:srgbClr>
                </a:outerShdw>
              </a:effectLst>
              <a:uLnTx/>
              <a:uFillTx/>
              <a:latin typeface="Tahoma" panose="020B0604030504040204" pitchFamily="34" charset="0"/>
              <a:ea typeface="+mn-ea"/>
              <a:cs typeface="+mn-cs"/>
            </a:endParaRPr>
          </a:p>
        </p:txBody>
      </p:sp>
      <p:sp>
        <p:nvSpPr>
          <p:cNvPr id="5" name="Footer Placeholder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outerShdw blurRad="38100" dist="38100" dir="2700000" algn="tl">
                  <a:srgbClr val="000000">
                    <a:alpha val="43137"/>
                  </a:srgbClr>
                </a:outerShdw>
              </a:effectLst>
              <a:uLnTx/>
              <a:uFillTx/>
              <a:latin typeface="Tahoma" panose="020B060403050404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altLang="x-none" dirty="0">
                <a:effectLst>
                  <a:outerShdw blurRad="38100" dist="38100" dir="2700000">
                    <a:srgbClr val="C0C0C0"/>
                  </a:outerShdw>
                </a:effectLst>
                <a:latin typeface="Tahoma" panose="020B0604030504040204" pitchFamily="34" charset="0"/>
              </a:rPr>
            </a:fld>
            <a:endParaRPr lang="en-US" altLang="x-none" dirty="0">
              <a:effectLst>
                <a:outerShdw blurRad="38100" dist="38100" dir="2700000">
                  <a:srgbClr val="C0C0C0"/>
                </a:outerShdw>
              </a:effectLst>
              <a:latin typeface="Tahoma" panose="020B060403050404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008CB9B9-A503-42DB-9EB3-BAE80E782FD6}" type="datetimeFigureOut">
              <a:rPr kumimoji="0" lang="en-US" sz="1200" b="0" i="0" u="none" strike="noStrike" kern="1200" cap="none" spc="0" normalizeH="0" baseline="0" noProof="0">
                <a:ln>
                  <a:noFill/>
                </a:ln>
                <a:solidFill>
                  <a:schemeClr val="tx2">
                    <a:shade val="90000"/>
                  </a:schemeClr>
                </a:solidFill>
                <a:effectLst>
                  <a:outerShdw blurRad="38100" dist="38100" dir="2700000" algn="tl">
                    <a:srgbClr val="000000">
                      <a:alpha val="43137"/>
                    </a:srgbClr>
                  </a:outerShdw>
                </a:effectLst>
                <a:uLnTx/>
                <a:uFillTx/>
                <a:latin typeface="Tahoma" panose="020B0604030504040204" pitchFamily="34" charset="0"/>
                <a:ea typeface="+mn-ea"/>
                <a:cs typeface="+mn-cs"/>
              </a:rPr>
            </a:fld>
            <a:endParaRPr kumimoji="0" lang="en-US" sz="1200" b="0" i="0" u="none" strike="noStrike" kern="1200" cap="none" spc="0" normalizeH="0" baseline="0" noProof="0" dirty="0">
              <a:ln>
                <a:noFill/>
              </a:ln>
              <a:solidFill>
                <a:schemeClr val="tx2">
                  <a:shade val="90000"/>
                </a:schemeClr>
              </a:solidFill>
              <a:effectLst>
                <a:outerShdw blurRad="38100" dist="38100" dir="2700000" algn="tl">
                  <a:srgbClr val="000000">
                    <a:alpha val="43137"/>
                  </a:srgbClr>
                </a:outerShdw>
              </a:effectLst>
              <a:uLnTx/>
              <a:uFillTx/>
              <a:latin typeface="Tahoma" panose="020B0604030504040204" pitchFamily="34" charset="0"/>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outerShdw blurRad="38100" dist="38100" dir="2700000" algn="tl">
                  <a:srgbClr val="000000">
                    <a:alpha val="43137"/>
                  </a:srgbClr>
                </a:outerShdw>
              </a:effectLst>
              <a:uLnTx/>
              <a:uFillTx/>
              <a:latin typeface="Tahoma" panose="020B0604030504040204" pitchFamily="34" charset="0"/>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altLang="x-none" dirty="0">
                <a:effectLst>
                  <a:outerShdw blurRad="38100" dist="38100" dir="2700000">
                    <a:srgbClr val="C0C0C0"/>
                  </a:outerShdw>
                </a:effectLst>
                <a:latin typeface="Tahoma" panose="020B0604030504040204" pitchFamily="34" charset="0"/>
              </a:rPr>
            </a:fld>
            <a:endParaRPr lang="en-US" altLang="x-none" dirty="0">
              <a:effectLst>
                <a:outerShdw blurRad="38100" dist="38100" dir="2700000">
                  <a:srgbClr val="C0C0C0"/>
                </a:outerShdw>
              </a:effectLst>
              <a:latin typeface="Tahoma"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endParaRPr lang="en-US" smtClean="0"/>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endParaRPr lang="en-US" smtClean="0"/>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008CB9B9-A503-42DB-9EB3-BAE80E782FD6}" type="datetimeFigureOut">
              <a:rPr kumimoji="0" lang="en-US" sz="1200" b="0" i="0" u="none" strike="noStrike" kern="1200" cap="none" spc="0" normalizeH="0" baseline="0" noProof="0">
                <a:ln>
                  <a:noFill/>
                </a:ln>
                <a:solidFill>
                  <a:schemeClr val="tx2">
                    <a:shade val="90000"/>
                  </a:schemeClr>
                </a:solidFill>
                <a:effectLst>
                  <a:outerShdw blurRad="38100" dist="38100" dir="2700000" algn="tl">
                    <a:srgbClr val="000000">
                      <a:alpha val="43137"/>
                    </a:srgbClr>
                  </a:outerShdw>
                </a:effectLst>
                <a:uLnTx/>
                <a:uFillTx/>
                <a:latin typeface="Tahoma" panose="020B0604030504040204" pitchFamily="34" charset="0"/>
                <a:ea typeface="+mn-ea"/>
                <a:cs typeface="+mn-cs"/>
              </a:rPr>
            </a:fld>
            <a:endParaRPr kumimoji="0" lang="en-US" sz="1200" b="0" i="0" u="none" strike="noStrike" kern="1200" cap="none" spc="0" normalizeH="0" baseline="0" noProof="0" dirty="0">
              <a:ln>
                <a:noFill/>
              </a:ln>
              <a:solidFill>
                <a:schemeClr val="tx2">
                  <a:shade val="90000"/>
                </a:schemeClr>
              </a:solidFill>
              <a:effectLst>
                <a:outerShdw blurRad="38100" dist="38100" dir="2700000" algn="tl">
                  <a:srgbClr val="000000">
                    <a:alpha val="43137"/>
                  </a:srgbClr>
                </a:outerShdw>
              </a:effectLst>
              <a:uLnTx/>
              <a:uFillTx/>
              <a:latin typeface="Tahoma" panose="020B0604030504040204" pitchFamily="34" charset="0"/>
              <a:ea typeface="+mn-ea"/>
              <a:cs typeface="+mn-cs"/>
            </a:endParaRPr>
          </a:p>
        </p:txBody>
      </p:sp>
      <p:sp>
        <p:nvSpPr>
          <p:cNvPr id="8" name="Footer Placeholder 7"/>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outerShdw blurRad="38100" dist="38100" dir="2700000" algn="tl">
                  <a:srgbClr val="000000">
                    <a:alpha val="43137"/>
                  </a:srgbClr>
                </a:outerShdw>
              </a:effectLst>
              <a:uLnTx/>
              <a:uFillTx/>
              <a:latin typeface="Tahoma" panose="020B0604030504040204" pitchFamily="34" charset="0"/>
              <a:ea typeface="+mn-ea"/>
              <a:cs typeface="+mn-cs"/>
            </a:endParaRPr>
          </a:p>
        </p:txBody>
      </p:sp>
      <p:sp>
        <p:nvSpPr>
          <p:cNvPr id="9" name="Slide Number Placeholder 8"/>
          <p:cNvSpPr>
            <a:spLocks noGrp="1"/>
          </p:cNvSpPr>
          <p:nvPr>
            <p:ph type="sldNum" sz="quarter" idx="12"/>
          </p:nvPr>
        </p:nvSpPr>
        <p:spPr/>
        <p:txBody>
          <a:bodyPr/>
          <a:p>
            <a:pPr lvl="0" eaLnBrk="1" hangingPunct="1">
              <a:buNone/>
            </a:pPr>
            <a:fld id="{9A0DB2DC-4C9A-4742-B13C-FB6460FD3503}" type="slidenum">
              <a:rPr lang="en-US" altLang="x-none" dirty="0">
                <a:effectLst>
                  <a:outerShdw blurRad="38100" dist="38100" dir="2700000">
                    <a:srgbClr val="C0C0C0"/>
                  </a:outerShdw>
                </a:effectLst>
                <a:latin typeface="Tahoma" panose="020B0604030504040204" pitchFamily="34" charset="0"/>
              </a:rPr>
            </a:fld>
            <a:endParaRPr lang="en-US" altLang="x-none" dirty="0">
              <a:effectLst>
                <a:outerShdw blurRad="38100" dist="38100" dir="2700000">
                  <a:srgbClr val="C0C0C0"/>
                </a:outerShdw>
              </a:effectLst>
              <a:latin typeface="Tahoma" panose="020B060403050404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008CB9B9-A503-42DB-9EB3-BAE80E782FD6}" type="datetimeFigureOut">
              <a:rPr kumimoji="0" lang="en-US" sz="1200" b="0" i="0" u="none" strike="noStrike" kern="1200" cap="none" spc="0" normalizeH="0" baseline="0" noProof="0">
                <a:ln>
                  <a:noFill/>
                </a:ln>
                <a:solidFill>
                  <a:schemeClr val="tx2">
                    <a:shade val="90000"/>
                  </a:schemeClr>
                </a:solidFill>
                <a:effectLst>
                  <a:outerShdw blurRad="38100" dist="38100" dir="2700000" algn="tl">
                    <a:srgbClr val="000000">
                      <a:alpha val="43137"/>
                    </a:srgbClr>
                  </a:outerShdw>
                </a:effectLst>
                <a:uLnTx/>
                <a:uFillTx/>
                <a:latin typeface="Tahoma" panose="020B0604030504040204" pitchFamily="34" charset="0"/>
                <a:ea typeface="+mn-ea"/>
                <a:cs typeface="+mn-cs"/>
              </a:rPr>
            </a:fld>
            <a:endParaRPr kumimoji="0" lang="en-US" sz="1200" b="0" i="0" u="none" strike="noStrike" kern="1200" cap="none" spc="0" normalizeH="0" baseline="0" noProof="0" dirty="0">
              <a:ln>
                <a:noFill/>
              </a:ln>
              <a:solidFill>
                <a:schemeClr val="tx2">
                  <a:shade val="90000"/>
                </a:schemeClr>
              </a:solidFill>
              <a:effectLst>
                <a:outerShdw blurRad="38100" dist="38100" dir="2700000" algn="tl">
                  <a:srgbClr val="000000">
                    <a:alpha val="43137"/>
                  </a:srgbClr>
                </a:outerShdw>
              </a:effectLst>
              <a:uLnTx/>
              <a:uFillTx/>
              <a:latin typeface="Tahoma" panose="020B0604030504040204" pitchFamily="34" charset="0"/>
              <a:ea typeface="+mn-ea"/>
              <a:cs typeface="+mn-cs"/>
            </a:endParaRPr>
          </a:p>
        </p:txBody>
      </p:sp>
      <p:sp>
        <p:nvSpPr>
          <p:cNvPr id="4" name="Footer Placeholder 3"/>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outerShdw blurRad="38100" dist="38100" dir="2700000" algn="tl">
                  <a:srgbClr val="000000">
                    <a:alpha val="43137"/>
                  </a:srgbClr>
                </a:outerShdw>
              </a:effectLst>
              <a:uLnTx/>
              <a:uFillTx/>
              <a:latin typeface="Tahoma" panose="020B0604030504040204" pitchFamily="34" charset="0"/>
              <a:ea typeface="+mn-ea"/>
              <a:cs typeface="+mn-cs"/>
            </a:endParaRPr>
          </a:p>
        </p:txBody>
      </p:sp>
      <p:sp>
        <p:nvSpPr>
          <p:cNvPr id="5" name="Slide Number Placeholder 4"/>
          <p:cNvSpPr>
            <a:spLocks noGrp="1"/>
          </p:cNvSpPr>
          <p:nvPr>
            <p:ph type="sldNum" sz="quarter" idx="12"/>
          </p:nvPr>
        </p:nvSpPr>
        <p:spPr/>
        <p:txBody>
          <a:bodyPr/>
          <a:p>
            <a:pPr lvl="0" eaLnBrk="1" hangingPunct="1">
              <a:buNone/>
            </a:pPr>
            <a:fld id="{9A0DB2DC-4C9A-4742-B13C-FB6460FD3503}" type="slidenum">
              <a:rPr lang="en-US" altLang="x-none" dirty="0">
                <a:effectLst>
                  <a:outerShdw blurRad="38100" dist="38100" dir="2700000">
                    <a:srgbClr val="C0C0C0"/>
                  </a:outerShdw>
                </a:effectLst>
                <a:latin typeface="Tahoma" panose="020B0604030504040204" pitchFamily="34" charset="0"/>
              </a:rPr>
            </a:fld>
            <a:endParaRPr lang="en-US" altLang="x-none" dirty="0">
              <a:effectLst>
                <a:outerShdw blurRad="38100" dist="38100" dir="2700000">
                  <a:srgbClr val="C0C0C0"/>
                </a:outerShdw>
              </a:effectLst>
              <a:latin typeface="Tahoma"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008CB9B9-A503-42DB-9EB3-BAE80E782FD6}" type="datetimeFigureOut">
              <a:rPr kumimoji="0" lang="en-US" sz="1200" b="0" i="0" u="none" strike="noStrike" kern="1200" cap="none" spc="0" normalizeH="0" baseline="0" noProof="0">
                <a:ln>
                  <a:noFill/>
                </a:ln>
                <a:solidFill>
                  <a:schemeClr val="tx2">
                    <a:shade val="90000"/>
                  </a:schemeClr>
                </a:solidFill>
                <a:effectLst>
                  <a:outerShdw blurRad="38100" dist="38100" dir="2700000" algn="tl">
                    <a:srgbClr val="000000">
                      <a:alpha val="43137"/>
                    </a:srgbClr>
                  </a:outerShdw>
                </a:effectLst>
                <a:uLnTx/>
                <a:uFillTx/>
                <a:latin typeface="Tahoma" panose="020B0604030504040204" pitchFamily="34" charset="0"/>
                <a:ea typeface="+mn-ea"/>
                <a:cs typeface="+mn-cs"/>
              </a:rPr>
            </a:fld>
            <a:endParaRPr kumimoji="0" lang="en-US" sz="1200" b="0" i="0" u="none" strike="noStrike" kern="1200" cap="none" spc="0" normalizeH="0" baseline="0" noProof="0" dirty="0">
              <a:ln>
                <a:noFill/>
              </a:ln>
              <a:solidFill>
                <a:schemeClr val="tx2">
                  <a:shade val="90000"/>
                </a:schemeClr>
              </a:solidFill>
              <a:effectLst>
                <a:outerShdw blurRad="38100" dist="38100" dir="2700000" algn="tl">
                  <a:srgbClr val="000000">
                    <a:alpha val="43137"/>
                  </a:srgbClr>
                </a:outerShdw>
              </a:effectLst>
              <a:uLnTx/>
              <a:uFillTx/>
              <a:latin typeface="Tahoma" panose="020B0604030504040204" pitchFamily="34" charset="0"/>
              <a:ea typeface="+mn-ea"/>
              <a:cs typeface="+mn-cs"/>
            </a:endParaRPr>
          </a:p>
        </p:txBody>
      </p:sp>
      <p:sp>
        <p:nvSpPr>
          <p:cNvPr id="3" name="Footer Placeholder 2"/>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outerShdw blurRad="38100" dist="38100" dir="2700000" algn="tl">
                  <a:srgbClr val="000000">
                    <a:alpha val="43137"/>
                  </a:srgbClr>
                </a:outerShdw>
              </a:effectLst>
              <a:uLnTx/>
              <a:uFillTx/>
              <a:latin typeface="Tahoma" panose="020B0604030504040204" pitchFamily="34" charset="0"/>
              <a:ea typeface="+mn-ea"/>
              <a:cs typeface="+mn-cs"/>
            </a:endParaRPr>
          </a:p>
        </p:txBody>
      </p:sp>
      <p:sp>
        <p:nvSpPr>
          <p:cNvPr id="4" name="Slide Number Placeholder 3"/>
          <p:cNvSpPr>
            <a:spLocks noGrp="1"/>
          </p:cNvSpPr>
          <p:nvPr>
            <p:ph type="sldNum" sz="quarter" idx="12"/>
          </p:nvPr>
        </p:nvSpPr>
        <p:spPr/>
        <p:txBody>
          <a:bodyPr/>
          <a:p>
            <a:pPr lvl="0" eaLnBrk="1" hangingPunct="1">
              <a:buNone/>
            </a:pPr>
            <a:fld id="{9A0DB2DC-4C9A-4742-B13C-FB6460FD3503}" type="slidenum">
              <a:rPr lang="en-US" altLang="x-none" dirty="0">
                <a:effectLst>
                  <a:outerShdw blurRad="38100" dist="38100" dir="2700000">
                    <a:srgbClr val="C0C0C0"/>
                  </a:outerShdw>
                </a:effectLst>
                <a:latin typeface="Tahoma" panose="020B0604030504040204" pitchFamily="34" charset="0"/>
              </a:rPr>
            </a:fld>
            <a:endParaRPr lang="en-US" altLang="x-none" dirty="0">
              <a:effectLst>
                <a:outerShdw blurRad="38100" dist="38100" dir="2700000">
                  <a:srgbClr val="C0C0C0"/>
                </a:outerShdw>
              </a:effectLst>
              <a:latin typeface="Tahoma" panose="020B060403050404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endParaRPr lang="en-US" smtClean="0"/>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008CB9B9-A503-42DB-9EB3-BAE80E782FD6}" type="datetimeFigureOut">
              <a:rPr kumimoji="0" lang="en-US" sz="1200" b="0" i="0" u="none" strike="noStrike" kern="1200" cap="none" spc="0" normalizeH="0" baseline="0" noProof="0">
                <a:ln>
                  <a:noFill/>
                </a:ln>
                <a:solidFill>
                  <a:schemeClr val="tx2">
                    <a:shade val="90000"/>
                  </a:schemeClr>
                </a:solidFill>
                <a:effectLst>
                  <a:outerShdw blurRad="38100" dist="38100" dir="2700000" algn="tl">
                    <a:srgbClr val="000000">
                      <a:alpha val="43137"/>
                    </a:srgbClr>
                  </a:outerShdw>
                </a:effectLst>
                <a:uLnTx/>
                <a:uFillTx/>
                <a:latin typeface="Tahoma" panose="020B0604030504040204" pitchFamily="34" charset="0"/>
                <a:ea typeface="+mn-ea"/>
                <a:cs typeface="+mn-cs"/>
              </a:rPr>
            </a:fld>
            <a:endParaRPr kumimoji="0" lang="en-US" sz="1200" b="0" i="0" u="none" strike="noStrike" kern="1200" cap="none" spc="0" normalizeH="0" baseline="0" noProof="0" dirty="0">
              <a:ln>
                <a:noFill/>
              </a:ln>
              <a:solidFill>
                <a:schemeClr val="tx2">
                  <a:shade val="90000"/>
                </a:schemeClr>
              </a:solidFill>
              <a:effectLst>
                <a:outerShdw blurRad="38100" dist="38100" dir="2700000" algn="tl">
                  <a:srgbClr val="000000">
                    <a:alpha val="43137"/>
                  </a:srgbClr>
                </a:outerShdw>
              </a:effectLst>
              <a:uLnTx/>
              <a:uFillTx/>
              <a:latin typeface="Tahoma" panose="020B0604030504040204" pitchFamily="34" charset="0"/>
              <a:ea typeface="+mn-ea"/>
              <a:cs typeface="+mn-cs"/>
            </a:endParaRPr>
          </a:p>
        </p:txBody>
      </p:sp>
      <p:sp>
        <p:nvSpPr>
          <p:cNvPr id="6" name="Footer Placeholder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outerShdw blurRad="38100" dist="38100" dir="2700000" algn="tl">
                  <a:srgbClr val="000000">
                    <a:alpha val="43137"/>
                  </a:srgbClr>
                </a:outerShdw>
              </a:effectLst>
              <a:uLnTx/>
              <a:uFillTx/>
              <a:latin typeface="Tahoma" panose="020B0604030504040204" pitchFamily="34" charset="0"/>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altLang="x-none" dirty="0">
                <a:effectLst>
                  <a:outerShdw blurRad="38100" dist="38100" dir="2700000">
                    <a:srgbClr val="C0C0C0"/>
                  </a:outerShdw>
                </a:effectLst>
                <a:latin typeface="Tahoma" panose="020B0604030504040204" pitchFamily="34" charset="0"/>
              </a:rPr>
            </a:fld>
            <a:endParaRPr lang="en-US" altLang="x-none" dirty="0">
              <a:effectLst>
                <a:outerShdw blurRad="38100" dist="38100" dir="2700000">
                  <a:srgbClr val="C0C0C0"/>
                </a:outerShdw>
              </a:effectLst>
              <a:latin typeface="Tahoma" panose="020B060403050404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4" name="Snip and Round Single Corner Rectangle 13"/>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lt1"/>
              </a:solidFill>
              <a:effectLst>
                <a:outerShdw blurRad="38100" dist="38100" dir="2700000" algn="tl">
                  <a:srgbClr val="000000">
                    <a:alpha val="43137"/>
                  </a:srgbClr>
                </a:outerShdw>
              </a:effectLst>
              <a:uLnTx/>
              <a:uFillTx/>
              <a:latin typeface="+mn-lt"/>
              <a:ea typeface="+mn-ea"/>
              <a:cs typeface="+mn-cs"/>
            </a:endParaRPr>
          </a:p>
        </p:txBody>
      </p:sp>
      <p:sp>
        <p:nvSpPr>
          <p:cNvPr id="15" name="Right Triangle 14"/>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lt1"/>
              </a:solidFill>
              <a:effectLst>
                <a:outerShdw blurRad="38100" dist="38100" dir="2700000" algn="tl">
                  <a:srgbClr val="000000">
                    <a:alpha val="43137"/>
                  </a:srgbClr>
                </a:outerShdw>
              </a:effectLst>
              <a:uLnTx/>
              <a:uFillTx/>
              <a:latin typeface="+mn-lt"/>
              <a:ea typeface="+mn-ea"/>
              <a:cs typeface="+mn-cs"/>
            </a:endParaRPr>
          </a:p>
        </p:txBody>
      </p:sp>
      <p:sp>
        <p:nvSpPr>
          <p:cNvPr id="16" name="Freeform 15"/>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
        <p:nvSpPr>
          <p:cNvPr id="17" name="Freeform 16"/>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endParaRPr lang="en-US" smtClean="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vert="horz" wrap="square" lIns="91440" tIns="45720" rIns="91440" bIns="45720" numCol="1" anchor="t" anchorCtr="0" compatLnSpc="1">
            <a:normAutofit/>
          </a:bodyPr>
          <a:lstStyle>
            <a:lvl1pPr marL="0" indent="0">
              <a:buNone/>
              <a:defRPr sz="3200"/>
            </a:lvl1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itchFamily="18" charset="2"/>
              <a:buNone/>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Click icon to add picture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9" name="Date Placeholder 4"/>
          <p:cNvSpPr>
            <a:spLocks noGrp="1"/>
          </p:cNvSpPr>
          <p:nvPr>
            <p:ph type="dt" sz="half" idx="12"/>
          </p:nvPr>
        </p:nvSpPr>
        <p:spPr>
          <a:xfrm>
            <a:off x="457200" y="6356350"/>
            <a:ext cx="21336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AF0DD57A-CD7B-4E9A-897D-2020106CEDA9}" type="datetimeFigureOut">
              <a:rPr kumimoji="0" lang="en-US" sz="1200" b="0" i="0" u="none" strike="noStrike" kern="1200" cap="none" spc="0" normalizeH="0" baseline="0" noProof="0">
                <a:ln>
                  <a:noFill/>
                </a:ln>
                <a:solidFill>
                  <a:schemeClr val="tx2">
                    <a:shade val="90000"/>
                  </a:schemeClr>
                </a:solidFill>
                <a:effectLst>
                  <a:outerShdw blurRad="38100" dist="38100" dir="2700000" algn="tl">
                    <a:srgbClr val="000000">
                      <a:alpha val="43137"/>
                    </a:srgbClr>
                  </a:outerShdw>
                </a:effectLst>
                <a:uLnTx/>
                <a:uFillTx/>
                <a:latin typeface="Tahoma" panose="020B0604030504040204" pitchFamily="34" charset="0"/>
                <a:ea typeface="+mn-ea"/>
                <a:cs typeface="+mn-cs"/>
              </a:rPr>
            </a:fld>
            <a:endParaRPr kumimoji="0" lang="en-US" sz="1200" b="0" i="0" u="none" strike="noStrike" kern="1200" cap="none" spc="0" normalizeH="0" baseline="0" noProof="0">
              <a:ln>
                <a:noFill/>
              </a:ln>
              <a:solidFill>
                <a:schemeClr val="tx2">
                  <a:shade val="90000"/>
                </a:schemeClr>
              </a:solidFill>
              <a:effectLst>
                <a:outerShdw blurRad="38100" dist="38100" dir="2700000" algn="tl">
                  <a:srgbClr val="000000">
                    <a:alpha val="43137"/>
                  </a:srgbClr>
                </a:outerShdw>
              </a:effectLst>
              <a:uLnTx/>
              <a:uFillTx/>
              <a:latin typeface="Tahoma" panose="020B0604030504040204" pitchFamily="34" charset="0"/>
              <a:ea typeface="+mn-ea"/>
              <a:cs typeface="+mn-cs"/>
            </a:endParaRPr>
          </a:p>
        </p:txBody>
      </p:sp>
      <p:sp>
        <p:nvSpPr>
          <p:cNvPr id="20" name="Footer Placeholder 5"/>
          <p:cNvSpPr>
            <a:spLocks noGrp="1"/>
          </p:cNvSpPr>
          <p:nvPr>
            <p:ph type="ftr" sz="quarter" idx="3"/>
          </p:nvPr>
        </p:nvSpPr>
        <p:spPr>
          <a:xfrm>
            <a:off x="2667000" y="6356350"/>
            <a:ext cx="33528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outerShdw blurRad="38100" dist="38100" dir="2700000" algn="tl">
                  <a:srgbClr val="000000">
                    <a:alpha val="43137"/>
                  </a:srgbClr>
                </a:outerShdw>
              </a:effectLst>
              <a:uLnTx/>
              <a:uFillTx/>
              <a:latin typeface="Tahoma" panose="020B0604030504040204" pitchFamily="34" charset="0"/>
              <a:ea typeface="+mn-ea"/>
              <a:cs typeface="+mn-cs"/>
            </a:endParaRPr>
          </a:p>
        </p:txBody>
      </p:sp>
      <p:sp>
        <p:nvSpPr>
          <p:cNvPr id="21" name="Slide Number Placeholder 6"/>
          <p:cNvSpPr>
            <a:spLocks noGrp="1"/>
          </p:cNvSpPr>
          <p:nvPr>
            <p:ph type="sldNum" sz="quarter" idx="4"/>
          </p:nvPr>
        </p:nvSpPr>
        <p:spPr>
          <a:xfrm>
            <a:off x="8077200" y="6356350"/>
            <a:ext cx="609600" cy="365125"/>
          </a:xfrm>
          <a:prstGeom prst="rect">
            <a:avLst/>
          </a:prstGeom>
        </p:spPr>
        <p:txBody>
          <a:bodyPr vert="horz" lIns="0" tIns="0" rIns="0" bIns="0" anchor="b"/>
          <a:p>
            <a:pPr algn="r" eaLnBrk="1" hangingPunct="1">
              <a:buNone/>
            </a:pPr>
            <a:fld id="{9A0DB2DC-4C9A-4742-B13C-FB6460FD3503}" type="slidenum">
              <a:rPr lang="en-US" altLang="x-none" dirty="0">
                <a:effectLst>
                  <a:outerShdw blurRad="38100" dist="38100" dir="2700000">
                    <a:srgbClr val="C0C0C0"/>
                  </a:outerShdw>
                </a:effectLst>
              </a:rPr>
            </a:fld>
            <a:endParaRPr lang="en-US" altLang="x-none" dirty="0">
              <a:effectLst>
                <a:outerShdw blurRad="38100" dist="38100" dir="2700000">
                  <a:srgbClr val="C0C0C0"/>
                </a:outerShdw>
              </a:effectLst>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Ref idx="1001">
        <a:schemeClr val="bg2"/>
      </p:bgRef>
    </p:bg>
    <p:spTree>
      <p:nvGrpSpPr>
        <p:cNvPr id="1" name=""/>
        <p:cNvGrpSpPr/>
        <p:nvPr/>
      </p:nvGrpSpPr>
      <p:grpSpPr/>
      <p:sp>
        <p:nvSpPr>
          <p:cNvPr id="7" name="Freeform 6"/>
          <p:cNvSpPr/>
          <p:nvPr/>
        </p:nvSpPr>
        <p:spPr bwMode="auto">
          <a:xfrm>
            <a:off x="-9525" y="-7937"/>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
        <p:nvSpPr>
          <p:cNvPr id="8" name="Freeform 7"/>
          <p:cNvSpPr/>
          <p:nvPr/>
        </p:nvSpPr>
        <p:spPr bwMode="auto">
          <a:xfrm>
            <a:off x="4381500" y="-7937"/>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
        <p:nvSpPr>
          <p:cNvPr id="1028" name="Title Placeholder 8"/>
          <p:cNvSpPr>
            <a:spLocks noGrp="1"/>
          </p:cNvSpPr>
          <p:nvPr>
            <p:ph type="title"/>
          </p:nvPr>
        </p:nvSpPr>
        <p:spPr>
          <a:xfrm>
            <a:off x="457200" y="704850"/>
            <a:ext cx="8229600" cy="1143000"/>
          </a:xfrm>
          <a:prstGeom prst="rect">
            <a:avLst/>
          </a:prstGeom>
          <a:noFill/>
          <a:ln w="9525">
            <a:noFill/>
          </a:ln>
        </p:spPr>
        <p:txBody>
          <a:bodyPr lIns="0" rIns="0" bIns="0" anchor="b" anchorCtr="0"/>
          <a:p>
            <a:pPr lvl="0"/>
            <a:r>
              <a:rPr lang="en-US" altLang="x-none" dirty="0"/>
              <a:t>Click to edit Master title style</a:t>
            </a:r>
            <a:endParaRPr lang="en-US" altLang="x-none" dirty="0"/>
          </a:p>
        </p:txBody>
      </p:sp>
      <p:sp>
        <p:nvSpPr>
          <p:cNvPr id="1029" name="Text Placeholder 29"/>
          <p:cNvSpPr>
            <a:spLocks noGrp="1"/>
          </p:cNvSpPr>
          <p:nvPr>
            <p:ph type="body" idx="1"/>
          </p:nvPr>
        </p:nvSpPr>
        <p:spPr>
          <a:xfrm>
            <a:off x="457200" y="1935163"/>
            <a:ext cx="8229600" cy="4389437"/>
          </a:xfrm>
          <a:prstGeom prst="rect">
            <a:avLst/>
          </a:prstGeom>
          <a:noFill/>
          <a:ln w="9525">
            <a:noFill/>
          </a:ln>
        </p:spPr>
        <p:txBody>
          <a:bodyPr/>
          <a:p>
            <a:pPr lvl="0"/>
            <a:r>
              <a:rPr lang="en-US" altLang="x-none" dirty="0"/>
              <a:t>Click to edit Master text styles</a:t>
            </a:r>
            <a:endParaRPr lang="en-US" altLang="x-none" dirty="0"/>
          </a:p>
          <a:p>
            <a:pPr lvl="1"/>
            <a:r>
              <a:rPr lang="en-US" altLang="x-none" dirty="0"/>
              <a:t>Second level</a:t>
            </a:r>
            <a:endParaRPr lang="en-US" altLang="x-none" dirty="0"/>
          </a:p>
          <a:p>
            <a:pPr lvl="2"/>
            <a:r>
              <a:rPr lang="en-US" altLang="x-none" dirty="0"/>
              <a:t>Third level</a:t>
            </a:r>
            <a:endParaRPr lang="en-US" altLang="x-none" dirty="0"/>
          </a:p>
          <a:p>
            <a:pPr lvl="3"/>
            <a:r>
              <a:rPr lang="en-US" altLang="x-none" dirty="0"/>
              <a:t>Fourth level</a:t>
            </a:r>
            <a:endParaRPr lang="en-US" altLang="x-none" dirty="0"/>
          </a:p>
          <a:p>
            <a:pPr lvl="4"/>
            <a:r>
              <a:rPr lang="en-US" altLang="x-none" dirty="0"/>
              <a:t>Fifth level</a:t>
            </a:r>
            <a:endParaRPr lang="en-US" altLang="x-none"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008CB9B9-A503-42DB-9EB3-BAE80E782FD6}" type="datetimeFigureOut">
              <a:rPr kumimoji="0" lang="en-US" sz="1200" b="0" i="0" u="none" strike="noStrike" kern="1200" cap="none" spc="0" normalizeH="0" baseline="0" noProof="0">
                <a:ln>
                  <a:noFill/>
                </a:ln>
                <a:solidFill>
                  <a:schemeClr val="tx2">
                    <a:shade val="90000"/>
                  </a:schemeClr>
                </a:solidFill>
                <a:effectLst>
                  <a:outerShdw blurRad="38100" dist="38100" dir="2700000" algn="tl">
                    <a:srgbClr val="000000">
                      <a:alpha val="43137"/>
                    </a:srgbClr>
                  </a:outerShdw>
                </a:effectLst>
                <a:uLnTx/>
                <a:uFillTx/>
                <a:latin typeface="Tahoma" panose="020B0604030504040204" pitchFamily="34" charset="0"/>
                <a:ea typeface="+mn-ea"/>
                <a:cs typeface="+mn-cs"/>
              </a:rPr>
            </a:fld>
            <a:endParaRPr kumimoji="0" lang="en-US" sz="1200" b="0" i="0" u="none" strike="noStrike" kern="1200" cap="none" spc="0" normalizeH="0" baseline="0" noProof="0" dirty="0">
              <a:ln>
                <a:noFill/>
              </a:ln>
              <a:solidFill>
                <a:schemeClr val="tx2">
                  <a:shade val="90000"/>
                </a:schemeClr>
              </a:solidFill>
              <a:effectLst>
                <a:outerShdw blurRad="38100" dist="38100" dir="2700000" algn="tl">
                  <a:srgbClr val="000000">
                    <a:alpha val="43137"/>
                  </a:srgbClr>
                </a:outerShdw>
              </a:effectLst>
              <a:uLnTx/>
              <a:uFillTx/>
              <a:latin typeface="Tahoma" panose="020B0604030504040204" pitchFamily="34" charset="0"/>
              <a:ea typeface="+mn-ea"/>
              <a:cs typeface="+mn-cs"/>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2">
                  <a:shade val="90000"/>
                </a:schemeClr>
              </a:solidFill>
              <a:effectLst>
                <a:outerShdw blurRad="38100" dist="38100" dir="2700000" algn="tl">
                  <a:srgbClr val="000000">
                    <a:alpha val="43137"/>
                  </a:srgbClr>
                </a:outerShdw>
              </a:effectLst>
              <a:uLnTx/>
              <a:uFillTx/>
              <a:latin typeface="Tahoma" panose="020B0604030504040204" pitchFamily="34" charset="0"/>
              <a:ea typeface="+mn-ea"/>
              <a:cs typeface="+mn-cs"/>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a:defRPr sz="1200">
                <a:solidFill>
                  <a:srgbClr val="045C75"/>
                </a:solidFill>
              </a:defRPr>
            </a:lvl1pPr>
          </a:lstStyle>
          <a:p>
            <a:pPr lvl="0" eaLnBrk="1" hangingPunct="1">
              <a:buNone/>
            </a:pPr>
            <a:fld id="{9A0DB2DC-4C9A-4742-B13C-FB6460FD3503}" type="slidenum">
              <a:rPr lang="en-US" altLang="x-none" dirty="0">
                <a:effectLst>
                  <a:outerShdw blurRad="38100" dist="38100" dir="2700000">
                    <a:srgbClr val="C0C0C0"/>
                  </a:outerShdw>
                </a:effectLst>
                <a:latin typeface="Tahoma" panose="020B0604030504040204" pitchFamily="34" charset="0"/>
              </a:rPr>
            </a:fld>
            <a:endParaRPr lang="en-US" altLang="x-none" dirty="0">
              <a:effectLst>
                <a:outerShdw blurRad="38100" dist="38100" dir="2700000">
                  <a:srgbClr val="C0C0C0"/>
                </a:outerShdw>
              </a:effectLst>
              <a:latin typeface="Tahoma" panose="020B0604030504040204" pitchFamily="34" charset="0"/>
            </a:endParaRPr>
          </a:p>
        </p:txBody>
      </p:sp>
      <p:grpSp>
        <p:nvGrpSpPr>
          <p:cNvPr id="1033" name="Group 1"/>
          <p:cNvGrpSpPr/>
          <p:nvPr/>
        </p:nvGrpSpPr>
        <p:grpSpPr>
          <a:xfrm>
            <a:off x="-19050" y="203200"/>
            <a:ext cx="9180513" cy="647700"/>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ahoma" panose="020B0604030504040204" pitchFamily="34" charset="0"/>
                <a:ea typeface="+mn-ea"/>
                <a:cs typeface="+mn-cs"/>
              </a:endParaRPr>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Tahoma" panose="020B0604030504040204" pitchFamily="34" charset="0"/>
                <a:ea typeface="+mn-ea"/>
                <a:cs typeface="+mn-cs"/>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anose="020F0502020204030204" pitchFamily="34" charset="0"/>
        </a:defRPr>
      </a:lvl2pPr>
      <a:lvl3pPr algn="l" rtl="0" eaLnBrk="0" fontAlgn="base" hangingPunct="0">
        <a:spcBef>
          <a:spcPct val="0"/>
        </a:spcBef>
        <a:spcAft>
          <a:spcPct val="0"/>
        </a:spcAft>
        <a:defRPr sz="5000">
          <a:solidFill>
            <a:schemeClr val="tx2"/>
          </a:solidFill>
          <a:latin typeface="Calibri" panose="020F0502020204030204" pitchFamily="34" charset="0"/>
        </a:defRPr>
      </a:lvl3pPr>
      <a:lvl4pPr algn="l" rtl="0" eaLnBrk="0" fontAlgn="base" hangingPunct="0">
        <a:spcBef>
          <a:spcPct val="0"/>
        </a:spcBef>
        <a:spcAft>
          <a:spcPct val="0"/>
        </a:spcAft>
        <a:defRPr sz="5000">
          <a:solidFill>
            <a:schemeClr val="tx2"/>
          </a:solidFill>
          <a:latin typeface="Calibri" panose="020F0502020204030204" pitchFamily="34" charset="0"/>
        </a:defRPr>
      </a:lvl4pPr>
      <a:lvl5pPr algn="l" rtl="0" eaLnBrk="0" fontAlgn="base" hangingPunct="0">
        <a:spcBef>
          <a:spcPct val="0"/>
        </a:spcBef>
        <a:spcAft>
          <a:spcPct val="0"/>
        </a:spcAft>
        <a:defRPr sz="5000">
          <a:solidFill>
            <a:schemeClr val="tx2"/>
          </a:solidFill>
          <a:latin typeface="Calibri" panose="020F0502020204030204" pitchFamily="34" charset="0"/>
        </a:defRPr>
      </a:lvl5pPr>
      <a:lvl6pPr marL="457200" algn="l" rtl="0" fontAlgn="base">
        <a:spcBef>
          <a:spcPct val="0"/>
        </a:spcBef>
        <a:spcAft>
          <a:spcPct val="0"/>
        </a:spcAft>
        <a:defRPr sz="5000">
          <a:solidFill>
            <a:schemeClr val="tx2"/>
          </a:solidFill>
          <a:latin typeface="Calibri" panose="020F0502020204030204" pitchFamily="34" charset="0"/>
        </a:defRPr>
      </a:lvl6pPr>
      <a:lvl7pPr marL="914400" algn="l" rtl="0" fontAlgn="base">
        <a:spcBef>
          <a:spcPct val="0"/>
        </a:spcBef>
        <a:spcAft>
          <a:spcPct val="0"/>
        </a:spcAft>
        <a:defRPr sz="5000">
          <a:solidFill>
            <a:schemeClr val="tx2"/>
          </a:solidFill>
          <a:latin typeface="Calibri" panose="020F0502020204030204" pitchFamily="34" charset="0"/>
        </a:defRPr>
      </a:lvl7pPr>
      <a:lvl8pPr marL="1371600" algn="l" rtl="0" fontAlgn="base">
        <a:spcBef>
          <a:spcPct val="0"/>
        </a:spcBef>
        <a:spcAft>
          <a:spcPct val="0"/>
        </a:spcAft>
        <a:defRPr sz="5000">
          <a:solidFill>
            <a:schemeClr val="tx2"/>
          </a:solidFill>
          <a:latin typeface="Calibri" panose="020F0502020204030204" pitchFamily="34" charset="0"/>
        </a:defRPr>
      </a:lvl8pPr>
      <a:lvl9pPr marL="1828800" algn="l" rtl="0" fontAlgn="base">
        <a:spcBef>
          <a:spcPct val="0"/>
        </a:spcBef>
        <a:spcAft>
          <a:spcPct val="0"/>
        </a:spcAft>
        <a:defRPr sz="5000">
          <a:solidFill>
            <a:schemeClr val="tx2"/>
          </a:solidFill>
          <a:latin typeface="Calibri" panose="020F0502020204030204"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40080" indent="-246380"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380"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405"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82" name="Rectangle 10"/>
          <p:cNvSpPr>
            <a:spLocks noGrp="1" noChangeArrowheads="1"/>
          </p:cNvSpPr>
          <p:nvPr>
            <p:ph type="ctrTitle"/>
          </p:nvPr>
        </p:nvSpPr>
        <p:spPr bwMode="auto">
          <a:xfrm>
            <a:off x="228600" y="1295400"/>
            <a:ext cx="8686800" cy="3962400"/>
          </a:xfrm>
          <a:ln>
            <a:miter lim="800000"/>
          </a:ln>
          <a:effectLst/>
          <a:sp3d prstMaterial="plastic"/>
        </p:spPr>
        <p:txBody>
          <a:bodyPr vert="horz" wrap="square" lIns="0" tIns="0" rIns="18288" bIns="0" numCol="1" anchor="b" anchorCtr="0" compatLnSpc="1">
            <a:normAutofit/>
            <a:scene3d>
              <a:camera prst="orthographicFront"/>
              <a:lightRig rig="freezing" dir="t">
                <a:rot lat="0" lon="0" rev="5640000"/>
              </a:lightRig>
            </a:scene3d>
            <a:sp3d prstMaterial="flat">
              <a:bevelT w="38100" h="38100"/>
              <a:contourClr>
                <a:schemeClr val="tx2"/>
              </a:contourClr>
            </a:sp3d>
          </a:bodyPr>
          <a:lstStyle/>
          <a:p>
            <a:pPr marL="0" marR="0" lvl="0" indent="0" algn="ctr" defTabSz="914400" rtl="0" eaLnBrk="1" fontAlgn="auto" latinLnBrk="0" hangingPunct="1">
              <a:lnSpc>
                <a:spcPct val="100000"/>
              </a:lnSpc>
              <a:spcBef>
                <a:spcPct val="0"/>
              </a:spcBef>
              <a:spcAft>
                <a:spcPts val="3600"/>
              </a:spcAft>
              <a:buClrTx/>
              <a:buSzTx/>
              <a:buFontTx/>
              <a:buNone/>
              <a:defRPr/>
            </a:pPr>
            <a:r>
              <a:rPr kumimoji="0" lang="en-GB" sz="6000" b="1" i="0" u="none" strike="noStrike" kern="1200" cap="none" spc="0" normalizeH="0" baseline="0" noProof="0" dirty="0" smtClean="0">
                <a:ln>
                  <a:noFill/>
                </a:ln>
                <a:solidFill>
                  <a:srgbClr val="7030A0"/>
                </a:solidFill>
                <a:effectLst>
                  <a:outerShdw blurRad="38100" dist="38100" dir="2700000" algn="tl">
                    <a:srgbClr val="000000"/>
                  </a:outerShdw>
                </a:effectLst>
                <a:uLnTx/>
                <a:uFillTx/>
                <a:latin typeface="Arial" panose="020B0604020202020204" pitchFamily="34" charset="0"/>
                <a:ea typeface="+mj-ea"/>
                <a:cs typeface="Arial" panose="020B0604020202020204" pitchFamily="34" charset="0"/>
              </a:rPr>
              <a:t>Chapter – 3</a:t>
            </a:r>
            <a:br>
              <a:rPr kumimoji="0" lang="en-GB" sz="6000" b="1" i="0" u="none" strike="noStrike" kern="1200" cap="none" spc="0" normalizeH="0" baseline="0" noProof="0" dirty="0" smtClean="0">
                <a:ln>
                  <a:noFill/>
                </a:ln>
                <a:solidFill>
                  <a:srgbClr val="7030A0"/>
                </a:solidFill>
                <a:effectLst>
                  <a:outerShdw blurRad="38100" dist="38100" dir="2700000" algn="tl">
                    <a:srgbClr val="000000"/>
                  </a:outerShdw>
                </a:effectLst>
                <a:uLnTx/>
                <a:uFillTx/>
                <a:latin typeface="Arial" panose="020B0604020202020204" pitchFamily="34" charset="0"/>
                <a:ea typeface="+mj-ea"/>
                <a:cs typeface="Arial" panose="020B0604020202020204" pitchFamily="34" charset="0"/>
              </a:rPr>
            </a:br>
            <a:br>
              <a:rPr kumimoji="0" lang="en-GB" sz="6000" b="1" i="0" u="none" strike="noStrike" kern="1200" cap="none" spc="0" normalizeH="0" baseline="0" noProof="0" dirty="0" smtClean="0">
                <a:ln>
                  <a:noFill/>
                </a:ln>
                <a:solidFill>
                  <a:srgbClr val="7030A0"/>
                </a:solidFill>
                <a:effectLst>
                  <a:outerShdw blurRad="38100" dist="38100" dir="2700000" algn="tl">
                    <a:srgbClr val="000000"/>
                  </a:outerShdw>
                </a:effectLst>
                <a:uLnTx/>
                <a:uFillTx/>
                <a:latin typeface="Arial" panose="020B0604020202020204" pitchFamily="34" charset="0"/>
                <a:ea typeface="+mj-ea"/>
                <a:cs typeface="Arial" panose="020B0604020202020204" pitchFamily="34" charset="0"/>
              </a:rPr>
            </a:br>
            <a:r>
              <a:rPr kumimoji="0" lang="en-GB" sz="60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mj-lt"/>
                <a:ea typeface="+mj-ea"/>
                <a:cs typeface="Arial" panose="020B0604020202020204" pitchFamily="34" charset="0"/>
              </a:rPr>
              <a:t>Block Cipher Principles and Operation</a:t>
            </a:r>
            <a:endParaRPr kumimoji="0" lang="en-US" sz="5600" b="1" i="0" u="none" strike="noStrike" kern="1200" cap="none" spc="0" normalizeH="0" baseline="0" noProof="0" dirty="0" smtClean="0">
              <a:ln>
                <a:noFill/>
              </a:ln>
              <a:solidFill>
                <a:schemeClr val="accent1"/>
              </a:solidFill>
              <a:effectLst>
                <a:outerShdw blurRad="38100" dist="38100" dir="2700000" algn="tl">
                  <a:srgbClr val="000000"/>
                </a:outerShdw>
              </a:effectLst>
              <a:uLnTx/>
              <a:uFillTx/>
              <a:latin typeface="Arial" panose="020B0604020202020204" pitchFamily="34" charset="0"/>
              <a:ea typeface="+mj-ea"/>
              <a:cs typeface="Arial" panose="020B0604020202020204" pitchFamily="34" charset="0"/>
            </a:endParaRPr>
          </a:p>
        </p:txBody>
      </p:sp>
    </p:spTree>
  </p:cSld>
  <p:clrMapOvr>
    <a:masterClrMapping/>
  </p:clrMapOvr>
  <p:transition advTm="416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4" name="Rectangle 6"/>
          <p:cNvSpPr>
            <a:spLocks noGrp="1" noChangeArrowheads="1"/>
          </p:cNvSpPr>
          <p:nvPr>
            <p:ph type="title"/>
          </p:nvPr>
        </p:nvSpPr>
        <p:spPr>
          <a:xfrm>
            <a:off x="76200" y="152400"/>
            <a:ext cx="8229600" cy="609600"/>
          </a:xfrm>
        </p:spPr>
        <p:txBody>
          <a:bodyPr vert="horz" wrap="square" lIns="0" tIns="45720" rIns="0" bIns="0" numCol="1" anchor="b" anchorCtr="0" compatLnSpc="1">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GB" sz="3600" b="1" i="0" u="none" strike="noStrike" kern="120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Baskerville Old Face" pitchFamily="18" charset="0"/>
                <a:ea typeface="+mj-ea"/>
                <a:cs typeface="Times New Roman" panose="02020603050405020304" pitchFamily="18" charset="0"/>
              </a:rPr>
              <a:t>2. </a:t>
            </a:r>
            <a:r>
              <a:rPr kumimoji="0" lang="en-GB" sz="3600" b="1" i="0" u="none" strike="noStrike" kern="120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Baskerville Old Face" pitchFamily="18" charset="0"/>
                <a:ea typeface="+mj-ea"/>
                <a:cs typeface="+mj-cs"/>
              </a:rPr>
              <a:t>Block cipher Algorithm Modes</a:t>
            </a:r>
            <a:endParaRPr kumimoji="0" lang="en-GB" sz="3600" b="1" i="0" u="none" strike="noStrike" kern="120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Baskerville Old Face" pitchFamily="18" charset="0"/>
              <a:ea typeface="+mj-ea"/>
              <a:cs typeface="Times New Roman" panose="02020603050405020304" pitchFamily="18" charset="0"/>
            </a:endParaRPr>
          </a:p>
        </p:txBody>
      </p:sp>
      <p:sp>
        <p:nvSpPr>
          <p:cNvPr id="37895" name="Rectangle 7"/>
          <p:cNvSpPr>
            <a:spLocks noGrp="1" noChangeArrowheads="1"/>
          </p:cNvSpPr>
          <p:nvPr>
            <p:ph idx="1"/>
          </p:nvPr>
        </p:nvSpPr>
        <p:spPr>
          <a:xfrm>
            <a:off x="76200" y="838200"/>
            <a:ext cx="8915400" cy="5867400"/>
          </a:xfrm>
        </p:spPr>
        <p:txBody>
          <a:bodyPr vert="horz" wrap="square" lIns="91440" tIns="45720" rIns="91440" bIns="45720" numCol="1" anchor="t" anchorCtr="0" compatLnSpc="1">
            <a:noAutofit/>
          </a:bodyPr>
          <a:lstStyle/>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3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An algorithm mode is a combination of a series of basic algorithm steps on block cipher, and some kind of feedback from previous step.</a:t>
            </a:r>
            <a:endParaRPr kumimoji="0" lang="en-US" sz="23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3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Defines the details of the cryptographic algorithm </a:t>
            </a:r>
            <a:endParaRPr kumimoji="0" lang="en-US" sz="23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3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There are five important algorithm modes, namely, Electronic Code Book (ECB), Cipher Block Chaining (CBC), Cipher Feedback (CFB), Output Feedback (OFB) and Counter Mode (CTR).</a:t>
            </a:r>
            <a:endParaRPr kumimoji="0" lang="en-US" sz="23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pic>
        <p:nvPicPr>
          <p:cNvPr id="12292" name="Picture 4"/>
          <p:cNvPicPr>
            <a:picLocks noChangeAspect="1"/>
          </p:cNvPicPr>
          <p:nvPr/>
        </p:nvPicPr>
        <p:blipFill>
          <a:blip r:embed="rId1"/>
          <a:stretch>
            <a:fillRect/>
          </a:stretch>
        </p:blipFill>
        <p:spPr>
          <a:xfrm>
            <a:off x="1066800" y="3810000"/>
            <a:ext cx="7572375" cy="2895600"/>
          </a:xfrm>
          <a:prstGeom prst="rect">
            <a:avLst/>
          </a:prstGeom>
          <a:noFill/>
          <a:ln w="9525">
            <a:noFill/>
          </a:ln>
          <a:effectLst>
            <a:prstShdw prst="shdw13" dist="53882" dir="13499999">
              <a:schemeClr val="bg2">
                <a:alpha val="50000"/>
              </a:schemeClr>
            </a:prst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895">
                                            <p:txEl>
                                              <p:charRg st="0" end="135"/>
                                            </p:txEl>
                                          </p:spTgt>
                                        </p:tgtEl>
                                        <p:attrNameLst>
                                          <p:attrName>style.visibility</p:attrName>
                                        </p:attrNameLst>
                                      </p:cBhvr>
                                      <p:to>
                                        <p:strVal val="visible"/>
                                      </p:to>
                                    </p:set>
                                    <p:animEffect transition="in" filter="wipe(down)">
                                      <p:cBhvr>
                                        <p:cTn id="7" dur="500"/>
                                        <p:tgtEl>
                                          <p:spTgt spid="37895">
                                            <p:txEl>
                                              <p:charRg st="0" end="13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7895">
                                            <p:txEl>
                                              <p:charRg st="135" end="187"/>
                                            </p:txEl>
                                          </p:spTgt>
                                        </p:tgtEl>
                                        <p:attrNameLst>
                                          <p:attrName>style.visibility</p:attrName>
                                        </p:attrNameLst>
                                      </p:cBhvr>
                                      <p:to>
                                        <p:strVal val="visible"/>
                                      </p:to>
                                    </p:set>
                                    <p:animEffect transition="in" filter="wipe(down)">
                                      <p:cBhvr>
                                        <p:cTn id="12" dur="500"/>
                                        <p:tgtEl>
                                          <p:spTgt spid="37895">
                                            <p:txEl>
                                              <p:charRg st="135" end="18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7895">
                                            <p:txEl>
                                              <p:charRg st="187" end="363"/>
                                            </p:txEl>
                                          </p:spTgt>
                                        </p:tgtEl>
                                        <p:attrNameLst>
                                          <p:attrName>style.visibility</p:attrName>
                                        </p:attrNameLst>
                                      </p:cBhvr>
                                      <p:to>
                                        <p:strVal val="visible"/>
                                      </p:to>
                                    </p:set>
                                    <p:animEffect transition="in" filter="wipe(down)">
                                      <p:cBhvr>
                                        <p:cTn id="17" dur="500"/>
                                        <p:tgtEl>
                                          <p:spTgt spid="37895">
                                            <p:txEl>
                                              <p:charRg st="187" end="36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4" name="Rectangle 6"/>
          <p:cNvSpPr>
            <a:spLocks noGrp="1" noChangeArrowheads="1"/>
          </p:cNvSpPr>
          <p:nvPr>
            <p:ph type="title"/>
          </p:nvPr>
        </p:nvSpPr>
        <p:spPr>
          <a:xfrm>
            <a:off x="76200" y="152400"/>
            <a:ext cx="8229600" cy="609600"/>
          </a:xfrm>
        </p:spPr>
        <p:txBody>
          <a:bodyPr vert="horz" wrap="square" lIns="0" tIns="45720" rIns="0" bIns="0" numCol="1" anchor="b" anchorCtr="0" compatLnSpc="1">
            <a:noAutofit/>
          </a:bodyPr>
          <a:lstStyle/>
          <a:p>
            <a:pPr marL="274320" marR="0" lvl="0" indent="-274320" algn="l" defTabSz="914400" rtl="0" eaLnBrk="1" fontAlgn="auto" latinLnBrk="0" hangingPunct="1">
              <a:lnSpc>
                <a:spcPct val="130000"/>
              </a:lnSpc>
              <a:spcBef>
                <a:spcPct val="0"/>
              </a:spcBef>
              <a:spcAft>
                <a:spcPts val="0"/>
              </a:spcAft>
              <a:buClrTx/>
              <a:buSzTx/>
              <a:buFontTx/>
              <a:buNone/>
              <a:defRPr/>
            </a:pPr>
            <a:r>
              <a:rPr kumimoji="0" lang="en-US" sz="3200" b="1"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A) Electronic Code Book (ECB)</a:t>
            </a:r>
            <a:endParaRPr kumimoji="0" lang="en-US" sz="3200" b="1"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endParaRPr>
          </a:p>
        </p:txBody>
      </p:sp>
      <p:sp>
        <p:nvSpPr>
          <p:cNvPr id="37895" name="Rectangle 7"/>
          <p:cNvSpPr>
            <a:spLocks noGrp="1" noChangeArrowheads="1"/>
          </p:cNvSpPr>
          <p:nvPr>
            <p:ph idx="1"/>
          </p:nvPr>
        </p:nvSpPr>
        <p:spPr>
          <a:xfrm>
            <a:off x="76200" y="838200"/>
            <a:ext cx="8915400" cy="5867400"/>
          </a:xfrm>
        </p:spPr>
        <p:txBody>
          <a:bodyPr vert="horz" wrap="square" lIns="91440" tIns="45720" rIns="91440" bIns="45720" numCol="1" anchor="t" anchorCtr="0" compatLnSpc="1">
            <a:noAutofit/>
          </a:bodyPr>
          <a:lstStyle/>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Simplest mode of operation. </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 block cipher takes a fixed-length block of text of length </a:t>
            </a:r>
            <a:r>
              <a:rPr kumimoji="0" lang="en-US" sz="2400" b="1" i="1"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b</a:t>
            </a: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bits and a key as input and produces a  </a:t>
            </a:r>
            <a:r>
              <a:rPr kumimoji="0" lang="en-US" sz="2400" b="1" i="1"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b-bit </a:t>
            </a: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block of </a:t>
            </a:r>
            <a:r>
              <a:rPr kumimoji="0" lang="en-US" sz="2400" b="0" i="0" u="none" strike="noStrike" kern="1200" cap="none" spc="0" normalizeH="0" baseline="0" noProof="0" dirty="0" err="1" smtClean="0">
                <a:ln>
                  <a:noFill/>
                </a:ln>
                <a:solidFill>
                  <a:schemeClr val="tx1"/>
                </a:solidFill>
                <a:effectLst/>
                <a:uLnTx/>
                <a:uFillTx/>
                <a:latin typeface="Times New Roman" panose="02020603050405020304" pitchFamily="18" charset="0"/>
                <a:ea typeface="+mn-ea"/>
                <a:cs typeface="Times New Roman" panose="02020603050405020304" pitchFamily="18" charset="0"/>
              </a:rPr>
              <a:t>ciphertext</a:t>
            </a: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If the amount of plaintext to be encrypted is greater than </a:t>
            </a:r>
            <a:r>
              <a:rPr kumimoji="0" lang="en-US" sz="2400" b="1" i="1"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b</a:t>
            </a: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bits, then the block cipher can still be used by breaking the plaintext up into </a:t>
            </a:r>
            <a:r>
              <a:rPr kumimoji="0" lang="en-US" sz="2400" b="1" i="1"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b</a:t>
            </a: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-bit blocks, </a:t>
            </a:r>
            <a:r>
              <a:rPr kumimoji="0" lang="en-US" sz="2400" b="0" i="1"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padding</a:t>
            </a: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the last block if necessary. </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915670" marR="0" lvl="2" indent="-274320" algn="just" defTabSz="914400" rtl="0" eaLnBrk="1" fontAlgn="auto" latinLnBrk="0" hangingPunct="1">
              <a:lnSpc>
                <a:spcPct val="130000"/>
              </a:lnSpc>
              <a:spcBef>
                <a:spcPct val="20000"/>
              </a:spcBef>
              <a:spcAft>
                <a:spcPts val="0"/>
              </a:spcAft>
              <a:buClr>
                <a:schemeClr val="accent3"/>
              </a:buClr>
              <a:buSzPct val="70000"/>
              <a:buFont typeface="Wingdings 2" pitchFamily="18" charset="2"/>
              <a:buChar char=""/>
              <a:defRPr/>
            </a:pPr>
            <a:r>
              <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Mostly plain text message is divided into blocks of 64 bits each </a:t>
            </a:r>
            <a:endPar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Each such block is encrypted independently of the other blocks. </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For all blocks in a message, the same key is used for encryption.</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pic>
        <p:nvPicPr>
          <p:cNvPr id="13316" name="Picture 4"/>
          <p:cNvPicPr>
            <a:picLocks noChangeAspect="1"/>
          </p:cNvPicPr>
          <p:nvPr/>
        </p:nvPicPr>
        <p:blipFill>
          <a:blip r:embed="rId1"/>
          <a:stretch>
            <a:fillRect/>
          </a:stretch>
        </p:blipFill>
        <p:spPr>
          <a:xfrm>
            <a:off x="381000" y="5638800"/>
            <a:ext cx="8458200" cy="838200"/>
          </a:xfrm>
          <a:prstGeom prst="rect">
            <a:avLst/>
          </a:prstGeom>
          <a:noFill/>
          <a:ln w="9525">
            <a:noFill/>
          </a:ln>
          <a:effectLst>
            <a:prstShdw prst="shdw13" dist="53882" dir="13499999">
              <a:schemeClr val="bg2">
                <a:alpha val="50000"/>
              </a:schemeClr>
            </a:prst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895">
                                            <p:txEl>
                                              <p:charRg st="0" end="29"/>
                                            </p:txEl>
                                          </p:spTgt>
                                        </p:tgtEl>
                                        <p:attrNameLst>
                                          <p:attrName>style.visibility</p:attrName>
                                        </p:attrNameLst>
                                      </p:cBhvr>
                                      <p:to>
                                        <p:strVal val="visible"/>
                                      </p:to>
                                    </p:set>
                                    <p:animEffect transition="in" filter="wipe(down)">
                                      <p:cBhvr>
                                        <p:cTn id="7" dur="500"/>
                                        <p:tgtEl>
                                          <p:spTgt spid="37895">
                                            <p:txEl>
                                              <p:charRg st="0" end="2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7895">
                                            <p:txEl>
                                              <p:charRg st="29" end="159"/>
                                            </p:txEl>
                                          </p:spTgt>
                                        </p:tgtEl>
                                        <p:attrNameLst>
                                          <p:attrName>style.visibility</p:attrName>
                                        </p:attrNameLst>
                                      </p:cBhvr>
                                      <p:to>
                                        <p:strVal val="visible"/>
                                      </p:to>
                                    </p:set>
                                    <p:animEffect transition="in" filter="wipe(down)">
                                      <p:cBhvr>
                                        <p:cTn id="12" dur="500"/>
                                        <p:tgtEl>
                                          <p:spTgt spid="37895">
                                            <p:txEl>
                                              <p:charRg st="29" end="15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7895">
                                            <p:txEl>
                                              <p:charRg st="159" end="353"/>
                                            </p:txEl>
                                          </p:spTgt>
                                        </p:tgtEl>
                                        <p:attrNameLst>
                                          <p:attrName>style.visibility</p:attrName>
                                        </p:attrNameLst>
                                      </p:cBhvr>
                                      <p:to>
                                        <p:strVal val="visible"/>
                                      </p:to>
                                    </p:set>
                                    <p:animEffect transition="in" filter="wipe(down)">
                                      <p:cBhvr>
                                        <p:cTn id="17" dur="500"/>
                                        <p:tgtEl>
                                          <p:spTgt spid="37895">
                                            <p:txEl>
                                              <p:charRg st="159" end="353"/>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7895">
                                            <p:txEl>
                                              <p:charRg st="353" end="419"/>
                                            </p:txEl>
                                          </p:spTgt>
                                        </p:tgtEl>
                                        <p:attrNameLst>
                                          <p:attrName>style.visibility</p:attrName>
                                        </p:attrNameLst>
                                      </p:cBhvr>
                                      <p:to>
                                        <p:strVal val="visible"/>
                                      </p:to>
                                    </p:set>
                                    <p:animEffect transition="in" filter="wipe(down)">
                                      <p:cBhvr>
                                        <p:cTn id="20" dur="500"/>
                                        <p:tgtEl>
                                          <p:spTgt spid="37895">
                                            <p:txEl>
                                              <p:charRg st="353" end="419"/>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7895">
                                            <p:txEl>
                                              <p:charRg st="419" end="484"/>
                                            </p:txEl>
                                          </p:spTgt>
                                        </p:tgtEl>
                                        <p:attrNameLst>
                                          <p:attrName>style.visibility</p:attrName>
                                        </p:attrNameLst>
                                      </p:cBhvr>
                                      <p:to>
                                        <p:strVal val="visible"/>
                                      </p:to>
                                    </p:set>
                                    <p:animEffect transition="in" filter="wipe(down)">
                                      <p:cBhvr>
                                        <p:cTn id="25" dur="500"/>
                                        <p:tgtEl>
                                          <p:spTgt spid="37895">
                                            <p:txEl>
                                              <p:charRg st="419" end="48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7895">
                                            <p:txEl>
                                              <p:charRg st="484" end="550"/>
                                            </p:txEl>
                                          </p:spTgt>
                                        </p:tgtEl>
                                        <p:attrNameLst>
                                          <p:attrName>style.visibility</p:attrName>
                                        </p:attrNameLst>
                                      </p:cBhvr>
                                      <p:to>
                                        <p:strVal val="visible"/>
                                      </p:to>
                                    </p:set>
                                    <p:animEffect transition="in" filter="wipe(down)">
                                      <p:cBhvr>
                                        <p:cTn id="30" dur="500"/>
                                        <p:tgtEl>
                                          <p:spTgt spid="37895">
                                            <p:txEl>
                                              <p:charRg st="484" end="55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4" name="Rectangle 6"/>
          <p:cNvSpPr>
            <a:spLocks noGrp="1" noChangeArrowheads="1"/>
          </p:cNvSpPr>
          <p:nvPr>
            <p:ph type="title"/>
          </p:nvPr>
        </p:nvSpPr>
        <p:spPr>
          <a:xfrm>
            <a:off x="76200" y="152400"/>
            <a:ext cx="8229600" cy="609600"/>
          </a:xfrm>
        </p:spPr>
        <p:txBody>
          <a:bodyPr vert="horz" wrap="square" lIns="0" tIns="45720" rIns="0" bIns="0" numCol="1" anchor="b" anchorCtr="0" compatLnSpc="1">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GB" sz="3600" b="1" i="0" u="none" strike="noStrike" kern="120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Baskerville Old Face" pitchFamily="18" charset="0"/>
                <a:ea typeface="+mj-ea"/>
                <a:cs typeface="Times New Roman" panose="02020603050405020304" pitchFamily="18" charset="0"/>
              </a:rPr>
              <a:t>Cont . . .</a:t>
            </a:r>
            <a:endParaRPr kumimoji="0" lang="en-GB" sz="3600" b="1" i="0" u="none" strike="noStrike" kern="120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Baskerville Old Face" pitchFamily="18" charset="0"/>
              <a:ea typeface="+mj-ea"/>
              <a:cs typeface="Times New Roman" panose="02020603050405020304" pitchFamily="18" charset="0"/>
            </a:endParaRPr>
          </a:p>
        </p:txBody>
      </p:sp>
      <p:sp>
        <p:nvSpPr>
          <p:cNvPr id="37895" name="Rectangle 7"/>
          <p:cNvSpPr>
            <a:spLocks noGrp="1" noChangeArrowheads="1"/>
          </p:cNvSpPr>
          <p:nvPr>
            <p:ph idx="1"/>
          </p:nvPr>
        </p:nvSpPr>
        <p:spPr>
          <a:xfrm rot="18513588">
            <a:off x="6952456" y="1443831"/>
            <a:ext cx="2043113" cy="914400"/>
          </a:xfrm>
        </p:spPr>
        <p:txBody>
          <a:bodyPr vert="horz" wrap="square" lIns="91440" tIns="45720" rIns="91440" bIns="45720" numCol="1" anchor="t" anchorCtr="0" compatLnSpc="1">
            <a:noAutofit/>
          </a:bodyPr>
          <a:lstStyle/>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Encryption </a:t>
            </a:r>
            <a:endParaRPr kumimoji="0" 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pic>
        <p:nvPicPr>
          <p:cNvPr id="14340" name="Picture 2"/>
          <p:cNvPicPr>
            <a:picLocks noChangeAspect="1"/>
          </p:cNvPicPr>
          <p:nvPr/>
        </p:nvPicPr>
        <p:blipFill>
          <a:blip r:embed="rId1"/>
          <a:stretch>
            <a:fillRect/>
          </a:stretch>
        </p:blipFill>
        <p:spPr>
          <a:xfrm>
            <a:off x="152400" y="838200"/>
            <a:ext cx="7010400" cy="2852738"/>
          </a:xfrm>
          <a:prstGeom prst="rect">
            <a:avLst/>
          </a:prstGeom>
          <a:noFill/>
          <a:ln w="9525">
            <a:noFill/>
          </a:ln>
          <a:effectLst>
            <a:prstShdw prst="shdw13" dist="53882" dir="13499999">
              <a:schemeClr val="bg2">
                <a:alpha val="50000"/>
              </a:schemeClr>
            </a:prstShdw>
          </a:effectLst>
        </p:spPr>
      </p:pic>
      <p:pic>
        <p:nvPicPr>
          <p:cNvPr id="14341" name="Picture 3"/>
          <p:cNvPicPr>
            <a:picLocks noChangeAspect="1"/>
          </p:cNvPicPr>
          <p:nvPr/>
        </p:nvPicPr>
        <p:blipFill>
          <a:blip r:embed="rId2"/>
          <a:stretch>
            <a:fillRect/>
          </a:stretch>
        </p:blipFill>
        <p:spPr>
          <a:xfrm>
            <a:off x="152400" y="3810000"/>
            <a:ext cx="6858000" cy="2838450"/>
          </a:xfrm>
          <a:prstGeom prst="rect">
            <a:avLst/>
          </a:prstGeom>
          <a:noFill/>
          <a:ln w="9525">
            <a:noFill/>
          </a:ln>
          <a:effectLst>
            <a:prstShdw prst="shdw13" dist="53882" dir="13499999">
              <a:schemeClr val="bg2">
                <a:alpha val="50000"/>
              </a:schemeClr>
            </a:prstShdw>
          </a:effectLst>
        </p:spPr>
      </p:pic>
      <p:sp>
        <p:nvSpPr>
          <p:cNvPr id="6" name="Rectangle 7"/>
          <p:cNvSpPr txBox="1">
            <a:spLocks noChangeArrowheads="1"/>
          </p:cNvSpPr>
          <p:nvPr/>
        </p:nvSpPr>
        <p:spPr bwMode="auto">
          <a:xfrm rot="18513588">
            <a:off x="6830219" y="4436269"/>
            <a:ext cx="2043113" cy="914400"/>
          </a:xfrm>
          <a:prstGeom prst="rect">
            <a:avLst/>
          </a:prstGeom>
          <a:noFill/>
          <a:ln w="9525">
            <a:noFill/>
            <a:miter lim="800000"/>
          </a:ln>
        </p:spPr>
        <p:txBody>
          <a:bodyPr/>
          <a:lstStyle/>
          <a:p>
            <a:pPr marL="274320" marR="0" indent="-274320" algn="just" defTabSz="914400" eaLnBrk="1" fontAlgn="auto" hangingPunct="1">
              <a:lnSpc>
                <a:spcPct val="130000"/>
              </a:lnSpc>
              <a:spcBef>
                <a:spcPct val="20000"/>
              </a:spcBef>
              <a:spcAft>
                <a:spcPts val="0"/>
              </a:spcAft>
              <a:buClr>
                <a:schemeClr val="accent3"/>
              </a:buClr>
              <a:buSzPct val="95000"/>
              <a:buFont typeface="Wingdings 2" pitchFamily="18" charset="2"/>
              <a:buChar char=""/>
              <a:defRPr/>
            </a:pPr>
            <a:r>
              <a:rPr kumimoji="0" lang="en-US" sz="2400" b="1" kern="1200" cap="none" spc="0" normalizeH="0" baseline="0" noProof="0" dirty="0">
                <a:latin typeface="Times New Roman" panose="02020603050405020304" pitchFamily="18" charset="0"/>
                <a:ea typeface="+mn-ea"/>
                <a:cs typeface="Times New Roman" panose="02020603050405020304" pitchFamily="18" charset="0"/>
              </a:rPr>
              <a:t>Decryption </a:t>
            </a:r>
            <a:endParaRPr kumimoji="0" lang="en-US" sz="2400" b="1" kern="1200" cap="none" spc="0" normalizeH="0" baseline="0" noProof="0" dirty="0">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895">
                                            <p:txEl>
                                              <p:charRg st="0" end="12"/>
                                            </p:txEl>
                                          </p:spTgt>
                                        </p:tgtEl>
                                        <p:attrNameLst>
                                          <p:attrName>style.visibility</p:attrName>
                                        </p:attrNameLst>
                                      </p:cBhvr>
                                      <p:to>
                                        <p:strVal val="visible"/>
                                      </p:to>
                                    </p:set>
                                    <p:animEffect transition="in" filter="wipe(down)">
                                      <p:cBhvr>
                                        <p:cTn id="7" dur="500"/>
                                        <p:tgtEl>
                                          <p:spTgt spid="37895">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charRg st="0" end="12"/>
                                            </p:txEl>
                                          </p:spTgt>
                                        </p:tgtEl>
                                        <p:attrNameLst>
                                          <p:attrName>style.visibility</p:attrName>
                                        </p:attrNameLst>
                                      </p:cBhvr>
                                      <p:to>
                                        <p:strVal val="visible"/>
                                      </p:to>
                                    </p:set>
                                    <p:animEffect transition="in" filter="wipe(down)">
                                      <p:cBhvr>
                                        <p:cTn id="12" dur="500"/>
                                        <p:tgtEl>
                                          <p:spTgt spid="6">
                                            <p:txEl>
                                              <p:charRg st="0"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5" grpId="0" build="p"/>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4" name="Rectangle 6"/>
          <p:cNvSpPr>
            <a:spLocks noGrp="1" noChangeArrowheads="1"/>
          </p:cNvSpPr>
          <p:nvPr>
            <p:ph type="title"/>
          </p:nvPr>
        </p:nvSpPr>
        <p:spPr>
          <a:xfrm>
            <a:off x="76200" y="152400"/>
            <a:ext cx="8229600" cy="685800"/>
          </a:xfrm>
        </p:spPr>
        <p:txBody>
          <a:bodyPr vert="horz" wrap="square" lIns="0" tIns="45720" rIns="0" bIns="0" numCol="1" anchor="b" anchorCtr="0" compatLnSpc="1">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GB" sz="3600" b="1" i="0" u="none" strike="noStrike" kern="120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Baskerville Old Face" pitchFamily="18" charset="0"/>
                <a:ea typeface="+mj-ea"/>
                <a:cs typeface="Times New Roman" panose="02020603050405020304" pitchFamily="18" charset="0"/>
              </a:rPr>
              <a:t>Cont . . .</a:t>
            </a:r>
            <a:endParaRPr kumimoji="0" lang="en-GB" sz="3600" b="1" i="0" u="none" strike="noStrike" kern="120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Baskerville Old Face" pitchFamily="18" charset="0"/>
              <a:ea typeface="+mj-ea"/>
              <a:cs typeface="Times New Roman" panose="02020603050405020304" pitchFamily="18" charset="0"/>
            </a:endParaRPr>
          </a:p>
        </p:txBody>
      </p:sp>
      <p:sp>
        <p:nvSpPr>
          <p:cNvPr id="37895" name="Rectangle 7"/>
          <p:cNvSpPr>
            <a:spLocks noGrp="1" noChangeArrowheads="1"/>
          </p:cNvSpPr>
          <p:nvPr>
            <p:ph idx="1"/>
          </p:nvPr>
        </p:nvSpPr>
        <p:spPr>
          <a:xfrm>
            <a:off x="76200" y="914400"/>
            <a:ext cx="8915400" cy="5791200"/>
          </a:xfrm>
        </p:spPr>
        <p:txBody>
          <a:bodyPr vert="horz" wrap="square" lIns="91440" tIns="45720" rIns="91440" bIns="45720" numCol="1" anchor="t" anchorCtr="0" compatLnSpc="1">
            <a:noAutofit/>
          </a:bodyPr>
          <a:lstStyle/>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At the receiver’s end, the incoming data is divided into 64-bit blocks, and by using the same key as was used for encryption, each block is decrypted to produce the corresponding plain text block.</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endParaRPr kumimoji="0" lang="en-US" sz="105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None/>
              <a:defRPr/>
            </a:pPr>
            <a:endParaRPr kumimoji="0" lang="en-US" sz="900" b="1" i="1" u="sng"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None/>
              <a:defRPr/>
            </a:pPr>
            <a:r>
              <a:rPr kumimoji="0" lang="en-US" sz="2600" b="1" i="1" u="sng"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Problem</a:t>
            </a:r>
            <a:r>
              <a:rPr kumimoji="0" lang="en-US" sz="2600" b="1" i="1"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 </a:t>
            </a:r>
            <a:endParaRPr kumimoji="0" lang="en-US" sz="2600" b="1" i="1"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Since a single key is used for encrypting all the blocks of a message, if a plain text block repeats in the original message, corresponding cipher text block will also repeat in the encrypted message. </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Therefore, ECB is suitable only for encrypting small messages, where the scope for repeating the same plain text blocks is quite less.</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1188720" marR="0" lvl="3" indent="-274320" algn="just" defTabSz="914400" rtl="0" eaLnBrk="1" fontAlgn="auto" latinLnBrk="0" hangingPunct="1">
              <a:lnSpc>
                <a:spcPct val="130000"/>
              </a:lnSpc>
              <a:spcBef>
                <a:spcPct val="20000"/>
              </a:spcBef>
              <a:spcAft>
                <a:spcPts val="0"/>
              </a:spcAft>
              <a:buClr>
                <a:schemeClr val="accent3"/>
              </a:buClr>
              <a:buSzPct val="65000"/>
              <a:buFont typeface="Wingdings 2" pitchFamily="18" charset="2"/>
              <a:buChar char=""/>
              <a:defRPr/>
            </a:pPr>
            <a:r>
              <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To transmit an encryption key (DES or AES key) securely</a:t>
            </a:r>
            <a:endPar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895">
                                            <p:txEl>
                                              <p:charRg st="0" end="197"/>
                                            </p:txEl>
                                          </p:spTgt>
                                        </p:tgtEl>
                                        <p:attrNameLst>
                                          <p:attrName>style.visibility</p:attrName>
                                        </p:attrNameLst>
                                      </p:cBhvr>
                                      <p:to>
                                        <p:strVal val="visible"/>
                                      </p:to>
                                    </p:set>
                                    <p:animEffect transition="in" filter="wipe(down)">
                                      <p:cBhvr>
                                        <p:cTn id="7" dur="500"/>
                                        <p:tgtEl>
                                          <p:spTgt spid="37895">
                                            <p:txEl>
                                              <p:charRg st="0" end="19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7895">
                                            <p:txEl>
                                              <p:charRg st="199" end="208"/>
                                            </p:txEl>
                                          </p:spTgt>
                                        </p:tgtEl>
                                        <p:attrNameLst>
                                          <p:attrName>style.visibility</p:attrName>
                                        </p:attrNameLst>
                                      </p:cBhvr>
                                      <p:to>
                                        <p:strVal val="visible"/>
                                      </p:to>
                                    </p:set>
                                    <p:animEffect transition="in" filter="wipe(down)">
                                      <p:cBhvr>
                                        <p:cTn id="12" dur="500"/>
                                        <p:tgtEl>
                                          <p:spTgt spid="37895">
                                            <p:txEl>
                                              <p:charRg st="199" end="20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7895">
                                            <p:txEl>
                                              <p:charRg st="208" end="410"/>
                                            </p:txEl>
                                          </p:spTgt>
                                        </p:tgtEl>
                                        <p:attrNameLst>
                                          <p:attrName>style.visibility</p:attrName>
                                        </p:attrNameLst>
                                      </p:cBhvr>
                                      <p:to>
                                        <p:strVal val="visible"/>
                                      </p:to>
                                    </p:set>
                                    <p:animEffect transition="in" filter="wipe(down)">
                                      <p:cBhvr>
                                        <p:cTn id="17" dur="500"/>
                                        <p:tgtEl>
                                          <p:spTgt spid="37895">
                                            <p:txEl>
                                              <p:charRg st="208" end="4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7895">
                                            <p:txEl>
                                              <p:charRg st="410" end="545"/>
                                            </p:txEl>
                                          </p:spTgt>
                                        </p:tgtEl>
                                        <p:attrNameLst>
                                          <p:attrName>style.visibility</p:attrName>
                                        </p:attrNameLst>
                                      </p:cBhvr>
                                      <p:to>
                                        <p:strVal val="visible"/>
                                      </p:to>
                                    </p:set>
                                    <p:animEffect transition="in" filter="wipe(down)">
                                      <p:cBhvr>
                                        <p:cTn id="22" dur="500"/>
                                        <p:tgtEl>
                                          <p:spTgt spid="37895">
                                            <p:txEl>
                                              <p:charRg st="410" end="54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7895">
                                            <p:txEl>
                                              <p:charRg st="545" end="601"/>
                                            </p:txEl>
                                          </p:spTgt>
                                        </p:tgtEl>
                                        <p:attrNameLst>
                                          <p:attrName>style.visibility</p:attrName>
                                        </p:attrNameLst>
                                      </p:cBhvr>
                                      <p:to>
                                        <p:strVal val="visible"/>
                                      </p:to>
                                    </p:set>
                                    <p:animEffect transition="in" filter="wipe(down)">
                                      <p:cBhvr>
                                        <p:cTn id="25" dur="500"/>
                                        <p:tgtEl>
                                          <p:spTgt spid="37895">
                                            <p:txEl>
                                              <p:charRg st="545" end="60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4" name="Rectangle 6"/>
          <p:cNvSpPr>
            <a:spLocks noGrp="1" noChangeArrowheads="1"/>
          </p:cNvSpPr>
          <p:nvPr>
            <p:ph type="title"/>
          </p:nvPr>
        </p:nvSpPr>
        <p:spPr>
          <a:xfrm>
            <a:off x="76200" y="152400"/>
            <a:ext cx="8229600" cy="609600"/>
          </a:xfrm>
        </p:spPr>
        <p:txBody>
          <a:bodyPr vert="horz" wrap="square" lIns="0" tIns="45720" rIns="0" bIns="0" numCol="1" anchor="b" anchorCtr="0" compatLnSpc="1">
            <a:noAutofit/>
          </a:bodyPr>
          <a:lstStyle/>
          <a:p>
            <a:pPr marL="274320" marR="0" lvl="0" indent="-274320" algn="l" defTabSz="914400" rtl="0" eaLnBrk="1" fontAlgn="auto" latinLnBrk="0" hangingPunct="1">
              <a:lnSpc>
                <a:spcPct val="130000"/>
              </a:lnSpc>
              <a:spcBef>
                <a:spcPct val="0"/>
              </a:spcBef>
              <a:spcAft>
                <a:spcPts val="0"/>
              </a:spcAft>
              <a:buClrTx/>
              <a:buSzTx/>
              <a:buFontTx/>
              <a:buNone/>
              <a:defRPr/>
            </a:pPr>
            <a:r>
              <a:rPr kumimoji="0" lang="en-US" sz="3200" b="1"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B) Cipher Block Chaining (CBC) </a:t>
            </a:r>
            <a:endParaRPr kumimoji="0" lang="en-US" sz="3200" b="1"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endParaRPr>
          </a:p>
        </p:txBody>
      </p:sp>
      <p:sp>
        <p:nvSpPr>
          <p:cNvPr id="37895" name="Rectangle 7"/>
          <p:cNvSpPr>
            <a:spLocks noGrp="1" noChangeArrowheads="1"/>
          </p:cNvSpPr>
          <p:nvPr>
            <p:ph idx="1"/>
          </p:nvPr>
        </p:nvSpPr>
        <p:spPr>
          <a:xfrm>
            <a:off x="76200" y="762000"/>
            <a:ext cx="8915400" cy="5867400"/>
          </a:xfrm>
        </p:spPr>
        <p:txBody>
          <a:bodyPr vert="horz" wrap="square" lIns="91440" tIns="45720" rIns="91440" bIns="45720" numCol="1" anchor="t" anchorCtr="0" compatLnSpc="1">
            <a:noAutofit/>
          </a:bodyPr>
          <a:lstStyle/>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Overcome ECB problem, </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CBC mode ensures that even if a block of plain text repeats in the input, these two (or more) identical plain text blocks yield totally different cipher text blocks in the output. </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For this, a feedback mechanism is used.</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915670" marR="0" lvl="2" indent="-274320" algn="just" defTabSz="914400" rtl="0" eaLnBrk="1" fontAlgn="auto" latinLnBrk="0" hangingPunct="1">
              <a:lnSpc>
                <a:spcPct val="130000"/>
              </a:lnSpc>
              <a:spcBef>
                <a:spcPct val="20000"/>
              </a:spcBef>
              <a:spcAft>
                <a:spcPts val="0"/>
              </a:spcAft>
              <a:buClr>
                <a:schemeClr val="accent3"/>
              </a:buClr>
              <a:buSzPct val="70000"/>
              <a:buFont typeface="Wingdings 2" pitchFamily="18" charset="2"/>
              <a:buChar char=""/>
              <a:defRPr/>
            </a:pPr>
            <a:r>
              <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The results of the encryption of the previous block are fed back into the encryption of the current block.</a:t>
            </a:r>
            <a:endPar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915670" marR="0" lvl="2" indent="-274320" algn="just" defTabSz="914400" rtl="0" eaLnBrk="1" fontAlgn="auto" latinLnBrk="0" hangingPunct="1">
              <a:lnSpc>
                <a:spcPct val="130000"/>
              </a:lnSpc>
              <a:spcBef>
                <a:spcPct val="20000"/>
              </a:spcBef>
              <a:spcAft>
                <a:spcPts val="0"/>
              </a:spcAft>
              <a:buClr>
                <a:schemeClr val="accent3"/>
              </a:buClr>
              <a:buSzPct val="70000"/>
              <a:buFont typeface="Wingdings 2" pitchFamily="18" charset="2"/>
              <a:buChar char=""/>
              <a:defRPr/>
            </a:pPr>
            <a:r>
              <a:rPr kumimoji="0" lang="en-US" sz="22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That is, each cipher block is used to modify encryption of next block. </a:t>
            </a:r>
            <a:endParaRPr kumimoji="0" lang="en-US" sz="22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915670" marR="0" lvl="2" indent="-274320" algn="just" defTabSz="914400" rtl="0" eaLnBrk="1" fontAlgn="auto" latinLnBrk="0" hangingPunct="1">
              <a:lnSpc>
                <a:spcPct val="130000"/>
              </a:lnSpc>
              <a:spcBef>
                <a:spcPct val="20000"/>
              </a:spcBef>
              <a:spcAft>
                <a:spcPts val="0"/>
              </a:spcAft>
              <a:buClr>
                <a:schemeClr val="accent3"/>
              </a:buClr>
              <a:buSzPct val="70000"/>
              <a:buFont typeface="Wingdings 2" pitchFamily="18" charset="2"/>
              <a:buChar char=""/>
              <a:defRPr/>
            </a:pPr>
            <a:r>
              <a:rPr kumimoji="0" lang="en-US" sz="22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Thus each block of cipher text is dependent on the corresponding current input plain text block, and all the previous plain text blocks.</a:t>
            </a:r>
            <a:endParaRPr kumimoji="0" lang="en-US" sz="23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pic>
        <p:nvPicPr>
          <p:cNvPr id="16388" name="Picture 4"/>
          <p:cNvPicPr>
            <a:picLocks noChangeAspect="1"/>
          </p:cNvPicPr>
          <p:nvPr/>
        </p:nvPicPr>
        <p:blipFill>
          <a:blip r:embed="rId1"/>
          <a:stretch>
            <a:fillRect/>
          </a:stretch>
        </p:blipFill>
        <p:spPr>
          <a:xfrm>
            <a:off x="1624013" y="5791200"/>
            <a:ext cx="5610225" cy="923925"/>
          </a:xfrm>
          <a:prstGeom prst="rect">
            <a:avLst/>
          </a:prstGeom>
          <a:noFill/>
          <a:ln w="9525">
            <a:noFill/>
          </a:ln>
          <a:effectLst>
            <a:prstShdw prst="shdw13" dist="53882" dir="13499999">
              <a:schemeClr val="bg2">
                <a:alpha val="50000"/>
              </a:schemeClr>
            </a:prst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895">
                                            <p:txEl>
                                              <p:charRg st="0" end="23"/>
                                            </p:txEl>
                                          </p:spTgt>
                                        </p:tgtEl>
                                        <p:attrNameLst>
                                          <p:attrName>style.visibility</p:attrName>
                                        </p:attrNameLst>
                                      </p:cBhvr>
                                      <p:to>
                                        <p:strVal val="visible"/>
                                      </p:to>
                                    </p:set>
                                    <p:animEffect transition="in" filter="wipe(down)">
                                      <p:cBhvr>
                                        <p:cTn id="7" dur="500"/>
                                        <p:tgtEl>
                                          <p:spTgt spid="37895">
                                            <p:txEl>
                                              <p:charRg st="0"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7895">
                                            <p:txEl>
                                              <p:charRg st="23" end="204"/>
                                            </p:txEl>
                                          </p:spTgt>
                                        </p:tgtEl>
                                        <p:attrNameLst>
                                          <p:attrName>style.visibility</p:attrName>
                                        </p:attrNameLst>
                                      </p:cBhvr>
                                      <p:to>
                                        <p:strVal val="visible"/>
                                      </p:to>
                                    </p:set>
                                    <p:animEffect transition="in" filter="wipe(down)">
                                      <p:cBhvr>
                                        <p:cTn id="12" dur="500"/>
                                        <p:tgtEl>
                                          <p:spTgt spid="37895">
                                            <p:txEl>
                                              <p:charRg st="23" end="20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7895">
                                            <p:txEl>
                                              <p:charRg st="204" end="244"/>
                                            </p:txEl>
                                          </p:spTgt>
                                        </p:tgtEl>
                                        <p:attrNameLst>
                                          <p:attrName>style.visibility</p:attrName>
                                        </p:attrNameLst>
                                      </p:cBhvr>
                                      <p:to>
                                        <p:strVal val="visible"/>
                                      </p:to>
                                    </p:set>
                                    <p:animEffect transition="in" filter="wipe(down)">
                                      <p:cBhvr>
                                        <p:cTn id="17" dur="500"/>
                                        <p:tgtEl>
                                          <p:spTgt spid="37895">
                                            <p:txEl>
                                              <p:charRg st="204" end="244"/>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7895">
                                            <p:txEl>
                                              <p:charRg st="244" end="351"/>
                                            </p:txEl>
                                          </p:spTgt>
                                        </p:tgtEl>
                                        <p:attrNameLst>
                                          <p:attrName>style.visibility</p:attrName>
                                        </p:attrNameLst>
                                      </p:cBhvr>
                                      <p:to>
                                        <p:strVal val="visible"/>
                                      </p:to>
                                    </p:set>
                                    <p:animEffect transition="in" filter="wipe(down)">
                                      <p:cBhvr>
                                        <p:cTn id="20" dur="500"/>
                                        <p:tgtEl>
                                          <p:spTgt spid="37895">
                                            <p:txEl>
                                              <p:charRg st="244" end="351"/>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37895">
                                            <p:txEl>
                                              <p:charRg st="351" end="423"/>
                                            </p:txEl>
                                          </p:spTgt>
                                        </p:tgtEl>
                                        <p:attrNameLst>
                                          <p:attrName>style.visibility</p:attrName>
                                        </p:attrNameLst>
                                      </p:cBhvr>
                                      <p:to>
                                        <p:strVal val="visible"/>
                                      </p:to>
                                    </p:set>
                                    <p:animEffect transition="in" filter="wipe(down)">
                                      <p:cBhvr>
                                        <p:cTn id="23" dur="500"/>
                                        <p:tgtEl>
                                          <p:spTgt spid="37895">
                                            <p:txEl>
                                              <p:charRg st="351" end="423"/>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7895">
                                            <p:txEl>
                                              <p:charRg st="423" end="560"/>
                                            </p:txEl>
                                          </p:spTgt>
                                        </p:tgtEl>
                                        <p:attrNameLst>
                                          <p:attrName>style.visibility</p:attrName>
                                        </p:attrNameLst>
                                      </p:cBhvr>
                                      <p:to>
                                        <p:strVal val="visible"/>
                                      </p:to>
                                    </p:set>
                                    <p:animEffect transition="in" filter="wipe(down)">
                                      <p:cBhvr>
                                        <p:cTn id="26" dur="500"/>
                                        <p:tgtEl>
                                          <p:spTgt spid="37895">
                                            <p:txEl>
                                              <p:charRg st="423" end="56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4" name="Rectangle 6"/>
          <p:cNvSpPr>
            <a:spLocks noGrp="1" noChangeArrowheads="1"/>
          </p:cNvSpPr>
          <p:nvPr>
            <p:ph type="title"/>
          </p:nvPr>
        </p:nvSpPr>
        <p:spPr>
          <a:xfrm>
            <a:off x="76200" y="152400"/>
            <a:ext cx="8229600" cy="609600"/>
          </a:xfrm>
        </p:spPr>
        <p:txBody>
          <a:bodyPr vert="horz" wrap="square" lIns="0" tIns="45720" rIns="0" bIns="0" numCol="1" anchor="b" anchorCtr="0" compatLnSpc="1">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GB" sz="3600" b="1" i="0" u="none" strike="noStrike" kern="120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Baskerville Old Face" pitchFamily="18" charset="0"/>
                <a:ea typeface="+mj-ea"/>
                <a:cs typeface="Times New Roman" panose="02020603050405020304" pitchFamily="18" charset="0"/>
              </a:rPr>
              <a:t>Cont . . .</a:t>
            </a:r>
            <a:endParaRPr kumimoji="0" lang="en-GB" sz="3600" b="1" i="0" u="none" strike="noStrike" kern="120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Baskerville Old Face" pitchFamily="18" charset="0"/>
              <a:ea typeface="+mj-ea"/>
              <a:cs typeface="Times New Roman" panose="02020603050405020304" pitchFamily="18" charset="0"/>
            </a:endParaRPr>
          </a:p>
        </p:txBody>
      </p:sp>
      <p:pic>
        <p:nvPicPr>
          <p:cNvPr id="17411" name="Picture 2"/>
          <p:cNvPicPr>
            <a:picLocks noChangeAspect="1"/>
          </p:cNvPicPr>
          <p:nvPr/>
        </p:nvPicPr>
        <p:blipFill>
          <a:blip r:embed="rId1"/>
          <a:stretch>
            <a:fillRect/>
          </a:stretch>
        </p:blipFill>
        <p:spPr>
          <a:xfrm>
            <a:off x="1981200" y="209550"/>
            <a:ext cx="6705600" cy="6419850"/>
          </a:xfrm>
          <a:prstGeom prst="rect">
            <a:avLst/>
          </a:prstGeom>
          <a:noFill/>
          <a:ln w="9525">
            <a:noFill/>
          </a:ln>
          <a:effectLst>
            <a:prstShdw prst="shdw13" dist="53882" dir="13499999">
              <a:schemeClr val="bg2">
                <a:alpha val="50000"/>
              </a:schemeClr>
            </a:prst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4" name="Rectangle 6"/>
          <p:cNvSpPr>
            <a:spLocks noGrp="1" noChangeArrowheads="1"/>
          </p:cNvSpPr>
          <p:nvPr>
            <p:ph type="title"/>
          </p:nvPr>
        </p:nvSpPr>
        <p:spPr>
          <a:xfrm>
            <a:off x="76200" y="152400"/>
            <a:ext cx="8229600" cy="609600"/>
          </a:xfrm>
        </p:spPr>
        <p:txBody>
          <a:bodyPr vert="horz" wrap="square" lIns="0" tIns="45720" rIns="0" bIns="0" numCol="1" anchor="b" anchorCtr="0" compatLnSpc="1">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GB" sz="3600" b="1" i="0" u="none" strike="noStrike" kern="120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Baskerville Old Face" pitchFamily="18" charset="0"/>
                <a:ea typeface="+mj-ea"/>
                <a:cs typeface="Times New Roman" panose="02020603050405020304" pitchFamily="18" charset="0"/>
              </a:rPr>
              <a:t>Cont . . .</a:t>
            </a:r>
            <a:endParaRPr kumimoji="0" lang="en-GB" sz="3600" b="1" i="0" u="none" strike="noStrike" kern="120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Baskerville Old Face" pitchFamily="18" charset="0"/>
              <a:ea typeface="+mj-ea"/>
              <a:cs typeface="Times New Roman" panose="02020603050405020304" pitchFamily="18" charset="0"/>
            </a:endParaRPr>
          </a:p>
        </p:txBody>
      </p:sp>
      <p:sp>
        <p:nvSpPr>
          <p:cNvPr id="37895" name="Rectangle 7"/>
          <p:cNvSpPr>
            <a:spLocks noGrp="1" noChangeArrowheads="1"/>
          </p:cNvSpPr>
          <p:nvPr>
            <p:ph idx="1"/>
          </p:nvPr>
        </p:nvSpPr>
        <p:spPr>
          <a:xfrm>
            <a:off x="76200" y="838200"/>
            <a:ext cx="8915400" cy="5867400"/>
          </a:xfrm>
        </p:spPr>
        <p:txBody>
          <a:bodyPr vert="horz" wrap="square" lIns="91440" tIns="45720" rIns="91440" bIns="45720" numCol="1" anchor="t" anchorCtr="0" compatLnSpc="1">
            <a:noAutofit/>
          </a:bodyPr>
          <a:lstStyle/>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None/>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(1) As shown in figure, first step receives 2 inputs: first block of plain text and random block of text, called as </a:t>
            </a:r>
            <a:r>
              <a:rPr kumimoji="0" lang="en-US" sz="2400" b="0" i="1"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Initialization Vector (IV).</a:t>
            </a:r>
            <a:endParaRPr kumimoji="0" lang="en-US" sz="2400" b="0" i="1"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endParaRPr>
          </a:p>
          <a:p>
            <a:pPr marL="1188720" marR="0" lvl="3" indent="-274320" algn="just" defTabSz="914400" rtl="0" eaLnBrk="1" fontAlgn="auto" latinLnBrk="0" hangingPunct="1">
              <a:lnSpc>
                <a:spcPct val="130000"/>
              </a:lnSpc>
              <a:spcBef>
                <a:spcPct val="20000"/>
              </a:spcBef>
              <a:spcAft>
                <a:spcPts val="0"/>
              </a:spcAft>
              <a:buClr>
                <a:schemeClr val="accent3"/>
              </a:buClr>
              <a:buSzPct val="65000"/>
              <a:buFont typeface="Wingdings 2" pitchFamily="18" charset="2"/>
              <a:buChar char=""/>
              <a:defRPr/>
            </a:pPr>
            <a:r>
              <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IV has no special meaning: it is simply used to make </a:t>
            </a: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each message unique. </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1188720" marR="0" lvl="3" indent="-274320" algn="just" defTabSz="914400" rtl="0" eaLnBrk="1" fontAlgn="auto" latinLnBrk="0" hangingPunct="1">
              <a:lnSpc>
                <a:spcPct val="130000"/>
              </a:lnSpc>
              <a:spcBef>
                <a:spcPct val="20000"/>
              </a:spcBef>
              <a:spcAft>
                <a:spcPts val="0"/>
              </a:spcAft>
              <a:buClr>
                <a:schemeClr val="accent3"/>
              </a:buClr>
              <a:buSzPct val="65000"/>
              <a:buFont typeface="Wingdings 2" pitchFamily="18" charset="2"/>
              <a:buChar char=""/>
              <a:defRPr/>
            </a:pPr>
            <a:r>
              <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Since the value of IV is randomly generated, the likelihood of it repeating in two different messages is quite rare. </a:t>
            </a:r>
            <a:endPar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1188720" marR="0" lvl="3" indent="-274320" algn="just" defTabSz="914400" rtl="0" eaLnBrk="1" fontAlgn="auto" latinLnBrk="0" hangingPunct="1">
              <a:lnSpc>
                <a:spcPct val="130000"/>
              </a:lnSpc>
              <a:spcBef>
                <a:spcPct val="20000"/>
              </a:spcBef>
              <a:spcAft>
                <a:spcPts val="0"/>
              </a:spcAft>
              <a:buClr>
                <a:schemeClr val="accent3"/>
              </a:buClr>
              <a:buSzPct val="65000"/>
              <a:buFont typeface="Wingdings 2" pitchFamily="18" charset="2"/>
              <a:buChar char=""/>
              <a:defRPr/>
            </a:pPr>
            <a:r>
              <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Consequently, IV helps in making the cipher text somewhat unique or at least quite different from all the other cipher texts in a different message.</a:t>
            </a:r>
            <a:endPar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1188720" marR="0" lvl="3" indent="-274320" algn="just" defTabSz="914400" rtl="0" eaLnBrk="1" fontAlgn="auto" latinLnBrk="0" hangingPunct="1">
              <a:lnSpc>
                <a:spcPct val="130000"/>
              </a:lnSpc>
              <a:spcBef>
                <a:spcPct val="20000"/>
              </a:spcBef>
              <a:spcAft>
                <a:spcPts val="0"/>
              </a:spcAft>
              <a:buClr>
                <a:schemeClr val="accent3"/>
              </a:buClr>
              <a:buSzPct val="65000"/>
              <a:buFont typeface="Wingdings 2" pitchFamily="18" charset="2"/>
              <a:buChar char=""/>
              <a:defRPr/>
            </a:pPr>
            <a:r>
              <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No need to keep IV secret, it can be known to everybody. </a:t>
            </a:r>
            <a:endPar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1188720" marR="0" lvl="3" indent="-274320" algn="just" defTabSz="914400" rtl="0" eaLnBrk="1" fontAlgn="auto" latinLnBrk="0" hangingPunct="1">
              <a:lnSpc>
                <a:spcPct val="130000"/>
              </a:lnSpc>
              <a:spcBef>
                <a:spcPct val="20000"/>
              </a:spcBef>
              <a:spcAft>
                <a:spcPts val="0"/>
              </a:spcAft>
              <a:buClr>
                <a:schemeClr val="accent3"/>
              </a:buClr>
              <a:buSzPct val="65000"/>
              <a:buFont typeface="Wingdings 2" pitchFamily="18" charset="2"/>
              <a:buChar char=""/>
              <a:defRPr/>
            </a:pPr>
            <a:r>
              <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IV is simply one of the two inputs to the first encryption step.</a:t>
            </a:r>
            <a:endPar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895">
                                            <p:txEl>
                                              <p:charRg st="0" end="144"/>
                                            </p:txEl>
                                          </p:spTgt>
                                        </p:tgtEl>
                                        <p:attrNameLst>
                                          <p:attrName>style.visibility</p:attrName>
                                        </p:attrNameLst>
                                      </p:cBhvr>
                                      <p:to>
                                        <p:strVal val="visible"/>
                                      </p:to>
                                    </p:set>
                                    <p:animEffect transition="in" filter="wipe(down)">
                                      <p:cBhvr>
                                        <p:cTn id="7" dur="500"/>
                                        <p:tgtEl>
                                          <p:spTgt spid="37895">
                                            <p:txEl>
                                              <p:charRg st="0" end="144"/>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7895">
                                            <p:txEl>
                                              <p:charRg st="144" end="219"/>
                                            </p:txEl>
                                          </p:spTgt>
                                        </p:tgtEl>
                                        <p:attrNameLst>
                                          <p:attrName>style.visibility</p:attrName>
                                        </p:attrNameLst>
                                      </p:cBhvr>
                                      <p:to>
                                        <p:strVal val="visible"/>
                                      </p:to>
                                    </p:set>
                                    <p:animEffect transition="in" filter="wipe(down)">
                                      <p:cBhvr>
                                        <p:cTn id="10" dur="500"/>
                                        <p:tgtEl>
                                          <p:spTgt spid="37895">
                                            <p:txEl>
                                              <p:charRg st="144" end="219"/>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7895">
                                            <p:txEl>
                                              <p:charRg st="219" end="337"/>
                                            </p:txEl>
                                          </p:spTgt>
                                        </p:tgtEl>
                                        <p:attrNameLst>
                                          <p:attrName>style.visibility</p:attrName>
                                        </p:attrNameLst>
                                      </p:cBhvr>
                                      <p:to>
                                        <p:strVal val="visible"/>
                                      </p:to>
                                    </p:set>
                                    <p:animEffect transition="in" filter="wipe(down)">
                                      <p:cBhvr>
                                        <p:cTn id="13" dur="500"/>
                                        <p:tgtEl>
                                          <p:spTgt spid="37895">
                                            <p:txEl>
                                              <p:charRg st="219" end="337"/>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7895">
                                            <p:txEl>
                                              <p:charRg st="337" end="486"/>
                                            </p:txEl>
                                          </p:spTgt>
                                        </p:tgtEl>
                                        <p:attrNameLst>
                                          <p:attrName>style.visibility</p:attrName>
                                        </p:attrNameLst>
                                      </p:cBhvr>
                                      <p:to>
                                        <p:strVal val="visible"/>
                                      </p:to>
                                    </p:set>
                                    <p:animEffect transition="in" filter="wipe(down)">
                                      <p:cBhvr>
                                        <p:cTn id="16" dur="500"/>
                                        <p:tgtEl>
                                          <p:spTgt spid="37895">
                                            <p:txEl>
                                              <p:charRg st="337" end="486"/>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7895">
                                            <p:txEl>
                                              <p:charRg st="486" end="544"/>
                                            </p:txEl>
                                          </p:spTgt>
                                        </p:tgtEl>
                                        <p:attrNameLst>
                                          <p:attrName>style.visibility</p:attrName>
                                        </p:attrNameLst>
                                      </p:cBhvr>
                                      <p:to>
                                        <p:strVal val="visible"/>
                                      </p:to>
                                    </p:set>
                                    <p:animEffect transition="in" filter="wipe(down)">
                                      <p:cBhvr>
                                        <p:cTn id="19" dur="500"/>
                                        <p:tgtEl>
                                          <p:spTgt spid="37895">
                                            <p:txEl>
                                              <p:charRg st="486" end="54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7895">
                                            <p:txEl>
                                              <p:charRg st="544" end="609"/>
                                            </p:txEl>
                                          </p:spTgt>
                                        </p:tgtEl>
                                        <p:attrNameLst>
                                          <p:attrName>style.visibility</p:attrName>
                                        </p:attrNameLst>
                                      </p:cBhvr>
                                      <p:to>
                                        <p:strVal val="visible"/>
                                      </p:to>
                                    </p:set>
                                    <p:animEffect transition="in" filter="wipe(down)">
                                      <p:cBhvr>
                                        <p:cTn id="24" dur="500"/>
                                        <p:tgtEl>
                                          <p:spTgt spid="37895">
                                            <p:txEl>
                                              <p:charRg st="544" end="60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4" name="Rectangle 6"/>
          <p:cNvSpPr>
            <a:spLocks noGrp="1" noChangeArrowheads="1"/>
          </p:cNvSpPr>
          <p:nvPr>
            <p:ph type="title"/>
          </p:nvPr>
        </p:nvSpPr>
        <p:spPr>
          <a:xfrm>
            <a:off x="76200" y="152400"/>
            <a:ext cx="8229600" cy="609600"/>
          </a:xfrm>
        </p:spPr>
        <p:txBody>
          <a:bodyPr vert="horz" wrap="square" lIns="0" tIns="45720" rIns="0" bIns="0" numCol="1" anchor="b" anchorCtr="0" compatLnSpc="1">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GB" sz="3600" b="1" i="0" u="none" strike="noStrike" kern="120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Baskerville Old Face" pitchFamily="18" charset="0"/>
                <a:ea typeface="+mj-ea"/>
                <a:cs typeface="Times New Roman" panose="02020603050405020304" pitchFamily="18" charset="0"/>
              </a:rPr>
              <a:t>Cont . . .</a:t>
            </a:r>
            <a:endParaRPr kumimoji="0" lang="en-GB" sz="3600" b="1" i="0" u="none" strike="noStrike" kern="120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Baskerville Old Face" pitchFamily="18" charset="0"/>
              <a:ea typeface="+mj-ea"/>
              <a:cs typeface="Times New Roman" panose="02020603050405020304" pitchFamily="18" charset="0"/>
            </a:endParaRPr>
          </a:p>
        </p:txBody>
      </p:sp>
      <p:sp>
        <p:nvSpPr>
          <p:cNvPr id="37895" name="Rectangle 7"/>
          <p:cNvSpPr>
            <a:spLocks noGrp="1" noChangeArrowheads="1"/>
          </p:cNvSpPr>
          <p:nvPr>
            <p:ph idx="1"/>
          </p:nvPr>
        </p:nvSpPr>
        <p:spPr>
          <a:xfrm>
            <a:off x="76200" y="838200"/>
            <a:ext cx="8915400" cy="5867400"/>
          </a:xfrm>
        </p:spPr>
        <p:txBody>
          <a:bodyPr vert="horz" wrap="square" lIns="91440" tIns="45720" rIns="91440" bIns="45720" numCol="1" anchor="t" anchorCtr="0" compatLnSpc="1">
            <a:noAutofit/>
          </a:bodyPr>
          <a:lstStyle/>
          <a:p>
            <a:pPr marL="641350" marR="0" lvl="1" indent="-274320" algn="just" defTabSz="914400" rtl="0" eaLnBrk="1" fontAlgn="auto" latinLnBrk="0" hangingPunct="1">
              <a:lnSpc>
                <a:spcPct val="130000"/>
              </a:lnSpc>
              <a:spcBef>
                <a:spcPct val="20000"/>
              </a:spcBef>
              <a:spcAft>
                <a:spcPts val="0"/>
              </a:spcAft>
              <a:buClr>
                <a:schemeClr val="accent3"/>
              </a:buClr>
              <a:buSzPct val="85000"/>
              <a:buFont typeface="Wingdings 2" pitchFamily="18" charset="2"/>
              <a:buChar char=""/>
              <a:defRPr/>
            </a:pPr>
            <a:r>
              <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The output of step 1 is cipher text block 1, which is also one of the two inputs to the second encryption (i.e., Cipher text block 1 is also an IV for step 2 Similarly, Cipher text block 2 is also an IV for step 3, and so on.) </a:t>
            </a:r>
            <a:endPar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641350" marR="0" lvl="1" indent="-274320" algn="just" defTabSz="914400" rtl="0" eaLnBrk="1" fontAlgn="auto" latinLnBrk="0" hangingPunct="1">
              <a:lnSpc>
                <a:spcPct val="130000"/>
              </a:lnSpc>
              <a:spcBef>
                <a:spcPct val="20000"/>
              </a:spcBef>
              <a:spcAft>
                <a:spcPts val="0"/>
              </a:spcAft>
              <a:buClr>
                <a:schemeClr val="accent3"/>
              </a:buClr>
              <a:buSzPct val="85000"/>
              <a:buFont typeface="Wingdings 2" pitchFamily="18" charset="2"/>
              <a:buChar char=""/>
              <a:defRPr/>
            </a:pPr>
            <a:r>
              <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The key used for encryption is what needs to be kept secret. However, in practice, for maximum security, both the key and the IV are kept secret.</a:t>
            </a:r>
            <a:endPar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The first block of plain text and IV are combined using XOR and then encrypted using a key to produce the first cipher text block. </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The first cipher text block is then provided as a feedback to the next plain text block, as explained below</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895">
                                            <p:txEl>
                                              <p:charRg st="0" end="228"/>
                                            </p:txEl>
                                          </p:spTgt>
                                        </p:tgtEl>
                                        <p:attrNameLst>
                                          <p:attrName>style.visibility</p:attrName>
                                        </p:attrNameLst>
                                      </p:cBhvr>
                                      <p:to>
                                        <p:strVal val="visible"/>
                                      </p:to>
                                    </p:set>
                                    <p:animEffect transition="in" filter="wipe(down)">
                                      <p:cBhvr>
                                        <p:cTn id="7" dur="500"/>
                                        <p:tgtEl>
                                          <p:spTgt spid="37895">
                                            <p:txEl>
                                              <p:charRg st="0" end="228"/>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7895">
                                            <p:txEl>
                                              <p:charRg st="228" end="374"/>
                                            </p:txEl>
                                          </p:spTgt>
                                        </p:tgtEl>
                                        <p:attrNameLst>
                                          <p:attrName>style.visibility</p:attrName>
                                        </p:attrNameLst>
                                      </p:cBhvr>
                                      <p:to>
                                        <p:strVal val="visible"/>
                                      </p:to>
                                    </p:set>
                                    <p:animEffect transition="in" filter="wipe(down)">
                                      <p:cBhvr>
                                        <p:cTn id="10" dur="500"/>
                                        <p:tgtEl>
                                          <p:spTgt spid="37895">
                                            <p:txEl>
                                              <p:charRg st="228" end="37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7895">
                                            <p:txEl>
                                              <p:charRg st="374" end="506"/>
                                            </p:txEl>
                                          </p:spTgt>
                                        </p:tgtEl>
                                        <p:attrNameLst>
                                          <p:attrName>style.visibility</p:attrName>
                                        </p:attrNameLst>
                                      </p:cBhvr>
                                      <p:to>
                                        <p:strVal val="visible"/>
                                      </p:to>
                                    </p:set>
                                    <p:animEffect transition="in" filter="wipe(down)">
                                      <p:cBhvr>
                                        <p:cTn id="15" dur="500"/>
                                        <p:tgtEl>
                                          <p:spTgt spid="37895">
                                            <p:txEl>
                                              <p:charRg st="374" end="50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7895">
                                            <p:txEl>
                                              <p:charRg st="506" end="614"/>
                                            </p:txEl>
                                          </p:spTgt>
                                        </p:tgtEl>
                                        <p:attrNameLst>
                                          <p:attrName>style.visibility</p:attrName>
                                        </p:attrNameLst>
                                      </p:cBhvr>
                                      <p:to>
                                        <p:strVal val="visible"/>
                                      </p:to>
                                    </p:set>
                                    <p:animEffect transition="in" filter="wipe(down)">
                                      <p:cBhvr>
                                        <p:cTn id="20" dur="500"/>
                                        <p:tgtEl>
                                          <p:spTgt spid="37895">
                                            <p:txEl>
                                              <p:charRg st="506" end="6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4" name="Rectangle 6"/>
          <p:cNvSpPr>
            <a:spLocks noGrp="1" noChangeArrowheads="1"/>
          </p:cNvSpPr>
          <p:nvPr>
            <p:ph type="title"/>
          </p:nvPr>
        </p:nvSpPr>
        <p:spPr>
          <a:xfrm>
            <a:off x="76200" y="152400"/>
            <a:ext cx="8229600" cy="533400"/>
          </a:xfrm>
        </p:spPr>
        <p:txBody>
          <a:bodyPr vert="horz" wrap="square" lIns="0" tIns="45720" rIns="0" bIns="0" numCol="1" anchor="b" anchorCtr="0" compatLnSpc="1">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GB" sz="3600" b="1" i="0" u="none" strike="noStrike" kern="120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Baskerville Old Face" pitchFamily="18" charset="0"/>
                <a:ea typeface="+mj-ea"/>
                <a:cs typeface="Times New Roman" panose="02020603050405020304" pitchFamily="18" charset="0"/>
              </a:rPr>
              <a:t>Cont . . .</a:t>
            </a:r>
            <a:endParaRPr kumimoji="0" lang="en-GB" sz="3600" b="1" i="0" u="none" strike="noStrike" kern="120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Baskerville Old Face" pitchFamily="18" charset="0"/>
              <a:ea typeface="+mj-ea"/>
              <a:cs typeface="Times New Roman" panose="02020603050405020304" pitchFamily="18" charset="0"/>
            </a:endParaRPr>
          </a:p>
        </p:txBody>
      </p:sp>
      <p:sp>
        <p:nvSpPr>
          <p:cNvPr id="37895" name="Rectangle 7"/>
          <p:cNvSpPr>
            <a:spLocks noGrp="1" noChangeArrowheads="1"/>
          </p:cNvSpPr>
          <p:nvPr>
            <p:ph idx="1"/>
          </p:nvPr>
        </p:nvSpPr>
        <p:spPr>
          <a:xfrm>
            <a:off x="76200" y="762000"/>
            <a:ext cx="8915400" cy="5943600"/>
          </a:xfrm>
        </p:spPr>
        <p:txBody>
          <a:bodyPr vert="horz" wrap="square" lIns="91440" tIns="45720" rIns="91440" bIns="45720" numCol="1" anchor="t" anchorCtr="0" compatLnSpc="1">
            <a:noAutofit/>
          </a:bodyPr>
          <a:lstStyle/>
          <a:p>
            <a:pPr marL="274320" marR="0" lvl="0" indent="-274320" algn="just" defTabSz="914400" rtl="0" eaLnBrk="1" fontAlgn="auto" latinLnBrk="0" hangingPunct="1">
              <a:lnSpc>
                <a:spcPct val="123000"/>
              </a:lnSpc>
              <a:spcBef>
                <a:spcPct val="20000"/>
              </a:spcBef>
              <a:spcAft>
                <a:spcPts val="0"/>
              </a:spcAft>
              <a:buClr>
                <a:schemeClr val="accent3"/>
              </a:buClr>
              <a:buSzPct val="95000"/>
              <a:buFont typeface="Wingdings 2" pitchFamily="18" charset="2"/>
              <a:buNone/>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(2) In the second step, the second plain text block is </a:t>
            </a:r>
            <a:r>
              <a:rPr kumimoji="0" lang="en-US" sz="2400" b="0" i="0" u="none" strike="noStrike" kern="1200" cap="none" spc="0" normalizeH="0" baseline="0" noProof="0" dirty="0" err="1" smtClean="0">
                <a:ln>
                  <a:noFill/>
                </a:ln>
                <a:solidFill>
                  <a:schemeClr val="tx1"/>
                </a:solidFill>
                <a:effectLst/>
                <a:uLnTx/>
                <a:uFillTx/>
                <a:latin typeface="Times New Roman" panose="02020603050405020304" pitchFamily="18" charset="0"/>
                <a:ea typeface="+mn-ea"/>
                <a:cs typeface="Times New Roman" panose="02020603050405020304" pitchFamily="18" charset="0"/>
              </a:rPr>
              <a:t>XORed</a:t>
            </a: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with the output of step 1, i.e. the first cipher text block. </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641350" marR="0" lvl="1" indent="-274320" algn="just" defTabSz="914400" rtl="0" eaLnBrk="1" fontAlgn="auto" latinLnBrk="0" hangingPunct="1">
              <a:lnSpc>
                <a:spcPct val="123000"/>
              </a:lnSpc>
              <a:spcBef>
                <a:spcPct val="20000"/>
              </a:spcBef>
              <a:spcAft>
                <a:spcPts val="0"/>
              </a:spcAft>
              <a:buClr>
                <a:schemeClr val="accent3"/>
              </a:buClr>
              <a:buSzPct val="85000"/>
              <a:buFont typeface="Wingdings 2" pitchFamily="18" charset="2"/>
              <a:buChar char=""/>
              <a:defRPr/>
            </a:pPr>
            <a:r>
              <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It is then encrypted with the same key, as used in step 1. </a:t>
            </a:r>
            <a:endPar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641350" marR="0" lvl="1" indent="-274320" algn="just" defTabSz="914400" rtl="0" eaLnBrk="1" fontAlgn="auto" latinLnBrk="0" hangingPunct="1">
              <a:lnSpc>
                <a:spcPct val="123000"/>
              </a:lnSpc>
              <a:spcBef>
                <a:spcPct val="20000"/>
              </a:spcBef>
              <a:spcAft>
                <a:spcPts val="0"/>
              </a:spcAft>
              <a:buClr>
                <a:schemeClr val="accent3"/>
              </a:buClr>
              <a:buSzPct val="85000"/>
              <a:buFont typeface="Wingdings 2" pitchFamily="18" charset="2"/>
              <a:buChar char=""/>
              <a:defRPr/>
            </a:pPr>
            <a:r>
              <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This produces cipher text block 2.</a:t>
            </a:r>
            <a:endPar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23000"/>
              </a:lnSpc>
              <a:spcBef>
                <a:spcPct val="20000"/>
              </a:spcBef>
              <a:spcAft>
                <a:spcPts val="0"/>
              </a:spcAft>
              <a:buClr>
                <a:schemeClr val="accent3"/>
              </a:buClr>
              <a:buSzPct val="95000"/>
              <a:buFont typeface="Wingdings 2" pitchFamily="18" charset="2"/>
              <a:buNone/>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(3) In the third step, the third plain text block is </a:t>
            </a:r>
            <a:r>
              <a:rPr kumimoji="0" lang="en-US" sz="2400" b="0" i="0" u="none" strike="noStrike" kern="1200" cap="none" spc="0" normalizeH="0" baseline="0" noProof="0" dirty="0" err="1" smtClean="0">
                <a:ln>
                  <a:noFill/>
                </a:ln>
                <a:solidFill>
                  <a:schemeClr val="tx1"/>
                </a:solidFill>
                <a:effectLst/>
                <a:uLnTx/>
                <a:uFillTx/>
                <a:latin typeface="Times New Roman" panose="02020603050405020304" pitchFamily="18" charset="0"/>
                <a:ea typeface="+mn-ea"/>
                <a:cs typeface="Times New Roman" panose="02020603050405020304" pitchFamily="18" charset="0"/>
              </a:rPr>
              <a:t>XORed</a:t>
            </a: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with the output of step 2, i.e. the second cipher text block. </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641350" marR="0" lvl="1" indent="-274320" algn="just" defTabSz="914400" rtl="0" eaLnBrk="1" fontAlgn="auto" latinLnBrk="0" hangingPunct="1">
              <a:lnSpc>
                <a:spcPct val="123000"/>
              </a:lnSpc>
              <a:spcBef>
                <a:spcPct val="20000"/>
              </a:spcBef>
              <a:spcAft>
                <a:spcPts val="0"/>
              </a:spcAft>
              <a:buClr>
                <a:schemeClr val="accent3"/>
              </a:buClr>
              <a:buSzPct val="85000"/>
              <a:buFont typeface="Wingdings 2" pitchFamily="18" charset="2"/>
              <a:buChar char=""/>
              <a:defRPr/>
            </a:pPr>
            <a:r>
              <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It is then encrypted with the same key, as used in step 1.</a:t>
            </a:r>
            <a:endPar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23000"/>
              </a:lnSpc>
              <a:spcBef>
                <a:spcPct val="20000"/>
              </a:spcBef>
              <a:spcAft>
                <a:spcPts val="0"/>
              </a:spcAft>
              <a:buClr>
                <a:schemeClr val="accent3"/>
              </a:buClr>
              <a:buSzPct val="95000"/>
              <a:buFont typeface="Wingdings 2" pitchFamily="18" charset="2"/>
              <a:buNone/>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(4) This process continues for all the remaining plain text blocks of the original message.</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23000"/>
              </a:lnSpc>
              <a:spcBef>
                <a:spcPct val="20000"/>
              </a:spcBef>
              <a:spcAft>
                <a:spcPts val="0"/>
              </a:spcAft>
              <a:buClr>
                <a:schemeClr val="accent3"/>
              </a:buClr>
              <a:buSzPct val="95000"/>
              <a:buFont typeface="Wingdings 2" pitchFamily="18" charset="2"/>
              <a:buNone/>
              <a:defRPr/>
            </a:pPr>
            <a:r>
              <a:rPr kumimoji="0" lang="en-US" sz="2400" b="1" i="1" u="sng"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Notes </a:t>
            </a:r>
            <a:endParaRPr kumimoji="0" lang="en-US" sz="2400" b="1" i="1" u="sng" strike="noStrike" kern="120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endParaRPr>
          </a:p>
          <a:p>
            <a:pPr marL="641350" marR="0" lvl="1" indent="-274320" algn="just" defTabSz="914400" rtl="0" eaLnBrk="1" fontAlgn="auto" latinLnBrk="0" hangingPunct="1">
              <a:lnSpc>
                <a:spcPct val="123000"/>
              </a:lnSpc>
              <a:spcBef>
                <a:spcPct val="20000"/>
              </a:spcBef>
              <a:spcAft>
                <a:spcPts val="0"/>
              </a:spcAft>
              <a:buClr>
                <a:schemeClr val="accent3"/>
              </a:buClr>
              <a:buSzPct val="85000"/>
              <a:buFont typeface="Wingdings 2" pitchFamily="18" charset="2"/>
              <a:buChar char=""/>
              <a:defRPr/>
            </a:pPr>
            <a:r>
              <a:rPr kumimoji="0" lang="en-US" sz="23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Remember that the IV is used only in the first plain text block.</a:t>
            </a:r>
            <a:endParaRPr kumimoji="0" lang="en-US" sz="23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641350" marR="0" lvl="1" indent="-274320" algn="just" defTabSz="914400" rtl="0" eaLnBrk="1" fontAlgn="auto" latinLnBrk="0" hangingPunct="1">
              <a:lnSpc>
                <a:spcPct val="123000"/>
              </a:lnSpc>
              <a:spcBef>
                <a:spcPct val="20000"/>
              </a:spcBef>
              <a:spcAft>
                <a:spcPts val="0"/>
              </a:spcAft>
              <a:buClr>
                <a:schemeClr val="accent3"/>
              </a:buClr>
              <a:buSzPct val="85000"/>
              <a:buFont typeface="Wingdings 2" pitchFamily="18" charset="2"/>
              <a:buChar char=""/>
              <a:defRPr/>
            </a:pPr>
            <a:r>
              <a:rPr kumimoji="0" lang="en-US" sz="23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However, the same key is use for encryption of all plain text blocks.</a:t>
            </a:r>
            <a:endParaRPr kumimoji="0" lang="en-US" sz="23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895">
                                            <p:txEl>
                                              <p:charRg st="0" end="123"/>
                                            </p:txEl>
                                          </p:spTgt>
                                        </p:tgtEl>
                                        <p:attrNameLst>
                                          <p:attrName>style.visibility</p:attrName>
                                        </p:attrNameLst>
                                      </p:cBhvr>
                                      <p:to>
                                        <p:strVal val="visible"/>
                                      </p:to>
                                    </p:set>
                                    <p:animEffect transition="in" filter="wipe(down)">
                                      <p:cBhvr>
                                        <p:cTn id="7" dur="500"/>
                                        <p:tgtEl>
                                          <p:spTgt spid="37895">
                                            <p:txEl>
                                              <p:charRg st="0" end="123"/>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7895">
                                            <p:txEl>
                                              <p:charRg st="123" end="183"/>
                                            </p:txEl>
                                          </p:spTgt>
                                        </p:tgtEl>
                                        <p:attrNameLst>
                                          <p:attrName>style.visibility</p:attrName>
                                        </p:attrNameLst>
                                      </p:cBhvr>
                                      <p:to>
                                        <p:strVal val="visible"/>
                                      </p:to>
                                    </p:set>
                                    <p:animEffect transition="in" filter="wipe(down)">
                                      <p:cBhvr>
                                        <p:cTn id="10" dur="500"/>
                                        <p:tgtEl>
                                          <p:spTgt spid="37895">
                                            <p:txEl>
                                              <p:charRg st="123" end="183"/>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7895">
                                            <p:txEl>
                                              <p:charRg st="183" end="218"/>
                                            </p:txEl>
                                          </p:spTgt>
                                        </p:tgtEl>
                                        <p:attrNameLst>
                                          <p:attrName>style.visibility</p:attrName>
                                        </p:attrNameLst>
                                      </p:cBhvr>
                                      <p:to>
                                        <p:strVal val="visible"/>
                                      </p:to>
                                    </p:set>
                                    <p:animEffect transition="in" filter="wipe(down)">
                                      <p:cBhvr>
                                        <p:cTn id="13" dur="500"/>
                                        <p:tgtEl>
                                          <p:spTgt spid="37895">
                                            <p:txEl>
                                              <p:charRg st="183" end="21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7895">
                                            <p:txEl>
                                              <p:charRg st="218" end="340"/>
                                            </p:txEl>
                                          </p:spTgt>
                                        </p:tgtEl>
                                        <p:attrNameLst>
                                          <p:attrName>style.visibility</p:attrName>
                                        </p:attrNameLst>
                                      </p:cBhvr>
                                      <p:to>
                                        <p:strVal val="visible"/>
                                      </p:to>
                                    </p:set>
                                    <p:animEffect transition="in" filter="wipe(down)">
                                      <p:cBhvr>
                                        <p:cTn id="18" dur="500"/>
                                        <p:tgtEl>
                                          <p:spTgt spid="37895">
                                            <p:txEl>
                                              <p:charRg st="218" end="340"/>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7895">
                                            <p:txEl>
                                              <p:charRg st="340" end="399"/>
                                            </p:txEl>
                                          </p:spTgt>
                                        </p:tgtEl>
                                        <p:attrNameLst>
                                          <p:attrName>style.visibility</p:attrName>
                                        </p:attrNameLst>
                                      </p:cBhvr>
                                      <p:to>
                                        <p:strVal val="visible"/>
                                      </p:to>
                                    </p:set>
                                    <p:animEffect transition="in" filter="wipe(down)">
                                      <p:cBhvr>
                                        <p:cTn id="21" dur="500"/>
                                        <p:tgtEl>
                                          <p:spTgt spid="37895">
                                            <p:txEl>
                                              <p:charRg st="340" end="39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7895">
                                            <p:txEl>
                                              <p:charRg st="399" end="491"/>
                                            </p:txEl>
                                          </p:spTgt>
                                        </p:tgtEl>
                                        <p:attrNameLst>
                                          <p:attrName>style.visibility</p:attrName>
                                        </p:attrNameLst>
                                      </p:cBhvr>
                                      <p:to>
                                        <p:strVal val="visible"/>
                                      </p:to>
                                    </p:set>
                                    <p:animEffect transition="in" filter="wipe(down)">
                                      <p:cBhvr>
                                        <p:cTn id="26" dur="500"/>
                                        <p:tgtEl>
                                          <p:spTgt spid="37895">
                                            <p:txEl>
                                              <p:charRg st="399" end="49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7895">
                                            <p:txEl>
                                              <p:charRg st="491" end="498"/>
                                            </p:txEl>
                                          </p:spTgt>
                                        </p:tgtEl>
                                        <p:attrNameLst>
                                          <p:attrName>style.visibility</p:attrName>
                                        </p:attrNameLst>
                                      </p:cBhvr>
                                      <p:to>
                                        <p:strVal val="visible"/>
                                      </p:to>
                                    </p:set>
                                    <p:animEffect transition="in" filter="wipe(down)">
                                      <p:cBhvr>
                                        <p:cTn id="31" dur="500"/>
                                        <p:tgtEl>
                                          <p:spTgt spid="37895">
                                            <p:txEl>
                                              <p:charRg st="491" end="49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7895">
                                            <p:txEl>
                                              <p:charRg st="498" end="563"/>
                                            </p:txEl>
                                          </p:spTgt>
                                        </p:tgtEl>
                                        <p:attrNameLst>
                                          <p:attrName>style.visibility</p:attrName>
                                        </p:attrNameLst>
                                      </p:cBhvr>
                                      <p:to>
                                        <p:strVal val="visible"/>
                                      </p:to>
                                    </p:set>
                                    <p:animEffect transition="in" filter="wipe(down)">
                                      <p:cBhvr>
                                        <p:cTn id="34" dur="500"/>
                                        <p:tgtEl>
                                          <p:spTgt spid="37895">
                                            <p:txEl>
                                              <p:charRg st="498" end="563"/>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37895">
                                            <p:txEl>
                                              <p:charRg st="563" end="633"/>
                                            </p:txEl>
                                          </p:spTgt>
                                        </p:tgtEl>
                                        <p:attrNameLst>
                                          <p:attrName>style.visibility</p:attrName>
                                        </p:attrNameLst>
                                      </p:cBhvr>
                                      <p:to>
                                        <p:strVal val="visible"/>
                                      </p:to>
                                    </p:set>
                                    <p:animEffect transition="in" filter="wipe(down)">
                                      <p:cBhvr>
                                        <p:cTn id="37" dur="500"/>
                                        <p:tgtEl>
                                          <p:spTgt spid="37895">
                                            <p:txEl>
                                              <p:charRg st="563" end="63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5"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4" name="Rectangle 6"/>
          <p:cNvSpPr>
            <a:spLocks noGrp="1" noChangeArrowheads="1"/>
          </p:cNvSpPr>
          <p:nvPr>
            <p:ph type="title"/>
          </p:nvPr>
        </p:nvSpPr>
        <p:spPr>
          <a:xfrm>
            <a:off x="76200" y="152400"/>
            <a:ext cx="8229600" cy="609600"/>
          </a:xfrm>
        </p:spPr>
        <p:txBody>
          <a:bodyPr vert="horz" wrap="square" lIns="0" tIns="45720" rIns="0" bIns="0" numCol="1" anchor="b" anchorCtr="0" compatLnSpc="1">
            <a:noAutofit/>
          </a:bodyPr>
          <a:lstStyle/>
          <a:p>
            <a:pPr marL="274320" marR="0" lvl="0" indent="-274320" algn="l" defTabSz="914400" rtl="0" eaLnBrk="1" fontAlgn="auto" latinLnBrk="0" hangingPunct="1">
              <a:lnSpc>
                <a:spcPct val="130000"/>
              </a:lnSpc>
              <a:spcBef>
                <a:spcPct val="0"/>
              </a:spcBef>
              <a:spcAft>
                <a:spcPts val="0"/>
              </a:spcAft>
              <a:buClrTx/>
              <a:buSzTx/>
              <a:buFontTx/>
              <a:buNone/>
              <a:defRPr/>
            </a:pPr>
            <a:r>
              <a:rPr kumimoji="0" lang="en-US" sz="3600" b="1"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C) Cipher Feedback (CFB) </a:t>
            </a:r>
            <a:endParaRPr kumimoji="0" lang="en-US" sz="3600" b="1"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endParaRPr>
          </a:p>
        </p:txBody>
      </p:sp>
      <p:sp>
        <p:nvSpPr>
          <p:cNvPr id="37895" name="Rectangle 7"/>
          <p:cNvSpPr>
            <a:spLocks noGrp="1" noChangeArrowheads="1"/>
          </p:cNvSpPr>
          <p:nvPr>
            <p:ph idx="1"/>
          </p:nvPr>
        </p:nvSpPr>
        <p:spPr>
          <a:xfrm>
            <a:off x="76200" y="838200"/>
            <a:ext cx="8915400" cy="5867400"/>
          </a:xfrm>
        </p:spPr>
        <p:txBody>
          <a:bodyPr vert="horz" wrap="square" lIns="91440" tIns="45720" rIns="91440" bIns="45720" numCol="1" anchor="t" anchorCtr="0" compatLnSpc="1">
            <a:noAutofit/>
          </a:bodyPr>
          <a:lstStyle/>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Not all applications can work with blocks of data. </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Security is also required in applications that are character-oriented. </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For instance, an operator can be typing keystrokes at a terminal, which need to be immediately transmitted across the communications link in a Secure manner, i.e. by using encryption. </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In such situations, stream cipher must be used. </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The Cipher Feedback (CFB) mode is useful in such cases</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Let us understand how CFB mode works, assuming that we are dealing with </a:t>
            </a:r>
            <a:r>
              <a:rPr kumimoji="0" lang="en-US" sz="2400" b="0" i="1"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j bits </a:t>
            </a: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at a time (but not always, j=8).</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895">
                                            <p:txEl>
                                              <p:charRg st="0" end="52"/>
                                            </p:txEl>
                                          </p:spTgt>
                                        </p:tgtEl>
                                        <p:attrNameLst>
                                          <p:attrName>style.visibility</p:attrName>
                                        </p:attrNameLst>
                                      </p:cBhvr>
                                      <p:to>
                                        <p:strVal val="visible"/>
                                      </p:to>
                                    </p:set>
                                    <p:animEffect transition="in" filter="wipe(down)">
                                      <p:cBhvr>
                                        <p:cTn id="7" dur="500"/>
                                        <p:tgtEl>
                                          <p:spTgt spid="37895">
                                            <p:txEl>
                                              <p:charRg st="0" end="5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7895">
                                            <p:txEl>
                                              <p:charRg st="52" end="124"/>
                                            </p:txEl>
                                          </p:spTgt>
                                        </p:tgtEl>
                                        <p:attrNameLst>
                                          <p:attrName>style.visibility</p:attrName>
                                        </p:attrNameLst>
                                      </p:cBhvr>
                                      <p:to>
                                        <p:strVal val="visible"/>
                                      </p:to>
                                    </p:set>
                                    <p:animEffect transition="in" filter="wipe(down)">
                                      <p:cBhvr>
                                        <p:cTn id="12" dur="500"/>
                                        <p:tgtEl>
                                          <p:spTgt spid="37895">
                                            <p:txEl>
                                              <p:charRg st="52" end="12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7895">
                                            <p:txEl>
                                              <p:charRg st="124" end="309"/>
                                            </p:txEl>
                                          </p:spTgt>
                                        </p:tgtEl>
                                        <p:attrNameLst>
                                          <p:attrName>style.visibility</p:attrName>
                                        </p:attrNameLst>
                                      </p:cBhvr>
                                      <p:to>
                                        <p:strVal val="visible"/>
                                      </p:to>
                                    </p:set>
                                    <p:animEffect transition="in" filter="wipe(down)">
                                      <p:cBhvr>
                                        <p:cTn id="17" dur="500"/>
                                        <p:tgtEl>
                                          <p:spTgt spid="37895">
                                            <p:txEl>
                                              <p:charRg st="124" end="30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7895">
                                            <p:txEl>
                                              <p:charRg st="309" end="358"/>
                                            </p:txEl>
                                          </p:spTgt>
                                        </p:tgtEl>
                                        <p:attrNameLst>
                                          <p:attrName>style.visibility</p:attrName>
                                        </p:attrNameLst>
                                      </p:cBhvr>
                                      <p:to>
                                        <p:strVal val="visible"/>
                                      </p:to>
                                    </p:set>
                                    <p:animEffect transition="in" filter="wipe(down)">
                                      <p:cBhvr>
                                        <p:cTn id="22" dur="500"/>
                                        <p:tgtEl>
                                          <p:spTgt spid="37895">
                                            <p:txEl>
                                              <p:charRg st="309" end="35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7895">
                                            <p:txEl>
                                              <p:charRg st="358" end="413"/>
                                            </p:txEl>
                                          </p:spTgt>
                                        </p:tgtEl>
                                        <p:attrNameLst>
                                          <p:attrName>style.visibility</p:attrName>
                                        </p:attrNameLst>
                                      </p:cBhvr>
                                      <p:to>
                                        <p:strVal val="visible"/>
                                      </p:to>
                                    </p:set>
                                    <p:animEffect transition="in" filter="wipe(down)">
                                      <p:cBhvr>
                                        <p:cTn id="27" dur="500"/>
                                        <p:tgtEl>
                                          <p:spTgt spid="37895">
                                            <p:txEl>
                                              <p:charRg st="358" end="41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7895">
                                            <p:txEl>
                                              <p:charRg st="413" end="525"/>
                                            </p:txEl>
                                          </p:spTgt>
                                        </p:tgtEl>
                                        <p:attrNameLst>
                                          <p:attrName>style.visibility</p:attrName>
                                        </p:attrNameLst>
                                      </p:cBhvr>
                                      <p:to>
                                        <p:strVal val="visible"/>
                                      </p:to>
                                    </p:set>
                                    <p:animEffect transition="in" filter="wipe(down)">
                                      <p:cBhvr>
                                        <p:cTn id="32" dur="500"/>
                                        <p:tgtEl>
                                          <p:spTgt spid="37895">
                                            <p:txEl>
                                              <p:charRg st="413" end="5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8"/>
          <p:cNvSpPr>
            <a:spLocks noGrp="1"/>
          </p:cNvSpPr>
          <p:nvPr>
            <p:ph type="title"/>
          </p:nvPr>
        </p:nvSpPr>
        <p:spPr>
          <a:xfrm>
            <a:off x="228600" y="457200"/>
            <a:ext cx="8229600" cy="609600"/>
          </a:xfrm>
          <a:ln/>
        </p:spPr>
        <p:txBody>
          <a:bodyPr vert="horz" wrap="square" lIns="0" tIns="45720" rIns="0" bIns="0" anchor="b" anchorCtr="0"/>
          <a:p>
            <a:pPr eaLnBrk="1" hangingPunct="1"/>
            <a:r>
              <a:rPr sz="4000" b="1" dirty="0">
                <a:solidFill>
                  <a:srgbClr val="7030A0"/>
                </a:solidFill>
                <a:latin typeface="Arial" panose="020B0604020202020204" pitchFamily="34" charset="0"/>
                <a:cs typeface="Arial" panose="020B0604020202020204" pitchFamily="34" charset="0"/>
              </a:rPr>
              <a:t>Outline</a:t>
            </a:r>
            <a:endParaRPr sz="4000" b="1" dirty="0">
              <a:solidFill>
                <a:srgbClr val="7030A0"/>
              </a:solidFill>
              <a:latin typeface="Arial" panose="020B0604020202020204" pitchFamily="34" charset="0"/>
              <a:ea typeface="Arial" panose="020B0604020202020204" pitchFamily="34" charset="0"/>
            </a:endParaRPr>
          </a:p>
        </p:txBody>
      </p:sp>
      <p:sp>
        <p:nvSpPr>
          <p:cNvPr id="4105" name="Rectangle 9"/>
          <p:cNvSpPr>
            <a:spLocks noGrp="1" noChangeArrowheads="1"/>
          </p:cNvSpPr>
          <p:nvPr>
            <p:ph idx="1"/>
          </p:nvPr>
        </p:nvSpPr>
        <p:spPr>
          <a:xfrm>
            <a:off x="228600" y="1371600"/>
            <a:ext cx="8458200" cy="5334000"/>
          </a:xfrm>
        </p:spPr>
        <p:txBody>
          <a:bodyPr vert="horz" wrap="square" lIns="91440" tIns="45720" rIns="91440" bIns="45720" numCol="1" anchor="t" anchorCtr="0" compatLnSpc="1">
            <a:normAutofit/>
          </a:bodyPr>
          <a:lstStyle/>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itchFamily="18" charset="2"/>
              <a:buChar char=""/>
              <a:defRPr/>
            </a:pPr>
            <a:r>
              <a:rPr kumimoji="0" lang="en-GB" sz="26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Block cipher principles </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914400" marR="0" lvl="2" indent="-246380" algn="l" defTabSz="914400" rtl="0" eaLnBrk="0" fontAlgn="base" latinLnBrk="0" hangingPunct="0">
              <a:lnSpc>
                <a:spcPct val="150000"/>
              </a:lnSpc>
              <a:spcBef>
                <a:spcPct val="20000"/>
              </a:spcBef>
              <a:spcAft>
                <a:spcPct val="0"/>
              </a:spcAft>
              <a:buClr>
                <a:schemeClr val="accent2"/>
              </a:buClr>
              <a:buSzPct val="70000"/>
              <a:buFont typeface="Wingdings 2" pitchFamily="18" charset="2"/>
              <a:buChar char=""/>
              <a:defRPr/>
            </a:pPr>
            <a:r>
              <a:rPr kumimoji="0" lang="en-GB" sz="26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Block cipher Vs Stream cipher</a:t>
            </a:r>
            <a:endParaRPr kumimoji="0" lang="en-GB" sz="26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273050" marR="0" lvl="0" indent="-273050" algn="l" defTabSz="914400" rtl="0" eaLnBrk="0" fontAlgn="base" latinLnBrk="0" hangingPunct="0">
              <a:lnSpc>
                <a:spcPct val="150000"/>
              </a:lnSpc>
              <a:spcBef>
                <a:spcPct val="20000"/>
              </a:spcBef>
              <a:spcAft>
                <a:spcPct val="0"/>
              </a:spcAft>
              <a:buClr>
                <a:srgbClr val="0BD0D9"/>
              </a:buClr>
              <a:buSzPct val="95000"/>
              <a:buFont typeface="Wingdings 2" pitchFamily="18" charset="2"/>
              <a:buChar char=""/>
              <a:defRPr/>
            </a:pPr>
            <a:r>
              <a:rPr kumimoji="0" lang="en-GB" sz="26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rPr>
              <a:t> Block cipher Algorithm modes</a:t>
            </a:r>
            <a:endParaRPr kumimoji="0" lang="en-GB" sz="2600" b="0" i="0" u="none" strike="noStrike" kern="120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a:p>
            <a:pPr marL="914400" marR="0" lvl="2" indent="-246380" algn="l" defTabSz="914400" rtl="0" eaLnBrk="0" fontAlgn="base" latinLnBrk="0" hangingPunct="0">
              <a:lnSpc>
                <a:spcPct val="150000"/>
              </a:lnSpc>
              <a:spcBef>
                <a:spcPct val="20000"/>
              </a:spcBef>
              <a:spcAft>
                <a:spcPct val="0"/>
              </a:spcAft>
              <a:buClr>
                <a:schemeClr val="accent2"/>
              </a:buClr>
              <a:buSzPct val="70000"/>
              <a:buFont typeface="Wingdings 2" pitchFamily="18" charset="2"/>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Electronic Code Book (ECB)</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914400" marR="0" lvl="2" indent="-246380" algn="l" defTabSz="914400" rtl="0" eaLnBrk="0" fontAlgn="base" latinLnBrk="0" hangingPunct="0">
              <a:lnSpc>
                <a:spcPct val="150000"/>
              </a:lnSpc>
              <a:spcBef>
                <a:spcPct val="20000"/>
              </a:spcBef>
              <a:spcAft>
                <a:spcPct val="0"/>
              </a:spcAft>
              <a:buClr>
                <a:schemeClr val="accent2"/>
              </a:buClr>
              <a:buSzPct val="70000"/>
              <a:buFont typeface="Wingdings 2" pitchFamily="18" charset="2"/>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Cipher Block Chaining (CBC) </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914400" marR="0" lvl="2" indent="-246380" algn="l" defTabSz="914400" rtl="0" eaLnBrk="0" fontAlgn="base" latinLnBrk="0" hangingPunct="0">
              <a:lnSpc>
                <a:spcPct val="150000"/>
              </a:lnSpc>
              <a:spcBef>
                <a:spcPct val="20000"/>
              </a:spcBef>
              <a:spcAft>
                <a:spcPct val="0"/>
              </a:spcAft>
              <a:buClr>
                <a:schemeClr val="accent2"/>
              </a:buClr>
              <a:buSzPct val="70000"/>
              <a:buFont typeface="Wingdings 2" pitchFamily="18" charset="2"/>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Cipher Feedback (CFB)</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914400" marR="0" lvl="2" indent="-246380" algn="l" defTabSz="914400" rtl="0" eaLnBrk="0" fontAlgn="base" latinLnBrk="0" hangingPunct="0">
              <a:lnSpc>
                <a:spcPct val="150000"/>
              </a:lnSpc>
              <a:spcBef>
                <a:spcPct val="20000"/>
              </a:spcBef>
              <a:spcAft>
                <a:spcPct val="0"/>
              </a:spcAft>
              <a:buClr>
                <a:schemeClr val="accent2"/>
              </a:buClr>
              <a:buSzPct val="70000"/>
              <a:buFont typeface="Wingdings 2" pitchFamily="18" charset="2"/>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Output Feedback (OFB) </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914400" marR="0" lvl="2" indent="-246380" algn="l" defTabSz="914400" rtl="0" eaLnBrk="0" fontAlgn="base" latinLnBrk="0" hangingPunct="0">
              <a:lnSpc>
                <a:spcPct val="150000"/>
              </a:lnSpc>
              <a:spcBef>
                <a:spcPct val="20000"/>
              </a:spcBef>
              <a:spcAft>
                <a:spcPct val="0"/>
              </a:spcAft>
              <a:buClr>
                <a:schemeClr val="accent2"/>
              </a:buClr>
              <a:buSzPct val="70000"/>
              <a:buFont typeface="Wingdings 2" pitchFamily="18" charset="2"/>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Counter Mode (CTR)</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advTm="6144"/>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4" name="Rectangle 6"/>
          <p:cNvSpPr>
            <a:spLocks noGrp="1" noChangeArrowheads="1"/>
          </p:cNvSpPr>
          <p:nvPr>
            <p:ph type="title"/>
          </p:nvPr>
        </p:nvSpPr>
        <p:spPr>
          <a:xfrm>
            <a:off x="76200" y="152400"/>
            <a:ext cx="8229600" cy="609600"/>
          </a:xfrm>
        </p:spPr>
        <p:txBody>
          <a:bodyPr vert="horz" wrap="square" lIns="0" tIns="45720" rIns="0" bIns="0" numCol="1" anchor="b" anchorCtr="0" compatLnSpc="1">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GB" sz="3600" b="1" i="0" u="none" strike="noStrike" kern="120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Baskerville Old Face" pitchFamily="18" charset="0"/>
                <a:ea typeface="+mj-ea"/>
                <a:cs typeface="Times New Roman" panose="02020603050405020304" pitchFamily="18" charset="0"/>
              </a:rPr>
              <a:t>Cont . . .</a:t>
            </a:r>
            <a:endParaRPr kumimoji="0" lang="en-GB" sz="3600" b="1" i="0" u="none" strike="noStrike" kern="120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Baskerville Old Face" pitchFamily="18" charset="0"/>
              <a:ea typeface="+mj-ea"/>
              <a:cs typeface="Times New Roman" panose="02020603050405020304" pitchFamily="18" charset="0"/>
            </a:endParaRPr>
          </a:p>
        </p:txBody>
      </p:sp>
      <p:sp>
        <p:nvSpPr>
          <p:cNvPr id="37895" name="Rectangle 7"/>
          <p:cNvSpPr>
            <a:spLocks noGrp="1" noChangeArrowheads="1"/>
          </p:cNvSpPr>
          <p:nvPr>
            <p:ph idx="1"/>
          </p:nvPr>
        </p:nvSpPr>
        <p:spPr>
          <a:xfrm>
            <a:off x="76200" y="838200"/>
            <a:ext cx="8915400" cy="5867400"/>
          </a:xfrm>
        </p:spPr>
        <p:txBody>
          <a:bodyPr vert="horz" wrap="square" lIns="91440" tIns="45720" rIns="91440" bIns="45720" numCol="1" anchor="t" anchorCtr="0" compatLnSpc="1">
            <a:noAutofit/>
          </a:bodyPr>
          <a:lstStyle/>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4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Step 1: </a:t>
            </a: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Like CBC, a 64-bit Initialization vector (IV) is used in the case of CFB mode. The IV is kept in a shift register. It is encrypted in the first step to produce a corresponding 64-bit IV cipher text.</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4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Step 2:</a:t>
            </a: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Now, the leftmost (i.e. the most significant) j bits of the encrypted IV are </a:t>
            </a:r>
            <a:r>
              <a:rPr kumimoji="0" lang="en-US" sz="2400" b="0" i="0" u="none" strike="noStrike" kern="1200" cap="none" spc="0" normalizeH="0" baseline="0" noProof="0" dirty="0" err="1" smtClean="0">
                <a:ln>
                  <a:noFill/>
                </a:ln>
                <a:solidFill>
                  <a:schemeClr val="tx1"/>
                </a:solidFill>
                <a:effectLst/>
                <a:uLnTx/>
                <a:uFillTx/>
                <a:latin typeface="Times New Roman" panose="02020603050405020304" pitchFamily="18" charset="0"/>
                <a:ea typeface="+mn-ea"/>
                <a:cs typeface="Times New Roman" panose="02020603050405020304" pitchFamily="18" charset="0"/>
              </a:rPr>
              <a:t>XORed</a:t>
            </a: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with the first j bits of the plain text. This produces the first portion of cipher text (say C) and C is transmitted to the receiver.</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4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Step 3:</a:t>
            </a: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Now, the bits of IV (i.e. the contents of the shift register containing IV) are shifted left by j positions. Thus the rightmost j positions of the shift register now contain unpredictable data. These rightmost j positions are now filled with C.</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895">
                                            <p:txEl>
                                              <p:charRg st="0" end="207"/>
                                            </p:txEl>
                                          </p:spTgt>
                                        </p:tgtEl>
                                        <p:attrNameLst>
                                          <p:attrName>style.visibility</p:attrName>
                                        </p:attrNameLst>
                                      </p:cBhvr>
                                      <p:to>
                                        <p:strVal val="visible"/>
                                      </p:to>
                                    </p:set>
                                    <p:animEffect transition="in" filter="wipe(down)">
                                      <p:cBhvr>
                                        <p:cTn id="7" dur="500"/>
                                        <p:tgtEl>
                                          <p:spTgt spid="37895">
                                            <p:txEl>
                                              <p:charRg st="0" end="20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7895">
                                            <p:txEl>
                                              <p:charRg st="207" end="432"/>
                                            </p:txEl>
                                          </p:spTgt>
                                        </p:tgtEl>
                                        <p:attrNameLst>
                                          <p:attrName>style.visibility</p:attrName>
                                        </p:attrNameLst>
                                      </p:cBhvr>
                                      <p:to>
                                        <p:strVal val="visible"/>
                                      </p:to>
                                    </p:set>
                                    <p:animEffect transition="in" filter="wipe(down)">
                                      <p:cBhvr>
                                        <p:cTn id="12" dur="500"/>
                                        <p:tgtEl>
                                          <p:spTgt spid="37895">
                                            <p:txEl>
                                              <p:charRg st="207" end="43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7895">
                                            <p:txEl>
                                              <p:charRg st="432" end="685"/>
                                            </p:txEl>
                                          </p:spTgt>
                                        </p:tgtEl>
                                        <p:attrNameLst>
                                          <p:attrName>style.visibility</p:attrName>
                                        </p:attrNameLst>
                                      </p:cBhvr>
                                      <p:to>
                                        <p:strVal val="visible"/>
                                      </p:to>
                                    </p:set>
                                    <p:animEffect transition="in" filter="wipe(down)">
                                      <p:cBhvr>
                                        <p:cTn id="17" dur="500"/>
                                        <p:tgtEl>
                                          <p:spTgt spid="37895">
                                            <p:txEl>
                                              <p:charRg st="432" end="68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4" name="Rectangle 6"/>
          <p:cNvSpPr>
            <a:spLocks noGrp="1" noChangeArrowheads="1"/>
          </p:cNvSpPr>
          <p:nvPr>
            <p:ph type="title"/>
          </p:nvPr>
        </p:nvSpPr>
        <p:spPr>
          <a:xfrm>
            <a:off x="76200" y="152400"/>
            <a:ext cx="8229600" cy="609600"/>
          </a:xfrm>
        </p:spPr>
        <p:txBody>
          <a:bodyPr vert="horz" wrap="square" lIns="0" tIns="45720" rIns="0" bIns="0" numCol="1" anchor="b" anchorCtr="0" compatLnSpc="1">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GB" sz="3600" b="1" i="0" u="none" strike="noStrike" kern="120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Baskerville Old Face" pitchFamily="18" charset="0"/>
                <a:ea typeface="+mj-ea"/>
                <a:cs typeface="Times New Roman" panose="02020603050405020304" pitchFamily="18" charset="0"/>
              </a:rPr>
              <a:t>Cont . . .</a:t>
            </a:r>
            <a:endParaRPr kumimoji="0" lang="en-GB" sz="3600" b="1" i="0" u="none" strike="noStrike" kern="120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Baskerville Old Face" pitchFamily="18" charset="0"/>
              <a:ea typeface="+mj-ea"/>
              <a:cs typeface="Times New Roman" panose="02020603050405020304" pitchFamily="18" charset="0"/>
            </a:endParaRPr>
          </a:p>
        </p:txBody>
      </p:sp>
      <p:sp>
        <p:nvSpPr>
          <p:cNvPr id="37895" name="Rectangle 7"/>
          <p:cNvSpPr>
            <a:spLocks noGrp="1" noChangeArrowheads="1"/>
          </p:cNvSpPr>
          <p:nvPr>
            <p:ph idx="1"/>
          </p:nvPr>
        </p:nvSpPr>
        <p:spPr>
          <a:xfrm>
            <a:off x="76200" y="838200"/>
            <a:ext cx="8915400" cy="5867400"/>
          </a:xfrm>
        </p:spPr>
        <p:txBody>
          <a:bodyPr vert="horz" wrap="square" lIns="91440" tIns="45720" rIns="91440" bIns="45720" numCol="1" anchor="t" anchorCtr="0" compatLnSpc="1">
            <a:noAutofit/>
          </a:bodyPr>
          <a:lstStyle/>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400" b="1"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Step 4: </a:t>
            </a: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Now step 1 through 3 continue until all the plain text units are encrypted. That is, the following steps repeat:</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endPar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endParaRPr kumimoji="0" lang="en-US" sz="11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Although CFB can be viewed as a stream cipher, it does not conform to the typical construction of a stream cipher. </a:t>
            </a:r>
            <a:endPar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In a typical stream cipher, the cipher takes as input some initial value and a key and generates a stream of bits, which is then </a:t>
            </a:r>
            <a:r>
              <a:rPr kumimoji="0" lang="en-US" sz="2400" b="0" i="1" u="none" strike="noStrike" kern="1200" cap="none" spc="0" normalizeH="0" baseline="0" noProof="0" dirty="0" err="1" smtClean="0">
                <a:ln>
                  <a:noFill/>
                </a:ln>
                <a:solidFill>
                  <a:schemeClr val="tx1"/>
                </a:solidFill>
                <a:effectLst/>
                <a:uLnTx/>
                <a:uFillTx/>
                <a:latin typeface="Times New Roman" panose="02020603050405020304" pitchFamily="18" charset="0"/>
                <a:ea typeface="+mn-ea"/>
                <a:cs typeface="Times New Roman" panose="02020603050405020304" pitchFamily="18" charset="0"/>
              </a:rPr>
              <a:t>XORed</a:t>
            </a:r>
            <a:r>
              <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with the plaintext bits . </a:t>
            </a:r>
            <a:endPar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In the case of CFB, the stream of bits that is </a:t>
            </a:r>
            <a:r>
              <a:rPr kumimoji="0" lang="en-US" sz="2400" b="0" i="1" u="none" strike="noStrike" kern="1200" cap="none" spc="0" normalizeH="0" baseline="0" noProof="0" dirty="0" err="1" smtClean="0">
                <a:ln>
                  <a:noFill/>
                </a:ln>
                <a:solidFill>
                  <a:schemeClr val="tx1"/>
                </a:solidFill>
                <a:effectLst/>
                <a:uLnTx/>
                <a:uFillTx/>
                <a:latin typeface="Times New Roman" panose="02020603050405020304" pitchFamily="18" charset="0"/>
                <a:ea typeface="+mn-ea"/>
                <a:cs typeface="Times New Roman" panose="02020603050405020304" pitchFamily="18" charset="0"/>
              </a:rPr>
              <a:t>XORed</a:t>
            </a:r>
            <a:r>
              <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with the plaintext also depends on the plaintext. </a:t>
            </a:r>
            <a:endPar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pic>
        <p:nvPicPr>
          <p:cNvPr id="23556" name="Picture 2"/>
          <p:cNvPicPr>
            <a:picLocks noChangeAspect="1"/>
          </p:cNvPicPr>
          <p:nvPr/>
        </p:nvPicPr>
        <p:blipFill>
          <a:blip r:embed="rId1"/>
          <a:stretch>
            <a:fillRect/>
          </a:stretch>
        </p:blipFill>
        <p:spPr>
          <a:xfrm>
            <a:off x="838200" y="1905000"/>
            <a:ext cx="7696200" cy="1393825"/>
          </a:xfrm>
          <a:prstGeom prst="rect">
            <a:avLst/>
          </a:prstGeom>
          <a:noFill/>
          <a:ln w="9525">
            <a:noFill/>
          </a:ln>
          <a:effectLst>
            <a:prstShdw prst="shdw13" dist="53882" dir="13499999">
              <a:schemeClr val="bg2">
                <a:alpha val="50000"/>
              </a:schemeClr>
            </a:prst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895">
                                            <p:txEl>
                                              <p:charRg st="0" end="121"/>
                                            </p:txEl>
                                          </p:spTgt>
                                        </p:tgtEl>
                                        <p:attrNameLst>
                                          <p:attrName>style.visibility</p:attrName>
                                        </p:attrNameLst>
                                      </p:cBhvr>
                                      <p:to>
                                        <p:strVal val="visible"/>
                                      </p:to>
                                    </p:set>
                                    <p:animEffect transition="in" filter="wipe(down)">
                                      <p:cBhvr>
                                        <p:cTn id="7" dur="500"/>
                                        <p:tgtEl>
                                          <p:spTgt spid="37895">
                                            <p:txEl>
                                              <p:charRg st="0" end="12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7895">
                                            <p:txEl>
                                              <p:charRg st="124" end="240"/>
                                            </p:txEl>
                                          </p:spTgt>
                                        </p:tgtEl>
                                        <p:attrNameLst>
                                          <p:attrName>style.visibility</p:attrName>
                                        </p:attrNameLst>
                                      </p:cBhvr>
                                      <p:to>
                                        <p:strVal val="visible"/>
                                      </p:to>
                                    </p:set>
                                    <p:animEffect transition="in" filter="wipe(down)">
                                      <p:cBhvr>
                                        <p:cTn id="12" dur="500"/>
                                        <p:tgtEl>
                                          <p:spTgt spid="37895">
                                            <p:txEl>
                                              <p:charRg st="124" end="24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7895">
                                            <p:txEl>
                                              <p:charRg st="240" end="402"/>
                                            </p:txEl>
                                          </p:spTgt>
                                        </p:tgtEl>
                                        <p:attrNameLst>
                                          <p:attrName>style.visibility</p:attrName>
                                        </p:attrNameLst>
                                      </p:cBhvr>
                                      <p:to>
                                        <p:strVal val="visible"/>
                                      </p:to>
                                    </p:set>
                                    <p:animEffect transition="in" filter="wipe(down)">
                                      <p:cBhvr>
                                        <p:cTn id="17" dur="500"/>
                                        <p:tgtEl>
                                          <p:spTgt spid="37895">
                                            <p:txEl>
                                              <p:charRg st="240" end="40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7895">
                                            <p:txEl>
                                              <p:charRg st="402" end="506"/>
                                            </p:txEl>
                                          </p:spTgt>
                                        </p:tgtEl>
                                        <p:attrNameLst>
                                          <p:attrName>style.visibility</p:attrName>
                                        </p:attrNameLst>
                                      </p:cBhvr>
                                      <p:to>
                                        <p:strVal val="visible"/>
                                      </p:to>
                                    </p:set>
                                    <p:animEffect transition="in" filter="wipe(down)">
                                      <p:cBhvr>
                                        <p:cTn id="22" dur="500"/>
                                        <p:tgtEl>
                                          <p:spTgt spid="37895">
                                            <p:txEl>
                                              <p:charRg st="402" end="50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4" name="Rectangle 6"/>
          <p:cNvSpPr>
            <a:spLocks noGrp="1" noChangeArrowheads="1"/>
          </p:cNvSpPr>
          <p:nvPr>
            <p:ph type="title"/>
          </p:nvPr>
        </p:nvSpPr>
        <p:spPr>
          <a:xfrm>
            <a:off x="76200" y="152400"/>
            <a:ext cx="8229600" cy="609600"/>
          </a:xfrm>
        </p:spPr>
        <p:txBody>
          <a:bodyPr vert="horz" wrap="square" lIns="0" tIns="45720" rIns="0" bIns="0" numCol="1" anchor="b" anchorCtr="0" compatLnSpc="1">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GB" sz="3600" b="1" i="0" u="none" strike="noStrike" kern="120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Baskerville Old Face" pitchFamily="18" charset="0"/>
                <a:ea typeface="+mj-ea"/>
                <a:cs typeface="Times New Roman" panose="02020603050405020304" pitchFamily="18" charset="0"/>
              </a:rPr>
              <a:t>Cont . . .</a:t>
            </a:r>
            <a:endParaRPr kumimoji="0" lang="en-GB" sz="3600" b="1" i="0" u="none" strike="noStrike" kern="120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Baskerville Old Face" pitchFamily="18" charset="0"/>
              <a:ea typeface="+mj-ea"/>
              <a:cs typeface="Times New Roman" panose="02020603050405020304" pitchFamily="18" charset="0"/>
            </a:endParaRPr>
          </a:p>
        </p:txBody>
      </p:sp>
      <p:pic>
        <p:nvPicPr>
          <p:cNvPr id="24579" name="Picture 2"/>
          <p:cNvPicPr>
            <a:picLocks noChangeAspect="1"/>
          </p:cNvPicPr>
          <p:nvPr/>
        </p:nvPicPr>
        <p:blipFill>
          <a:blip r:embed="rId1"/>
          <a:stretch>
            <a:fillRect/>
          </a:stretch>
        </p:blipFill>
        <p:spPr>
          <a:xfrm>
            <a:off x="533400" y="762000"/>
            <a:ext cx="7894638" cy="5715000"/>
          </a:xfrm>
          <a:prstGeom prst="rect">
            <a:avLst/>
          </a:prstGeom>
          <a:noFill/>
          <a:ln w="9525">
            <a:noFill/>
          </a:ln>
          <a:effectLst>
            <a:prstShdw prst="shdw13" dist="53882" dir="13499999">
              <a:schemeClr val="bg2">
                <a:alpha val="50000"/>
              </a:schemeClr>
            </a:prst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4" name="Rectangle 6"/>
          <p:cNvSpPr>
            <a:spLocks noGrp="1" noChangeArrowheads="1"/>
          </p:cNvSpPr>
          <p:nvPr>
            <p:ph type="title"/>
          </p:nvPr>
        </p:nvSpPr>
        <p:spPr>
          <a:xfrm>
            <a:off x="76200" y="152400"/>
            <a:ext cx="8229600" cy="609600"/>
          </a:xfrm>
        </p:spPr>
        <p:txBody>
          <a:bodyPr vert="horz" wrap="square" lIns="0" tIns="45720" rIns="0" bIns="0" numCol="1" anchor="b" anchorCtr="0" compatLnSpc="1">
            <a:noAutofit/>
          </a:bodyPr>
          <a:lstStyle/>
          <a:p>
            <a:pPr marL="274320" marR="0" lvl="0" indent="-274320" algn="l" defTabSz="914400" rtl="0" eaLnBrk="1" fontAlgn="auto" latinLnBrk="0" hangingPunct="1">
              <a:lnSpc>
                <a:spcPct val="130000"/>
              </a:lnSpc>
              <a:spcBef>
                <a:spcPct val="0"/>
              </a:spcBef>
              <a:spcAft>
                <a:spcPts val="0"/>
              </a:spcAft>
              <a:buClrTx/>
              <a:buSzTx/>
              <a:buFontTx/>
              <a:buNone/>
              <a:defRPr/>
            </a:pPr>
            <a:r>
              <a:rPr kumimoji="0" lang="en-US" sz="3200" b="1"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D) Output Feedback (OFB)</a:t>
            </a:r>
            <a:endParaRPr kumimoji="0" lang="en-US" sz="3200" b="1"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endParaRPr>
          </a:p>
        </p:txBody>
      </p:sp>
      <p:sp>
        <p:nvSpPr>
          <p:cNvPr id="37895" name="Rectangle 7"/>
          <p:cNvSpPr>
            <a:spLocks noGrp="1" noChangeArrowheads="1"/>
          </p:cNvSpPr>
          <p:nvPr>
            <p:ph idx="1"/>
          </p:nvPr>
        </p:nvSpPr>
        <p:spPr>
          <a:xfrm>
            <a:off x="76200" y="762000"/>
            <a:ext cx="8915400" cy="5867400"/>
          </a:xfrm>
        </p:spPr>
        <p:txBody>
          <a:bodyPr vert="horz" wrap="square" lIns="91440" tIns="45720" rIns="91440" bIns="45720" numCol="1" anchor="t" anchorCtr="0" compatLnSpc="1">
            <a:noAutofit/>
          </a:bodyPr>
          <a:lstStyle/>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The Output Feedback (OFB) mode is extremely similar to the CFB. </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The only difference is that in case of CFB, the cipher text is fed into the next stage of encryption process. But in the case of OFB, the output of the IV encryption process is fed into the next stage of encryption process.</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The other difference is that the OFB mode operates on full blocks of plaintext and </a:t>
            </a:r>
            <a:r>
              <a:rPr kumimoji="0" lang="en-US" sz="2400" b="0" i="0" u="none" strike="noStrike" kern="1200" cap="none" spc="0" normalizeH="0" baseline="0" noProof="0" dirty="0" err="1" smtClean="0">
                <a:ln>
                  <a:noFill/>
                </a:ln>
                <a:solidFill>
                  <a:schemeClr val="tx1"/>
                </a:solidFill>
                <a:effectLst/>
                <a:uLnTx/>
                <a:uFillTx/>
                <a:latin typeface="Times New Roman" panose="02020603050405020304" pitchFamily="18" charset="0"/>
                <a:ea typeface="+mn-ea"/>
                <a:cs typeface="Times New Roman" panose="02020603050405020304" pitchFamily="18" charset="0"/>
              </a:rPr>
              <a:t>ciphertext</a:t>
            </a: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not on an </a:t>
            </a:r>
            <a:r>
              <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S-bit</a:t>
            </a: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subset. </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Encryption can be expressed as</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By rearranging terms, we can demonstrate that decryption works.</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pic>
        <p:nvPicPr>
          <p:cNvPr id="25604" name="Picture 4"/>
          <p:cNvPicPr>
            <a:picLocks noChangeAspect="1"/>
          </p:cNvPicPr>
          <p:nvPr/>
        </p:nvPicPr>
        <p:blipFill>
          <a:blip r:embed="rId1"/>
          <a:stretch>
            <a:fillRect/>
          </a:stretch>
        </p:blipFill>
        <p:spPr>
          <a:xfrm>
            <a:off x="3200400" y="4800600"/>
            <a:ext cx="4953000" cy="665163"/>
          </a:xfrm>
          <a:prstGeom prst="rect">
            <a:avLst/>
          </a:prstGeom>
          <a:noFill/>
          <a:ln w="9525">
            <a:noFill/>
          </a:ln>
          <a:effectLst>
            <a:prstShdw prst="shdw13" dist="53882" dir="13499999">
              <a:schemeClr val="bg2">
                <a:alpha val="50000"/>
              </a:schemeClr>
            </a:prstShdw>
          </a:effectLst>
        </p:spPr>
      </p:pic>
      <p:pic>
        <p:nvPicPr>
          <p:cNvPr id="25605" name="Picture 5"/>
          <p:cNvPicPr>
            <a:picLocks noChangeAspect="1"/>
          </p:cNvPicPr>
          <p:nvPr/>
        </p:nvPicPr>
        <p:blipFill>
          <a:blip r:embed="rId2"/>
          <a:stretch>
            <a:fillRect/>
          </a:stretch>
        </p:blipFill>
        <p:spPr>
          <a:xfrm>
            <a:off x="2362200" y="6096000"/>
            <a:ext cx="4572000" cy="503238"/>
          </a:xfrm>
          <a:prstGeom prst="rect">
            <a:avLst/>
          </a:prstGeom>
          <a:noFill/>
          <a:ln w="9525">
            <a:noFill/>
          </a:ln>
          <a:effectLst>
            <a:prstShdw prst="shdw13" dist="53882" dir="13499999">
              <a:schemeClr val="bg2">
                <a:alpha val="50000"/>
              </a:schemeClr>
            </a:prst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895">
                                            <p:txEl>
                                              <p:charRg st="0" end="65"/>
                                            </p:txEl>
                                          </p:spTgt>
                                        </p:tgtEl>
                                        <p:attrNameLst>
                                          <p:attrName>style.visibility</p:attrName>
                                        </p:attrNameLst>
                                      </p:cBhvr>
                                      <p:to>
                                        <p:strVal val="visible"/>
                                      </p:to>
                                    </p:set>
                                    <p:animEffect transition="in" filter="wipe(down)">
                                      <p:cBhvr>
                                        <p:cTn id="7" dur="500"/>
                                        <p:tgtEl>
                                          <p:spTgt spid="37895">
                                            <p:txEl>
                                              <p:charRg st="0" end="6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7895">
                                            <p:txEl>
                                              <p:charRg st="65" end="289"/>
                                            </p:txEl>
                                          </p:spTgt>
                                        </p:tgtEl>
                                        <p:attrNameLst>
                                          <p:attrName>style.visibility</p:attrName>
                                        </p:attrNameLst>
                                      </p:cBhvr>
                                      <p:to>
                                        <p:strVal val="visible"/>
                                      </p:to>
                                    </p:set>
                                    <p:animEffect transition="in" filter="wipe(down)">
                                      <p:cBhvr>
                                        <p:cTn id="12" dur="500"/>
                                        <p:tgtEl>
                                          <p:spTgt spid="37895">
                                            <p:txEl>
                                              <p:charRg st="65" end="28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7895">
                                            <p:txEl>
                                              <p:charRg st="289" end="409"/>
                                            </p:txEl>
                                          </p:spTgt>
                                        </p:tgtEl>
                                        <p:attrNameLst>
                                          <p:attrName>style.visibility</p:attrName>
                                        </p:attrNameLst>
                                      </p:cBhvr>
                                      <p:to>
                                        <p:strVal val="visible"/>
                                      </p:to>
                                    </p:set>
                                    <p:animEffect transition="in" filter="wipe(down)">
                                      <p:cBhvr>
                                        <p:cTn id="17" dur="500"/>
                                        <p:tgtEl>
                                          <p:spTgt spid="37895">
                                            <p:txEl>
                                              <p:charRg st="289" end="40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7895">
                                            <p:txEl>
                                              <p:charRg st="409" end="440"/>
                                            </p:txEl>
                                          </p:spTgt>
                                        </p:tgtEl>
                                        <p:attrNameLst>
                                          <p:attrName>style.visibility</p:attrName>
                                        </p:attrNameLst>
                                      </p:cBhvr>
                                      <p:to>
                                        <p:strVal val="visible"/>
                                      </p:to>
                                    </p:set>
                                    <p:animEffect transition="in" filter="wipe(down)">
                                      <p:cBhvr>
                                        <p:cTn id="22" dur="500"/>
                                        <p:tgtEl>
                                          <p:spTgt spid="37895">
                                            <p:txEl>
                                              <p:charRg st="409" end="44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7895">
                                            <p:txEl>
                                              <p:charRg st="441" end="505"/>
                                            </p:txEl>
                                          </p:spTgt>
                                        </p:tgtEl>
                                        <p:attrNameLst>
                                          <p:attrName>style.visibility</p:attrName>
                                        </p:attrNameLst>
                                      </p:cBhvr>
                                      <p:to>
                                        <p:strVal val="visible"/>
                                      </p:to>
                                    </p:set>
                                    <p:animEffect transition="in" filter="wipe(down)">
                                      <p:cBhvr>
                                        <p:cTn id="27" dur="500"/>
                                        <p:tgtEl>
                                          <p:spTgt spid="37895">
                                            <p:txEl>
                                              <p:charRg st="441" end="50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4" name="Rectangle 6"/>
          <p:cNvSpPr>
            <a:spLocks noGrp="1" noChangeArrowheads="1"/>
          </p:cNvSpPr>
          <p:nvPr>
            <p:ph type="title"/>
          </p:nvPr>
        </p:nvSpPr>
        <p:spPr>
          <a:xfrm>
            <a:off x="76200" y="152400"/>
            <a:ext cx="8229600" cy="609600"/>
          </a:xfrm>
        </p:spPr>
        <p:txBody>
          <a:bodyPr vert="horz" wrap="square" lIns="0" tIns="45720" rIns="0" bIns="0" numCol="1" anchor="b" anchorCtr="0" compatLnSpc="1">
            <a:noAutofit/>
          </a:bodyPr>
          <a:lstStyle/>
          <a:p>
            <a:pPr marL="274320" marR="0" lvl="0" indent="-274320" algn="l" defTabSz="914400" rtl="0" eaLnBrk="1" fontAlgn="auto" latinLnBrk="0" hangingPunct="1">
              <a:lnSpc>
                <a:spcPct val="130000"/>
              </a:lnSpc>
              <a:spcBef>
                <a:spcPct val="0"/>
              </a:spcBef>
              <a:spcAft>
                <a:spcPts val="0"/>
              </a:spcAft>
              <a:buClrTx/>
              <a:buSzTx/>
              <a:buFontTx/>
              <a:buNone/>
              <a:defRPr/>
            </a:pPr>
            <a:r>
              <a:rPr kumimoji="0" lang="en-US" sz="3600" b="1"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Cont . . .</a:t>
            </a:r>
            <a:endParaRPr kumimoji="0" lang="en-US" sz="3600" b="1"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endParaRPr>
          </a:p>
        </p:txBody>
      </p:sp>
      <p:pic>
        <p:nvPicPr>
          <p:cNvPr id="26627" name="Picture 2"/>
          <p:cNvPicPr>
            <a:picLocks noChangeAspect="1"/>
          </p:cNvPicPr>
          <p:nvPr/>
        </p:nvPicPr>
        <p:blipFill>
          <a:blip r:embed="rId1"/>
          <a:stretch>
            <a:fillRect/>
          </a:stretch>
        </p:blipFill>
        <p:spPr>
          <a:xfrm>
            <a:off x="1828800" y="152400"/>
            <a:ext cx="6858000" cy="3365500"/>
          </a:xfrm>
          <a:prstGeom prst="rect">
            <a:avLst/>
          </a:prstGeom>
          <a:noFill/>
          <a:ln w="9525">
            <a:noFill/>
          </a:ln>
          <a:effectLst>
            <a:prstShdw prst="shdw13" dist="53882" dir="13499999">
              <a:schemeClr val="bg2">
                <a:alpha val="50000"/>
              </a:schemeClr>
            </a:prstShdw>
          </a:effectLst>
        </p:spPr>
      </p:pic>
      <p:pic>
        <p:nvPicPr>
          <p:cNvPr id="26628" name="Picture 3"/>
          <p:cNvPicPr>
            <a:picLocks noChangeAspect="1"/>
          </p:cNvPicPr>
          <p:nvPr/>
        </p:nvPicPr>
        <p:blipFill>
          <a:blip r:embed="rId2"/>
          <a:stretch>
            <a:fillRect/>
          </a:stretch>
        </p:blipFill>
        <p:spPr>
          <a:xfrm>
            <a:off x="1828800" y="3505200"/>
            <a:ext cx="6553200" cy="3097213"/>
          </a:xfrm>
          <a:prstGeom prst="rect">
            <a:avLst/>
          </a:prstGeom>
          <a:noFill/>
          <a:ln w="9525">
            <a:noFill/>
          </a:ln>
          <a:effectLst>
            <a:prstShdw prst="shdw13" dist="53882" dir="13499999">
              <a:schemeClr val="bg2">
                <a:alpha val="50000"/>
              </a:schemeClr>
            </a:prstShdw>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4" name="Rectangle 6"/>
          <p:cNvSpPr>
            <a:spLocks noGrp="1" noChangeArrowheads="1"/>
          </p:cNvSpPr>
          <p:nvPr>
            <p:ph type="title"/>
          </p:nvPr>
        </p:nvSpPr>
        <p:spPr>
          <a:xfrm>
            <a:off x="76200" y="152400"/>
            <a:ext cx="8229600" cy="609600"/>
          </a:xfrm>
        </p:spPr>
        <p:txBody>
          <a:bodyPr vert="horz" wrap="square" lIns="0" tIns="45720" rIns="0" bIns="0" numCol="1" anchor="b" anchorCtr="0" compatLnSpc="1">
            <a:noAutofit/>
          </a:bodyPr>
          <a:lstStyle/>
          <a:p>
            <a:pPr marL="274320" marR="0" lvl="0" indent="-274320" algn="l" defTabSz="914400" rtl="0" eaLnBrk="1" fontAlgn="auto" latinLnBrk="0" hangingPunct="1">
              <a:lnSpc>
                <a:spcPct val="130000"/>
              </a:lnSpc>
              <a:spcBef>
                <a:spcPct val="0"/>
              </a:spcBef>
              <a:spcAft>
                <a:spcPts val="0"/>
              </a:spcAft>
              <a:buClrTx/>
              <a:buSzTx/>
              <a:buFontTx/>
              <a:buNone/>
              <a:defRPr/>
            </a:pPr>
            <a:r>
              <a:rPr kumimoji="0" lang="en-US" sz="3600" b="1"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Cont . . .</a:t>
            </a:r>
            <a:endParaRPr kumimoji="0" lang="en-US" sz="3600" b="1"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endParaRPr>
          </a:p>
        </p:txBody>
      </p:sp>
      <p:sp>
        <p:nvSpPr>
          <p:cNvPr id="37895" name="Rectangle 7"/>
          <p:cNvSpPr>
            <a:spLocks noGrp="1" noChangeArrowheads="1"/>
          </p:cNvSpPr>
          <p:nvPr>
            <p:ph idx="1"/>
          </p:nvPr>
        </p:nvSpPr>
        <p:spPr>
          <a:xfrm>
            <a:off x="76200" y="2590800"/>
            <a:ext cx="8915400" cy="4114800"/>
          </a:xfrm>
        </p:spPr>
        <p:txBody>
          <a:bodyPr vert="horz" wrap="square" lIns="91440" tIns="45720" rIns="91440" bIns="45720" numCol="1" anchor="t" anchorCtr="0" compatLnSpc="1">
            <a:noAutofit/>
          </a:bodyPr>
          <a:lstStyle/>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Let the size of a block be </a:t>
            </a:r>
            <a:r>
              <a:rPr kumimoji="0" lang="en-US" sz="2400" b="0" i="1"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b.</a:t>
            </a: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If the last block of plaintext contains  bits (indicated by *), with </a:t>
            </a:r>
            <a:r>
              <a:rPr kumimoji="0" lang="en-US" sz="2400" b="0" i="1"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u &lt; b</a:t>
            </a: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the most significant </a:t>
            </a:r>
            <a:r>
              <a:rPr kumimoji="0" lang="en-US" sz="2400" b="0" i="1"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u </a:t>
            </a: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bits of the last output block O</a:t>
            </a:r>
            <a:r>
              <a:rPr kumimoji="0" lang="en-US" sz="2400" b="0" i="0" u="none" strike="noStrike" kern="1200" cap="none" spc="0" normalizeH="0" baseline="-2500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N</a:t>
            </a: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are used for the XOR operation; the remaining </a:t>
            </a:r>
            <a:r>
              <a:rPr kumimoji="0" lang="en-US" sz="2400" b="0" i="1"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b – u  </a:t>
            </a: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bits of the last output block are discarded.</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The IV must be a </a:t>
            </a:r>
            <a:r>
              <a:rPr kumimoji="0" lang="en-US" sz="2400" b="0" i="1"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nonce</a:t>
            </a: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that is, the IV must be unique to each execution of the encryption operation.</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915670" marR="0" lvl="2" indent="-274320" algn="just" defTabSz="914400" rtl="0" eaLnBrk="1" fontAlgn="auto" latinLnBrk="0" hangingPunct="1">
              <a:lnSpc>
                <a:spcPct val="130000"/>
              </a:lnSpc>
              <a:spcBef>
                <a:spcPct val="20000"/>
              </a:spcBef>
              <a:spcAft>
                <a:spcPts val="0"/>
              </a:spcAft>
              <a:buClr>
                <a:schemeClr val="accent3"/>
              </a:buClr>
              <a:buSzPct val="70000"/>
              <a:buFont typeface="Wingdings 2" pitchFamily="18" charset="2"/>
              <a:buChar char=""/>
              <a:defRPr/>
            </a:pPr>
            <a:r>
              <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i.e. The sequence of encryption output blocks, depends only on the key and the IV and does not depend on the plaintext.</a:t>
            </a:r>
            <a:endPar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pic>
        <p:nvPicPr>
          <p:cNvPr id="27652" name="Picture 2"/>
          <p:cNvPicPr>
            <a:picLocks noChangeAspect="1"/>
          </p:cNvPicPr>
          <p:nvPr/>
        </p:nvPicPr>
        <p:blipFill>
          <a:blip r:embed="rId1"/>
          <a:stretch>
            <a:fillRect/>
          </a:stretch>
        </p:blipFill>
        <p:spPr>
          <a:xfrm>
            <a:off x="301625" y="809625"/>
            <a:ext cx="8537575" cy="1704975"/>
          </a:xfrm>
          <a:prstGeom prst="rect">
            <a:avLst/>
          </a:prstGeom>
          <a:noFill/>
          <a:ln w="9525">
            <a:noFill/>
          </a:ln>
          <a:effectLst>
            <a:prstShdw prst="shdw13" dist="53882" dir="13499999">
              <a:schemeClr val="bg2">
                <a:alpha val="50000"/>
              </a:schemeClr>
            </a:prst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895">
                                            <p:txEl>
                                              <p:charRg st="0" end="260"/>
                                            </p:txEl>
                                          </p:spTgt>
                                        </p:tgtEl>
                                        <p:attrNameLst>
                                          <p:attrName>style.visibility</p:attrName>
                                        </p:attrNameLst>
                                      </p:cBhvr>
                                      <p:to>
                                        <p:strVal val="visible"/>
                                      </p:to>
                                    </p:set>
                                    <p:animEffect transition="in" filter="wipe(down)">
                                      <p:cBhvr>
                                        <p:cTn id="7" dur="500"/>
                                        <p:tgtEl>
                                          <p:spTgt spid="37895">
                                            <p:txEl>
                                              <p:charRg st="0" end="26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7895">
                                            <p:txEl>
                                              <p:charRg st="260" end="362"/>
                                            </p:txEl>
                                          </p:spTgt>
                                        </p:tgtEl>
                                        <p:attrNameLst>
                                          <p:attrName>style.visibility</p:attrName>
                                        </p:attrNameLst>
                                      </p:cBhvr>
                                      <p:to>
                                        <p:strVal val="visible"/>
                                      </p:to>
                                    </p:set>
                                    <p:animEffect transition="in" filter="wipe(down)">
                                      <p:cBhvr>
                                        <p:cTn id="12" dur="500"/>
                                        <p:tgtEl>
                                          <p:spTgt spid="37895">
                                            <p:txEl>
                                              <p:charRg st="260" end="362"/>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7895">
                                            <p:txEl>
                                              <p:charRg st="362" end="482"/>
                                            </p:txEl>
                                          </p:spTgt>
                                        </p:tgtEl>
                                        <p:attrNameLst>
                                          <p:attrName>style.visibility</p:attrName>
                                        </p:attrNameLst>
                                      </p:cBhvr>
                                      <p:to>
                                        <p:strVal val="visible"/>
                                      </p:to>
                                    </p:set>
                                    <p:animEffect transition="in" filter="wipe(down)">
                                      <p:cBhvr>
                                        <p:cTn id="15" dur="500"/>
                                        <p:tgtEl>
                                          <p:spTgt spid="37895">
                                            <p:txEl>
                                              <p:charRg st="362" end="48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4" name="Rectangle 6"/>
          <p:cNvSpPr>
            <a:spLocks noGrp="1" noChangeArrowheads="1"/>
          </p:cNvSpPr>
          <p:nvPr>
            <p:ph type="title"/>
          </p:nvPr>
        </p:nvSpPr>
        <p:spPr>
          <a:xfrm>
            <a:off x="76200" y="152400"/>
            <a:ext cx="8229600" cy="609600"/>
          </a:xfrm>
        </p:spPr>
        <p:txBody>
          <a:bodyPr vert="horz" wrap="square" lIns="0" tIns="45720" rIns="0" bIns="0" numCol="1" anchor="b" anchorCtr="0" compatLnSpc="1">
            <a:noAutofit/>
          </a:bodyPr>
          <a:lstStyle/>
          <a:p>
            <a:pPr marL="274320" marR="0" lvl="0" indent="-274320" algn="l" defTabSz="914400" rtl="0" eaLnBrk="1" fontAlgn="auto" latinLnBrk="0" hangingPunct="1">
              <a:lnSpc>
                <a:spcPct val="130000"/>
              </a:lnSpc>
              <a:spcBef>
                <a:spcPct val="0"/>
              </a:spcBef>
              <a:spcAft>
                <a:spcPts val="0"/>
              </a:spcAft>
              <a:buClrTx/>
              <a:buSzTx/>
              <a:buFontTx/>
              <a:buNone/>
              <a:defRPr/>
            </a:pPr>
            <a:r>
              <a:rPr kumimoji="0" lang="en-US" sz="3600" b="1"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Cont . . .</a:t>
            </a:r>
            <a:endParaRPr kumimoji="0" lang="en-US" sz="3600" b="1"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endParaRPr>
          </a:p>
        </p:txBody>
      </p:sp>
      <p:sp>
        <p:nvSpPr>
          <p:cNvPr id="37895" name="Rectangle 7"/>
          <p:cNvSpPr>
            <a:spLocks noGrp="1" noChangeArrowheads="1"/>
          </p:cNvSpPr>
          <p:nvPr>
            <p:ph idx="1"/>
          </p:nvPr>
        </p:nvSpPr>
        <p:spPr>
          <a:xfrm>
            <a:off x="76200" y="762000"/>
            <a:ext cx="8915400" cy="5943600"/>
          </a:xfrm>
        </p:spPr>
        <p:txBody>
          <a:bodyPr vert="horz" wrap="square" lIns="91440" tIns="45720" rIns="91440" bIns="45720" numCol="1" anchor="t" anchorCtr="0" compatLnSpc="1">
            <a:noAutofit/>
          </a:bodyPr>
          <a:lstStyle/>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None/>
              <a:defRPr/>
            </a:pPr>
            <a:r>
              <a:rPr kumimoji="0" lang="en-US" sz="2800" b="1"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Advantages </a:t>
            </a:r>
            <a:endParaRPr kumimoji="0" lang="en-US" sz="2800" b="1"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641350" marR="0" lvl="1" indent="-274320" algn="just" defTabSz="914400" rtl="0" eaLnBrk="1" fontAlgn="auto" latinLnBrk="0" hangingPunct="1">
              <a:lnSpc>
                <a:spcPct val="130000"/>
              </a:lnSpc>
              <a:spcBef>
                <a:spcPct val="20000"/>
              </a:spcBef>
              <a:spcAft>
                <a:spcPts val="0"/>
              </a:spcAft>
              <a:buClr>
                <a:schemeClr val="accent3"/>
              </a:buClr>
              <a:buSzPct val="85000"/>
              <a:buFont typeface="Wingdings 2" pitchFamily="18" charset="2"/>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Bit errors in transmission do not propagate. </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1188720" marR="0" lvl="3" indent="-274320" algn="just" defTabSz="914400" rtl="0" eaLnBrk="1" fontAlgn="auto" latinLnBrk="0" hangingPunct="1">
              <a:lnSpc>
                <a:spcPct val="130000"/>
              </a:lnSpc>
              <a:spcBef>
                <a:spcPct val="20000"/>
              </a:spcBef>
              <a:spcAft>
                <a:spcPts val="0"/>
              </a:spcAft>
              <a:buClrTx/>
              <a:buSzPct val="90000"/>
              <a:buFont typeface="Wingdings 2" pitchFamily="18" charset="2"/>
              <a:buChar char="P"/>
              <a:defRPr/>
            </a:pPr>
            <a:r>
              <a:rPr kumimoji="0" lang="en-US" sz="22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E.g., if a bit error occurs in </a:t>
            </a:r>
            <a:r>
              <a:rPr kumimoji="0" lang="en-US" sz="2200" b="0" i="1" u="none" strike="noStrike" kern="1200" cap="none" spc="0" normalizeH="0" baseline="0" noProof="0" dirty="0" err="1" smtClean="0">
                <a:ln>
                  <a:noFill/>
                </a:ln>
                <a:solidFill>
                  <a:schemeClr val="tx1"/>
                </a:solidFill>
                <a:effectLst/>
                <a:uLnTx/>
                <a:uFillTx/>
                <a:latin typeface="Times New Roman" panose="02020603050405020304" pitchFamily="18" charset="0"/>
                <a:ea typeface="+mn-ea"/>
                <a:cs typeface="Times New Roman" panose="02020603050405020304" pitchFamily="18" charset="0"/>
              </a:rPr>
              <a:t>C</a:t>
            </a:r>
            <a:r>
              <a:rPr kumimoji="0" lang="en-US" sz="2200" b="0" i="1" u="none" strike="noStrike" kern="1200" cap="none" spc="0" normalizeH="0" baseline="-25000" noProof="0" dirty="0" err="1" smtClean="0">
                <a:ln>
                  <a:noFill/>
                </a:ln>
                <a:solidFill>
                  <a:schemeClr val="tx1"/>
                </a:solidFill>
                <a:effectLst/>
                <a:uLnTx/>
                <a:uFillTx/>
                <a:latin typeface="Times New Roman" panose="02020603050405020304" pitchFamily="18" charset="0"/>
                <a:ea typeface="+mn-ea"/>
                <a:cs typeface="Times New Roman" panose="02020603050405020304" pitchFamily="18" charset="0"/>
              </a:rPr>
              <a:t>i</a:t>
            </a:r>
            <a:r>
              <a:rPr kumimoji="0" lang="en-US" sz="22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only recovered value of P</a:t>
            </a:r>
            <a:r>
              <a:rPr kumimoji="0" lang="en-US" sz="2200" b="0" i="1" u="none" strike="noStrike" kern="1200" cap="none" spc="0" normalizeH="0" baseline="-2500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i </a:t>
            </a:r>
            <a:r>
              <a:rPr kumimoji="0" lang="en-US" sz="22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is affected; subsequent plaintext units are not corrupted like that of  CFB.</a:t>
            </a:r>
            <a:endParaRPr kumimoji="0" lang="en-US" sz="22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None/>
              <a:defRPr/>
            </a:pPr>
            <a:endParaRPr kumimoji="0" lang="en-US" sz="500" b="1"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None/>
              <a:defRPr/>
            </a:pPr>
            <a:r>
              <a:rPr kumimoji="0" lang="en-US" sz="2400" b="1"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Disadvantages </a:t>
            </a:r>
            <a:endParaRPr kumimoji="0" lang="en-US" sz="2400" b="1"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641350" marR="0" lvl="1" indent="-274320" algn="just" defTabSz="914400" rtl="0" eaLnBrk="1" fontAlgn="auto" latinLnBrk="0" hangingPunct="1">
              <a:lnSpc>
                <a:spcPct val="130000"/>
              </a:lnSpc>
              <a:spcBef>
                <a:spcPct val="20000"/>
              </a:spcBef>
              <a:spcAft>
                <a:spcPts val="0"/>
              </a:spcAft>
              <a:buClr>
                <a:schemeClr val="accent3"/>
              </a:buClr>
              <a:buSzPct val="85000"/>
              <a:buFont typeface="Wingdings 2" pitchFamily="18" charset="2"/>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OFB is more vulnerable to a message stream modification attack than is CFB.</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1188720" marR="0" lvl="3" indent="-274320" algn="just" defTabSz="914400" rtl="0" eaLnBrk="1" fontAlgn="auto" latinLnBrk="0" hangingPunct="1">
              <a:lnSpc>
                <a:spcPct val="130000"/>
              </a:lnSpc>
              <a:spcBef>
                <a:spcPct val="20000"/>
              </a:spcBef>
              <a:spcAft>
                <a:spcPts val="0"/>
              </a:spcAft>
              <a:buClrTx/>
              <a:buSzPct val="90000"/>
              <a:buFont typeface="Wingdings 2" pitchFamily="18" charset="2"/>
              <a:buChar char="P"/>
              <a:defRPr/>
            </a:pPr>
            <a:r>
              <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Consider that complementing a bit in the cipher-text complements the corresponding bit in the recovered plaintext. Thus, controlled changes to the recovered plaintext can be made. </a:t>
            </a: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895">
                                            <p:txEl>
                                              <p:charRg st="0" end="12"/>
                                            </p:txEl>
                                          </p:spTgt>
                                        </p:tgtEl>
                                        <p:attrNameLst>
                                          <p:attrName>style.visibility</p:attrName>
                                        </p:attrNameLst>
                                      </p:cBhvr>
                                      <p:to>
                                        <p:strVal val="visible"/>
                                      </p:to>
                                    </p:set>
                                    <p:animEffect transition="in" filter="wipe(down)">
                                      <p:cBhvr>
                                        <p:cTn id="7" dur="500"/>
                                        <p:tgtEl>
                                          <p:spTgt spid="37895">
                                            <p:txEl>
                                              <p:charRg st="0" end="12"/>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7895">
                                            <p:txEl>
                                              <p:charRg st="12" end="58"/>
                                            </p:txEl>
                                          </p:spTgt>
                                        </p:tgtEl>
                                        <p:attrNameLst>
                                          <p:attrName>style.visibility</p:attrName>
                                        </p:attrNameLst>
                                      </p:cBhvr>
                                      <p:to>
                                        <p:strVal val="visible"/>
                                      </p:to>
                                    </p:set>
                                    <p:animEffect transition="in" filter="wipe(down)">
                                      <p:cBhvr>
                                        <p:cTn id="10" dur="500"/>
                                        <p:tgtEl>
                                          <p:spTgt spid="37895">
                                            <p:txEl>
                                              <p:charRg st="12" end="58"/>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7895">
                                            <p:txEl>
                                              <p:charRg st="58" end="197"/>
                                            </p:txEl>
                                          </p:spTgt>
                                        </p:tgtEl>
                                        <p:attrNameLst>
                                          <p:attrName>style.visibility</p:attrName>
                                        </p:attrNameLst>
                                      </p:cBhvr>
                                      <p:to>
                                        <p:strVal val="visible"/>
                                      </p:to>
                                    </p:set>
                                    <p:animEffect transition="in" filter="wipe(down)">
                                      <p:cBhvr>
                                        <p:cTn id="13" dur="500"/>
                                        <p:tgtEl>
                                          <p:spTgt spid="37895">
                                            <p:txEl>
                                              <p:charRg st="58" end="19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7895">
                                            <p:txEl>
                                              <p:charRg st="198" end="213"/>
                                            </p:txEl>
                                          </p:spTgt>
                                        </p:tgtEl>
                                        <p:attrNameLst>
                                          <p:attrName>style.visibility</p:attrName>
                                        </p:attrNameLst>
                                      </p:cBhvr>
                                      <p:to>
                                        <p:strVal val="visible"/>
                                      </p:to>
                                    </p:set>
                                    <p:animEffect transition="in" filter="wipe(down)">
                                      <p:cBhvr>
                                        <p:cTn id="18" dur="500"/>
                                        <p:tgtEl>
                                          <p:spTgt spid="37895">
                                            <p:txEl>
                                              <p:charRg st="198" end="2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4" name="Rectangle 6"/>
          <p:cNvSpPr>
            <a:spLocks noGrp="1" noChangeArrowheads="1"/>
          </p:cNvSpPr>
          <p:nvPr>
            <p:ph type="title"/>
          </p:nvPr>
        </p:nvSpPr>
        <p:spPr>
          <a:xfrm>
            <a:off x="76200" y="152400"/>
            <a:ext cx="8229600" cy="609600"/>
          </a:xfrm>
        </p:spPr>
        <p:txBody>
          <a:bodyPr vert="horz" wrap="square" lIns="0" tIns="45720" rIns="0" bIns="0" numCol="1" anchor="b" anchorCtr="0" compatLnSpc="1">
            <a:noAutofit/>
          </a:bodyPr>
          <a:lstStyle/>
          <a:p>
            <a:pPr marL="274320" marR="0" lvl="0" indent="-274320" algn="l" defTabSz="914400" rtl="0" eaLnBrk="1" fontAlgn="auto" latinLnBrk="0" hangingPunct="1">
              <a:lnSpc>
                <a:spcPct val="130000"/>
              </a:lnSpc>
              <a:spcBef>
                <a:spcPct val="0"/>
              </a:spcBef>
              <a:spcAft>
                <a:spcPts val="0"/>
              </a:spcAft>
              <a:buClrTx/>
              <a:buSzTx/>
              <a:buFontTx/>
              <a:buNone/>
              <a:defRPr/>
            </a:pPr>
            <a:r>
              <a:rPr kumimoji="0" lang="en-US" sz="3600" b="1"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E) Counter Mode (CTR) </a:t>
            </a:r>
            <a:endParaRPr kumimoji="0" lang="en-US" sz="3600" b="1"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endParaRPr>
          </a:p>
        </p:txBody>
      </p:sp>
      <p:sp>
        <p:nvSpPr>
          <p:cNvPr id="37895" name="Rectangle 7"/>
          <p:cNvSpPr>
            <a:spLocks noGrp="1" noChangeArrowheads="1"/>
          </p:cNvSpPr>
          <p:nvPr>
            <p:ph idx="1"/>
          </p:nvPr>
        </p:nvSpPr>
        <p:spPr>
          <a:xfrm>
            <a:off x="76200" y="838200"/>
            <a:ext cx="8915400" cy="5867400"/>
          </a:xfrm>
        </p:spPr>
        <p:txBody>
          <a:bodyPr vert="horz" wrap="square" lIns="91440" tIns="45720" rIns="91440" bIns="45720" numCol="1" anchor="t" anchorCtr="0" compatLnSpc="1">
            <a:noAutofit/>
          </a:bodyPr>
          <a:lstStyle/>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 counter equal to the plaintext block size is used</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Counter value must be different for each plaintext block </a:t>
            </a:r>
            <a:r>
              <a:rPr kumimoji="0" lang="en-US" sz="2400" b="0" i="1"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(nonce)</a:t>
            </a:r>
            <a:endParaRPr kumimoji="0" lang="en-US" sz="2400" b="0" i="1"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Typically, the counter is initialized to some value and then incremented by 1 for each subsequent block.</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400" b="0" i="1"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For encryption, </a:t>
            </a: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the counter is encrypted and then </a:t>
            </a:r>
            <a:r>
              <a:rPr kumimoji="0" lang="en-US" sz="2400" b="0" i="0" u="none" strike="noStrike" kern="1200" cap="none" spc="0" normalizeH="0" baseline="0" noProof="0" dirty="0" err="1" smtClean="0">
                <a:ln>
                  <a:noFill/>
                </a:ln>
                <a:solidFill>
                  <a:schemeClr val="tx1"/>
                </a:solidFill>
                <a:effectLst/>
                <a:uLnTx/>
                <a:uFillTx/>
                <a:latin typeface="Times New Roman" panose="02020603050405020304" pitchFamily="18" charset="0"/>
                <a:ea typeface="+mn-ea"/>
                <a:cs typeface="Times New Roman" panose="02020603050405020304" pitchFamily="18" charset="0"/>
              </a:rPr>
              <a:t>XORed</a:t>
            </a: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with the plaintext block to produce the </a:t>
            </a:r>
            <a:r>
              <a:rPr kumimoji="0" lang="en-US" sz="2400" b="0" i="0" u="none" strike="noStrike" kern="1200" cap="none" spc="0" normalizeH="0" baseline="0" noProof="0" dirty="0" err="1" smtClean="0">
                <a:ln>
                  <a:noFill/>
                </a:ln>
                <a:solidFill>
                  <a:schemeClr val="tx1"/>
                </a:solidFill>
                <a:effectLst/>
                <a:uLnTx/>
                <a:uFillTx/>
                <a:latin typeface="Times New Roman" panose="02020603050405020304" pitchFamily="18" charset="0"/>
                <a:ea typeface="+mn-ea"/>
                <a:cs typeface="Times New Roman" panose="02020603050405020304" pitchFamily="18" charset="0"/>
              </a:rPr>
              <a:t>ciphertext</a:t>
            </a: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block; there is no chaining. </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400" b="0" i="1"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For decryption</a:t>
            </a: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the same sequence of counter values is used, with each encrypted counter </a:t>
            </a:r>
            <a:r>
              <a:rPr kumimoji="0" lang="en-US" sz="2400" b="0" i="0" u="none" strike="noStrike" kern="1200" cap="none" spc="0" normalizeH="0" baseline="0" noProof="0" dirty="0" err="1" smtClean="0">
                <a:ln>
                  <a:noFill/>
                </a:ln>
                <a:solidFill>
                  <a:schemeClr val="tx1"/>
                </a:solidFill>
                <a:effectLst/>
                <a:uLnTx/>
                <a:uFillTx/>
                <a:latin typeface="Times New Roman" panose="02020603050405020304" pitchFamily="18" charset="0"/>
                <a:ea typeface="+mn-ea"/>
                <a:cs typeface="Times New Roman" panose="02020603050405020304" pitchFamily="18" charset="0"/>
              </a:rPr>
              <a:t>XORed</a:t>
            </a: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with a </a:t>
            </a:r>
            <a:r>
              <a:rPr kumimoji="0" lang="en-US" sz="2400" b="0" i="0" u="none" strike="noStrike" kern="1200" cap="none" spc="0" normalizeH="0" baseline="0" noProof="0" dirty="0" err="1" smtClean="0">
                <a:ln>
                  <a:noFill/>
                </a:ln>
                <a:solidFill>
                  <a:schemeClr val="tx1"/>
                </a:solidFill>
                <a:effectLst/>
                <a:uLnTx/>
                <a:uFillTx/>
                <a:latin typeface="Times New Roman" panose="02020603050405020304" pitchFamily="18" charset="0"/>
                <a:ea typeface="+mn-ea"/>
                <a:cs typeface="Times New Roman" panose="02020603050405020304" pitchFamily="18" charset="0"/>
              </a:rPr>
              <a:t>ciphertext</a:t>
            </a: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block to recover the corresponding plaintext block. </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915670" marR="0" lvl="2" indent="-274320" algn="just" defTabSz="914400" rtl="0" eaLnBrk="1" fontAlgn="auto" latinLnBrk="0" hangingPunct="1">
              <a:lnSpc>
                <a:spcPct val="130000"/>
              </a:lnSpc>
              <a:spcBef>
                <a:spcPct val="20000"/>
              </a:spcBef>
              <a:spcAft>
                <a:spcPts val="0"/>
              </a:spcAft>
              <a:buClr>
                <a:schemeClr val="accent3"/>
              </a:buClr>
              <a:buSzPct val="70000"/>
              <a:buFont typeface="Wingdings 2" pitchFamily="18" charset="2"/>
              <a:buChar char=""/>
              <a:defRPr/>
            </a:pPr>
            <a:r>
              <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Thus, the initial counter value must be made available for decryption. </a:t>
            </a:r>
            <a:endPar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895">
                                            <p:txEl>
                                              <p:charRg st="0" end="52"/>
                                            </p:txEl>
                                          </p:spTgt>
                                        </p:tgtEl>
                                        <p:attrNameLst>
                                          <p:attrName>style.visibility</p:attrName>
                                        </p:attrNameLst>
                                      </p:cBhvr>
                                      <p:to>
                                        <p:strVal val="visible"/>
                                      </p:to>
                                    </p:set>
                                    <p:animEffect transition="in" filter="wipe(down)">
                                      <p:cBhvr>
                                        <p:cTn id="7" dur="500"/>
                                        <p:tgtEl>
                                          <p:spTgt spid="37895">
                                            <p:txEl>
                                              <p:charRg st="0" end="5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7895">
                                            <p:txEl>
                                              <p:charRg st="52" end="117"/>
                                            </p:txEl>
                                          </p:spTgt>
                                        </p:tgtEl>
                                        <p:attrNameLst>
                                          <p:attrName>style.visibility</p:attrName>
                                        </p:attrNameLst>
                                      </p:cBhvr>
                                      <p:to>
                                        <p:strVal val="visible"/>
                                      </p:to>
                                    </p:set>
                                    <p:animEffect transition="in" filter="wipe(down)">
                                      <p:cBhvr>
                                        <p:cTn id="12" dur="500"/>
                                        <p:tgtEl>
                                          <p:spTgt spid="37895">
                                            <p:txEl>
                                              <p:charRg st="52" end="11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7895">
                                            <p:txEl>
                                              <p:charRg st="117" end="222"/>
                                            </p:txEl>
                                          </p:spTgt>
                                        </p:tgtEl>
                                        <p:attrNameLst>
                                          <p:attrName>style.visibility</p:attrName>
                                        </p:attrNameLst>
                                      </p:cBhvr>
                                      <p:to>
                                        <p:strVal val="visible"/>
                                      </p:to>
                                    </p:set>
                                    <p:animEffect transition="in" filter="wipe(down)">
                                      <p:cBhvr>
                                        <p:cTn id="17" dur="500"/>
                                        <p:tgtEl>
                                          <p:spTgt spid="37895">
                                            <p:txEl>
                                              <p:charRg st="117" end="22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7895">
                                            <p:txEl>
                                              <p:charRg st="222" end="359"/>
                                            </p:txEl>
                                          </p:spTgt>
                                        </p:tgtEl>
                                        <p:attrNameLst>
                                          <p:attrName>style.visibility</p:attrName>
                                        </p:attrNameLst>
                                      </p:cBhvr>
                                      <p:to>
                                        <p:strVal val="visible"/>
                                      </p:to>
                                    </p:set>
                                    <p:animEffect transition="in" filter="wipe(down)">
                                      <p:cBhvr>
                                        <p:cTn id="22" dur="500"/>
                                        <p:tgtEl>
                                          <p:spTgt spid="37895">
                                            <p:txEl>
                                              <p:charRg st="222" end="35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7895">
                                            <p:txEl>
                                              <p:charRg st="359" end="525"/>
                                            </p:txEl>
                                          </p:spTgt>
                                        </p:tgtEl>
                                        <p:attrNameLst>
                                          <p:attrName>style.visibility</p:attrName>
                                        </p:attrNameLst>
                                      </p:cBhvr>
                                      <p:to>
                                        <p:strVal val="visible"/>
                                      </p:to>
                                    </p:set>
                                    <p:animEffect transition="in" filter="wipe(down)">
                                      <p:cBhvr>
                                        <p:cTn id="27" dur="500"/>
                                        <p:tgtEl>
                                          <p:spTgt spid="37895">
                                            <p:txEl>
                                              <p:charRg st="359" end="525"/>
                                            </p:txEl>
                                          </p:spTgt>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37895">
                                            <p:txEl>
                                              <p:charRg st="525" end="597"/>
                                            </p:txEl>
                                          </p:spTgt>
                                        </p:tgtEl>
                                        <p:attrNameLst>
                                          <p:attrName>style.visibility</p:attrName>
                                        </p:attrNameLst>
                                      </p:cBhvr>
                                      <p:to>
                                        <p:strVal val="visible"/>
                                      </p:to>
                                    </p:set>
                                    <p:animEffect transition="in" filter="wipe(down)">
                                      <p:cBhvr>
                                        <p:cTn id="30" dur="500"/>
                                        <p:tgtEl>
                                          <p:spTgt spid="37895">
                                            <p:txEl>
                                              <p:charRg st="525" end="59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4" name="Rectangle 6"/>
          <p:cNvSpPr>
            <a:spLocks noGrp="1" noChangeArrowheads="1"/>
          </p:cNvSpPr>
          <p:nvPr>
            <p:ph type="title"/>
          </p:nvPr>
        </p:nvSpPr>
        <p:spPr>
          <a:xfrm>
            <a:off x="76200" y="152400"/>
            <a:ext cx="8229600" cy="609600"/>
          </a:xfrm>
        </p:spPr>
        <p:txBody>
          <a:bodyPr vert="horz" wrap="square" lIns="0" tIns="45720" rIns="0" bIns="0" numCol="1" anchor="b" anchorCtr="0" compatLnSpc="1">
            <a:noAutofit/>
          </a:bodyPr>
          <a:lstStyle/>
          <a:p>
            <a:pPr marL="274320" marR="0" lvl="0" indent="-274320" algn="l" defTabSz="914400" rtl="0" eaLnBrk="1" fontAlgn="auto" latinLnBrk="0" hangingPunct="1">
              <a:lnSpc>
                <a:spcPct val="130000"/>
              </a:lnSpc>
              <a:spcBef>
                <a:spcPct val="0"/>
              </a:spcBef>
              <a:spcAft>
                <a:spcPts val="0"/>
              </a:spcAft>
              <a:buClrTx/>
              <a:buSzTx/>
              <a:buFontTx/>
              <a:buNone/>
              <a:defRPr/>
            </a:pPr>
            <a:r>
              <a:rPr kumimoji="0" lang="en-US" sz="3600" b="1"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Cont . . .</a:t>
            </a:r>
            <a:endParaRPr kumimoji="0" lang="en-US" sz="3600" b="1"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endParaRPr>
          </a:p>
        </p:txBody>
      </p:sp>
      <p:sp>
        <p:nvSpPr>
          <p:cNvPr id="37895" name="Rectangle 7"/>
          <p:cNvSpPr>
            <a:spLocks noGrp="1" noChangeArrowheads="1"/>
          </p:cNvSpPr>
          <p:nvPr>
            <p:ph idx="1"/>
          </p:nvPr>
        </p:nvSpPr>
        <p:spPr>
          <a:xfrm>
            <a:off x="76200" y="838200"/>
            <a:ext cx="8915400" cy="5867400"/>
          </a:xfrm>
        </p:spPr>
        <p:txBody>
          <a:bodyPr vert="horz" wrap="square" lIns="91440" tIns="45720" rIns="91440" bIns="45720" numCol="1" anchor="t" anchorCtr="0" compatLnSpc="1">
            <a:noAutofit/>
          </a:bodyPr>
          <a:lstStyle/>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Given a sequence of counters </a:t>
            </a:r>
            <a:r>
              <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a:t>
            </a:r>
            <a:r>
              <a:rPr kumimoji="0" lang="en-US" sz="2400" b="0" i="1" u="none" strike="noStrike" kern="1200" cap="none" spc="0" normalizeH="0" baseline="-2500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1</a:t>
            </a:r>
            <a:r>
              <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T</a:t>
            </a:r>
            <a:r>
              <a:rPr kumimoji="0" lang="en-US" sz="2400" b="0" i="1" u="none" strike="noStrike" kern="1200" cap="none" spc="0" normalizeH="0" baseline="-2500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2</a:t>
            </a:r>
            <a:r>
              <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T</a:t>
            </a:r>
            <a:r>
              <a:rPr kumimoji="0" lang="en-US" sz="2400" b="0" i="1" u="none" strike="noStrike" kern="1200" cap="none" spc="0" normalizeH="0" baseline="-2500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3</a:t>
            </a:r>
            <a:r>
              <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 . . . T</a:t>
            </a:r>
            <a:r>
              <a:rPr kumimoji="0" lang="en-US" sz="2400" b="0" i="1" u="none" strike="noStrike" kern="1200" cap="none" spc="0" normalizeH="0" baseline="-2500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N </a:t>
            </a: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we can define CTR mode as follows</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pic>
        <p:nvPicPr>
          <p:cNvPr id="30724" name="Picture 2"/>
          <p:cNvPicPr>
            <a:picLocks noChangeAspect="1"/>
          </p:cNvPicPr>
          <p:nvPr/>
        </p:nvPicPr>
        <p:blipFill>
          <a:blip r:embed="rId1"/>
          <a:stretch>
            <a:fillRect/>
          </a:stretch>
        </p:blipFill>
        <p:spPr>
          <a:xfrm>
            <a:off x="533400" y="1905000"/>
            <a:ext cx="8221663" cy="838200"/>
          </a:xfrm>
          <a:prstGeom prst="rect">
            <a:avLst/>
          </a:prstGeom>
          <a:noFill/>
          <a:ln w="9525">
            <a:noFill/>
          </a:ln>
          <a:effectLst>
            <a:prstShdw prst="shdw13" dist="53882" dir="13499999">
              <a:schemeClr val="bg2">
                <a:alpha val="50000"/>
              </a:schemeClr>
            </a:prstShdw>
          </a:effectLst>
        </p:spPr>
      </p:pic>
      <p:pic>
        <p:nvPicPr>
          <p:cNvPr id="30725" name="Picture 3"/>
          <p:cNvPicPr>
            <a:picLocks noChangeAspect="1"/>
          </p:cNvPicPr>
          <p:nvPr/>
        </p:nvPicPr>
        <p:blipFill>
          <a:blip r:embed="rId2"/>
          <a:stretch>
            <a:fillRect/>
          </a:stretch>
        </p:blipFill>
        <p:spPr>
          <a:xfrm>
            <a:off x="609600" y="2895600"/>
            <a:ext cx="8001000" cy="3729038"/>
          </a:xfrm>
          <a:prstGeom prst="rect">
            <a:avLst/>
          </a:prstGeom>
          <a:noFill/>
          <a:ln w="9525">
            <a:noFill/>
          </a:ln>
          <a:effectLst>
            <a:prstShdw prst="shdw13" dist="53882" dir="13499999">
              <a:schemeClr val="bg2">
                <a:alpha val="50000"/>
              </a:schemeClr>
            </a:prst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895">
                                            <p:txEl>
                                              <p:charRg st="0" end="86"/>
                                            </p:txEl>
                                          </p:spTgt>
                                        </p:tgtEl>
                                        <p:attrNameLst>
                                          <p:attrName>style.visibility</p:attrName>
                                        </p:attrNameLst>
                                      </p:cBhvr>
                                      <p:to>
                                        <p:strVal val="visible"/>
                                      </p:to>
                                    </p:set>
                                    <p:animEffect transition="in" filter="wipe(down)">
                                      <p:cBhvr>
                                        <p:cTn id="7" dur="500"/>
                                        <p:tgtEl>
                                          <p:spTgt spid="37895">
                                            <p:txEl>
                                              <p:charRg st="0" end="8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4" name="Rectangle 6"/>
          <p:cNvSpPr>
            <a:spLocks noGrp="1" noChangeArrowheads="1"/>
          </p:cNvSpPr>
          <p:nvPr>
            <p:ph type="title"/>
          </p:nvPr>
        </p:nvSpPr>
        <p:spPr>
          <a:xfrm>
            <a:off x="76200" y="152400"/>
            <a:ext cx="8229600" cy="609600"/>
          </a:xfrm>
        </p:spPr>
        <p:txBody>
          <a:bodyPr vert="horz" wrap="square" lIns="0" tIns="45720" rIns="0" bIns="0" numCol="1" anchor="b" anchorCtr="0" compatLnSpc="1">
            <a:noAutofit/>
          </a:bodyPr>
          <a:lstStyle/>
          <a:p>
            <a:pPr marL="274320" marR="0" lvl="0" indent="-274320" algn="l" defTabSz="914400" rtl="0" eaLnBrk="1" fontAlgn="auto" latinLnBrk="0" hangingPunct="1">
              <a:lnSpc>
                <a:spcPct val="130000"/>
              </a:lnSpc>
              <a:spcBef>
                <a:spcPct val="0"/>
              </a:spcBef>
              <a:spcAft>
                <a:spcPts val="0"/>
              </a:spcAft>
              <a:buClrTx/>
              <a:buSzTx/>
              <a:buFontTx/>
              <a:buNone/>
              <a:defRPr/>
            </a:pPr>
            <a:r>
              <a:rPr kumimoji="0" lang="en-US" sz="3600" b="1"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Cont . . .</a:t>
            </a:r>
            <a:endParaRPr kumimoji="0" lang="en-US" sz="3600" b="1"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endParaRPr>
          </a:p>
        </p:txBody>
      </p:sp>
      <p:sp>
        <p:nvSpPr>
          <p:cNvPr id="37895" name="Rectangle 7"/>
          <p:cNvSpPr>
            <a:spLocks noGrp="1" noChangeArrowheads="1"/>
          </p:cNvSpPr>
          <p:nvPr>
            <p:ph idx="1"/>
          </p:nvPr>
        </p:nvSpPr>
        <p:spPr>
          <a:xfrm>
            <a:off x="76200" y="838200"/>
            <a:ext cx="8915400" cy="5867400"/>
          </a:xfrm>
        </p:spPr>
        <p:txBody>
          <a:bodyPr vert="horz" wrap="square" lIns="91440" tIns="45720" rIns="91440" bIns="45720" numCol="1" anchor="t" anchorCtr="0" compatLnSpc="1">
            <a:noAutofit/>
          </a:bodyPr>
          <a:lstStyle/>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For the last plaintext block, which may be a partial block of  bits, the most significant  bits of the last output block are used for the XOR operation; the remaining bits are discarded. </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Unlike the ECB, CBC, and CFB modes, we do not need to use padding because of the structure of the CTR mode.</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All </a:t>
            </a:r>
            <a:r>
              <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a:t>
            </a:r>
            <a:r>
              <a:rPr kumimoji="0" lang="en-US" sz="2400" b="0" i="1" u="none" strike="noStrike" kern="1200" cap="none" spc="0" normalizeH="0" baseline="-2500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i</a:t>
            </a:r>
            <a:r>
              <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values across all messages must be unique. If, contrary to this requirement, a counter value is used multiple times, then the confidentiality of all of the plaintext blocks corresponding to that counter value may be compromised.</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One way to ensure the uniqueness of counter values is to continue to increment the counter value by 1 across messages.</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895">
                                            <p:txEl>
                                              <p:charRg st="0" end="188"/>
                                            </p:txEl>
                                          </p:spTgt>
                                        </p:tgtEl>
                                        <p:attrNameLst>
                                          <p:attrName>style.visibility</p:attrName>
                                        </p:attrNameLst>
                                      </p:cBhvr>
                                      <p:to>
                                        <p:strVal val="visible"/>
                                      </p:to>
                                    </p:set>
                                    <p:animEffect transition="in" filter="wipe(down)">
                                      <p:cBhvr>
                                        <p:cTn id="7" dur="500"/>
                                        <p:tgtEl>
                                          <p:spTgt spid="37895">
                                            <p:txEl>
                                              <p:charRg st="0" end="18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7895">
                                            <p:txEl>
                                              <p:charRg st="188" end="296"/>
                                            </p:txEl>
                                          </p:spTgt>
                                        </p:tgtEl>
                                        <p:attrNameLst>
                                          <p:attrName>style.visibility</p:attrName>
                                        </p:attrNameLst>
                                      </p:cBhvr>
                                      <p:to>
                                        <p:strVal val="visible"/>
                                      </p:to>
                                    </p:set>
                                    <p:animEffect transition="in" filter="wipe(down)">
                                      <p:cBhvr>
                                        <p:cTn id="12" dur="500"/>
                                        <p:tgtEl>
                                          <p:spTgt spid="37895">
                                            <p:txEl>
                                              <p:charRg st="188" end="29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7895">
                                            <p:txEl>
                                              <p:charRg st="296" end="533"/>
                                            </p:txEl>
                                          </p:spTgt>
                                        </p:tgtEl>
                                        <p:attrNameLst>
                                          <p:attrName>style.visibility</p:attrName>
                                        </p:attrNameLst>
                                      </p:cBhvr>
                                      <p:to>
                                        <p:strVal val="visible"/>
                                      </p:to>
                                    </p:set>
                                    <p:animEffect transition="in" filter="wipe(down)">
                                      <p:cBhvr>
                                        <p:cTn id="17" dur="500"/>
                                        <p:tgtEl>
                                          <p:spTgt spid="37895">
                                            <p:txEl>
                                              <p:charRg st="296" end="53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7895">
                                            <p:txEl>
                                              <p:charRg st="533" end="652"/>
                                            </p:txEl>
                                          </p:spTgt>
                                        </p:tgtEl>
                                        <p:attrNameLst>
                                          <p:attrName>style.visibility</p:attrName>
                                        </p:attrNameLst>
                                      </p:cBhvr>
                                      <p:to>
                                        <p:strVal val="visible"/>
                                      </p:to>
                                    </p:set>
                                    <p:animEffect transition="in" filter="wipe(down)">
                                      <p:cBhvr>
                                        <p:cTn id="22" dur="500"/>
                                        <p:tgtEl>
                                          <p:spTgt spid="37895">
                                            <p:txEl>
                                              <p:charRg st="533" end="65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4" name="Rectangle 6"/>
          <p:cNvSpPr>
            <a:spLocks noGrp="1" noChangeArrowheads="1"/>
          </p:cNvSpPr>
          <p:nvPr>
            <p:ph type="title"/>
          </p:nvPr>
        </p:nvSpPr>
        <p:spPr>
          <a:xfrm>
            <a:off x="76200" y="152400"/>
            <a:ext cx="8229600" cy="609600"/>
          </a:xfrm>
        </p:spPr>
        <p:txBody>
          <a:bodyPr vert="horz" wrap="square" lIns="0" tIns="45720" rIns="0" bIns="0" numCol="1" anchor="b" anchorCtr="0" compatLnSpc="1">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GB" sz="3600" b="1" i="0" u="none" strike="noStrike" kern="120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Baskerville Old Face" pitchFamily="18" charset="0"/>
                <a:ea typeface="+mj-ea"/>
                <a:cs typeface="Times New Roman" panose="02020603050405020304" pitchFamily="18" charset="0"/>
              </a:rPr>
              <a:t>1. </a:t>
            </a:r>
            <a:r>
              <a:rPr kumimoji="0" lang="en-US" sz="3600" b="1" i="0" u="none" strike="noStrike" kern="120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Baskerville Old Face" pitchFamily="18" charset="0"/>
                <a:ea typeface="+mj-ea"/>
                <a:cs typeface="+mj-cs"/>
              </a:rPr>
              <a:t>Block </a:t>
            </a:r>
            <a:r>
              <a:rPr kumimoji="0" lang="en-US" sz="3600" b="1" i="0" u="none" strike="noStrike" kern="1200" cap="none" spc="0" normalizeH="0" baseline="0" noProof="0" dirty="0" err="1" smtClean="0">
                <a:ln>
                  <a:noFill/>
                </a:ln>
                <a:solidFill>
                  <a:srgbClr val="7030A0"/>
                </a:solidFill>
                <a:effectLst>
                  <a:outerShdw blurRad="38100" dist="38100" dir="2700000" algn="tl">
                    <a:srgbClr val="000000">
                      <a:alpha val="43137"/>
                    </a:srgbClr>
                  </a:outerShdw>
                </a:effectLst>
                <a:uLnTx/>
                <a:uFillTx/>
                <a:latin typeface="Baskerville Old Face" pitchFamily="18" charset="0"/>
                <a:ea typeface="+mj-ea"/>
                <a:cs typeface="+mj-cs"/>
              </a:rPr>
              <a:t>vs</a:t>
            </a:r>
            <a:r>
              <a:rPr kumimoji="0" lang="en-US" sz="3600" b="1" i="0" u="none" strike="noStrike" kern="120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Baskerville Old Face" pitchFamily="18" charset="0"/>
                <a:ea typeface="+mj-ea"/>
                <a:cs typeface="+mj-cs"/>
              </a:rPr>
              <a:t> Stream Ciphers</a:t>
            </a:r>
            <a:endParaRPr kumimoji="0" lang="en-GB" sz="3600" b="1" i="0" u="none" strike="noStrike" kern="120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Baskerville Old Face" pitchFamily="18" charset="0"/>
              <a:ea typeface="+mj-ea"/>
              <a:cs typeface="Times New Roman" panose="02020603050405020304" pitchFamily="18" charset="0"/>
            </a:endParaRPr>
          </a:p>
        </p:txBody>
      </p:sp>
      <p:sp>
        <p:nvSpPr>
          <p:cNvPr id="37895" name="Rectangle 7"/>
          <p:cNvSpPr>
            <a:spLocks noGrp="1" noChangeArrowheads="1"/>
          </p:cNvSpPr>
          <p:nvPr>
            <p:ph idx="1"/>
          </p:nvPr>
        </p:nvSpPr>
        <p:spPr>
          <a:xfrm>
            <a:off x="76200" y="838200"/>
            <a:ext cx="8915400" cy="5867400"/>
          </a:xfrm>
        </p:spPr>
        <p:txBody>
          <a:bodyPr vert="horz" wrap="square" lIns="91440" tIns="45720" rIns="91440" bIns="45720" numCol="1" anchor="t" anchorCtr="0" compatLnSpc="1">
            <a:noAutofit/>
          </a:bodyPr>
          <a:lstStyle/>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Regardless of the techniques used, at a broad level, the generation of cipher text from plain text itself can be done in two basic ways, </a:t>
            </a:r>
            <a:r>
              <a:rPr kumimoji="0" lang="en-US" sz="2200" b="0" i="1" u="none" strike="noStrike" kern="1200" cap="none" spc="0" normalizeH="0" baseline="0" noProof="0" dirty="0" smtClean="0">
                <a:ln>
                  <a:noFill/>
                </a:ln>
                <a:solidFill>
                  <a:srgbClr val="0070C0"/>
                </a:solidFill>
                <a:effectLst/>
                <a:uLnTx/>
                <a:uFillTx/>
                <a:latin typeface="Times New Roman" panose="02020603050405020304" pitchFamily="18" charset="0"/>
                <a:ea typeface="+mn-ea"/>
                <a:cs typeface="Times New Roman" panose="02020603050405020304" pitchFamily="18" charset="0"/>
              </a:rPr>
              <a:t>stream ciphers and block ciphers.</a:t>
            </a:r>
            <a:r>
              <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pic>
        <p:nvPicPr>
          <p:cNvPr id="5124" name="Picture 4"/>
          <p:cNvPicPr>
            <a:picLocks noChangeAspect="1"/>
          </p:cNvPicPr>
          <p:nvPr/>
        </p:nvPicPr>
        <p:blipFill>
          <a:blip r:embed="rId1"/>
          <a:stretch>
            <a:fillRect/>
          </a:stretch>
        </p:blipFill>
        <p:spPr>
          <a:xfrm>
            <a:off x="533400" y="2438400"/>
            <a:ext cx="8088313" cy="3505200"/>
          </a:xfrm>
          <a:prstGeom prst="rect">
            <a:avLst/>
          </a:prstGeom>
          <a:noFill/>
          <a:ln w="9525">
            <a:noFill/>
          </a:ln>
          <a:effectLst>
            <a:prstShdw prst="shdw13" dist="53882" dir="13499999">
              <a:schemeClr val="bg2">
                <a:alpha val="50000"/>
              </a:schemeClr>
            </a:prst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895">
                                            <p:txEl>
                                              <p:charRg st="0" end="172"/>
                                            </p:txEl>
                                          </p:spTgt>
                                        </p:tgtEl>
                                        <p:attrNameLst>
                                          <p:attrName>style.visibility</p:attrName>
                                        </p:attrNameLst>
                                      </p:cBhvr>
                                      <p:to>
                                        <p:strVal val="visible"/>
                                      </p:to>
                                    </p:set>
                                    <p:animEffect transition="in" filter="wipe(down)">
                                      <p:cBhvr>
                                        <p:cTn id="7" dur="500"/>
                                        <p:tgtEl>
                                          <p:spTgt spid="37895">
                                            <p:txEl>
                                              <p:charRg st="0" end="17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4" name="Rectangle 6"/>
          <p:cNvSpPr>
            <a:spLocks noGrp="1" noChangeArrowheads="1"/>
          </p:cNvSpPr>
          <p:nvPr>
            <p:ph type="title"/>
          </p:nvPr>
        </p:nvSpPr>
        <p:spPr>
          <a:xfrm>
            <a:off x="76200" y="152400"/>
            <a:ext cx="8229600" cy="609600"/>
          </a:xfrm>
        </p:spPr>
        <p:txBody>
          <a:bodyPr vert="horz" wrap="square" lIns="0" tIns="45720" rIns="0" bIns="0" numCol="1" anchor="b" anchorCtr="0" compatLnSpc="1">
            <a:noAutofit/>
          </a:bodyPr>
          <a:lstStyle/>
          <a:p>
            <a:pPr marL="274320" marR="0" lvl="0" indent="-274320" algn="l" defTabSz="914400" rtl="0" eaLnBrk="1" fontAlgn="auto" latinLnBrk="0" hangingPunct="1">
              <a:lnSpc>
                <a:spcPct val="130000"/>
              </a:lnSpc>
              <a:spcBef>
                <a:spcPct val="0"/>
              </a:spcBef>
              <a:spcAft>
                <a:spcPts val="0"/>
              </a:spcAft>
              <a:buClrTx/>
              <a:buSzTx/>
              <a:buFontTx/>
              <a:buNone/>
              <a:defRPr/>
            </a:pPr>
            <a:r>
              <a:rPr kumimoji="0" lang="en-US" sz="3600" b="1"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Cont . . .</a:t>
            </a:r>
            <a:endParaRPr kumimoji="0" lang="en-US" sz="3600" b="1"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endParaRPr>
          </a:p>
        </p:txBody>
      </p:sp>
      <p:sp>
        <p:nvSpPr>
          <p:cNvPr id="37895" name="Rectangle 7"/>
          <p:cNvSpPr>
            <a:spLocks noGrp="1" noChangeArrowheads="1"/>
          </p:cNvSpPr>
          <p:nvPr>
            <p:ph idx="1"/>
          </p:nvPr>
        </p:nvSpPr>
        <p:spPr>
          <a:xfrm>
            <a:off x="76200" y="838200"/>
            <a:ext cx="8915400" cy="5867400"/>
          </a:xfrm>
        </p:spPr>
        <p:txBody>
          <a:bodyPr vert="horz" wrap="square" lIns="91440" tIns="45720" rIns="91440" bIns="45720" numCol="1" anchor="t" anchorCtr="0" compatLnSpc="1">
            <a:noAutofit/>
          </a:bodyPr>
          <a:lstStyle/>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None/>
              <a:defRPr/>
            </a:pPr>
            <a:r>
              <a:rPr kumimoji="0" lang="en-US" sz="2800" b="1"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Advantages </a:t>
            </a:r>
            <a:endParaRPr kumimoji="0" lang="en-US" sz="2800" b="1"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641350" marR="0" lvl="1" indent="-274320" algn="just" defTabSz="914400" rtl="0" eaLnBrk="1" fontAlgn="auto" latinLnBrk="0" hangingPunct="1">
              <a:lnSpc>
                <a:spcPct val="130000"/>
              </a:lnSpc>
              <a:spcBef>
                <a:spcPct val="20000"/>
              </a:spcBef>
              <a:spcAft>
                <a:spcPts val="0"/>
              </a:spcAft>
              <a:buClr>
                <a:schemeClr val="accent3"/>
              </a:buClr>
              <a:buSzPct val="85000"/>
              <a:buFont typeface="Wingdings 2" pitchFamily="18" charset="2"/>
              <a:buChar char=""/>
              <a:defRPr/>
            </a:pPr>
            <a:r>
              <a:rPr kumimoji="0" lang="en-US" sz="2400" b="0" i="0" u="none" strike="noStrike" kern="1200" cap="none" spc="0" normalizeH="0" baseline="0" noProof="0" dirty="0" smtClean="0">
                <a:ln>
                  <a:noFill/>
                </a:ln>
                <a:solidFill>
                  <a:srgbClr val="7030A0"/>
                </a:solidFill>
                <a:effectLst/>
                <a:uLnTx/>
                <a:uFillTx/>
                <a:latin typeface="Times New Roman" panose="02020603050405020304" pitchFamily="18" charset="0"/>
                <a:ea typeface="+mn-ea"/>
                <a:cs typeface="Times New Roman" panose="02020603050405020304" pitchFamily="18" charset="0"/>
              </a:rPr>
              <a:t>Hardware efficiency: </a:t>
            </a:r>
            <a:endParaRPr kumimoji="0" lang="en-US" sz="2400" b="0" i="0" u="none" strike="noStrike" kern="1200" cap="none" spc="0" normalizeH="0" baseline="0" noProof="0" dirty="0" smtClean="0">
              <a:ln>
                <a:noFill/>
              </a:ln>
              <a:solidFill>
                <a:srgbClr val="7030A0"/>
              </a:solidFill>
              <a:effectLst/>
              <a:uLnTx/>
              <a:uFillTx/>
              <a:latin typeface="Times New Roman" panose="02020603050405020304" pitchFamily="18" charset="0"/>
              <a:ea typeface="+mn-ea"/>
              <a:cs typeface="Times New Roman" panose="02020603050405020304" pitchFamily="18" charset="0"/>
            </a:endParaRPr>
          </a:p>
          <a:p>
            <a:pPr marL="1188720" marR="0" lvl="3" indent="-274320" algn="just" defTabSz="914400" rtl="0" eaLnBrk="1" fontAlgn="auto" latinLnBrk="0" hangingPunct="1">
              <a:lnSpc>
                <a:spcPct val="130000"/>
              </a:lnSpc>
              <a:spcBef>
                <a:spcPct val="20000"/>
              </a:spcBef>
              <a:spcAft>
                <a:spcPts val="0"/>
              </a:spcAft>
              <a:buClr>
                <a:schemeClr val="accent3"/>
              </a:buClr>
              <a:buSzPct val="65000"/>
              <a:buFont typeface="Wingdings 2" pitchFamily="18" charset="2"/>
              <a:buChar char=""/>
              <a:defRPr/>
            </a:pPr>
            <a:r>
              <a:rPr kumimoji="0" lang="en-US" sz="22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CTR mode can be done in parallel on multiple blocks of plaintext or </a:t>
            </a:r>
            <a:r>
              <a:rPr kumimoji="0" lang="en-US" sz="2200" b="0" i="1" u="none" strike="noStrike" kern="1200" cap="none" spc="0" normalizeH="0" baseline="0" noProof="0" dirty="0" err="1" smtClean="0">
                <a:ln>
                  <a:noFill/>
                </a:ln>
                <a:solidFill>
                  <a:schemeClr val="tx1"/>
                </a:solidFill>
                <a:effectLst/>
                <a:uLnTx/>
                <a:uFillTx/>
                <a:latin typeface="Times New Roman" panose="02020603050405020304" pitchFamily="18" charset="0"/>
                <a:ea typeface="+mn-ea"/>
                <a:cs typeface="Times New Roman" panose="02020603050405020304" pitchFamily="18" charset="0"/>
              </a:rPr>
              <a:t>ciphertext</a:t>
            </a:r>
            <a:r>
              <a:rPr kumimoji="0" lang="en-US" sz="22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t>
            </a:r>
            <a:endParaRPr kumimoji="0" lang="en-US" sz="22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1188720" marR="0" lvl="3" indent="-274320" algn="just" defTabSz="914400" rtl="0" eaLnBrk="1" fontAlgn="auto" latinLnBrk="0" hangingPunct="1">
              <a:lnSpc>
                <a:spcPct val="130000"/>
              </a:lnSpc>
              <a:spcBef>
                <a:spcPct val="20000"/>
              </a:spcBef>
              <a:spcAft>
                <a:spcPts val="0"/>
              </a:spcAft>
              <a:buClr>
                <a:schemeClr val="accent3"/>
              </a:buClr>
              <a:buSzPct val="65000"/>
              <a:buFont typeface="Wingdings 2" pitchFamily="18" charset="2"/>
              <a:buChar char=""/>
              <a:defRPr/>
            </a:pPr>
            <a:r>
              <a:rPr kumimoji="0" lang="en-US" sz="22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Throughput, only limited by amount of parallelism that is achieved</a:t>
            </a:r>
            <a:endParaRPr kumimoji="0" lang="en-US" sz="22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641350" marR="0" lvl="1" indent="-274320" algn="just" defTabSz="914400" rtl="0" eaLnBrk="1" fontAlgn="auto" latinLnBrk="0" hangingPunct="1">
              <a:lnSpc>
                <a:spcPct val="130000"/>
              </a:lnSpc>
              <a:spcBef>
                <a:spcPct val="20000"/>
              </a:spcBef>
              <a:spcAft>
                <a:spcPts val="0"/>
              </a:spcAft>
              <a:buClr>
                <a:schemeClr val="accent3"/>
              </a:buClr>
              <a:buSzPct val="85000"/>
              <a:buFont typeface="Wingdings 2" pitchFamily="18" charset="2"/>
              <a:buChar char=""/>
              <a:defRPr/>
            </a:pPr>
            <a:r>
              <a:rPr kumimoji="0" lang="en-US" sz="2400" b="0" i="0" u="none" strike="noStrike" kern="1200" cap="none" spc="0" normalizeH="0" baseline="0" noProof="0" dirty="0" smtClean="0">
                <a:ln>
                  <a:noFill/>
                </a:ln>
                <a:solidFill>
                  <a:srgbClr val="7030A0"/>
                </a:solidFill>
                <a:effectLst/>
                <a:uLnTx/>
                <a:uFillTx/>
                <a:latin typeface="Times New Roman" panose="02020603050405020304" pitchFamily="18" charset="0"/>
                <a:ea typeface="+mn-ea"/>
                <a:cs typeface="Times New Roman" panose="02020603050405020304" pitchFamily="18" charset="0"/>
              </a:rPr>
              <a:t>Software efficiency</a:t>
            </a: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t>
            </a:r>
            <a:r>
              <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t>
            </a: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1188720" marR="0" lvl="3" indent="-274320" algn="just" defTabSz="914400" rtl="0" eaLnBrk="1" fontAlgn="auto" latinLnBrk="0" hangingPunct="1">
              <a:lnSpc>
                <a:spcPct val="130000"/>
              </a:lnSpc>
              <a:spcBef>
                <a:spcPct val="20000"/>
              </a:spcBef>
              <a:spcAft>
                <a:spcPts val="0"/>
              </a:spcAft>
              <a:buClr>
                <a:schemeClr val="accent3"/>
              </a:buClr>
              <a:buSzPct val="65000"/>
              <a:buFont typeface="Wingdings 2" pitchFamily="18" charset="2"/>
              <a:buChar char=""/>
              <a:defRPr/>
            </a:pPr>
            <a:r>
              <a:rPr kumimoji="0" lang="en-US" sz="22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Parallel execution</a:t>
            </a:r>
            <a:endParaRPr kumimoji="0" lang="en-US" sz="22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1188720" marR="0" lvl="3" indent="-274320" algn="just" defTabSz="914400" rtl="0" eaLnBrk="1" fontAlgn="auto" latinLnBrk="0" hangingPunct="1">
              <a:lnSpc>
                <a:spcPct val="130000"/>
              </a:lnSpc>
              <a:spcBef>
                <a:spcPct val="20000"/>
              </a:spcBef>
              <a:spcAft>
                <a:spcPts val="0"/>
              </a:spcAft>
              <a:buClr>
                <a:schemeClr val="accent3"/>
              </a:buClr>
              <a:buSzPct val="65000"/>
              <a:buFont typeface="Wingdings 2" pitchFamily="18" charset="2"/>
              <a:buChar char=""/>
              <a:defRPr/>
            </a:pPr>
            <a:r>
              <a:rPr kumimoji="0" lang="en-US" sz="22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Parallel features, like aggressive pipelining, multiple instruction dispatch per clock cycle, large number of registers, and SIMD instructions, can be effectively utilized</a:t>
            </a:r>
            <a:endParaRPr kumimoji="0" lang="en-US" sz="22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641350" marR="0" lvl="1" indent="-274320" algn="just" defTabSz="914400" rtl="0" eaLnBrk="1" fontAlgn="auto" latinLnBrk="0" hangingPunct="1">
              <a:lnSpc>
                <a:spcPct val="130000"/>
              </a:lnSpc>
              <a:spcBef>
                <a:spcPct val="20000"/>
              </a:spcBef>
              <a:spcAft>
                <a:spcPts val="0"/>
              </a:spcAft>
              <a:buClr>
                <a:schemeClr val="accent3"/>
              </a:buClr>
              <a:buSzPct val="85000"/>
              <a:buFont typeface="Wingdings 2" pitchFamily="18" charset="2"/>
              <a:buChar char=""/>
              <a:defRPr/>
            </a:pPr>
            <a:r>
              <a:rPr kumimoji="0" lang="en-US" sz="2400" b="0" i="0" u="none" strike="noStrike" kern="1200" cap="none" spc="0" normalizeH="0" baseline="0" noProof="0" dirty="0" smtClean="0">
                <a:ln>
                  <a:noFill/>
                </a:ln>
                <a:solidFill>
                  <a:srgbClr val="7030A0"/>
                </a:solidFill>
                <a:effectLst/>
                <a:uLnTx/>
                <a:uFillTx/>
                <a:latin typeface="Times New Roman" panose="02020603050405020304" pitchFamily="18" charset="0"/>
                <a:ea typeface="+mn-ea"/>
                <a:cs typeface="Times New Roman" panose="02020603050405020304" pitchFamily="18" charset="0"/>
              </a:rPr>
              <a:t>Provable security:</a:t>
            </a:r>
            <a:endParaRPr kumimoji="0" lang="en-US" sz="2400" b="0" i="0" u="none" strike="noStrike" kern="1200" cap="none" spc="0" normalizeH="0" baseline="0" noProof="0" dirty="0" smtClean="0">
              <a:ln>
                <a:noFill/>
              </a:ln>
              <a:solidFill>
                <a:srgbClr val="7030A0"/>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895">
                                            <p:txEl>
                                              <p:charRg st="0" end="12"/>
                                            </p:txEl>
                                          </p:spTgt>
                                        </p:tgtEl>
                                        <p:attrNameLst>
                                          <p:attrName>style.visibility</p:attrName>
                                        </p:attrNameLst>
                                      </p:cBhvr>
                                      <p:to>
                                        <p:strVal val="visible"/>
                                      </p:to>
                                    </p:set>
                                    <p:animEffect transition="in" filter="wipe(down)">
                                      <p:cBhvr>
                                        <p:cTn id="7" dur="500"/>
                                        <p:tgtEl>
                                          <p:spTgt spid="37895">
                                            <p:txEl>
                                              <p:charRg st="0" end="12"/>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7895">
                                            <p:txEl>
                                              <p:charRg st="12" end="34"/>
                                            </p:txEl>
                                          </p:spTgt>
                                        </p:tgtEl>
                                        <p:attrNameLst>
                                          <p:attrName>style.visibility</p:attrName>
                                        </p:attrNameLst>
                                      </p:cBhvr>
                                      <p:to>
                                        <p:strVal val="visible"/>
                                      </p:to>
                                    </p:set>
                                    <p:animEffect transition="in" filter="wipe(down)">
                                      <p:cBhvr>
                                        <p:cTn id="10" dur="500"/>
                                        <p:tgtEl>
                                          <p:spTgt spid="37895">
                                            <p:txEl>
                                              <p:charRg st="12" end="34"/>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7895">
                                            <p:txEl>
                                              <p:charRg st="34" end="114"/>
                                            </p:txEl>
                                          </p:spTgt>
                                        </p:tgtEl>
                                        <p:attrNameLst>
                                          <p:attrName>style.visibility</p:attrName>
                                        </p:attrNameLst>
                                      </p:cBhvr>
                                      <p:to>
                                        <p:strVal val="visible"/>
                                      </p:to>
                                    </p:set>
                                    <p:animEffect transition="in" filter="wipe(down)">
                                      <p:cBhvr>
                                        <p:cTn id="13" dur="500"/>
                                        <p:tgtEl>
                                          <p:spTgt spid="37895">
                                            <p:txEl>
                                              <p:charRg st="34" end="114"/>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7895">
                                            <p:txEl>
                                              <p:charRg st="114" end="181"/>
                                            </p:txEl>
                                          </p:spTgt>
                                        </p:tgtEl>
                                        <p:attrNameLst>
                                          <p:attrName>style.visibility</p:attrName>
                                        </p:attrNameLst>
                                      </p:cBhvr>
                                      <p:to>
                                        <p:strVal val="visible"/>
                                      </p:to>
                                    </p:set>
                                    <p:animEffect transition="in" filter="wipe(down)">
                                      <p:cBhvr>
                                        <p:cTn id="16" dur="500"/>
                                        <p:tgtEl>
                                          <p:spTgt spid="37895">
                                            <p:txEl>
                                              <p:charRg st="114" end="181"/>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7895">
                                            <p:txEl>
                                              <p:charRg st="181" end="203"/>
                                            </p:txEl>
                                          </p:spTgt>
                                        </p:tgtEl>
                                        <p:attrNameLst>
                                          <p:attrName>style.visibility</p:attrName>
                                        </p:attrNameLst>
                                      </p:cBhvr>
                                      <p:to>
                                        <p:strVal val="visible"/>
                                      </p:to>
                                    </p:set>
                                    <p:animEffect transition="in" filter="wipe(down)">
                                      <p:cBhvr>
                                        <p:cTn id="19" dur="500"/>
                                        <p:tgtEl>
                                          <p:spTgt spid="37895">
                                            <p:txEl>
                                              <p:charRg st="181" end="203"/>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7895">
                                            <p:txEl>
                                              <p:charRg st="203" end="222"/>
                                            </p:txEl>
                                          </p:spTgt>
                                        </p:tgtEl>
                                        <p:attrNameLst>
                                          <p:attrName>style.visibility</p:attrName>
                                        </p:attrNameLst>
                                      </p:cBhvr>
                                      <p:to>
                                        <p:strVal val="visible"/>
                                      </p:to>
                                    </p:set>
                                    <p:animEffect transition="in" filter="wipe(down)">
                                      <p:cBhvr>
                                        <p:cTn id="22" dur="500"/>
                                        <p:tgtEl>
                                          <p:spTgt spid="37895">
                                            <p:txEl>
                                              <p:charRg st="203" end="222"/>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7895">
                                            <p:txEl>
                                              <p:charRg st="222" end="394"/>
                                            </p:txEl>
                                          </p:spTgt>
                                        </p:tgtEl>
                                        <p:attrNameLst>
                                          <p:attrName>style.visibility</p:attrName>
                                        </p:attrNameLst>
                                      </p:cBhvr>
                                      <p:to>
                                        <p:strVal val="visible"/>
                                      </p:to>
                                    </p:set>
                                    <p:animEffect transition="in" filter="wipe(down)">
                                      <p:cBhvr>
                                        <p:cTn id="25" dur="500"/>
                                        <p:tgtEl>
                                          <p:spTgt spid="37895">
                                            <p:txEl>
                                              <p:charRg st="222" end="394"/>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7895">
                                            <p:txEl>
                                              <p:charRg st="394" end="413"/>
                                            </p:txEl>
                                          </p:spTgt>
                                        </p:tgtEl>
                                        <p:attrNameLst>
                                          <p:attrName>style.visibility</p:attrName>
                                        </p:attrNameLst>
                                      </p:cBhvr>
                                      <p:to>
                                        <p:strVal val="visible"/>
                                      </p:to>
                                    </p:set>
                                    <p:animEffect transition="in" filter="wipe(down)">
                                      <p:cBhvr>
                                        <p:cTn id="28" dur="500"/>
                                        <p:tgtEl>
                                          <p:spTgt spid="37895">
                                            <p:txEl>
                                              <p:charRg st="394" end="4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4" name="Rectangle 6"/>
          <p:cNvSpPr>
            <a:spLocks noGrp="1" noChangeArrowheads="1"/>
          </p:cNvSpPr>
          <p:nvPr>
            <p:ph type="title"/>
          </p:nvPr>
        </p:nvSpPr>
        <p:spPr>
          <a:xfrm>
            <a:off x="76200" y="152400"/>
            <a:ext cx="8229600" cy="609600"/>
          </a:xfrm>
        </p:spPr>
        <p:txBody>
          <a:bodyPr vert="horz" wrap="square" lIns="0" tIns="45720" rIns="0" bIns="0" numCol="1" anchor="b" anchorCtr="0" compatLnSpc="1">
            <a:noAutofit/>
          </a:bodyPr>
          <a:lstStyle/>
          <a:p>
            <a:pPr marL="274320" marR="0" lvl="0" indent="-274320" algn="l" defTabSz="914400" rtl="0" eaLnBrk="1" fontAlgn="auto" latinLnBrk="0" hangingPunct="1">
              <a:lnSpc>
                <a:spcPct val="130000"/>
              </a:lnSpc>
              <a:spcBef>
                <a:spcPct val="0"/>
              </a:spcBef>
              <a:spcAft>
                <a:spcPts val="0"/>
              </a:spcAft>
              <a:buClrTx/>
              <a:buSzTx/>
              <a:buFontTx/>
              <a:buNone/>
              <a:defRPr/>
            </a:pPr>
            <a:r>
              <a:rPr kumimoji="0" lang="en-US" sz="3600" b="1"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rPr>
              <a:t>Cont . . .</a:t>
            </a:r>
            <a:endParaRPr kumimoji="0" lang="en-US" sz="3600" b="1"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Times New Roman" panose="02020603050405020304" pitchFamily="18" charset="0"/>
              <a:ea typeface="+mj-ea"/>
              <a:cs typeface="Times New Roman" panose="02020603050405020304" pitchFamily="18" charset="0"/>
            </a:endParaRPr>
          </a:p>
        </p:txBody>
      </p:sp>
      <p:sp>
        <p:nvSpPr>
          <p:cNvPr id="37895" name="Rectangle 7"/>
          <p:cNvSpPr>
            <a:spLocks noGrp="1" noChangeArrowheads="1"/>
          </p:cNvSpPr>
          <p:nvPr>
            <p:ph idx="1"/>
          </p:nvPr>
        </p:nvSpPr>
        <p:spPr>
          <a:xfrm>
            <a:off x="76200" y="685800"/>
            <a:ext cx="8915400" cy="6019800"/>
          </a:xfrm>
        </p:spPr>
        <p:txBody>
          <a:bodyPr vert="horz" wrap="square" lIns="91440" tIns="45720" rIns="91440" bIns="45720" numCol="1" anchor="t" anchorCtr="0" compatLnSpc="1">
            <a:noAutofit/>
          </a:bodyPr>
          <a:lstStyle/>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None/>
              <a:defRPr/>
            </a:pPr>
            <a:r>
              <a:rPr kumimoji="0" lang="en-US" sz="2800" b="1"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Advantages </a:t>
            </a:r>
            <a:endParaRPr kumimoji="0" lang="en-US" sz="2800" b="1"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641350" marR="0" lvl="1" indent="-274320" algn="just" defTabSz="914400" rtl="0" eaLnBrk="1" fontAlgn="auto" latinLnBrk="0" hangingPunct="1">
              <a:lnSpc>
                <a:spcPct val="130000"/>
              </a:lnSpc>
              <a:spcBef>
                <a:spcPct val="20000"/>
              </a:spcBef>
              <a:spcAft>
                <a:spcPts val="0"/>
              </a:spcAft>
              <a:buClr>
                <a:schemeClr val="accent3"/>
              </a:buClr>
              <a:buSzPct val="85000"/>
              <a:buFont typeface="Wingdings 2" pitchFamily="18" charset="2"/>
              <a:buChar char=""/>
              <a:defRPr/>
            </a:pPr>
            <a:r>
              <a:rPr kumimoji="0" lang="en-US" sz="2400" b="0" i="0" u="none" strike="noStrike" kern="1200" cap="none" spc="0" normalizeH="0" baseline="0" noProof="0" dirty="0" smtClean="0">
                <a:ln>
                  <a:noFill/>
                </a:ln>
                <a:solidFill>
                  <a:srgbClr val="7030A0"/>
                </a:solidFill>
                <a:effectLst/>
                <a:uLnTx/>
                <a:uFillTx/>
                <a:latin typeface="Times New Roman" panose="02020603050405020304" pitchFamily="18" charset="0"/>
                <a:ea typeface="+mn-ea"/>
                <a:cs typeface="Times New Roman" panose="02020603050405020304" pitchFamily="18" charset="0"/>
              </a:rPr>
              <a:t>Random access: </a:t>
            </a:r>
            <a:endParaRPr kumimoji="0" lang="en-US" sz="2400" b="0" i="0" u="none" strike="noStrike" kern="1200" cap="none" spc="0" normalizeH="0" baseline="0" noProof="0" dirty="0" smtClean="0">
              <a:ln>
                <a:noFill/>
              </a:ln>
              <a:solidFill>
                <a:srgbClr val="7030A0"/>
              </a:solidFill>
              <a:effectLst/>
              <a:uLnTx/>
              <a:uFillTx/>
              <a:latin typeface="Times New Roman" panose="02020603050405020304" pitchFamily="18" charset="0"/>
              <a:ea typeface="+mn-ea"/>
              <a:cs typeface="Times New Roman" panose="02020603050405020304" pitchFamily="18" charset="0"/>
            </a:endParaRPr>
          </a:p>
          <a:p>
            <a:pPr marL="1188720" marR="0" lvl="3" indent="-274320" algn="just" defTabSz="914400" rtl="0" eaLnBrk="1" fontAlgn="auto" latinLnBrk="0" hangingPunct="1">
              <a:lnSpc>
                <a:spcPct val="130000"/>
              </a:lnSpc>
              <a:spcBef>
                <a:spcPct val="20000"/>
              </a:spcBef>
              <a:spcAft>
                <a:spcPts val="0"/>
              </a:spcAft>
              <a:buClr>
                <a:schemeClr val="accent3"/>
              </a:buClr>
              <a:buSzPct val="65000"/>
              <a:buFont typeface="Wingdings 2" pitchFamily="18" charset="2"/>
              <a:buChar char=""/>
              <a:defRPr/>
            </a:pPr>
            <a:r>
              <a:rPr kumimoji="0" lang="en-US" sz="22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Block of plaintext or </a:t>
            </a:r>
            <a:r>
              <a:rPr kumimoji="0" lang="en-US" sz="2200" b="0" i="1" u="none" strike="noStrike" kern="1200" cap="none" spc="0" normalizeH="0" baseline="0" noProof="0" dirty="0" err="1" smtClean="0">
                <a:ln>
                  <a:noFill/>
                </a:ln>
                <a:solidFill>
                  <a:schemeClr val="tx1"/>
                </a:solidFill>
                <a:effectLst/>
                <a:uLnTx/>
                <a:uFillTx/>
                <a:latin typeface="Times New Roman" panose="02020603050405020304" pitchFamily="18" charset="0"/>
                <a:ea typeface="+mn-ea"/>
                <a:cs typeface="Times New Roman" panose="02020603050405020304" pitchFamily="18" charset="0"/>
              </a:rPr>
              <a:t>ciphertext</a:t>
            </a:r>
            <a:r>
              <a:rPr kumimoji="0" lang="en-US" sz="22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can be processed in random-access fashion</a:t>
            </a:r>
            <a:endParaRPr kumimoji="0" lang="en-US" sz="22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641350" marR="0" lvl="1" indent="-274320" algn="just" defTabSz="914400" rtl="0" eaLnBrk="1" fontAlgn="auto" latinLnBrk="0" hangingPunct="1">
              <a:lnSpc>
                <a:spcPct val="130000"/>
              </a:lnSpc>
              <a:spcBef>
                <a:spcPct val="20000"/>
              </a:spcBef>
              <a:spcAft>
                <a:spcPts val="0"/>
              </a:spcAft>
              <a:buClr>
                <a:schemeClr val="accent3"/>
              </a:buClr>
              <a:buSzPct val="85000"/>
              <a:buFont typeface="Wingdings 2" pitchFamily="18" charset="2"/>
              <a:buChar char=""/>
              <a:defRPr/>
            </a:pPr>
            <a:r>
              <a:rPr kumimoji="0" lang="en-US" sz="2400" b="0" i="0" u="none" strike="noStrike" kern="1200" cap="none" spc="0" normalizeH="0" baseline="0" noProof="0" dirty="0" smtClean="0">
                <a:ln>
                  <a:noFill/>
                </a:ln>
                <a:solidFill>
                  <a:srgbClr val="7030A0"/>
                </a:solidFill>
                <a:effectLst/>
                <a:uLnTx/>
                <a:uFillTx/>
                <a:latin typeface="Times New Roman" panose="02020603050405020304" pitchFamily="18" charset="0"/>
                <a:ea typeface="+mn-ea"/>
                <a:cs typeface="Times New Roman" panose="02020603050405020304" pitchFamily="18" charset="0"/>
              </a:rPr>
              <a:t>Preprocessing:</a:t>
            </a:r>
            <a:r>
              <a:rPr kumimoji="0" lang="en-US" sz="2200" b="0" i="0" u="none" strike="noStrike" kern="1200" cap="none" spc="0" normalizeH="0" baseline="0" noProof="0" dirty="0" smtClean="0">
                <a:ln>
                  <a:noFill/>
                </a:ln>
                <a:solidFill>
                  <a:srgbClr val="7030A0"/>
                </a:solidFill>
                <a:effectLst/>
                <a:uLnTx/>
                <a:uFillTx/>
                <a:latin typeface="Times New Roman" panose="02020603050405020304" pitchFamily="18" charset="0"/>
                <a:ea typeface="+mn-ea"/>
                <a:cs typeface="Times New Roman" panose="02020603050405020304" pitchFamily="18" charset="0"/>
              </a:rPr>
              <a:t>  </a:t>
            </a:r>
            <a:endParaRPr kumimoji="0" lang="en-US" sz="2200" b="0" i="0" u="none" strike="noStrike" kern="1200" cap="none" spc="0" normalizeH="0" baseline="0" noProof="0" dirty="0" smtClean="0">
              <a:ln>
                <a:noFill/>
              </a:ln>
              <a:solidFill>
                <a:srgbClr val="7030A0"/>
              </a:solidFill>
              <a:effectLst/>
              <a:uLnTx/>
              <a:uFillTx/>
              <a:latin typeface="Times New Roman" panose="02020603050405020304" pitchFamily="18" charset="0"/>
              <a:ea typeface="+mn-ea"/>
              <a:cs typeface="Times New Roman" panose="02020603050405020304" pitchFamily="18" charset="0"/>
            </a:endParaRPr>
          </a:p>
          <a:p>
            <a:pPr marL="1188720" marR="0" lvl="3" indent="-274320" algn="just" defTabSz="914400" rtl="0" eaLnBrk="1" fontAlgn="auto" latinLnBrk="0" hangingPunct="1">
              <a:lnSpc>
                <a:spcPct val="130000"/>
              </a:lnSpc>
              <a:spcBef>
                <a:spcPct val="20000"/>
              </a:spcBef>
              <a:spcAft>
                <a:spcPts val="0"/>
              </a:spcAft>
              <a:buClr>
                <a:schemeClr val="accent3"/>
              </a:buClr>
              <a:buSzPct val="65000"/>
              <a:buFont typeface="Wingdings 2" pitchFamily="18" charset="2"/>
              <a:buChar char=""/>
              <a:defRPr/>
            </a:pPr>
            <a:r>
              <a:rPr kumimoji="0" lang="en-US" sz="22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Underlying encryption algorithm does not depend on input of the plaintext or </a:t>
            </a:r>
            <a:r>
              <a:rPr kumimoji="0" lang="en-US" sz="2200" b="0" i="1" u="none" strike="noStrike" kern="1200" cap="none" spc="0" normalizeH="0" baseline="0" noProof="0" dirty="0" err="1" smtClean="0">
                <a:ln>
                  <a:noFill/>
                </a:ln>
                <a:solidFill>
                  <a:schemeClr val="tx1"/>
                </a:solidFill>
                <a:effectLst/>
                <a:uLnTx/>
                <a:uFillTx/>
                <a:latin typeface="Times New Roman" panose="02020603050405020304" pitchFamily="18" charset="0"/>
                <a:ea typeface="+mn-ea"/>
                <a:cs typeface="Times New Roman" panose="02020603050405020304" pitchFamily="18" charset="0"/>
              </a:rPr>
              <a:t>ciphertex</a:t>
            </a:r>
            <a:endParaRPr kumimoji="0" lang="en-US" sz="22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1188720" marR="0" lvl="3" indent="-274320" algn="just" defTabSz="914400" rtl="0" eaLnBrk="1" fontAlgn="auto" latinLnBrk="0" hangingPunct="1">
              <a:lnSpc>
                <a:spcPct val="130000"/>
              </a:lnSpc>
              <a:spcBef>
                <a:spcPct val="20000"/>
              </a:spcBef>
              <a:spcAft>
                <a:spcPts val="0"/>
              </a:spcAft>
              <a:buClr>
                <a:schemeClr val="accent3"/>
              </a:buClr>
              <a:buSzPct val="65000"/>
              <a:buFont typeface="Wingdings 2" pitchFamily="18" charset="2"/>
              <a:buChar char=""/>
              <a:defRPr/>
            </a:pPr>
            <a:r>
              <a:rPr kumimoji="0" lang="en-US" sz="22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Preprocessing can be used to prepare the output of the encryption boxes that feed into the XOR functions</a:t>
            </a:r>
            <a:endParaRPr kumimoji="0" lang="en-US" sz="22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641350" marR="0" lvl="1" indent="-274320" algn="just" defTabSz="914400" rtl="0" eaLnBrk="1" fontAlgn="auto" latinLnBrk="0" hangingPunct="1">
              <a:lnSpc>
                <a:spcPct val="130000"/>
              </a:lnSpc>
              <a:spcBef>
                <a:spcPct val="20000"/>
              </a:spcBef>
              <a:spcAft>
                <a:spcPts val="0"/>
              </a:spcAft>
              <a:buClr>
                <a:schemeClr val="accent3"/>
              </a:buClr>
              <a:buSzPct val="85000"/>
              <a:buFont typeface="Wingdings 2" pitchFamily="18" charset="2"/>
              <a:buChar char=""/>
              <a:defRPr/>
            </a:pPr>
            <a:r>
              <a:rPr kumimoji="0" lang="en-US" sz="2400" b="0" i="0" u="none" strike="noStrike" kern="1200" cap="none" spc="0" normalizeH="0" baseline="0" noProof="0" dirty="0" smtClean="0">
                <a:ln>
                  <a:noFill/>
                </a:ln>
                <a:solidFill>
                  <a:srgbClr val="7030A0"/>
                </a:solidFill>
                <a:effectLst/>
                <a:uLnTx/>
                <a:uFillTx/>
                <a:latin typeface="Times New Roman" panose="02020603050405020304" pitchFamily="18" charset="0"/>
                <a:ea typeface="+mn-ea"/>
                <a:cs typeface="Times New Roman" panose="02020603050405020304" pitchFamily="18" charset="0"/>
              </a:rPr>
              <a:t>Simplicity: </a:t>
            </a:r>
            <a:endParaRPr kumimoji="0" lang="en-US" sz="2400" b="0" i="0" u="none" strike="noStrike" kern="1200" cap="none" spc="0" normalizeH="0" baseline="0" noProof="0" dirty="0" smtClean="0">
              <a:ln>
                <a:noFill/>
              </a:ln>
              <a:solidFill>
                <a:srgbClr val="7030A0"/>
              </a:solidFill>
              <a:effectLst/>
              <a:uLnTx/>
              <a:uFillTx/>
              <a:latin typeface="Times New Roman" panose="02020603050405020304" pitchFamily="18" charset="0"/>
              <a:ea typeface="+mn-ea"/>
              <a:cs typeface="Times New Roman" panose="02020603050405020304" pitchFamily="18" charset="0"/>
            </a:endParaRPr>
          </a:p>
          <a:p>
            <a:pPr marL="1188720" marR="0" lvl="3" indent="-274320" algn="just" defTabSz="914400" rtl="0" eaLnBrk="1" fontAlgn="auto" latinLnBrk="0" hangingPunct="1">
              <a:lnSpc>
                <a:spcPct val="130000"/>
              </a:lnSpc>
              <a:spcBef>
                <a:spcPct val="20000"/>
              </a:spcBef>
              <a:spcAft>
                <a:spcPts val="0"/>
              </a:spcAft>
              <a:buClr>
                <a:schemeClr val="accent3"/>
              </a:buClr>
              <a:buSzPct val="65000"/>
              <a:buFont typeface="Wingdings 2" pitchFamily="18" charset="2"/>
              <a:buChar char=""/>
              <a:defRPr/>
            </a:pPr>
            <a:r>
              <a:rPr kumimoji="0" lang="en-US" sz="22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Requires only the implementation of the encryption algorithm, not the decryption algorithms</a:t>
            </a:r>
            <a:endParaRPr kumimoji="0" lang="en-US" sz="22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895">
                                            <p:txEl>
                                              <p:charRg st="0" end="12"/>
                                            </p:txEl>
                                          </p:spTgt>
                                        </p:tgtEl>
                                        <p:attrNameLst>
                                          <p:attrName>style.visibility</p:attrName>
                                        </p:attrNameLst>
                                      </p:cBhvr>
                                      <p:to>
                                        <p:strVal val="visible"/>
                                      </p:to>
                                    </p:set>
                                    <p:animEffect transition="in" filter="wipe(down)">
                                      <p:cBhvr>
                                        <p:cTn id="7" dur="500"/>
                                        <p:tgtEl>
                                          <p:spTgt spid="37895">
                                            <p:txEl>
                                              <p:charRg st="0" end="12"/>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7895">
                                            <p:txEl>
                                              <p:charRg st="12" end="28"/>
                                            </p:txEl>
                                          </p:spTgt>
                                        </p:tgtEl>
                                        <p:attrNameLst>
                                          <p:attrName>style.visibility</p:attrName>
                                        </p:attrNameLst>
                                      </p:cBhvr>
                                      <p:to>
                                        <p:strVal val="visible"/>
                                      </p:to>
                                    </p:set>
                                    <p:animEffect transition="in" filter="wipe(down)">
                                      <p:cBhvr>
                                        <p:cTn id="10" dur="500"/>
                                        <p:tgtEl>
                                          <p:spTgt spid="37895">
                                            <p:txEl>
                                              <p:charRg st="12" end="28"/>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7895">
                                            <p:txEl>
                                              <p:charRg st="28" end="103"/>
                                            </p:txEl>
                                          </p:spTgt>
                                        </p:tgtEl>
                                        <p:attrNameLst>
                                          <p:attrName>style.visibility</p:attrName>
                                        </p:attrNameLst>
                                      </p:cBhvr>
                                      <p:to>
                                        <p:strVal val="visible"/>
                                      </p:to>
                                    </p:set>
                                    <p:animEffect transition="in" filter="wipe(down)">
                                      <p:cBhvr>
                                        <p:cTn id="13" dur="500"/>
                                        <p:tgtEl>
                                          <p:spTgt spid="37895">
                                            <p:txEl>
                                              <p:charRg st="28" end="103"/>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7895">
                                            <p:txEl>
                                              <p:charRg st="103" end="120"/>
                                            </p:txEl>
                                          </p:spTgt>
                                        </p:tgtEl>
                                        <p:attrNameLst>
                                          <p:attrName>style.visibility</p:attrName>
                                        </p:attrNameLst>
                                      </p:cBhvr>
                                      <p:to>
                                        <p:strVal val="visible"/>
                                      </p:to>
                                    </p:set>
                                    <p:animEffect transition="in" filter="wipe(down)">
                                      <p:cBhvr>
                                        <p:cTn id="16" dur="500"/>
                                        <p:tgtEl>
                                          <p:spTgt spid="37895">
                                            <p:txEl>
                                              <p:charRg st="103" end="120"/>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7895">
                                            <p:txEl>
                                              <p:charRg st="120" end="207"/>
                                            </p:txEl>
                                          </p:spTgt>
                                        </p:tgtEl>
                                        <p:attrNameLst>
                                          <p:attrName>style.visibility</p:attrName>
                                        </p:attrNameLst>
                                      </p:cBhvr>
                                      <p:to>
                                        <p:strVal val="visible"/>
                                      </p:to>
                                    </p:set>
                                    <p:animEffect transition="in" filter="wipe(down)">
                                      <p:cBhvr>
                                        <p:cTn id="19" dur="500"/>
                                        <p:tgtEl>
                                          <p:spTgt spid="37895">
                                            <p:txEl>
                                              <p:charRg st="120" end="207"/>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7895">
                                            <p:txEl>
                                              <p:charRg st="207" end="312"/>
                                            </p:txEl>
                                          </p:spTgt>
                                        </p:tgtEl>
                                        <p:attrNameLst>
                                          <p:attrName>style.visibility</p:attrName>
                                        </p:attrNameLst>
                                      </p:cBhvr>
                                      <p:to>
                                        <p:strVal val="visible"/>
                                      </p:to>
                                    </p:set>
                                    <p:animEffect transition="in" filter="wipe(down)">
                                      <p:cBhvr>
                                        <p:cTn id="22" dur="500"/>
                                        <p:tgtEl>
                                          <p:spTgt spid="37895">
                                            <p:txEl>
                                              <p:charRg st="207" end="312"/>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7895">
                                            <p:txEl>
                                              <p:charRg st="312" end="325"/>
                                            </p:txEl>
                                          </p:spTgt>
                                        </p:tgtEl>
                                        <p:attrNameLst>
                                          <p:attrName>style.visibility</p:attrName>
                                        </p:attrNameLst>
                                      </p:cBhvr>
                                      <p:to>
                                        <p:strVal val="visible"/>
                                      </p:to>
                                    </p:set>
                                    <p:animEffect transition="in" filter="wipe(down)">
                                      <p:cBhvr>
                                        <p:cTn id="25" dur="500"/>
                                        <p:tgtEl>
                                          <p:spTgt spid="37895">
                                            <p:txEl>
                                              <p:charRg st="312" end="325"/>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7895">
                                            <p:txEl>
                                              <p:charRg st="325" end="417"/>
                                            </p:txEl>
                                          </p:spTgt>
                                        </p:tgtEl>
                                        <p:attrNameLst>
                                          <p:attrName>style.visibility</p:attrName>
                                        </p:attrNameLst>
                                      </p:cBhvr>
                                      <p:to>
                                        <p:strVal val="visible"/>
                                      </p:to>
                                    </p:set>
                                    <p:animEffect transition="in" filter="wipe(down)">
                                      <p:cBhvr>
                                        <p:cTn id="28" dur="500"/>
                                        <p:tgtEl>
                                          <p:spTgt spid="37895">
                                            <p:txEl>
                                              <p:charRg st="325" end="4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4" name="Rectangle 6"/>
          <p:cNvSpPr>
            <a:spLocks noGrp="1" noChangeArrowheads="1"/>
          </p:cNvSpPr>
          <p:nvPr>
            <p:ph type="title"/>
          </p:nvPr>
        </p:nvSpPr>
        <p:spPr>
          <a:xfrm>
            <a:off x="76200" y="152400"/>
            <a:ext cx="8229600" cy="609600"/>
          </a:xfrm>
        </p:spPr>
        <p:txBody>
          <a:bodyPr vert="horz" wrap="square" lIns="0" tIns="45720" rIns="0" bIns="0" numCol="1" anchor="b" anchorCtr="0" compatLnSpc="1">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GB" sz="3600" b="1" i="0" u="none" strike="noStrike" kern="120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Baskerville Old Face" pitchFamily="18" charset="0"/>
                <a:ea typeface="+mj-ea"/>
                <a:cs typeface="Times New Roman" panose="02020603050405020304" pitchFamily="18" charset="0"/>
              </a:rPr>
              <a:t>Algorithm modes Summary</a:t>
            </a:r>
            <a:endParaRPr kumimoji="0" lang="en-GB" sz="3600" b="1" i="0" u="none" strike="noStrike" kern="120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Baskerville Old Face" pitchFamily="18" charset="0"/>
              <a:ea typeface="+mj-ea"/>
              <a:cs typeface="Times New Roman" panose="02020603050405020304" pitchFamily="18" charset="0"/>
            </a:endParaRPr>
          </a:p>
        </p:txBody>
      </p:sp>
      <p:pic>
        <p:nvPicPr>
          <p:cNvPr id="34819" name="Picture 2"/>
          <p:cNvPicPr>
            <a:picLocks noChangeAspect="1"/>
          </p:cNvPicPr>
          <p:nvPr/>
        </p:nvPicPr>
        <p:blipFill>
          <a:blip r:embed="rId1"/>
          <a:stretch>
            <a:fillRect/>
          </a:stretch>
        </p:blipFill>
        <p:spPr>
          <a:xfrm>
            <a:off x="304800" y="990600"/>
            <a:ext cx="8077200" cy="5635625"/>
          </a:xfrm>
          <a:prstGeom prst="rect">
            <a:avLst/>
          </a:prstGeom>
          <a:noFill/>
          <a:ln w="9525">
            <a:noFill/>
          </a:ln>
          <a:effectLst>
            <a:prstShdw prst="shdw13" dist="53882" dir="13499999">
              <a:schemeClr val="bg2">
                <a:alpha val="50000"/>
              </a:schemeClr>
            </a:prstShdw>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Rectangle 2"/>
          <p:cNvSpPr>
            <a:spLocks noGrp="1"/>
          </p:cNvSpPr>
          <p:nvPr>
            <p:ph type="title"/>
          </p:nvPr>
        </p:nvSpPr>
        <p:spPr>
          <a:xfrm>
            <a:off x="533400" y="1981200"/>
            <a:ext cx="7696200" cy="2819400"/>
          </a:xfrm>
          <a:ln/>
        </p:spPr>
        <p:txBody>
          <a:bodyPr vert="horz" wrap="square" lIns="0" tIns="45720" rIns="0" bIns="0" anchor="b" anchorCtr="0"/>
          <a:p>
            <a:pPr algn="ctr" eaLnBrk="1" hangingPunct="1"/>
            <a:r>
              <a:rPr sz="8800" b="1" dirty="0">
                <a:solidFill>
                  <a:schemeClr val="accent1"/>
                </a:solidFill>
                <a:latin typeface="Gigi" pitchFamily="82" charset="0"/>
                <a:cs typeface="Arial" panose="020B0604020202020204" pitchFamily="34" charset="0"/>
              </a:rPr>
              <a:t>THE  END </a:t>
            </a:r>
            <a:br>
              <a:rPr sz="8800" b="1" dirty="0">
                <a:solidFill>
                  <a:schemeClr val="accent1"/>
                </a:solidFill>
                <a:latin typeface="Gigi" pitchFamily="82" charset="0"/>
                <a:cs typeface="Arial" panose="020B0604020202020204" pitchFamily="34" charset="0"/>
              </a:rPr>
            </a:br>
            <a:r>
              <a:rPr sz="8800" b="1" dirty="0">
                <a:solidFill>
                  <a:schemeClr val="accent1"/>
                </a:solidFill>
                <a:latin typeface="Gigi" pitchFamily="82" charset="0"/>
                <a:cs typeface="Arial" panose="020B0604020202020204" pitchFamily="34" charset="0"/>
              </a:rPr>
              <a:t>???</a:t>
            </a:r>
            <a:endParaRPr sz="8800" b="1" dirty="0">
              <a:solidFill>
                <a:schemeClr val="accent1"/>
              </a:solidFill>
              <a:latin typeface="Gigi" pitchFamily="82" charset="0"/>
              <a:ea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4" name="Rectangle 6"/>
          <p:cNvSpPr>
            <a:spLocks noGrp="1" noChangeArrowheads="1"/>
          </p:cNvSpPr>
          <p:nvPr>
            <p:ph type="title"/>
          </p:nvPr>
        </p:nvSpPr>
        <p:spPr>
          <a:xfrm>
            <a:off x="76200" y="152400"/>
            <a:ext cx="8229600" cy="609600"/>
          </a:xfrm>
        </p:spPr>
        <p:txBody>
          <a:bodyPr vert="horz" wrap="square" lIns="0" tIns="45720" rIns="0" bIns="0" numCol="1" anchor="b" anchorCtr="0" compatLnSpc="1">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Baskerville Old Face" pitchFamily="18" charset="0"/>
                <a:ea typeface="+mj-ea"/>
                <a:cs typeface="+mj-cs"/>
              </a:rPr>
              <a:t>Stream Ciphers</a:t>
            </a:r>
            <a:endParaRPr kumimoji="0" lang="en-GB" sz="3600" b="1" i="0" u="none" strike="noStrike" kern="120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Baskerville Old Face" pitchFamily="18" charset="0"/>
              <a:ea typeface="+mj-ea"/>
              <a:cs typeface="Times New Roman" panose="02020603050405020304" pitchFamily="18" charset="0"/>
            </a:endParaRPr>
          </a:p>
        </p:txBody>
      </p:sp>
      <p:sp>
        <p:nvSpPr>
          <p:cNvPr id="37895" name="Rectangle 7"/>
          <p:cNvSpPr>
            <a:spLocks noGrp="1" noChangeArrowheads="1"/>
          </p:cNvSpPr>
          <p:nvPr>
            <p:ph idx="1"/>
          </p:nvPr>
        </p:nvSpPr>
        <p:spPr>
          <a:xfrm>
            <a:off x="76200" y="838200"/>
            <a:ext cx="8915400" cy="5867400"/>
          </a:xfrm>
        </p:spPr>
        <p:txBody>
          <a:bodyPr vert="horz" wrap="square" lIns="91440" tIns="45720" rIns="91440" bIns="45720" numCol="1" anchor="t" anchorCtr="0" compatLnSpc="1">
            <a:noAutofit/>
          </a:bodyPr>
          <a:lstStyle/>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AU"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Process messages a </a:t>
            </a:r>
            <a:r>
              <a:rPr kumimoji="0" lang="en-AU" sz="2400" b="0" i="1" u="none" strike="noStrike" kern="1200" cap="none" spc="0" normalizeH="0" baseline="0" noProof="0" dirty="0" smtClean="0">
                <a:ln>
                  <a:noFill/>
                </a:ln>
                <a:solidFill>
                  <a:srgbClr val="0070C0"/>
                </a:solidFill>
                <a:effectLst/>
                <a:uLnTx/>
                <a:uFillTx/>
                <a:latin typeface="Times New Roman" panose="02020603050405020304" pitchFamily="18" charset="0"/>
                <a:ea typeface="+mn-ea"/>
                <a:cs typeface="Times New Roman" panose="02020603050405020304" pitchFamily="18" charset="0"/>
              </a:rPr>
              <a:t>bit or byte </a:t>
            </a:r>
            <a:r>
              <a:rPr kumimoji="0" lang="en-AU"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at a time of en/decrypting.</a:t>
            </a:r>
            <a:endParaRPr kumimoji="0" lang="en-AU"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Suppose the original message (plain text) is </a:t>
            </a:r>
            <a:r>
              <a:rPr kumimoji="0" lang="en-US" sz="2400" b="0" i="1" u="sng"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pay 100 </a:t>
            </a:r>
            <a:r>
              <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in ASCII (i.e. text format). </a:t>
            </a:r>
            <a:endPar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When we convert these ASCII characters to their binary values, let us assume that it translate to </a:t>
            </a:r>
            <a:r>
              <a:rPr kumimoji="0" lang="en-US" sz="2400" b="0" i="1" u="sng"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01011100</a:t>
            </a:r>
            <a:r>
              <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(hypothetically, just for simplicity, in reality, the binary text would be much larger as each text character takes seven bits). </a:t>
            </a:r>
            <a:endPar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895">
                                            <p:txEl>
                                              <p:charRg st="0" end="59"/>
                                            </p:txEl>
                                          </p:spTgt>
                                        </p:tgtEl>
                                        <p:attrNameLst>
                                          <p:attrName>style.visibility</p:attrName>
                                        </p:attrNameLst>
                                      </p:cBhvr>
                                      <p:to>
                                        <p:strVal val="visible"/>
                                      </p:to>
                                    </p:set>
                                    <p:animEffect transition="in" filter="wipe(down)">
                                      <p:cBhvr>
                                        <p:cTn id="7" dur="500"/>
                                        <p:tgtEl>
                                          <p:spTgt spid="37895">
                                            <p:txEl>
                                              <p:charRg st="0" end="5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7895">
                                            <p:txEl>
                                              <p:charRg st="59" end="142"/>
                                            </p:txEl>
                                          </p:spTgt>
                                        </p:tgtEl>
                                        <p:attrNameLst>
                                          <p:attrName>style.visibility</p:attrName>
                                        </p:attrNameLst>
                                      </p:cBhvr>
                                      <p:to>
                                        <p:strVal val="visible"/>
                                      </p:to>
                                    </p:set>
                                    <p:animEffect transition="in" filter="wipe(down)">
                                      <p:cBhvr>
                                        <p:cTn id="12" dur="500"/>
                                        <p:tgtEl>
                                          <p:spTgt spid="37895">
                                            <p:txEl>
                                              <p:charRg st="59" end="14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7895">
                                            <p:txEl>
                                              <p:charRg st="142" end="379"/>
                                            </p:txEl>
                                          </p:spTgt>
                                        </p:tgtEl>
                                        <p:attrNameLst>
                                          <p:attrName>style.visibility</p:attrName>
                                        </p:attrNameLst>
                                      </p:cBhvr>
                                      <p:to>
                                        <p:strVal val="visible"/>
                                      </p:to>
                                    </p:set>
                                    <p:animEffect transition="in" filter="wipe(down)">
                                      <p:cBhvr>
                                        <p:cTn id="17" dur="500"/>
                                        <p:tgtEl>
                                          <p:spTgt spid="37895">
                                            <p:txEl>
                                              <p:charRg st="142" end="37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4" name="Rectangle 6"/>
          <p:cNvSpPr>
            <a:spLocks noGrp="1" noChangeArrowheads="1"/>
          </p:cNvSpPr>
          <p:nvPr>
            <p:ph type="title"/>
          </p:nvPr>
        </p:nvSpPr>
        <p:spPr>
          <a:xfrm>
            <a:off x="76200" y="152400"/>
            <a:ext cx="8229600" cy="609600"/>
          </a:xfrm>
        </p:spPr>
        <p:txBody>
          <a:bodyPr vert="horz" wrap="square" lIns="0" tIns="45720" rIns="0" bIns="0" numCol="1" anchor="b" anchorCtr="0" compatLnSpc="1">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Baskerville Old Face" pitchFamily="18" charset="0"/>
                <a:ea typeface="+mj-ea"/>
                <a:cs typeface="+mj-cs"/>
              </a:rPr>
              <a:t>Cont . . .</a:t>
            </a:r>
            <a:endParaRPr kumimoji="0" lang="en-GB" sz="3600" b="1" i="0" u="none" strike="noStrike" kern="120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Baskerville Old Face" pitchFamily="18" charset="0"/>
              <a:ea typeface="+mj-ea"/>
              <a:cs typeface="Times New Roman" panose="02020603050405020304" pitchFamily="18" charset="0"/>
            </a:endParaRPr>
          </a:p>
        </p:txBody>
      </p:sp>
      <p:sp>
        <p:nvSpPr>
          <p:cNvPr id="37895" name="Rectangle 7"/>
          <p:cNvSpPr>
            <a:spLocks noGrp="1" noChangeArrowheads="1"/>
          </p:cNvSpPr>
          <p:nvPr>
            <p:ph idx="1"/>
          </p:nvPr>
        </p:nvSpPr>
        <p:spPr>
          <a:xfrm>
            <a:off x="76200" y="838200"/>
            <a:ext cx="8915400" cy="3733800"/>
          </a:xfrm>
        </p:spPr>
        <p:txBody>
          <a:bodyPr vert="horz" wrap="square" lIns="91440" tIns="45720" rIns="91440" bIns="45720" numCol="1" anchor="t" anchorCtr="0" compatLnSpc="1">
            <a:noAutofit/>
          </a:bodyPr>
          <a:lstStyle/>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Suppose the key to be applied is </a:t>
            </a:r>
            <a:r>
              <a:rPr kumimoji="0" lang="en-US" sz="2400" b="0" i="1" u="sng"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10010101</a:t>
            </a:r>
            <a:r>
              <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in binary. </a:t>
            </a:r>
            <a:endPar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And also assume that we apply </a:t>
            </a:r>
            <a:r>
              <a:rPr kumimoji="0" lang="en-US" sz="2400" b="0" i="1" u="sng"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XOR logic </a:t>
            </a:r>
            <a:r>
              <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as encryption algorithm.</a:t>
            </a:r>
            <a:endPar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915670" marR="0" lvl="2" indent="-274320" algn="just" defTabSz="914400" rtl="0" eaLnBrk="1" fontAlgn="auto" latinLnBrk="0" hangingPunct="1">
              <a:lnSpc>
                <a:spcPct val="130000"/>
              </a:lnSpc>
              <a:spcBef>
                <a:spcPct val="20000"/>
              </a:spcBef>
              <a:spcAft>
                <a:spcPts val="0"/>
              </a:spcAft>
              <a:buClr>
                <a:schemeClr val="accent3"/>
              </a:buClr>
              <a:buSzPct val="70000"/>
              <a:buFont typeface="Wingdings 2" pitchFamily="18" charset="2"/>
              <a:buChar char=""/>
              <a:defRPr/>
            </a:pPr>
            <a:r>
              <a:rPr kumimoji="0" lang="en-US" sz="22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XOR produces an output of 1 only if one input is 0 and the other is 1</a:t>
            </a:r>
            <a:endParaRPr kumimoji="0" lang="en-US" sz="22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As a result of applying one bit of key for every respective bit of the original message, the cipher text is generated as </a:t>
            </a:r>
            <a:r>
              <a:rPr kumimoji="0" lang="en-US" sz="2400" b="0" i="1" u="sng"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11001001 </a:t>
            </a:r>
            <a:r>
              <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in binary (</a:t>
            </a:r>
            <a:r>
              <a:rPr kumimoji="0" lang="en-US" sz="2400" b="0" i="1" u="sng"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ZTU91 ^%</a:t>
            </a:r>
            <a:r>
              <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in text).</a:t>
            </a:r>
            <a:endPar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The decryption also happens one bit at a time.</a:t>
            </a:r>
            <a:endParaRPr kumimoji="0" lang="en-US" sz="24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pic>
        <p:nvPicPr>
          <p:cNvPr id="7172" name="Picture 2"/>
          <p:cNvPicPr>
            <a:picLocks noChangeAspect="1"/>
          </p:cNvPicPr>
          <p:nvPr/>
        </p:nvPicPr>
        <p:blipFill>
          <a:blip r:embed="rId1"/>
          <a:stretch>
            <a:fillRect/>
          </a:stretch>
        </p:blipFill>
        <p:spPr>
          <a:xfrm>
            <a:off x="3962400" y="4495800"/>
            <a:ext cx="5105400" cy="2209800"/>
          </a:xfrm>
          <a:prstGeom prst="rect">
            <a:avLst/>
          </a:prstGeom>
          <a:noFill/>
          <a:ln w="9525">
            <a:noFill/>
          </a:ln>
          <a:effectLst>
            <a:prstShdw prst="shdw13" dist="53882" dir="13499999">
              <a:schemeClr val="bg2">
                <a:alpha val="50000"/>
              </a:schemeClr>
            </a:prstShdw>
          </a:effectLst>
        </p:spPr>
      </p:pic>
      <p:sp>
        <p:nvSpPr>
          <p:cNvPr id="5" name="Rectangle 7"/>
          <p:cNvSpPr txBox="1">
            <a:spLocks noChangeArrowheads="1"/>
          </p:cNvSpPr>
          <p:nvPr/>
        </p:nvSpPr>
        <p:spPr bwMode="auto">
          <a:xfrm>
            <a:off x="76200" y="4724400"/>
            <a:ext cx="3657600" cy="1600200"/>
          </a:xfrm>
          <a:prstGeom prst="rect">
            <a:avLst/>
          </a:prstGeom>
          <a:noFill/>
          <a:ln w="9525">
            <a:noFill/>
            <a:miter lim="800000"/>
          </a:ln>
        </p:spPr>
        <p:txBody>
          <a:bodyPr/>
          <a:lstStyle/>
          <a:p>
            <a:pPr marL="274320" marR="0" indent="-274320" algn="just" defTabSz="914400" eaLnBrk="1" fontAlgn="auto" hangingPunct="1">
              <a:lnSpc>
                <a:spcPct val="130000"/>
              </a:lnSpc>
              <a:spcBef>
                <a:spcPct val="20000"/>
              </a:spcBef>
              <a:spcAft>
                <a:spcPts val="0"/>
              </a:spcAft>
              <a:buClr>
                <a:schemeClr val="accent3"/>
              </a:buClr>
              <a:buSzPct val="95000"/>
              <a:buFont typeface="Wingdings 2" pitchFamily="18" charset="2"/>
              <a:buChar char=""/>
              <a:defRPr/>
            </a:pPr>
            <a:r>
              <a:rPr kumimoji="0" lang="en-US" sz="2400" b="1" i="1" kern="1200" cap="none" spc="0" normalizeH="0" baseline="0" noProof="0" dirty="0">
                <a:solidFill>
                  <a:srgbClr val="0070C0"/>
                </a:solidFill>
                <a:latin typeface="Times New Roman" panose="02020603050405020304" pitchFamily="18" charset="0"/>
                <a:ea typeface="+mn-ea"/>
                <a:cs typeface="Times New Roman" panose="02020603050405020304" pitchFamily="18" charset="0"/>
              </a:rPr>
              <a:t>very time consuming and actually unnecessary in real life.</a:t>
            </a:r>
            <a:endParaRPr kumimoji="0" lang="en-US" sz="2400" b="1" i="1" kern="1200" cap="none" spc="0" normalizeH="0" baseline="0" noProof="0" dirty="0">
              <a:solidFill>
                <a:srgbClr val="0070C0"/>
              </a:solidFill>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895">
                                            <p:txEl>
                                              <p:charRg st="0" end="53"/>
                                            </p:txEl>
                                          </p:spTgt>
                                        </p:tgtEl>
                                        <p:attrNameLst>
                                          <p:attrName>style.visibility</p:attrName>
                                        </p:attrNameLst>
                                      </p:cBhvr>
                                      <p:to>
                                        <p:strVal val="visible"/>
                                      </p:to>
                                    </p:set>
                                    <p:animEffect transition="in" filter="wipe(down)">
                                      <p:cBhvr>
                                        <p:cTn id="7" dur="500"/>
                                        <p:tgtEl>
                                          <p:spTgt spid="37895">
                                            <p:txEl>
                                              <p:charRg st="0" end="5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7895">
                                            <p:txEl>
                                              <p:charRg st="53" end="118"/>
                                            </p:txEl>
                                          </p:spTgt>
                                        </p:tgtEl>
                                        <p:attrNameLst>
                                          <p:attrName>style.visibility</p:attrName>
                                        </p:attrNameLst>
                                      </p:cBhvr>
                                      <p:to>
                                        <p:strVal val="visible"/>
                                      </p:to>
                                    </p:set>
                                    <p:animEffect transition="in" filter="wipe(down)">
                                      <p:cBhvr>
                                        <p:cTn id="12" dur="500"/>
                                        <p:tgtEl>
                                          <p:spTgt spid="37895">
                                            <p:txEl>
                                              <p:charRg st="53" end="118"/>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7895">
                                            <p:txEl>
                                              <p:charRg st="118" end="188"/>
                                            </p:txEl>
                                          </p:spTgt>
                                        </p:tgtEl>
                                        <p:attrNameLst>
                                          <p:attrName>style.visibility</p:attrName>
                                        </p:attrNameLst>
                                      </p:cBhvr>
                                      <p:to>
                                        <p:strVal val="visible"/>
                                      </p:to>
                                    </p:set>
                                    <p:animEffect transition="in" filter="wipe(down)">
                                      <p:cBhvr>
                                        <p:cTn id="15" dur="500"/>
                                        <p:tgtEl>
                                          <p:spTgt spid="37895">
                                            <p:txEl>
                                              <p:charRg st="118" end="188"/>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7895">
                                            <p:txEl>
                                              <p:charRg st="188" end="348"/>
                                            </p:txEl>
                                          </p:spTgt>
                                        </p:tgtEl>
                                        <p:attrNameLst>
                                          <p:attrName>style.visibility</p:attrName>
                                        </p:attrNameLst>
                                      </p:cBhvr>
                                      <p:to>
                                        <p:strVal val="visible"/>
                                      </p:to>
                                    </p:set>
                                    <p:animEffect transition="in" filter="wipe(down)">
                                      <p:cBhvr>
                                        <p:cTn id="20" dur="500"/>
                                        <p:tgtEl>
                                          <p:spTgt spid="37895">
                                            <p:txEl>
                                              <p:charRg st="188" end="348"/>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7895">
                                            <p:txEl>
                                              <p:charRg st="348" end="395"/>
                                            </p:txEl>
                                          </p:spTgt>
                                        </p:tgtEl>
                                        <p:attrNameLst>
                                          <p:attrName>style.visibility</p:attrName>
                                        </p:attrNameLst>
                                      </p:cBhvr>
                                      <p:to>
                                        <p:strVal val="visible"/>
                                      </p:to>
                                    </p:set>
                                    <p:animEffect transition="in" filter="wipe(down)">
                                      <p:cBhvr>
                                        <p:cTn id="25" dur="500"/>
                                        <p:tgtEl>
                                          <p:spTgt spid="37895">
                                            <p:txEl>
                                              <p:charRg st="348" end="39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5">
                                            <p:txEl>
                                              <p:charRg st="0" end="59"/>
                                            </p:txEl>
                                          </p:spTgt>
                                        </p:tgtEl>
                                        <p:attrNameLst>
                                          <p:attrName>style.visibility</p:attrName>
                                        </p:attrNameLst>
                                      </p:cBhvr>
                                      <p:to>
                                        <p:strVal val="visible"/>
                                      </p:to>
                                    </p:set>
                                    <p:animEffect transition="in" filter="wipe(down)">
                                      <p:cBhvr>
                                        <p:cTn id="30" dur="500"/>
                                        <p:tgtEl>
                                          <p:spTgt spid="5">
                                            <p:txEl>
                                              <p:charRg st="0" end="5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5" grpId="0" build="p"/>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4" name="Rectangle 6"/>
          <p:cNvSpPr>
            <a:spLocks noGrp="1" noChangeArrowheads="1"/>
          </p:cNvSpPr>
          <p:nvPr>
            <p:ph type="title"/>
          </p:nvPr>
        </p:nvSpPr>
        <p:spPr>
          <a:xfrm>
            <a:off x="76200" y="152400"/>
            <a:ext cx="8229600" cy="609600"/>
          </a:xfrm>
        </p:spPr>
        <p:txBody>
          <a:bodyPr vert="horz" wrap="square" lIns="0" tIns="45720" rIns="0" bIns="0" numCol="1" anchor="b" anchorCtr="0" compatLnSpc="1">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Baskerville Old Face" pitchFamily="18" charset="0"/>
                <a:ea typeface="+mj-ea"/>
                <a:cs typeface="+mj-cs"/>
              </a:rPr>
              <a:t>Block Ciphers</a:t>
            </a:r>
            <a:endParaRPr kumimoji="0" lang="en-GB" sz="3600" b="1" i="0" u="none" strike="noStrike" kern="120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Baskerville Old Face" pitchFamily="18" charset="0"/>
              <a:ea typeface="+mj-ea"/>
              <a:cs typeface="Times New Roman" panose="02020603050405020304" pitchFamily="18" charset="0"/>
            </a:endParaRPr>
          </a:p>
        </p:txBody>
      </p:sp>
      <p:sp>
        <p:nvSpPr>
          <p:cNvPr id="37895" name="Rectangle 7"/>
          <p:cNvSpPr>
            <a:spLocks noGrp="1" noChangeArrowheads="1"/>
          </p:cNvSpPr>
          <p:nvPr>
            <p:ph idx="1"/>
          </p:nvPr>
        </p:nvSpPr>
        <p:spPr>
          <a:xfrm>
            <a:off x="76200" y="838200"/>
            <a:ext cx="8915400" cy="5867400"/>
          </a:xfrm>
        </p:spPr>
        <p:txBody>
          <a:bodyPr vert="horz" wrap="square" lIns="91440" tIns="45720" rIns="91440" bIns="45720" numCol="1" anchor="t" anchorCtr="0" compatLnSpc="1">
            <a:noAutofit/>
          </a:bodyPr>
          <a:lstStyle/>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Rather than encrypting one bit at a time, </a:t>
            </a:r>
            <a:r>
              <a:rPr kumimoji="0" lang="en-US" sz="2400" b="0" i="1" u="none" strike="noStrike" kern="1200" cap="none" spc="0" normalizeH="0" baseline="0" noProof="0" dirty="0" smtClean="0">
                <a:ln>
                  <a:noFill/>
                </a:ln>
                <a:solidFill>
                  <a:srgbClr val="0070C0"/>
                </a:solidFill>
                <a:effectLst/>
                <a:uLnTx/>
                <a:uFillTx/>
                <a:latin typeface="Times New Roman" panose="02020603050405020304" pitchFamily="18" charset="0"/>
                <a:ea typeface="+mn-ea"/>
                <a:cs typeface="Times New Roman" panose="02020603050405020304" pitchFamily="18" charset="0"/>
              </a:rPr>
              <a:t>a block of bits </a:t>
            </a: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is encrypted at one go. </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915670" marR="0" lvl="2" indent="-274320" algn="just" defTabSz="914400" rtl="0" eaLnBrk="1" fontAlgn="auto" latinLnBrk="0" hangingPunct="1">
              <a:lnSpc>
                <a:spcPct val="130000"/>
              </a:lnSpc>
              <a:spcBef>
                <a:spcPct val="20000"/>
              </a:spcBef>
              <a:spcAft>
                <a:spcPts val="0"/>
              </a:spcAft>
              <a:buClr>
                <a:schemeClr val="accent3"/>
              </a:buClr>
              <a:buSzPct val="70000"/>
              <a:buFont typeface="Wingdings 2" pitchFamily="18" charset="2"/>
              <a:buChar char=""/>
              <a:defRPr/>
            </a:pPr>
            <a:r>
              <a:rPr kumimoji="0" lang="en-US" sz="22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Suppose we have a plain text </a:t>
            </a:r>
            <a:r>
              <a:rPr kumimoji="0" lang="en-US" sz="2200" b="0" i="1"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FOUR_AND_FOUR</a:t>
            </a:r>
            <a:r>
              <a:rPr kumimoji="0" lang="en-US" sz="22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that needs to be encrypted. </a:t>
            </a:r>
            <a:endParaRPr kumimoji="0" lang="en-US" sz="22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915670" marR="0" lvl="2" indent="-274320" algn="just" defTabSz="914400" rtl="0" eaLnBrk="1" fontAlgn="auto" latinLnBrk="0" hangingPunct="1">
              <a:lnSpc>
                <a:spcPct val="130000"/>
              </a:lnSpc>
              <a:spcBef>
                <a:spcPct val="20000"/>
              </a:spcBef>
              <a:spcAft>
                <a:spcPts val="0"/>
              </a:spcAft>
              <a:buClr>
                <a:schemeClr val="accent3"/>
              </a:buClr>
              <a:buSzPct val="70000"/>
              <a:buFont typeface="Wingdings 2" pitchFamily="18" charset="2"/>
              <a:buChar char=""/>
              <a:defRPr/>
            </a:pPr>
            <a:r>
              <a:rPr kumimoji="0" lang="en-US" sz="22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Using block cipher, FOUR could be encrypted first, followed by _AND_ and finally FOUR. </a:t>
            </a:r>
            <a:endParaRPr kumimoji="0" lang="en-US" sz="22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Thus, one block of characters gets encrypted at a time. </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itchFamily="18" charset="2"/>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During decryption, each block would be translated back to the original form.</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3050" marR="0" lvl="0" indent="-273050" algn="l" defTabSz="914400" rtl="0" eaLnBrk="0" fontAlgn="base" latinLnBrk="0" hangingPunct="0">
              <a:lnSpc>
                <a:spcPct val="100000"/>
              </a:lnSpc>
              <a:spcBef>
                <a:spcPct val="20000"/>
              </a:spcBef>
              <a:spcAft>
                <a:spcPct val="0"/>
              </a:spcAft>
              <a:buClr>
                <a:srgbClr val="0BD0D9"/>
              </a:buClr>
              <a:buSzPct val="95000"/>
              <a:buFont typeface="Wingdings 2" pitchFamily="18" charset="2"/>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An obvious problem with block ciphers is repeating text. </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914400" marR="0" lvl="2" indent="-246380" algn="l" defTabSz="914400" rtl="0" eaLnBrk="0" fontAlgn="base" latinLnBrk="0" hangingPunct="0">
              <a:lnSpc>
                <a:spcPct val="100000"/>
              </a:lnSpc>
              <a:spcBef>
                <a:spcPct val="20000"/>
              </a:spcBef>
              <a:spcAft>
                <a:spcPct val="0"/>
              </a:spcAft>
              <a:buClr>
                <a:schemeClr val="accent2"/>
              </a:buClr>
              <a:buSzPct val="70000"/>
              <a:buFont typeface="Wingdings 2" pitchFamily="18" charset="2"/>
              <a:buChar char=""/>
              <a:defRPr/>
            </a:pPr>
            <a:r>
              <a:rPr kumimoji="0" lang="en-US" sz="22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For repeating text patterns, the same cipher is generated. </a:t>
            </a:r>
            <a:endParaRPr kumimoji="0" lang="en-US" sz="22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914400" marR="0" lvl="2" indent="-246380" algn="l" defTabSz="914400" rtl="0" eaLnBrk="0" fontAlgn="base" latinLnBrk="0" hangingPunct="0">
              <a:lnSpc>
                <a:spcPct val="100000"/>
              </a:lnSpc>
              <a:spcBef>
                <a:spcPct val="20000"/>
              </a:spcBef>
              <a:spcAft>
                <a:spcPct val="0"/>
              </a:spcAft>
              <a:buClr>
                <a:schemeClr val="accent2"/>
              </a:buClr>
              <a:buSzPct val="70000"/>
              <a:buFont typeface="Wingdings 2" pitchFamily="18" charset="2"/>
              <a:buChar char=""/>
              <a:defRPr/>
            </a:pPr>
            <a:r>
              <a:rPr kumimoji="0" lang="en-US" sz="22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Therefore, it could give a clue to the cryptanalyst regarding the original plain text.</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895">
                                            <p:txEl>
                                              <p:charRg st="0" end="83"/>
                                            </p:txEl>
                                          </p:spTgt>
                                        </p:tgtEl>
                                        <p:attrNameLst>
                                          <p:attrName>style.visibility</p:attrName>
                                        </p:attrNameLst>
                                      </p:cBhvr>
                                      <p:to>
                                        <p:strVal val="visible"/>
                                      </p:to>
                                    </p:set>
                                    <p:animEffect transition="in" filter="wipe(down)">
                                      <p:cBhvr>
                                        <p:cTn id="7" dur="500"/>
                                        <p:tgtEl>
                                          <p:spTgt spid="37895">
                                            <p:txEl>
                                              <p:charRg st="0" end="83"/>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7895">
                                            <p:txEl>
                                              <p:charRg st="83" end="155"/>
                                            </p:txEl>
                                          </p:spTgt>
                                        </p:tgtEl>
                                        <p:attrNameLst>
                                          <p:attrName>style.visibility</p:attrName>
                                        </p:attrNameLst>
                                      </p:cBhvr>
                                      <p:to>
                                        <p:strVal val="visible"/>
                                      </p:to>
                                    </p:set>
                                    <p:animEffect transition="in" filter="wipe(down)">
                                      <p:cBhvr>
                                        <p:cTn id="10" dur="500"/>
                                        <p:tgtEl>
                                          <p:spTgt spid="37895">
                                            <p:txEl>
                                              <p:charRg st="83" end="155"/>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7895">
                                            <p:txEl>
                                              <p:charRg st="155" end="243"/>
                                            </p:txEl>
                                          </p:spTgt>
                                        </p:tgtEl>
                                        <p:attrNameLst>
                                          <p:attrName>style.visibility</p:attrName>
                                        </p:attrNameLst>
                                      </p:cBhvr>
                                      <p:to>
                                        <p:strVal val="visible"/>
                                      </p:to>
                                    </p:set>
                                    <p:animEffect transition="in" filter="wipe(down)">
                                      <p:cBhvr>
                                        <p:cTn id="13" dur="500"/>
                                        <p:tgtEl>
                                          <p:spTgt spid="37895">
                                            <p:txEl>
                                              <p:charRg st="155" end="24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37895">
                                            <p:txEl>
                                              <p:charRg st="243" end="300"/>
                                            </p:txEl>
                                          </p:spTgt>
                                        </p:tgtEl>
                                        <p:attrNameLst>
                                          <p:attrName>style.visibility</p:attrName>
                                        </p:attrNameLst>
                                      </p:cBhvr>
                                      <p:to>
                                        <p:strVal val="visible"/>
                                      </p:to>
                                    </p:set>
                                    <p:animEffect transition="in" filter="wipe(down)">
                                      <p:cBhvr>
                                        <p:cTn id="18" dur="500"/>
                                        <p:tgtEl>
                                          <p:spTgt spid="37895">
                                            <p:txEl>
                                              <p:charRg st="243" end="30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7895">
                                            <p:txEl>
                                              <p:charRg st="300" end="377"/>
                                            </p:txEl>
                                          </p:spTgt>
                                        </p:tgtEl>
                                        <p:attrNameLst>
                                          <p:attrName>style.visibility</p:attrName>
                                        </p:attrNameLst>
                                      </p:cBhvr>
                                      <p:to>
                                        <p:strVal val="visible"/>
                                      </p:to>
                                    </p:set>
                                    <p:animEffect transition="in" filter="wipe(down)">
                                      <p:cBhvr>
                                        <p:cTn id="23" dur="500"/>
                                        <p:tgtEl>
                                          <p:spTgt spid="37895">
                                            <p:txEl>
                                              <p:charRg st="300" end="37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37895">
                                            <p:txEl>
                                              <p:charRg st="377" end="435"/>
                                            </p:txEl>
                                          </p:spTgt>
                                        </p:tgtEl>
                                        <p:attrNameLst>
                                          <p:attrName>style.visibility</p:attrName>
                                        </p:attrNameLst>
                                      </p:cBhvr>
                                      <p:to>
                                        <p:strVal val="visible"/>
                                      </p:to>
                                    </p:set>
                                    <p:animEffect transition="in" filter="wipe(down)">
                                      <p:cBhvr>
                                        <p:cTn id="28" dur="500"/>
                                        <p:tgtEl>
                                          <p:spTgt spid="37895">
                                            <p:txEl>
                                              <p:charRg st="377" end="435"/>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7895">
                                            <p:txEl>
                                              <p:charRg st="435" end="495"/>
                                            </p:txEl>
                                          </p:spTgt>
                                        </p:tgtEl>
                                        <p:attrNameLst>
                                          <p:attrName>style.visibility</p:attrName>
                                        </p:attrNameLst>
                                      </p:cBhvr>
                                      <p:to>
                                        <p:strVal val="visible"/>
                                      </p:to>
                                    </p:set>
                                    <p:animEffect transition="in" filter="wipe(down)">
                                      <p:cBhvr>
                                        <p:cTn id="31" dur="500"/>
                                        <p:tgtEl>
                                          <p:spTgt spid="37895">
                                            <p:txEl>
                                              <p:charRg st="435" end="495"/>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7895">
                                            <p:txEl>
                                              <p:charRg st="495" end="582"/>
                                            </p:txEl>
                                          </p:spTgt>
                                        </p:tgtEl>
                                        <p:attrNameLst>
                                          <p:attrName>style.visibility</p:attrName>
                                        </p:attrNameLst>
                                      </p:cBhvr>
                                      <p:to>
                                        <p:strVal val="visible"/>
                                      </p:to>
                                    </p:set>
                                    <p:animEffect transition="in" filter="wipe(down)">
                                      <p:cBhvr>
                                        <p:cTn id="34" dur="500"/>
                                        <p:tgtEl>
                                          <p:spTgt spid="37895">
                                            <p:txEl>
                                              <p:charRg st="495" end="58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4" name="Rectangle 6"/>
          <p:cNvSpPr>
            <a:spLocks noGrp="1" noChangeArrowheads="1"/>
          </p:cNvSpPr>
          <p:nvPr>
            <p:ph type="title"/>
          </p:nvPr>
        </p:nvSpPr>
        <p:spPr>
          <a:xfrm>
            <a:off x="76200" y="152400"/>
            <a:ext cx="8229600" cy="609600"/>
          </a:xfrm>
        </p:spPr>
        <p:txBody>
          <a:bodyPr vert="horz" wrap="square" lIns="0" tIns="45720" rIns="0" bIns="0" numCol="1" anchor="b" anchorCtr="0" compatLnSpc="1">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Baskerville Old Face" pitchFamily="18" charset="0"/>
                <a:ea typeface="+mj-ea"/>
                <a:cs typeface="+mj-cs"/>
              </a:rPr>
              <a:t>Cont . . .</a:t>
            </a:r>
            <a:endParaRPr kumimoji="0" lang="en-GB" sz="3600" b="1" i="0" u="none" strike="noStrike" kern="120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Baskerville Old Face" pitchFamily="18" charset="0"/>
              <a:ea typeface="+mj-ea"/>
              <a:cs typeface="Times New Roman" panose="02020603050405020304" pitchFamily="18" charset="0"/>
            </a:endParaRPr>
          </a:p>
        </p:txBody>
      </p:sp>
      <p:sp>
        <p:nvSpPr>
          <p:cNvPr id="37895" name="Rectangle 7"/>
          <p:cNvSpPr>
            <a:spLocks noGrp="1" noChangeArrowheads="1"/>
          </p:cNvSpPr>
          <p:nvPr>
            <p:ph idx="1"/>
          </p:nvPr>
        </p:nvSpPr>
        <p:spPr>
          <a:xfrm>
            <a:off x="76200" y="838200"/>
            <a:ext cx="8915400" cy="5867400"/>
          </a:xfrm>
        </p:spPr>
        <p:txBody>
          <a:bodyPr vert="horz" wrap="square" lIns="91440" tIns="45720" rIns="91440" bIns="45720" numCol="1" anchor="t" anchorCtr="0" compatLnSpc="1">
            <a:noAutofit/>
          </a:bodyPr>
          <a:lstStyle/>
          <a:p>
            <a:pPr marL="915670" marR="0" lvl="2" indent="-274320" algn="just" defTabSz="914400" rtl="0" eaLnBrk="1" fontAlgn="auto" latinLnBrk="0" hangingPunct="1">
              <a:lnSpc>
                <a:spcPct val="130000"/>
              </a:lnSpc>
              <a:spcBef>
                <a:spcPct val="20000"/>
              </a:spcBef>
              <a:spcAft>
                <a:spcPts val="0"/>
              </a:spcAft>
              <a:buClr>
                <a:schemeClr val="accent3"/>
              </a:buClr>
              <a:buSzPct val="70000"/>
              <a:buFont typeface="Wingdings 2" pitchFamily="18" charset="2"/>
              <a:buChar char=""/>
              <a:defRPr/>
            </a:pPr>
            <a:r>
              <a:rPr kumimoji="0" lang="en-US" sz="22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The cryptanalyst can look for repeating strings and try to break them. </a:t>
            </a:r>
            <a:endParaRPr kumimoji="0" lang="en-US" sz="22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915670" marR="0" lvl="2" indent="-274320" algn="just" defTabSz="914400" rtl="0" eaLnBrk="1" fontAlgn="auto" latinLnBrk="0" hangingPunct="1">
              <a:lnSpc>
                <a:spcPct val="130000"/>
              </a:lnSpc>
              <a:spcBef>
                <a:spcPct val="20000"/>
              </a:spcBef>
              <a:spcAft>
                <a:spcPts val="0"/>
              </a:spcAft>
              <a:buClr>
                <a:schemeClr val="accent3"/>
              </a:buClr>
              <a:buSzPct val="70000"/>
              <a:buFont typeface="Wingdings 2" pitchFamily="18" charset="2"/>
              <a:buChar char=""/>
              <a:defRPr/>
            </a:pPr>
            <a:r>
              <a:rPr kumimoji="0" lang="en-US" sz="22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If succeeds in doing so, there is a danger that a relatively large portion of the original message is broken into, and therefore, the entire message can then be revealed with more effort. </a:t>
            </a:r>
            <a:endParaRPr kumimoji="0" lang="en-US" sz="22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915670" marR="0" lvl="2" indent="-274320" algn="just" defTabSz="914400" rtl="0" eaLnBrk="1" fontAlgn="auto" latinLnBrk="0" hangingPunct="1">
              <a:lnSpc>
                <a:spcPct val="130000"/>
              </a:lnSpc>
              <a:spcBef>
                <a:spcPct val="20000"/>
              </a:spcBef>
              <a:spcAft>
                <a:spcPts val="0"/>
              </a:spcAft>
              <a:buClr>
                <a:schemeClr val="accent3"/>
              </a:buClr>
              <a:buSzPct val="70000"/>
              <a:buFont typeface="Wingdings 2" pitchFamily="18" charset="2"/>
              <a:buChar char=""/>
              <a:defRPr/>
            </a:pPr>
            <a:r>
              <a:rPr kumimoji="0" lang="en-US" sz="22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Even if the cryptanalyst cannot guess the remaining words, suppose she changes all debit to credit and vice versa in a funds transfer message, it could cause havoc!</a:t>
            </a:r>
            <a:endParaRPr kumimoji="0" lang="en-US" sz="2200" b="0" i="1"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Practically the blocks use in the block cipher generally contains </a:t>
            </a:r>
            <a:r>
              <a:rPr kumimoji="0" lang="en-US" sz="2400" b="0" i="1"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rPr>
              <a:t>64 bits or more </a:t>
            </a:r>
            <a:endParaRPr kumimoji="0" lang="en-US" sz="2400" b="0" i="1" u="none" strike="noStrike" kern="1200" cap="none" spc="0" normalizeH="0" baseline="0" noProof="0" dirty="0" smtClean="0">
              <a:ln>
                <a:noFill/>
              </a:ln>
              <a:solidFill>
                <a:srgbClr val="FF0000"/>
              </a:solidFill>
              <a:effectLst/>
              <a:uLnTx/>
              <a:uFillTx/>
              <a:latin typeface="Times New Roman" panose="02020603050405020304" pitchFamily="18" charset="0"/>
              <a:ea typeface="+mn-ea"/>
              <a:cs typeface="Times New Roman" panose="02020603050405020304" pitchFamily="18" charset="0"/>
            </a:endParaRPr>
          </a:p>
          <a:p>
            <a:pPr marL="274320" marR="0" lvl="0" indent="-274320" algn="just"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Block ciphers are </a:t>
            </a:r>
            <a:r>
              <a:rPr kumimoji="0" lang="en-US" sz="2400" b="1" i="1" u="none" strike="noStrike" kern="1200" cap="none" spc="0" normalizeH="0" baseline="0" noProof="0" dirty="0" smtClean="0">
                <a:ln>
                  <a:noFill/>
                </a:ln>
                <a:solidFill>
                  <a:schemeClr val="accent1"/>
                </a:solidFill>
                <a:effectLst/>
                <a:uLnTx/>
                <a:uFillTx/>
                <a:latin typeface="Times New Roman" panose="02020603050405020304" pitchFamily="18" charset="0"/>
                <a:ea typeface="+mn-ea"/>
                <a:cs typeface="Times New Roman" panose="02020603050405020304" pitchFamily="18" charset="0"/>
              </a:rPr>
              <a:t>used more often </a:t>
            </a: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in computer based cryptographic algorithms as compared to stream ciphers.</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895">
                                            <p:txEl>
                                              <p:charRg st="0" end="72"/>
                                            </p:txEl>
                                          </p:spTgt>
                                        </p:tgtEl>
                                        <p:attrNameLst>
                                          <p:attrName>style.visibility</p:attrName>
                                        </p:attrNameLst>
                                      </p:cBhvr>
                                      <p:to>
                                        <p:strVal val="visible"/>
                                      </p:to>
                                    </p:set>
                                    <p:animEffect transition="in" filter="wipe(down)">
                                      <p:cBhvr>
                                        <p:cTn id="7" dur="500"/>
                                        <p:tgtEl>
                                          <p:spTgt spid="37895">
                                            <p:txEl>
                                              <p:charRg st="0" end="7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7895">
                                            <p:txEl>
                                              <p:charRg st="72" end="261"/>
                                            </p:txEl>
                                          </p:spTgt>
                                        </p:tgtEl>
                                        <p:attrNameLst>
                                          <p:attrName>style.visibility</p:attrName>
                                        </p:attrNameLst>
                                      </p:cBhvr>
                                      <p:to>
                                        <p:strVal val="visible"/>
                                      </p:to>
                                    </p:set>
                                    <p:animEffect transition="in" filter="wipe(down)">
                                      <p:cBhvr>
                                        <p:cTn id="12" dur="500"/>
                                        <p:tgtEl>
                                          <p:spTgt spid="37895">
                                            <p:txEl>
                                              <p:charRg st="72" end="26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7895">
                                            <p:txEl>
                                              <p:charRg st="261" end="426"/>
                                            </p:txEl>
                                          </p:spTgt>
                                        </p:tgtEl>
                                        <p:attrNameLst>
                                          <p:attrName>style.visibility</p:attrName>
                                        </p:attrNameLst>
                                      </p:cBhvr>
                                      <p:to>
                                        <p:strVal val="visible"/>
                                      </p:to>
                                    </p:set>
                                    <p:animEffect transition="in" filter="wipe(down)">
                                      <p:cBhvr>
                                        <p:cTn id="17" dur="500"/>
                                        <p:tgtEl>
                                          <p:spTgt spid="37895">
                                            <p:txEl>
                                              <p:charRg st="261" end="426"/>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7895">
                                            <p:txEl>
                                              <p:charRg st="426" end="509"/>
                                            </p:txEl>
                                          </p:spTgt>
                                        </p:tgtEl>
                                        <p:attrNameLst>
                                          <p:attrName>style.visibility</p:attrName>
                                        </p:attrNameLst>
                                      </p:cBhvr>
                                      <p:to>
                                        <p:strVal val="visible"/>
                                      </p:to>
                                    </p:set>
                                    <p:animEffect transition="in" filter="wipe(down)">
                                      <p:cBhvr>
                                        <p:cTn id="20" dur="500"/>
                                        <p:tgtEl>
                                          <p:spTgt spid="37895">
                                            <p:txEl>
                                              <p:charRg st="426" end="509"/>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7895">
                                            <p:txEl>
                                              <p:charRg st="509" end="617"/>
                                            </p:txEl>
                                          </p:spTgt>
                                        </p:tgtEl>
                                        <p:attrNameLst>
                                          <p:attrName>style.visibility</p:attrName>
                                        </p:attrNameLst>
                                      </p:cBhvr>
                                      <p:to>
                                        <p:strVal val="visible"/>
                                      </p:to>
                                    </p:set>
                                    <p:animEffect transition="in" filter="wipe(down)">
                                      <p:cBhvr>
                                        <p:cTn id="25" dur="500"/>
                                        <p:tgtEl>
                                          <p:spTgt spid="37895">
                                            <p:txEl>
                                              <p:charRg st="509" end="6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42" name="Picture 3"/>
          <p:cNvPicPr>
            <a:picLocks noChangeAspect="1"/>
          </p:cNvPicPr>
          <p:nvPr/>
        </p:nvPicPr>
        <p:blipFill>
          <a:blip r:embed="rId1"/>
          <a:stretch>
            <a:fillRect/>
          </a:stretch>
        </p:blipFill>
        <p:spPr>
          <a:xfrm>
            <a:off x="1524000" y="304800"/>
            <a:ext cx="6907213" cy="5943600"/>
          </a:xfrm>
          <a:prstGeom prst="rect">
            <a:avLst/>
          </a:prstGeom>
          <a:noFill/>
          <a:ln w="9525">
            <a:noFill/>
          </a:ln>
          <a:effectLst>
            <a:prstShdw prst="shdw13" dist="53882" dir="13499999">
              <a:schemeClr val="bg2">
                <a:alpha val="50000"/>
              </a:schemeClr>
            </a:prstShdw>
          </a:effectLst>
        </p:spPr>
      </p:pic>
      <p:sp>
        <p:nvSpPr>
          <p:cNvPr id="37894" name="Rectangle 6"/>
          <p:cNvSpPr>
            <a:spLocks noGrp="1" noChangeArrowheads="1"/>
          </p:cNvSpPr>
          <p:nvPr>
            <p:ph type="title"/>
          </p:nvPr>
        </p:nvSpPr>
        <p:spPr>
          <a:xfrm>
            <a:off x="76200" y="152400"/>
            <a:ext cx="8229600" cy="609600"/>
          </a:xfrm>
        </p:spPr>
        <p:txBody>
          <a:bodyPr vert="horz" wrap="square" lIns="0" tIns="45720" rIns="0" bIns="0" numCol="1" anchor="b" anchorCtr="0" compatLnSpc="1">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Baskerville Old Face" pitchFamily="18" charset="0"/>
                <a:ea typeface="+mj-ea"/>
                <a:cs typeface="+mj-cs"/>
              </a:rPr>
              <a:t>Cont . . .</a:t>
            </a:r>
            <a:endParaRPr kumimoji="0" lang="en-GB" sz="3600" b="1" i="0" u="none" strike="noStrike" kern="120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Baskerville Old Face" pitchFamily="18" charset="0"/>
              <a:ea typeface="+mj-ea"/>
              <a:cs typeface="Times New Roman" panose="02020603050405020304" pitchFamily="18" charset="0"/>
            </a:endParaRPr>
          </a:p>
        </p:txBody>
      </p:sp>
      <p:sp>
        <p:nvSpPr>
          <p:cNvPr id="37895" name="Rectangle 7"/>
          <p:cNvSpPr>
            <a:spLocks noGrp="1" noChangeArrowheads="1"/>
          </p:cNvSpPr>
          <p:nvPr>
            <p:ph idx="1"/>
          </p:nvPr>
        </p:nvSpPr>
        <p:spPr>
          <a:xfrm>
            <a:off x="914400" y="6172200"/>
            <a:ext cx="7848600" cy="533400"/>
          </a:xfrm>
        </p:spPr>
        <p:txBody>
          <a:bodyPr vert="horz" wrap="square" lIns="91440" tIns="45720" rIns="91440" bIns="45720" numCol="1" anchor="t" anchorCtr="0" compatLnSpc="1">
            <a:noAutofit/>
          </a:bodyPr>
          <a:lstStyle/>
          <a:p>
            <a:pPr marL="274320" marR="0" lvl="0" indent="-274320" algn="ctr"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Block Cipher example</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895">
                                            <p:txEl>
                                              <p:charRg st="0" end="21"/>
                                            </p:txEl>
                                          </p:spTgt>
                                        </p:tgtEl>
                                        <p:attrNameLst>
                                          <p:attrName>style.visibility</p:attrName>
                                        </p:attrNameLst>
                                      </p:cBhvr>
                                      <p:to>
                                        <p:strVal val="visible"/>
                                      </p:to>
                                    </p:set>
                                    <p:animEffect transition="in" filter="wipe(down)">
                                      <p:cBhvr>
                                        <p:cTn id="7" dur="500"/>
                                        <p:tgtEl>
                                          <p:spTgt spid="37895">
                                            <p:txEl>
                                              <p:charRg st="0"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4" name="Rectangle 6"/>
          <p:cNvSpPr>
            <a:spLocks noGrp="1" noChangeArrowheads="1"/>
          </p:cNvSpPr>
          <p:nvPr>
            <p:ph type="title"/>
          </p:nvPr>
        </p:nvSpPr>
        <p:spPr>
          <a:xfrm>
            <a:off x="76200" y="152400"/>
            <a:ext cx="8229600" cy="609600"/>
          </a:xfrm>
        </p:spPr>
        <p:txBody>
          <a:bodyPr vert="horz" wrap="square" lIns="0" tIns="45720" rIns="0" bIns="0" numCol="1" anchor="b" anchorCtr="0" compatLnSpc="1">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3600" b="1" i="0" u="none" strike="noStrike" kern="120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Baskerville Old Face" pitchFamily="18" charset="0"/>
                <a:ea typeface="+mj-ea"/>
                <a:cs typeface="+mj-cs"/>
              </a:rPr>
              <a:t>Cont . . .</a:t>
            </a:r>
            <a:endParaRPr kumimoji="0" lang="en-GB" sz="3600" b="1" i="0" u="none" strike="noStrike" kern="1200" cap="none" spc="0" normalizeH="0" baseline="0" noProof="0" dirty="0" smtClean="0">
              <a:ln>
                <a:noFill/>
              </a:ln>
              <a:solidFill>
                <a:srgbClr val="7030A0"/>
              </a:solidFill>
              <a:effectLst>
                <a:outerShdw blurRad="38100" dist="38100" dir="2700000" algn="tl">
                  <a:srgbClr val="000000">
                    <a:alpha val="43137"/>
                  </a:srgbClr>
                </a:outerShdw>
              </a:effectLst>
              <a:uLnTx/>
              <a:uFillTx/>
              <a:latin typeface="Baskerville Old Face" pitchFamily="18" charset="0"/>
              <a:ea typeface="+mj-ea"/>
              <a:cs typeface="Times New Roman" panose="02020603050405020304" pitchFamily="18" charset="0"/>
            </a:endParaRPr>
          </a:p>
        </p:txBody>
      </p:sp>
      <p:sp>
        <p:nvSpPr>
          <p:cNvPr id="37895" name="Rectangle 7"/>
          <p:cNvSpPr>
            <a:spLocks noGrp="1" noChangeArrowheads="1"/>
          </p:cNvSpPr>
          <p:nvPr>
            <p:ph idx="1"/>
          </p:nvPr>
        </p:nvSpPr>
        <p:spPr>
          <a:xfrm>
            <a:off x="914400" y="6172200"/>
            <a:ext cx="7848600" cy="533400"/>
          </a:xfrm>
        </p:spPr>
        <p:txBody>
          <a:bodyPr vert="horz" wrap="square" lIns="91440" tIns="45720" rIns="91440" bIns="45720" numCol="1" anchor="t" anchorCtr="0" compatLnSpc="1">
            <a:noAutofit/>
          </a:bodyPr>
          <a:lstStyle/>
          <a:p>
            <a:pPr marL="274320" marR="0" lvl="0" indent="-274320" algn="ctr" defTabSz="914400" rtl="0" eaLnBrk="1" fontAlgn="auto" latinLnBrk="0" hangingPunct="1">
              <a:lnSpc>
                <a:spcPct val="130000"/>
              </a:lnSpc>
              <a:spcBef>
                <a:spcPct val="20000"/>
              </a:spcBef>
              <a:spcAft>
                <a:spcPts val="0"/>
              </a:spcAft>
              <a:buClr>
                <a:schemeClr val="accent3"/>
              </a:buClr>
              <a:buSzPct val="95000"/>
              <a:buFont typeface="Wingdings 2" pitchFamily="18" charset="2"/>
              <a:buChar char=""/>
              <a:defRPr/>
            </a:pPr>
            <a:r>
              <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Stream Cipher and Block Cipher</a:t>
            </a:r>
            <a:endParaRPr kumimoji="0" lang="en-US" sz="24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pic>
        <p:nvPicPr>
          <p:cNvPr id="11268" name="Picture 2"/>
          <p:cNvPicPr>
            <a:picLocks noChangeAspect="1"/>
          </p:cNvPicPr>
          <p:nvPr/>
        </p:nvPicPr>
        <p:blipFill>
          <a:blip r:embed="rId1"/>
          <a:stretch>
            <a:fillRect/>
          </a:stretch>
        </p:blipFill>
        <p:spPr>
          <a:xfrm>
            <a:off x="1981200" y="381000"/>
            <a:ext cx="6096000" cy="5715000"/>
          </a:xfrm>
          <a:prstGeom prst="rect">
            <a:avLst/>
          </a:prstGeom>
          <a:noFill/>
          <a:ln w="9525">
            <a:noFill/>
          </a:ln>
          <a:effectLst>
            <a:prstShdw prst="shdw13" dist="53882" dir="13499999">
              <a:schemeClr val="bg2">
                <a:alpha val="50000"/>
              </a:schemeClr>
            </a:prst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7895">
                                            <p:txEl>
                                              <p:charRg st="0" end="31"/>
                                            </p:txEl>
                                          </p:spTgt>
                                        </p:tgtEl>
                                        <p:attrNameLst>
                                          <p:attrName>style.visibility</p:attrName>
                                        </p:attrNameLst>
                                      </p:cBhvr>
                                      <p:to>
                                        <p:strVal val="visible"/>
                                      </p:to>
                                    </p:set>
                                    <p:animEffect transition="in" filter="wipe(down)">
                                      <p:cBhvr>
                                        <p:cTn id="7" dur="500"/>
                                        <p:tgtEl>
                                          <p:spTgt spid="37895">
                                            <p:txEl>
                                              <p:charRg st="0" end="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5"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12126</Words>
  <Application>WPS Presentation</Application>
  <PresentationFormat>On-screen Show (4:3)</PresentationFormat>
  <Paragraphs>231</Paragraphs>
  <Slides>33</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33</vt:i4>
      </vt:variant>
    </vt:vector>
  </HeadingPairs>
  <TitlesOfParts>
    <vt:vector size="49" baseType="lpstr">
      <vt:lpstr>Arial</vt:lpstr>
      <vt:lpstr>SimSun</vt:lpstr>
      <vt:lpstr>Wingdings</vt:lpstr>
      <vt:lpstr>Tahoma</vt:lpstr>
      <vt:lpstr>Calibri</vt:lpstr>
      <vt:lpstr>Constantia</vt:lpstr>
      <vt:lpstr>Wingdings 2</vt:lpstr>
      <vt:lpstr>Wingdings</vt:lpstr>
      <vt:lpstr>Times New Roman</vt:lpstr>
      <vt:lpstr>Baskerville Old Face</vt:lpstr>
      <vt:lpstr>Gigi</vt:lpstr>
      <vt:lpstr>Segoe Print</vt:lpstr>
      <vt:lpstr>Wingdings 2</vt:lpstr>
      <vt:lpstr>Microsoft YaHei</vt:lpstr>
      <vt:lpstr>Arial Unicode MS</vt:lpstr>
      <vt:lpstr>Flow</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LJMU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CMSHN1109 - Multimedia</dc:title>
  <dc:creator>Dr Martin Hanneghan</dc:creator>
  <dc:subject>Lecture 1</dc:subject>
  <cp:lastModifiedBy>Human</cp:lastModifiedBy>
  <cp:revision>281</cp:revision>
  <cp:lastPrinted>2001-02-11T17:21:14Z</cp:lastPrinted>
  <dcterms:created xsi:type="dcterms:W3CDTF">1999-05-25T09:56:38Z</dcterms:created>
  <dcterms:modified xsi:type="dcterms:W3CDTF">2025-03-11T08:04:28Z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etShow3.0FtpURL">
    <vt:lpwstr>file://c|//temp/</vt:lpwstr>
  </property>
  <property fmtid="{D5CDD505-2E9C-101B-9397-08002B2CF9AE}" pid="3" name="NetShow3.0FTPUser">
    <vt:lpwstr>Anonymous</vt:lpwstr>
  </property>
  <property fmtid="{D5CDD505-2E9C-101B-9397-08002B2CF9AE}" pid="4" name="NetShow3.0ImageHeight">
    <vt:i4>360</vt:i4>
  </property>
  <property fmtid="{D5CDD505-2E9C-101B-9397-08002B2CF9AE}" pid="5" name="NetShow3.0ImageWidth">
    <vt:i4>480</vt:i4>
  </property>
  <property fmtid="{D5CDD505-2E9C-101B-9397-08002B2CF9AE}" pid="6" name="NetShow3.0ImageQuality">
    <vt:i4>75</vt:i4>
  </property>
  <property fmtid="{D5CDD505-2E9C-101B-9397-08002B2CF9AE}" pid="7" name="NetShow3.0ImageType">
    <vt:i4>0</vt:i4>
  </property>
  <property fmtid="{D5CDD505-2E9C-101B-9397-08002B2CF9AE}" pid="8" name="NetShow3.0NSEFile">
    <vt:lpwstr>C:\My Folder\Teaching\Subjects\Multimedia Systems Development\media settings.NSE</vt:lpwstr>
  </property>
  <property fmtid="{D5CDD505-2E9C-101B-9397-08002B2CF9AE}" pid="9" name="NetShow3.0SubURL">
    <vt:lpwstr/>
  </property>
  <property fmtid="{D5CDD505-2E9C-101B-9397-08002B2CF9AE}" pid="10" name="TemplateType">
    <vt:i4>2</vt:i4>
  </property>
  <property fmtid="{D5CDD505-2E9C-101B-9397-08002B2CF9AE}" pid="11" name="GraphicType">
    <vt:i4>3</vt:i4>
  </property>
  <property fmtid="{D5CDD505-2E9C-101B-9397-08002B2CF9AE}" pid="12" name="Compression">
    <vt:i4>100</vt:i4>
  </property>
  <property fmtid="{D5CDD505-2E9C-101B-9397-08002B2CF9AE}" pid="13" name="ScreenSize">
    <vt:i4>2</vt:i4>
  </property>
  <property fmtid="{D5CDD505-2E9C-101B-9397-08002B2CF9AE}" pid="14" name="ScreenUsage">
    <vt:i4>2</vt:i4>
  </property>
  <property fmtid="{D5CDD505-2E9C-101B-9397-08002B2CF9AE}" pid="15" name="MailAddress">
    <vt:lpwstr>m.hanneghan@livjm.ac.uk</vt:lpwstr>
  </property>
  <property fmtid="{D5CDD505-2E9C-101B-9397-08002B2CF9AE}" pid="16" name="HomePage">
    <vt:lpwstr>http://napier.cms.livjm.ac.uk/homepage/</vt:lpwstr>
  </property>
  <property fmtid="{D5CDD505-2E9C-101B-9397-08002B2CF9AE}" pid="17" name="Other">
    <vt:lpwstr/>
  </property>
  <property fmtid="{D5CDD505-2E9C-101B-9397-08002B2CF9AE}" pid="18" name="DownloadOriginal">
    <vt:bool>false</vt:bool>
  </property>
  <property fmtid="{D5CDD505-2E9C-101B-9397-08002B2CF9AE}" pid="19" name="DownloadIEButton">
    <vt:bool>false</vt:bool>
  </property>
  <property fmtid="{D5CDD505-2E9C-101B-9397-08002B2CF9AE}" pid="20" name="UseBrowserColor">
    <vt:bool>true</vt:bool>
  </property>
  <property fmtid="{D5CDD505-2E9C-101B-9397-08002B2CF9AE}" pid="21" name="BackColor">
    <vt:i4>15132390</vt:i4>
  </property>
  <property fmtid="{D5CDD505-2E9C-101B-9397-08002B2CF9AE}" pid="22" name="TextColor">
    <vt:i4>0</vt:i4>
  </property>
  <property fmtid="{D5CDD505-2E9C-101B-9397-08002B2CF9AE}" pid="23" name="LinkColor">
    <vt:i4>16711782</vt:i4>
  </property>
  <property fmtid="{D5CDD505-2E9C-101B-9397-08002B2CF9AE}" pid="24" name="VisitedColor">
    <vt:i4>10040268</vt:i4>
  </property>
  <property fmtid="{D5CDD505-2E9C-101B-9397-08002B2CF9AE}" pid="25" name="TransparentButton">
    <vt:i4>0</vt:i4>
  </property>
  <property fmtid="{D5CDD505-2E9C-101B-9397-08002B2CF9AE}" pid="26" name="ButtonType">
    <vt:i4>4</vt:i4>
  </property>
  <property fmtid="{D5CDD505-2E9C-101B-9397-08002B2CF9AE}" pid="27" name="ShowNotes">
    <vt:bool>false</vt:bool>
  </property>
  <property fmtid="{D5CDD505-2E9C-101B-9397-08002B2CF9AE}" pid="28" name="NavBtnPos">
    <vt:i4>1</vt:i4>
  </property>
  <property fmtid="{D5CDD505-2E9C-101B-9397-08002B2CF9AE}" pid="29" name="OutputDir">
    <vt:lpwstr>C:\Inetpub\wwwroot\homepage\sem011\</vt:lpwstr>
  </property>
  <property fmtid="{D5CDD505-2E9C-101B-9397-08002B2CF9AE}" pid="30" name="ICV">
    <vt:lpwstr>A93E4070810E4AC4BD2B05CC137AC4FE_12</vt:lpwstr>
  </property>
  <property fmtid="{D5CDD505-2E9C-101B-9397-08002B2CF9AE}" pid="31" name="KSOProductBuildVer">
    <vt:lpwstr>1033-12.2.0.20323</vt:lpwstr>
  </property>
</Properties>
</file>