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2" r:id="rId3"/>
    <p:sldMasterId id="2147483714" r:id="rId4"/>
    <p:sldMasterId id="2147483732" r:id="rId5"/>
  </p:sldMasterIdLst>
  <p:notesMasterIdLst>
    <p:notesMasterId r:id="rId36"/>
  </p:notesMasterIdLst>
  <p:sldIdLst>
    <p:sldId id="300" r:id="rId6"/>
    <p:sldId id="296" r:id="rId7"/>
    <p:sldId id="257" r:id="rId8"/>
    <p:sldId id="258" r:id="rId9"/>
    <p:sldId id="28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9" r:id="rId24"/>
    <p:sldId id="275" r:id="rId25"/>
    <p:sldId id="276" r:id="rId26"/>
    <p:sldId id="290" r:id="rId27"/>
    <p:sldId id="291" r:id="rId28"/>
    <p:sldId id="292" r:id="rId29"/>
    <p:sldId id="293" r:id="rId30"/>
    <p:sldId id="294" r:id="rId31"/>
    <p:sldId id="286" r:id="rId32"/>
    <p:sldId id="298" r:id="rId33"/>
    <p:sldId id="299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A62E-09FC-4B8B-8318-07A50A405821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468A-B835-409F-9E58-2047DADB2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468A-B835-409F-9E58-2047DADB215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1468A-B835-409F-9E58-2047DADB215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4.bin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5.bin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6.bin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7.bin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8.bin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9.bin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0.bin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2.bin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3.bin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4.bin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5.bin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6.bin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7.bin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8.bin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7B71D8D0-C757-4B5A-9C04-B89876E56090}" type="slidenum">
              <a:rPr lang="en-US" sz="140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2BA-9C59-4286-8229-0A7200B4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0DD7-E83A-40B4-87E7-723AE8FB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EAFCA-2DA2-4542-BAA1-BC2034A99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40C1A-A132-4462-904B-A1673A262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96423-90A5-4848-8EBC-A22B80F5D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C10A3-B115-40A2-8F7C-6C2C51B51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30EE0-502A-4BBC-A213-134072BAC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5910C-3C06-4819-8DD9-BAA570BF0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2214-3A8B-42E4-9654-5CF1E63D5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CF80E-B7BF-4731-9A5D-2DB824B9A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22E28-4A06-4210-B36F-A33360B5F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6D4D-A66B-41DC-876D-9E047E7E9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69AC1-3D14-4A94-BEAA-5F6C6B6AA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FE76D-7127-4D54-BE37-68A8BA487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52E4-B939-4CBE-BB43-8A24F4CF2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533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2895600" cy="533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23B9929-1738-403E-B748-BD2AC83CC9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7B71D8D0-C757-4B5A-9C04-B89876E56090}" type="slidenum">
              <a:rPr lang="en-US" sz="140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2BA-9C59-4286-8229-0A7200B4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0DD7-E83A-40B4-87E7-723AE8FB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EAFCA-2DA2-4542-BAA1-BC2034A99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40C1A-A132-4462-904B-A1673A262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96423-90A5-4848-8EBC-A22B80F5D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C10A3-B115-40A2-8F7C-6C2C51B51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30EE0-502A-4BBC-A213-134072BAC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5910C-3C06-4819-8DD9-BAA570BF0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2214-3A8B-42E4-9654-5CF1E63D5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CF80E-B7BF-4731-9A5D-2DB824B9A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22E28-4A06-4210-B36F-A33360B5F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6D4D-A66B-41DC-876D-9E047E7E9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69AC1-3D14-4A94-BEAA-5F6C6B6AA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FE76D-7127-4D54-BE37-68A8BA487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447800"/>
            <a:ext cx="4114800" cy="50292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52E4-B939-4CBE-BB43-8A24F4CF2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533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2895600" cy="533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23B9929-1738-403E-B748-BD2AC83CC9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450850" y="137160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9698" name="Picture 2" descr="C:\Users\user\Desktop\astu_new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400"/>
            <a:ext cx="1285875" cy="1219200"/>
          </a:xfrm>
          <a:prstGeom prst="rect">
            <a:avLst/>
          </a:prstGeom>
          <a:noFill/>
        </p:spPr>
      </p:pic>
      <p:sp>
        <p:nvSpPr>
          <p:cNvPr id="16" name="Oval 15"/>
          <p:cNvSpPr/>
          <p:nvPr userDrawn="1"/>
        </p:nvSpPr>
        <p:spPr bwMode="auto">
          <a:xfrm>
            <a:off x="8659504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8382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8686800" y="64008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0A4E790A-226A-49D6-9A5E-00C3628B1519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Clip" r:id="rId2" imgW="6857143" imgH="48963" progId="">
                  <p:embed/>
                </p:oleObj>
              </mc:Choice>
              <mc:Fallback>
                <p:oleObj name="Clip" r:id="rId2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oleObject" Target="../embeddings/oleObject11.bin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8.xml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E90174-6FFE-4568-BF1A-2AF5D4C94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19" imgW="6857143" imgH="48963" progId="">
                  <p:embed/>
                </p:oleObj>
              </mc:Choice>
              <mc:Fallback>
                <p:oleObj name="Clip" r:id="rId19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>
    <p:zoom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BE90174-6FFE-4568-BF1A-2AF5D4C94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Clip" r:id="rId19" imgW="6857143" imgH="48963" progId="">
                  <p:embed/>
                </p:oleObj>
              </mc:Choice>
              <mc:Fallback>
                <p:oleObj name="Clip" r:id="rId19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>
    <p:zoom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396072D-AEFF-4539-9442-BB6AEA16A128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026" name="Object 23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Clip" r:id="rId16" imgW="6857143" imgH="48963" progId="">
                  <p:embed/>
                </p:oleObj>
              </mc:Choice>
              <mc:Fallback>
                <p:oleObj name="Clip" r:id="rId16" imgW="6857143" imgH="48963" progId="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8F9CC-43B8-9A68-2D3F-1052A691B2DE}"/>
              </a:ext>
            </a:extLst>
          </p:cNvPr>
          <p:cNvSpPr txBox="1"/>
          <p:nvPr/>
        </p:nvSpPr>
        <p:spPr>
          <a:xfrm>
            <a:off x="1828800" y="2286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Principles of Compiler Design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35D5A-3EDA-919D-B795-847827646726}"/>
              </a:ext>
            </a:extLst>
          </p:cNvPr>
          <p:cNvSpPr txBox="1"/>
          <p:nvPr/>
        </p:nvSpPr>
        <p:spPr>
          <a:xfrm>
            <a:off x="1181100" y="2209800"/>
            <a:ext cx="7391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ndalus"/>
                <a:ea typeface="+mj-ea"/>
                <a:cs typeface="+mj-cs"/>
              </a:rPr>
              <a:t>Chapter 1</a:t>
            </a:r>
            <a:endParaRPr kumimoji="0" lang="en-AS" sz="4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ndalus"/>
              <a:ea typeface="+mj-ea"/>
              <a:cs typeface="+mj-cs"/>
            </a:endParaRPr>
          </a:p>
          <a:p>
            <a:pPr algn="ctr"/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ndalus"/>
                <a:ea typeface="+mj-ea"/>
                <a:cs typeface="+mj-cs"/>
              </a:rPr>
            </a:b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ndalus"/>
                <a:ea typeface="+mj-ea"/>
                <a:cs typeface="+mj-cs"/>
              </a:rPr>
              <a:t>Introduction</a:t>
            </a:r>
            <a:endParaRPr lang="en-ER" sz="2400" dirty="0"/>
          </a:p>
        </p:txBody>
      </p:sp>
    </p:spTree>
    <p:extLst>
      <p:ext uri="{BB962C8B-B14F-4D97-AF65-F5344CB8AC3E}">
        <p14:creationId xmlns:p14="http://schemas.microsoft.com/office/powerpoint/2010/main" val="320385322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lvl="3" indent="-290513" algn="just">
              <a:lnSpc>
                <a:spcPct val="13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+mj-lt"/>
              <a:buAutoNum type="arabicPeriod" startAt="2"/>
              <a:defRPr/>
            </a:pPr>
            <a:r>
              <a:rPr lang="en-US" sz="2000" b="1" dirty="0">
                <a:solidFill>
                  <a:srgbClr val="BF1181"/>
                </a:solidFill>
                <a:latin typeface="Perpetua" pitchFamily="18" charset="0"/>
              </a:rPr>
              <a:t>Multi-Pass Compilers:-  </a:t>
            </a:r>
            <a:r>
              <a:rPr lang="en-US" sz="2000" dirty="0">
                <a:latin typeface="Perpetua" pitchFamily="18" charset="0"/>
              </a:rPr>
              <a:t>is a type of compiler that processes the source code or abstract syntax tree of a program </a:t>
            </a:r>
            <a:r>
              <a:rPr lang="en-US" sz="2000" b="1" dirty="0">
                <a:latin typeface="Perpetua" pitchFamily="18" charset="0"/>
              </a:rPr>
              <a:t>several times</a:t>
            </a:r>
            <a:r>
              <a:rPr lang="en-US" sz="2000" dirty="0">
                <a:latin typeface="Perpetua" pitchFamily="18" charset="0"/>
              </a:rPr>
              <a:t>.</a:t>
            </a:r>
          </a:p>
          <a:p>
            <a:pPr marL="796925" lvl="3" indent="-280988"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Also called </a:t>
            </a:r>
            <a:r>
              <a:rPr lang="en-US" sz="2000" b="1" dirty="0">
                <a:solidFill>
                  <a:srgbClr val="000000"/>
                </a:solidFill>
                <a:latin typeface="Perpetua" pitchFamily="18" charset="0"/>
              </a:rPr>
              <a:t>wide compilers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.</a:t>
            </a:r>
          </a:p>
          <a:p>
            <a:pPr marL="796925" lvl="3" indent="-280988"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latin typeface="Perpetua" pitchFamily="18" charset="0"/>
              </a:rPr>
              <a:t>Phases are separate "Programs", which run sequentially</a:t>
            </a:r>
          </a:p>
          <a:p>
            <a:pPr marL="796925" lvl="3" indent="-280988"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latin typeface="Perpetua" pitchFamily="18" charset="0"/>
              </a:rPr>
              <a:t>Here, by splitting the compiler up into small programs, correct programs will be  produced. </a:t>
            </a:r>
          </a:p>
          <a:p>
            <a:pPr marL="796925" lvl="3" indent="-280988"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latin typeface="Perpetua" pitchFamily="18" charset="0"/>
              </a:rPr>
              <a:t>Proving the correctness of a set of small programs often requires less effort than proving the correctness of a larger, single, equivalent program.</a:t>
            </a:r>
          </a:p>
          <a:p>
            <a:pPr marL="796925" lvl="3" indent="-280988" algn="just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latin typeface="Perpetua" pitchFamily="18" charset="0"/>
              </a:rPr>
              <a:t>Many programming languages cannot be represented with a single pass compilers, for example most latest languages like </a:t>
            </a:r>
            <a:r>
              <a:rPr lang="en-US" sz="2000" b="1" dirty="0">
                <a:latin typeface="Perpetua" pitchFamily="18" charset="0"/>
              </a:rPr>
              <a:t>Java</a:t>
            </a:r>
            <a:r>
              <a:rPr lang="en-US" sz="2000" dirty="0">
                <a:latin typeface="Perpetua" pitchFamily="18" charset="0"/>
              </a:rPr>
              <a:t> require a multi-pass compiler.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lvl="3" indent="-290513" algn="just">
              <a:lnSpc>
                <a:spcPct val="135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+mj-lt"/>
              <a:buAutoNum type="arabicPeriod" startAt="3"/>
              <a:defRPr/>
            </a:pPr>
            <a:r>
              <a:rPr lang="en-US" sz="2000" b="1" dirty="0">
                <a:solidFill>
                  <a:srgbClr val="BF1181"/>
                </a:solidFill>
                <a:latin typeface="Perpetua" pitchFamily="18" charset="0"/>
              </a:rPr>
              <a:t>Load and Go Compilers:-  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generates machine code &amp; then immediately executes it.</a:t>
            </a:r>
            <a:endParaRPr lang="en-US" sz="2000" dirty="0">
              <a:latin typeface="Perpetua" pitchFamily="18" charset="0"/>
            </a:endParaRPr>
          </a:p>
          <a:p>
            <a:pPr marL="796925" lvl="3" indent="-280988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Compilers usually produce either absolute code that is executed immediately upon conclusion of the compilation or object code that is transformed by a linking loader into absolute code. </a:t>
            </a:r>
          </a:p>
          <a:p>
            <a:pPr marL="796925" lvl="3" indent="-280988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These compiler organizations will be called </a:t>
            </a:r>
            <a:r>
              <a:rPr lang="en-US" sz="2000" b="1" dirty="0">
                <a:solidFill>
                  <a:srgbClr val="000000"/>
                </a:solidFill>
                <a:latin typeface="Perpetua" pitchFamily="18" charset="0"/>
              </a:rPr>
              <a:t>Load &amp; Go and Link/Load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. </a:t>
            </a:r>
          </a:p>
          <a:p>
            <a:pPr marL="796925" lvl="3" indent="-280988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Both Load &amp; Go and Link/Load compilers use a number of passes to translate the source program into absolute code. </a:t>
            </a:r>
          </a:p>
          <a:p>
            <a:pPr marL="796925" lvl="3" indent="-280988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A pass reads some form of the source program, transforms it into an another form, and normally outputs this form to an intermediate file which may be the input of a later pass.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lvl="3" indent="-346075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+mj-lt"/>
              <a:buAutoNum type="arabicPeriod" startAt="4"/>
              <a:defRPr/>
            </a:pPr>
            <a:r>
              <a:rPr lang="en-US" sz="2000" b="1" dirty="0">
                <a:solidFill>
                  <a:srgbClr val="BF1181"/>
                </a:solidFill>
                <a:latin typeface="Perpetua" pitchFamily="18" charset="0"/>
              </a:rPr>
              <a:t>Optimizing  Compilers:-  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is a compiler that tries to minimize or maximize some attributes of an executable computer program</a:t>
            </a:r>
            <a:r>
              <a:rPr lang="en-US" sz="2000" dirty="0"/>
              <a:t>. </a:t>
            </a:r>
          </a:p>
          <a:p>
            <a:pPr marL="796925" lvl="3" indent="-280988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The most common requirement is to minimize the </a:t>
            </a:r>
            <a:r>
              <a:rPr lang="en-US" sz="1600" b="1" dirty="0">
                <a:solidFill>
                  <a:srgbClr val="0000FF"/>
                </a:solidFill>
                <a:latin typeface="Perpetua" pitchFamily="18" charset="0"/>
              </a:rPr>
              <a:t>time taken to execute a program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; a less common one is to minimize the </a:t>
            </a:r>
            <a:r>
              <a:rPr lang="en-US" sz="1600" b="1" dirty="0">
                <a:solidFill>
                  <a:srgbClr val="0000FF"/>
                </a:solidFill>
                <a:latin typeface="Perpetua" pitchFamily="18" charset="0"/>
              </a:rPr>
              <a:t>amount of memory occupied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. </a:t>
            </a:r>
          </a:p>
          <a:p>
            <a:pPr marL="796925" lvl="3" indent="-280988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The growth of </a:t>
            </a:r>
            <a:r>
              <a:rPr lang="en-US" sz="1600" b="1" dirty="0">
                <a:solidFill>
                  <a:srgbClr val="0000FF"/>
                </a:solidFill>
                <a:latin typeface="Perpetua" pitchFamily="18" charset="0"/>
              </a:rPr>
              <a:t>portable computers 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has created a market for minimizing the </a:t>
            </a:r>
            <a:r>
              <a:rPr lang="en-US" sz="1600" b="1" dirty="0">
                <a:solidFill>
                  <a:srgbClr val="0000FF"/>
                </a:solidFill>
                <a:latin typeface="Perpetua" pitchFamily="18" charset="0"/>
              </a:rPr>
              <a:t>power consumed by a program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. </a:t>
            </a:r>
          </a:p>
          <a:p>
            <a:pPr marL="796925" lvl="3" indent="-280988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Compiler optimization is generally implemented using a sequence of optimizing transformations, algorithms which take a program and transform it to produce a semantically equivalent output program that uses fewer resources.</a:t>
            </a:r>
          </a:p>
          <a:p>
            <a:pPr marL="796925" lvl="3" indent="-280988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Types of Optimization includes </a:t>
            </a:r>
            <a:r>
              <a:rPr lang="en-US" b="1" dirty="0">
                <a:solidFill>
                  <a:srgbClr val="000000"/>
                </a:solidFill>
                <a:latin typeface="Perpetua" pitchFamily="18" charset="0"/>
              </a:rPr>
              <a:t>Peephole optimizations</a:t>
            </a: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Perpetua" pitchFamily="18" charset="0"/>
              </a:rPr>
              <a:t> local optimization</a:t>
            </a: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Perpetua" pitchFamily="18" charset="0"/>
              </a:rPr>
              <a:t> global optimization, loop optimization, machine-code optimization, etc.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Cousins of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lvl="3" indent="-346075" algn="just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+mj-lt"/>
              <a:buAutoNum type="alphaUcPeriod"/>
              <a:defRPr/>
            </a:pPr>
            <a:r>
              <a:rPr lang="en-US" sz="2800" b="1" dirty="0">
                <a:solidFill>
                  <a:srgbClr val="0000FF"/>
                </a:solidFill>
                <a:latin typeface="Perpetua" pitchFamily="18" charset="0"/>
              </a:rPr>
              <a:t>Assembler:-  </a:t>
            </a:r>
            <a:r>
              <a:rPr lang="en-US" sz="2400" dirty="0">
                <a:solidFill>
                  <a:srgbClr val="000000"/>
                </a:solidFill>
                <a:latin typeface="Perpetua" pitchFamily="18" charset="0"/>
              </a:rPr>
              <a:t>is a translator that converts programs written in assembly language into machine code.</a:t>
            </a:r>
            <a:r>
              <a:rPr lang="en-US" sz="2400" dirty="0"/>
              <a:t> </a:t>
            </a:r>
          </a:p>
          <a:p>
            <a:pPr marL="803275" lvl="4" indent="-346075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Pct val="80000"/>
              <a:buFont typeface="Wingdings" pitchFamily="2" charset="2"/>
              <a:buChar char="F"/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Translate mnemonic operation codes to their machine language equivalents.</a:t>
            </a:r>
          </a:p>
          <a:p>
            <a:pPr marL="803275" lvl="4" indent="-346075" algn="just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Pct val="80000"/>
              <a:buFont typeface="Wingdings" pitchFamily="2" charset="2"/>
              <a:buChar char="F"/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Assigning machine addresses to symbolic labels.</a:t>
            </a:r>
          </a:p>
          <a:p>
            <a:pPr marL="457200" lvl="4" algn="just">
              <a:lnSpc>
                <a:spcPct val="150000"/>
              </a:lnSpc>
              <a:spcBef>
                <a:spcPct val="0"/>
              </a:spcBef>
              <a:buSzPct val="80000"/>
              <a:defRPr/>
            </a:pPr>
            <a:endParaRPr lang="en-US" sz="2000" dirty="0">
              <a:solidFill>
                <a:srgbClr val="000000"/>
              </a:solidFill>
              <a:latin typeface="Perpetua" pitchFamily="18" charset="0"/>
            </a:endParaRPr>
          </a:p>
          <a:p>
            <a:pPr marL="457200" lvl="4" algn="just">
              <a:lnSpc>
                <a:spcPct val="150000"/>
              </a:lnSpc>
              <a:spcBef>
                <a:spcPct val="0"/>
              </a:spcBef>
              <a:buSzPct val="80000"/>
              <a:buNone/>
              <a:defRPr/>
            </a:pPr>
            <a:endParaRPr lang="en-US" sz="2000" dirty="0">
              <a:solidFill>
                <a:srgbClr val="000000"/>
              </a:solidFill>
              <a:latin typeface="Perpetua" pitchFamily="18" charset="0"/>
            </a:endParaRPr>
          </a:p>
        </p:txBody>
      </p:sp>
      <p:pic>
        <p:nvPicPr>
          <p:cNvPr id="4" name="Picture 2" descr="C:\Documents and Settings\System Support\Desktop\MICRONET\Program Design (PD)\resources\assemb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563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3" indent="-457200" algn="just">
              <a:lnSpc>
                <a:spcPct val="10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+mj-lt"/>
              <a:buAutoNum type="alphaUcPeriod" startAt="2"/>
              <a:defRPr/>
            </a:pPr>
            <a:r>
              <a:rPr lang="en-US" sz="2800" b="1" dirty="0">
                <a:solidFill>
                  <a:srgbClr val="0000FF"/>
                </a:solidFill>
              </a:rPr>
              <a:t>Interpreter:- </a:t>
            </a:r>
            <a:r>
              <a:rPr lang="en-US" sz="2400" dirty="0">
                <a:solidFill>
                  <a:srgbClr val="000000"/>
                </a:solidFill>
              </a:rPr>
              <a:t>is a computer program that translates high level instructions/programs  into machine code as they are encountered.</a:t>
            </a:r>
            <a:r>
              <a:rPr lang="en-US" sz="2400" dirty="0"/>
              <a:t> </a:t>
            </a:r>
          </a:p>
          <a:p>
            <a:pPr marL="803275" lvl="4" indent="-346075" algn="just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SzPct val="80000"/>
              <a:buFont typeface="Wingdings" pitchFamily="2" charset="2"/>
              <a:buChar char="F"/>
              <a:defRPr/>
            </a:pPr>
            <a:r>
              <a:rPr lang="en-US" sz="2400" dirty="0">
                <a:solidFill>
                  <a:srgbClr val="000000"/>
                </a:solidFill>
                <a:latin typeface="Perpetua" pitchFamily="18" charset="0"/>
              </a:rPr>
              <a:t>It produces output of statement as they are interpreted</a:t>
            </a:r>
          </a:p>
          <a:p>
            <a:pPr marL="803275" lvl="4" indent="-346075" algn="just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SzPct val="80000"/>
              <a:buFont typeface="Wingdings" pitchFamily="2" charset="2"/>
              <a:buChar char="F"/>
              <a:defRPr/>
            </a:pPr>
            <a:r>
              <a:rPr lang="en-US" sz="2400" dirty="0">
                <a:solidFill>
                  <a:srgbClr val="000000"/>
                </a:solidFill>
                <a:latin typeface="Perpetua" pitchFamily="18" charset="0"/>
              </a:rPr>
              <a:t>It generally uses one of the following strategies for program execution:</a:t>
            </a:r>
          </a:p>
          <a:p>
            <a:pPr marL="969963" lvl="5" indent="-222250" algn="just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80000"/>
              <a:buFont typeface="+mj-lt"/>
              <a:buAutoNum type="romanLcPeriod"/>
              <a:defRPr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execute the source code directly</a:t>
            </a:r>
          </a:p>
          <a:p>
            <a:pPr marL="969963" lvl="5" indent="-222250" algn="just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80000"/>
              <a:buFont typeface="+mj-lt"/>
              <a:buAutoNum type="romanLcPeriod"/>
              <a:defRPr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translate source code into some efficient </a:t>
            </a:r>
            <a:r>
              <a:rPr lang="en-US" b="1" dirty="0">
                <a:solidFill>
                  <a:srgbClr val="000000"/>
                </a:solidFill>
                <a:latin typeface="Perpetua" pitchFamily="18" charset="0"/>
              </a:rPr>
              <a:t>intermediate representation</a:t>
            </a: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 and immediately execute this</a:t>
            </a:r>
          </a:p>
          <a:p>
            <a:pPr marL="969963" lvl="5" indent="-222250" algn="just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SzPct val="80000"/>
              <a:buFont typeface="+mj-lt"/>
              <a:buAutoNum type="romanLcPeriod"/>
              <a:defRPr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explicitly execute stored precompiled code made by a compiler which is part of the interpreter system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pic>
        <p:nvPicPr>
          <p:cNvPr id="4" name="Picture 2" descr="http://www.pasteur.fr/formation/infobio/python/images/compiler_interpr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9760"/>
            <a:ext cx="4495801" cy="356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5052595" y="152401"/>
            <a:ext cx="3514719" cy="4292398"/>
            <a:chOff x="5112722" y="1008063"/>
            <a:chExt cx="3514719" cy="550046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722938" y="1727200"/>
              <a:ext cx="1584325" cy="503238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preprocessor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722938" y="2808288"/>
              <a:ext cx="1584325" cy="503237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compiler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722938" y="3960813"/>
              <a:ext cx="1584325" cy="503237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assembler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722938" y="5184775"/>
              <a:ext cx="1584325" cy="503238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linker/loader</a:t>
              </a: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5580063" y="1008063"/>
              <a:ext cx="1740989" cy="49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source program</a:t>
              </a: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6443663" y="1368424"/>
              <a:ext cx="0" cy="35877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5317927" y="2303463"/>
              <a:ext cx="2926179" cy="473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modified</a:t>
              </a: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   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source</a:t>
              </a: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program</a:t>
              </a: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5364163" y="3384550"/>
              <a:ext cx="2609753" cy="49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target</a:t>
              </a: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assembly</a:t>
              </a: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program</a:t>
              </a: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5112722" y="4608513"/>
              <a:ext cx="2996333" cy="473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Relocatable</a:t>
              </a: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  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machine</a:t>
              </a:r>
              <a:r>
                <a:rPr kumimoji="1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code</a:t>
              </a:r>
            </a:p>
          </p:txBody>
        </p:sp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5507038" y="5976938"/>
              <a:ext cx="2249334" cy="53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target</a:t>
              </a:r>
              <a:r>
                <a:rPr kumimoji="1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machine</a:t>
              </a:r>
              <a:r>
                <a:rPr kumimoji="1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-65" charset="0"/>
                  <a:ea typeface="新細明體" pitchFamily="18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code</a:t>
              </a: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6443663" y="2303463"/>
              <a:ext cx="0" cy="43180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6443663" y="3384550"/>
              <a:ext cx="0" cy="50323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6443663" y="4535488"/>
              <a:ext cx="0" cy="576262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6443663" y="5761038"/>
              <a:ext cx="0" cy="28733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7720013" y="5110163"/>
              <a:ext cx="907428" cy="858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Library</a:t>
              </a:r>
            </a:p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Perpetua" pitchFamily="18" charset="0"/>
                  <a:ea typeface="新細明體" pitchFamily="18" charset="-120"/>
                </a:rPr>
                <a:t>files</a:t>
              </a: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>
              <a:off x="7380288" y="5472113"/>
              <a:ext cx="287337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57200" y="4457343"/>
            <a:ext cx="822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lvl="3" indent="-346075" algn="just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+mj-lt"/>
              <a:buAutoNum type="alphaUcPeriod" startAt="3"/>
              <a:defRPr/>
            </a:pPr>
            <a:r>
              <a:rPr lang="en-US" sz="2000" b="1" dirty="0">
                <a:solidFill>
                  <a:srgbClr val="0000FF"/>
                </a:solidFill>
                <a:latin typeface="Perpetua" pitchFamily="18" charset="0"/>
              </a:rPr>
              <a:t>Linker:-  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is a program that takes one or more objects generated by a compiler and combines them into a single executable program. </a:t>
            </a:r>
          </a:p>
          <a:p>
            <a:pPr marL="346075" lvl="3" indent="-346075" algn="just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+mj-lt"/>
              <a:buAutoNum type="alphaUcPeriod" startAt="3"/>
              <a:defRPr/>
            </a:pPr>
            <a:r>
              <a:rPr lang="en-US" sz="2000" b="1" dirty="0">
                <a:solidFill>
                  <a:srgbClr val="0000FF"/>
                </a:solidFill>
                <a:latin typeface="Perpetua" pitchFamily="18" charset="0"/>
              </a:rPr>
              <a:t>Loader:-  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is the part of an operating system that is responsible for loading programs from executables (i.e., executable files) into memory, preparing them for execution and then executing them. 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Vs  Interpreter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4513" y="1166813"/>
            <a:ext cx="7764820" cy="2947987"/>
            <a:chOff x="544513" y="1700213"/>
            <a:chExt cx="8142287" cy="468153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4513" y="1700213"/>
              <a:ext cx="7772400" cy="430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6826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ko-KR" sz="2000" b="1" dirty="0">
                  <a:solidFill>
                    <a:srgbClr val="BF1181"/>
                  </a:solidFill>
                  <a:latin typeface="Perpetua" pitchFamily="18" charset="0"/>
                </a:rPr>
                <a:t>Ideal concept:   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810000" y="2590800"/>
              <a:ext cx="21336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en-US" altLang="ko-KR" b="1" dirty="0">
                  <a:latin typeface="Perpetua" pitchFamily="18" charset="0"/>
                </a:rPr>
                <a:t>Compiler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3810000" y="3482125"/>
              <a:ext cx="2057400" cy="457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en-US" altLang="ko-KR" b="1" dirty="0">
                  <a:latin typeface="Perpetua" pitchFamily="18" charset="0"/>
                </a:rPr>
                <a:t>Executable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477000" y="2514601"/>
              <a:ext cx="2209800" cy="586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Executable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6582628" y="3228424"/>
              <a:ext cx="1574270" cy="733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Output</a:t>
              </a:r>
              <a:r>
                <a:rPr kumimoji="0" lang="en-US" altLang="ko-KR" sz="2400" dirty="0">
                  <a:latin typeface="Tahoma" pitchFamily="34" charset="0"/>
                </a:rPr>
                <a:t> </a:t>
              </a:r>
              <a:r>
                <a:rPr lang="en-US" altLang="ko-KR" b="1" dirty="0">
                  <a:latin typeface="Perpetua" pitchFamily="18" charset="0"/>
                </a:rPr>
                <a:t>data</a:t>
              </a: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3200400" y="2590800"/>
              <a:ext cx="3810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3200400" y="3429000"/>
              <a:ext cx="3810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6137121" y="3429000"/>
              <a:ext cx="3810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6072613" y="2567726"/>
              <a:ext cx="3810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3810000" y="5122295"/>
              <a:ext cx="2262613" cy="53340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Perpetua" pitchFamily="18" charset="0"/>
                </a:rPr>
                <a:t>Interpreter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219200" y="4571999"/>
              <a:ext cx="1524000" cy="733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Source</a:t>
              </a:r>
              <a:r>
                <a:rPr kumimoji="0" lang="en-US" altLang="ko-KR" sz="2400" dirty="0">
                  <a:latin typeface="Tahoma" pitchFamily="34" charset="0"/>
                </a:rPr>
                <a:t> </a:t>
              </a:r>
              <a:r>
                <a:rPr lang="en-US" altLang="ko-KR" b="1" dirty="0">
                  <a:latin typeface="Perpetua" pitchFamily="18" charset="0"/>
                </a:rPr>
                <a:t>code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95400" y="5285578"/>
              <a:ext cx="1634588" cy="733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Input</a:t>
              </a:r>
              <a:r>
                <a:rPr kumimoji="0" lang="en-US" altLang="ko-KR" sz="2400" dirty="0">
                  <a:latin typeface="Tahoma" pitchFamily="34" charset="0"/>
                </a:rPr>
                <a:t> </a:t>
              </a:r>
              <a:r>
                <a:rPr lang="en-US" altLang="ko-KR" b="1" dirty="0">
                  <a:latin typeface="Perpetua" pitchFamily="18" charset="0"/>
                </a:rPr>
                <a:t>data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6705600" y="4894225"/>
              <a:ext cx="1498070" cy="733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Output</a:t>
              </a:r>
              <a:r>
                <a:rPr kumimoji="0" lang="en-US" altLang="ko-KR" sz="2400" dirty="0">
                  <a:latin typeface="Tahoma" pitchFamily="34" charset="0"/>
                </a:rPr>
                <a:t> </a:t>
              </a:r>
              <a:r>
                <a:rPr lang="en-US" altLang="ko-KR" b="1" dirty="0">
                  <a:latin typeface="Perpetua" pitchFamily="18" charset="0"/>
                </a:rPr>
                <a:t>data</a:t>
              </a: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249605" y="4808634"/>
              <a:ext cx="457200" cy="9680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6248400" y="4878179"/>
              <a:ext cx="457200" cy="89852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84213" y="2420938"/>
              <a:ext cx="7848600" cy="1871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84213" y="4510088"/>
              <a:ext cx="7848600" cy="1871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Shape 2"/>
          <p:cNvSpPr txBox="1"/>
          <p:nvPr/>
        </p:nvSpPr>
        <p:spPr>
          <a:xfrm>
            <a:off x="393840" y="4191000"/>
            <a:ext cx="8445360" cy="2281956"/>
          </a:xfrm>
          <a:prstGeom prst="rect">
            <a:avLst/>
          </a:prstGeom>
        </p:spPr>
        <p:txBody>
          <a:bodyPr/>
          <a:lstStyle/>
          <a:p>
            <a:pPr marL="346075" lvl="3" indent="-346075" algn="just">
              <a:lnSpc>
                <a:spcPct val="200000"/>
              </a:lnSpc>
              <a:spcBef>
                <a:spcPct val="0"/>
              </a:spcBef>
              <a:buSzPct val="80000"/>
              <a:buFont typeface="Wingdings" pitchFamily="2" charset="2"/>
              <a:buChar char="F"/>
              <a:defRPr/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</a:rPr>
              <a:t>Most languages are usually thought of as using either one or the other:</a:t>
            </a:r>
          </a:p>
          <a:p>
            <a:pPr marL="803275" lvl="4" indent="-346075" algn="just">
              <a:lnSpc>
                <a:spcPct val="200000"/>
              </a:lnSpc>
              <a:spcBef>
                <a:spcPct val="0"/>
              </a:spcBef>
              <a:buSzPct val="80000"/>
              <a:buFont typeface="Wingdings" pitchFamily="2" charset="2"/>
              <a:buChar char="F"/>
              <a:defRPr/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</a:rPr>
              <a:t>Compilers: FORTRAN, COBOL, C, C++, Pascal, PL/1</a:t>
            </a:r>
          </a:p>
          <a:p>
            <a:pPr marL="803275" lvl="4" indent="-346075" algn="just">
              <a:lnSpc>
                <a:spcPct val="200000"/>
              </a:lnSpc>
              <a:spcBef>
                <a:spcPct val="0"/>
              </a:spcBef>
              <a:buSzPct val="80000"/>
              <a:buFont typeface="Wingdings" pitchFamily="2" charset="2"/>
              <a:buChar char="F"/>
              <a:defRPr/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</a:rPr>
              <a:t>Interpreters:  Lisp, scheme, BASIC, APL, Perl, Python, Smalltalk</a:t>
            </a:r>
          </a:p>
          <a:p>
            <a:pPr marL="346075" lvl="3" indent="-346075" algn="just">
              <a:lnSpc>
                <a:spcPct val="200000"/>
              </a:lnSpc>
              <a:spcBef>
                <a:spcPct val="0"/>
              </a:spcBef>
              <a:buSzPct val="80000"/>
              <a:buFont typeface="Wingdings" pitchFamily="2" charset="2"/>
              <a:buChar char="F"/>
              <a:defRPr/>
            </a:pPr>
            <a:r>
              <a:rPr lang="en-US" altLang="ko-KR" sz="2000" dirty="0">
                <a:solidFill>
                  <a:srgbClr val="000000"/>
                </a:solidFill>
                <a:latin typeface="Perpetua" pitchFamily="18" charset="0"/>
              </a:rPr>
              <a:t>BUT: not always implemented this way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295400" y="1676400"/>
            <a:ext cx="14533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b="1" dirty="0">
                <a:latin typeface="Perpetua" pitchFamily="18" charset="0"/>
              </a:rPr>
              <a:t>Source</a:t>
            </a:r>
            <a:r>
              <a:rPr kumimoji="0" lang="en-US" altLang="ko-KR" sz="2400" dirty="0">
                <a:latin typeface="Tahoma" pitchFamily="34" charset="0"/>
              </a:rPr>
              <a:t> </a:t>
            </a:r>
            <a:r>
              <a:rPr lang="en-US" altLang="ko-KR" b="1" dirty="0">
                <a:latin typeface="Perpetua" pitchFamily="18" charset="0"/>
              </a:rPr>
              <a:t>code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295400" y="2133600"/>
            <a:ext cx="1558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</a:pPr>
            <a:r>
              <a:rPr lang="en-US" altLang="ko-KR" b="1" dirty="0">
                <a:latin typeface="Perpetua" pitchFamily="18" charset="0"/>
              </a:rPr>
              <a:t>Input</a:t>
            </a:r>
            <a:r>
              <a:rPr kumimoji="0" lang="en-US" altLang="ko-KR" sz="2400" dirty="0">
                <a:latin typeface="Tahoma" pitchFamily="34" charset="0"/>
              </a:rPr>
              <a:t> </a:t>
            </a:r>
            <a:r>
              <a:rPr lang="en-US" altLang="ko-KR" b="1" dirty="0">
                <a:latin typeface="Perpetua" pitchFamily="18" charset="0"/>
              </a:rPr>
              <a:t>data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Compiler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3" indent="-45720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Write a huge program that takes as input another program in the source language for the compiler, and gives as output an executable that we can run.</a:t>
            </a:r>
          </a:p>
          <a:p>
            <a:pPr marL="796925" lvl="3" indent="-280988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For modifying code easily, usually, we use modular design (decomposition) methodology to design a compiler.</a:t>
            </a:r>
          </a:p>
          <a:p>
            <a:pPr marL="0" lvl="3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Perpetua" pitchFamily="18" charset="0"/>
              </a:rPr>
              <a:t>Two design strategies:</a:t>
            </a:r>
          </a:p>
          <a:p>
            <a:pPr marL="457200" lvl="3" indent="-22225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Write a </a:t>
            </a:r>
            <a:r>
              <a:rPr lang="en-US" sz="2000" b="1" dirty="0">
                <a:solidFill>
                  <a:srgbClr val="000000"/>
                </a:solidFill>
                <a:latin typeface="Perpetua" pitchFamily="18" charset="0"/>
              </a:rPr>
              <a:t>“front end” 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of the compiler (i.e. the lexer, parser, semantic analyzer, and assembly tree generator), and write a separate back end for each platform that you want to support</a:t>
            </a:r>
          </a:p>
          <a:p>
            <a:pPr marL="457200" lvl="3" indent="-222250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Write an efficient highly optimized </a:t>
            </a:r>
            <a:r>
              <a:rPr lang="en-US" sz="2000" b="1" dirty="0">
                <a:solidFill>
                  <a:srgbClr val="000000"/>
                </a:solidFill>
                <a:latin typeface="Perpetua" pitchFamily="18" charset="0"/>
              </a:rPr>
              <a:t>back end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, and write a different front end for several languages, such as Fortran, C, C++, and Java.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5562600"/>
            <a:ext cx="6829464" cy="916126"/>
            <a:chOff x="1196952" y="5752237"/>
            <a:chExt cx="6829464" cy="91612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1196952" y="6247121"/>
              <a:ext cx="100013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743165" y="6242589"/>
              <a:ext cx="1685925" cy="0"/>
            </a:xfrm>
            <a:prstGeom prst="line">
              <a:avLst/>
            </a:prstGeom>
            <a:ln>
              <a:solidFill>
                <a:schemeClr val="dk1"/>
              </a:solidFill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14563" y="5867400"/>
              <a:ext cx="1447800" cy="762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400" dirty="0">
                  <a:latin typeface="Times New Roman" pitchFamily="-65" charset="0"/>
                </a:rPr>
                <a:t>Front End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500688" y="5867400"/>
              <a:ext cx="1295400" cy="762000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400">
                  <a:latin typeface="Times New Roman" pitchFamily="-65" charset="0"/>
                </a:rPr>
                <a:t>Back End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6883416" y="6280574"/>
              <a:ext cx="1143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1234589" y="5752237"/>
              <a:ext cx="909637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Source</a:t>
              </a:r>
              <a:r>
                <a:rPr kumimoji="0" lang="en-US" altLang="ko-KR" sz="2400" dirty="0">
                  <a:latin typeface="Tahoma" pitchFamily="34" charset="0"/>
                </a:rPr>
                <a:t> </a:t>
              </a:r>
            </a:p>
            <a:p>
              <a:pPr algn="ctr"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code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810000" y="5835276"/>
              <a:ext cx="1523999" cy="784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Intermediate</a:t>
              </a:r>
              <a:endParaRPr kumimoji="0" lang="en-US" altLang="ko-KR" sz="2400" dirty="0">
                <a:latin typeface="Tahoma" pitchFamily="34" charset="0"/>
              </a:endParaRPr>
            </a:p>
            <a:p>
              <a:pPr algn="ctr"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code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862763" y="5791200"/>
              <a:ext cx="909637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Target</a:t>
              </a:r>
              <a:r>
                <a:rPr kumimoji="0" lang="en-US" altLang="ko-KR" sz="2400" dirty="0">
                  <a:latin typeface="Tahoma" pitchFamily="34" charset="0"/>
                </a:rPr>
                <a:t> </a:t>
              </a:r>
            </a:p>
            <a:p>
              <a:pPr algn="ctr" latinLnBrk="0">
                <a:spcBef>
                  <a:spcPct val="50000"/>
                </a:spcBef>
              </a:pPr>
              <a:r>
                <a:rPr lang="en-US" altLang="ko-KR" b="1" dirty="0">
                  <a:latin typeface="Perpetua" pitchFamily="18" charset="0"/>
                </a:rPr>
                <a:t>code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Major Parts of Compilers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760" y="839136"/>
            <a:ext cx="83882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Perpetua" pitchFamily="18" charset="0"/>
              </a:rPr>
              <a:t>There are two parts to compilation: </a:t>
            </a:r>
            <a:r>
              <a:rPr lang="en-US" altLang="zh-TW" sz="2000" b="1" dirty="0">
                <a:solidFill>
                  <a:srgbClr val="000000"/>
                </a:solidFill>
                <a:latin typeface="Perpetua" pitchFamily="18" charset="0"/>
              </a:rPr>
              <a:t>Analysis</a:t>
            </a:r>
            <a:r>
              <a:rPr lang="en-US" altLang="zh-TW" sz="2000" dirty="0">
                <a:solidFill>
                  <a:srgbClr val="000000"/>
                </a:solidFill>
                <a:latin typeface="Perpetua" pitchFamily="18" charset="0"/>
              </a:rPr>
              <a:t> &amp; </a:t>
            </a:r>
            <a:r>
              <a:rPr lang="en-US" altLang="zh-TW" sz="2000" b="1" dirty="0">
                <a:solidFill>
                  <a:srgbClr val="000000"/>
                </a:solidFill>
                <a:latin typeface="Perpetua" pitchFamily="18" charset="0"/>
              </a:rPr>
              <a:t>Synthesis</a:t>
            </a:r>
            <a:r>
              <a:rPr lang="en-US" altLang="zh-TW" sz="2000" dirty="0">
                <a:solidFill>
                  <a:srgbClr val="000000"/>
                </a:solidFill>
                <a:latin typeface="Perpetua" pitchFamily="18" charset="0"/>
              </a:rPr>
              <a:t>.</a:t>
            </a:r>
          </a:p>
          <a:p>
            <a:pPr marL="457200" lvl="3" indent="-457200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Perpetua" pitchFamily="18" charset="0"/>
              </a:rPr>
              <a:t>During analysis, the operations implied by the source program are determined and recorded in a hierarchical structure called a </a:t>
            </a:r>
            <a:r>
              <a:rPr lang="en-US" altLang="zh-TW" sz="2000" b="1" dirty="0">
                <a:solidFill>
                  <a:srgbClr val="000000"/>
                </a:solidFill>
                <a:latin typeface="Perpetua" pitchFamily="18" charset="0"/>
              </a:rPr>
              <a:t>tree</a:t>
            </a:r>
            <a:r>
              <a:rPr lang="en-US" altLang="zh-TW" sz="2000" dirty="0">
                <a:solidFill>
                  <a:srgbClr val="000000"/>
                </a:solidFill>
                <a:latin typeface="Perpetua" pitchFamily="18" charset="0"/>
              </a:rPr>
              <a:t>. </a:t>
            </a:r>
          </a:p>
          <a:p>
            <a:pPr marL="457200" lvl="3" indent="-457200" algn="just">
              <a:lnSpc>
                <a:spcPct val="17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Perpetua" pitchFamily="18" charset="0"/>
              </a:rPr>
              <a:t>During synthesis, the operations involved in producing translated code.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8458" y="3200403"/>
            <a:ext cx="4322143" cy="2821234"/>
            <a:chOff x="1799900" y="5153162"/>
            <a:chExt cx="4267330" cy="1977683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592286" y="5166146"/>
              <a:ext cx="2040006" cy="818236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2000" dirty="0">
                  <a:solidFill>
                    <a:srgbClr val="BF1181"/>
                  </a:solidFill>
                  <a:latin typeface="Perpetua" pitchFamily="18" charset="0"/>
                </a:rPr>
                <a:t>1. Lexical Analysis</a:t>
              </a:r>
            </a:p>
            <a:p>
              <a:r>
                <a:rPr lang="en-US" sz="2000" dirty="0">
                  <a:solidFill>
                    <a:srgbClr val="BF1181"/>
                  </a:solidFill>
                  <a:latin typeface="Perpetua" pitchFamily="18" charset="0"/>
                </a:rPr>
                <a:t>2. Syntax Analysis</a:t>
              </a:r>
            </a:p>
            <a:p>
              <a:r>
                <a:rPr lang="en-US" sz="2000" dirty="0">
                  <a:solidFill>
                    <a:srgbClr val="BF1181"/>
                  </a:solidFill>
                  <a:latin typeface="Perpetua" pitchFamily="18" charset="0"/>
                </a:rPr>
                <a:t>3. Semantic Analysis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574926" y="6487343"/>
              <a:ext cx="2121590" cy="64349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sz="2000" dirty="0">
                  <a:solidFill>
                    <a:srgbClr val="BF1181"/>
                  </a:solidFill>
                  <a:latin typeface="Perpetua" pitchFamily="18" charset="0"/>
                </a:rPr>
                <a:t>4. Code Generation</a:t>
              </a:r>
            </a:p>
            <a:p>
              <a:r>
                <a:rPr lang="en-US" sz="2000" dirty="0">
                  <a:solidFill>
                    <a:srgbClr val="BF1181"/>
                  </a:solidFill>
                  <a:latin typeface="Perpetua" pitchFamily="18" charset="0"/>
                </a:rPr>
                <a:t>5. Optimization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6200000">
              <a:off x="4842416" y="4873303"/>
              <a:ext cx="818239" cy="1377957"/>
            </a:xfrm>
            <a:prstGeom prst="flowChartMerge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44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 anchorCtr="1"/>
            <a:lstStyle/>
            <a:p>
              <a:pPr algn="ctr"/>
              <a:r>
                <a:rPr lang="en-US" sz="2000" b="1" dirty="0">
                  <a:latin typeface="Perpetua" pitchFamily="18" charset="0"/>
                </a:rPr>
                <a:t>          Analysis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16200000">
              <a:off x="5060126" y="6120356"/>
              <a:ext cx="643494" cy="1370714"/>
            </a:xfrm>
            <a:prstGeom prst="flowChartMerge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eaVert" wrap="none" anchor="ctr" anchorCtr="1"/>
            <a:lstStyle/>
            <a:p>
              <a:pPr algn="ctr"/>
              <a:r>
                <a:rPr lang="en-US" sz="2000" b="1" dirty="0">
                  <a:latin typeface="Perpetua" pitchFamily="18" charset="0"/>
                </a:rPr>
                <a:t>       </a:t>
              </a:r>
              <a:r>
                <a:rPr lang="en-US" sz="2000" b="1" dirty="0">
                  <a:solidFill>
                    <a:schemeClr val="tx1"/>
                  </a:solidFill>
                  <a:latin typeface="Perpetua" pitchFamily="18" charset="0"/>
                </a:rPr>
                <a:t>Synthesis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 rot="10800000" flipH="1">
              <a:off x="1799900" y="5166146"/>
              <a:ext cx="790071" cy="818236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000FF"/>
                  </a:solidFill>
                  <a:latin typeface="Perpetua" pitchFamily="18" charset="0"/>
                </a:rPr>
                <a:t>Front</a:t>
              </a:r>
            </a:p>
            <a:p>
              <a:pPr algn="ctr"/>
              <a:r>
                <a:rPr lang="en-US" sz="2000" dirty="0">
                  <a:solidFill>
                    <a:srgbClr val="0000FF"/>
                  </a:solidFill>
                  <a:latin typeface="Perpetua" pitchFamily="18" charset="0"/>
                </a:rPr>
                <a:t>End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 rot="10800000" flipH="1">
              <a:off x="1799901" y="6487351"/>
              <a:ext cx="790071" cy="64349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eaVert"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0000FF"/>
                  </a:solidFill>
                  <a:latin typeface="Perpetua" pitchFamily="18" charset="0"/>
                </a:rPr>
                <a:t>Back</a:t>
              </a:r>
            </a:p>
            <a:p>
              <a:pPr algn="ctr"/>
              <a:r>
                <a:rPr lang="en-US" sz="2000" dirty="0">
                  <a:solidFill>
                    <a:srgbClr val="0000FF"/>
                  </a:solidFill>
                  <a:latin typeface="Perpetua" pitchFamily="18" charset="0"/>
                </a:rPr>
                <a:t>End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876800" y="3129207"/>
            <a:ext cx="4038600" cy="153272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Breaks up source program into constituent pieces</a:t>
            </a:r>
          </a:p>
          <a:p>
            <a:pPr marL="285750" indent="-285750" algn="just">
              <a:lnSpc>
                <a:spcPct val="130000"/>
              </a:lnSpc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Creates intermediate representation of source 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4724400"/>
            <a:ext cx="4038601" cy="1643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Construct </a:t>
            </a:r>
            <a:r>
              <a:rPr lang="en-US" b="1" dirty="0">
                <a:latin typeface="Perpetua" pitchFamily="18" charset="0"/>
              </a:rPr>
              <a:t>target program </a:t>
            </a:r>
            <a:r>
              <a:rPr lang="en-US" dirty="0">
                <a:latin typeface="Perpetua" pitchFamily="18" charset="0"/>
              </a:rPr>
              <a:t>from intermediate representation</a:t>
            </a:r>
          </a:p>
          <a:p>
            <a:pPr marL="285750" lvl="2" indent="-285750" algn="just">
              <a:lnSpc>
                <a:spcPct val="140000"/>
              </a:lnSpc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Takes the tree structure and translates the operations into the target program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Compiler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95600" y="1371600"/>
            <a:ext cx="1828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Lexical Analyzer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1981200"/>
            <a:ext cx="1828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Syntax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Analyzer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 bwMode="auto">
          <a:xfrm rot="5400000">
            <a:off x="3695700" y="1866900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895600" y="2590800"/>
            <a:ext cx="1828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Semantic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Analyzer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3696494" y="2475706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3620294" y="11803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62400" y="914400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Program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438400" y="3200400"/>
            <a:ext cx="28194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Intermediate Code Generator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5400000">
            <a:off x="3696494" y="3085306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3400" y="3048000"/>
            <a:ext cx="1524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Symbol Table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Manager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3048000"/>
            <a:ext cx="1447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Error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Handler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895600" y="3810000"/>
            <a:ext cx="1828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Code Optimizer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895600" y="4419600"/>
            <a:ext cx="18288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Code Optimizer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3696494" y="3694906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3696494" y="4304506"/>
            <a:ext cx="228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3620294" y="4990306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038600" y="4876800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Program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228600" y="5257800"/>
            <a:ext cx="7543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5425" indent="-225425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/>
              <a:t>Each phase transforms the source program from one representation into another representation.</a:t>
            </a:r>
          </a:p>
          <a:p>
            <a:pPr marL="225425" indent="-225425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/>
              <a:t> They communicate with error handlers.</a:t>
            </a:r>
          </a:p>
          <a:p>
            <a:pPr marL="225425" indent="-225425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 dirty="0"/>
              <a:t> They communicate with the symbol table.</a:t>
            </a:r>
          </a:p>
        </p:txBody>
      </p:sp>
      <p:cxnSp>
        <p:nvCxnSpPr>
          <p:cNvPr id="38" name="Straight Connector 37"/>
          <p:cNvCxnSpPr>
            <a:stCxn id="5" idx="1"/>
            <a:endCxn id="26" idx="3"/>
          </p:cNvCxnSpPr>
          <p:nvPr/>
        </p:nvCxnSpPr>
        <p:spPr bwMode="auto">
          <a:xfrm rot="10800000" flipV="1">
            <a:off x="2057400" y="1562100"/>
            <a:ext cx="838200" cy="1790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6" idx="1"/>
            <a:endCxn id="26" idx="3"/>
          </p:cNvCxnSpPr>
          <p:nvPr/>
        </p:nvCxnSpPr>
        <p:spPr bwMode="auto">
          <a:xfrm rot="10800000" flipV="1">
            <a:off x="2057400" y="2171700"/>
            <a:ext cx="838200" cy="1181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1"/>
            <a:endCxn id="26" idx="3"/>
          </p:cNvCxnSpPr>
          <p:nvPr/>
        </p:nvCxnSpPr>
        <p:spPr bwMode="auto">
          <a:xfrm rot="10800000" flipV="1">
            <a:off x="2057400" y="2781300"/>
            <a:ext cx="838200" cy="571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057400" y="33528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5257800" y="3352800"/>
            <a:ext cx="381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6" idx="3"/>
            <a:endCxn id="28" idx="1"/>
          </p:cNvCxnSpPr>
          <p:nvPr/>
        </p:nvCxnSpPr>
        <p:spPr bwMode="auto">
          <a:xfrm>
            <a:off x="2057400" y="3352800"/>
            <a:ext cx="83820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6" idx="3"/>
            <a:endCxn id="29" idx="1"/>
          </p:cNvCxnSpPr>
          <p:nvPr/>
        </p:nvCxnSpPr>
        <p:spPr bwMode="auto">
          <a:xfrm>
            <a:off x="2057400" y="3352800"/>
            <a:ext cx="83820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" idx="3"/>
            <a:endCxn id="27" idx="1"/>
          </p:cNvCxnSpPr>
          <p:nvPr/>
        </p:nvCxnSpPr>
        <p:spPr bwMode="auto">
          <a:xfrm>
            <a:off x="4724400" y="1562100"/>
            <a:ext cx="914400" cy="1790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6" idx="3"/>
            <a:endCxn id="27" idx="1"/>
          </p:cNvCxnSpPr>
          <p:nvPr/>
        </p:nvCxnSpPr>
        <p:spPr bwMode="auto">
          <a:xfrm>
            <a:off x="4724400" y="2171700"/>
            <a:ext cx="914400" cy="1181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9" idx="3"/>
            <a:endCxn id="27" idx="1"/>
          </p:cNvCxnSpPr>
          <p:nvPr/>
        </p:nvCxnSpPr>
        <p:spPr bwMode="auto">
          <a:xfrm>
            <a:off x="4724400" y="2781300"/>
            <a:ext cx="914400" cy="571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27" idx="1"/>
            <a:endCxn id="28" idx="3"/>
          </p:cNvCxnSpPr>
          <p:nvPr/>
        </p:nvCxnSpPr>
        <p:spPr bwMode="auto">
          <a:xfrm rot="10800000" flipV="1">
            <a:off x="4724400" y="3352800"/>
            <a:ext cx="91440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27" idx="1"/>
            <a:endCxn id="29" idx="3"/>
          </p:cNvCxnSpPr>
          <p:nvPr/>
        </p:nvCxnSpPr>
        <p:spPr bwMode="auto">
          <a:xfrm rot="10800000" flipV="1">
            <a:off x="4724400" y="3352800"/>
            <a:ext cx="91440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Preliminaries Required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knowledge of Programming languages.</a:t>
            </a:r>
          </a:p>
          <a:p>
            <a:r>
              <a:rPr lang="en-US" dirty="0"/>
              <a:t>Basic knowledge of Automata and Context Free Grammar.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2800" b="1" dirty="0"/>
              <a:t>Textbook:</a:t>
            </a:r>
          </a:p>
          <a:p>
            <a:pPr>
              <a:buFontTx/>
              <a:buNone/>
            </a:pPr>
            <a:r>
              <a:rPr lang="en-US" dirty="0"/>
              <a:t>	Alfred V. </a:t>
            </a:r>
            <a:r>
              <a:rPr lang="en-US" dirty="0" err="1"/>
              <a:t>Aho</a:t>
            </a:r>
            <a:r>
              <a:rPr lang="en-US" dirty="0"/>
              <a:t>, Ravi </a:t>
            </a:r>
            <a:r>
              <a:rPr lang="en-US" dirty="0" err="1"/>
              <a:t>Sethi</a:t>
            </a:r>
            <a:r>
              <a:rPr lang="en-US" dirty="0"/>
              <a:t>, and Jeffrey D. </a:t>
            </a:r>
            <a:r>
              <a:rPr lang="en-US" dirty="0" err="1"/>
              <a:t>Ullman</a:t>
            </a:r>
            <a:r>
              <a:rPr lang="en-US" dirty="0"/>
              <a:t>,</a:t>
            </a:r>
          </a:p>
          <a:p>
            <a:pPr>
              <a:buFontTx/>
              <a:buNone/>
            </a:pPr>
            <a:r>
              <a:rPr lang="en-US" dirty="0"/>
              <a:t>	“</a:t>
            </a:r>
            <a:r>
              <a:rPr lang="en-US" i="1" dirty="0"/>
              <a:t>Compilers: Principles, Techniques, and Tools</a:t>
            </a:r>
            <a:r>
              <a:rPr lang="en-US" dirty="0"/>
              <a:t>”</a:t>
            </a:r>
          </a:p>
          <a:p>
            <a:pPr>
              <a:buFontTx/>
              <a:buNone/>
            </a:pPr>
            <a:r>
              <a:rPr lang="en-US" dirty="0"/>
              <a:t>	Addison-Wesley, 2007.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I: Lexical Analyzer (Scanner)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Analyzer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reads the source program character by character and returns the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source program.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describes a pattern of characters having same meaning in the source program. (such as identifiers, operators, keywords, numbers, delimiters and so 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newval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oldval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+ 12         =&gt;   tokens:  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newval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identifier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:= 	assignment operator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oldval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identifier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+	add operator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12	a number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Puts information about identifiers into the symbol table.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expressions are used to describe tokens (lexical constructs).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(Deterministic) Finite State Automaton can be used in the implementation of a lexical analyzer.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II: Syntax Analyzer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93840" y="856338"/>
            <a:ext cx="8292960" cy="2191662"/>
          </a:xfrm>
          <a:prstGeom prst="rect">
            <a:avLst/>
          </a:prstGeom>
        </p:spPr>
        <p:txBody>
          <a:bodyPr/>
          <a:lstStyle/>
          <a:p>
            <a:pPr marL="234950" lvl="3" indent="-234950" algn="just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r>
              <a:rPr lang="en-US" sz="2000" dirty="0">
                <a:latin typeface="Perpetua" pitchFamily="18" charset="0"/>
              </a:rPr>
              <a:t>A </a:t>
            </a:r>
            <a:r>
              <a:rPr lang="en-US" sz="2000" b="1" dirty="0">
                <a:latin typeface="Perpetua" pitchFamily="18" charset="0"/>
              </a:rPr>
              <a:t>Syntax Analyzer </a:t>
            </a:r>
            <a:r>
              <a:rPr lang="en-US" sz="2000" dirty="0">
                <a:latin typeface="Perpetua" pitchFamily="18" charset="0"/>
              </a:rPr>
              <a:t>creates the syntactic structure (generally a parse tree) of the given program.</a:t>
            </a:r>
          </a:p>
          <a:p>
            <a:pPr marL="234950" lvl="3" indent="-234950" algn="just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r>
              <a:rPr lang="en-US" sz="2000" dirty="0">
                <a:latin typeface="Perpetua" pitchFamily="18" charset="0"/>
              </a:rPr>
              <a:t>A syntax analyzer is also called as a </a:t>
            </a:r>
            <a:r>
              <a:rPr lang="en-US" sz="2000" b="1" dirty="0">
                <a:solidFill>
                  <a:schemeClr val="tx2"/>
                </a:solidFill>
                <a:latin typeface="Perpetua" pitchFamily="18" charset="0"/>
              </a:rPr>
              <a:t>Parser</a:t>
            </a:r>
            <a:r>
              <a:rPr lang="en-US" sz="2000" dirty="0">
                <a:latin typeface="Perpetua" pitchFamily="18" charset="0"/>
              </a:rPr>
              <a:t>.</a:t>
            </a:r>
          </a:p>
          <a:p>
            <a:pPr marL="234950" lvl="3" indent="-234950" algn="just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r>
              <a:rPr lang="en-US" sz="2000" dirty="0">
                <a:latin typeface="Perpetua" pitchFamily="18" charset="0"/>
              </a:rPr>
              <a:t>A </a:t>
            </a:r>
            <a:r>
              <a:rPr lang="en-US" sz="2000" b="1" dirty="0">
                <a:latin typeface="Perpetua" pitchFamily="18" charset="0"/>
              </a:rPr>
              <a:t>Parse tree </a:t>
            </a:r>
            <a:r>
              <a:rPr lang="en-US" sz="2000" dirty="0">
                <a:latin typeface="Perpetua" pitchFamily="18" charset="0"/>
              </a:rPr>
              <a:t>describes a syntactic structure.</a:t>
            </a:r>
          </a:p>
          <a:p>
            <a:pPr marL="234950" lvl="3" indent="-234950" algn="just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r>
              <a:rPr lang="en-US" altLang="ko-KR" sz="2000" dirty="0">
                <a:latin typeface="Perpetua" pitchFamily="18" charset="0"/>
              </a:rPr>
              <a:t>Constructed by repeated application of rules in </a:t>
            </a:r>
            <a:r>
              <a:rPr lang="en-US" altLang="ko-KR" sz="2000" b="1" dirty="0">
                <a:latin typeface="Perpetua" pitchFamily="18" charset="0"/>
              </a:rPr>
              <a:t>Context Free Grammar (CFG)</a:t>
            </a:r>
          </a:p>
          <a:p>
            <a:pPr marL="234950" lvl="3" indent="-234950" algn="just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SzPct val="80000"/>
              <a:defRPr/>
            </a:pPr>
            <a:endParaRPr lang="en-US" sz="700" dirty="0">
              <a:latin typeface="Perpetua" pitchFamily="18" charset="0"/>
            </a:endParaRPr>
          </a:p>
          <a:p>
            <a:pPr marL="234950" lvl="3" indent="-234950" algn="just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SzPct val="80000"/>
              <a:defRPr/>
            </a:pPr>
            <a:r>
              <a:rPr lang="en-US" sz="2000" b="1" dirty="0">
                <a:solidFill>
                  <a:srgbClr val="0000FF"/>
                </a:solidFill>
                <a:latin typeface="Perpetua" pitchFamily="18" charset="0"/>
              </a:rPr>
              <a:t>Example:  </a:t>
            </a:r>
            <a:r>
              <a:rPr lang="en-US" sz="2000" dirty="0">
                <a:latin typeface="Perpetua" pitchFamily="18" charset="0"/>
              </a:rPr>
              <a:t>parse tree for </a:t>
            </a:r>
            <a:r>
              <a:rPr lang="en-US" sz="2000" b="1" dirty="0">
                <a:solidFill>
                  <a:srgbClr val="CC00FF"/>
                </a:solidFill>
                <a:latin typeface="Perpetua" pitchFamily="18" charset="0"/>
              </a:rPr>
              <a:t>position:=initial + rate*60</a:t>
            </a:r>
            <a:endParaRPr lang="en-US" sz="2000" dirty="0">
              <a:latin typeface="Perpetua" pitchFamily="18" charset="0"/>
            </a:endParaRPr>
          </a:p>
          <a:p>
            <a:pPr marL="234950" lvl="3" indent="-234950" algn="just">
              <a:lnSpc>
                <a:spcPct val="14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ebdings" pitchFamily="18" charset="2"/>
              <a:buChar char="ÿ"/>
              <a:defRPr/>
            </a:pPr>
            <a:endParaRPr lang="en-US" sz="1900" dirty="0">
              <a:latin typeface="Perpetua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6096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498159" y="3886200"/>
            <a:ext cx="56458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/>
              <a:t>  </a:t>
            </a:r>
            <a:r>
              <a:rPr lang="en-US" dirty="0"/>
              <a:t>In a parse tree, all terminals are at leaves.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endParaRPr lang="en-US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  All inner nodes are non-terminals in a context free grammar. 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Analyzer (CFG)</a:t>
            </a:r>
          </a:p>
        </p:txBody>
      </p:sp>
      <p:sp>
        <p:nvSpPr>
          <p:cNvPr id="249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syntax of a language is specified by a </a:t>
            </a:r>
            <a:r>
              <a:rPr lang="en-US" b="1" dirty="0"/>
              <a:t>context free grammar</a:t>
            </a:r>
            <a:r>
              <a:rPr lang="en-US" dirty="0"/>
              <a:t> (CFG).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rules in a CFG are mostly recursive.</a:t>
            </a:r>
          </a:p>
          <a:p>
            <a:pPr>
              <a:lnSpc>
                <a:spcPct val="100000"/>
              </a:lnSpc>
            </a:pPr>
            <a:r>
              <a:rPr lang="en-US" dirty="0"/>
              <a:t>A syntax analyzer checks whether a given program satisfies the rules implied by a CFG or not.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satisfies, the syntax analyzer creates a parse tree for the given program.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Ex: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use BNF (Backus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Naur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Form) to specify a CFG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assgntmt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-&gt;  identifier  := expression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expression  -&gt;  identifier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expression  -&gt;  number</a:t>
            </a:r>
          </a:p>
          <a:p>
            <a:pPr>
              <a:buFontTx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expression  -&gt;  expression  +  expression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Techniques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2" y="1066800"/>
            <a:ext cx="8651631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Depending on how the parse tree is created, there are different parsing techniques.</a:t>
            </a:r>
          </a:p>
          <a:p>
            <a:pPr>
              <a:lnSpc>
                <a:spcPct val="90000"/>
              </a:lnSpc>
            </a:pPr>
            <a:r>
              <a:rPr lang="en-US" dirty="0"/>
              <a:t>These parsing techniques are categorized into two groups: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/>
              <a:t>Top-Down Parsing,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/>
              <a:t>Bottom-Up Parsing</a:t>
            </a:r>
          </a:p>
          <a:p>
            <a:pPr>
              <a:lnSpc>
                <a:spcPct val="90000"/>
              </a:lnSpc>
            </a:pPr>
            <a:r>
              <a:rPr lang="en-US" b="1" dirty="0"/>
              <a:t>Top-Down Parsing: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Construction of the parse tree starts at the root, and proceeds towards the leaves.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top-down parsers can be easily constructed by hand.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Recursive Predictive Parsing, Non-Recursive Predictive Parsing (LL Parsing).</a:t>
            </a:r>
          </a:p>
          <a:p>
            <a:pPr>
              <a:lnSpc>
                <a:spcPct val="90000"/>
              </a:lnSpc>
            </a:pPr>
            <a:r>
              <a:rPr lang="en-US" b="1" dirty="0"/>
              <a:t>Bottom-Up Parsing: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Construction of the parse tree starts at the leaves, and proceeds towards the root.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Normally efficient bottom-up parsers are created with the help of some software tools.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Bottom-up parsing is also known as shift-reduce parsing.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Operator-Precedence Parsing – simple, restrictive, easy to implement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LR Parsing – much general form of shift-reduce parsing, LR, SLR, LALR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III: Semantic Analyzer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Semantic Analyzer </a:t>
            </a:r>
            <a:r>
              <a:rPr lang="en-US" dirty="0"/>
              <a:t>checks the source program for semantic errors and collects the type information for the code generation.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Type-checking</a:t>
            </a:r>
            <a:r>
              <a:rPr lang="en-US" dirty="0"/>
              <a:t> is an important part of semantic analyzer.</a:t>
            </a:r>
          </a:p>
          <a:p>
            <a:pPr>
              <a:lnSpc>
                <a:spcPct val="100000"/>
              </a:lnSpc>
            </a:pPr>
            <a:r>
              <a:rPr lang="en-US" dirty="0"/>
              <a:t>Normally semantic information cannot be represented by a context-free language used in syntax analyzers.</a:t>
            </a:r>
          </a:p>
          <a:p>
            <a:pPr>
              <a:lnSpc>
                <a:spcPct val="100000"/>
              </a:lnSpc>
            </a:pPr>
            <a:r>
              <a:rPr lang="en-US" dirty="0"/>
              <a:t>Context-free grammars used in the syntax analysis are integrated with attributes (semantic rules)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result is a syntax-directed translation,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Attribute grammars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Ex:  </a:t>
            </a:r>
            <a:r>
              <a:rPr lang="en-US" dirty="0" err="1"/>
              <a:t>newval</a:t>
            </a:r>
            <a:r>
              <a:rPr lang="en-US" dirty="0"/>
              <a:t>  :=  </a:t>
            </a:r>
            <a:r>
              <a:rPr lang="en-US" dirty="0" err="1"/>
              <a:t>oldval</a:t>
            </a:r>
            <a:r>
              <a:rPr lang="en-US" dirty="0"/>
              <a:t>  +  12</a:t>
            </a:r>
          </a:p>
          <a:p>
            <a:pPr marL="465138" lvl="1" indent="-7938">
              <a:lnSpc>
                <a:spcPct val="100000"/>
              </a:lnSpc>
              <a:buNone/>
            </a:pPr>
            <a:r>
              <a:rPr lang="en-US" dirty="0"/>
              <a:t>The type of the identifier </a:t>
            </a:r>
            <a:r>
              <a:rPr lang="en-US" i="1" dirty="0" err="1"/>
              <a:t>newval</a:t>
            </a:r>
            <a:r>
              <a:rPr lang="en-US" dirty="0"/>
              <a:t>  must match with type of the expression </a:t>
            </a:r>
            <a:r>
              <a:rPr lang="en-US" i="1" dirty="0"/>
              <a:t>(oldval+12)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IV: Intermediate Code Generation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4038600"/>
          </a:xfrm>
        </p:spPr>
        <p:txBody>
          <a:bodyPr/>
          <a:lstStyle/>
          <a:p>
            <a:pPr algn="just"/>
            <a:r>
              <a:rPr lang="en-US" dirty="0"/>
              <a:t>A compiler may produce an explicit intermediate codes representing  the source program.</a:t>
            </a:r>
          </a:p>
          <a:p>
            <a:pPr algn="just"/>
            <a:r>
              <a:rPr lang="en-US" dirty="0"/>
              <a:t>These intermediate codes are generally machine codes(architecture independent). </a:t>
            </a:r>
          </a:p>
          <a:p>
            <a:pPr>
              <a:buNone/>
            </a:pPr>
            <a:r>
              <a:rPr lang="en-US" dirty="0"/>
              <a:t>     Ex:</a:t>
            </a:r>
          </a:p>
          <a:p>
            <a:pPr lvl="1">
              <a:buFontTx/>
              <a:buNone/>
            </a:pPr>
            <a:r>
              <a:rPr lang="en-US" dirty="0"/>
              <a:t>		</a:t>
            </a:r>
            <a:r>
              <a:rPr lang="en-US" dirty="0" err="1"/>
              <a:t>newval</a:t>
            </a:r>
            <a:r>
              <a:rPr lang="en-US" dirty="0"/>
              <a:t>  :=  </a:t>
            </a:r>
            <a:r>
              <a:rPr lang="en-US" dirty="0" err="1"/>
              <a:t>oldval</a:t>
            </a:r>
            <a:r>
              <a:rPr lang="en-US" dirty="0"/>
              <a:t> * fact + 1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		id1  :=  id2 * id3 + 1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r>
              <a:rPr lang="en-US" dirty="0"/>
              <a:t>		MULT  	id2,id3,temp1		Intermediates Codes (Quadruples)</a:t>
            </a:r>
          </a:p>
          <a:p>
            <a:pPr lvl="1">
              <a:buFontTx/>
              <a:buNone/>
            </a:pPr>
            <a:r>
              <a:rPr lang="en-US" dirty="0"/>
              <a:t>		ADD	temp1,#1,temp2</a:t>
            </a:r>
          </a:p>
          <a:p>
            <a:pPr lvl="1">
              <a:buFontTx/>
              <a:buNone/>
            </a:pPr>
            <a:r>
              <a:rPr lang="en-US" dirty="0"/>
              <a:t>		MOV	temp2,,id1</a:t>
            </a:r>
          </a:p>
        </p:txBody>
      </p:sp>
      <p:sp>
        <p:nvSpPr>
          <p:cNvPr id="253956" name="Line 4"/>
          <p:cNvSpPr>
            <a:spLocks noChangeShapeType="1"/>
          </p:cNvSpPr>
          <p:nvPr/>
        </p:nvSpPr>
        <p:spPr bwMode="auto">
          <a:xfrm>
            <a:off x="23622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3957" name="Line 5"/>
          <p:cNvSpPr>
            <a:spLocks noChangeShapeType="1"/>
          </p:cNvSpPr>
          <p:nvPr/>
        </p:nvSpPr>
        <p:spPr bwMode="auto">
          <a:xfrm>
            <a:off x="23622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V: Code Optimizer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code optimizer optimizes the code produced by the intermediate code generator in the terms of time and space.</a:t>
            </a:r>
          </a:p>
          <a:p>
            <a:pPr>
              <a:buNone/>
            </a:pPr>
            <a:r>
              <a:rPr lang="en-US" dirty="0"/>
              <a:t>     Ex:  MULT  	id2,id3,temp1		</a:t>
            </a:r>
          </a:p>
          <a:p>
            <a:pPr lvl="1">
              <a:buFontTx/>
              <a:buNone/>
            </a:pPr>
            <a:r>
              <a:rPr lang="en-US" dirty="0"/>
              <a:t>		ADD	temp1,#1,id1</a:t>
            </a:r>
          </a:p>
          <a:p>
            <a:pPr lvl="1">
              <a:buFontTx/>
              <a:buNone/>
            </a:pPr>
            <a:r>
              <a:rPr lang="en-US" dirty="0"/>
              <a:t>	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2590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 VI: Code Generator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3124200"/>
            <a:ext cx="838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Produces the target language in a specific architecture.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target program is normally is a relocatable object file containing  the machine codes.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Ex: 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assume that we have an architecture with instructions whose at least one of its operands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 machine register)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MOVE	id2,R1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MULT	id3,R1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ADD	#1,R1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MOVE	R1,id1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dirty="0"/>
              <a:t>Summary of Phases of Compiler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53625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76750"/>
            <a:ext cx="4581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990600"/>
            <a:ext cx="30670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3429000"/>
            <a:ext cx="22288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Compiler-Construction Tools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2286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/>
              <a:t>Software development tools are available to implement one or more compiler phases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i="1" dirty="0"/>
              <a:t>Scanner generators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i="1" dirty="0"/>
              <a:t>Parser generators. 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i="1" dirty="0"/>
              <a:t>Syntax-directed translation engines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i="1" dirty="0"/>
              <a:t>Automatic code generators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i="1" dirty="0"/>
              <a:t>Data Flow Engines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593890"/>
            <a:ext cx="723900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Scanner generators for C/C++: Flex, </a:t>
            </a:r>
            <a:r>
              <a:rPr lang="en-US" dirty="0" err="1"/>
              <a:t>Lex</a:t>
            </a:r>
            <a:r>
              <a:rPr lang="en-US" dirty="0"/>
              <a:t>.</a:t>
            </a:r>
          </a:p>
          <a:p>
            <a:pPr marL="225425" indent="-225425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Parser generators for C/C++: Bison, YACC.</a:t>
            </a:r>
          </a:p>
          <a:p>
            <a:pPr marL="225425" indent="-225425">
              <a:lnSpc>
                <a:spcPct val="100000"/>
              </a:lnSpc>
              <a:buClr>
                <a:schemeClr val="tx2"/>
              </a:buClr>
            </a:pPr>
            <a:endParaRPr lang="en-US" sz="900" dirty="0"/>
          </a:p>
          <a:p>
            <a:pPr marL="225425" indent="-225425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 Available scanner generators for Java:</a:t>
            </a:r>
          </a:p>
          <a:p>
            <a:pPr marL="404813" lvl="1" indent="-179388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JLex</a:t>
            </a:r>
            <a:r>
              <a:rPr lang="en-US" dirty="0"/>
              <a:t>, a scanner generator for Java, very similar to </a:t>
            </a:r>
            <a:r>
              <a:rPr lang="en-US" dirty="0" err="1"/>
              <a:t>Lex</a:t>
            </a:r>
            <a:r>
              <a:rPr lang="en-US" dirty="0"/>
              <a:t>.</a:t>
            </a:r>
          </a:p>
          <a:p>
            <a:pPr marL="404813" lvl="1" indent="-179388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JFlex</a:t>
            </a:r>
            <a:r>
              <a:rPr lang="en-US" dirty="0"/>
              <a:t>, flex for Java.</a:t>
            </a:r>
          </a:p>
          <a:p>
            <a:pPr marL="404813" lvl="1" indent="-179388">
              <a:lnSpc>
                <a:spcPct val="100000"/>
              </a:lnSpc>
              <a:buClr>
                <a:srgbClr val="FF0000"/>
              </a:buClr>
            </a:pPr>
            <a:endParaRPr lang="en-US" sz="1050" dirty="0"/>
          </a:p>
          <a:p>
            <a:pPr marL="225425" indent="-225425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 Available parser generators for Java:</a:t>
            </a:r>
          </a:p>
          <a:p>
            <a:pPr marL="404813" lvl="1" indent="-179388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CUP</a:t>
            </a:r>
            <a:r>
              <a:rPr lang="en-US" dirty="0"/>
              <a:t>, a parser generator for Java, very similar to YACC.</a:t>
            </a:r>
          </a:p>
          <a:p>
            <a:pPr marL="404813" lvl="1" indent="-179388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BYACC/J,</a:t>
            </a:r>
            <a:r>
              <a:rPr lang="en-US" dirty="0"/>
              <a:t> a different version of Berkeley YACC for Java. It is an extension of the standard YACC (a -j flag has been added to generate Java code).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1524000"/>
            <a:ext cx="472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Other compiler tools:</a:t>
            </a:r>
          </a:p>
          <a:p>
            <a:pPr marL="344488" lvl="1" indent="-179388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JavaCC</a:t>
            </a:r>
            <a:r>
              <a:rPr lang="en-US" dirty="0"/>
              <a:t>, a parser generator for Java, including scanner generator and parser generator. Input specifications are different than those suitable for </a:t>
            </a:r>
            <a:r>
              <a:rPr lang="en-US" dirty="0" err="1"/>
              <a:t>Lex</a:t>
            </a:r>
            <a:r>
              <a:rPr lang="en-US" dirty="0"/>
              <a:t>/YACC. Also, unlike YACC, JavaCC generates a top-down parser.</a:t>
            </a:r>
          </a:p>
          <a:p>
            <a:pPr marL="344488" lvl="1" indent="-179388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ANTLR</a:t>
            </a:r>
            <a:r>
              <a:rPr lang="en-US" dirty="0"/>
              <a:t>, a set of language translation tools (formerly PCCTS). Includes scanner/parser generators for C, C++, and Java.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Grouping of Phases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Compiler </a:t>
            </a:r>
            <a:r>
              <a:rPr lang="en-US" sz="2800" i="1"/>
              <a:t>front</a:t>
            </a:r>
            <a:r>
              <a:rPr lang="en-US" sz="2800"/>
              <a:t> and </a:t>
            </a:r>
            <a:r>
              <a:rPr lang="en-US" sz="2800" i="1"/>
              <a:t>back ends</a:t>
            </a:r>
            <a:r>
              <a:rPr lang="en-US" sz="2800"/>
              <a:t>:</a:t>
            </a:r>
          </a:p>
          <a:p>
            <a:pPr lvl="1" eaLnBrk="1" hangingPunct="1"/>
            <a:r>
              <a:rPr lang="en-US" sz="2400"/>
              <a:t>Front end: </a:t>
            </a:r>
            <a:r>
              <a:rPr lang="en-US" sz="2400" i="1"/>
              <a:t>analysis</a:t>
            </a:r>
            <a:r>
              <a:rPr lang="en-US" sz="2400"/>
              <a:t> (</a:t>
            </a:r>
            <a:r>
              <a:rPr lang="en-US" sz="2400" i="1"/>
              <a:t>machine independent</a:t>
            </a:r>
            <a:r>
              <a:rPr lang="en-US" sz="2400"/>
              <a:t>)</a:t>
            </a:r>
          </a:p>
          <a:p>
            <a:pPr lvl="1" eaLnBrk="1" hangingPunct="1"/>
            <a:r>
              <a:rPr lang="en-US" sz="2400"/>
              <a:t>Back end: </a:t>
            </a:r>
            <a:r>
              <a:rPr lang="en-US" sz="2400" i="1"/>
              <a:t>synthesis</a:t>
            </a:r>
            <a:r>
              <a:rPr lang="en-US" sz="2400"/>
              <a:t> (</a:t>
            </a:r>
            <a:r>
              <a:rPr lang="en-US" sz="2400" i="1"/>
              <a:t>machine dependent</a:t>
            </a:r>
            <a:r>
              <a:rPr lang="en-US" sz="2400"/>
              <a:t>)</a:t>
            </a:r>
          </a:p>
          <a:p>
            <a:pPr eaLnBrk="1" hangingPunct="1"/>
            <a:r>
              <a:rPr lang="en-US" sz="2800"/>
              <a:t>Compiler </a:t>
            </a:r>
            <a:r>
              <a:rPr lang="en-US" sz="2800" i="1"/>
              <a:t>passes:</a:t>
            </a:r>
            <a:endParaRPr lang="en-US" sz="2800"/>
          </a:p>
          <a:p>
            <a:pPr lvl="1" eaLnBrk="1" hangingPunct="1"/>
            <a:r>
              <a:rPr lang="en-US" sz="2400"/>
              <a:t>A collection of phases is done only once (</a:t>
            </a:r>
            <a:r>
              <a:rPr lang="en-US" sz="2400" i="1"/>
              <a:t>single pass</a:t>
            </a:r>
            <a:r>
              <a:rPr lang="en-US" sz="2400"/>
              <a:t>) or multiple times (</a:t>
            </a:r>
            <a:r>
              <a:rPr lang="en-US" sz="2400" i="1"/>
              <a:t>multi pass</a:t>
            </a:r>
            <a:r>
              <a:rPr lang="en-US" sz="2400"/>
              <a:t>)</a:t>
            </a:r>
          </a:p>
          <a:p>
            <a:pPr lvl="2" eaLnBrk="1" hangingPunct="1"/>
            <a:r>
              <a:rPr lang="en-US" sz="2000"/>
              <a:t>Single pass: usually requires everything to be defined before being used in source program</a:t>
            </a:r>
          </a:p>
          <a:p>
            <a:pPr lvl="2" eaLnBrk="1" hangingPunct="1"/>
            <a:r>
              <a:rPr lang="en-US" sz="2000"/>
              <a:t>Multi pass: compiler may have to keep entire program representation in memory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SzPct val="85000"/>
              <a:buNone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At the end of this session students will be able to:</a:t>
            </a:r>
            <a:endParaRPr lang="en-US" sz="2000" dirty="0">
              <a:latin typeface="Perpetua" pitchFamily="18" charset="0"/>
            </a:endParaRPr>
          </a:p>
          <a:p>
            <a:pPr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Understand the basic concepts and principles of Compiler Design</a:t>
            </a:r>
            <a:endParaRPr lang="en-US" sz="2000" dirty="0">
              <a:latin typeface="Perpetua" pitchFamily="18" charset="0"/>
            </a:endParaRPr>
          </a:p>
          <a:p>
            <a:pPr marL="800100" lvl="1" indent="-342900" algn="just">
              <a:lnSpc>
                <a:spcPct val="200000"/>
              </a:lnSpc>
              <a:buSzPct val="85000"/>
              <a:buFont typeface="Wingdings" pitchFamily="2" charset="2"/>
              <a:buChar char="F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Understand the term compiler, its functions and how it works.</a:t>
            </a:r>
          </a:p>
          <a:p>
            <a:pPr marL="800100" lvl="1" indent="-342900" algn="just">
              <a:lnSpc>
                <a:spcPct val="200000"/>
              </a:lnSpc>
              <a:buSzPct val="85000"/>
              <a:buFont typeface="Wingdings" pitchFamily="2" charset="2"/>
              <a:buChar char="F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Be familiar with  the different classification of compilers.</a:t>
            </a:r>
          </a:p>
          <a:p>
            <a:pPr marL="800100" lvl="1" indent="-342900" algn="just">
              <a:lnSpc>
                <a:spcPct val="200000"/>
              </a:lnSpc>
              <a:buSzPct val="85000"/>
              <a:buFont typeface="Wingdings" pitchFamily="2" charset="2"/>
              <a:buChar char="F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Be familiar  with </a:t>
            </a:r>
            <a:r>
              <a:rPr lang="en-US" b="1" dirty="0">
                <a:solidFill>
                  <a:srgbClr val="000000"/>
                </a:solidFill>
                <a:latin typeface="Perpetua" pitchFamily="18" charset="0"/>
              </a:rPr>
              <a:t>cousins</a:t>
            </a: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 of compiler: Linkers, Loaders, Interpreters, Assemblers.</a:t>
            </a:r>
          </a:p>
          <a:p>
            <a:pPr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Understand the need of studying Compiler Design and Construction</a:t>
            </a:r>
          </a:p>
          <a:p>
            <a:pPr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Understand the Phases of Compilation and the steps of Compilation.</a:t>
            </a:r>
            <a:endParaRPr lang="en-US" sz="2800" b="1" dirty="0">
              <a:solidFill>
                <a:srgbClr val="000000"/>
              </a:solidFill>
              <a:latin typeface="Perpetu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752600" y="2133600"/>
            <a:ext cx="5181600" cy="1524000"/>
          </a:xfrm>
          <a:prstGeom prst="rect">
            <a:avLst/>
          </a:prstGeom>
        </p:spPr>
        <p:txBody>
          <a:bodyPr bIns="91440" anchor="b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Andalus"/>
                <a:ea typeface="Andalus"/>
              </a:rPr>
              <a:t>Assignment I</a:t>
            </a:r>
          </a:p>
          <a:p>
            <a:pPr algn="ctr"/>
            <a:r>
              <a:rPr lang="en-US" sz="4000" b="1" dirty="0">
                <a:solidFill>
                  <a:srgbClr val="00B050"/>
                </a:solidFill>
                <a:latin typeface="Andalus"/>
                <a:ea typeface="Andalus"/>
              </a:rPr>
              <a:t>Compiler  Design Tools</a:t>
            </a:r>
          </a:p>
          <a:p>
            <a:pPr algn="ctr"/>
            <a:endParaRPr sz="2400" b="1" dirty="0">
              <a:solidFill>
                <a:srgbClr val="00B050"/>
              </a:solidFill>
              <a:latin typeface="Andalus"/>
              <a:ea typeface="Andalu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81200" y="4953000"/>
            <a:ext cx="4337050" cy="576262"/>
          </a:xfrm>
          <a:prstGeom prst="rect">
            <a:avLst/>
          </a:pr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tint val="70196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 b="1" i="1" dirty="0">
                <a:solidFill>
                  <a:schemeClr val="hlink"/>
                </a:solidFill>
                <a:latin typeface="Monotype Corsiva" pitchFamily="66" charset="0"/>
              </a:rPr>
              <a:t>Thank You  ...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047972" y="3664974"/>
            <a:ext cx="519112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?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254440" y="990600"/>
            <a:ext cx="8584760" cy="3276600"/>
          </a:xfrm>
          <a:prstGeom prst="rect">
            <a:avLst/>
          </a:prstGeom>
        </p:spPr>
        <p:txBody>
          <a:bodyPr/>
          <a:lstStyle/>
          <a:p>
            <a:pPr marL="344488" indent="-344488" algn="just">
              <a:lnSpc>
                <a:spcPct val="150000"/>
              </a:lnSpc>
              <a:buClr>
                <a:schemeClr val="tx2"/>
              </a:buClr>
              <a:buFont typeface="Webdings" pitchFamily="18" charset="2"/>
              <a:buChar char="ÿ"/>
            </a:pPr>
            <a:r>
              <a:rPr lang="en-US" sz="2400" dirty="0"/>
              <a:t>A </a:t>
            </a:r>
            <a:r>
              <a:rPr lang="en-US" sz="2400" b="1" dirty="0"/>
              <a:t>compiler</a:t>
            </a:r>
            <a:r>
              <a:rPr lang="en-US" sz="2400" dirty="0"/>
              <a:t> is a program takes a program written in a source language and translates it into an equivalent program in a target language.</a:t>
            </a:r>
          </a:p>
          <a:p>
            <a:pPr marL="688975" lvl="1" indent="-2317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Source Program is normally a program written in  a </a:t>
            </a:r>
            <a:r>
              <a:rPr lang="en-US" sz="2400" dirty="0">
                <a:solidFill>
                  <a:srgbClr val="7030A0"/>
                </a:solidFill>
              </a:rPr>
              <a:t>high-level  language.</a:t>
            </a:r>
          </a:p>
          <a:p>
            <a:pPr marL="688975" lvl="1" indent="-2317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Target Program is normally the equivalent program in machine code (relocatable object file)</a:t>
            </a:r>
          </a:p>
          <a:p>
            <a:pPr marL="688975" lvl="1" indent="-231775">
              <a:buClr>
                <a:srgbClr val="FF0000"/>
              </a:buClr>
              <a:buFont typeface="Wingdings" pitchFamily="2" charset="2"/>
              <a:buChar char="§"/>
            </a:pPr>
            <a:endParaRPr lang="en-US" sz="1900" dirty="0">
              <a:solidFill>
                <a:srgbClr val="000000"/>
              </a:solidFill>
              <a:latin typeface="Perpetua" pitchFamily="18" charset="0"/>
            </a:endParaRPr>
          </a:p>
          <a:p>
            <a:pPr marL="342900" lvl="2" indent="-342900" algn="just">
              <a:lnSpc>
                <a:spcPct val="200000"/>
              </a:lnSpc>
              <a:buSzPct val="85000"/>
              <a:buFont typeface="Webdings" pitchFamily="18" charset="2"/>
              <a:buChar char="ÿ"/>
            </a:pPr>
            <a:endParaRPr lang="en-US" sz="1900" dirty="0">
              <a:solidFill>
                <a:srgbClr val="000000"/>
              </a:solidFill>
              <a:latin typeface="Perpetua" pitchFamily="18" charset="0"/>
            </a:endParaRPr>
          </a:p>
          <a:p>
            <a:pPr marL="342900" lvl="2" indent="-342900"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endParaRPr lang="en-US" altLang="zh-TW" sz="1900" dirty="0">
              <a:solidFill>
                <a:srgbClr val="000000"/>
              </a:solidFill>
              <a:latin typeface="Perpetua" pitchFamily="18" charset="0"/>
            </a:endParaRPr>
          </a:p>
          <a:p>
            <a:pPr marL="746125" lvl="3" indent="-168275" algn="just">
              <a:lnSpc>
                <a:spcPct val="150000"/>
              </a:lnSpc>
              <a:buSzPct val="85000"/>
            </a:pPr>
            <a:endParaRPr lang="en-US" dirty="0">
              <a:solidFill>
                <a:srgbClr val="0066FF"/>
              </a:solidFill>
              <a:latin typeface="Perpetua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4419600"/>
            <a:ext cx="7182264" cy="1855303"/>
            <a:chOff x="5310405" y="3848370"/>
            <a:chExt cx="3907225" cy="137651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678373" y="3848370"/>
              <a:ext cx="1016379" cy="6328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th-TH" sz="1700" b="1" dirty="0">
                  <a:latin typeface="Perpetua" pitchFamily="18" charset="0"/>
                  <a:cs typeface="Cordia New" pitchFamily="34" charset="-34"/>
                </a:rPr>
                <a:t> </a:t>
              </a:r>
              <a:endParaRPr lang="en-US" sz="1700" b="1" dirty="0">
                <a:latin typeface="Perpetua" pitchFamily="18" charset="0"/>
                <a:cs typeface="Cordia New" pitchFamily="34" charset="-34"/>
              </a:endParaRPr>
            </a:p>
            <a:p>
              <a:r>
                <a:rPr lang="en-US" sz="1700" b="1" dirty="0">
                  <a:latin typeface="Perpetua" pitchFamily="18" charset="0"/>
                  <a:cs typeface="Cordia New" pitchFamily="34" charset="-34"/>
                </a:rPr>
                <a:t>         </a:t>
              </a:r>
              <a:r>
                <a:rPr lang="en-US" sz="2000" b="1" dirty="0">
                  <a:cs typeface="Cordia New" pitchFamily="34" charset="-34"/>
                </a:rPr>
                <a:t>C</a:t>
              </a:r>
              <a:r>
                <a:rPr lang="th-TH" sz="2000" b="1" dirty="0">
                  <a:cs typeface="Cordia New" pitchFamily="34" charset="-34"/>
                </a:rPr>
                <a:t>ompiler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310405" y="3961441"/>
              <a:ext cx="1066800" cy="339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th-TH" sz="2000" b="1" dirty="0">
                  <a:solidFill>
                    <a:srgbClr val="002060"/>
                  </a:solidFill>
                  <a:latin typeface="Perpetua" pitchFamily="18" charset="0"/>
                  <a:cs typeface="Cordia New" pitchFamily="34" charset="-34"/>
                </a:rPr>
                <a:t>Source </a:t>
              </a:r>
              <a:r>
                <a:rPr lang="en-US" sz="2000" b="1" dirty="0">
                  <a:solidFill>
                    <a:srgbClr val="002060"/>
                  </a:solidFill>
                  <a:latin typeface="Perpetua" pitchFamily="18" charset="0"/>
                  <a:cs typeface="Cordia New" pitchFamily="34" charset="-34"/>
                </a:rPr>
                <a:t>Pr</a:t>
              </a:r>
              <a:r>
                <a:rPr lang="th-TH" sz="2000" b="1" dirty="0">
                  <a:solidFill>
                    <a:srgbClr val="002060"/>
                  </a:solidFill>
                  <a:latin typeface="Perpetua" pitchFamily="18" charset="0"/>
                  <a:cs typeface="Cordia New" pitchFamily="34" charset="-34"/>
                </a:rPr>
                <a:t>ogram</a:t>
              </a:r>
              <a:endParaRPr lang="en-US" sz="2000" b="1" dirty="0">
                <a:solidFill>
                  <a:srgbClr val="002060"/>
                </a:solidFill>
                <a:latin typeface="Perpetua" pitchFamily="18" charset="0"/>
                <a:cs typeface="Cordia New" pitchFamily="34" charset="-34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087795" y="4017976"/>
              <a:ext cx="1129835" cy="3060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th-TH" sz="2000" b="1" dirty="0">
                  <a:solidFill>
                    <a:schemeClr val="bg2"/>
                  </a:solidFill>
                  <a:latin typeface="Perpetua" pitchFamily="18" charset="0"/>
                  <a:cs typeface="Cordia New" pitchFamily="34" charset="-34"/>
                </a:rPr>
                <a:t>Target </a:t>
              </a:r>
              <a:r>
                <a:rPr lang="en-US" sz="2000" b="1" dirty="0">
                  <a:solidFill>
                    <a:schemeClr val="bg2"/>
                  </a:solidFill>
                  <a:latin typeface="Perpetua" pitchFamily="18" charset="0"/>
                  <a:cs typeface="Cordia New" pitchFamily="34" charset="-34"/>
                </a:rPr>
                <a:t>P</a:t>
              </a:r>
              <a:r>
                <a:rPr lang="th-TH" sz="2000" b="1" dirty="0">
                  <a:solidFill>
                    <a:schemeClr val="bg2"/>
                  </a:solidFill>
                  <a:latin typeface="Perpetua" pitchFamily="18" charset="0"/>
                  <a:cs typeface="Cordia New" pitchFamily="34" charset="-34"/>
                </a:rPr>
                <a:t>rogram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719827" y="4922544"/>
              <a:ext cx="950745" cy="302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th-TH" sz="2000" b="1" dirty="0">
                  <a:solidFill>
                    <a:srgbClr val="FF0000"/>
                  </a:solidFill>
                  <a:latin typeface="Perpetua" pitchFamily="18" charset="0"/>
                  <a:cs typeface="Cordia New" pitchFamily="34" charset="-34"/>
                </a:rPr>
                <a:t>Error message</a:t>
              </a:r>
            </a:p>
          </p:txBody>
        </p:sp>
      </p:grpSp>
      <p:sp>
        <p:nvSpPr>
          <p:cNvPr id="19" name="Right Arrow 18"/>
          <p:cNvSpPr/>
          <p:nvPr/>
        </p:nvSpPr>
        <p:spPr bwMode="auto">
          <a:xfrm>
            <a:off x="2971800" y="4648200"/>
            <a:ext cx="59740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562600" y="4724400"/>
            <a:ext cx="597408" cy="2286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343400" y="5334000"/>
            <a:ext cx="2286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Applications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In addition to the development of a compiler, the techniques used in compiler design can be applicable to many problems in computer science.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Techniques used in a lexical analyzer can be used in text editors, information retrieval system, and pattern recognition programs.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Techniques used in a parser can be used in a query processing system such as SQL.</a:t>
            </a:r>
          </a:p>
          <a:p>
            <a:pPr lvl="1">
              <a:lnSpc>
                <a:spcPct val="100000"/>
              </a:lnSpc>
            </a:pPr>
            <a:r>
              <a:rPr lang="en-US"/>
              <a:t>Many softwares </a:t>
            </a:r>
            <a:r>
              <a:rPr lang="en-US" dirty="0"/>
              <a:t>having a complex front-end may need techniques used  in compiler design.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symbolic equation solver which takes an equation as input. That program should parse the given input equation.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of the techniques used in compiler design  can be used in Natural Language Processing (NLP) systems.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study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algn="just">
              <a:buSzPct val="85000"/>
              <a:buNone/>
            </a:pPr>
            <a:r>
              <a:rPr lang="en-US" sz="2400" dirty="0">
                <a:solidFill>
                  <a:srgbClr val="000000"/>
                </a:solidFill>
                <a:latin typeface="Perpetua" pitchFamily="18" charset="0"/>
              </a:rPr>
              <a:t>So why study compilers? Haven't all the compilers been written? There are several reasons for studying compilers.</a:t>
            </a:r>
          </a:p>
          <a:p>
            <a:pPr marL="342900" lvl="2" indent="-342900"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Compilers are larger programs than the ones you have written in your programming courses. It is good to work with a program that is like the size of the programs you will be working on when you graduate.</a:t>
            </a:r>
          </a:p>
          <a:p>
            <a:pPr marL="342900" lvl="2" indent="-342900"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Compilers make use of all those things you have learned about earlier: arrays, lists, queues, stacks, trees, graphs, maps, regular expressions and finite state automata, context-free grammars and parsers, recursion, and patterns. It is fun to use all of these in a real program.</a:t>
            </a:r>
          </a:p>
          <a:p>
            <a:pPr marL="342900" lvl="2" indent="-342900"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You learn about the language you are compiling (in our case, Java).</a:t>
            </a:r>
          </a:p>
          <a:p>
            <a:pPr marL="342900" lvl="2" indent="-342900" algn="just">
              <a:lnSpc>
                <a:spcPct val="15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 You learn a lot about the target machine (in our case, the Java Virtual Machine).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algn="just">
              <a:lnSpc>
                <a:spcPct val="16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Compilers are still being written for new languages and targeted to new computer architectures. Yes, there are still compiler-writing jobs out there.</a:t>
            </a:r>
          </a:p>
          <a:p>
            <a:pPr marL="342900" lvl="2" indent="-342900" algn="just">
              <a:lnSpc>
                <a:spcPct val="16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Compilers are finding their way into all sorts of applications, including games, phones, and entertainment devices.</a:t>
            </a:r>
          </a:p>
          <a:p>
            <a:pPr marL="342900" lvl="2" indent="-342900" algn="just">
              <a:lnSpc>
                <a:spcPct val="16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XML Programs that process XML use compiler technology.</a:t>
            </a:r>
          </a:p>
          <a:p>
            <a:pPr marL="342900" lvl="2" indent="-342900" algn="just">
              <a:lnSpc>
                <a:spcPct val="16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There is a mix of theory and practice, and each is relevant to the other.</a:t>
            </a:r>
          </a:p>
          <a:p>
            <a:pPr marL="342900" lvl="2" indent="-342900" algn="just">
              <a:lnSpc>
                <a:spcPct val="16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The organization of a compiler is such that it can be written in stages, and each stage makes use of earlier stages. So, compiler writing is a case study in software engineering.</a:t>
            </a:r>
          </a:p>
          <a:p>
            <a:pPr marL="342900" lvl="2" indent="-342900" algn="just">
              <a:lnSpc>
                <a:spcPct val="160000"/>
              </a:lnSpc>
              <a:buSzPct val="85000"/>
              <a:buFont typeface="Webdings" pitchFamily="18" charset="2"/>
              <a:buChar char="ÿ"/>
            </a:pPr>
            <a:r>
              <a:rPr lang="en-US" dirty="0">
                <a:solidFill>
                  <a:srgbClr val="000000"/>
                </a:solidFill>
                <a:latin typeface="Perpetua" pitchFamily="18" charset="0"/>
              </a:rPr>
              <a:t>Compilers are programs. And writing programs is fun.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Compilers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254440" y="1064640"/>
            <a:ext cx="8584760" cy="5412360"/>
          </a:xfrm>
          <a:prstGeom prst="rect">
            <a:avLst/>
          </a:prstGeom>
        </p:spPr>
        <p:txBody>
          <a:bodyPr/>
          <a:lstStyle/>
          <a:p>
            <a:pPr marL="342900" lvl="2" indent="-342900" algn="just">
              <a:lnSpc>
                <a:spcPct val="200000"/>
              </a:lnSpc>
              <a:buSzPct val="85000"/>
              <a:buFont typeface="Webdings" pitchFamily="18" charset="2"/>
              <a:buChar char="ÿ"/>
            </a:pPr>
            <a:r>
              <a:rPr lang="en-US" sz="1900" dirty="0">
                <a:solidFill>
                  <a:srgbClr val="000000"/>
                </a:solidFill>
                <a:latin typeface="Perpetua" pitchFamily="18" charset="0"/>
              </a:rPr>
              <a:t>Compilers viewed from many perspectives</a:t>
            </a:r>
          </a:p>
          <a:p>
            <a:pPr lvl="2" indent="-166688"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  <a:latin typeface="Perpetua" pitchFamily="18" charset="0"/>
              </a:rPr>
              <a:t>Single Pass</a:t>
            </a:r>
          </a:p>
          <a:p>
            <a:pPr lvl="2" indent="-166688"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  <a:latin typeface="Perpetua" pitchFamily="18" charset="0"/>
              </a:rPr>
              <a:t>Multiple Pass</a:t>
            </a:r>
          </a:p>
          <a:p>
            <a:pPr lvl="2" indent="-166688"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  <a:latin typeface="Perpetua" pitchFamily="18" charset="0"/>
              </a:rPr>
              <a:t>Load &amp; Go</a:t>
            </a:r>
          </a:p>
          <a:p>
            <a:pPr lvl="2" indent="-166688">
              <a:lnSpc>
                <a:spcPct val="200000"/>
              </a:lnSpc>
            </a:pPr>
            <a:endParaRPr lang="en-US" sz="1200" b="1" dirty="0">
              <a:latin typeface="Perpetua" pitchFamily="18" charset="0"/>
            </a:endParaRPr>
          </a:p>
          <a:p>
            <a:pPr lvl="2" indent="-166688">
              <a:lnSpc>
                <a:spcPct val="200000"/>
              </a:lnSpc>
            </a:pPr>
            <a:r>
              <a:rPr lang="en-US" b="1" dirty="0">
                <a:solidFill>
                  <a:srgbClr val="7030A0"/>
                </a:solidFill>
                <a:latin typeface="Perpetua" pitchFamily="18" charset="0"/>
              </a:rPr>
              <a:t>Debugging</a:t>
            </a:r>
          </a:p>
          <a:p>
            <a:pPr lvl="2" indent="-166688">
              <a:lnSpc>
                <a:spcPct val="200000"/>
              </a:lnSpc>
            </a:pPr>
            <a:r>
              <a:rPr lang="en-US" b="1" dirty="0">
                <a:solidFill>
                  <a:srgbClr val="7030A0"/>
                </a:solidFill>
                <a:latin typeface="Perpetua" pitchFamily="18" charset="0"/>
              </a:rPr>
              <a:t>Optimizing</a:t>
            </a:r>
            <a:endParaRPr lang="en-US" b="1" dirty="0">
              <a:latin typeface="Perpetua" pitchFamily="18" charset="0"/>
            </a:endParaRPr>
          </a:p>
          <a:p>
            <a:pPr marL="342900" lvl="2" indent="-342900" algn="just">
              <a:lnSpc>
                <a:spcPct val="200000"/>
              </a:lnSpc>
              <a:buSzPct val="85000"/>
              <a:buFont typeface="Webdings" pitchFamily="18" charset="2"/>
              <a:buChar char="ÿ"/>
            </a:pPr>
            <a:endParaRPr lang="en-US" sz="1900" dirty="0">
              <a:solidFill>
                <a:srgbClr val="000000"/>
              </a:solidFill>
              <a:latin typeface="Perpetua" pitchFamily="18" charset="0"/>
            </a:endParaRPr>
          </a:p>
          <a:p>
            <a:pPr marL="342900" lvl="2" indent="-342900" algn="just">
              <a:lnSpc>
                <a:spcPct val="200000"/>
              </a:lnSpc>
              <a:buSzPct val="85000"/>
              <a:buFont typeface="Webdings" pitchFamily="18" charset="2"/>
              <a:buChar char="ÿ"/>
            </a:pPr>
            <a:endParaRPr lang="en-US" sz="1100" dirty="0">
              <a:solidFill>
                <a:srgbClr val="000000"/>
              </a:solidFill>
              <a:latin typeface="Perpetua" pitchFamily="18" charset="0"/>
            </a:endParaRPr>
          </a:p>
          <a:p>
            <a:pPr marL="342900" lvl="2" indent="-342900" algn="just">
              <a:lnSpc>
                <a:spcPct val="200000"/>
              </a:lnSpc>
              <a:buSzPct val="85000"/>
              <a:buFont typeface="Webdings" pitchFamily="18" charset="2"/>
              <a:buChar char="ÿ"/>
            </a:pPr>
            <a:r>
              <a:rPr lang="en-US" sz="1900" dirty="0">
                <a:solidFill>
                  <a:srgbClr val="000000"/>
                </a:solidFill>
                <a:latin typeface="Perpetua" pitchFamily="18" charset="0"/>
              </a:rPr>
              <a:t>However, all utilize same basic tasks to accomplish their actions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rgbClr val="0066FF"/>
              </a:solidFill>
              <a:latin typeface="Perpet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066800"/>
            <a:ext cx="3886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§"/>
            </a:pPr>
            <a:r>
              <a:rPr lang="en-US" sz="1600" dirty="0">
                <a:latin typeface="Perpetua" pitchFamily="18" charset="0"/>
              </a:rPr>
              <a:t>Classifying compilers by number of passes has its background in the </a:t>
            </a:r>
            <a:r>
              <a:rPr lang="en-US" sz="1600" b="1" dirty="0">
                <a:solidFill>
                  <a:srgbClr val="CC00FF"/>
                </a:solidFill>
                <a:latin typeface="Perpetua" pitchFamily="18" charset="0"/>
              </a:rPr>
              <a:t>hardware resource limitations of computers</a:t>
            </a:r>
            <a:r>
              <a:rPr lang="en-US" sz="1600" dirty="0">
                <a:latin typeface="Perpetua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Clr>
                <a:srgbClr val="002060"/>
              </a:buClr>
              <a:buFont typeface="Wingdings" pitchFamily="2" charset="2"/>
              <a:buChar char="§"/>
            </a:pPr>
            <a:r>
              <a:rPr lang="en-US" sz="1600" dirty="0">
                <a:latin typeface="Perpetua" pitchFamily="18" charset="0"/>
              </a:rPr>
              <a:t>Compiling involves performing lots of work and early computers did not have enough memory to contain one program that did all of this work. </a:t>
            </a:r>
          </a:p>
          <a:p>
            <a:pPr marL="742950" lvl="1" indent="-285750" algn="just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600" dirty="0">
                <a:latin typeface="Perpetua" pitchFamily="18" charset="0"/>
              </a:rPr>
              <a:t>So compilers were split up into smaller programs which each made a pass over the source (or some representation of it) performing some of the required analysis and translations.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362200" y="1943783"/>
            <a:ext cx="762000" cy="125661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2362200"/>
            <a:ext cx="1905000" cy="488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Construction</a:t>
            </a:r>
          </a:p>
        </p:txBody>
      </p:sp>
      <p:sp>
        <p:nvSpPr>
          <p:cNvPr id="9" name="Right Brace 8"/>
          <p:cNvSpPr/>
          <p:nvPr/>
        </p:nvSpPr>
        <p:spPr>
          <a:xfrm>
            <a:off x="2362200" y="4026279"/>
            <a:ext cx="762000" cy="69812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159515"/>
            <a:ext cx="1905000" cy="488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lvl="3" indent="-290513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+mj-lt"/>
              <a:buAutoNum type="arabicPeriod"/>
              <a:defRPr/>
            </a:pPr>
            <a:r>
              <a:rPr lang="en-US" sz="2400" b="1" dirty="0">
                <a:solidFill>
                  <a:srgbClr val="BF1181"/>
                </a:solidFill>
                <a:latin typeface="Perpetua" pitchFamily="18" charset="0"/>
              </a:rPr>
              <a:t>Single(One) Pass Compilers:- </a:t>
            </a:r>
            <a:r>
              <a:rPr lang="en-US" sz="2400" dirty="0">
                <a:solidFill>
                  <a:srgbClr val="BF1181"/>
                </a:solidFill>
                <a:latin typeface="Perpetua" pitchFamily="18" charset="0"/>
              </a:rPr>
              <a:t> </a:t>
            </a:r>
            <a:r>
              <a:rPr lang="en-US" sz="2400" dirty="0">
                <a:latin typeface="Perpetua" pitchFamily="18" charset="0"/>
              </a:rPr>
              <a:t>is a compiler that passes through the source code of each compilation unit only once</a:t>
            </a:r>
            <a:endParaRPr lang="en-US" sz="2400" dirty="0">
              <a:solidFill>
                <a:srgbClr val="000000"/>
              </a:solidFill>
              <a:latin typeface="Perpetua" pitchFamily="18" charset="0"/>
            </a:endParaRPr>
          </a:p>
          <a:p>
            <a:pPr marL="796925" lvl="3" indent="-280988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Also called </a:t>
            </a:r>
            <a:r>
              <a:rPr lang="en-US" sz="2000" b="1" dirty="0">
                <a:solidFill>
                  <a:srgbClr val="000000"/>
                </a:solidFill>
                <a:latin typeface="Perpetua" pitchFamily="18" charset="0"/>
              </a:rPr>
              <a:t>narrow compilers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.</a:t>
            </a:r>
          </a:p>
          <a:p>
            <a:pPr marL="796925" lvl="3" indent="-280988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The ability to compile in a </a:t>
            </a:r>
            <a:r>
              <a:rPr lang="en-US" sz="2000" b="1" dirty="0">
                <a:latin typeface="Perpetua" pitchFamily="18" charset="0"/>
              </a:rPr>
              <a:t>single pass 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has classically been seen as a benefit because it simplifies the job of writing a compiler.</a:t>
            </a:r>
          </a:p>
          <a:p>
            <a:pPr marL="796925" lvl="3" indent="-280988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Single-pass compilers generally perform compilations </a:t>
            </a:r>
            <a:r>
              <a:rPr lang="en-US" sz="2000" b="1" dirty="0">
                <a:solidFill>
                  <a:srgbClr val="000000"/>
                </a:solidFill>
                <a:latin typeface="Perpetua" pitchFamily="18" charset="0"/>
              </a:rPr>
              <a:t>faster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 than multi-pass compilers. </a:t>
            </a:r>
          </a:p>
          <a:p>
            <a:pPr marL="796925" lvl="3" indent="-280988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Due to the resource limitations of early systems, many early languages were specifically designed so that they could be compiled in a single pass (e.g., </a:t>
            </a:r>
            <a:r>
              <a:rPr lang="en-US" sz="2000" b="1" dirty="0">
                <a:solidFill>
                  <a:srgbClr val="000000"/>
                </a:solidFill>
                <a:latin typeface="Perpetua" pitchFamily="18" charset="0"/>
              </a:rPr>
              <a:t>Pascal</a:t>
            </a: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).</a:t>
            </a:r>
          </a:p>
          <a:p>
            <a:pPr marL="514350" lvl="3" indent="-223838">
              <a:lnSpc>
                <a:spcPct val="160000"/>
              </a:lnSpc>
              <a:spcBef>
                <a:spcPct val="0"/>
              </a:spcBef>
              <a:buClr>
                <a:schemeClr val="tx1"/>
              </a:buClr>
              <a:buSzPct val="80000"/>
              <a:defRPr/>
            </a:pPr>
            <a:r>
              <a:rPr lang="en-US" sz="2000" b="1" dirty="0">
                <a:solidFill>
                  <a:srgbClr val="0000FF"/>
                </a:solidFill>
                <a:latin typeface="Perpetua" pitchFamily="18" charset="0"/>
              </a:rPr>
              <a:t>Disadvantage of single pass Compilers:</a:t>
            </a:r>
          </a:p>
          <a:p>
            <a:pPr marL="796925" lvl="3" indent="-280988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It is not possible to perform many of the sophisticated optimizations needed to generate high quality code. </a:t>
            </a:r>
          </a:p>
          <a:p>
            <a:pPr marL="796925" lvl="3" indent="-280988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Blip>
                <a:blip r:embed="rId2"/>
              </a:buBlip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It can be difficult to count exactly how many passes an optimizing compiler makes. </a:t>
            </a:r>
          </a:p>
          <a:p>
            <a:pPr marL="1258887" lvl="4" indent="-285750" algn="just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Courier New" pitchFamily="49" charset="0"/>
              <a:buChar char="o"/>
              <a:defRPr/>
            </a:pPr>
            <a:r>
              <a:rPr lang="en-US" sz="2000" dirty="0">
                <a:solidFill>
                  <a:srgbClr val="000000"/>
                </a:solidFill>
                <a:latin typeface="Perpetua" pitchFamily="18" charset="0"/>
              </a:rPr>
              <a:t>For instance, different phases of optimization may analyze one expression many times but only analyze another expression once.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3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 1">
      <a:majorFont>
        <a:latin typeface="Andalus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533</TotalTime>
  <Words>2856</Words>
  <Application>Microsoft Office PowerPoint</Application>
  <PresentationFormat>On-screen Show (4:3)</PresentationFormat>
  <Paragraphs>302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8" baseType="lpstr">
      <vt:lpstr>Andalus</vt:lpstr>
      <vt:lpstr>Arial</vt:lpstr>
      <vt:lpstr>Britannic Bold</vt:lpstr>
      <vt:lpstr>Calibri</vt:lpstr>
      <vt:lpstr>Cordia New</vt:lpstr>
      <vt:lpstr>Courier New</vt:lpstr>
      <vt:lpstr>Monotype Corsiva</vt:lpstr>
      <vt:lpstr>Perpetua</vt:lpstr>
      <vt:lpstr>Tahoma</vt:lpstr>
      <vt:lpstr>Times New Roman</vt:lpstr>
      <vt:lpstr>Webdings</vt:lpstr>
      <vt:lpstr>Wingdings</vt:lpstr>
      <vt:lpstr>Theme4</vt:lpstr>
      <vt:lpstr>Blends</vt:lpstr>
      <vt:lpstr>1_Theme4</vt:lpstr>
      <vt:lpstr>1_Blends</vt:lpstr>
      <vt:lpstr>Theme3</vt:lpstr>
      <vt:lpstr>Clip</vt:lpstr>
      <vt:lpstr>PowerPoint Presentation</vt:lpstr>
      <vt:lpstr>Preliminaries Required</vt:lpstr>
      <vt:lpstr>Objectives</vt:lpstr>
      <vt:lpstr>Compiler</vt:lpstr>
      <vt:lpstr>Other Applications</vt:lpstr>
      <vt:lpstr>Why should we study Compilers</vt:lpstr>
      <vt:lpstr>Contd…</vt:lpstr>
      <vt:lpstr>Classification of Compilers</vt:lpstr>
      <vt:lpstr>Contd…</vt:lpstr>
      <vt:lpstr>Contd…</vt:lpstr>
      <vt:lpstr>Contd…</vt:lpstr>
      <vt:lpstr>Contd…</vt:lpstr>
      <vt:lpstr>Cousins of Compiler</vt:lpstr>
      <vt:lpstr>Contd…</vt:lpstr>
      <vt:lpstr>Contd…</vt:lpstr>
      <vt:lpstr>Compiler Vs  Interpreter</vt:lpstr>
      <vt:lpstr>Basic Compiler Design</vt:lpstr>
      <vt:lpstr>The Major Parts of Compilers</vt:lpstr>
      <vt:lpstr>Phases of Compiler</vt:lpstr>
      <vt:lpstr>Phase I: Lexical Analyzer (Scanner)</vt:lpstr>
      <vt:lpstr>Phase II: Syntax Analyzer</vt:lpstr>
      <vt:lpstr>Syntax Analyzer (CFG)</vt:lpstr>
      <vt:lpstr>Parsing Techniques</vt:lpstr>
      <vt:lpstr>Phase III: Semantic Analyzer</vt:lpstr>
      <vt:lpstr>Phase IV: Intermediate Code Generation</vt:lpstr>
      <vt:lpstr>Phase V: Code Optimizer</vt:lpstr>
      <vt:lpstr>Summary of Phases of Compiler</vt:lpstr>
      <vt:lpstr>Compiler-Construction Tools</vt:lpstr>
      <vt:lpstr>The Grouping of Phases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161</cp:revision>
  <dcterms:created xsi:type="dcterms:W3CDTF">2014-02-14T12:52:41Z</dcterms:created>
  <dcterms:modified xsi:type="dcterms:W3CDTF">2024-07-20T19:07:50Z</dcterms:modified>
</cp:coreProperties>
</file>