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2" r:id="rId3"/>
    <p:sldMasterId id="2147483714" r:id="rId4"/>
    <p:sldMasterId id="2147483732" r:id="rId5"/>
  </p:sldMasterIdLst>
  <p:notesMasterIdLst>
    <p:notesMasterId r:id="rId61"/>
  </p:notesMasterIdLst>
  <p:sldIdLst>
    <p:sldId id="312"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5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7BAD1-3E7C-42B5-B700-2505FB66E436}" type="datetimeFigureOut">
              <a:rPr lang="en-US" smtClean="0"/>
              <a:pPr/>
              <a:t>20-Aug-24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077DCB-CAE9-4EE1-AC74-927D2DB5B4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34852" indent="-282635" eaLnBrk="0" hangingPunct="0">
              <a:defRPr sz="2400">
                <a:solidFill>
                  <a:schemeClr val="tx1"/>
                </a:solidFill>
                <a:latin typeface="Times New Roman" pitchFamily="18" charset="0"/>
                <a:cs typeface="Arial" charset="0"/>
              </a:defRPr>
            </a:lvl2pPr>
            <a:lvl3pPr marL="1130541" indent="-226108" eaLnBrk="0" hangingPunct="0">
              <a:defRPr sz="2400">
                <a:solidFill>
                  <a:schemeClr val="tx1"/>
                </a:solidFill>
                <a:latin typeface="Times New Roman" pitchFamily="18" charset="0"/>
                <a:cs typeface="Arial" charset="0"/>
              </a:defRPr>
            </a:lvl3pPr>
            <a:lvl4pPr marL="1582758" indent="-226108" eaLnBrk="0" hangingPunct="0">
              <a:defRPr sz="2400">
                <a:solidFill>
                  <a:schemeClr val="tx1"/>
                </a:solidFill>
                <a:latin typeface="Times New Roman" pitchFamily="18" charset="0"/>
                <a:cs typeface="Arial" charset="0"/>
              </a:defRPr>
            </a:lvl4pPr>
            <a:lvl5pPr marL="2034974" indent="-226108" eaLnBrk="0" hangingPunct="0">
              <a:defRPr sz="2400">
                <a:solidFill>
                  <a:schemeClr val="tx1"/>
                </a:solidFill>
                <a:latin typeface="Times New Roman" pitchFamily="18" charset="0"/>
                <a:cs typeface="Arial" charset="0"/>
              </a:defRPr>
            </a:lvl5pPr>
            <a:lvl6pPr marL="2487191" indent="-226108" eaLnBrk="0" fontAlgn="base" hangingPunct="0">
              <a:spcBef>
                <a:spcPct val="0"/>
              </a:spcBef>
              <a:spcAft>
                <a:spcPct val="0"/>
              </a:spcAft>
              <a:defRPr sz="2400">
                <a:solidFill>
                  <a:schemeClr val="tx1"/>
                </a:solidFill>
                <a:latin typeface="Times New Roman" pitchFamily="18" charset="0"/>
                <a:cs typeface="Arial" charset="0"/>
              </a:defRPr>
            </a:lvl6pPr>
            <a:lvl7pPr marL="2939407" indent="-226108" eaLnBrk="0" fontAlgn="base" hangingPunct="0">
              <a:spcBef>
                <a:spcPct val="0"/>
              </a:spcBef>
              <a:spcAft>
                <a:spcPct val="0"/>
              </a:spcAft>
              <a:defRPr sz="2400">
                <a:solidFill>
                  <a:schemeClr val="tx1"/>
                </a:solidFill>
                <a:latin typeface="Times New Roman" pitchFamily="18" charset="0"/>
                <a:cs typeface="Arial" charset="0"/>
              </a:defRPr>
            </a:lvl7pPr>
            <a:lvl8pPr marL="3391624" indent="-226108" eaLnBrk="0" fontAlgn="base" hangingPunct="0">
              <a:spcBef>
                <a:spcPct val="0"/>
              </a:spcBef>
              <a:spcAft>
                <a:spcPct val="0"/>
              </a:spcAft>
              <a:defRPr sz="2400">
                <a:solidFill>
                  <a:schemeClr val="tx1"/>
                </a:solidFill>
                <a:latin typeface="Times New Roman" pitchFamily="18" charset="0"/>
                <a:cs typeface="Arial" charset="0"/>
              </a:defRPr>
            </a:lvl8pPr>
            <a:lvl9pPr marL="3843840" indent="-226108"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EF49D157-1142-4A71-BFED-E423D03B2C01}" type="slidenum">
              <a:rPr lang="en-US" sz="1200"/>
              <a:pPr eaLnBrk="1" hangingPunct="1"/>
              <a:t>40</a:t>
            </a:fld>
            <a:endParaRPr lang="en-US" sz="1200" dirty="0"/>
          </a:p>
        </p:txBody>
      </p:sp>
      <p:sp>
        <p:nvSpPr>
          <p:cNvPr id="68611" name="Rectangle 2"/>
          <p:cNvSpPr>
            <a:spLocks noGrp="1" noRot="1" noChangeAspect="1" noChangeArrowheads="1" noTextEdit="1"/>
          </p:cNvSpPr>
          <p:nvPr>
            <p:ph type="sldImg"/>
          </p:nvPr>
        </p:nvSpPr>
        <p:spPr bwMode="auto">
          <a:xfrm>
            <a:off x="1144588" y="687388"/>
            <a:ext cx="4568825" cy="3427412"/>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4.vml"/><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vmlDrawing" Target="../drawings/vmlDrawing5.v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vmlDrawing" Target="../drawings/vmlDrawing6.v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vmlDrawing" Target="../drawings/vmlDrawing7.vml"/><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vmlDrawing" Target="../drawings/vmlDrawing8.vml"/><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vmlDrawing" Target="../drawings/vmlDrawing9.v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vmlDrawing" Target="../drawings/vmlDrawing10.v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4.xml"/><Relationship Id="rId1" Type="http://schemas.openxmlformats.org/officeDocument/2006/relationships/vmlDrawing" Target="../drawings/vmlDrawing12.v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4.xml"/><Relationship Id="rId1" Type="http://schemas.openxmlformats.org/officeDocument/2006/relationships/vmlDrawing" Target="../drawings/vmlDrawing13.vml"/><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4.xml"/><Relationship Id="rId1" Type="http://schemas.openxmlformats.org/officeDocument/2006/relationships/vmlDrawing" Target="../drawings/vmlDrawing14.vml"/><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4.xml"/><Relationship Id="rId1" Type="http://schemas.openxmlformats.org/officeDocument/2006/relationships/vmlDrawing" Target="../drawings/vmlDrawing15.vml"/><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4.xml"/><Relationship Id="rId1" Type="http://schemas.openxmlformats.org/officeDocument/2006/relationships/vmlDrawing" Target="../drawings/vmlDrawing16.vml"/><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4.xml"/><Relationship Id="rId1" Type="http://schemas.openxmlformats.org/officeDocument/2006/relationships/vmlDrawing" Target="../drawings/vmlDrawing17.vml"/><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4.xml"/><Relationship Id="rId1" Type="http://schemas.openxmlformats.org/officeDocument/2006/relationships/vmlDrawing" Target="../drawings/vmlDrawing18.vml"/><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4.xml"/><Relationship Id="rId1" Type="http://schemas.openxmlformats.org/officeDocument/2006/relationships/vmlDrawing" Target="../drawings/vmlDrawing19.vml"/><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4.xml"/><Relationship Id="rId1" Type="http://schemas.openxmlformats.org/officeDocument/2006/relationships/vmlDrawing" Target="../drawings/vmlDrawing20.vml"/><Relationship Id="rId4"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5.xml"/><Relationship Id="rId1" Type="http://schemas.openxmlformats.org/officeDocument/2006/relationships/vmlDrawing" Target="../drawings/vmlDrawing22.v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5.xml"/><Relationship Id="rId1" Type="http://schemas.openxmlformats.org/officeDocument/2006/relationships/vmlDrawing" Target="../drawings/vmlDrawing23.v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5.xml"/><Relationship Id="rId1" Type="http://schemas.openxmlformats.org/officeDocument/2006/relationships/vmlDrawing" Target="../drawings/vmlDrawing24.vml"/><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5.xml"/><Relationship Id="rId1" Type="http://schemas.openxmlformats.org/officeDocument/2006/relationships/vmlDrawing" Target="../drawings/vmlDrawing25.vml"/><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5.xml"/><Relationship Id="rId1" Type="http://schemas.openxmlformats.org/officeDocument/2006/relationships/vmlDrawing" Target="../drawings/vmlDrawing26.vml"/><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5.xml"/><Relationship Id="rId1" Type="http://schemas.openxmlformats.org/officeDocument/2006/relationships/vmlDrawing" Target="../drawings/vmlDrawing27.v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5.xml"/><Relationship Id="rId1" Type="http://schemas.openxmlformats.org/officeDocument/2006/relationships/vmlDrawing" Target="../drawings/vmlDrawing28.v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96072D-AEFF-4539-9442-BB6AEA16A128}" type="datetimeFigureOut">
              <a:rPr lang="en-US" smtClean="0"/>
              <a:pPr/>
              <a:t>20-Aug-24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20-Aug-24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20-Aug-24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Rectangle 13"/>
          <p:cNvSpPr>
            <a:spLocks noChangeArrowheads="1"/>
          </p:cNvSpPr>
          <p:nvPr/>
        </p:nvSpPr>
        <p:spPr bwMode="auto">
          <a:xfrm>
            <a:off x="8694738" y="6553200"/>
            <a:ext cx="449262" cy="304800"/>
          </a:xfrm>
          <a:prstGeom prst="rect">
            <a:avLst/>
          </a:prstGeom>
          <a:noFill/>
          <a:ln w="9525">
            <a:noFill/>
            <a:miter lim="800000"/>
            <a:headEnd/>
            <a:tailEnd/>
          </a:ln>
          <a:effectLst/>
        </p:spPr>
        <p:txBody>
          <a:bodyPr wrap="none">
            <a:spAutoFit/>
          </a:bodyPr>
          <a:lstStyle/>
          <a:p>
            <a:pPr>
              <a:defRPr/>
            </a:pPr>
            <a:fld id="{7B71D8D0-C757-4B5A-9C04-B89876E56090}" type="slidenum">
              <a:rPr lang="en-US" sz="1400">
                <a:solidFill>
                  <a:schemeClr val="bg2"/>
                </a:solidFill>
              </a:rPr>
              <a:pPr>
                <a:defRPr/>
              </a:pPr>
              <a:t>‹#›</a:t>
            </a:fld>
            <a:endParaRPr 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C98182BA-9C59-4286-8229-0A7200B40675}" type="slidenum">
              <a:rPr lang="en-US"/>
              <a:pPr>
                <a:defRPr/>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052"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3"/>
          <p:cNvSpPr>
            <a:spLocks noGrp="1" noChangeArrowheads="1"/>
          </p:cNvSpPr>
          <p:nvPr>
            <p:ph type="sldNum" sz="quarter" idx="10"/>
          </p:nvPr>
        </p:nvSpPr>
        <p:spPr/>
        <p:txBody>
          <a:bodyPr/>
          <a:lstStyle>
            <a:lvl1pPr>
              <a:defRPr/>
            </a:lvl1pPr>
          </a:lstStyle>
          <a:p>
            <a:pPr>
              <a:defRPr/>
            </a:pPr>
            <a:fld id="{758E0DD7-E83A-40B4-87E7-723AE8FB7CE8}" type="slidenum">
              <a:rPr lang="en-US"/>
              <a:pPr>
                <a:defRPr/>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3076"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fld id="{66AEAFCA-2DA2-4542-BAA1-BC2034A99BE2}" type="slidenum">
              <a:rPr lang="en-US"/>
              <a:pPr>
                <a:defRPr/>
              </a:pPr>
              <a:t>‹#›</a:t>
            </a:fld>
            <a:endParaRPr lang="en-US"/>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4100"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3"/>
          <p:cNvSpPr>
            <a:spLocks noGrp="1" noChangeArrowheads="1"/>
          </p:cNvSpPr>
          <p:nvPr>
            <p:ph type="sldNum" sz="quarter" idx="10"/>
          </p:nvPr>
        </p:nvSpPr>
        <p:spPr/>
        <p:txBody>
          <a:bodyPr/>
          <a:lstStyle>
            <a:lvl1pPr>
              <a:defRPr/>
            </a:lvl1pPr>
          </a:lstStyle>
          <a:p>
            <a:pPr>
              <a:defRPr/>
            </a:pPr>
            <a:fld id="{15640C1A-A132-4462-904B-A1673A262D48}" type="slidenum">
              <a:rPr lang="en-US"/>
              <a:pPr>
                <a:defRPr/>
              </a:pPr>
              <a:t>‹#›</a:t>
            </a:fld>
            <a:endParaRPr lang="en-US"/>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124"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3"/>
          <p:cNvSpPr>
            <a:spLocks noGrp="1" noChangeArrowheads="1"/>
          </p:cNvSpPr>
          <p:nvPr>
            <p:ph type="sldNum" sz="quarter" idx="10"/>
          </p:nvPr>
        </p:nvSpPr>
        <p:spPr/>
        <p:txBody>
          <a:bodyPr/>
          <a:lstStyle>
            <a:lvl1pPr>
              <a:defRPr/>
            </a:lvl1pPr>
          </a:lstStyle>
          <a:p>
            <a:pPr>
              <a:defRPr/>
            </a:pPr>
            <a:fld id="{C7796423-90A5-4848-8EBC-A22B80F5D924}" type="slidenum">
              <a:rPr lang="en-US"/>
              <a:pPr>
                <a:defRPr/>
              </a:pPr>
              <a:t>‹#›</a:t>
            </a:fld>
            <a:endParaRPr lang="en-US"/>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6148"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Rectangle 13"/>
          <p:cNvSpPr>
            <a:spLocks noGrp="1" noChangeArrowheads="1"/>
          </p:cNvSpPr>
          <p:nvPr>
            <p:ph type="sldNum" sz="quarter" idx="10"/>
          </p:nvPr>
        </p:nvSpPr>
        <p:spPr/>
        <p:txBody>
          <a:bodyPr/>
          <a:lstStyle>
            <a:lvl1pPr>
              <a:defRPr/>
            </a:lvl1pPr>
          </a:lstStyle>
          <a:p>
            <a:pPr>
              <a:defRPr/>
            </a:pPr>
            <a:fld id="{413C10A3-B115-40A2-8F7C-6C2C51B51023}" type="slidenum">
              <a:rPr lang="en-US"/>
              <a:pPr>
                <a:defRPr/>
              </a:pPr>
              <a:t>‹#›</a:t>
            </a:fld>
            <a:endParaRPr lang="en-US"/>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1630EE0-502A-4BBC-A213-134072BAC1AE}"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20-Aug-24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E25910C-3C06-4819-8DD9-BAA570BF09B9}" type="slidenum">
              <a:rPr lang="en-US"/>
              <a:pPr>
                <a:defRPr/>
              </a:pPr>
              <a:t>‹#›</a:t>
            </a:fld>
            <a:endParaRPr lang="en-US"/>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0152214-3A8B-42E4-9654-5CF1E63D5191}" type="slidenum">
              <a:rPr lang="en-US"/>
              <a:pPr>
                <a:defRPr/>
              </a:pPr>
              <a:t>‹#›</a:t>
            </a:fld>
            <a:endParaRPr lang="en-US"/>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A8CF80E-B7BF-4731-9A5D-2DB824B9A253}" type="slidenum">
              <a:rPr lang="en-US"/>
              <a:pPr>
                <a:defRPr/>
              </a:pPr>
              <a:t>‹#›</a:t>
            </a:fld>
            <a:endParaRPr lang="en-US"/>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2F22E28-4A06-4210-B36F-A33360B5F7E9}" type="slidenum">
              <a:rPr lang="en-US"/>
              <a:pPr>
                <a:defRPr/>
              </a:pPr>
              <a:t>‹#›</a:t>
            </a:fld>
            <a:endParaRPr lang="en-US"/>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7172"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ontent Placeholder 1"/>
          <p:cNvSpPr>
            <a:spLocks noGrp="1"/>
          </p:cNvSpPr>
          <p:nvPr>
            <p:ph/>
          </p:nvPr>
        </p:nvSpPr>
        <p:spPr>
          <a:xfrm>
            <a:off x="381000" y="228600"/>
            <a:ext cx="84582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9E3E6D4D-A66B-41DC-876D-9E047E7E9012}" type="slidenum">
              <a:rPr lang="en-US"/>
              <a:pPr>
                <a:defRPr/>
              </a:pPr>
              <a:t>‹#›</a:t>
            </a:fld>
            <a:endParaRPr lang="en-US" dirty="0"/>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8196"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dirty="0"/>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AC369AC1-3D14-4A94-BEAA-5F6C6B6AA2AA}" type="slidenum">
              <a:rPr lang="en-US"/>
              <a:pPr>
                <a:defRPr/>
              </a:pPr>
              <a:t>‹#›</a:t>
            </a:fld>
            <a:endParaRPr lang="en-US"/>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220"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4478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40386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5"/>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8" name="Footer Placeholder 6"/>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9" name="Slide Number Placeholder 7"/>
          <p:cNvSpPr>
            <a:spLocks noGrp="1"/>
          </p:cNvSpPr>
          <p:nvPr>
            <p:ph type="sldNum" sz="quarter" idx="12"/>
          </p:nvPr>
        </p:nvSpPr>
        <p:spPr>
          <a:xfrm>
            <a:off x="7239000" y="6477000"/>
            <a:ext cx="1905000" cy="381000"/>
          </a:xfrm>
        </p:spPr>
        <p:txBody>
          <a:bodyPr/>
          <a:lstStyle>
            <a:lvl1pPr>
              <a:defRPr/>
            </a:lvl1pPr>
          </a:lstStyle>
          <a:p>
            <a:pPr>
              <a:defRPr/>
            </a:pPr>
            <a:fld id="{5D2FE76D-7127-4D54-BE37-68A8BA4877D3}" type="slidenum">
              <a:rPr lang="en-US"/>
              <a:pPr>
                <a:defRPr/>
              </a:pPr>
              <a:t>‹#›</a:t>
            </a:fld>
            <a:endParaRPr lang="en-US"/>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44"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1447800"/>
            <a:ext cx="4114800" cy="5029200"/>
          </a:xfrm>
        </p:spPr>
        <p:txBody>
          <a:bodyPr/>
          <a:lstStyle/>
          <a:p>
            <a:pPr lvl="0"/>
            <a:r>
              <a:rPr lang="en-US" noProof="0"/>
              <a:t>Click icon to add clip art</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632552E4-B939-4CBE-BB43-8A24F4CF251F}" type="slidenum">
              <a:rPr lang="en-US"/>
              <a:pPr>
                <a:defRPr/>
              </a:pPr>
              <a:t>‹#›</a:t>
            </a:fld>
            <a:endParaRPr lang="en-US"/>
          </a:p>
        </p:txBody>
      </p:sp>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685800"/>
          </a:xfrm>
        </p:spPr>
        <p:txBody>
          <a:bodyPr/>
          <a:lstStyle/>
          <a:p>
            <a:r>
              <a:rPr lang="en-US"/>
              <a:t>Click to edit Master title style</a:t>
            </a:r>
          </a:p>
        </p:txBody>
      </p:sp>
      <p:sp>
        <p:nvSpPr>
          <p:cNvPr id="3" name="Table Placeholder 2"/>
          <p:cNvSpPr>
            <a:spLocks noGrp="1"/>
          </p:cNvSpPr>
          <p:nvPr>
            <p:ph type="tbl" idx="1"/>
          </p:nvPr>
        </p:nvSpPr>
        <p:spPr>
          <a:xfrm>
            <a:off x="381000" y="1447800"/>
            <a:ext cx="8382000" cy="5029200"/>
          </a:xfrm>
        </p:spPr>
        <p:txBody>
          <a:bodyPr/>
          <a:lstStyle/>
          <a:p>
            <a:r>
              <a:rPr lang="en-US"/>
              <a:t>Click icon to add table</a:t>
            </a:r>
          </a:p>
        </p:txBody>
      </p:sp>
      <p:sp>
        <p:nvSpPr>
          <p:cNvPr id="4" name="Date Placeholder 3"/>
          <p:cNvSpPr>
            <a:spLocks noGrp="1"/>
          </p:cNvSpPr>
          <p:nvPr>
            <p:ph type="dt" sz="half" idx="10"/>
          </p:nvPr>
        </p:nvSpPr>
        <p:spPr>
          <a:xfrm>
            <a:off x="152400" y="6324600"/>
            <a:ext cx="1905000" cy="533400"/>
          </a:xfrm>
        </p:spPr>
        <p:txBody>
          <a:bodyPr/>
          <a:lstStyle>
            <a:lvl1pPr>
              <a:defRPr/>
            </a:lvl1pPr>
          </a:lstStyle>
          <a:p>
            <a:endParaRPr lang="en-US"/>
          </a:p>
        </p:txBody>
      </p:sp>
      <p:sp>
        <p:nvSpPr>
          <p:cNvPr id="5" name="Footer Placeholder 4"/>
          <p:cNvSpPr>
            <a:spLocks noGrp="1"/>
          </p:cNvSpPr>
          <p:nvPr>
            <p:ph type="ftr" sz="quarter" idx="11"/>
          </p:nvPr>
        </p:nvSpPr>
        <p:spPr>
          <a:xfrm>
            <a:off x="3200400" y="6324600"/>
            <a:ext cx="2895600" cy="533400"/>
          </a:xfrm>
        </p:spPr>
        <p:txBody>
          <a:bodyPr/>
          <a:lstStyle>
            <a:lvl1pPr>
              <a:defRPr/>
            </a:lvl1pPr>
          </a:lstStyle>
          <a:p>
            <a:endParaRPr lang="en-US"/>
          </a:p>
        </p:txBody>
      </p:sp>
      <p:sp>
        <p:nvSpPr>
          <p:cNvPr id="6" name="Slide Number Placeholder 5"/>
          <p:cNvSpPr>
            <a:spLocks noGrp="1"/>
          </p:cNvSpPr>
          <p:nvPr>
            <p:ph type="sldNum" sz="quarter" idx="12"/>
          </p:nvPr>
        </p:nvSpPr>
        <p:spPr>
          <a:xfrm>
            <a:off x="7239000" y="6400800"/>
            <a:ext cx="1905000" cy="457200"/>
          </a:xfrm>
        </p:spPr>
        <p:txBody>
          <a:bodyPr/>
          <a:lstStyle>
            <a:lvl1pPr>
              <a:defRPr/>
            </a:lvl1pPr>
          </a:lstStyle>
          <a:p>
            <a:fld id="{223B9929-1738-403E-B748-BD2AC83CC94E}" type="slidenum">
              <a:rPr lang="en-US"/>
              <a:pPr/>
              <a:t>‹#›</a:t>
            </a:fld>
            <a:endParaRPr lang="en-US"/>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96072D-AEFF-4539-9442-BB6AEA16A128}" type="datetimeFigureOut">
              <a:rPr lang="en-US" smtClean="0"/>
              <a:pPr/>
              <a:t>20-Aug-24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96072D-AEFF-4539-9442-BB6AEA16A128}" type="datetimeFigureOut">
              <a:rPr lang="en-US" smtClean="0"/>
              <a:pPr/>
              <a:t>20-Aug-24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20-Aug-24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96072D-AEFF-4539-9442-BB6AEA16A128}" type="datetimeFigureOut">
              <a:rPr lang="en-US" smtClean="0"/>
              <a:pPr/>
              <a:t>20-Aug-24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96072D-AEFF-4539-9442-BB6AEA16A128}" type="datetimeFigureOut">
              <a:rPr lang="en-US" smtClean="0"/>
              <a:pPr/>
              <a:t>20-Aug-24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96072D-AEFF-4539-9442-BB6AEA16A128}" type="datetimeFigureOut">
              <a:rPr lang="en-US" smtClean="0"/>
              <a:pPr/>
              <a:t>20-Aug-24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96072D-AEFF-4539-9442-BB6AEA16A128}" type="datetimeFigureOut">
              <a:rPr lang="en-US" smtClean="0"/>
              <a:pPr/>
              <a:t>20-Aug-24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6072D-AEFF-4539-9442-BB6AEA16A128}" type="datetimeFigureOut">
              <a:rPr lang="en-US" smtClean="0"/>
              <a:pPr/>
              <a:t>20-Aug-24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20-Aug-24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20-Aug-24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20-Aug-24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20-Aug-24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96072D-AEFF-4539-9442-BB6AEA16A128}" type="datetimeFigureOut">
              <a:rPr lang="en-US" smtClean="0"/>
              <a:pPr/>
              <a:t>20-Aug-24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Rectangle 13"/>
          <p:cNvSpPr>
            <a:spLocks noChangeArrowheads="1"/>
          </p:cNvSpPr>
          <p:nvPr/>
        </p:nvSpPr>
        <p:spPr bwMode="auto">
          <a:xfrm>
            <a:off x="8694738" y="6553200"/>
            <a:ext cx="449262" cy="304800"/>
          </a:xfrm>
          <a:prstGeom prst="rect">
            <a:avLst/>
          </a:prstGeom>
          <a:noFill/>
          <a:ln w="9525">
            <a:noFill/>
            <a:miter lim="800000"/>
            <a:headEnd/>
            <a:tailEnd/>
          </a:ln>
          <a:effectLst/>
        </p:spPr>
        <p:txBody>
          <a:bodyPr wrap="none">
            <a:spAutoFit/>
          </a:bodyPr>
          <a:lstStyle/>
          <a:p>
            <a:pPr>
              <a:defRPr/>
            </a:pPr>
            <a:fld id="{7B71D8D0-C757-4B5A-9C04-B89876E56090}" type="slidenum">
              <a:rPr lang="en-US" sz="1400">
                <a:solidFill>
                  <a:schemeClr val="bg2"/>
                </a:solidFill>
              </a:rPr>
              <a:pPr>
                <a:defRPr/>
              </a:pPr>
              <a:t>‹#›</a:t>
            </a:fld>
            <a:endParaRPr 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C98182BA-9C59-4286-8229-0A7200B40675}" type="slidenum">
              <a:rPr lang="en-US"/>
              <a:pPr>
                <a:defRPr/>
              </a:pPr>
              <a:t>‹#›</a:t>
            </a:fld>
            <a:endParaRPr lang="en-US"/>
          </a:p>
        </p:txBody>
      </p:sp>
    </p:spTree>
  </p:cSld>
  <p:clrMapOvr>
    <a:masterClrMapping/>
  </p:clrMapOvr>
  <p:transition>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2292"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3"/>
          <p:cNvSpPr>
            <a:spLocks noGrp="1" noChangeArrowheads="1"/>
          </p:cNvSpPr>
          <p:nvPr>
            <p:ph type="sldNum" sz="quarter" idx="10"/>
          </p:nvPr>
        </p:nvSpPr>
        <p:spPr/>
        <p:txBody>
          <a:bodyPr/>
          <a:lstStyle>
            <a:lvl1pPr>
              <a:defRPr/>
            </a:lvl1pPr>
          </a:lstStyle>
          <a:p>
            <a:pPr>
              <a:defRPr/>
            </a:pPr>
            <a:fld id="{758E0DD7-E83A-40B4-87E7-723AE8FB7CE8}" type="slidenum">
              <a:rPr lang="en-US"/>
              <a:pPr>
                <a:defRPr/>
              </a:pPr>
              <a:t>‹#›</a:t>
            </a:fld>
            <a:endParaRPr lang="en-US"/>
          </a:p>
        </p:txBody>
      </p:sp>
    </p:spTree>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316"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fld id="{66AEAFCA-2DA2-4542-BAA1-BC2034A99BE2}" type="slidenum">
              <a:rPr lang="en-US"/>
              <a:pPr>
                <a:defRPr/>
              </a:pPr>
              <a:t>‹#›</a:t>
            </a:fld>
            <a:endParaRPr lang="en-US"/>
          </a:p>
        </p:txBody>
      </p:sp>
    </p:spTree>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4340"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3"/>
          <p:cNvSpPr>
            <a:spLocks noGrp="1" noChangeArrowheads="1"/>
          </p:cNvSpPr>
          <p:nvPr>
            <p:ph type="sldNum" sz="quarter" idx="10"/>
          </p:nvPr>
        </p:nvSpPr>
        <p:spPr/>
        <p:txBody>
          <a:bodyPr/>
          <a:lstStyle>
            <a:lvl1pPr>
              <a:defRPr/>
            </a:lvl1pPr>
          </a:lstStyle>
          <a:p>
            <a:pPr>
              <a:defRPr/>
            </a:pPr>
            <a:fld id="{15640C1A-A132-4462-904B-A1673A262D48}" type="slidenum">
              <a:rPr lang="en-US"/>
              <a:pPr>
                <a:defRPr/>
              </a:pPr>
              <a:t>‹#›</a:t>
            </a:fld>
            <a:endParaRPr lang="en-US"/>
          </a:p>
        </p:txBody>
      </p:sp>
    </p:spTree>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5364"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3"/>
          <p:cNvSpPr>
            <a:spLocks noGrp="1" noChangeArrowheads="1"/>
          </p:cNvSpPr>
          <p:nvPr>
            <p:ph type="sldNum" sz="quarter" idx="10"/>
          </p:nvPr>
        </p:nvSpPr>
        <p:spPr/>
        <p:txBody>
          <a:bodyPr/>
          <a:lstStyle>
            <a:lvl1pPr>
              <a:defRPr/>
            </a:lvl1pPr>
          </a:lstStyle>
          <a:p>
            <a:pPr>
              <a:defRPr/>
            </a:pPr>
            <a:fld id="{C7796423-90A5-4848-8EBC-A22B80F5D924}" type="slidenum">
              <a:rPr lang="en-US"/>
              <a:pPr>
                <a:defRPr/>
              </a:pPr>
              <a:t>‹#›</a:t>
            </a:fld>
            <a:endParaRPr lang="en-US"/>
          </a:p>
        </p:txBody>
      </p:sp>
    </p:spTree>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6388"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Rectangle 13"/>
          <p:cNvSpPr>
            <a:spLocks noGrp="1" noChangeArrowheads="1"/>
          </p:cNvSpPr>
          <p:nvPr>
            <p:ph type="sldNum" sz="quarter" idx="10"/>
          </p:nvPr>
        </p:nvSpPr>
        <p:spPr/>
        <p:txBody>
          <a:bodyPr/>
          <a:lstStyle>
            <a:lvl1pPr>
              <a:defRPr/>
            </a:lvl1pPr>
          </a:lstStyle>
          <a:p>
            <a:pPr>
              <a:defRPr/>
            </a:pPr>
            <a:fld id="{413C10A3-B115-40A2-8F7C-6C2C51B51023}" type="slidenum">
              <a:rPr lang="en-US"/>
              <a:pPr>
                <a:defRPr/>
              </a:pPr>
              <a:t>‹#›</a:t>
            </a:fld>
            <a:endParaRPr lang="en-US"/>
          </a:p>
        </p:txBody>
      </p:sp>
    </p:spTree>
  </p:cSld>
  <p:clrMapOvr>
    <a:masterClrMapping/>
  </p:clrMapOvr>
  <p:transition>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1630EE0-502A-4BBC-A213-134072BAC1AE}" type="slidenum">
              <a:rPr lang="en-US"/>
              <a:pPr>
                <a:defRPr/>
              </a:pPr>
              <a:t>‹#›</a:t>
            </a:fld>
            <a:endParaRPr lang="en-US"/>
          </a:p>
        </p:txBody>
      </p:sp>
    </p:spTree>
  </p:cSld>
  <p:clrMapOvr>
    <a:masterClrMapping/>
  </p:clrMapOvr>
  <p:transition>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E25910C-3C06-4819-8DD9-BAA570BF09B9}" type="slidenum">
              <a:rPr lang="en-US"/>
              <a:pPr>
                <a:defRPr/>
              </a:pPr>
              <a:t>‹#›</a:t>
            </a:fld>
            <a:endParaRPr lang="en-US"/>
          </a:p>
        </p:txBody>
      </p:sp>
    </p:spTree>
  </p:cSld>
  <p:clrMapOvr>
    <a:masterClrMapping/>
  </p:clrMapOvr>
  <p:transition>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0152214-3A8B-42E4-9654-5CF1E63D5191}"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96072D-AEFF-4539-9442-BB6AEA16A128}" type="datetimeFigureOut">
              <a:rPr lang="en-US" smtClean="0"/>
              <a:pPr/>
              <a:t>20-Aug-24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A8CF80E-B7BF-4731-9A5D-2DB824B9A253}" type="slidenum">
              <a:rPr lang="en-US"/>
              <a:pPr>
                <a:defRPr/>
              </a:pPr>
              <a:t>‹#›</a:t>
            </a:fld>
            <a:endParaRPr lang="en-US"/>
          </a:p>
        </p:txBody>
      </p:sp>
    </p:spTree>
  </p:cSld>
  <p:clrMapOvr>
    <a:masterClrMapping/>
  </p:clrMapOvr>
  <p:transition>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2F22E28-4A06-4210-B36F-A33360B5F7E9}" type="slidenum">
              <a:rPr lang="en-US"/>
              <a:pPr>
                <a:defRPr/>
              </a:pPr>
              <a:t>‹#›</a:t>
            </a:fld>
            <a:endParaRPr lang="en-US"/>
          </a:p>
        </p:txBody>
      </p:sp>
    </p:spTree>
  </p:cSld>
  <p:clrMapOvr>
    <a:masterClrMapping/>
  </p:clrMapOvr>
  <p:transition>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7412"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ontent Placeholder 1"/>
          <p:cNvSpPr>
            <a:spLocks noGrp="1"/>
          </p:cNvSpPr>
          <p:nvPr>
            <p:ph/>
          </p:nvPr>
        </p:nvSpPr>
        <p:spPr>
          <a:xfrm>
            <a:off x="381000" y="228600"/>
            <a:ext cx="84582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9E3E6D4D-A66B-41DC-876D-9E047E7E9012}" type="slidenum">
              <a:rPr lang="en-US"/>
              <a:pPr>
                <a:defRPr/>
              </a:pPr>
              <a:t>‹#›</a:t>
            </a:fld>
            <a:endParaRPr lang="en-US" dirty="0"/>
          </a:p>
        </p:txBody>
      </p:sp>
    </p:spTree>
  </p:cSld>
  <p:clrMapOvr>
    <a:masterClrMapping/>
  </p:clrMapOvr>
  <p:transition>
    <p:zo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8436"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dirty="0"/>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AC369AC1-3D14-4A94-BEAA-5F6C6B6AA2AA}" type="slidenum">
              <a:rPr lang="en-US"/>
              <a:pPr>
                <a:defRPr/>
              </a:pPr>
              <a:t>‹#›</a:t>
            </a:fld>
            <a:endParaRPr lang="en-US"/>
          </a:p>
        </p:txBody>
      </p:sp>
    </p:spTree>
  </p:cSld>
  <p:clrMapOvr>
    <a:masterClrMapping/>
  </p:clrMapOvr>
  <p:transition>
    <p:zo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9460"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4478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40386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5"/>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8" name="Footer Placeholder 6"/>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9" name="Slide Number Placeholder 7"/>
          <p:cNvSpPr>
            <a:spLocks noGrp="1"/>
          </p:cNvSpPr>
          <p:nvPr>
            <p:ph type="sldNum" sz="quarter" idx="12"/>
          </p:nvPr>
        </p:nvSpPr>
        <p:spPr>
          <a:xfrm>
            <a:off x="7239000" y="6477000"/>
            <a:ext cx="1905000" cy="381000"/>
          </a:xfrm>
        </p:spPr>
        <p:txBody>
          <a:bodyPr/>
          <a:lstStyle>
            <a:lvl1pPr>
              <a:defRPr/>
            </a:lvl1pPr>
          </a:lstStyle>
          <a:p>
            <a:pPr>
              <a:defRPr/>
            </a:pPr>
            <a:fld id="{5D2FE76D-7127-4D54-BE37-68A8BA4877D3}" type="slidenum">
              <a:rPr lang="en-US"/>
              <a:pPr>
                <a:defRPr/>
              </a:pPr>
              <a:t>‹#›</a:t>
            </a:fld>
            <a:endParaRPr lang="en-US"/>
          </a:p>
        </p:txBody>
      </p:sp>
    </p:spTree>
  </p:cSld>
  <p:clrMapOvr>
    <a:masterClrMapping/>
  </p:clrMapOvr>
  <p:transition>
    <p:zo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0484"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1447800"/>
            <a:ext cx="4114800" cy="5029200"/>
          </a:xfrm>
        </p:spPr>
        <p:txBody>
          <a:bodyPr/>
          <a:lstStyle/>
          <a:p>
            <a:pPr lvl="0"/>
            <a:r>
              <a:rPr lang="en-US" noProof="0"/>
              <a:t>Click icon to add clip art</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632552E4-B939-4CBE-BB43-8A24F4CF251F}" type="slidenum">
              <a:rPr lang="en-US"/>
              <a:pPr>
                <a:defRPr/>
              </a:pPr>
              <a:t>‹#›</a:t>
            </a:fld>
            <a:endParaRPr lang="en-US"/>
          </a:p>
        </p:txBody>
      </p:sp>
    </p:spTree>
  </p:cSld>
  <p:clrMapOvr>
    <a:masterClrMapping/>
  </p:clrMapOvr>
  <p:transition>
    <p:zo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685800"/>
          </a:xfrm>
        </p:spPr>
        <p:txBody>
          <a:bodyPr/>
          <a:lstStyle/>
          <a:p>
            <a:r>
              <a:rPr lang="en-US"/>
              <a:t>Click to edit Master title style</a:t>
            </a:r>
          </a:p>
        </p:txBody>
      </p:sp>
      <p:sp>
        <p:nvSpPr>
          <p:cNvPr id="3" name="Table Placeholder 2"/>
          <p:cNvSpPr>
            <a:spLocks noGrp="1"/>
          </p:cNvSpPr>
          <p:nvPr>
            <p:ph type="tbl" idx="1"/>
          </p:nvPr>
        </p:nvSpPr>
        <p:spPr>
          <a:xfrm>
            <a:off x="381000" y="1447800"/>
            <a:ext cx="8382000" cy="5029200"/>
          </a:xfrm>
        </p:spPr>
        <p:txBody>
          <a:bodyPr/>
          <a:lstStyle/>
          <a:p>
            <a:r>
              <a:rPr lang="en-US"/>
              <a:t>Click icon to add table</a:t>
            </a:r>
          </a:p>
        </p:txBody>
      </p:sp>
      <p:sp>
        <p:nvSpPr>
          <p:cNvPr id="4" name="Date Placeholder 3"/>
          <p:cNvSpPr>
            <a:spLocks noGrp="1"/>
          </p:cNvSpPr>
          <p:nvPr>
            <p:ph type="dt" sz="half" idx="10"/>
          </p:nvPr>
        </p:nvSpPr>
        <p:spPr>
          <a:xfrm>
            <a:off x="152400" y="6324600"/>
            <a:ext cx="1905000" cy="533400"/>
          </a:xfrm>
        </p:spPr>
        <p:txBody>
          <a:bodyPr/>
          <a:lstStyle>
            <a:lvl1pPr>
              <a:defRPr/>
            </a:lvl1pPr>
          </a:lstStyle>
          <a:p>
            <a:endParaRPr lang="en-US"/>
          </a:p>
        </p:txBody>
      </p:sp>
      <p:sp>
        <p:nvSpPr>
          <p:cNvPr id="5" name="Footer Placeholder 4"/>
          <p:cNvSpPr>
            <a:spLocks noGrp="1"/>
          </p:cNvSpPr>
          <p:nvPr>
            <p:ph type="ftr" sz="quarter" idx="11"/>
          </p:nvPr>
        </p:nvSpPr>
        <p:spPr>
          <a:xfrm>
            <a:off x="3200400" y="6324600"/>
            <a:ext cx="2895600" cy="533400"/>
          </a:xfrm>
        </p:spPr>
        <p:txBody>
          <a:bodyPr/>
          <a:lstStyle>
            <a:lvl1pPr>
              <a:defRPr/>
            </a:lvl1pPr>
          </a:lstStyle>
          <a:p>
            <a:endParaRPr lang="en-US"/>
          </a:p>
        </p:txBody>
      </p:sp>
      <p:sp>
        <p:nvSpPr>
          <p:cNvPr id="6" name="Slide Number Placeholder 5"/>
          <p:cNvSpPr>
            <a:spLocks noGrp="1"/>
          </p:cNvSpPr>
          <p:nvPr>
            <p:ph type="sldNum" sz="quarter" idx="12"/>
          </p:nvPr>
        </p:nvSpPr>
        <p:spPr>
          <a:xfrm>
            <a:off x="7239000" y="6400800"/>
            <a:ext cx="1905000" cy="457200"/>
          </a:xfrm>
        </p:spPr>
        <p:txBody>
          <a:bodyPr/>
          <a:lstStyle>
            <a:lvl1pPr>
              <a:defRPr/>
            </a:lvl1pPr>
          </a:lstStyle>
          <a:p>
            <a:fld id="{223B9929-1738-403E-B748-BD2AC83CC94E}" type="slidenum">
              <a:rPr lang="en-US"/>
              <a:pPr/>
              <a:t>‹#›</a:t>
            </a:fld>
            <a:endParaRPr lang="en-US"/>
          </a:p>
        </p:txBody>
      </p:sp>
    </p:spTree>
  </p:cSld>
  <p:clrMapOvr>
    <a:masterClrMapping/>
  </p:clrMapOvr>
  <p:transition>
    <p:zo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450850" y="1371600"/>
            <a:ext cx="8693150" cy="5556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sp>
        <p:nvSpPr>
          <p:cNvPr id="14348" name="Rectangle 12"/>
          <p:cNvSpPr>
            <a:spLocks noGrp="1" noChangeArrowheads="1"/>
          </p:cNvSpPr>
          <p:nvPr>
            <p:ph type="ctrTitle"/>
          </p:nvPr>
        </p:nvSpPr>
        <p:spPr>
          <a:xfrm>
            <a:off x="457200" y="1600200"/>
            <a:ext cx="7772400" cy="1143000"/>
          </a:xfrm>
        </p:spPr>
        <p:txBody>
          <a:bodyPr/>
          <a:lstStyle>
            <a:lvl1pPr>
              <a:defRPr/>
            </a:lvl1pPr>
          </a:lstStyle>
          <a:p>
            <a:r>
              <a:rPr lang="en-US" dirty="0"/>
              <a:t>Click to edit Master title style</a:t>
            </a:r>
          </a:p>
        </p:txBody>
      </p:sp>
      <p:pic>
        <p:nvPicPr>
          <p:cNvPr id="29698" name="Picture 2" descr="C:\Users\user\Desktop\astu_new1.png"/>
          <p:cNvPicPr>
            <a:picLocks noChangeAspect="1" noChangeArrowheads="1"/>
          </p:cNvPicPr>
          <p:nvPr userDrawn="1"/>
        </p:nvPicPr>
        <p:blipFill>
          <a:blip r:embed="rId2" cstate="print"/>
          <a:srcRect/>
          <a:stretch>
            <a:fillRect/>
          </a:stretch>
        </p:blipFill>
        <p:spPr bwMode="auto">
          <a:xfrm>
            <a:off x="3810000" y="152400"/>
            <a:ext cx="1285875" cy="1219200"/>
          </a:xfrm>
          <a:prstGeom prst="rect">
            <a:avLst/>
          </a:prstGeom>
          <a:noFill/>
        </p:spPr>
      </p:pic>
      <p:sp>
        <p:nvSpPr>
          <p:cNvPr id="16" name="Oval 15"/>
          <p:cNvSpPr/>
          <p:nvPr userDrawn="1"/>
        </p:nvSpPr>
        <p:spPr bwMode="auto">
          <a:xfrm>
            <a:off x="8659504"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20-Aug-24</a:t>
            </a:fld>
            <a:endParaRPr lang="en-US"/>
          </a:p>
        </p:txBody>
      </p:sp>
      <p:sp>
        <p:nvSpPr>
          <p:cNvPr id="4" name="Rectangle 12"/>
          <p:cNvSpPr>
            <a:spLocks noGrp="1" noChangeArrowheads="1"/>
          </p:cNvSpPr>
          <p:nvPr>
            <p:ph type="ftr" sz="quarter" idx="11"/>
          </p:nvPr>
        </p:nvSpPr>
        <p:spPr>
          <a:ln/>
        </p:spPr>
        <p:txBody>
          <a:bodyPr/>
          <a:lstStyle>
            <a:lvl1pPr>
              <a:defRPr/>
            </a:lvl1pPr>
          </a:lstStyle>
          <a:p>
            <a:endParaRPr lang="en-US"/>
          </a:p>
        </p:txBody>
      </p:sp>
      <p:sp>
        <p:nvSpPr>
          <p:cNvPr id="5"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838200"/>
          <a:ext cx="8382000" cy="76200"/>
        </p:xfrm>
        <a:graphic>
          <a:graphicData uri="http://schemas.openxmlformats.org/presentationml/2006/ole">
            <mc:AlternateContent xmlns:mc="http://schemas.openxmlformats.org/markup-compatibility/2006">
              <mc:Choice xmlns:v="urn:schemas-microsoft-com:vml" Requires="v">
                <p:oleObj spid="_x0000_s22532"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8382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381000" y="228600"/>
            <a:ext cx="8382000" cy="6096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381000" y="990600"/>
            <a:ext cx="8382000" cy="5486400"/>
          </a:xfrm>
        </p:spPr>
        <p:txBody>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Oval 5"/>
          <p:cNvSpPr/>
          <p:nvPr/>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96072D-AEFF-4539-9442-BB6AEA16A128}" type="datetimeFigureOut">
              <a:rPr lang="en-US" smtClean="0"/>
              <a:pPr/>
              <a:t>20-Aug-24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3556"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4580"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5604"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6628"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20-Aug-24</a:t>
            </a:fld>
            <a:endParaRPr lang="en-US"/>
          </a:p>
        </p:txBody>
      </p:sp>
      <p:sp>
        <p:nvSpPr>
          <p:cNvPr id="3" name="Rectangle 12"/>
          <p:cNvSpPr>
            <a:spLocks noGrp="1" noChangeArrowheads="1"/>
          </p:cNvSpPr>
          <p:nvPr>
            <p:ph type="ftr" sz="quarter" idx="11"/>
          </p:nvPr>
        </p:nvSpPr>
        <p:spPr>
          <a:ln/>
        </p:spPr>
        <p:txBody>
          <a:bodyPr/>
          <a:lstStyle>
            <a:lvl1pPr>
              <a:defRPr/>
            </a:lvl1pPr>
          </a:lstStyle>
          <a:p>
            <a:endParaRPr lang="en-US"/>
          </a:p>
        </p:txBody>
      </p:sp>
      <p:sp>
        <p:nvSpPr>
          <p:cNvPr id="4"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20-Aug-24</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20-Aug-24</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20-Aug-24</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20-Aug-24</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7652"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ontent Placeholder 1"/>
          <p:cNvSpPr>
            <a:spLocks noGrp="1"/>
          </p:cNvSpPr>
          <p:nvPr>
            <p:ph/>
          </p:nvPr>
        </p:nvSpPr>
        <p:spPr>
          <a:xfrm>
            <a:off x="381000" y="228600"/>
            <a:ext cx="84582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6072D-AEFF-4539-9442-BB6AEA16A128}" type="datetimeFigureOut">
              <a:rPr lang="en-US" smtClean="0"/>
              <a:pPr/>
              <a:t>20-Aug-24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8676" name="Clip" r:id="rId3" imgW="6857143" imgH="48963" progId="">
                  <p:embed/>
                </p:oleObj>
              </mc:Choice>
              <mc:Fallback>
                <p:oleObj name="Clip" r:id="rId3" imgW="6857143" imgH="48963" progId="">
                  <p:embed/>
                  <p:pic>
                    <p:nvPicPr>
                      <p:cNvPr id="0" name="Object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4478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40386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5"/>
          <p:cNvSpPr>
            <a:spLocks noGrp="1"/>
          </p:cNvSpPr>
          <p:nvPr>
            <p:ph type="dt" sz="half" idx="10"/>
          </p:nvPr>
        </p:nvSpPr>
        <p:spPr>
          <a:xfrm>
            <a:off x="152400" y="6477000"/>
            <a:ext cx="1905000" cy="381000"/>
          </a:xfrm>
        </p:spPr>
        <p:txBody>
          <a:bodyPr/>
          <a:lstStyle>
            <a:lvl1pPr>
              <a:defRPr/>
            </a:lvl1pPr>
          </a:lstStyle>
          <a:p>
            <a:fld id="{4396072D-AEFF-4539-9442-BB6AEA16A128}" type="datetimeFigureOut">
              <a:rPr lang="en-US" smtClean="0"/>
              <a:pPr/>
              <a:t>20-Aug-24</a:t>
            </a:fld>
            <a:endParaRPr lang="en-US"/>
          </a:p>
        </p:txBody>
      </p:sp>
      <p:sp>
        <p:nvSpPr>
          <p:cNvPr id="8" name="Footer Placeholder 6"/>
          <p:cNvSpPr>
            <a:spLocks noGrp="1"/>
          </p:cNvSpPr>
          <p:nvPr>
            <p:ph type="ftr" sz="quarter" idx="11"/>
          </p:nvPr>
        </p:nvSpPr>
        <p:spPr>
          <a:xfrm>
            <a:off x="3124200" y="6477000"/>
            <a:ext cx="2895600" cy="381000"/>
          </a:xfrm>
        </p:spPr>
        <p:txBody>
          <a:bodyPr/>
          <a:lstStyle>
            <a:lvl1pPr>
              <a:defRPr smtClean="0"/>
            </a:lvl1pPr>
          </a:lstStyle>
          <a:p>
            <a:endParaRPr lang="en-US"/>
          </a:p>
        </p:txBody>
      </p:sp>
      <p:sp>
        <p:nvSpPr>
          <p:cNvPr id="9" name="Slide Number Placeholder 7"/>
          <p:cNvSpPr>
            <a:spLocks noGrp="1"/>
          </p:cNvSpPr>
          <p:nvPr>
            <p:ph type="sldNum" sz="quarter" idx="12"/>
          </p:nvPr>
        </p:nvSpPr>
        <p:spPr>
          <a:xfrm>
            <a:off x="7239000" y="6477000"/>
            <a:ext cx="1905000" cy="381000"/>
          </a:xfrm>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20-Aug-24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20-Aug-24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vmlDrawing" Target="../drawings/vmlDrawing1.v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21" Type="http://schemas.openxmlformats.org/officeDocument/2006/relationships/image" Target="../media/image1.png"/><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oleObject" Target="../embeddings/oleObject11.bin"/><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vmlDrawing" Target="../drawings/vmlDrawing11.v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oleObject" Target="../embeddings/oleObject21.bin"/><Relationship Id="rId2" Type="http://schemas.openxmlformats.org/officeDocument/2006/relationships/slideLayout" Target="../slideLayouts/slideLayout58.xml"/><Relationship Id="rId16" Type="http://schemas.openxmlformats.org/officeDocument/2006/relationships/vmlDrawing" Target="../drawings/vmlDrawing21.v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theme" Target="../theme/theme5.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6072D-AEFF-4539-9442-BB6AEA16A128}" type="datetimeFigureOut">
              <a:rPr lang="en-US" smtClean="0"/>
              <a:pPr/>
              <a:t>20-Aug-24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DFC1E-34FC-4D3F-8FB1-D47DCABC3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pPr>
              <a:defRPr/>
            </a:pPr>
            <a:endParaRPr lang="en-US"/>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ABE90174-6FFE-4568-BF1A-2AF5D4C94B68}" type="slidenum">
              <a:rPr lang="en-US"/>
              <a:pPr>
                <a:defRPr/>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8" name="Clip" r:id="rId20" imgW="6857143" imgH="48963" progId="">
                  <p:embed/>
                </p:oleObj>
              </mc:Choice>
              <mc:Fallback>
                <p:oleObj name="Clip" r:id="rId20" imgW="6857143" imgH="48963" progId="">
                  <p:embed/>
                  <p:pic>
                    <p:nvPicPr>
                      <p:cNvPr id="0" name="Object 23"/>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p:zoom/>
  </p:transition>
  <p:hf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6072D-AEFF-4539-9442-BB6AEA16A128}" type="datetimeFigureOut">
              <a:rPr lang="en-US" smtClean="0"/>
              <a:pPr/>
              <a:t>20-Aug-24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DFC1E-34FC-4D3F-8FB1-D47DCABC3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pPr>
              <a:defRPr/>
            </a:pPr>
            <a:endParaRPr lang="en-US"/>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ABE90174-6FFE-4568-BF1A-2AF5D4C94B68}" type="slidenum">
              <a:rPr lang="en-US"/>
              <a:pPr>
                <a:defRPr/>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1268" name="Clip" r:id="rId20" imgW="6857143" imgH="48963" progId="">
                  <p:embed/>
                </p:oleObj>
              </mc:Choice>
              <mc:Fallback>
                <p:oleObj name="Clip" r:id="rId20" imgW="6857143" imgH="48963" progId="">
                  <p:embed/>
                  <p:pic>
                    <p:nvPicPr>
                      <p:cNvPr id="0" name="Object 23"/>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ransition>
    <p:zoom/>
  </p:transition>
  <p:hf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4396072D-AEFF-4539-9442-BB6AEA16A128}" type="datetimeFigureOut">
              <a:rPr lang="en-US" smtClean="0"/>
              <a:pPr/>
              <a:t>20-Aug-24</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endParaRPr lang="en-US"/>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6C7DFC1E-34FC-4D3F-8FB1-D47DCABC3090}" type="slidenum">
              <a:rPr lang="en-US" smtClean="0"/>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1508" name="Clip" r:id="rId17" imgW="6857143" imgH="48963" progId="">
                  <p:embed/>
                </p:oleObj>
              </mc:Choice>
              <mc:Fallback>
                <p:oleObj name="Clip" r:id="rId17" imgW="6857143" imgH="48963" progId="">
                  <p:embed/>
                  <p:pic>
                    <p:nvPicPr>
                      <p:cNvPr id="0" name="Object 2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ransition>
    <p:zoom/>
  </p:transition>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9.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59.xml"/><Relationship Id="rId1" Type="http://schemas.openxmlformats.org/officeDocument/2006/relationships/vmlDrawing" Target="../drawings/vmlDrawing29.vm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B06F34-9C8D-E926-A92E-CED79F37562B}"/>
              </a:ext>
            </a:extLst>
          </p:cNvPr>
          <p:cNvSpPr txBox="1">
            <a:spLocks noGrp="1"/>
          </p:cNvSpPr>
          <p:nvPr>
            <p:ph type="title"/>
          </p:nvPr>
        </p:nvSpPr>
        <p:spPr>
          <a:xfrm>
            <a:off x="762000" y="-579060"/>
            <a:ext cx="7716838" cy="1569660"/>
          </a:xfrm>
          <a:prstGeom prst="rect">
            <a:avLst/>
          </a:prstGeom>
          <a:noFill/>
        </p:spPr>
        <p:txBody>
          <a:bodyPr wrap="square" rtlCol="0">
            <a:spAutoFit/>
          </a:bodyPr>
          <a:lstStyle/>
          <a:p>
            <a:br>
              <a:rPr lang="en-AS" sz="3200" dirty="0">
                <a:solidFill>
                  <a:srgbClr val="C00000"/>
                </a:solidFill>
                <a:latin typeface="Britannic Bold" pitchFamily="34" charset="0"/>
              </a:rPr>
            </a:br>
            <a:br>
              <a:rPr lang="en-AS" sz="3200" dirty="0">
                <a:solidFill>
                  <a:srgbClr val="C00000"/>
                </a:solidFill>
                <a:latin typeface="Britannic Bold" pitchFamily="34" charset="0"/>
              </a:rPr>
            </a:br>
            <a:r>
              <a:rPr lang="en-US" sz="3200" dirty="0">
                <a:solidFill>
                  <a:srgbClr val="C00000"/>
                </a:solidFill>
                <a:latin typeface="Britannic Bold" pitchFamily="34" charset="0"/>
              </a:rPr>
              <a:t>Principles of Compiler Design</a:t>
            </a:r>
          </a:p>
        </p:txBody>
      </p:sp>
      <p:sp>
        <p:nvSpPr>
          <p:cNvPr id="5" name="TextBox 4">
            <a:extLst>
              <a:ext uri="{FF2B5EF4-FFF2-40B4-BE49-F238E27FC236}">
                <a16:creationId xmlns:a16="http://schemas.microsoft.com/office/drawing/2014/main" id="{565CE828-986E-B642-0FD0-B6A2A22AC54C}"/>
              </a:ext>
            </a:extLst>
          </p:cNvPr>
          <p:cNvSpPr txBox="1"/>
          <p:nvPr/>
        </p:nvSpPr>
        <p:spPr>
          <a:xfrm>
            <a:off x="1905000" y="2541242"/>
            <a:ext cx="6019800" cy="1754326"/>
          </a:xfrm>
          <a:prstGeom prst="rect">
            <a:avLst/>
          </a:prstGeom>
          <a:noFill/>
        </p:spPr>
        <p:txBody>
          <a:bodyPr wrap="square">
            <a:spAutoFit/>
          </a:bodyPr>
          <a:lstStyle/>
          <a:p>
            <a:pPr algn="ctr"/>
            <a:r>
              <a:rPr kumimoji="0" lang="en-US" sz="3600" b="1" i="0" u="none" strike="noStrike" kern="0" cap="none" spc="0" normalizeH="0" baseline="0" noProof="0" dirty="0">
                <a:ln>
                  <a:noFill/>
                </a:ln>
                <a:solidFill>
                  <a:srgbClr val="333399"/>
                </a:solidFill>
                <a:effectLst/>
                <a:uLnTx/>
                <a:uFillTx/>
                <a:latin typeface="Times New Roman" panose="02020603050405020304" pitchFamily="18" charset="0"/>
                <a:ea typeface="+mj-ea"/>
                <a:cs typeface="+mj-cs"/>
              </a:rPr>
              <a:t>Chapter 2</a:t>
            </a:r>
            <a:endParaRPr kumimoji="0" lang="en-AS" sz="3600" b="1" i="0" u="none" strike="noStrike" kern="0" cap="none" spc="0" normalizeH="0" baseline="0" noProof="0" dirty="0">
              <a:ln>
                <a:noFill/>
              </a:ln>
              <a:solidFill>
                <a:srgbClr val="333399"/>
              </a:solidFill>
              <a:effectLst/>
              <a:uLnTx/>
              <a:uFillTx/>
              <a:latin typeface="Times New Roman" panose="02020603050405020304" pitchFamily="18" charset="0"/>
              <a:ea typeface="+mj-ea"/>
              <a:cs typeface="+mj-cs"/>
            </a:endParaRPr>
          </a:p>
          <a:p>
            <a:pPr algn="ctr"/>
            <a:br>
              <a:rPr kumimoji="0" lang="en-US" sz="3600" b="1" i="0" u="none" strike="noStrike" kern="0" cap="none" spc="0" normalizeH="0" baseline="0" noProof="0" dirty="0">
                <a:ln>
                  <a:noFill/>
                </a:ln>
                <a:solidFill>
                  <a:srgbClr val="333399"/>
                </a:solidFill>
                <a:effectLst/>
                <a:uLnTx/>
                <a:uFillTx/>
                <a:latin typeface="Times New Roman" panose="02020603050405020304" pitchFamily="18" charset="0"/>
                <a:ea typeface="+mj-ea"/>
                <a:cs typeface="+mj-cs"/>
              </a:rPr>
            </a:br>
            <a:r>
              <a:rPr kumimoji="0" lang="en-US" sz="3600" b="1" i="0" u="none" strike="noStrike" kern="0" cap="none" spc="0" normalizeH="0" baseline="0" noProof="0" dirty="0">
                <a:ln>
                  <a:noFill/>
                </a:ln>
                <a:solidFill>
                  <a:srgbClr val="333399"/>
                </a:solidFill>
                <a:effectLst/>
                <a:uLnTx/>
                <a:uFillTx/>
                <a:latin typeface="Times New Roman" panose="02020603050405020304" pitchFamily="18" charset="0"/>
                <a:ea typeface="+mj-ea"/>
                <a:cs typeface="+mj-cs"/>
              </a:rPr>
              <a:t>Lexical Analysis</a:t>
            </a:r>
            <a:endParaRPr lang="en-ER" dirty="0"/>
          </a:p>
        </p:txBody>
      </p:sp>
    </p:spTree>
    <p:extLst>
      <p:ext uri="{BB962C8B-B14F-4D97-AF65-F5344CB8AC3E}">
        <p14:creationId xmlns:p14="http://schemas.microsoft.com/office/powerpoint/2010/main" val="3840635635"/>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Tokens, Patterns, and Lexemes</a:t>
            </a:r>
          </a:p>
        </p:txBody>
      </p:sp>
      <p:sp>
        <p:nvSpPr>
          <p:cNvPr id="4" name="TextShape 2"/>
          <p:cNvSpPr txBox="1"/>
          <p:nvPr/>
        </p:nvSpPr>
        <p:spPr>
          <a:xfrm>
            <a:off x="304800" y="838200"/>
            <a:ext cx="8472420" cy="5829360"/>
          </a:xfrm>
          <a:prstGeom prst="rect">
            <a:avLst/>
          </a:prstGeom>
        </p:spPr>
        <p:txBody>
          <a:bodyPr/>
          <a:lstStyle/>
          <a:p>
            <a:pPr marL="0" lvl="2" algn="just">
              <a:lnSpc>
                <a:spcPct val="145000"/>
              </a:lnSpc>
              <a:buSzPct val="85000"/>
            </a:pPr>
            <a:r>
              <a:rPr lang="en-US" b="1" dirty="0">
                <a:solidFill>
                  <a:srgbClr val="CC00FF"/>
                </a:solidFill>
                <a:latin typeface="Perpetua" pitchFamily="18" charset="0"/>
              </a:rPr>
              <a:t> A lexeme </a:t>
            </a:r>
            <a:r>
              <a:rPr lang="en-US" dirty="0">
                <a:solidFill>
                  <a:srgbClr val="000000"/>
                </a:solidFill>
                <a:latin typeface="Perpetua" pitchFamily="18" charset="0"/>
              </a:rPr>
              <a:t>is a sequence of characters in the source program that matches the pattern for a token.</a:t>
            </a:r>
          </a:p>
          <a:p>
            <a:pPr marL="0" lvl="2" algn="just">
              <a:lnSpc>
                <a:spcPct val="145000"/>
              </a:lnSpc>
              <a:buSzPct val="85000"/>
            </a:pPr>
            <a:r>
              <a:rPr lang="en-US" sz="1600" b="1" dirty="0">
                <a:solidFill>
                  <a:srgbClr val="000000"/>
                </a:solidFill>
                <a:latin typeface="Perpetua" pitchFamily="18" charset="0"/>
              </a:rPr>
              <a:t>     Example: -</a:t>
            </a:r>
            <a:r>
              <a:rPr lang="en-US" sz="1600" b="1" dirty="0">
                <a:solidFill>
                  <a:srgbClr val="0000FF"/>
                </a:solidFill>
                <a:latin typeface="Perpetua" pitchFamily="18" charset="0"/>
              </a:rPr>
              <a:t>5, i, sum, 100, for ;  </a:t>
            </a:r>
            <a:r>
              <a:rPr lang="en-US" sz="1600" b="1" dirty="0" err="1">
                <a:solidFill>
                  <a:srgbClr val="0000FF"/>
                </a:solidFill>
                <a:latin typeface="Perpetua" pitchFamily="18" charset="0"/>
              </a:rPr>
              <a:t>int</a:t>
            </a:r>
            <a:r>
              <a:rPr lang="en-US" sz="1600" b="1" dirty="0">
                <a:solidFill>
                  <a:srgbClr val="0000FF"/>
                </a:solidFill>
                <a:latin typeface="Perpetua" pitchFamily="18" charset="0"/>
              </a:rPr>
              <a:t>  10 + -</a:t>
            </a:r>
          </a:p>
          <a:p>
            <a:pPr marL="0" lvl="2" algn="just">
              <a:lnSpc>
                <a:spcPct val="145000"/>
              </a:lnSpc>
              <a:buSzPct val="85000"/>
            </a:pPr>
            <a:r>
              <a:rPr lang="en-US" b="1" dirty="0">
                <a:solidFill>
                  <a:srgbClr val="CC00FF"/>
                </a:solidFill>
                <a:latin typeface="Perpetua" pitchFamily="18" charset="0"/>
              </a:rPr>
              <a:t>Token:-</a:t>
            </a:r>
            <a:r>
              <a:rPr lang="en-US" dirty="0">
                <a:solidFill>
                  <a:srgbClr val="CC00FF"/>
                </a:solidFill>
                <a:latin typeface="Perpetua" pitchFamily="18" charset="0"/>
              </a:rPr>
              <a:t> </a:t>
            </a:r>
            <a:r>
              <a:rPr lang="en-US" dirty="0">
                <a:solidFill>
                  <a:srgbClr val="000000"/>
                </a:solidFill>
                <a:latin typeface="Perpetua" pitchFamily="18" charset="0"/>
              </a:rPr>
              <a:t>is a pair consisting of a </a:t>
            </a:r>
            <a:r>
              <a:rPr lang="en-US" sz="1600" b="1" dirty="0">
                <a:solidFill>
                  <a:srgbClr val="000000"/>
                </a:solidFill>
                <a:latin typeface="Perpetua" pitchFamily="18" charset="0"/>
              </a:rPr>
              <a:t>token</a:t>
            </a:r>
            <a:r>
              <a:rPr lang="en-US" b="1" i="1" dirty="0">
                <a:solidFill>
                  <a:srgbClr val="000000"/>
                </a:solidFill>
                <a:latin typeface="Perpetua" pitchFamily="18" charset="0"/>
              </a:rPr>
              <a:t> </a:t>
            </a:r>
            <a:r>
              <a:rPr lang="en-US" sz="1600" b="1" dirty="0">
                <a:solidFill>
                  <a:srgbClr val="000000"/>
                </a:solidFill>
                <a:latin typeface="Perpetua" pitchFamily="18" charset="0"/>
              </a:rPr>
              <a:t>name</a:t>
            </a:r>
            <a:r>
              <a:rPr lang="en-US" b="1" i="1" dirty="0">
                <a:solidFill>
                  <a:srgbClr val="000000"/>
                </a:solidFill>
                <a:latin typeface="Perpetua" pitchFamily="18" charset="0"/>
              </a:rPr>
              <a:t> </a:t>
            </a:r>
            <a:r>
              <a:rPr lang="en-US" dirty="0">
                <a:solidFill>
                  <a:srgbClr val="000000"/>
                </a:solidFill>
                <a:latin typeface="Perpetua" pitchFamily="18" charset="0"/>
              </a:rPr>
              <a:t>and an </a:t>
            </a:r>
            <a:r>
              <a:rPr lang="en-US" sz="1600" b="1" dirty="0">
                <a:solidFill>
                  <a:srgbClr val="000000"/>
                </a:solidFill>
                <a:latin typeface="Perpetua" pitchFamily="18" charset="0"/>
              </a:rPr>
              <a:t>optional</a:t>
            </a:r>
            <a:r>
              <a:rPr lang="en-US" dirty="0">
                <a:solidFill>
                  <a:srgbClr val="000000"/>
                </a:solidFill>
                <a:latin typeface="Perpetua" pitchFamily="18" charset="0"/>
              </a:rPr>
              <a:t> </a:t>
            </a:r>
            <a:r>
              <a:rPr lang="en-US" sz="1600" b="1" dirty="0">
                <a:solidFill>
                  <a:srgbClr val="000000"/>
                </a:solidFill>
                <a:latin typeface="Perpetua" pitchFamily="18" charset="0"/>
              </a:rPr>
              <a:t>attribute</a:t>
            </a:r>
            <a:r>
              <a:rPr lang="en-US" dirty="0">
                <a:solidFill>
                  <a:srgbClr val="000000"/>
                </a:solidFill>
                <a:latin typeface="Perpetua" pitchFamily="18" charset="0"/>
              </a:rPr>
              <a:t> </a:t>
            </a:r>
            <a:r>
              <a:rPr lang="en-US" sz="1600" b="1" dirty="0">
                <a:solidFill>
                  <a:srgbClr val="000000"/>
                </a:solidFill>
                <a:latin typeface="Perpetua" pitchFamily="18" charset="0"/>
              </a:rPr>
              <a:t>value</a:t>
            </a:r>
            <a:r>
              <a:rPr lang="en-US" dirty="0">
                <a:solidFill>
                  <a:srgbClr val="000000"/>
                </a:solidFill>
                <a:latin typeface="Perpetua" pitchFamily="18" charset="0"/>
              </a:rPr>
              <a:t>. </a:t>
            </a:r>
          </a:p>
          <a:p>
            <a:pPr marL="0" lvl="2" indent="231775" algn="just">
              <a:lnSpc>
                <a:spcPct val="145000"/>
              </a:lnSpc>
              <a:buSzPct val="85000"/>
            </a:pPr>
            <a:r>
              <a:rPr lang="en-US" b="1" dirty="0">
                <a:solidFill>
                  <a:srgbClr val="000000"/>
                </a:solidFill>
                <a:latin typeface="Perpetua" pitchFamily="18" charset="0"/>
              </a:rPr>
              <a:t> </a:t>
            </a:r>
            <a:r>
              <a:rPr lang="en-US" sz="1600" b="1" dirty="0">
                <a:solidFill>
                  <a:srgbClr val="000000"/>
                </a:solidFill>
                <a:latin typeface="Perpetua" pitchFamily="18" charset="0"/>
              </a:rPr>
              <a:t>Example</a:t>
            </a:r>
            <a:r>
              <a:rPr lang="en-US" b="1" dirty="0">
                <a:solidFill>
                  <a:srgbClr val="000000"/>
                </a:solidFill>
                <a:latin typeface="Perpetua" pitchFamily="18" charset="0"/>
              </a:rPr>
              <a:t>: </a:t>
            </a:r>
          </a:p>
          <a:p>
            <a:pPr marL="0" lvl="2" indent="231775" algn="just">
              <a:lnSpc>
                <a:spcPct val="170000"/>
              </a:lnSpc>
              <a:buSzPct val="85000"/>
            </a:pPr>
            <a:r>
              <a:rPr lang="en-US" b="1" dirty="0">
                <a:solidFill>
                  <a:srgbClr val="000000"/>
                </a:solidFill>
                <a:latin typeface="Perpetua" pitchFamily="18" charset="0"/>
              </a:rPr>
              <a:t>   </a:t>
            </a:r>
            <a:r>
              <a:rPr lang="en-US" sz="1600" b="1" dirty="0">
                <a:solidFill>
                  <a:srgbClr val="FF0000"/>
                </a:solidFill>
                <a:latin typeface="Perpetua" pitchFamily="18" charset="0"/>
              </a:rPr>
              <a:t>Identifiers =</a:t>
            </a:r>
            <a:r>
              <a:rPr lang="en-US" sz="1600" b="1" dirty="0">
                <a:solidFill>
                  <a:srgbClr val="000000"/>
                </a:solidFill>
                <a:latin typeface="Perpetua" pitchFamily="18" charset="0"/>
              </a:rPr>
              <a:t> </a:t>
            </a:r>
            <a:r>
              <a:rPr lang="en-US" sz="1600" b="1" dirty="0">
                <a:solidFill>
                  <a:srgbClr val="0000FF"/>
                </a:solidFill>
                <a:latin typeface="Perpetua" pitchFamily="18" charset="0"/>
              </a:rPr>
              <a:t>{</a:t>
            </a:r>
            <a:r>
              <a:rPr lang="en-US" sz="1600" b="1" dirty="0">
                <a:solidFill>
                  <a:srgbClr val="000000"/>
                </a:solidFill>
                <a:latin typeface="Perpetua" pitchFamily="18" charset="0"/>
              </a:rPr>
              <a:t> </a:t>
            </a:r>
            <a:r>
              <a:rPr lang="en-US" sz="1600" b="1" dirty="0">
                <a:solidFill>
                  <a:srgbClr val="0000FF"/>
                </a:solidFill>
                <a:latin typeface="Perpetua" pitchFamily="18" charset="0"/>
              </a:rPr>
              <a:t>i</a:t>
            </a:r>
            <a:r>
              <a:rPr lang="en-US" sz="1600" b="1" dirty="0">
                <a:solidFill>
                  <a:srgbClr val="000000"/>
                </a:solidFill>
                <a:latin typeface="Perpetua" pitchFamily="18" charset="0"/>
              </a:rPr>
              <a:t>, </a:t>
            </a:r>
            <a:r>
              <a:rPr lang="en-US" sz="1600" b="1" dirty="0">
                <a:solidFill>
                  <a:srgbClr val="0000FF"/>
                </a:solidFill>
                <a:latin typeface="Perpetua" pitchFamily="18" charset="0"/>
              </a:rPr>
              <a:t>sum } </a:t>
            </a:r>
          </a:p>
          <a:p>
            <a:pPr marL="0" lvl="2" indent="231775" algn="just">
              <a:lnSpc>
                <a:spcPct val="170000"/>
              </a:lnSpc>
              <a:buSzPct val="85000"/>
            </a:pPr>
            <a:r>
              <a:rPr lang="en-US" sz="1600" b="1" dirty="0">
                <a:solidFill>
                  <a:srgbClr val="FF0000"/>
                </a:solidFill>
                <a:latin typeface="Perpetua" pitchFamily="18" charset="0"/>
              </a:rPr>
              <a:t>    int_Constatnt =</a:t>
            </a:r>
            <a:r>
              <a:rPr lang="en-US" sz="1600" b="1" dirty="0">
                <a:solidFill>
                  <a:srgbClr val="000000"/>
                </a:solidFill>
                <a:latin typeface="Perpetua" pitchFamily="18" charset="0"/>
              </a:rPr>
              <a:t> { </a:t>
            </a:r>
            <a:r>
              <a:rPr lang="en-US" sz="1600" b="1" dirty="0">
                <a:solidFill>
                  <a:srgbClr val="0000FF"/>
                </a:solidFill>
                <a:latin typeface="Perpetua" pitchFamily="18" charset="0"/>
              </a:rPr>
              <a:t>10</a:t>
            </a:r>
            <a:r>
              <a:rPr lang="en-US" sz="1600" b="1" dirty="0">
                <a:solidFill>
                  <a:srgbClr val="000000"/>
                </a:solidFill>
                <a:latin typeface="Perpetua" pitchFamily="18" charset="0"/>
              </a:rPr>
              <a:t>, </a:t>
            </a:r>
            <a:r>
              <a:rPr lang="en-US" sz="1600" b="1" dirty="0">
                <a:solidFill>
                  <a:srgbClr val="0000FF"/>
                </a:solidFill>
                <a:latin typeface="Perpetua" pitchFamily="18" charset="0"/>
              </a:rPr>
              <a:t>100</a:t>
            </a:r>
            <a:r>
              <a:rPr lang="en-US" sz="1600" b="1" dirty="0">
                <a:solidFill>
                  <a:srgbClr val="000000"/>
                </a:solidFill>
                <a:latin typeface="Perpetua" pitchFamily="18" charset="0"/>
              </a:rPr>
              <a:t>, </a:t>
            </a:r>
            <a:r>
              <a:rPr lang="en-US" sz="1600" b="1" dirty="0">
                <a:solidFill>
                  <a:srgbClr val="0000FF"/>
                </a:solidFill>
                <a:latin typeface="Perpetua" pitchFamily="18" charset="0"/>
              </a:rPr>
              <a:t>-5 } </a:t>
            </a:r>
          </a:p>
          <a:p>
            <a:pPr marL="0" lvl="2" indent="231775" algn="just">
              <a:lnSpc>
                <a:spcPct val="170000"/>
              </a:lnSpc>
              <a:buSzPct val="85000"/>
            </a:pPr>
            <a:r>
              <a:rPr lang="en-US" sz="1600" b="1" dirty="0">
                <a:solidFill>
                  <a:srgbClr val="0000FF"/>
                </a:solidFill>
                <a:latin typeface="Perpetua" pitchFamily="18" charset="0"/>
              </a:rPr>
              <a:t>    </a:t>
            </a:r>
            <a:r>
              <a:rPr lang="en-US" sz="1600" b="1" dirty="0" err="1">
                <a:solidFill>
                  <a:srgbClr val="FF0000"/>
                </a:solidFill>
                <a:latin typeface="Perpetua" pitchFamily="18" charset="0"/>
              </a:rPr>
              <a:t>Oppr</a:t>
            </a:r>
            <a:r>
              <a:rPr lang="en-US" sz="1600" b="1" dirty="0">
                <a:solidFill>
                  <a:srgbClr val="FF0000"/>
                </a:solidFill>
                <a:latin typeface="Perpetua" pitchFamily="18" charset="0"/>
              </a:rPr>
              <a:t> =</a:t>
            </a:r>
            <a:r>
              <a:rPr lang="en-US" sz="1600" b="1" dirty="0">
                <a:solidFill>
                  <a:srgbClr val="000000"/>
                </a:solidFill>
                <a:latin typeface="Perpetua" pitchFamily="18" charset="0"/>
              </a:rPr>
              <a:t> </a:t>
            </a:r>
            <a:r>
              <a:rPr lang="en-US" sz="1600" b="1" dirty="0">
                <a:solidFill>
                  <a:srgbClr val="0000FF"/>
                </a:solidFill>
                <a:latin typeface="Perpetua" pitchFamily="18" charset="0"/>
              </a:rPr>
              <a:t>{ +</a:t>
            </a:r>
            <a:r>
              <a:rPr lang="en-US" sz="1600" b="1" dirty="0">
                <a:solidFill>
                  <a:srgbClr val="000000"/>
                </a:solidFill>
                <a:latin typeface="Perpetua" pitchFamily="18" charset="0"/>
              </a:rPr>
              <a:t>, </a:t>
            </a:r>
            <a:r>
              <a:rPr lang="en-US" sz="1600" b="1" dirty="0">
                <a:solidFill>
                  <a:srgbClr val="0000FF"/>
                </a:solidFill>
                <a:latin typeface="Perpetua" pitchFamily="18" charset="0"/>
              </a:rPr>
              <a:t>-}</a:t>
            </a:r>
          </a:p>
          <a:p>
            <a:pPr marL="0" lvl="2" indent="231775" algn="just">
              <a:lnSpc>
                <a:spcPct val="170000"/>
              </a:lnSpc>
              <a:buSzPct val="85000"/>
            </a:pPr>
            <a:r>
              <a:rPr lang="en-US" sz="1600" b="1" dirty="0">
                <a:solidFill>
                  <a:srgbClr val="0000FF"/>
                </a:solidFill>
                <a:latin typeface="Perpetua" pitchFamily="18" charset="0"/>
              </a:rPr>
              <a:t>    </a:t>
            </a:r>
            <a:r>
              <a:rPr lang="en-US" sz="1600" b="1" dirty="0">
                <a:solidFill>
                  <a:srgbClr val="FF0000"/>
                </a:solidFill>
                <a:latin typeface="Perpetua" pitchFamily="18" charset="0"/>
              </a:rPr>
              <a:t>rev_Words =</a:t>
            </a:r>
            <a:r>
              <a:rPr lang="en-US" sz="1600" b="1" dirty="0">
                <a:solidFill>
                  <a:srgbClr val="000000"/>
                </a:solidFill>
                <a:latin typeface="Perpetua" pitchFamily="18" charset="0"/>
              </a:rPr>
              <a:t> </a:t>
            </a:r>
            <a:r>
              <a:rPr lang="en-US" sz="1600" b="1" dirty="0">
                <a:solidFill>
                  <a:srgbClr val="0000FF"/>
                </a:solidFill>
                <a:latin typeface="Perpetua" pitchFamily="18" charset="0"/>
              </a:rPr>
              <a:t>{ for</a:t>
            </a:r>
            <a:r>
              <a:rPr lang="en-US" sz="1600" b="1" dirty="0">
                <a:solidFill>
                  <a:srgbClr val="000000"/>
                </a:solidFill>
                <a:latin typeface="Perpetua" pitchFamily="18" charset="0"/>
              </a:rPr>
              <a:t>, </a:t>
            </a:r>
            <a:r>
              <a:rPr lang="en-US" sz="1600" b="1" dirty="0" err="1">
                <a:solidFill>
                  <a:srgbClr val="0000FF"/>
                </a:solidFill>
                <a:latin typeface="Perpetua" pitchFamily="18" charset="0"/>
              </a:rPr>
              <a:t>int</a:t>
            </a:r>
            <a:r>
              <a:rPr lang="en-US" sz="1600" b="1" dirty="0">
                <a:solidFill>
                  <a:srgbClr val="0000FF"/>
                </a:solidFill>
                <a:latin typeface="Perpetua" pitchFamily="18" charset="0"/>
              </a:rPr>
              <a:t>}</a:t>
            </a:r>
          </a:p>
          <a:p>
            <a:pPr marL="0" lvl="2" indent="231775" algn="just">
              <a:lnSpc>
                <a:spcPct val="170000"/>
              </a:lnSpc>
              <a:buSzPct val="85000"/>
            </a:pPr>
            <a:r>
              <a:rPr lang="en-US" sz="1600" b="1" dirty="0">
                <a:solidFill>
                  <a:srgbClr val="0000FF"/>
                </a:solidFill>
                <a:latin typeface="Perpetua" pitchFamily="18" charset="0"/>
              </a:rPr>
              <a:t>    </a:t>
            </a:r>
            <a:r>
              <a:rPr lang="en-US" sz="1600" b="1" dirty="0">
                <a:solidFill>
                  <a:srgbClr val="FF0000"/>
                </a:solidFill>
                <a:latin typeface="Perpetua" pitchFamily="18" charset="0"/>
              </a:rPr>
              <a:t>Separators =</a:t>
            </a:r>
            <a:r>
              <a:rPr lang="en-US" sz="1600" b="1" dirty="0">
                <a:solidFill>
                  <a:srgbClr val="000000"/>
                </a:solidFill>
                <a:latin typeface="Perpetua" pitchFamily="18" charset="0"/>
              </a:rPr>
              <a:t> </a:t>
            </a:r>
            <a:r>
              <a:rPr lang="en-US" sz="1600" b="1" dirty="0">
                <a:solidFill>
                  <a:srgbClr val="0000FF"/>
                </a:solidFill>
                <a:latin typeface="Perpetua" pitchFamily="18" charset="0"/>
              </a:rPr>
              <a:t>{ ;</a:t>
            </a:r>
            <a:r>
              <a:rPr lang="en-US" sz="1600" b="1" dirty="0">
                <a:solidFill>
                  <a:srgbClr val="000000"/>
                </a:solidFill>
                <a:latin typeface="Perpetua" pitchFamily="18" charset="0"/>
              </a:rPr>
              <a:t>, </a:t>
            </a:r>
            <a:r>
              <a:rPr lang="en-US" sz="1600" b="1" dirty="0">
                <a:solidFill>
                  <a:srgbClr val="0000FF"/>
                </a:solidFill>
                <a:latin typeface="Perpetua" pitchFamily="18" charset="0"/>
              </a:rPr>
              <a:t>,}</a:t>
            </a:r>
            <a:endParaRPr lang="en-US" sz="1600" dirty="0">
              <a:solidFill>
                <a:srgbClr val="000000"/>
              </a:solidFill>
              <a:latin typeface="Perpetua" pitchFamily="18" charset="0"/>
            </a:endParaRPr>
          </a:p>
          <a:p>
            <a:pPr marL="0" lvl="2" algn="just">
              <a:lnSpc>
                <a:spcPct val="200000"/>
              </a:lnSpc>
              <a:buSzPct val="85000"/>
            </a:pPr>
            <a:r>
              <a:rPr lang="en-US" b="1" dirty="0">
                <a:solidFill>
                  <a:srgbClr val="CC00FF"/>
                </a:solidFill>
                <a:latin typeface="Perpetua" pitchFamily="18" charset="0"/>
              </a:rPr>
              <a:t>Pattern </a:t>
            </a:r>
            <a:r>
              <a:rPr lang="en-US" sz="1700" dirty="0">
                <a:solidFill>
                  <a:srgbClr val="000000"/>
                </a:solidFill>
                <a:latin typeface="Perpetua" pitchFamily="18" charset="0"/>
              </a:rPr>
              <a:t>is a</a:t>
            </a:r>
            <a:r>
              <a:rPr lang="en-US" altLang="zh-CN" sz="1700" dirty="0">
                <a:solidFill>
                  <a:srgbClr val="000000"/>
                </a:solidFill>
                <a:latin typeface="Perpetua" pitchFamily="18" charset="0"/>
              </a:rPr>
              <a:t> rule describing the set of lexemes that  can represent a particular token in source program</a:t>
            </a:r>
          </a:p>
          <a:p>
            <a:pPr marL="800100" lvl="3" indent="-342900" algn="just">
              <a:lnSpc>
                <a:spcPct val="130000"/>
              </a:lnSpc>
              <a:buSzPct val="85000"/>
              <a:buBlip>
                <a:blip r:embed="rId2"/>
              </a:buBlip>
            </a:pPr>
            <a:r>
              <a:rPr lang="en-US" dirty="0">
                <a:solidFill>
                  <a:srgbClr val="000000"/>
                </a:solidFill>
                <a:latin typeface="Perpetua" pitchFamily="18" charset="0"/>
              </a:rPr>
              <a:t>It is a description of the form that the lexemes of a token may take.</a:t>
            </a:r>
          </a:p>
          <a:p>
            <a:pPr marL="800100" lvl="3" indent="-342900" algn="just">
              <a:lnSpc>
                <a:spcPct val="130000"/>
              </a:lnSpc>
              <a:buSzPct val="85000"/>
              <a:buBlip>
                <a:blip r:embed="rId2"/>
              </a:buBlip>
            </a:pPr>
            <a:r>
              <a:rPr lang="en-US" dirty="0">
                <a:solidFill>
                  <a:srgbClr val="C93507"/>
                </a:solidFill>
                <a:latin typeface="Perpetua" pitchFamily="18" charset="0"/>
              </a:rPr>
              <a:t>In the case of a keyword as a token, the pattern is just the sequence of characters that form the keyword. </a:t>
            </a:r>
          </a:p>
          <a:p>
            <a:pPr marL="800100" lvl="3" indent="-342900" algn="just">
              <a:lnSpc>
                <a:spcPct val="130000"/>
              </a:lnSpc>
              <a:buSzPct val="85000"/>
              <a:buBlip>
                <a:blip r:embed="rId2"/>
              </a:buBlip>
            </a:pPr>
            <a:r>
              <a:rPr lang="en-US" dirty="0">
                <a:solidFill>
                  <a:srgbClr val="0000FF"/>
                </a:solidFill>
                <a:latin typeface="Perpetua" pitchFamily="18" charset="0"/>
              </a:rPr>
              <a:t>For identifiers and some other tokens, the pattern is a more complex structure that is matched by many strings.</a:t>
            </a:r>
          </a:p>
        </p:txBody>
      </p:sp>
      <p:sp>
        <p:nvSpPr>
          <p:cNvPr id="5" name="Rounded Rectangular Callout 4"/>
          <p:cNvSpPr/>
          <p:nvPr/>
        </p:nvSpPr>
        <p:spPr>
          <a:xfrm>
            <a:off x="3352800" y="2057400"/>
            <a:ext cx="5638800" cy="2590800"/>
          </a:xfrm>
          <a:prstGeom prst="wedgeRoundRectCallout">
            <a:avLst>
              <a:gd name="adj1" fmla="val -49471"/>
              <a:gd name="adj2" fmla="val -19490"/>
              <a:gd name="adj3" fmla="val 16667"/>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3038" indent="-173038" algn="just">
              <a:lnSpc>
                <a:spcPct val="120000"/>
              </a:lnSpc>
              <a:buFont typeface="Wingdings" pitchFamily="2" charset="2"/>
              <a:buChar char="§"/>
            </a:pPr>
            <a:r>
              <a:rPr lang="en-US" sz="1500" dirty="0">
                <a:solidFill>
                  <a:schemeClr val="tx1"/>
                </a:solidFill>
                <a:latin typeface="Perpetua" pitchFamily="18" charset="0"/>
              </a:rPr>
              <a:t>One token  for  each  keyword.  The pattern for a keyword  is  the  same  as  the keyword itself. </a:t>
            </a:r>
          </a:p>
          <a:p>
            <a:pPr marL="173038" indent="-173038" algn="just">
              <a:lnSpc>
                <a:spcPct val="120000"/>
              </a:lnSpc>
              <a:buFont typeface="Wingdings" pitchFamily="2" charset="2"/>
              <a:buChar char="§"/>
            </a:pPr>
            <a:r>
              <a:rPr lang="en-US" sz="1500" dirty="0">
                <a:solidFill>
                  <a:schemeClr val="tx1"/>
                </a:solidFill>
                <a:latin typeface="Perpetua" pitchFamily="18" charset="0"/>
              </a:rPr>
              <a:t>Tokens  for  the  operators , either  individually  or in classes  such as the  token in comparison operators</a:t>
            </a:r>
          </a:p>
          <a:p>
            <a:pPr marL="173038" indent="-173038" algn="just">
              <a:lnSpc>
                <a:spcPct val="120000"/>
              </a:lnSpc>
              <a:buFont typeface="Wingdings" pitchFamily="2" charset="2"/>
              <a:buChar char="§"/>
            </a:pPr>
            <a:r>
              <a:rPr lang="en-US" sz="1500" dirty="0">
                <a:solidFill>
                  <a:schemeClr val="tx1"/>
                </a:solidFill>
                <a:latin typeface="Perpetua" pitchFamily="18" charset="0"/>
              </a:rPr>
              <a:t>One token representing all identifiers. </a:t>
            </a:r>
          </a:p>
          <a:p>
            <a:pPr marL="173038" indent="-173038" algn="just">
              <a:lnSpc>
                <a:spcPct val="120000"/>
              </a:lnSpc>
              <a:buFont typeface="Wingdings" pitchFamily="2" charset="2"/>
              <a:buChar char="§"/>
            </a:pPr>
            <a:r>
              <a:rPr lang="en-US" sz="1500" dirty="0">
                <a:solidFill>
                  <a:schemeClr val="tx1"/>
                </a:solidFill>
                <a:latin typeface="Perpetua" pitchFamily="18" charset="0"/>
              </a:rPr>
              <a:t>One or  more tokens  representing  constants,  such  as  numbers  and  literal strings . </a:t>
            </a:r>
          </a:p>
          <a:p>
            <a:pPr marL="173038" indent="-173038" algn="just">
              <a:lnSpc>
                <a:spcPct val="120000"/>
              </a:lnSpc>
              <a:buFont typeface="Wingdings" pitchFamily="2" charset="2"/>
              <a:buChar char="§"/>
            </a:pPr>
            <a:r>
              <a:rPr lang="en-US" sz="1500" dirty="0">
                <a:solidFill>
                  <a:schemeClr val="tx1"/>
                </a:solidFill>
                <a:latin typeface="Perpetua" pitchFamily="18" charset="0"/>
              </a:rPr>
              <a:t>Tokens  for  each  punctuation  symbol,  such  as left  and  right  parentheses, comma, and semicolon</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TextShape 2"/>
          <p:cNvSpPr txBox="1"/>
          <p:nvPr/>
        </p:nvSpPr>
        <p:spPr>
          <a:xfrm>
            <a:off x="304800" y="838200"/>
            <a:ext cx="8584760" cy="2636986"/>
          </a:xfrm>
          <a:prstGeom prst="rect">
            <a:avLst/>
          </a:prstGeom>
        </p:spPr>
        <p:txBody>
          <a:bodyPr/>
          <a:lstStyle/>
          <a:p>
            <a:pPr marL="342900" lvl="2" indent="-342900" algn="just">
              <a:lnSpc>
                <a:spcPct val="150000"/>
              </a:lnSpc>
              <a:buSzPct val="85000"/>
              <a:buFont typeface="Webdings" pitchFamily="18" charset="2"/>
              <a:buChar char="ÿ"/>
            </a:pPr>
            <a:r>
              <a:rPr lang="en-US" altLang="zh-TW" sz="1900" dirty="0">
                <a:solidFill>
                  <a:srgbClr val="000000"/>
                </a:solidFill>
                <a:latin typeface="Perpetua" pitchFamily="18" charset="0"/>
              </a:rPr>
              <a:t>One efficient but complex brute-force approach is </a:t>
            </a:r>
            <a:r>
              <a:rPr lang="en-US" altLang="zh-TW" sz="1900" b="1" dirty="0">
                <a:solidFill>
                  <a:srgbClr val="CC00FF"/>
                </a:solidFill>
                <a:latin typeface="Perpetua" pitchFamily="18" charset="0"/>
              </a:rPr>
              <a:t>to read character by character to check if each one follows the right sequence of a token</a:t>
            </a:r>
            <a:r>
              <a:rPr lang="en-US" altLang="zh-TW" sz="1900" dirty="0">
                <a:solidFill>
                  <a:srgbClr val="000000"/>
                </a:solidFill>
                <a:latin typeface="Perpetua" pitchFamily="18" charset="0"/>
              </a:rPr>
              <a:t>.</a:t>
            </a:r>
          </a:p>
          <a:p>
            <a:pPr marL="342900" lvl="2" indent="-342900" algn="just">
              <a:lnSpc>
                <a:spcPct val="150000"/>
              </a:lnSpc>
              <a:buSzPct val="85000"/>
              <a:buFont typeface="Webdings" pitchFamily="18" charset="2"/>
              <a:buChar char="ÿ"/>
            </a:pPr>
            <a:r>
              <a:rPr lang="en-US" altLang="zh-TW" sz="1900" dirty="0">
                <a:latin typeface="Perpetua" pitchFamily="18" charset="0"/>
                <a:ea typeface="新細明體" pitchFamily="18" charset="-120"/>
              </a:rPr>
              <a:t>The below example shows a partial code for this brute-force lexical analyzer.</a:t>
            </a:r>
          </a:p>
          <a:p>
            <a:pPr marL="800100" lvl="3" indent="-342900" algn="just">
              <a:lnSpc>
                <a:spcPct val="150000"/>
              </a:lnSpc>
              <a:buSzPct val="85000"/>
              <a:buFont typeface="Wingdings" pitchFamily="2" charset="2"/>
              <a:buChar char="F"/>
            </a:pPr>
            <a:r>
              <a:rPr lang="en-US" altLang="zh-TW" sz="1900" dirty="0">
                <a:latin typeface="Perpetua" pitchFamily="18" charset="0"/>
                <a:ea typeface="新細明體" pitchFamily="18" charset="-120"/>
              </a:rPr>
              <a:t>What we’d like is </a:t>
            </a:r>
            <a:r>
              <a:rPr lang="en-US" altLang="zh-TW" sz="1900" dirty="0">
                <a:solidFill>
                  <a:srgbClr val="FF0000"/>
                </a:solidFill>
                <a:latin typeface="Perpetua" pitchFamily="18" charset="0"/>
                <a:ea typeface="新細明體" pitchFamily="18" charset="-120"/>
              </a:rPr>
              <a:t>a set of tools that will allow us to easily create and modify a lexical analyzer</a:t>
            </a:r>
            <a:r>
              <a:rPr lang="en-US" altLang="zh-TW" sz="1900" dirty="0">
                <a:latin typeface="Perpetua" pitchFamily="18" charset="0"/>
                <a:ea typeface="新細明體" pitchFamily="18" charset="-120"/>
              </a:rPr>
              <a:t> that has the same run-time efficiency as the brute-force method. </a:t>
            </a:r>
          </a:p>
          <a:p>
            <a:pPr marL="800100" lvl="3" indent="-342900" algn="just">
              <a:lnSpc>
                <a:spcPct val="150000"/>
              </a:lnSpc>
              <a:buSzPct val="85000"/>
              <a:buFont typeface="Wingdings" pitchFamily="2" charset="2"/>
              <a:buChar char="F"/>
            </a:pPr>
            <a:r>
              <a:rPr lang="en-US" altLang="zh-TW" dirty="0">
                <a:latin typeface="Perpetua" pitchFamily="18" charset="0"/>
                <a:ea typeface="新細明體" pitchFamily="18" charset="-120"/>
              </a:rPr>
              <a:t>The first tool that we use to attack this problem is </a:t>
            </a:r>
            <a:r>
              <a:rPr lang="en-US" altLang="zh-TW" dirty="0">
                <a:solidFill>
                  <a:srgbClr val="FF0000"/>
                </a:solidFill>
                <a:latin typeface="Perpetua" pitchFamily="18" charset="0"/>
                <a:ea typeface="新細明體" pitchFamily="18" charset="-120"/>
              </a:rPr>
              <a:t>Deterministic Finite Automata (DFA).</a:t>
            </a:r>
            <a:endParaRPr lang="en-US" dirty="0">
              <a:solidFill>
                <a:srgbClr val="000000"/>
              </a:solidFill>
              <a:latin typeface="Perpetua" pitchFamily="18" charset="0"/>
            </a:endParaRPr>
          </a:p>
          <a:p>
            <a:pPr marL="746125" lvl="3" indent="-168275" algn="just">
              <a:lnSpc>
                <a:spcPct val="150000"/>
              </a:lnSpc>
              <a:buSzPct val="85000"/>
              <a:buFont typeface="Wingdings" charset="2"/>
              <a:buChar char=""/>
            </a:pPr>
            <a:endParaRPr lang="en-US" dirty="0">
              <a:solidFill>
                <a:srgbClr val="0066FF"/>
              </a:solidFill>
              <a:latin typeface="Perpetua" pitchFamily="18" charset="0"/>
            </a:endParaRPr>
          </a:p>
        </p:txBody>
      </p:sp>
      <p:sp>
        <p:nvSpPr>
          <p:cNvPr id="5" name="Content Placeholder 2"/>
          <p:cNvSpPr txBox="1">
            <a:spLocks/>
          </p:cNvSpPr>
          <p:nvPr/>
        </p:nvSpPr>
        <p:spPr>
          <a:xfrm>
            <a:off x="533400" y="3577965"/>
            <a:ext cx="8077200" cy="3051435"/>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path path="rect">
              <a:fillToRect l="100000" t="100000"/>
            </a:path>
            <a:tileRect r="-100000" b="-100000"/>
          </a:gradFill>
        </p:spPr>
        <p:txBody>
          <a:bodyPr lIns="90000" tIns="46800" rIns="90000" bIns="46800"/>
          <a:lstStyle/>
          <a:p>
            <a:r>
              <a:rPr lang="en-US" sz="1900" b="1" dirty="0">
                <a:latin typeface="Perpetua" pitchFamily="18" charset="0"/>
              </a:rPr>
              <a:t>if (c = </a:t>
            </a:r>
            <a:r>
              <a:rPr lang="en-US" sz="1900" b="1" dirty="0" err="1">
                <a:latin typeface="Perpetua" pitchFamily="18" charset="0"/>
              </a:rPr>
              <a:t>nextchar</a:t>
            </a:r>
            <a:r>
              <a:rPr lang="en-US" sz="1900" b="1" dirty="0">
                <a:latin typeface="Perpetua" pitchFamily="18" charset="0"/>
              </a:rPr>
              <a:t>() == ‘c’) {</a:t>
            </a:r>
          </a:p>
          <a:p>
            <a:r>
              <a:rPr lang="en-US" sz="1900" b="1" dirty="0">
                <a:latin typeface="Perpetua" pitchFamily="18" charset="0"/>
              </a:rPr>
              <a:t>        if (c = </a:t>
            </a:r>
            <a:r>
              <a:rPr lang="en-US" sz="1900" b="1" dirty="0" err="1">
                <a:latin typeface="Perpetua" pitchFamily="18" charset="0"/>
              </a:rPr>
              <a:t>nextchar</a:t>
            </a:r>
            <a:r>
              <a:rPr lang="en-US" sz="1900" b="1" dirty="0">
                <a:latin typeface="Perpetua" pitchFamily="18" charset="0"/>
              </a:rPr>
              <a:t>() == ‘l’) {</a:t>
            </a:r>
          </a:p>
          <a:p>
            <a:r>
              <a:rPr lang="en-US" sz="1900" b="1" dirty="0">
                <a:latin typeface="Perpetua" pitchFamily="18" charset="0"/>
              </a:rPr>
              <a:t>	 </a:t>
            </a:r>
            <a:r>
              <a:rPr lang="en-US" sz="1900" dirty="0">
                <a:latin typeface="Perpetua" pitchFamily="18" charset="0"/>
              </a:rPr>
              <a:t>// code to handle the rest of either “class” or any identifier that starts with “cl”</a:t>
            </a:r>
          </a:p>
          <a:p>
            <a:r>
              <a:rPr lang="en-US" sz="1900" b="1" dirty="0">
                <a:latin typeface="Perpetua" pitchFamily="18" charset="0"/>
              </a:rPr>
              <a:t>         } else if (c == ‘a’) {</a:t>
            </a:r>
          </a:p>
          <a:p>
            <a:r>
              <a:rPr lang="en-US" sz="1900" b="1" dirty="0">
                <a:latin typeface="Perpetua" pitchFamily="18" charset="0"/>
              </a:rPr>
              <a:t>	</a:t>
            </a:r>
            <a:r>
              <a:rPr lang="en-US" sz="1900" dirty="0">
                <a:latin typeface="Perpetua" pitchFamily="18" charset="0"/>
              </a:rPr>
              <a:t>// code to handle the rest of either “case” or any identifier that starts with “</a:t>
            </a:r>
            <a:r>
              <a:rPr lang="en-US" sz="1900" dirty="0" err="1">
                <a:latin typeface="Perpetua" pitchFamily="18" charset="0"/>
              </a:rPr>
              <a:t>ca</a:t>
            </a:r>
            <a:r>
              <a:rPr lang="en-US" sz="1900" dirty="0">
                <a:latin typeface="Perpetua" pitchFamily="18" charset="0"/>
              </a:rPr>
              <a:t>”</a:t>
            </a:r>
          </a:p>
          <a:p>
            <a:r>
              <a:rPr lang="en-US" sz="1900" b="1" dirty="0">
                <a:latin typeface="Perpetua" pitchFamily="18" charset="0"/>
              </a:rPr>
              <a:t>	} else {</a:t>
            </a:r>
          </a:p>
          <a:p>
            <a:r>
              <a:rPr lang="en-US" sz="1900" b="1" dirty="0">
                <a:latin typeface="Perpetua" pitchFamily="18" charset="0"/>
              </a:rPr>
              <a:t>	     </a:t>
            </a:r>
            <a:r>
              <a:rPr lang="en-US" sz="1900" dirty="0">
                <a:latin typeface="Perpetua" pitchFamily="18" charset="0"/>
              </a:rPr>
              <a:t>// code to handle any identifier that starts with c</a:t>
            </a:r>
          </a:p>
          <a:p>
            <a:r>
              <a:rPr lang="en-US" sz="1900" b="1" dirty="0">
                <a:latin typeface="Perpetua" pitchFamily="18" charset="0"/>
              </a:rPr>
              <a:t>	}</a:t>
            </a:r>
          </a:p>
          <a:p>
            <a:r>
              <a:rPr lang="en-US" sz="1900" b="1" dirty="0">
                <a:latin typeface="Perpetua" pitchFamily="18" charset="0"/>
              </a:rPr>
              <a:t>} else if ( c = …..) {</a:t>
            </a:r>
          </a:p>
          <a:p>
            <a:r>
              <a:rPr lang="en-US" sz="1900" b="1" dirty="0">
                <a:latin typeface="Perpetua" pitchFamily="18" charset="0"/>
              </a:rPr>
              <a:t>		</a:t>
            </a:r>
            <a:r>
              <a:rPr lang="en-US" sz="1900" dirty="0">
                <a:latin typeface="Perpetua" pitchFamily="18" charset="0"/>
              </a:rPr>
              <a:t>// many more nested ifs for the rest of the lexical analyzer</a:t>
            </a:r>
            <a:endParaRPr lang="en-US" sz="1900" dirty="0">
              <a:solidFill>
                <a:srgbClr val="0000FF"/>
              </a:solidFill>
              <a:latin typeface="Perpetua" pitchFamily="18" charset="0"/>
            </a:endParaRPr>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990600"/>
            <a:ext cx="807118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 for a Simple Design of LA</a:t>
            </a:r>
          </a:p>
        </p:txBody>
      </p:sp>
      <p:sp>
        <p:nvSpPr>
          <p:cNvPr id="4" name="Rectangle 3"/>
          <p:cNvSpPr/>
          <p:nvPr/>
        </p:nvSpPr>
        <p:spPr>
          <a:xfrm>
            <a:off x="304800" y="838199"/>
            <a:ext cx="8610600" cy="4136517"/>
          </a:xfrm>
          <a:prstGeom prst="rect">
            <a:avLst/>
          </a:prstGeom>
          <a:noFill/>
        </p:spPr>
        <p:txBody>
          <a:bodyPr wrap="square">
            <a:spAutoFit/>
          </a:bodyPr>
          <a:lstStyle/>
          <a:p>
            <a:pPr>
              <a:lnSpc>
                <a:spcPct val="140000"/>
              </a:lnSpc>
            </a:pPr>
            <a:r>
              <a:rPr lang="en-US" dirty="0">
                <a:latin typeface="Perpetua" pitchFamily="18" charset="0"/>
              </a:rPr>
              <a:t>Lexical Analyzer can allow source program to be</a:t>
            </a:r>
          </a:p>
          <a:p>
            <a:pPr marL="231775" indent="-231775">
              <a:lnSpc>
                <a:spcPct val="140000"/>
              </a:lnSpc>
              <a:buFont typeface="+mj-lt"/>
              <a:buAutoNum type="arabicPeriod"/>
            </a:pPr>
            <a:r>
              <a:rPr lang="en-US" b="1" dirty="0">
                <a:latin typeface="Perpetua" pitchFamily="18" charset="0"/>
              </a:rPr>
              <a:t>Free-Format Input:- </a:t>
            </a:r>
            <a:r>
              <a:rPr lang="en-US" dirty="0">
                <a:latin typeface="Perpetua" pitchFamily="18" charset="0"/>
              </a:rPr>
              <a:t>the alignment of lexeme should not be necessary in determining the correctness of the source program such restriction put extra load on Lexical Analyzer</a:t>
            </a:r>
          </a:p>
          <a:p>
            <a:pPr marL="231775" indent="-231775">
              <a:lnSpc>
                <a:spcPct val="140000"/>
              </a:lnSpc>
              <a:buFont typeface="+mj-lt"/>
              <a:buAutoNum type="arabicPeriod"/>
            </a:pPr>
            <a:r>
              <a:rPr lang="en-US" b="1" dirty="0">
                <a:latin typeface="Perpetua" pitchFamily="18" charset="0"/>
              </a:rPr>
              <a:t>Blanks Significance:- </a:t>
            </a:r>
            <a:r>
              <a:rPr lang="en-US" dirty="0">
                <a:latin typeface="Perpetua" pitchFamily="18" charset="0"/>
              </a:rPr>
              <a:t>Simplify the task of identifying tokens</a:t>
            </a:r>
          </a:p>
          <a:p>
            <a:r>
              <a:rPr lang="en-US" dirty="0">
                <a:latin typeface="Perpetua" pitchFamily="18" charset="0"/>
              </a:rPr>
              <a:t>      E.g.  	</a:t>
            </a:r>
            <a:r>
              <a:rPr lang="en-US" dirty="0" err="1">
                <a:latin typeface="Perpetua" pitchFamily="18" charset="0"/>
              </a:rPr>
              <a:t>Int</a:t>
            </a:r>
            <a:r>
              <a:rPr lang="en-US" dirty="0">
                <a:latin typeface="Perpetua" pitchFamily="18" charset="0"/>
              </a:rPr>
              <a:t> a indicates &lt;</a:t>
            </a:r>
            <a:r>
              <a:rPr lang="en-US" dirty="0" err="1">
                <a:latin typeface="Perpetua" pitchFamily="18" charset="0"/>
              </a:rPr>
              <a:t>Int</a:t>
            </a:r>
            <a:r>
              <a:rPr lang="en-US" dirty="0">
                <a:latin typeface="Perpetua" pitchFamily="18" charset="0"/>
              </a:rPr>
              <a:t> is keyword&gt; &lt;a is identifier&gt;</a:t>
            </a:r>
          </a:p>
          <a:p>
            <a:r>
              <a:rPr lang="en-US" dirty="0">
                <a:latin typeface="Perpetua" pitchFamily="18" charset="0"/>
              </a:rPr>
              <a:t>	</a:t>
            </a:r>
            <a:r>
              <a:rPr lang="en-US" dirty="0" err="1">
                <a:latin typeface="Perpetua" pitchFamily="18" charset="0"/>
              </a:rPr>
              <a:t>Inta</a:t>
            </a:r>
            <a:r>
              <a:rPr lang="en-US" dirty="0">
                <a:latin typeface="Perpetua" pitchFamily="18" charset="0"/>
              </a:rPr>
              <a:t> indicates &lt;</a:t>
            </a:r>
            <a:r>
              <a:rPr lang="en-US" dirty="0" err="1">
                <a:latin typeface="Perpetua" pitchFamily="18" charset="0"/>
              </a:rPr>
              <a:t>Inta</a:t>
            </a:r>
            <a:r>
              <a:rPr lang="en-US" dirty="0">
                <a:latin typeface="Perpetua" pitchFamily="18" charset="0"/>
              </a:rPr>
              <a:t> is Identifier&gt;</a:t>
            </a:r>
          </a:p>
          <a:p>
            <a:pPr marL="231775" indent="-231775">
              <a:lnSpc>
                <a:spcPct val="140000"/>
              </a:lnSpc>
              <a:buFont typeface="+mj-lt"/>
              <a:buAutoNum type="arabicPeriod" startAt="3"/>
            </a:pPr>
            <a:r>
              <a:rPr lang="en-US" b="1" dirty="0">
                <a:latin typeface="Perpetua" pitchFamily="18" charset="0"/>
              </a:rPr>
              <a:t>Keyword must be reserved:- </a:t>
            </a:r>
            <a:r>
              <a:rPr lang="en-US" dirty="0">
                <a:latin typeface="Perpetua" pitchFamily="18" charset="0"/>
              </a:rPr>
              <a:t>Keywords should be reserved otherwise LA will have to predict whether the given lexeme should be treated as a keyword or as identifier</a:t>
            </a:r>
          </a:p>
          <a:p>
            <a:pPr indent="288925">
              <a:lnSpc>
                <a:spcPct val="140000"/>
              </a:lnSpc>
            </a:pPr>
            <a:r>
              <a:rPr lang="en-US" dirty="0">
                <a:latin typeface="Perpetua" pitchFamily="18" charset="0"/>
              </a:rPr>
              <a:t>E.g. if then then then =else;</a:t>
            </a:r>
          </a:p>
          <a:p>
            <a:pPr>
              <a:lnSpc>
                <a:spcPct val="140000"/>
              </a:lnSpc>
            </a:pPr>
            <a:r>
              <a:rPr lang="en-US" dirty="0">
                <a:latin typeface="Perpetua" pitchFamily="18" charset="0"/>
              </a:rPr>
              <a:t>	Else </a:t>
            </a:r>
            <a:r>
              <a:rPr lang="en-US" dirty="0" err="1">
                <a:latin typeface="Perpetua" pitchFamily="18" charset="0"/>
              </a:rPr>
              <a:t>else</a:t>
            </a:r>
            <a:r>
              <a:rPr lang="en-US" dirty="0">
                <a:latin typeface="Perpetua" pitchFamily="18" charset="0"/>
              </a:rPr>
              <a:t> = then;</a:t>
            </a:r>
          </a:p>
          <a:p>
            <a:pPr>
              <a:lnSpc>
                <a:spcPct val="140000"/>
              </a:lnSpc>
            </a:pPr>
            <a:r>
              <a:rPr lang="en-US" dirty="0">
                <a:latin typeface="Perpetua" pitchFamily="18" charset="0"/>
              </a:rPr>
              <a:t>The above statements are misleading as then and else keywords are not reserved.</a:t>
            </a:r>
          </a:p>
        </p:txBody>
      </p:sp>
      <p:sp>
        <p:nvSpPr>
          <p:cNvPr id="5" name="TextShape 1"/>
          <p:cNvSpPr txBox="1"/>
          <p:nvPr/>
        </p:nvSpPr>
        <p:spPr>
          <a:xfrm>
            <a:off x="133621" y="5002725"/>
            <a:ext cx="8300880" cy="396014"/>
          </a:xfrm>
          <a:prstGeom prst="rect">
            <a:avLst/>
          </a:prstGeom>
        </p:spPr>
        <p:txBody>
          <a:bodyPr bIns="91440" anchor="b"/>
          <a:lstStyle/>
          <a:p>
            <a:r>
              <a:rPr lang="en-US" sz="2000" b="1" dirty="0">
                <a:solidFill>
                  <a:srgbClr val="0000FF"/>
                </a:solidFill>
                <a:latin typeface="Times New Roman" panose="02020603050405020304" pitchFamily="18" charset="0"/>
                <a:ea typeface="Andalus"/>
              </a:rPr>
              <a:t>Approaches to implementation </a:t>
            </a:r>
          </a:p>
        </p:txBody>
      </p:sp>
      <p:sp>
        <p:nvSpPr>
          <p:cNvPr id="6" name="TextShape 2"/>
          <p:cNvSpPr txBox="1"/>
          <p:nvPr/>
        </p:nvSpPr>
        <p:spPr>
          <a:xfrm>
            <a:off x="228601" y="5364014"/>
            <a:ext cx="8458199" cy="1341586"/>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18900000" scaled="0"/>
          </a:gradFill>
        </p:spPr>
        <p:txBody>
          <a:bodyPr/>
          <a:lstStyle/>
          <a:p>
            <a:pPr marL="342900" lvl="2" indent="-342900" algn="just">
              <a:lnSpc>
                <a:spcPct val="150000"/>
              </a:lnSpc>
              <a:buSzPct val="85000"/>
              <a:buFont typeface="Webdings" pitchFamily="18" charset="2"/>
              <a:buChar char="ÿ"/>
            </a:pPr>
            <a:r>
              <a:rPr lang="en-US" b="1" dirty="0">
                <a:solidFill>
                  <a:srgbClr val="000000"/>
                </a:solidFill>
                <a:latin typeface="Perpetua" pitchFamily="18" charset="0"/>
              </a:rPr>
              <a:t>Use assembly language-  </a:t>
            </a:r>
            <a:r>
              <a:rPr lang="en-US" dirty="0">
                <a:solidFill>
                  <a:srgbClr val="000000"/>
                </a:solidFill>
                <a:latin typeface="Perpetua" pitchFamily="18" charset="0"/>
              </a:rPr>
              <a:t>Most efficient but most difficult to implement </a:t>
            </a:r>
          </a:p>
          <a:p>
            <a:pPr marL="342900" lvl="2" indent="-342900" algn="just">
              <a:lnSpc>
                <a:spcPct val="150000"/>
              </a:lnSpc>
              <a:buSzPct val="85000"/>
              <a:buFont typeface="Webdings" pitchFamily="18" charset="2"/>
              <a:buChar char="ÿ"/>
            </a:pPr>
            <a:r>
              <a:rPr lang="en-US" b="1" dirty="0">
                <a:solidFill>
                  <a:srgbClr val="000000"/>
                </a:solidFill>
                <a:latin typeface="Perpetua" pitchFamily="18" charset="0"/>
              </a:rPr>
              <a:t>Use high level languages like C</a:t>
            </a:r>
            <a:r>
              <a:rPr lang="en-US" dirty="0">
                <a:solidFill>
                  <a:srgbClr val="000000"/>
                </a:solidFill>
                <a:latin typeface="Perpetua" pitchFamily="18" charset="0"/>
              </a:rPr>
              <a:t>- Efficient but difficult to implement</a:t>
            </a:r>
          </a:p>
          <a:p>
            <a:pPr marL="342900" lvl="2" indent="-342900" algn="just">
              <a:lnSpc>
                <a:spcPct val="150000"/>
              </a:lnSpc>
              <a:buSzPct val="85000"/>
              <a:buFont typeface="Webdings" pitchFamily="18" charset="2"/>
              <a:buChar char="ÿ"/>
            </a:pPr>
            <a:r>
              <a:rPr lang="en-US" b="1" dirty="0">
                <a:solidFill>
                  <a:srgbClr val="000000"/>
                </a:solidFill>
                <a:latin typeface="Perpetua" pitchFamily="18" charset="0"/>
              </a:rPr>
              <a:t>Use tools like </a:t>
            </a:r>
            <a:r>
              <a:rPr lang="en-US" dirty="0" err="1">
                <a:solidFill>
                  <a:srgbClr val="000000"/>
                </a:solidFill>
                <a:latin typeface="Perpetua" pitchFamily="18" charset="0"/>
              </a:rPr>
              <a:t>Lex</a:t>
            </a:r>
            <a:r>
              <a:rPr lang="en-US" dirty="0">
                <a:solidFill>
                  <a:srgbClr val="000000"/>
                </a:solidFill>
                <a:latin typeface="Perpetua" pitchFamily="18" charset="0"/>
              </a:rPr>
              <a:t>, flex, </a:t>
            </a:r>
            <a:r>
              <a:rPr lang="en-US" dirty="0" err="1">
                <a:solidFill>
                  <a:srgbClr val="000000"/>
                </a:solidFill>
                <a:latin typeface="Perpetua" pitchFamily="18" charset="0"/>
              </a:rPr>
              <a:t>javacc</a:t>
            </a:r>
            <a:r>
              <a:rPr lang="en-US" dirty="0">
                <a:solidFill>
                  <a:srgbClr val="000000"/>
                </a:solidFill>
                <a:latin typeface="Perpetua" pitchFamily="18" charset="0"/>
              </a:rPr>
              <a:t>… Easy to implement but not as efficient as the first two cases </a:t>
            </a:r>
            <a:endParaRPr lang="en-IN" dirty="0">
              <a:solidFill>
                <a:srgbClr val="000000"/>
              </a:solidFill>
              <a:latin typeface="Perpetua" pitchFamily="18" charset="0"/>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Errors</a:t>
            </a:r>
          </a:p>
        </p:txBody>
      </p:sp>
      <p:sp>
        <p:nvSpPr>
          <p:cNvPr id="5" name="TextShape 2"/>
          <p:cNvSpPr txBox="1"/>
          <p:nvPr/>
        </p:nvSpPr>
        <p:spPr>
          <a:xfrm>
            <a:off x="192460" y="914400"/>
            <a:ext cx="8584760" cy="5715000"/>
          </a:xfrm>
          <a:prstGeom prst="rect">
            <a:avLst/>
          </a:prstGeom>
        </p:spPr>
        <p:txBody>
          <a:bodyPr/>
          <a:lstStyle/>
          <a:p>
            <a:pPr marL="342900" lvl="2" indent="-342900" algn="just">
              <a:lnSpc>
                <a:spcPct val="200000"/>
              </a:lnSpc>
              <a:buSzPct val="85000"/>
              <a:buFont typeface="Webdings" pitchFamily="18" charset="2"/>
              <a:buChar char="ÿ"/>
            </a:pPr>
            <a:r>
              <a:rPr lang="en-US" sz="2000" dirty="0">
                <a:solidFill>
                  <a:srgbClr val="000000"/>
                </a:solidFill>
                <a:latin typeface="Perpetua" pitchFamily="18" charset="0"/>
              </a:rPr>
              <a:t>Are primarily of two kinds.  </a:t>
            </a:r>
          </a:p>
          <a:p>
            <a:pPr marL="800100" lvl="3" indent="-342900" algn="just">
              <a:lnSpc>
                <a:spcPct val="200000"/>
              </a:lnSpc>
              <a:buSzPct val="85000"/>
              <a:buFont typeface="+mj-lt"/>
              <a:buAutoNum type="arabicPeriod"/>
            </a:pPr>
            <a:r>
              <a:rPr lang="en-US" sz="2000" dirty="0">
                <a:latin typeface="Perpetua" pitchFamily="18" charset="0"/>
                <a:ea typeface="新細明體" pitchFamily="18" charset="-120"/>
              </a:rPr>
              <a:t>Lexemes whose length exceed the bound specified by the language.</a:t>
            </a:r>
          </a:p>
          <a:p>
            <a:pPr marL="1257300" lvl="4" indent="-342900" algn="just">
              <a:lnSpc>
                <a:spcPct val="200000"/>
              </a:lnSpc>
              <a:buSzPct val="85000"/>
              <a:buFont typeface="Wingdings" pitchFamily="2" charset="2"/>
              <a:buChar char="F"/>
            </a:pPr>
            <a:r>
              <a:rPr lang="en-US" sz="2000" dirty="0">
                <a:latin typeface="Perpetua" pitchFamily="18" charset="0"/>
                <a:ea typeface="新細明體" pitchFamily="18" charset="-120"/>
              </a:rPr>
              <a:t>Most languages have bound on the precision of numeric constants. </a:t>
            </a:r>
          </a:p>
          <a:p>
            <a:pPr marL="1257300" lvl="4" indent="-342900" algn="just">
              <a:lnSpc>
                <a:spcPct val="200000"/>
              </a:lnSpc>
              <a:buSzPct val="85000"/>
              <a:buFont typeface="Wingdings" pitchFamily="2" charset="2"/>
              <a:buChar char="F"/>
            </a:pPr>
            <a:r>
              <a:rPr lang="en-US" sz="2000" dirty="0">
                <a:latin typeface="Perpetua" pitchFamily="18" charset="0"/>
                <a:ea typeface="新細明體" pitchFamily="18" charset="-120"/>
              </a:rPr>
              <a:t>A constant whose bound exceeds this bound is a lexical error.</a:t>
            </a:r>
          </a:p>
          <a:p>
            <a:pPr marL="800100" lvl="3" indent="-342900" algn="just">
              <a:lnSpc>
                <a:spcPct val="200000"/>
              </a:lnSpc>
              <a:buSzPct val="85000"/>
              <a:buFont typeface="+mj-lt"/>
              <a:buAutoNum type="arabicPeriod"/>
            </a:pPr>
            <a:r>
              <a:rPr lang="en-US" sz="2000" dirty="0">
                <a:latin typeface="Perpetua" pitchFamily="18" charset="0"/>
                <a:ea typeface="新細明體" pitchFamily="18" charset="-120"/>
              </a:rPr>
              <a:t>Illegal character in the program</a:t>
            </a:r>
          </a:p>
          <a:p>
            <a:pPr marL="1257300" lvl="4" indent="-342900" algn="just">
              <a:lnSpc>
                <a:spcPct val="200000"/>
              </a:lnSpc>
              <a:buSzPct val="85000"/>
              <a:buFont typeface="Wingdings" pitchFamily="2" charset="2"/>
              <a:buChar char="F"/>
            </a:pPr>
            <a:r>
              <a:rPr lang="en-US" sz="2000" dirty="0">
                <a:latin typeface="Perpetua" pitchFamily="18" charset="0"/>
                <a:ea typeface="新細明體" pitchFamily="18" charset="-120"/>
              </a:rPr>
              <a:t>Characters like </a:t>
            </a:r>
            <a:r>
              <a:rPr lang="en-US" sz="2000" b="1" dirty="0">
                <a:latin typeface="Perpetua" pitchFamily="18" charset="0"/>
                <a:ea typeface="新細明體" pitchFamily="18" charset="-120"/>
              </a:rPr>
              <a:t>~</a:t>
            </a:r>
            <a:r>
              <a:rPr lang="en-US" sz="2000" dirty="0">
                <a:latin typeface="Perpetua" pitchFamily="18" charset="0"/>
                <a:ea typeface="新細明體" pitchFamily="18" charset="-120"/>
              </a:rPr>
              <a:t>,</a:t>
            </a:r>
            <a:r>
              <a:rPr lang="en-US" sz="2000" b="1" dirty="0">
                <a:latin typeface="Perpetua" pitchFamily="18" charset="0"/>
                <a:ea typeface="新細明體" pitchFamily="18" charset="-120"/>
              </a:rPr>
              <a:t> </a:t>
            </a:r>
            <a:r>
              <a:rPr lang="en-US" sz="2000" b="1" dirty="0">
                <a:latin typeface="Perpetua" pitchFamily="18" charset="0"/>
                <a:ea typeface="新細明體" pitchFamily="18" charset="-120"/>
                <a:sym typeface="Symbol"/>
              </a:rPr>
              <a:t></a:t>
            </a:r>
            <a:r>
              <a:rPr lang="en-US" sz="2000" dirty="0">
                <a:latin typeface="Perpetua" pitchFamily="18" charset="0"/>
                <a:ea typeface="新細明體" pitchFamily="18" charset="-120"/>
                <a:sym typeface="Symbol"/>
              </a:rPr>
              <a:t>,</a:t>
            </a:r>
            <a:r>
              <a:rPr lang="en-US" sz="2000" b="1" dirty="0">
                <a:latin typeface="Perpetua" pitchFamily="18" charset="0"/>
                <a:ea typeface="新細明體" pitchFamily="18" charset="-120"/>
                <a:sym typeface="Symbol"/>
              </a:rPr>
              <a:t> </a:t>
            </a:r>
            <a:r>
              <a:rPr lang="en-US" sz="2000" dirty="0">
                <a:latin typeface="Perpetua" pitchFamily="18" charset="0"/>
                <a:ea typeface="新細明體" pitchFamily="18" charset="-120"/>
                <a:sym typeface="Symbol"/>
              </a:rPr>
              <a:t>,</a:t>
            </a:r>
            <a:r>
              <a:rPr lang="en-US" sz="2000" b="1" dirty="0">
                <a:latin typeface="Perpetua" pitchFamily="18" charset="0"/>
                <a:ea typeface="新細明體" pitchFamily="18" charset="-120"/>
                <a:sym typeface="Symbol"/>
              </a:rPr>
              <a:t>  </a:t>
            </a:r>
            <a:r>
              <a:rPr lang="en-US" sz="2000" dirty="0">
                <a:latin typeface="Perpetua" pitchFamily="18" charset="0"/>
                <a:ea typeface="新細明體" pitchFamily="18" charset="-120"/>
                <a:sym typeface="Symbol"/>
              </a:rPr>
              <a:t>occurring</a:t>
            </a:r>
            <a:r>
              <a:rPr lang="en-US" sz="2000" dirty="0">
                <a:latin typeface="Perpetua" pitchFamily="18" charset="0"/>
                <a:ea typeface="新細明體" pitchFamily="18" charset="-120"/>
              </a:rPr>
              <a:t> in a given programming language (but not within a string or comment) are lexical errors.</a:t>
            </a:r>
            <a:endParaRPr lang="en-US" sz="2000" b="1" dirty="0">
              <a:latin typeface="Perpetua" pitchFamily="18" charset="0"/>
              <a:ea typeface="新細明體" pitchFamily="18" charset="-120"/>
            </a:endParaRPr>
          </a:p>
          <a:p>
            <a:pPr marL="800100" lvl="3" indent="-342900" algn="just">
              <a:lnSpc>
                <a:spcPct val="200000"/>
              </a:lnSpc>
              <a:buSzPct val="85000"/>
              <a:buFont typeface="+mj-lt"/>
              <a:buAutoNum type="arabicPeriod"/>
            </a:pPr>
            <a:r>
              <a:rPr lang="en-US" sz="2000" dirty="0">
                <a:latin typeface="Perpetua" pitchFamily="18" charset="0"/>
                <a:ea typeface="新細明體" pitchFamily="18" charset="-120"/>
              </a:rPr>
              <a:t>Un terminated strings or comments. </a:t>
            </a: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Lexical Errors</a:t>
            </a:r>
          </a:p>
        </p:txBody>
      </p:sp>
      <p:sp>
        <p:nvSpPr>
          <p:cNvPr id="4" name="TextShape 2"/>
          <p:cNvSpPr txBox="1"/>
          <p:nvPr/>
        </p:nvSpPr>
        <p:spPr>
          <a:xfrm>
            <a:off x="192460" y="838200"/>
            <a:ext cx="8584760" cy="5943600"/>
          </a:xfrm>
          <a:prstGeom prst="rect">
            <a:avLst/>
          </a:prstGeom>
        </p:spPr>
        <p:txBody>
          <a:bodyPr/>
          <a:lstStyle/>
          <a:p>
            <a:pPr marL="342900" lvl="2" indent="-342900" algn="just">
              <a:lnSpc>
                <a:spcPct val="175000"/>
              </a:lnSpc>
              <a:buSzPct val="85000"/>
              <a:buFont typeface="Webdings" pitchFamily="18" charset="2"/>
              <a:buChar char="ÿ"/>
            </a:pPr>
            <a:r>
              <a:rPr lang="en-US" dirty="0">
                <a:solidFill>
                  <a:srgbClr val="000000"/>
                </a:solidFill>
                <a:latin typeface="Perpetua" pitchFamily="18" charset="0"/>
              </a:rPr>
              <a:t>It  is  hard  for  a  LA to  tell ,  without  the  aid of other components, that  there  is  a  source-code  error.  </a:t>
            </a:r>
          </a:p>
          <a:p>
            <a:pPr marL="800100" lvl="3" indent="-342900" algn="just">
              <a:lnSpc>
                <a:spcPct val="175000"/>
              </a:lnSpc>
              <a:buSzPct val="85000"/>
              <a:buFont typeface="Wingdings" pitchFamily="2" charset="2"/>
              <a:buChar char="F"/>
            </a:pPr>
            <a:r>
              <a:rPr lang="en-US" dirty="0">
                <a:latin typeface="Perpetua" pitchFamily="18" charset="0"/>
                <a:ea typeface="新細明體" pitchFamily="18" charset="-120"/>
              </a:rPr>
              <a:t>For  instance,  if the string  </a:t>
            </a:r>
            <a:r>
              <a:rPr lang="en-US" b="1" dirty="0">
                <a:latin typeface="Perpetua" pitchFamily="18" charset="0"/>
                <a:ea typeface="新細明體" pitchFamily="18" charset="-120"/>
              </a:rPr>
              <a:t>fi</a:t>
            </a:r>
            <a:r>
              <a:rPr lang="en-US" dirty="0">
                <a:latin typeface="Perpetua" pitchFamily="18" charset="0"/>
                <a:ea typeface="新細明體" pitchFamily="18" charset="-120"/>
              </a:rPr>
              <a:t>  is  encountered for the first time in a java program in the  context : </a:t>
            </a:r>
            <a:r>
              <a:rPr lang="en-US" b="1" dirty="0">
                <a:latin typeface="Perpetua" pitchFamily="18" charset="0"/>
                <a:ea typeface="新細明體" pitchFamily="18" charset="-120"/>
              </a:rPr>
              <a:t>fi</a:t>
            </a:r>
            <a:r>
              <a:rPr lang="en-US" dirty="0">
                <a:latin typeface="Perpetua" pitchFamily="18" charset="0"/>
                <a:ea typeface="新細明體" pitchFamily="18" charset="-120"/>
              </a:rPr>
              <a:t> (  a  == 2*4+3 )   a lexical analyzer cannot  tell whether </a:t>
            </a:r>
            <a:r>
              <a:rPr lang="en-US" b="1" dirty="0">
                <a:latin typeface="Perpetua" pitchFamily="18" charset="0"/>
                <a:ea typeface="新細明體" pitchFamily="18" charset="-120"/>
              </a:rPr>
              <a:t>fi</a:t>
            </a:r>
            <a:r>
              <a:rPr lang="en-US" dirty="0">
                <a:latin typeface="Perpetua" pitchFamily="18" charset="0"/>
                <a:ea typeface="新細明體" pitchFamily="18" charset="-120"/>
              </a:rPr>
              <a:t> is  a misspelling of the  keyword  </a:t>
            </a:r>
            <a:r>
              <a:rPr lang="en-US" b="1" dirty="0">
                <a:latin typeface="Perpetua" pitchFamily="18" charset="0"/>
                <a:ea typeface="新細明體" pitchFamily="18" charset="-120"/>
              </a:rPr>
              <a:t>if</a:t>
            </a:r>
            <a:r>
              <a:rPr lang="en-US" dirty="0">
                <a:latin typeface="Perpetua" pitchFamily="18" charset="0"/>
                <a:ea typeface="新細明體" pitchFamily="18" charset="-120"/>
              </a:rPr>
              <a:t>  or an  undeclared function  identifier. </a:t>
            </a:r>
          </a:p>
          <a:p>
            <a:pPr marL="342900" lvl="2" indent="-342900" algn="just">
              <a:lnSpc>
                <a:spcPct val="175000"/>
              </a:lnSpc>
              <a:buSzPct val="85000"/>
              <a:buFont typeface="Webdings" pitchFamily="18" charset="2"/>
              <a:buChar char="ÿ"/>
            </a:pPr>
            <a:r>
              <a:rPr lang="en-US" dirty="0">
                <a:solidFill>
                  <a:srgbClr val="000000"/>
                </a:solidFill>
                <a:latin typeface="Perpetua" pitchFamily="18" charset="0"/>
              </a:rPr>
              <a:t>However,  suppose  a situation arises in  which the  lexical analyzer is  </a:t>
            </a:r>
            <a:r>
              <a:rPr lang="en-US" b="1" dirty="0">
                <a:solidFill>
                  <a:srgbClr val="0000FF"/>
                </a:solidFill>
                <a:latin typeface="Perpetua" pitchFamily="18" charset="0"/>
              </a:rPr>
              <a:t>unable to proceed </a:t>
            </a:r>
            <a:r>
              <a:rPr lang="en-US" dirty="0">
                <a:solidFill>
                  <a:srgbClr val="000000"/>
                </a:solidFill>
                <a:latin typeface="Perpetua" pitchFamily="18" charset="0"/>
              </a:rPr>
              <a:t>because  none  of the  patterns for tokens  matches  any  prefix  of the remaining input.  </a:t>
            </a:r>
          </a:p>
          <a:p>
            <a:pPr marL="800100" lvl="3" indent="-342900" algn="just">
              <a:lnSpc>
                <a:spcPct val="175000"/>
              </a:lnSpc>
              <a:buSzPct val="85000"/>
              <a:buFont typeface="Wingdings" pitchFamily="2" charset="2"/>
              <a:buChar char="F"/>
            </a:pPr>
            <a:r>
              <a:rPr lang="en-US" dirty="0">
                <a:latin typeface="Perpetua" pitchFamily="18" charset="0"/>
                <a:ea typeface="新細明體" pitchFamily="18" charset="-120"/>
              </a:rPr>
              <a:t>The simplest recovery strategy is  "</a:t>
            </a:r>
            <a:r>
              <a:rPr lang="en-US" b="1" dirty="0">
                <a:solidFill>
                  <a:srgbClr val="CC00FF"/>
                </a:solidFill>
                <a:latin typeface="Perpetua" pitchFamily="18" charset="0"/>
                <a:ea typeface="新細明體" pitchFamily="18" charset="-120"/>
              </a:rPr>
              <a:t>panic mode"</a:t>
            </a:r>
            <a:r>
              <a:rPr lang="en-US" dirty="0">
                <a:latin typeface="Perpetua" pitchFamily="18" charset="0"/>
                <a:ea typeface="新細明體" pitchFamily="18" charset="-120"/>
              </a:rPr>
              <a:t>  recovery.  </a:t>
            </a:r>
          </a:p>
          <a:p>
            <a:pPr marL="800100" lvl="3" indent="-342900" algn="just">
              <a:lnSpc>
                <a:spcPct val="175000"/>
              </a:lnSpc>
              <a:buSzPct val="85000"/>
              <a:buFont typeface="Wingdings" pitchFamily="2" charset="2"/>
              <a:buChar char="F"/>
            </a:pPr>
            <a:r>
              <a:rPr lang="en-US" dirty="0">
                <a:latin typeface="Perpetua" pitchFamily="18" charset="0"/>
                <a:ea typeface="新細明體" pitchFamily="18" charset="-120"/>
              </a:rPr>
              <a:t>We  delete successive characters from the  remaining input ,  until the lexical analyzer  can  find a  well-formed  token  at the beginning  of  what input  is  left.  </a:t>
            </a:r>
          </a:p>
          <a:p>
            <a:pPr marL="800100" lvl="3" indent="-342900" algn="just">
              <a:lnSpc>
                <a:spcPct val="175000"/>
              </a:lnSpc>
              <a:buSzPct val="85000"/>
              <a:buFont typeface="Wingdings" pitchFamily="2" charset="2"/>
              <a:buChar char="F"/>
            </a:pPr>
            <a:r>
              <a:rPr lang="en-US" dirty="0">
                <a:latin typeface="Perpetua" pitchFamily="18" charset="0"/>
                <a:ea typeface="新細明體" pitchFamily="18" charset="-120"/>
              </a:rPr>
              <a:t>This recovery  technique may confuse  the parser, but in an interactive computing environment  it  may be quite adequate. </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5" name="TextShape 2"/>
          <p:cNvSpPr txBox="1"/>
          <p:nvPr/>
        </p:nvSpPr>
        <p:spPr>
          <a:xfrm>
            <a:off x="192460" y="715700"/>
            <a:ext cx="8584760" cy="6096000"/>
          </a:xfrm>
          <a:prstGeom prst="rect">
            <a:avLst/>
          </a:prstGeom>
        </p:spPr>
        <p:txBody>
          <a:bodyPr/>
          <a:lstStyle/>
          <a:p>
            <a:pPr marL="342900" lvl="2" indent="-342900" algn="just">
              <a:lnSpc>
                <a:spcPct val="200000"/>
              </a:lnSpc>
              <a:buSzPct val="85000"/>
              <a:buFont typeface="Webdings" pitchFamily="18" charset="2"/>
              <a:buChar char="ÿ"/>
            </a:pPr>
            <a:r>
              <a:rPr lang="en-US" sz="2000" dirty="0">
                <a:solidFill>
                  <a:srgbClr val="000000"/>
                </a:solidFill>
                <a:latin typeface="Perpetua" pitchFamily="18" charset="0"/>
              </a:rPr>
              <a:t>Other possible error-recovery actions  are: </a:t>
            </a:r>
          </a:p>
          <a:p>
            <a:pPr marL="800100" lvl="3" indent="-342900" algn="just">
              <a:lnSpc>
                <a:spcPct val="200000"/>
              </a:lnSpc>
              <a:buSzPct val="85000"/>
              <a:buFont typeface="+mj-lt"/>
              <a:buAutoNum type="arabicPeriod"/>
            </a:pPr>
            <a:r>
              <a:rPr lang="en-US" sz="2000" dirty="0">
                <a:solidFill>
                  <a:srgbClr val="000000"/>
                </a:solidFill>
                <a:latin typeface="Perpetua" pitchFamily="18" charset="0"/>
              </a:rPr>
              <a:t>Insert a missing character into the remaining input. </a:t>
            </a:r>
          </a:p>
          <a:p>
            <a:pPr marL="800100" lvl="3" indent="-342900" algn="just">
              <a:lnSpc>
                <a:spcPct val="200000"/>
              </a:lnSpc>
              <a:buSzPct val="85000"/>
              <a:buFont typeface="+mj-lt"/>
              <a:buAutoNum type="arabicPeriod"/>
            </a:pPr>
            <a:r>
              <a:rPr lang="en-US" altLang="zh-CN" sz="2000" dirty="0">
                <a:solidFill>
                  <a:srgbClr val="000000"/>
                </a:solidFill>
                <a:latin typeface="Perpetua" pitchFamily="18" charset="0"/>
              </a:rPr>
              <a:t>Replacing an incorrect character by a correct character</a:t>
            </a:r>
          </a:p>
          <a:p>
            <a:pPr marL="800100" lvl="3" indent="-342900" algn="just">
              <a:lnSpc>
                <a:spcPct val="200000"/>
              </a:lnSpc>
              <a:buSzPct val="85000"/>
              <a:buFont typeface="+mj-lt"/>
              <a:buAutoNum type="arabicPeriod"/>
            </a:pPr>
            <a:r>
              <a:rPr lang="en-US" sz="2000" dirty="0">
                <a:solidFill>
                  <a:srgbClr val="000000"/>
                </a:solidFill>
                <a:latin typeface="Perpetua" pitchFamily="18" charset="0"/>
              </a:rPr>
              <a:t>Transpose two  adjacent  characters</a:t>
            </a:r>
            <a:r>
              <a:rPr lang="en-US" altLang="zh-CN" sz="2000" dirty="0">
                <a:solidFill>
                  <a:srgbClr val="000000"/>
                </a:solidFill>
                <a:latin typeface="Perpetua" pitchFamily="18" charset="0"/>
              </a:rPr>
              <a:t>(such as , fi=&gt;if)</a:t>
            </a:r>
            <a:r>
              <a:rPr lang="en-US" sz="2000" dirty="0">
                <a:solidFill>
                  <a:srgbClr val="000000"/>
                </a:solidFill>
                <a:latin typeface="Perpetua" pitchFamily="18" charset="0"/>
              </a:rPr>
              <a:t>. </a:t>
            </a:r>
          </a:p>
          <a:p>
            <a:pPr marL="800100" lvl="3" indent="-342900" algn="just">
              <a:lnSpc>
                <a:spcPct val="200000"/>
              </a:lnSpc>
              <a:buSzPct val="85000"/>
              <a:buFont typeface="+mj-lt"/>
              <a:buAutoNum type="arabicPeriod"/>
            </a:pPr>
            <a:r>
              <a:rPr lang="en-US" altLang="zh-CN" sz="2000" dirty="0">
                <a:solidFill>
                  <a:srgbClr val="000000"/>
                </a:solidFill>
                <a:latin typeface="Perpetua" pitchFamily="18" charset="0"/>
              </a:rPr>
              <a:t>Deleting an extraneous character</a:t>
            </a:r>
          </a:p>
          <a:p>
            <a:pPr marL="800100" lvl="3" indent="-342900" algn="just">
              <a:lnSpc>
                <a:spcPct val="200000"/>
              </a:lnSpc>
              <a:buSzPct val="85000"/>
              <a:buFont typeface="+mj-lt"/>
              <a:buAutoNum type="arabicPeriod"/>
            </a:pPr>
            <a:r>
              <a:rPr lang="en-US" altLang="zh-CN" sz="2000" dirty="0">
                <a:solidFill>
                  <a:srgbClr val="000000"/>
                </a:solidFill>
                <a:latin typeface="Perpetua" pitchFamily="18" charset="0"/>
              </a:rPr>
              <a:t>Pre-scanning </a:t>
            </a:r>
          </a:p>
          <a:p>
            <a:pPr marL="342900" lvl="2" indent="-342900" algn="just">
              <a:lnSpc>
                <a:spcPct val="145000"/>
              </a:lnSpc>
              <a:buSzPct val="85000"/>
              <a:buFont typeface="Webdings" pitchFamily="18" charset="2"/>
              <a:buChar char="ÿ"/>
            </a:pPr>
            <a:endParaRPr lang="en-US" dirty="0">
              <a:solidFill>
                <a:srgbClr val="000000"/>
              </a:solidFill>
              <a:latin typeface="Perpetua" pitchFamily="18" charset="0"/>
            </a:endParaRPr>
          </a:p>
          <a:p>
            <a:pPr marL="342900" lvl="2" indent="-342900" algn="just">
              <a:lnSpc>
                <a:spcPct val="145000"/>
              </a:lnSpc>
              <a:buSzPct val="85000"/>
              <a:buFont typeface="Webdings" pitchFamily="18" charset="2"/>
              <a:buChar char="ÿ"/>
            </a:pPr>
            <a:endParaRPr lang="en-US" dirty="0">
              <a:solidFill>
                <a:srgbClr val="000000"/>
              </a:solidFill>
              <a:latin typeface="Perpetua" pitchFamily="18" charset="0"/>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Buffering</a:t>
            </a:r>
          </a:p>
        </p:txBody>
      </p:sp>
      <p:sp>
        <p:nvSpPr>
          <p:cNvPr id="4" name="TextShape 2"/>
          <p:cNvSpPr txBox="1"/>
          <p:nvPr/>
        </p:nvSpPr>
        <p:spPr>
          <a:xfrm>
            <a:off x="192460" y="838200"/>
            <a:ext cx="8584760" cy="5973500"/>
          </a:xfrm>
          <a:prstGeom prst="rect">
            <a:avLst/>
          </a:prstGeom>
        </p:spPr>
        <p:txBody>
          <a:bodyPr/>
          <a:lstStyle/>
          <a:p>
            <a:pPr marL="342900" lvl="2" indent="-342900" algn="just">
              <a:lnSpc>
                <a:spcPct val="150000"/>
              </a:lnSpc>
              <a:buSzPct val="85000"/>
              <a:buFont typeface="Webdings" pitchFamily="18" charset="2"/>
              <a:buChar char="ÿ"/>
            </a:pPr>
            <a:r>
              <a:rPr lang="en-US" sz="2000" dirty="0">
                <a:solidFill>
                  <a:srgbClr val="000000"/>
                </a:solidFill>
                <a:latin typeface="Perpetua" pitchFamily="18" charset="0"/>
              </a:rPr>
              <a:t>There are some ways that the task of reading the source program can be speeded</a:t>
            </a:r>
          </a:p>
          <a:p>
            <a:pPr marL="342900" lvl="2" indent="-342900" algn="just">
              <a:lnSpc>
                <a:spcPct val="150000"/>
              </a:lnSpc>
              <a:buSzPct val="85000"/>
              <a:buFont typeface="Webdings" pitchFamily="18" charset="2"/>
              <a:buChar char="ÿ"/>
            </a:pPr>
            <a:r>
              <a:rPr lang="en-US" sz="2000" dirty="0">
                <a:solidFill>
                  <a:srgbClr val="000000"/>
                </a:solidFill>
                <a:latin typeface="Perpetua" pitchFamily="18" charset="0"/>
              </a:rPr>
              <a:t>This task is made difficult by the fact that we often have to look one or more characters beyond the next lexeme before we can be sure we have the right lexeme</a:t>
            </a:r>
          </a:p>
          <a:p>
            <a:pPr marL="800100" lvl="3" indent="-342900" algn="just">
              <a:lnSpc>
                <a:spcPct val="175000"/>
              </a:lnSpc>
              <a:buSzPct val="85000"/>
              <a:buFont typeface="Wingdings" pitchFamily="2" charset="2"/>
              <a:buChar char="F"/>
            </a:pPr>
            <a:r>
              <a:rPr lang="en-US" dirty="0">
                <a:latin typeface="Perpetua" pitchFamily="18" charset="0"/>
                <a:ea typeface="新細明體" pitchFamily="18" charset="-120"/>
              </a:rPr>
              <a:t>In C language: we need to look after -, = or &lt; to decide what token to return</a:t>
            </a:r>
          </a:p>
          <a:p>
            <a:pPr marL="800100" lvl="3" indent="-342900" algn="just">
              <a:lnSpc>
                <a:spcPct val="175000"/>
              </a:lnSpc>
              <a:buSzPct val="85000"/>
              <a:buFont typeface="Wingdings" pitchFamily="2" charset="2"/>
              <a:buChar char="F"/>
            </a:pPr>
            <a:r>
              <a:rPr lang="en-US" dirty="0">
                <a:latin typeface="Perpetua" pitchFamily="18" charset="0"/>
                <a:ea typeface="新細明體" pitchFamily="18" charset="-120"/>
              </a:rPr>
              <a:t>We shall introduce a two-buffer scheme that handles large loo-</a:t>
            </a:r>
            <a:r>
              <a:rPr lang="en-US" dirty="0" err="1">
                <a:latin typeface="Perpetua" pitchFamily="18" charset="0"/>
                <a:ea typeface="新細明體" pitchFamily="18" charset="-120"/>
              </a:rPr>
              <a:t>kaheads</a:t>
            </a:r>
            <a:r>
              <a:rPr lang="en-US" dirty="0">
                <a:latin typeface="Perpetua" pitchFamily="18" charset="0"/>
                <a:ea typeface="新細明體" pitchFamily="18" charset="-120"/>
              </a:rPr>
              <a:t> safely</a:t>
            </a:r>
          </a:p>
          <a:p>
            <a:pPr marL="342900" lvl="2" indent="-342900" algn="just">
              <a:lnSpc>
                <a:spcPct val="150000"/>
              </a:lnSpc>
              <a:buSzPct val="85000"/>
              <a:buFont typeface="Webdings" pitchFamily="18" charset="2"/>
              <a:buChar char="ÿ"/>
            </a:pPr>
            <a:r>
              <a:rPr lang="en-US" sz="2000" dirty="0">
                <a:solidFill>
                  <a:srgbClr val="000000"/>
                </a:solidFill>
                <a:latin typeface="Perpetua" pitchFamily="18" charset="0"/>
              </a:rPr>
              <a:t>We then consider an improvement involving sentinels that saves time checking for the ends of buffers</a:t>
            </a:r>
          </a:p>
          <a:p>
            <a:pPr marL="342900" lvl="2" indent="-342900" algn="just">
              <a:lnSpc>
                <a:spcPct val="150000"/>
              </a:lnSpc>
              <a:buSzPct val="85000"/>
              <a:buFont typeface="Webdings" pitchFamily="18" charset="2"/>
              <a:buChar char="ÿ"/>
            </a:pPr>
            <a:r>
              <a:rPr lang="en-US" sz="2000" dirty="0">
                <a:solidFill>
                  <a:srgbClr val="000000"/>
                </a:solidFill>
                <a:latin typeface="Perpetua" pitchFamily="18" charset="0"/>
              </a:rPr>
              <a:t>Because of the amount of time taken to process characters and the large number of characters that must be processed during compilation of a large source program, specialized buffering techniques have been developed to reduce the amount of overhead to process a single input character</a:t>
            </a:r>
          </a:p>
          <a:p>
            <a:pPr marL="800100" lvl="3" indent="-342900" algn="just">
              <a:buSzPct val="85000"/>
              <a:buFont typeface="Wingdings" pitchFamily="2" charset="2"/>
              <a:buChar char="F"/>
            </a:pPr>
            <a:r>
              <a:rPr lang="en-US" dirty="0">
                <a:latin typeface="Perpetua" pitchFamily="18" charset="0"/>
                <a:ea typeface="新細明體" pitchFamily="18" charset="-120"/>
              </a:rPr>
              <a:t>An important scheme involves </a:t>
            </a:r>
            <a:r>
              <a:rPr lang="en-US" b="1" dirty="0">
                <a:latin typeface="Perpetua" pitchFamily="18" charset="0"/>
                <a:ea typeface="新細明體" pitchFamily="18" charset="-120"/>
              </a:rPr>
              <a:t>two buffers </a:t>
            </a:r>
            <a:r>
              <a:rPr lang="en-US" dirty="0">
                <a:latin typeface="Perpetua" pitchFamily="18" charset="0"/>
                <a:ea typeface="新細明體" pitchFamily="18" charset="-120"/>
              </a:rPr>
              <a:t>that are alternatively reloaded, as shown in the  Figure  next slide.</a:t>
            </a:r>
            <a:endParaRPr lang="en-US" dirty="0">
              <a:solidFill>
                <a:srgbClr val="000000"/>
              </a:solidFill>
              <a:latin typeface="Perpetua" pitchFamily="18" charset="0"/>
            </a:endParaRP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TextShape 2"/>
          <p:cNvSpPr txBox="1"/>
          <p:nvPr/>
        </p:nvSpPr>
        <p:spPr>
          <a:xfrm>
            <a:off x="192460" y="715700"/>
            <a:ext cx="8584760" cy="6096000"/>
          </a:xfrm>
          <a:prstGeom prst="rect">
            <a:avLst/>
          </a:prstGeom>
        </p:spPr>
        <p:txBody>
          <a:bodyPr/>
          <a:lstStyle/>
          <a:p>
            <a:pPr marL="342900" lvl="2" indent="-342900" algn="just">
              <a:lnSpc>
                <a:spcPct val="150000"/>
              </a:lnSpc>
              <a:buSzPct val="85000"/>
              <a:buFont typeface="Webdings" pitchFamily="18" charset="2"/>
              <a:buChar char="ÿ"/>
            </a:pPr>
            <a:endParaRPr lang="en-US" sz="2000" dirty="0">
              <a:solidFill>
                <a:srgbClr val="000000"/>
              </a:solidFill>
              <a:latin typeface="Perpetua" pitchFamily="18" charset="0"/>
            </a:endParaRPr>
          </a:p>
          <a:p>
            <a:pPr marL="342900" lvl="2" indent="-342900" algn="just">
              <a:lnSpc>
                <a:spcPct val="150000"/>
              </a:lnSpc>
              <a:buSzPct val="85000"/>
              <a:buFont typeface="Webdings" pitchFamily="18" charset="2"/>
              <a:buChar char="ÿ"/>
            </a:pPr>
            <a:endParaRPr lang="en-US" sz="2000" dirty="0">
              <a:solidFill>
                <a:srgbClr val="000000"/>
              </a:solidFill>
              <a:latin typeface="Perpetua" pitchFamily="18" charset="0"/>
            </a:endParaRPr>
          </a:p>
          <a:p>
            <a:pPr marL="342900" lvl="2" indent="-342900" algn="just">
              <a:lnSpc>
                <a:spcPct val="150000"/>
              </a:lnSpc>
              <a:buSzPct val="85000"/>
              <a:buFont typeface="Webdings" pitchFamily="18" charset="2"/>
              <a:buChar char="ÿ"/>
            </a:pPr>
            <a:endParaRPr lang="en-US" sz="1400" dirty="0">
              <a:solidFill>
                <a:srgbClr val="000000"/>
              </a:solidFill>
              <a:latin typeface="Perpetua" pitchFamily="18" charset="0"/>
            </a:endParaRPr>
          </a:p>
          <a:p>
            <a:pPr marL="342900" lvl="2" indent="-342900" algn="just">
              <a:lnSpc>
                <a:spcPct val="150000"/>
              </a:lnSpc>
              <a:buSzPct val="85000"/>
              <a:buFont typeface="Webdings" pitchFamily="18" charset="2"/>
              <a:buChar char="ÿ"/>
            </a:pPr>
            <a:r>
              <a:rPr lang="en-US" dirty="0">
                <a:solidFill>
                  <a:srgbClr val="000000"/>
                </a:solidFill>
                <a:latin typeface="Perpetua" pitchFamily="18" charset="0"/>
              </a:rPr>
              <a:t>Each buffer is of the same size </a:t>
            </a:r>
            <a:r>
              <a:rPr lang="en-US" b="1" dirty="0">
                <a:solidFill>
                  <a:srgbClr val="000000"/>
                </a:solidFill>
                <a:latin typeface="Perpetua" pitchFamily="18" charset="0"/>
              </a:rPr>
              <a:t>N</a:t>
            </a:r>
            <a:r>
              <a:rPr lang="en-US" dirty="0">
                <a:solidFill>
                  <a:srgbClr val="000000"/>
                </a:solidFill>
                <a:latin typeface="Perpetua" pitchFamily="18" charset="0"/>
              </a:rPr>
              <a:t>, and N is usually the size of a disk block, e.g., 4096 bytes</a:t>
            </a:r>
          </a:p>
          <a:p>
            <a:pPr marL="342900" lvl="2" indent="-342900" algn="just">
              <a:lnSpc>
                <a:spcPct val="150000"/>
              </a:lnSpc>
              <a:buSzPct val="85000"/>
              <a:buFont typeface="Webdings" pitchFamily="18" charset="2"/>
              <a:buChar char="ÿ"/>
            </a:pPr>
            <a:r>
              <a:rPr lang="en-US" sz="2000" dirty="0">
                <a:solidFill>
                  <a:srgbClr val="000000"/>
                </a:solidFill>
                <a:latin typeface="Perpetua" pitchFamily="18" charset="0"/>
              </a:rPr>
              <a:t>Using one system read command we can read N characters into a buffer, rather than using one system call per character</a:t>
            </a:r>
          </a:p>
          <a:p>
            <a:pPr marL="800100" lvl="3" indent="-342900" algn="just">
              <a:lnSpc>
                <a:spcPct val="175000"/>
              </a:lnSpc>
              <a:buSzPct val="85000"/>
              <a:buFont typeface="Wingdings" pitchFamily="2" charset="2"/>
              <a:buChar char="F"/>
            </a:pPr>
            <a:r>
              <a:rPr lang="en-US" dirty="0">
                <a:latin typeface="Perpetua" pitchFamily="18" charset="0"/>
                <a:ea typeface="新細明體" pitchFamily="18" charset="-120"/>
              </a:rPr>
              <a:t>If fewer than N characters remain in the input file, then a special character, represented by </a:t>
            </a:r>
            <a:r>
              <a:rPr lang="en-US" dirty="0" err="1">
                <a:latin typeface="Perpetua" pitchFamily="18" charset="0"/>
                <a:ea typeface="新細明體" pitchFamily="18" charset="-120"/>
              </a:rPr>
              <a:t>eof</a:t>
            </a:r>
            <a:r>
              <a:rPr lang="en-US" dirty="0">
                <a:latin typeface="Perpetua" pitchFamily="18" charset="0"/>
                <a:ea typeface="新細明體" pitchFamily="18" charset="-120"/>
              </a:rPr>
              <a:t>, marks the end of the source file and is different from any possible character of the source program</a:t>
            </a:r>
          </a:p>
          <a:p>
            <a:pPr marL="342900" lvl="2" indent="-342900" algn="just">
              <a:lnSpc>
                <a:spcPct val="150000"/>
              </a:lnSpc>
              <a:buSzPct val="85000"/>
              <a:buFont typeface="Webdings" pitchFamily="18" charset="2"/>
              <a:buChar char="ÿ"/>
            </a:pPr>
            <a:r>
              <a:rPr lang="en-US" sz="2000" dirty="0">
                <a:solidFill>
                  <a:srgbClr val="000000"/>
                </a:solidFill>
                <a:latin typeface="Perpetua" pitchFamily="18" charset="0"/>
              </a:rPr>
              <a:t>Two pointers to the input are maintained:</a:t>
            </a:r>
          </a:p>
          <a:p>
            <a:pPr marL="914400" lvl="3" indent="-457200" algn="just">
              <a:lnSpc>
                <a:spcPct val="150000"/>
              </a:lnSpc>
              <a:buSzPct val="85000"/>
              <a:buFont typeface="+mj-lt"/>
              <a:buAutoNum type="arabicPeriod"/>
            </a:pPr>
            <a:r>
              <a:rPr lang="en-US" sz="2000" b="1" dirty="0">
                <a:solidFill>
                  <a:srgbClr val="000000"/>
                </a:solidFill>
                <a:latin typeface="Perpetua" pitchFamily="18" charset="0"/>
              </a:rPr>
              <a:t>Pointer </a:t>
            </a:r>
            <a:r>
              <a:rPr lang="en-US" sz="2000" b="1" dirty="0" err="1">
                <a:solidFill>
                  <a:srgbClr val="000000"/>
                </a:solidFill>
                <a:latin typeface="Perpetua" pitchFamily="18" charset="0"/>
              </a:rPr>
              <a:t>lexemeBegin</a:t>
            </a:r>
            <a:r>
              <a:rPr lang="en-US" sz="2000" dirty="0">
                <a:solidFill>
                  <a:srgbClr val="000000"/>
                </a:solidFill>
                <a:latin typeface="Perpetua" pitchFamily="18" charset="0"/>
              </a:rPr>
              <a:t>, marks the beginning of the current lexeme, whose extent we are attempting to determine</a:t>
            </a:r>
          </a:p>
          <a:p>
            <a:pPr marL="914400" lvl="3" indent="-457200" algn="just">
              <a:lnSpc>
                <a:spcPct val="150000"/>
              </a:lnSpc>
              <a:buSzPct val="85000"/>
              <a:buFont typeface="+mj-lt"/>
              <a:buAutoNum type="arabicPeriod"/>
            </a:pPr>
            <a:r>
              <a:rPr lang="en-US" sz="2000" b="1" dirty="0">
                <a:solidFill>
                  <a:srgbClr val="000000"/>
                </a:solidFill>
                <a:latin typeface="Perpetua" pitchFamily="18" charset="0"/>
              </a:rPr>
              <a:t>Pointer forward</a:t>
            </a:r>
            <a:r>
              <a:rPr lang="en-US" sz="2000" dirty="0">
                <a:solidFill>
                  <a:srgbClr val="000000"/>
                </a:solidFill>
                <a:latin typeface="Perpetua" pitchFamily="18" charset="0"/>
              </a:rPr>
              <a:t> scans ahead until a pattern match is found</a:t>
            </a:r>
          </a:p>
          <a:p>
            <a:pPr marL="800100" lvl="3" indent="-342900" algn="just">
              <a:lnSpc>
                <a:spcPct val="175000"/>
              </a:lnSpc>
              <a:buSzPct val="85000"/>
              <a:buFont typeface="Wingdings" pitchFamily="2" charset="2"/>
              <a:buChar char="F"/>
            </a:pPr>
            <a:endParaRPr lang="en-US" dirty="0">
              <a:solidFill>
                <a:srgbClr val="000000"/>
              </a:solidFill>
              <a:latin typeface="Perpetua"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990600"/>
            <a:ext cx="73152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5" name="TextShape 2"/>
          <p:cNvSpPr txBox="1"/>
          <p:nvPr/>
        </p:nvSpPr>
        <p:spPr>
          <a:xfrm>
            <a:off x="192460" y="990600"/>
            <a:ext cx="8584760" cy="5821100"/>
          </a:xfrm>
          <a:prstGeom prst="rect">
            <a:avLst/>
          </a:prstGeom>
        </p:spPr>
        <p:txBody>
          <a:bodyPr/>
          <a:lstStyle/>
          <a:p>
            <a:pPr marL="342900" lvl="2" indent="-342900" algn="just">
              <a:lnSpc>
                <a:spcPct val="150000"/>
              </a:lnSpc>
              <a:buSzPct val="85000"/>
              <a:buFont typeface="Webdings" pitchFamily="18" charset="2"/>
              <a:buChar char="ÿ"/>
            </a:pPr>
            <a:r>
              <a:rPr lang="en-US" dirty="0">
                <a:solidFill>
                  <a:srgbClr val="000000"/>
                </a:solidFill>
                <a:latin typeface="Perpetua" pitchFamily="18" charset="0"/>
              </a:rPr>
              <a:t>Once the lexeme is determined, </a:t>
            </a:r>
            <a:r>
              <a:rPr lang="en-US" b="1" dirty="0">
                <a:solidFill>
                  <a:srgbClr val="000000"/>
                </a:solidFill>
                <a:latin typeface="Perpetua" pitchFamily="18" charset="0"/>
              </a:rPr>
              <a:t>forward</a:t>
            </a:r>
            <a:r>
              <a:rPr lang="en-US" dirty="0">
                <a:solidFill>
                  <a:srgbClr val="000000"/>
                </a:solidFill>
                <a:latin typeface="Perpetua" pitchFamily="18" charset="0"/>
              </a:rPr>
              <a:t> is set to the character at its right end (involves retracting)</a:t>
            </a:r>
          </a:p>
          <a:p>
            <a:pPr marL="800100" lvl="3" indent="-342900" algn="just">
              <a:buSzPct val="85000"/>
              <a:buFont typeface="Wingdings" pitchFamily="2" charset="2"/>
              <a:buChar char="F"/>
            </a:pPr>
            <a:r>
              <a:rPr lang="en-US" dirty="0">
                <a:latin typeface="Perpetua" pitchFamily="18" charset="0"/>
                <a:ea typeface="新細明體" pitchFamily="18" charset="-120"/>
              </a:rPr>
              <a:t>Then, after the lexeme is recorded as an attribute value of the token returned to the parser, </a:t>
            </a:r>
            <a:r>
              <a:rPr lang="en-US" b="1" dirty="0" err="1">
                <a:latin typeface="Perpetua" pitchFamily="18" charset="0"/>
                <a:ea typeface="新細明體" pitchFamily="18" charset="-120"/>
              </a:rPr>
              <a:t>lexemeBegin</a:t>
            </a:r>
            <a:r>
              <a:rPr lang="en-US" dirty="0">
                <a:latin typeface="Perpetua" pitchFamily="18" charset="0"/>
                <a:ea typeface="新細明體" pitchFamily="18" charset="-120"/>
              </a:rPr>
              <a:t> is set to the character immediately after the lexeme just found</a:t>
            </a:r>
          </a:p>
          <a:p>
            <a:pPr marL="342900" lvl="2" indent="-342900" algn="just">
              <a:lnSpc>
                <a:spcPct val="150000"/>
              </a:lnSpc>
              <a:buSzPct val="85000"/>
              <a:buFont typeface="Webdings" pitchFamily="18" charset="2"/>
              <a:buChar char="ÿ"/>
            </a:pPr>
            <a:r>
              <a:rPr lang="en-US" dirty="0">
                <a:solidFill>
                  <a:srgbClr val="000000"/>
                </a:solidFill>
                <a:latin typeface="Perpetua" pitchFamily="18" charset="0"/>
              </a:rPr>
              <a:t>Advancing forward requires that we first test whether we have reached the end of one of the buffers, and if so, we must reload the other buffer from the input, and move forward to the beginning of the newly loaded buffer</a:t>
            </a:r>
          </a:p>
          <a:p>
            <a:pPr marL="0" lvl="2" algn="just">
              <a:lnSpc>
                <a:spcPct val="150000"/>
              </a:lnSpc>
              <a:buSzPct val="85000"/>
            </a:pPr>
            <a:r>
              <a:rPr lang="en-US" sz="2400" b="1" dirty="0">
                <a:solidFill>
                  <a:srgbClr val="0000FF"/>
                </a:solidFill>
                <a:latin typeface="Perpetua" pitchFamily="18" charset="0"/>
              </a:rPr>
              <a:t>Sentinels</a:t>
            </a:r>
            <a:endParaRPr lang="en-US" sz="2000" b="1" dirty="0">
              <a:solidFill>
                <a:srgbClr val="0000FF"/>
              </a:solidFill>
              <a:latin typeface="Perpetua" pitchFamily="18" charset="0"/>
            </a:endParaRPr>
          </a:p>
          <a:p>
            <a:pPr marL="342900" lvl="2" indent="-342900" algn="just">
              <a:lnSpc>
                <a:spcPct val="150000"/>
              </a:lnSpc>
              <a:buSzPct val="85000"/>
              <a:buFont typeface="Webdings" pitchFamily="18" charset="2"/>
              <a:buChar char="ÿ"/>
            </a:pPr>
            <a:r>
              <a:rPr lang="en-US" sz="1900" dirty="0">
                <a:solidFill>
                  <a:srgbClr val="000000"/>
                </a:solidFill>
                <a:latin typeface="Perpetua" pitchFamily="18" charset="0"/>
              </a:rPr>
              <a:t>If we use the previous scheme, we must check each time we advance forward, that we have not moved off one of the buffers; if we do, then we must also reload the other buffer</a:t>
            </a:r>
          </a:p>
          <a:p>
            <a:pPr marL="800100" lvl="3" indent="-342900" algn="just">
              <a:buSzPct val="85000"/>
              <a:buFont typeface="Wingdings" pitchFamily="2" charset="2"/>
              <a:buChar char="F"/>
            </a:pPr>
            <a:r>
              <a:rPr lang="en-US" dirty="0">
                <a:latin typeface="Perpetua" pitchFamily="18" charset="0"/>
                <a:ea typeface="新細明體" pitchFamily="18" charset="-120"/>
              </a:rPr>
              <a:t>Thus, for each character read, we must make </a:t>
            </a:r>
            <a:r>
              <a:rPr lang="en-US" b="1" dirty="0">
                <a:latin typeface="Perpetua" pitchFamily="18" charset="0"/>
                <a:ea typeface="新細明體" pitchFamily="18" charset="-120"/>
              </a:rPr>
              <a:t>two tests</a:t>
            </a:r>
            <a:r>
              <a:rPr lang="en-US" dirty="0">
                <a:latin typeface="Perpetua" pitchFamily="18" charset="0"/>
                <a:ea typeface="新細明體" pitchFamily="18" charset="-120"/>
              </a:rPr>
              <a:t>: </a:t>
            </a:r>
            <a:r>
              <a:rPr lang="en-US" b="1" dirty="0">
                <a:solidFill>
                  <a:srgbClr val="0000FF"/>
                </a:solidFill>
                <a:latin typeface="Perpetua" pitchFamily="18" charset="0"/>
                <a:ea typeface="新細明體" pitchFamily="18" charset="-120"/>
              </a:rPr>
              <a:t>one for the end of the buffer</a:t>
            </a:r>
            <a:r>
              <a:rPr lang="en-US" dirty="0">
                <a:latin typeface="Perpetua" pitchFamily="18" charset="0"/>
                <a:ea typeface="新細明體" pitchFamily="18" charset="-120"/>
              </a:rPr>
              <a:t>, and </a:t>
            </a:r>
            <a:r>
              <a:rPr lang="en-US" b="1" dirty="0">
                <a:solidFill>
                  <a:srgbClr val="BF1181"/>
                </a:solidFill>
                <a:latin typeface="Perpetua" pitchFamily="18" charset="0"/>
                <a:ea typeface="新細明體" pitchFamily="18" charset="-120"/>
              </a:rPr>
              <a:t>one to determine which character is read</a:t>
            </a:r>
          </a:p>
          <a:p>
            <a:pPr marL="800100" lvl="3" indent="-342900" algn="just">
              <a:buSzPct val="85000"/>
              <a:buFont typeface="Wingdings" pitchFamily="2" charset="2"/>
              <a:buChar char="F"/>
            </a:pPr>
            <a:r>
              <a:rPr lang="en-US" dirty="0">
                <a:latin typeface="Perpetua" pitchFamily="18" charset="0"/>
                <a:ea typeface="新細明體" pitchFamily="18" charset="-120"/>
              </a:rPr>
              <a:t>We can combine the buffer-end test with the test for the current character if we extend each buffer to hold sentinel character at the end</a:t>
            </a:r>
          </a:p>
          <a:p>
            <a:pPr marL="800100" lvl="3" indent="-342900" algn="just">
              <a:lnSpc>
                <a:spcPct val="150000"/>
              </a:lnSpc>
              <a:buSzPct val="85000"/>
              <a:buFont typeface="Wingdings" pitchFamily="2" charset="2"/>
              <a:buChar char="F"/>
            </a:pPr>
            <a:endParaRPr lang="en-US" dirty="0">
              <a:solidFill>
                <a:srgbClr val="000000"/>
              </a:solidFill>
              <a:latin typeface="Perpetua" pitchFamily="18" charset="0"/>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5" name="TextShape 2"/>
          <p:cNvSpPr txBox="1"/>
          <p:nvPr/>
        </p:nvSpPr>
        <p:spPr>
          <a:xfrm>
            <a:off x="352635" y="844590"/>
            <a:ext cx="8299440" cy="5585040"/>
          </a:xfrm>
          <a:prstGeom prst="rect">
            <a:avLst/>
          </a:prstGeom>
        </p:spPr>
        <p:txBody>
          <a:bodyPr/>
          <a:lstStyle/>
          <a:p>
            <a:pPr>
              <a:lnSpc>
                <a:spcPct val="150000"/>
              </a:lnSpc>
              <a:buSzPct val="85000"/>
            </a:pPr>
            <a:r>
              <a:rPr lang="en-US" dirty="0">
                <a:solidFill>
                  <a:srgbClr val="000000"/>
                </a:solidFill>
                <a:latin typeface="Times New Roman" panose="02020603050405020304" pitchFamily="18" charset="0"/>
                <a:cs typeface="Times New Roman" panose="02020603050405020304" pitchFamily="18" charset="0"/>
              </a:rPr>
              <a:t>At the end of this session students will be able to:</a:t>
            </a:r>
            <a:endParaRPr dirty="0">
              <a:latin typeface="Times New Roman" panose="02020603050405020304" pitchFamily="18" charset="0"/>
              <a:cs typeface="Times New Roman" panose="02020603050405020304" pitchFamily="18" charset="0"/>
            </a:endParaRPr>
          </a:p>
          <a:p>
            <a:pPr marL="342900" indent="-342900" algn="just">
              <a:lnSpc>
                <a:spcPct val="150000"/>
              </a:lnSpc>
              <a:buSzPct val="85000"/>
              <a:buFont typeface="Webdings" pitchFamily="18" charset="2"/>
              <a:buChar char="ÿ"/>
            </a:pPr>
            <a:r>
              <a:rPr lang="en-US" dirty="0">
                <a:solidFill>
                  <a:srgbClr val="000000"/>
                </a:solidFill>
                <a:latin typeface="Times New Roman" panose="02020603050405020304" pitchFamily="18" charset="0"/>
                <a:cs typeface="Times New Roman" panose="02020603050405020304" pitchFamily="18" charset="0"/>
              </a:rPr>
              <a:t>Understand the basic roles of </a:t>
            </a:r>
            <a:r>
              <a:rPr lang="en-US" sz="1600" b="1" dirty="0">
                <a:solidFill>
                  <a:srgbClr val="CC00FF"/>
                </a:solidFill>
                <a:latin typeface="Times New Roman" panose="02020603050405020304" pitchFamily="18" charset="0"/>
                <a:cs typeface="Times New Roman" panose="02020603050405020304" pitchFamily="18" charset="0"/>
              </a:rPr>
              <a:t>lexical analyzer (LA)</a:t>
            </a:r>
            <a:r>
              <a:rPr lang="en-US" dirty="0">
                <a:solidFill>
                  <a:srgbClr val="000000"/>
                </a:solidFill>
                <a:latin typeface="Times New Roman" panose="02020603050405020304" pitchFamily="18" charset="0"/>
                <a:cs typeface="Times New Roman" panose="02020603050405020304" pitchFamily="18" charset="0"/>
              </a:rPr>
              <a:t>: Lexical Analysis Versus Parsing, Tokens , Patterns, and Lexemes, Attributes for Tokens and </a:t>
            </a:r>
            <a:r>
              <a:rPr lang="es-ES" dirty="0">
                <a:solidFill>
                  <a:srgbClr val="000000"/>
                </a:solidFill>
                <a:latin typeface="Times New Roman" panose="02020603050405020304" pitchFamily="18" charset="0"/>
                <a:cs typeface="Times New Roman" panose="02020603050405020304" pitchFamily="18" charset="0"/>
              </a:rPr>
              <a:t>Lexical </a:t>
            </a:r>
            <a:r>
              <a:rPr lang="es-ES" dirty="0" err="1">
                <a:solidFill>
                  <a:srgbClr val="000000"/>
                </a:solidFill>
                <a:latin typeface="Times New Roman" panose="02020603050405020304" pitchFamily="18" charset="0"/>
                <a:cs typeface="Times New Roman" panose="02020603050405020304" pitchFamily="18" charset="0"/>
              </a:rPr>
              <a:t>Errors</a:t>
            </a:r>
            <a:r>
              <a:rPr lang="es-ES" dirty="0">
                <a:solidFill>
                  <a:srgbClr val="000000"/>
                </a:solidFill>
                <a:latin typeface="Times New Roman" panose="02020603050405020304" pitchFamily="18" charset="0"/>
                <a:cs typeface="Times New Roman" panose="02020603050405020304" pitchFamily="18" charset="0"/>
              </a:rPr>
              <a:t>.</a:t>
            </a:r>
            <a:endParaRPr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SzPct val="85000"/>
              <a:buFont typeface="Webdings" pitchFamily="18" charset="2"/>
              <a:buChar char="ÿ"/>
            </a:pPr>
            <a:r>
              <a:rPr lang="en-US" dirty="0">
                <a:solidFill>
                  <a:srgbClr val="000000"/>
                </a:solidFill>
                <a:latin typeface="Times New Roman" panose="02020603050405020304" pitchFamily="18" charset="0"/>
                <a:cs typeface="Times New Roman" panose="02020603050405020304" pitchFamily="18" charset="0"/>
              </a:rPr>
              <a:t>Understand the specification of Tokens: Strings and Languages, Operations on Languages, Regular Expressions, Regular Definitions and Extensions of Regular Expressions</a:t>
            </a:r>
          </a:p>
          <a:p>
            <a:pPr marL="342900" indent="-342900" algn="just">
              <a:lnSpc>
                <a:spcPct val="200000"/>
              </a:lnSpc>
              <a:buSzPct val="85000"/>
              <a:buFont typeface="Webdings" pitchFamily="18" charset="2"/>
              <a:buChar char="ÿ"/>
            </a:pPr>
            <a:r>
              <a:rPr lang="en-US" dirty="0">
                <a:solidFill>
                  <a:srgbClr val="000000"/>
                </a:solidFill>
                <a:latin typeface="Times New Roman" panose="02020603050405020304" pitchFamily="18" charset="0"/>
                <a:cs typeface="Times New Roman" panose="02020603050405020304" pitchFamily="18" charset="0"/>
              </a:rPr>
              <a:t>Understand the generation of Tokens: Transition Diagrams, Recognition of Reserved Words and Identifiers, Completion of the Running Example, Architecture of a Transition-Diagram-Based Lexical Analysis.</a:t>
            </a:r>
          </a:p>
          <a:p>
            <a:pPr marL="342900" indent="-342900" algn="just">
              <a:lnSpc>
                <a:spcPct val="200000"/>
              </a:lnSpc>
              <a:buSzPct val="85000"/>
              <a:buFont typeface="Webdings" pitchFamily="18" charset="2"/>
              <a:buChar char="ÿ"/>
            </a:pPr>
            <a:r>
              <a:rPr lang="en-US" dirty="0">
                <a:solidFill>
                  <a:srgbClr val="000000"/>
                </a:solidFill>
                <a:latin typeface="Times New Roman" panose="02020603050405020304" pitchFamily="18" charset="0"/>
                <a:cs typeface="Times New Roman" panose="02020603050405020304" pitchFamily="18" charset="0"/>
              </a:rPr>
              <a:t>Understand the basics of Automata:  </a:t>
            </a:r>
            <a:r>
              <a:rPr lang="en-US" sz="1600" b="1" dirty="0">
                <a:solidFill>
                  <a:srgbClr val="CC00FF"/>
                </a:solidFill>
                <a:latin typeface="Times New Roman" panose="02020603050405020304" pitchFamily="18" charset="0"/>
                <a:cs typeface="Times New Roman" panose="02020603050405020304" pitchFamily="18" charset="0"/>
              </a:rPr>
              <a:t>Nondeterministic Finite Automata (NFA) </a:t>
            </a:r>
            <a:r>
              <a:rPr lang="en-US" dirty="0">
                <a:solidFill>
                  <a:srgbClr val="000000"/>
                </a:solidFill>
                <a:latin typeface="Times New Roman" panose="02020603050405020304" pitchFamily="18" charset="0"/>
                <a:cs typeface="Times New Roman" panose="02020603050405020304" pitchFamily="18" charset="0"/>
              </a:rPr>
              <a:t>Versus  </a:t>
            </a:r>
            <a:r>
              <a:rPr lang="en-US" sz="1600" b="1" dirty="0">
                <a:solidFill>
                  <a:srgbClr val="CC00FF"/>
                </a:solidFill>
                <a:latin typeface="Times New Roman" panose="02020603050405020304" pitchFamily="18" charset="0"/>
                <a:cs typeface="Times New Roman" panose="02020603050405020304" pitchFamily="18" charset="0"/>
              </a:rPr>
              <a:t>Deterministic Finite Automata(DFA)</a:t>
            </a:r>
            <a:r>
              <a:rPr lang="en-US" dirty="0">
                <a:solidFill>
                  <a:srgbClr val="000000"/>
                </a:solidFill>
                <a:latin typeface="Times New Roman" panose="02020603050405020304" pitchFamily="18" charset="0"/>
                <a:cs typeface="Times New Roman" panose="02020603050405020304" pitchFamily="18" charset="0"/>
              </a:rPr>
              <a:t>, and conversion of an NFA to a DFA.</a:t>
            </a:r>
          </a:p>
          <a:p>
            <a:pPr marL="342900" indent="-342900" algn="just">
              <a:lnSpc>
                <a:spcPct val="200000"/>
              </a:lnSpc>
              <a:buSzPct val="85000"/>
              <a:buFont typeface="Webdings" pitchFamily="18" charset="2"/>
              <a:buChar char="ÿ"/>
            </a:pPr>
            <a:r>
              <a:rPr lang="en-US" dirty="0">
                <a:solidFill>
                  <a:srgbClr val="000000"/>
                </a:solidFill>
                <a:latin typeface="Times New Roman" panose="02020603050405020304" pitchFamily="18" charset="0"/>
                <a:cs typeface="Times New Roman" panose="02020603050405020304" pitchFamily="18" charset="0"/>
              </a:rPr>
              <a:t>Understand the </a:t>
            </a:r>
            <a:r>
              <a:rPr lang="en-US" b="1" dirty="0" err="1">
                <a:solidFill>
                  <a:srgbClr val="0000FF"/>
                </a:solidFill>
                <a:latin typeface="Times New Roman" panose="02020603050405020304" pitchFamily="18" charset="0"/>
                <a:cs typeface="Times New Roman" panose="02020603050405020304" pitchFamily="18" charset="0"/>
              </a:rPr>
              <a:t>Javacc</a:t>
            </a:r>
            <a:r>
              <a:rPr lang="en-US" dirty="0">
                <a:solidFill>
                  <a:srgbClr val="000000"/>
                </a:solidFill>
                <a:latin typeface="Times New Roman" panose="02020603050405020304" pitchFamily="18" charset="0"/>
                <a:cs typeface="Times New Roman" panose="02020603050405020304" pitchFamily="18" charset="0"/>
              </a:rPr>
              <a:t>, A Lexical Analyzer and Parser Generator: Structure of </a:t>
            </a:r>
            <a:r>
              <a:rPr lang="en-US" dirty="0" err="1">
                <a:solidFill>
                  <a:srgbClr val="000000"/>
                </a:solidFill>
                <a:latin typeface="Times New Roman" panose="02020603050405020304" pitchFamily="18" charset="0"/>
                <a:cs typeface="Times New Roman" panose="02020603050405020304" pitchFamily="18" charset="0"/>
              </a:rPr>
              <a:t>Javacc</a:t>
            </a:r>
            <a:r>
              <a:rPr lang="en-US" dirty="0">
                <a:solidFill>
                  <a:srgbClr val="000000"/>
                </a:solidFill>
                <a:latin typeface="Times New Roman" panose="02020603050405020304" pitchFamily="18" charset="0"/>
                <a:cs typeface="Times New Roman" panose="02020603050405020304" pitchFamily="18" charset="0"/>
              </a:rPr>
              <a:t> file, Tokens in </a:t>
            </a:r>
            <a:r>
              <a:rPr lang="en-US" dirty="0" err="1">
                <a:solidFill>
                  <a:srgbClr val="000000"/>
                </a:solidFill>
                <a:latin typeface="Times New Roman" panose="02020603050405020304" pitchFamily="18" charset="0"/>
                <a:cs typeface="Times New Roman" panose="02020603050405020304" pitchFamily="18" charset="0"/>
              </a:rPr>
              <a:t>Javacc</a:t>
            </a:r>
            <a:r>
              <a:rPr lang="en-US" dirty="0">
                <a:solidFill>
                  <a:srgbClr val="000000"/>
                </a:solidFill>
                <a:latin typeface="Times New Roman" panose="02020603050405020304" pitchFamily="18" charset="0"/>
                <a:cs typeface="Times New Roman" panose="02020603050405020304" pitchFamily="18" charset="0"/>
              </a:rPr>
              <a:t>, Dealing with whitespaces (SKIP rules),  </a:t>
            </a:r>
          </a:p>
        </p:txBody>
      </p:sp>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grpSp>
        <p:nvGrpSpPr>
          <p:cNvPr id="4" name="Group 3"/>
          <p:cNvGrpSpPr/>
          <p:nvPr/>
        </p:nvGrpSpPr>
        <p:grpSpPr>
          <a:xfrm>
            <a:off x="381000" y="762000"/>
            <a:ext cx="8002320" cy="1462800"/>
            <a:chOff x="603360" y="914400"/>
            <a:chExt cx="8002320" cy="1538681"/>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360" y="914400"/>
              <a:ext cx="800232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276600" y="2083749"/>
              <a:ext cx="3537828" cy="369332"/>
            </a:xfrm>
            <a:prstGeom prst="rect">
              <a:avLst/>
            </a:prstGeom>
          </p:spPr>
          <p:txBody>
            <a:bodyPr wrap="none">
              <a:spAutoFit/>
            </a:bodyPr>
            <a:lstStyle/>
            <a:p>
              <a:r>
                <a:rPr lang="en-US" b="1" dirty="0">
                  <a:latin typeface="Perpetua" pitchFamily="18" charset="0"/>
                </a:rPr>
                <a:t>Fig.</a:t>
              </a:r>
              <a:r>
                <a:rPr lang="en-US" dirty="0">
                  <a:latin typeface="Perpetua" pitchFamily="18" charset="0"/>
                </a:rPr>
                <a:t> Sentinels  at  the end of each buffer </a:t>
              </a:r>
              <a:endParaRPr lang="en-US" dirty="0"/>
            </a:p>
          </p:txBody>
        </p:sp>
      </p:grpSp>
      <p:sp>
        <p:nvSpPr>
          <p:cNvPr id="7" name="TextShape 2"/>
          <p:cNvSpPr txBox="1"/>
          <p:nvPr/>
        </p:nvSpPr>
        <p:spPr>
          <a:xfrm>
            <a:off x="228600" y="2438400"/>
            <a:ext cx="4153560" cy="4343400"/>
          </a:xfrm>
          <a:prstGeom prst="rect">
            <a:avLst/>
          </a:prstGeom>
          <a:gradFill flip="none" rotWithShape="1">
            <a:gsLst>
              <a:gs pos="69000">
                <a:srgbClr val="E6E6E6"/>
              </a:gs>
              <a:gs pos="100000">
                <a:srgbClr val="7D8496"/>
              </a:gs>
              <a:gs pos="61000">
                <a:srgbClr val="E6E6E6"/>
              </a:gs>
              <a:gs pos="97000">
                <a:srgbClr val="7D8496"/>
              </a:gs>
              <a:gs pos="100000">
                <a:srgbClr val="E6E6E6"/>
              </a:gs>
            </a:gsLst>
            <a:lin ang="8100000" scaled="1"/>
            <a:tileRect/>
          </a:gradFill>
        </p:spPr>
        <p:txBody>
          <a:bodyPr/>
          <a:lstStyle/>
          <a:p>
            <a:pPr marL="342900" lvl="2" indent="-342900" algn="just">
              <a:lnSpc>
                <a:spcPct val="150000"/>
              </a:lnSpc>
              <a:buSzPct val="85000"/>
              <a:buFont typeface="Webdings" pitchFamily="18" charset="2"/>
              <a:buChar char="ÿ"/>
            </a:pPr>
            <a:r>
              <a:rPr lang="en-US" dirty="0">
                <a:latin typeface="Perpetua" pitchFamily="18" charset="0"/>
              </a:rPr>
              <a:t>The </a:t>
            </a:r>
            <a:r>
              <a:rPr lang="en-US" b="1" dirty="0">
                <a:latin typeface="Perpetua" pitchFamily="18" charset="0"/>
              </a:rPr>
              <a:t>sentinel</a:t>
            </a:r>
            <a:r>
              <a:rPr lang="en-US" dirty="0">
                <a:latin typeface="Perpetua" pitchFamily="18" charset="0"/>
              </a:rPr>
              <a:t> is a special character that cannot be part of the source program, and a natural choice is the character </a:t>
            </a:r>
            <a:r>
              <a:rPr lang="en-US" b="1" dirty="0" err="1">
                <a:latin typeface="Perpetua" pitchFamily="18" charset="0"/>
              </a:rPr>
              <a:t>eof</a:t>
            </a:r>
            <a:endParaRPr lang="en-US" b="1" dirty="0">
              <a:latin typeface="Perpetua" pitchFamily="18" charset="0"/>
            </a:endParaRPr>
          </a:p>
          <a:p>
            <a:pPr marL="800100" lvl="3" indent="-342900" algn="just">
              <a:lnSpc>
                <a:spcPct val="150000"/>
              </a:lnSpc>
              <a:buSzPct val="85000"/>
              <a:buFont typeface="Webdings" pitchFamily="18" charset="2"/>
              <a:buChar char="ÿ"/>
            </a:pPr>
            <a:r>
              <a:rPr lang="en-US" dirty="0">
                <a:latin typeface="Perpetua" pitchFamily="18" charset="0"/>
              </a:rPr>
              <a:t>Note that </a:t>
            </a:r>
            <a:r>
              <a:rPr lang="en-US" dirty="0" err="1">
                <a:latin typeface="Perpetua" pitchFamily="18" charset="0"/>
              </a:rPr>
              <a:t>eof</a:t>
            </a:r>
            <a:r>
              <a:rPr lang="en-US" dirty="0">
                <a:latin typeface="Perpetua" pitchFamily="18" charset="0"/>
              </a:rPr>
              <a:t> retains its use as a marker for the end of the entire input</a:t>
            </a:r>
          </a:p>
          <a:p>
            <a:pPr marL="342900" lvl="2" indent="-342900" algn="just">
              <a:lnSpc>
                <a:spcPct val="150000"/>
              </a:lnSpc>
              <a:buSzPct val="85000"/>
              <a:buFont typeface="Webdings" pitchFamily="18" charset="2"/>
              <a:buChar char="ÿ"/>
            </a:pPr>
            <a:r>
              <a:rPr lang="en-US" dirty="0">
                <a:latin typeface="Perpetua" pitchFamily="18" charset="0"/>
              </a:rPr>
              <a:t>Any </a:t>
            </a:r>
            <a:r>
              <a:rPr lang="en-US" dirty="0" err="1">
                <a:latin typeface="Perpetua" pitchFamily="18" charset="0"/>
              </a:rPr>
              <a:t>eof</a:t>
            </a:r>
            <a:r>
              <a:rPr lang="en-US" dirty="0">
                <a:latin typeface="Perpetua" pitchFamily="18" charset="0"/>
              </a:rPr>
              <a:t> that appears other than at the end of buffer means the input is at an end</a:t>
            </a:r>
          </a:p>
          <a:p>
            <a:pPr marL="342900" lvl="2" indent="-342900" algn="just">
              <a:lnSpc>
                <a:spcPct val="150000"/>
              </a:lnSpc>
              <a:buSzPct val="85000"/>
              <a:buFont typeface="Webdings" pitchFamily="18" charset="2"/>
              <a:buChar char="ÿ"/>
            </a:pPr>
            <a:r>
              <a:rPr lang="en-US" dirty="0">
                <a:latin typeface="Perpetua" pitchFamily="18" charset="0"/>
              </a:rPr>
              <a:t>The above Figure shows the same arrangement as Figure in slide no. 18, but with the sentinels added.</a:t>
            </a:r>
          </a:p>
        </p:txBody>
      </p:sp>
      <p:sp>
        <p:nvSpPr>
          <p:cNvPr id="8" name="Rectangle 7"/>
          <p:cNvSpPr/>
          <p:nvPr/>
        </p:nvSpPr>
        <p:spPr>
          <a:xfrm>
            <a:off x="4535322" y="2590800"/>
            <a:ext cx="4456278" cy="3785652"/>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wrap="square">
            <a:spAutoFit/>
          </a:bodyPr>
          <a:lstStyle/>
          <a:p>
            <a:r>
              <a:rPr lang="en-US" sz="1600" b="1" dirty="0">
                <a:solidFill>
                  <a:srgbClr val="0000FF"/>
                </a:solidFill>
                <a:latin typeface="Perpetua" pitchFamily="18" charset="0"/>
              </a:rPr>
              <a:t>Switch</a:t>
            </a:r>
            <a:r>
              <a:rPr lang="en-US" sz="1600" dirty="0">
                <a:latin typeface="Perpetua" pitchFamily="18" charset="0"/>
              </a:rPr>
              <a:t> (*forward++) {</a:t>
            </a:r>
          </a:p>
          <a:p>
            <a:r>
              <a:rPr lang="en-US" sz="1600" dirty="0">
                <a:latin typeface="Perpetua" pitchFamily="18" charset="0"/>
              </a:rPr>
              <a:t>     </a:t>
            </a:r>
            <a:r>
              <a:rPr lang="en-US" sz="1600" b="1" dirty="0">
                <a:solidFill>
                  <a:srgbClr val="0000FF"/>
                </a:solidFill>
                <a:latin typeface="Perpetua" pitchFamily="18" charset="0"/>
              </a:rPr>
              <a:t>case</a:t>
            </a:r>
            <a:r>
              <a:rPr lang="en-US" sz="1600" dirty="0">
                <a:latin typeface="Perpetua" pitchFamily="18" charset="0"/>
              </a:rPr>
              <a:t> </a:t>
            </a:r>
            <a:r>
              <a:rPr lang="en-US" sz="1600" dirty="0" err="1">
                <a:latin typeface="Perpetua" pitchFamily="18" charset="0"/>
              </a:rPr>
              <a:t>eof</a:t>
            </a:r>
            <a:r>
              <a:rPr lang="en-US" sz="1600" dirty="0">
                <a:latin typeface="Perpetua" pitchFamily="18" charset="0"/>
              </a:rPr>
              <a:t>:</a:t>
            </a:r>
          </a:p>
          <a:p>
            <a:r>
              <a:rPr lang="en-US" sz="1600" dirty="0">
                <a:latin typeface="Perpetua" pitchFamily="18" charset="0"/>
              </a:rPr>
              <a:t>       </a:t>
            </a:r>
            <a:r>
              <a:rPr lang="en-US" sz="1600" dirty="0">
                <a:solidFill>
                  <a:srgbClr val="0000FF"/>
                </a:solidFill>
                <a:latin typeface="Perpetua" pitchFamily="18" charset="0"/>
              </a:rPr>
              <a:t> </a:t>
            </a:r>
            <a:r>
              <a:rPr lang="en-US" sz="1600" b="1" dirty="0">
                <a:solidFill>
                  <a:srgbClr val="0000FF"/>
                </a:solidFill>
                <a:latin typeface="Perpetua" pitchFamily="18" charset="0"/>
              </a:rPr>
              <a:t>if</a:t>
            </a:r>
            <a:r>
              <a:rPr lang="en-US" sz="1600" dirty="0">
                <a:solidFill>
                  <a:srgbClr val="0000FF"/>
                </a:solidFill>
                <a:latin typeface="Perpetua" pitchFamily="18" charset="0"/>
              </a:rPr>
              <a:t> </a:t>
            </a:r>
            <a:r>
              <a:rPr lang="en-US" sz="1600" dirty="0">
                <a:latin typeface="Perpetua" pitchFamily="18" charset="0"/>
              </a:rPr>
              <a:t>(forward is at end of first buffer) {</a:t>
            </a:r>
          </a:p>
          <a:p>
            <a:r>
              <a:rPr lang="en-US" sz="1600" dirty="0">
                <a:latin typeface="Perpetua" pitchFamily="18" charset="0"/>
              </a:rPr>
              <a:t>	reload second buffer;</a:t>
            </a:r>
          </a:p>
          <a:p>
            <a:r>
              <a:rPr lang="en-US" sz="1600" dirty="0">
                <a:latin typeface="Perpetua" pitchFamily="18" charset="0"/>
              </a:rPr>
              <a:t>	forward = beginning of second buffer;</a:t>
            </a:r>
          </a:p>
          <a:p>
            <a:r>
              <a:rPr lang="en-US" sz="1600" dirty="0">
                <a:latin typeface="Perpetua" pitchFamily="18" charset="0"/>
              </a:rPr>
              <a:t>             }</a:t>
            </a:r>
          </a:p>
          <a:p>
            <a:r>
              <a:rPr lang="en-US" sz="1600" dirty="0">
                <a:latin typeface="Perpetua" pitchFamily="18" charset="0"/>
              </a:rPr>
              <a:t>        </a:t>
            </a:r>
            <a:r>
              <a:rPr lang="en-US" sz="1600" b="1" dirty="0">
                <a:solidFill>
                  <a:srgbClr val="0000FF"/>
                </a:solidFill>
                <a:latin typeface="Perpetua" pitchFamily="18" charset="0"/>
              </a:rPr>
              <a:t>else if </a:t>
            </a:r>
            <a:r>
              <a:rPr lang="en-US" sz="1600" dirty="0">
                <a:latin typeface="Perpetua" pitchFamily="18" charset="0"/>
              </a:rPr>
              <a:t>{forward is at end of second buffer) {</a:t>
            </a:r>
          </a:p>
          <a:p>
            <a:r>
              <a:rPr lang="en-US" sz="1600" dirty="0">
                <a:latin typeface="Perpetua" pitchFamily="18" charset="0"/>
              </a:rPr>
              <a:t>	reload first buffer;\</a:t>
            </a:r>
          </a:p>
          <a:p>
            <a:r>
              <a:rPr lang="en-US" sz="1600" dirty="0">
                <a:latin typeface="Perpetua" pitchFamily="18" charset="0"/>
              </a:rPr>
              <a:t>	forward = beginning of first buffer;</a:t>
            </a:r>
          </a:p>
          <a:p>
            <a:r>
              <a:rPr lang="en-US" sz="1600" dirty="0">
                <a:latin typeface="Perpetua" pitchFamily="18" charset="0"/>
              </a:rPr>
              <a:t>             }</a:t>
            </a:r>
          </a:p>
          <a:p>
            <a:r>
              <a:rPr lang="en-US" sz="1600" dirty="0">
                <a:latin typeface="Perpetua" pitchFamily="18" charset="0"/>
              </a:rPr>
              <a:t>        </a:t>
            </a:r>
            <a:r>
              <a:rPr lang="en-US" sz="1500" b="1" dirty="0">
                <a:solidFill>
                  <a:srgbClr val="0000FF"/>
                </a:solidFill>
                <a:latin typeface="Perpetua" pitchFamily="18" charset="0"/>
              </a:rPr>
              <a:t>else</a:t>
            </a:r>
            <a:r>
              <a:rPr lang="en-US" sz="1600" dirty="0">
                <a:latin typeface="Perpetua" pitchFamily="18" charset="0"/>
              </a:rPr>
              <a:t> /* </a:t>
            </a:r>
            <a:r>
              <a:rPr lang="en-US" sz="1600" dirty="0" err="1">
                <a:latin typeface="Perpetua" pitchFamily="18" charset="0"/>
              </a:rPr>
              <a:t>eof</a:t>
            </a:r>
            <a:r>
              <a:rPr lang="en-US" sz="1600" dirty="0">
                <a:latin typeface="Perpetua" pitchFamily="18" charset="0"/>
              </a:rPr>
              <a:t> within a buffer marks the end of input */</a:t>
            </a:r>
          </a:p>
          <a:p>
            <a:r>
              <a:rPr lang="en-US" sz="1600" dirty="0">
                <a:latin typeface="Perpetua" pitchFamily="18" charset="0"/>
              </a:rPr>
              <a:t>                   terminate lexical analysis;</a:t>
            </a:r>
          </a:p>
          <a:p>
            <a:r>
              <a:rPr lang="en-US" sz="1600" dirty="0">
                <a:latin typeface="Perpetua" pitchFamily="18" charset="0"/>
              </a:rPr>
              <a:t>	</a:t>
            </a:r>
            <a:r>
              <a:rPr lang="en-US" sz="1600" b="1" dirty="0">
                <a:solidFill>
                  <a:srgbClr val="0000FF"/>
                </a:solidFill>
                <a:latin typeface="Perpetua" pitchFamily="18" charset="0"/>
              </a:rPr>
              <a:t>break</a:t>
            </a:r>
            <a:r>
              <a:rPr lang="en-US" sz="1600" dirty="0">
                <a:solidFill>
                  <a:srgbClr val="0000FF"/>
                </a:solidFill>
                <a:latin typeface="Perpetua" pitchFamily="18" charset="0"/>
              </a:rPr>
              <a:t>;</a:t>
            </a:r>
          </a:p>
          <a:p>
            <a:r>
              <a:rPr lang="en-US" sz="1600" dirty="0">
                <a:latin typeface="Perpetua" pitchFamily="18" charset="0"/>
              </a:rPr>
              <a:t>	cases for the other characters;</a:t>
            </a:r>
          </a:p>
          <a:p>
            <a:r>
              <a:rPr lang="en-US" sz="1600" dirty="0">
                <a:latin typeface="Perpetua" pitchFamily="18" charset="0"/>
              </a:rPr>
              <a:t>}</a:t>
            </a:r>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 of Tokens</a:t>
            </a:r>
          </a:p>
        </p:txBody>
      </p:sp>
      <p:sp>
        <p:nvSpPr>
          <p:cNvPr id="4" name="TextShape 2"/>
          <p:cNvSpPr txBox="1"/>
          <p:nvPr/>
        </p:nvSpPr>
        <p:spPr>
          <a:xfrm>
            <a:off x="192460" y="762000"/>
            <a:ext cx="8584760" cy="6019800"/>
          </a:xfrm>
          <a:prstGeom prst="rect">
            <a:avLst/>
          </a:prstGeom>
        </p:spPr>
        <p:txBody>
          <a:bodyPr/>
          <a:lstStyle/>
          <a:p>
            <a:pPr marL="342900" lvl="2" indent="-342900" algn="just">
              <a:lnSpc>
                <a:spcPct val="180000"/>
              </a:lnSpc>
              <a:buSzPct val="85000"/>
              <a:buFont typeface="Webdings" pitchFamily="18" charset="2"/>
              <a:buChar char="ÿ"/>
            </a:pPr>
            <a:r>
              <a:rPr lang="en-US" dirty="0">
                <a:solidFill>
                  <a:srgbClr val="000000"/>
                </a:solidFill>
                <a:latin typeface="Perpetua" pitchFamily="18" charset="0"/>
              </a:rPr>
              <a:t>Regular expressions are an important  notation for  specifying  lexeme  patterns. </a:t>
            </a:r>
          </a:p>
          <a:p>
            <a:pPr marL="342900" lvl="2" indent="-342900" algn="just">
              <a:lnSpc>
                <a:spcPct val="180000"/>
              </a:lnSpc>
              <a:buSzPct val="85000"/>
              <a:buFont typeface="Webdings" pitchFamily="18" charset="2"/>
              <a:buChar char="ÿ"/>
            </a:pPr>
            <a:r>
              <a:rPr lang="en-US" dirty="0">
                <a:solidFill>
                  <a:srgbClr val="000000"/>
                </a:solidFill>
                <a:latin typeface="Perpetua" pitchFamily="18" charset="0"/>
              </a:rPr>
              <a:t>While they  cannot express  all possible patterns, they are very  effective in specifying  those types of  patterns that  we  actually need for  tokens.</a:t>
            </a:r>
          </a:p>
          <a:p>
            <a:pPr marL="800100" lvl="3" indent="-342900" algn="just">
              <a:lnSpc>
                <a:spcPct val="180000"/>
              </a:lnSpc>
              <a:buSzPct val="85000"/>
              <a:buFont typeface="Wingdings" pitchFamily="2" charset="2"/>
              <a:buChar char="F"/>
            </a:pPr>
            <a:r>
              <a:rPr lang="en-US" dirty="0">
                <a:latin typeface="Perpetua" pitchFamily="18" charset="0"/>
                <a:ea typeface="新細明體" pitchFamily="18" charset="-120"/>
              </a:rPr>
              <a:t>In theory of compilation regular expressions are used to formalize the specification of tokens</a:t>
            </a:r>
          </a:p>
          <a:p>
            <a:pPr marL="800100" lvl="3" indent="-342900" algn="just">
              <a:lnSpc>
                <a:spcPct val="180000"/>
              </a:lnSpc>
              <a:buSzPct val="85000"/>
              <a:buFont typeface="Wingdings" pitchFamily="2" charset="2"/>
              <a:buChar char="F"/>
            </a:pPr>
            <a:r>
              <a:rPr lang="en-US" dirty="0">
                <a:latin typeface="Perpetua" pitchFamily="18" charset="0"/>
                <a:ea typeface="新細明體" pitchFamily="18" charset="-120"/>
              </a:rPr>
              <a:t>Regular expressions are means for specifying regular languages</a:t>
            </a:r>
          </a:p>
          <a:p>
            <a:pPr marL="0" lvl="2" algn="just">
              <a:lnSpc>
                <a:spcPct val="180000"/>
              </a:lnSpc>
              <a:buSzPct val="85000"/>
            </a:pPr>
            <a:r>
              <a:rPr lang="en-US" b="1" dirty="0">
                <a:solidFill>
                  <a:srgbClr val="0000FF"/>
                </a:solidFill>
                <a:latin typeface="Perpetua" pitchFamily="18" charset="0"/>
              </a:rPr>
              <a:t>Strings  and  Languages</a:t>
            </a:r>
          </a:p>
          <a:p>
            <a:pPr marL="342900" lvl="2" indent="-342900" algn="just">
              <a:lnSpc>
                <a:spcPct val="180000"/>
              </a:lnSpc>
              <a:buSzPct val="85000"/>
              <a:buFont typeface="Webdings" pitchFamily="18" charset="2"/>
              <a:buChar char="ÿ"/>
            </a:pPr>
            <a:r>
              <a:rPr lang="en-US" dirty="0">
                <a:solidFill>
                  <a:srgbClr val="000000"/>
                </a:solidFill>
                <a:latin typeface="Perpetua" pitchFamily="18" charset="0"/>
              </a:rPr>
              <a:t>An  </a:t>
            </a:r>
            <a:r>
              <a:rPr lang="en-US" b="1" i="1" dirty="0">
                <a:solidFill>
                  <a:srgbClr val="000000"/>
                </a:solidFill>
                <a:latin typeface="Perpetua" pitchFamily="18" charset="0"/>
              </a:rPr>
              <a:t>alphabet</a:t>
            </a:r>
            <a:r>
              <a:rPr lang="en-US" dirty="0">
                <a:solidFill>
                  <a:srgbClr val="000000"/>
                </a:solidFill>
                <a:latin typeface="Perpetua" pitchFamily="18" charset="0"/>
              </a:rPr>
              <a:t> is  any finite set  of symbols.  Typical  examples  of  symbols are let­ters ,  digits, and punctuation.  </a:t>
            </a:r>
          </a:p>
          <a:p>
            <a:pPr marL="800100" lvl="3" indent="-342900" algn="just">
              <a:lnSpc>
                <a:spcPct val="180000"/>
              </a:lnSpc>
              <a:buSzPct val="85000"/>
              <a:buFont typeface="Wingdings" pitchFamily="2" charset="2"/>
              <a:buChar char="F"/>
            </a:pPr>
            <a:r>
              <a:rPr lang="en-US" dirty="0">
                <a:solidFill>
                  <a:srgbClr val="000000"/>
                </a:solidFill>
                <a:latin typeface="Perpetua" pitchFamily="18" charset="0"/>
              </a:rPr>
              <a:t>The set  {0,  1 } is the  binary  alphabet.  </a:t>
            </a:r>
          </a:p>
          <a:p>
            <a:pPr marL="800100" lvl="3" indent="-342900" algn="just">
              <a:lnSpc>
                <a:spcPct val="180000"/>
              </a:lnSpc>
              <a:buSzPct val="85000"/>
              <a:buFont typeface="Wingdings" pitchFamily="2" charset="2"/>
              <a:buChar char="F"/>
            </a:pPr>
            <a:r>
              <a:rPr lang="en-US" b="1" dirty="0">
                <a:solidFill>
                  <a:srgbClr val="000000"/>
                </a:solidFill>
                <a:latin typeface="Perpetua" pitchFamily="18" charset="0"/>
              </a:rPr>
              <a:t>ASCII</a:t>
            </a:r>
            <a:r>
              <a:rPr lang="en-US" dirty="0">
                <a:solidFill>
                  <a:srgbClr val="000000"/>
                </a:solidFill>
                <a:latin typeface="Perpetua" pitchFamily="18" charset="0"/>
              </a:rPr>
              <a:t> is an important  example  of an  alphabet ;  it  is  used  in  many software systems</a:t>
            </a:r>
            <a:r>
              <a:rPr lang="en-US" dirty="0"/>
              <a:t>.  </a:t>
            </a:r>
          </a:p>
          <a:p>
            <a:pPr marL="800100" lvl="3" indent="-342900" algn="just">
              <a:lnSpc>
                <a:spcPct val="180000"/>
              </a:lnSpc>
              <a:buSzPct val="85000"/>
              <a:buFont typeface="Wingdings" pitchFamily="2" charset="2"/>
              <a:buChar char="F"/>
            </a:pPr>
            <a:r>
              <a:rPr lang="en-US" b="1" dirty="0">
                <a:solidFill>
                  <a:srgbClr val="000000"/>
                </a:solidFill>
                <a:latin typeface="Perpetua" pitchFamily="18" charset="0"/>
              </a:rPr>
              <a:t>Unicode</a:t>
            </a:r>
            <a:r>
              <a:rPr lang="en-US" dirty="0">
                <a:solidFill>
                  <a:srgbClr val="000000"/>
                </a:solidFill>
                <a:latin typeface="Perpetua" pitchFamily="18" charset="0"/>
              </a:rPr>
              <a:t> ,  which includes  approximately  100,000  characters  from  alphabets around the world, is another important  example of  an  alphabet . </a:t>
            </a: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TextShape 2"/>
          <p:cNvSpPr txBox="1"/>
          <p:nvPr/>
        </p:nvSpPr>
        <p:spPr>
          <a:xfrm>
            <a:off x="192460" y="761999"/>
            <a:ext cx="8584760" cy="5954485"/>
          </a:xfrm>
          <a:prstGeom prst="rect">
            <a:avLst/>
          </a:prstGeom>
        </p:spPr>
        <p:txBody>
          <a:bodyPr/>
          <a:lstStyle/>
          <a:p>
            <a:pPr marL="342900" lvl="2" indent="-342900" algn="just">
              <a:lnSpc>
                <a:spcPct val="180000"/>
              </a:lnSpc>
              <a:buSzPct val="85000"/>
              <a:buFont typeface="Webdings" pitchFamily="18" charset="2"/>
              <a:buChar char="ÿ"/>
            </a:pPr>
            <a:r>
              <a:rPr lang="en-US" dirty="0">
                <a:solidFill>
                  <a:srgbClr val="000000"/>
                </a:solidFill>
                <a:latin typeface="Perpetua" pitchFamily="18" charset="0"/>
              </a:rPr>
              <a:t>A  string over  an  alphabet  is  a finite  sequence  of symbols  drawn  from  that alphabet .  </a:t>
            </a:r>
          </a:p>
          <a:p>
            <a:pPr marL="742950" lvl="3" indent="-285750" algn="just">
              <a:lnSpc>
                <a:spcPct val="160000"/>
              </a:lnSpc>
              <a:buSzPct val="85000"/>
              <a:buFont typeface="Wingdings" pitchFamily="2" charset="2"/>
              <a:buChar char="F"/>
            </a:pPr>
            <a:r>
              <a:rPr lang="en-US" dirty="0">
                <a:solidFill>
                  <a:srgbClr val="000000"/>
                </a:solidFill>
                <a:latin typeface="Perpetua" pitchFamily="18" charset="0"/>
              </a:rPr>
              <a:t>In  language  theory, the terms  "sentence"  and  "word"  are often used  as  synonyms for  "string."  </a:t>
            </a:r>
          </a:p>
          <a:p>
            <a:pPr marL="742950" lvl="3" indent="-285750" algn="just">
              <a:lnSpc>
                <a:spcPct val="160000"/>
              </a:lnSpc>
              <a:buSzPct val="85000"/>
              <a:buFont typeface="Wingdings" pitchFamily="2" charset="2"/>
              <a:buChar char="F"/>
            </a:pPr>
            <a:r>
              <a:rPr lang="en-US" sz="1700" dirty="0">
                <a:solidFill>
                  <a:srgbClr val="000000"/>
                </a:solidFill>
                <a:latin typeface="Perpetua" pitchFamily="18" charset="0"/>
              </a:rPr>
              <a:t>The length  of a  string  </a:t>
            </a:r>
            <a:r>
              <a:rPr lang="en-US" sz="1700" b="1" dirty="0">
                <a:solidFill>
                  <a:srgbClr val="000000"/>
                </a:solidFill>
                <a:latin typeface="Perpetua" pitchFamily="18" charset="0"/>
              </a:rPr>
              <a:t>s</a:t>
            </a:r>
            <a:r>
              <a:rPr lang="en-US" sz="1700" dirty="0">
                <a:solidFill>
                  <a:srgbClr val="000000"/>
                </a:solidFill>
                <a:latin typeface="Perpetua" pitchFamily="18" charset="0"/>
              </a:rPr>
              <a:t>,  usually written  </a:t>
            </a:r>
            <a:r>
              <a:rPr lang="en-US" sz="1700" b="1" dirty="0">
                <a:solidFill>
                  <a:srgbClr val="000000"/>
                </a:solidFill>
                <a:latin typeface="Perpetua" pitchFamily="18" charset="0"/>
              </a:rPr>
              <a:t>|s|</a:t>
            </a:r>
            <a:r>
              <a:rPr lang="en-US" sz="1700" dirty="0">
                <a:solidFill>
                  <a:srgbClr val="000000"/>
                </a:solidFill>
                <a:latin typeface="Perpetua" pitchFamily="18" charset="0"/>
              </a:rPr>
              <a:t>, is the number  of occurrences  of  symbols in  </a:t>
            </a:r>
            <a:r>
              <a:rPr lang="en-US" sz="1700" b="1" dirty="0">
                <a:solidFill>
                  <a:srgbClr val="000000"/>
                </a:solidFill>
                <a:latin typeface="Perpetua" pitchFamily="18" charset="0"/>
              </a:rPr>
              <a:t>s</a:t>
            </a:r>
            <a:r>
              <a:rPr lang="en-US" sz="1700" dirty="0">
                <a:solidFill>
                  <a:srgbClr val="000000"/>
                </a:solidFill>
                <a:latin typeface="Perpetua" pitchFamily="18" charset="0"/>
              </a:rPr>
              <a:t>.  </a:t>
            </a:r>
          </a:p>
          <a:p>
            <a:pPr marL="742950" lvl="3" indent="-285750" algn="just">
              <a:lnSpc>
                <a:spcPct val="160000"/>
              </a:lnSpc>
              <a:buSzPct val="85000"/>
              <a:buFont typeface="Wingdings" pitchFamily="2" charset="2"/>
              <a:buChar char="F"/>
            </a:pPr>
            <a:r>
              <a:rPr lang="en-US" dirty="0">
                <a:solidFill>
                  <a:srgbClr val="000000"/>
                </a:solidFill>
                <a:latin typeface="Perpetua" pitchFamily="18" charset="0"/>
              </a:rPr>
              <a:t>For example,  </a:t>
            </a:r>
            <a:r>
              <a:rPr lang="en-US" b="1" dirty="0">
                <a:solidFill>
                  <a:srgbClr val="000000"/>
                </a:solidFill>
                <a:latin typeface="Perpetua" pitchFamily="18" charset="0"/>
              </a:rPr>
              <a:t>banana</a:t>
            </a:r>
            <a:r>
              <a:rPr lang="en-US" dirty="0">
                <a:solidFill>
                  <a:srgbClr val="000000"/>
                </a:solidFill>
                <a:latin typeface="Perpetua" pitchFamily="18" charset="0"/>
              </a:rPr>
              <a:t>  is  a  string  of  length  six. </a:t>
            </a:r>
          </a:p>
          <a:p>
            <a:pPr marL="742950" lvl="3" indent="-285750" algn="just">
              <a:lnSpc>
                <a:spcPct val="160000"/>
              </a:lnSpc>
              <a:buSzPct val="85000"/>
              <a:buFont typeface="Wingdings" pitchFamily="2" charset="2"/>
              <a:buChar char="F"/>
            </a:pPr>
            <a:r>
              <a:rPr lang="en-US" dirty="0">
                <a:solidFill>
                  <a:srgbClr val="000000"/>
                </a:solidFill>
                <a:latin typeface="Perpetua" pitchFamily="18" charset="0"/>
              </a:rPr>
              <a:t>The  empty string, denoted </a:t>
            </a:r>
            <a:r>
              <a:rPr lang="en-US" b="1" dirty="0">
                <a:solidFill>
                  <a:srgbClr val="BF1181"/>
                </a:solidFill>
                <a:latin typeface="Perpetua" pitchFamily="18" charset="0"/>
                <a:sym typeface="Symbol"/>
              </a:rPr>
              <a:t>Ɛ</a:t>
            </a:r>
            <a:r>
              <a:rPr lang="en-US" dirty="0">
                <a:solidFill>
                  <a:srgbClr val="000000"/>
                </a:solidFill>
                <a:latin typeface="Perpetua" pitchFamily="18" charset="0"/>
              </a:rPr>
              <a:t>,  is the  string of  length  zero.</a:t>
            </a:r>
          </a:p>
          <a:p>
            <a:pPr marL="342900" lvl="2" indent="-342900" algn="just">
              <a:lnSpc>
                <a:spcPct val="180000"/>
              </a:lnSpc>
              <a:buSzPct val="85000"/>
              <a:buFont typeface="Webdings" pitchFamily="18" charset="2"/>
              <a:buChar char="ÿ"/>
            </a:pPr>
            <a:r>
              <a:rPr lang="en-US" sz="1600" b="1" dirty="0">
                <a:solidFill>
                  <a:srgbClr val="CC00FF"/>
                </a:solidFill>
                <a:latin typeface="Perpetua" pitchFamily="18" charset="0"/>
              </a:rPr>
              <a:t>A  language  is  any countable  set  of  strings over  some fixed alphabet.</a:t>
            </a:r>
          </a:p>
          <a:p>
            <a:pPr marL="742950" lvl="3" indent="-285750" algn="just">
              <a:lnSpc>
                <a:spcPct val="160000"/>
              </a:lnSpc>
              <a:buSzPct val="85000"/>
              <a:buFont typeface="Wingdings" pitchFamily="2" charset="2"/>
              <a:buChar char="F"/>
            </a:pPr>
            <a:r>
              <a:rPr lang="en-US" dirty="0">
                <a:solidFill>
                  <a:srgbClr val="000000"/>
                </a:solidFill>
                <a:latin typeface="Perpetua" pitchFamily="18" charset="0"/>
              </a:rPr>
              <a:t>Abstract  languages  like </a:t>
            </a:r>
            <a:r>
              <a:rPr lang="en-US" b="1" dirty="0">
                <a:solidFill>
                  <a:srgbClr val="000000"/>
                </a:solidFill>
                <a:latin typeface="Perpetua" pitchFamily="18" charset="0"/>
                <a:sym typeface="Symbol"/>
              </a:rPr>
              <a:t></a:t>
            </a:r>
            <a:r>
              <a:rPr lang="en-US" dirty="0">
                <a:solidFill>
                  <a:srgbClr val="000000"/>
                </a:solidFill>
                <a:latin typeface="Perpetua" pitchFamily="18" charset="0"/>
              </a:rPr>
              <a:t> ,  the  empty set,  or </a:t>
            </a:r>
            <a:r>
              <a:rPr lang="en-US" b="1" dirty="0">
                <a:solidFill>
                  <a:srgbClr val="000000"/>
                </a:solidFill>
                <a:latin typeface="Perpetua" pitchFamily="18" charset="0"/>
              </a:rPr>
              <a:t>{</a:t>
            </a:r>
            <a:r>
              <a:rPr lang="en-US" b="1" dirty="0">
                <a:solidFill>
                  <a:srgbClr val="BF1181"/>
                </a:solidFill>
                <a:latin typeface="Perpetua" pitchFamily="18" charset="0"/>
                <a:sym typeface="Symbol"/>
              </a:rPr>
              <a:t>Ɛ</a:t>
            </a:r>
            <a:r>
              <a:rPr lang="en-US" b="1" dirty="0">
                <a:solidFill>
                  <a:srgbClr val="000000"/>
                </a:solidFill>
                <a:latin typeface="Perpetua" pitchFamily="18" charset="0"/>
              </a:rPr>
              <a:t>}</a:t>
            </a:r>
            <a:r>
              <a:rPr lang="en-US" dirty="0">
                <a:solidFill>
                  <a:srgbClr val="000000"/>
                </a:solidFill>
                <a:latin typeface="Perpetua" pitchFamily="18" charset="0"/>
              </a:rPr>
              <a:t> ,  the set  containing  only the  empty string, are languages  under this  definition.  </a:t>
            </a:r>
          </a:p>
          <a:p>
            <a:pPr marL="742950" lvl="3" indent="-285750" algn="just">
              <a:lnSpc>
                <a:spcPct val="160000"/>
              </a:lnSpc>
              <a:buSzPct val="85000"/>
              <a:buFont typeface="Wingdings" pitchFamily="2" charset="2"/>
              <a:buChar char="F"/>
            </a:pPr>
            <a:r>
              <a:rPr lang="en-US" dirty="0">
                <a:solidFill>
                  <a:srgbClr val="000000"/>
                </a:solidFill>
                <a:latin typeface="Perpetua" pitchFamily="18" charset="0"/>
              </a:rPr>
              <a:t>So too are the  set  of all  syntactically  well-formed  java  programs  and the  set  of all  grammatically correct English sentences, although the latter two languages are  difficult  to  specify  exactly.</a:t>
            </a:r>
          </a:p>
          <a:p>
            <a:pPr marL="742950" lvl="3" indent="-285750" algn="just">
              <a:lnSpc>
                <a:spcPct val="160000"/>
              </a:lnSpc>
              <a:buSzPct val="85000"/>
              <a:buFont typeface="Wingdings" pitchFamily="2" charset="2"/>
              <a:buChar char="F"/>
            </a:pPr>
            <a:r>
              <a:rPr lang="en-US" sz="1600" b="1" dirty="0">
                <a:solidFill>
                  <a:srgbClr val="0000FF"/>
                </a:solidFill>
                <a:latin typeface="Perpetua" pitchFamily="18" charset="0"/>
              </a:rPr>
              <a:t>Note that the definition of "language" does not require that any ":meaning be ascribed to the strings in the language.</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for Parts of String</a:t>
            </a:r>
          </a:p>
        </p:txBody>
      </p:sp>
      <p:sp>
        <p:nvSpPr>
          <p:cNvPr id="4" name="TextShape 2"/>
          <p:cNvSpPr txBox="1"/>
          <p:nvPr/>
        </p:nvSpPr>
        <p:spPr>
          <a:xfrm>
            <a:off x="192460" y="838200"/>
            <a:ext cx="8584760" cy="5791200"/>
          </a:xfrm>
          <a:prstGeom prst="rect">
            <a:avLst/>
          </a:prstGeom>
        </p:spPr>
        <p:txBody>
          <a:bodyPr/>
          <a:lstStyle/>
          <a:p>
            <a:pPr marL="342900" lvl="2" indent="-342900" algn="just">
              <a:lnSpc>
                <a:spcPct val="150000"/>
              </a:lnSpc>
              <a:buSzPct val="85000"/>
              <a:buFont typeface="Webdings" pitchFamily="18" charset="2"/>
              <a:buChar char="ÿ"/>
            </a:pPr>
            <a:r>
              <a:rPr lang="en-US" sz="1900" dirty="0">
                <a:solidFill>
                  <a:srgbClr val="000000"/>
                </a:solidFill>
                <a:latin typeface="Perpetua" pitchFamily="18" charset="0"/>
              </a:rPr>
              <a:t>The following string-related terms are commonly used:</a:t>
            </a:r>
          </a:p>
          <a:p>
            <a:pPr marL="234950" indent="-234950" algn="just">
              <a:lnSpc>
                <a:spcPct val="150000"/>
              </a:lnSpc>
              <a:buFont typeface="+mj-lt"/>
              <a:buAutoNum type="arabicPeriod"/>
            </a:pPr>
            <a:r>
              <a:rPr lang="en-US" dirty="0">
                <a:latin typeface="Perpetua" pitchFamily="18" charset="0"/>
              </a:rPr>
              <a:t>A </a:t>
            </a:r>
            <a:r>
              <a:rPr lang="en-US" b="1" dirty="0">
                <a:solidFill>
                  <a:srgbClr val="0000FF"/>
                </a:solidFill>
                <a:latin typeface="Perpetua" pitchFamily="18" charset="0"/>
              </a:rPr>
              <a:t>prefix</a:t>
            </a:r>
            <a:r>
              <a:rPr lang="en-US" dirty="0">
                <a:latin typeface="Perpetua" pitchFamily="18" charset="0"/>
              </a:rPr>
              <a:t> of string S is any string obtained by removing zero or more symbols from the end of s. </a:t>
            </a:r>
          </a:p>
          <a:p>
            <a:pPr lvl="1" algn="just">
              <a:lnSpc>
                <a:spcPct val="150000"/>
              </a:lnSpc>
              <a:buFont typeface="Wingdings" pitchFamily="2" charset="2"/>
              <a:buChar char=""/>
            </a:pPr>
            <a:r>
              <a:rPr lang="en-US" sz="1900" dirty="0">
                <a:solidFill>
                  <a:srgbClr val="000000"/>
                </a:solidFill>
                <a:latin typeface="Perpetua" pitchFamily="18" charset="0"/>
              </a:rPr>
              <a:t> For example, </a:t>
            </a:r>
            <a:r>
              <a:rPr lang="en-US" b="1" dirty="0">
                <a:solidFill>
                  <a:srgbClr val="BF1181"/>
                </a:solidFill>
                <a:latin typeface="Perpetua" pitchFamily="18" charset="0"/>
              </a:rPr>
              <a:t>ban</a:t>
            </a:r>
            <a:r>
              <a:rPr lang="en-US" sz="1900" dirty="0">
                <a:solidFill>
                  <a:srgbClr val="000000"/>
                </a:solidFill>
                <a:latin typeface="Perpetua" pitchFamily="18" charset="0"/>
              </a:rPr>
              <a:t>, </a:t>
            </a:r>
            <a:r>
              <a:rPr lang="en-US" b="1" dirty="0">
                <a:solidFill>
                  <a:srgbClr val="BF1181"/>
                </a:solidFill>
                <a:latin typeface="Perpetua" pitchFamily="18" charset="0"/>
              </a:rPr>
              <a:t>banana</a:t>
            </a:r>
            <a:r>
              <a:rPr lang="en-US" sz="1900" dirty="0">
                <a:solidFill>
                  <a:srgbClr val="000000"/>
                </a:solidFill>
                <a:latin typeface="Perpetua" pitchFamily="18" charset="0"/>
              </a:rPr>
              <a:t>, and </a:t>
            </a:r>
            <a:r>
              <a:rPr lang="en-US" b="1" dirty="0">
                <a:solidFill>
                  <a:srgbClr val="BF1181"/>
                </a:solidFill>
                <a:latin typeface="Perpetua" pitchFamily="18" charset="0"/>
                <a:sym typeface="Symbol"/>
              </a:rPr>
              <a:t>Ɛ</a:t>
            </a:r>
            <a:r>
              <a:rPr lang="en-US" sz="1900" dirty="0">
                <a:solidFill>
                  <a:srgbClr val="000000"/>
                </a:solidFill>
                <a:latin typeface="Perpetua" pitchFamily="18" charset="0"/>
              </a:rPr>
              <a:t> are prefixes of </a:t>
            </a:r>
            <a:r>
              <a:rPr lang="en-US" b="1" dirty="0">
                <a:solidFill>
                  <a:srgbClr val="BF1181"/>
                </a:solidFill>
                <a:latin typeface="Perpetua" pitchFamily="18" charset="0"/>
              </a:rPr>
              <a:t>banana</a:t>
            </a:r>
            <a:r>
              <a:rPr lang="en-US" sz="1900" dirty="0">
                <a:solidFill>
                  <a:srgbClr val="000000"/>
                </a:solidFill>
                <a:latin typeface="Perpetua" pitchFamily="18" charset="0"/>
              </a:rPr>
              <a:t>.</a:t>
            </a:r>
          </a:p>
          <a:p>
            <a:pPr marL="234950" indent="-234950" algn="just">
              <a:lnSpc>
                <a:spcPct val="150000"/>
              </a:lnSpc>
              <a:buFont typeface="+mj-lt"/>
              <a:buAutoNum type="arabicPeriod" startAt="2"/>
            </a:pPr>
            <a:r>
              <a:rPr lang="en-US" sz="1900" dirty="0">
                <a:latin typeface="Perpetua" pitchFamily="18" charset="0"/>
              </a:rPr>
              <a:t>A </a:t>
            </a:r>
            <a:r>
              <a:rPr lang="en-US" sz="1900" b="1" dirty="0">
                <a:solidFill>
                  <a:srgbClr val="0000FF"/>
                </a:solidFill>
                <a:latin typeface="Perpetua" pitchFamily="18" charset="0"/>
              </a:rPr>
              <a:t>suffix</a:t>
            </a:r>
            <a:r>
              <a:rPr lang="en-US" sz="1900" dirty="0">
                <a:latin typeface="Perpetua" pitchFamily="18" charset="0"/>
              </a:rPr>
              <a:t> of string s is any string obtained by removing zero or more symbols from the beginning of s. </a:t>
            </a:r>
          </a:p>
          <a:p>
            <a:pPr marL="692150" lvl="1" indent="-234950" algn="just">
              <a:lnSpc>
                <a:spcPct val="150000"/>
              </a:lnSpc>
              <a:buFont typeface="Wingdings" pitchFamily="2" charset="2"/>
              <a:buChar char="F"/>
            </a:pPr>
            <a:r>
              <a:rPr lang="en-US" sz="1900" dirty="0">
                <a:latin typeface="Perpetua" pitchFamily="18" charset="0"/>
              </a:rPr>
              <a:t>For example, </a:t>
            </a:r>
            <a:r>
              <a:rPr lang="en-US" b="1" dirty="0">
                <a:solidFill>
                  <a:srgbClr val="BF1181"/>
                </a:solidFill>
                <a:latin typeface="Perpetua" pitchFamily="18" charset="0"/>
              </a:rPr>
              <a:t>nana</a:t>
            </a:r>
            <a:r>
              <a:rPr lang="en-US" sz="1900" dirty="0">
                <a:latin typeface="Perpetua" pitchFamily="18" charset="0"/>
              </a:rPr>
              <a:t>, </a:t>
            </a:r>
            <a:r>
              <a:rPr lang="en-US" b="1" dirty="0">
                <a:solidFill>
                  <a:srgbClr val="BF1181"/>
                </a:solidFill>
                <a:latin typeface="Perpetua" pitchFamily="18" charset="0"/>
              </a:rPr>
              <a:t>banana</a:t>
            </a:r>
            <a:r>
              <a:rPr lang="en-US" sz="1900" dirty="0">
                <a:latin typeface="Perpetua" pitchFamily="18" charset="0"/>
              </a:rPr>
              <a:t>, and </a:t>
            </a:r>
            <a:r>
              <a:rPr lang="en-US" b="1" dirty="0">
                <a:solidFill>
                  <a:srgbClr val="BF1181"/>
                </a:solidFill>
                <a:latin typeface="Perpetua" pitchFamily="18" charset="0"/>
                <a:sym typeface="Symbol"/>
              </a:rPr>
              <a:t>Ɛ</a:t>
            </a:r>
            <a:r>
              <a:rPr lang="en-US" sz="1900" dirty="0">
                <a:solidFill>
                  <a:srgbClr val="000000"/>
                </a:solidFill>
                <a:latin typeface="Perpetua" pitchFamily="18" charset="0"/>
              </a:rPr>
              <a:t> </a:t>
            </a:r>
            <a:r>
              <a:rPr lang="en-US" sz="1900" dirty="0">
                <a:latin typeface="Perpetua" pitchFamily="18" charset="0"/>
              </a:rPr>
              <a:t>are suffixes of </a:t>
            </a:r>
            <a:r>
              <a:rPr lang="en-US" b="1" dirty="0">
                <a:solidFill>
                  <a:srgbClr val="BF1181"/>
                </a:solidFill>
                <a:latin typeface="Perpetua" pitchFamily="18" charset="0"/>
              </a:rPr>
              <a:t>banana</a:t>
            </a:r>
            <a:r>
              <a:rPr lang="en-US" sz="1900" dirty="0">
                <a:latin typeface="Perpetua" pitchFamily="18" charset="0"/>
              </a:rPr>
              <a:t>.</a:t>
            </a:r>
          </a:p>
          <a:p>
            <a:pPr marL="234950" indent="-234950" algn="just">
              <a:lnSpc>
                <a:spcPct val="150000"/>
              </a:lnSpc>
              <a:buFont typeface="+mj-lt"/>
              <a:buAutoNum type="arabicPeriod" startAt="3"/>
            </a:pPr>
            <a:r>
              <a:rPr lang="en-US" sz="1900" dirty="0">
                <a:latin typeface="Perpetua" pitchFamily="18" charset="0"/>
              </a:rPr>
              <a:t>A </a:t>
            </a:r>
            <a:r>
              <a:rPr lang="en-US" sz="1900" b="1" dirty="0">
                <a:solidFill>
                  <a:srgbClr val="0000FF"/>
                </a:solidFill>
                <a:latin typeface="Perpetua" pitchFamily="18" charset="0"/>
              </a:rPr>
              <a:t>substring</a:t>
            </a:r>
            <a:r>
              <a:rPr lang="en-US" sz="1900" dirty="0">
                <a:latin typeface="Perpetua" pitchFamily="18" charset="0"/>
              </a:rPr>
              <a:t> of s is obtained by deleting any prefix and any suffix from s. </a:t>
            </a:r>
          </a:p>
          <a:p>
            <a:pPr marL="692150" lvl="1" indent="-234950" algn="just">
              <a:lnSpc>
                <a:spcPct val="150000"/>
              </a:lnSpc>
              <a:buFont typeface="Wingdings" pitchFamily="2" charset="2"/>
              <a:buChar char="F"/>
            </a:pPr>
            <a:r>
              <a:rPr lang="en-US" sz="1900" dirty="0">
                <a:latin typeface="Perpetua" pitchFamily="18" charset="0"/>
              </a:rPr>
              <a:t>For instance, </a:t>
            </a:r>
            <a:r>
              <a:rPr lang="en-US" b="1" dirty="0">
                <a:solidFill>
                  <a:srgbClr val="BF1181"/>
                </a:solidFill>
                <a:latin typeface="Perpetua" pitchFamily="18" charset="0"/>
              </a:rPr>
              <a:t>banana</a:t>
            </a:r>
            <a:r>
              <a:rPr lang="en-US" sz="1900" dirty="0">
                <a:latin typeface="Perpetua" pitchFamily="18" charset="0"/>
              </a:rPr>
              <a:t>, </a:t>
            </a:r>
            <a:r>
              <a:rPr lang="en-US" b="1" dirty="0" err="1">
                <a:solidFill>
                  <a:srgbClr val="BF1181"/>
                </a:solidFill>
                <a:latin typeface="Perpetua" pitchFamily="18" charset="0"/>
              </a:rPr>
              <a:t>nan</a:t>
            </a:r>
            <a:r>
              <a:rPr lang="en-US" sz="1900" dirty="0">
                <a:latin typeface="Perpetua" pitchFamily="18" charset="0"/>
              </a:rPr>
              <a:t>, and </a:t>
            </a:r>
            <a:r>
              <a:rPr lang="en-US" b="1" dirty="0">
                <a:solidFill>
                  <a:srgbClr val="BF1181"/>
                </a:solidFill>
                <a:latin typeface="Perpetua" pitchFamily="18" charset="0"/>
                <a:sym typeface="Symbol"/>
              </a:rPr>
              <a:t>Ɛ</a:t>
            </a:r>
            <a:r>
              <a:rPr lang="en-US" sz="1900" dirty="0">
                <a:latin typeface="Perpetua" pitchFamily="18" charset="0"/>
              </a:rPr>
              <a:t> are substrings of </a:t>
            </a:r>
            <a:r>
              <a:rPr lang="en-US" b="1" dirty="0">
                <a:solidFill>
                  <a:srgbClr val="BF1181"/>
                </a:solidFill>
                <a:latin typeface="Perpetua" pitchFamily="18" charset="0"/>
              </a:rPr>
              <a:t>banana</a:t>
            </a:r>
            <a:r>
              <a:rPr lang="en-US" sz="1900" dirty="0">
                <a:latin typeface="Perpetua" pitchFamily="18" charset="0"/>
              </a:rPr>
              <a:t>.</a:t>
            </a:r>
          </a:p>
          <a:p>
            <a:pPr marL="234950" indent="-234950" algn="just">
              <a:lnSpc>
                <a:spcPct val="150000"/>
              </a:lnSpc>
              <a:buFont typeface="+mj-lt"/>
              <a:buAutoNum type="arabicPeriod" startAt="3"/>
            </a:pPr>
            <a:r>
              <a:rPr lang="en-US" sz="1900" dirty="0">
                <a:latin typeface="Perpetua" pitchFamily="18" charset="0"/>
              </a:rPr>
              <a:t>The proper prefixes, suffixes, and substrings of a string </a:t>
            </a:r>
            <a:r>
              <a:rPr lang="en-US" b="1" dirty="0">
                <a:solidFill>
                  <a:srgbClr val="BF1181"/>
                </a:solidFill>
                <a:latin typeface="Perpetua" pitchFamily="18" charset="0"/>
              </a:rPr>
              <a:t>s</a:t>
            </a:r>
            <a:r>
              <a:rPr lang="en-US" sz="1900" dirty="0">
                <a:latin typeface="Perpetua" pitchFamily="18" charset="0"/>
              </a:rPr>
              <a:t> are those, </a:t>
            </a:r>
            <a:r>
              <a:rPr lang="en-US" b="1" dirty="0">
                <a:solidFill>
                  <a:srgbClr val="BF1181"/>
                </a:solidFill>
                <a:latin typeface="Perpetua" pitchFamily="18" charset="0"/>
              </a:rPr>
              <a:t>prefixes</a:t>
            </a:r>
            <a:r>
              <a:rPr lang="en-US" sz="1900" dirty="0">
                <a:latin typeface="Perpetua" pitchFamily="18" charset="0"/>
              </a:rPr>
              <a:t>, </a:t>
            </a:r>
            <a:r>
              <a:rPr lang="en-US" b="1" dirty="0">
                <a:solidFill>
                  <a:srgbClr val="BF1181"/>
                </a:solidFill>
                <a:latin typeface="Perpetua" pitchFamily="18" charset="0"/>
              </a:rPr>
              <a:t>suffixes</a:t>
            </a:r>
            <a:r>
              <a:rPr lang="en-US" sz="1900" dirty="0">
                <a:latin typeface="Perpetua" pitchFamily="18" charset="0"/>
              </a:rPr>
              <a:t>, and </a:t>
            </a:r>
            <a:r>
              <a:rPr lang="en-US" b="1" dirty="0">
                <a:solidFill>
                  <a:srgbClr val="BF1181"/>
                </a:solidFill>
                <a:latin typeface="Perpetua" pitchFamily="18" charset="0"/>
              </a:rPr>
              <a:t>substrings</a:t>
            </a:r>
            <a:r>
              <a:rPr lang="en-US" sz="1900" dirty="0">
                <a:latin typeface="Perpetua" pitchFamily="18" charset="0"/>
              </a:rPr>
              <a:t>, respectively, of </a:t>
            </a:r>
            <a:r>
              <a:rPr lang="en-US" b="1" dirty="0">
                <a:solidFill>
                  <a:srgbClr val="BF1181"/>
                </a:solidFill>
                <a:latin typeface="Perpetua" pitchFamily="18" charset="0"/>
              </a:rPr>
              <a:t>s</a:t>
            </a:r>
            <a:r>
              <a:rPr lang="en-US" sz="1900" dirty="0">
                <a:latin typeface="Perpetua" pitchFamily="18" charset="0"/>
              </a:rPr>
              <a:t> that are not </a:t>
            </a:r>
            <a:r>
              <a:rPr lang="en-US" b="1" dirty="0">
                <a:solidFill>
                  <a:srgbClr val="BF1181"/>
                </a:solidFill>
                <a:latin typeface="Perpetua" pitchFamily="18" charset="0"/>
                <a:sym typeface="Symbol"/>
              </a:rPr>
              <a:t>Ɛ</a:t>
            </a:r>
            <a:r>
              <a:rPr lang="en-US" sz="1900" dirty="0">
                <a:latin typeface="Perpetua" pitchFamily="18" charset="0"/>
              </a:rPr>
              <a:t> or not equal to </a:t>
            </a:r>
            <a:r>
              <a:rPr lang="en-US" b="1" dirty="0">
                <a:solidFill>
                  <a:srgbClr val="BF1181"/>
                </a:solidFill>
                <a:latin typeface="Perpetua" pitchFamily="18" charset="0"/>
              </a:rPr>
              <a:t>s</a:t>
            </a:r>
            <a:r>
              <a:rPr lang="en-US" sz="1900" dirty="0">
                <a:latin typeface="Perpetua" pitchFamily="18" charset="0"/>
              </a:rPr>
              <a:t> itself. </a:t>
            </a:r>
          </a:p>
          <a:p>
            <a:pPr marL="234950" indent="-234950" algn="just">
              <a:lnSpc>
                <a:spcPct val="150000"/>
              </a:lnSpc>
              <a:buFont typeface="+mj-lt"/>
              <a:buAutoNum type="arabicPeriod" startAt="3"/>
            </a:pPr>
            <a:r>
              <a:rPr lang="en-US" sz="1900" dirty="0">
                <a:latin typeface="Perpetua" pitchFamily="18" charset="0"/>
              </a:rPr>
              <a:t>A </a:t>
            </a:r>
            <a:r>
              <a:rPr lang="en-US" sz="1900" b="1" dirty="0">
                <a:solidFill>
                  <a:srgbClr val="0000FF"/>
                </a:solidFill>
                <a:latin typeface="Perpetua" pitchFamily="18" charset="0"/>
              </a:rPr>
              <a:t>subsequence</a:t>
            </a:r>
            <a:r>
              <a:rPr lang="en-US" sz="1900" dirty="0">
                <a:latin typeface="Perpetua" pitchFamily="18" charset="0"/>
              </a:rPr>
              <a:t> of </a:t>
            </a:r>
            <a:r>
              <a:rPr lang="en-US" b="1" dirty="0">
                <a:solidFill>
                  <a:srgbClr val="BF1181"/>
                </a:solidFill>
                <a:latin typeface="Perpetua" pitchFamily="18" charset="0"/>
              </a:rPr>
              <a:t>s</a:t>
            </a:r>
            <a:r>
              <a:rPr lang="en-US" sz="1900" dirty="0">
                <a:latin typeface="Perpetua" pitchFamily="18" charset="0"/>
              </a:rPr>
              <a:t> is any string formed by deleting zero or more not necessarily consecutive positions of </a:t>
            </a:r>
            <a:r>
              <a:rPr lang="en-US" b="1" dirty="0">
                <a:solidFill>
                  <a:srgbClr val="BF1181"/>
                </a:solidFill>
                <a:latin typeface="Perpetua" pitchFamily="18" charset="0"/>
              </a:rPr>
              <a:t>s</a:t>
            </a:r>
            <a:r>
              <a:rPr lang="en-US" sz="1900" dirty="0">
                <a:latin typeface="Perpetua" pitchFamily="18" charset="0"/>
              </a:rPr>
              <a:t>. </a:t>
            </a:r>
          </a:p>
          <a:p>
            <a:pPr marL="692150" lvl="1" indent="-234950" algn="just">
              <a:lnSpc>
                <a:spcPct val="150000"/>
              </a:lnSpc>
              <a:buFont typeface="Wingdings" pitchFamily="2" charset="2"/>
              <a:buChar char="F"/>
            </a:pPr>
            <a:r>
              <a:rPr lang="en-US" sz="1900" dirty="0">
                <a:latin typeface="Perpetua" pitchFamily="18" charset="0"/>
              </a:rPr>
              <a:t>For example, </a:t>
            </a:r>
            <a:r>
              <a:rPr lang="en-US" b="1" dirty="0" err="1">
                <a:latin typeface="Perpetua" pitchFamily="18" charset="0"/>
              </a:rPr>
              <a:t>baan</a:t>
            </a:r>
            <a:r>
              <a:rPr lang="en-US" sz="1900" dirty="0">
                <a:latin typeface="Perpetua" pitchFamily="18" charset="0"/>
              </a:rPr>
              <a:t> is a subsequence of </a:t>
            </a:r>
            <a:r>
              <a:rPr lang="en-US" b="1" dirty="0">
                <a:latin typeface="Perpetua" pitchFamily="18" charset="0"/>
              </a:rPr>
              <a:t>banana</a:t>
            </a:r>
            <a:r>
              <a:rPr lang="en-US" sz="1900" dirty="0">
                <a:latin typeface="Perpetua" pitchFamily="18" charset="0"/>
              </a:rPr>
              <a:t>.</a:t>
            </a:r>
            <a:endParaRPr lang="en-US" sz="1900" dirty="0">
              <a:solidFill>
                <a:srgbClr val="000000"/>
              </a:solidFill>
              <a:latin typeface="Perpetua" pitchFamily="18" charset="0"/>
            </a:endParaRP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Languages</a:t>
            </a:r>
          </a:p>
        </p:txBody>
      </p:sp>
      <p:sp>
        <p:nvSpPr>
          <p:cNvPr id="4" name="TextShape 2"/>
          <p:cNvSpPr txBox="1"/>
          <p:nvPr/>
        </p:nvSpPr>
        <p:spPr>
          <a:xfrm>
            <a:off x="192460" y="838200"/>
            <a:ext cx="8584760" cy="5638800"/>
          </a:xfrm>
          <a:prstGeom prst="rect">
            <a:avLst/>
          </a:prstGeom>
        </p:spPr>
        <p:txBody>
          <a:bodyPr/>
          <a:lstStyle/>
          <a:p>
            <a:pPr marL="342900" lvl="2" indent="-342900" algn="just">
              <a:lnSpc>
                <a:spcPct val="145000"/>
              </a:lnSpc>
              <a:buSzPct val="85000"/>
            </a:pPr>
            <a:r>
              <a:rPr lang="en-US" sz="1900" dirty="0">
                <a:solidFill>
                  <a:srgbClr val="000000"/>
                </a:solidFill>
                <a:latin typeface="Perpetua" pitchFamily="18" charset="0"/>
              </a:rPr>
              <a:t>The following string-related terms are commonly used:</a:t>
            </a:r>
          </a:p>
          <a:p>
            <a:pPr marL="342900" lvl="2" indent="-342900" algn="just">
              <a:lnSpc>
                <a:spcPct val="145000"/>
              </a:lnSpc>
              <a:buSzPct val="85000"/>
              <a:buFont typeface="Webdings" pitchFamily="18" charset="2"/>
              <a:buChar char="ÿ"/>
            </a:pPr>
            <a:r>
              <a:rPr lang="en-US" sz="1900" dirty="0">
                <a:solidFill>
                  <a:srgbClr val="000000"/>
                </a:solidFill>
                <a:latin typeface="Perpetua" pitchFamily="18" charset="0"/>
              </a:rPr>
              <a:t>In lexical analysis, the most important operations on languages are union, concatenation, and closure, which are defined formally below:</a:t>
            </a:r>
          </a:p>
          <a:p>
            <a:pPr marL="234950" indent="-234950" algn="just">
              <a:lnSpc>
                <a:spcPct val="145000"/>
              </a:lnSpc>
              <a:buFont typeface="+mj-lt"/>
              <a:buAutoNum type="arabicPeriod"/>
            </a:pPr>
            <a:r>
              <a:rPr lang="en-US" b="1" dirty="0">
                <a:solidFill>
                  <a:srgbClr val="0000FF"/>
                </a:solidFill>
                <a:latin typeface="Perpetua" pitchFamily="18" charset="0"/>
              </a:rPr>
              <a:t>Union (U):- </a:t>
            </a:r>
            <a:r>
              <a:rPr lang="en-US" dirty="0">
                <a:solidFill>
                  <a:srgbClr val="000000"/>
                </a:solidFill>
                <a:latin typeface="Perpetua" pitchFamily="18" charset="0"/>
              </a:rPr>
              <a:t>is the familiar operation on sets.</a:t>
            </a:r>
            <a:r>
              <a:rPr lang="en-US" dirty="0">
                <a:latin typeface="Perpetua" pitchFamily="18" charset="0"/>
              </a:rPr>
              <a:t> </a:t>
            </a:r>
          </a:p>
          <a:p>
            <a:pPr lvl="1" indent="-234950" algn="just">
              <a:lnSpc>
                <a:spcPct val="145000"/>
              </a:lnSpc>
            </a:pPr>
            <a:r>
              <a:rPr lang="en-US" sz="1900" b="1" dirty="0">
                <a:solidFill>
                  <a:srgbClr val="000000"/>
                </a:solidFill>
                <a:latin typeface="Perpetua" pitchFamily="18" charset="0"/>
              </a:rPr>
              <a:t>Example</a:t>
            </a:r>
            <a:r>
              <a:rPr lang="en-US" sz="1900" dirty="0">
                <a:solidFill>
                  <a:srgbClr val="000000"/>
                </a:solidFill>
                <a:latin typeface="Perpetua" pitchFamily="18" charset="0"/>
              </a:rPr>
              <a:t> Union of L and M, </a:t>
            </a:r>
            <a:r>
              <a:rPr lang="en-US" b="1" dirty="0">
                <a:solidFill>
                  <a:srgbClr val="BF1181"/>
                </a:solidFill>
                <a:latin typeface="Perpetua" pitchFamily="18" charset="0"/>
              </a:rPr>
              <a:t>L U M = {s|s is in L or s is in M}</a:t>
            </a:r>
          </a:p>
          <a:p>
            <a:pPr marL="234950" indent="-234950" algn="just">
              <a:lnSpc>
                <a:spcPct val="145000"/>
              </a:lnSpc>
              <a:buFont typeface="+mj-lt"/>
              <a:buAutoNum type="arabicPeriod"/>
            </a:pPr>
            <a:r>
              <a:rPr lang="en-US" b="1" dirty="0">
                <a:solidFill>
                  <a:srgbClr val="0000FF"/>
                </a:solidFill>
                <a:latin typeface="Perpetua" pitchFamily="18" charset="0"/>
              </a:rPr>
              <a:t>Concatenation :- </a:t>
            </a:r>
            <a:r>
              <a:rPr lang="en-US" dirty="0">
                <a:solidFill>
                  <a:srgbClr val="000000"/>
                </a:solidFill>
                <a:latin typeface="Perpetua" pitchFamily="18" charset="0"/>
              </a:rPr>
              <a:t>is all strings formed by taking a string from the first language and a string from the second language, in all possible ways , and concatenating them.</a:t>
            </a:r>
            <a:endParaRPr lang="en-US" dirty="0">
              <a:latin typeface="Perpetua" pitchFamily="18" charset="0"/>
            </a:endParaRPr>
          </a:p>
          <a:p>
            <a:pPr lvl="1" indent="-234950" algn="just">
              <a:lnSpc>
                <a:spcPct val="145000"/>
              </a:lnSpc>
            </a:pPr>
            <a:r>
              <a:rPr lang="en-US" sz="1900" b="1" dirty="0">
                <a:solidFill>
                  <a:srgbClr val="000000"/>
                </a:solidFill>
                <a:latin typeface="Perpetua" pitchFamily="18" charset="0"/>
              </a:rPr>
              <a:t>Example</a:t>
            </a:r>
            <a:r>
              <a:rPr lang="en-US" sz="1900" dirty="0">
                <a:solidFill>
                  <a:srgbClr val="000000"/>
                </a:solidFill>
                <a:latin typeface="Perpetua" pitchFamily="18" charset="0"/>
              </a:rPr>
              <a:t> Concatenation of L and M, </a:t>
            </a:r>
            <a:r>
              <a:rPr lang="en-US" b="1" dirty="0">
                <a:solidFill>
                  <a:srgbClr val="BF1181"/>
                </a:solidFill>
                <a:latin typeface="Perpetua" pitchFamily="18" charset="0"/>
              </a:rPr>
              <a:t>LM = {st|s is in L and t is in M}</a:t>
            </a:r>
          </a:p>
          <a:p>
            <a:pPr marL="234950" indent="-234950" algn="just">
              <a:lnSpc>
                <a:spcPct val="145000"/>
              </a:lnSpc>
              <a:buFont typeface="+mj-lt"/>
              <a:buAutoNum type="arabicPeriod"/>
            </a:pPr>
            <a:r>
              <a:rPr lang="en-US" b="1" dirty="0">
                <a:solidFill>
                  <a:srgbClr val="0000FF"/>
                </a:solidFill>
                <a:latin typeface="Perpetua" pitchFamily="18" charset="0"/>
              </a:rPr>
              <a:t>Kleene closure:- </a:t>
            </a:r>
            <a:r>
              <a:rPr lang="en-US" dirty="0">
                <a:solidFill>
                  <a:srgbClr val="000000"/>
                </a:solidFill>
                <a:latin typeface="Perpetua" pitchFamily="18" charset="0"/>
              </a:rPr>
              <a:t>the kleene closure of a language L, denoted by </a:t>
            </a:r>
            <a:r>
              <a:rPr lang="en-US" b="1" dirty="0">
                <a:solidFill>
                  <a:srgbClr val="000000"/>
                </a:solidFill>
                <a:latin typeface="Perpetua" pitchFamily="18" charset="0"/>
              </a:rPr>
              <a:t>L*</a:t>
            </a:r>
            <a:r>
              <a:rPr lang="en-US" dirty="0">
                <a:solidFill>
                  <a:srgbClr val="000000"/>
                </a:solidFill>
                <a:latin typeface="Perpetua" pitchFamily="18" charset="0"/>
              </a:rPr>
              <a:t>, is the set of strings you get by concatenating L zero, or more times.</a:t>
            </a:r>
            <a:endParaRPr lang="en-US" dirty="0">
              <a:latin typeface="Perpetua" pitchFamily="18" charset="0"/>
            </a:endParaRPr>
          </a:p>
          <a:p>
            <a:pPr lvl="1" indent="-234950" algn="just">
              <a:lnSpc>
                <a:spcPct val="145000"/>
              </a:lnSpc>
            </a:pPr>
            <a:r>
              <a:rPr lang="en-US" sz="1900" b="1" dirty="0">
                <a:solidFill>
                  <a:srgbClr val="000000"/>
                </a:solidFill>
                <a:latin typeface="Perpetua" pitchFamily="18" charset="0"/>
              </a:rPr>
              <a:t>Example</a:t>
            </a:r>
            <a:r>
              <a:rPr lang="en-US" sz="1900" dirty="0">
                <a:solidFill>
                  <a:srgbClr val="000000"/>
                </a:solidFill>
                <a:latin typeface="Perpetua" pitchFamily="18" charset="0"/>
              </a:rPr>
              <a:t> Kleene closure of L,</a:t>
            </a:r>
          </a:p>
          <a:p>
            <a:pPr marL="342900" lvl="2" indent="-342900" algn="just">
              <a:lnSpc>
                <a:spcPct val="145000"/>
              </a:lnSpc>
              <a:buSzPct val="85000"/>
            </a:pPr>
            <a:r>
              <a:rPr lang="en-US" sz="1700" b="1" dirty="0">
                <a:solidFill>
                  <a:srgbClr val="000000"/>
                </a:solidFill>
                <a:latin typeface="Perpetua" pitchFamily="18" charset="0"/>
              </a:rPr>
              <a:t>Note that:- </a:t>
            </a:r>
            <a:r>
              <a:rPr lang="en-US" sz="1700" dirty="0">
                <a:solidFill>
                  <a:srgbClr val="000000"/>
                </a:solidFill>
                <a:latin typeface="Perpetua" pitchFamily="18" charset="0"/>
              </a:rPr>
              <a:t> </a:t>
            </a:r>
            <a:r>
              <a:rPr lang="en-US" sz="1700" b="1" dirty="0">
                <a:solidFill>
                  <a:srgbClr val="0000FF"/>
                </a:solidFill>
                <a:latin typeface="Perpetua" pitchFamily="18" charset="0"/>
              </a:rPr>
              <a:t>L</a:t>
            </a:r>
            <a:r>
              <a:rPr lang="en-US" sz="1700" b="1" baseline="30000" dirty="0">
                <a:solidFill>
                  <a:srgbClr val="0000FF"/>
                </a:solidFill>
                <a:latin typeface="Perpetua" pitchFamily="18" charset="0"/>
              </a:rPr>
              <a:t>0</a:t>
            </a:r>
            <a:r>
              <a:rPr lang="en-US" sz="1700" dirty="0">
                <a:solidFill>
                  <a:srgbClr val="000000"/>
                </a:solidFill>
                <a:latin typeface="Perpetua" pitchFamily="18" charset="0"/>
              </a:rPr>
              <a:t> , the "concatenation of L zero times," is defined to be {</a:t>
            </a:r>
            <a:r>
              <a:rPr lang="en-US" sz="1700" b="1" dirty="0">
                <a:solidFill>
                  <a:srgbClr val="BF1181"/>
                </a:solidFill>
                <a:latin typeface="Perpetua" pitchFamily="18" charset="0"/>
                <a:sym typeface="Symbol"/>
              </a:rPr>
              <a:t>Ɛ</a:t>
            </a:r>
            <a:r>
              <a:rPr lang="en-US" sz="1700" dirty="0">
                <a:solidFill>
                  <a:srgbClr val="000000"/>
                </a:solidFill>
                <a:latin typeface="Perpetua" pitchFamily="18" charset="0"/>
              </a:rPr>
              <a:t>} , and inductively, </a:t>
            </a:r>
            <a:r>
              <a:rPr lang="en-US" sz="1700" b="1" dirty="0">
                <a:solidFill>
                  <a:srgbClr val="0000FF"/>
                </a:solidFill>
                <a:latin typeface="Perpetua" pitchFamily="18" charset="0"/>
              </a:rPr>
              <a:t>L</a:t>
            </a:r>
            <a:r>
              <a:rPr lang="en-US" sz="1700" b="1" baseline="30000" dirty="0">
                <a:solidFill>
                  <a:srgbClr val="0000FF"/>
                </a:solidFill>
                <a:latin typeface="Perpetua" pitchFamily="18" charset="0"/>
              </a:rPr>
              <a:t>i </a:t>
            </a:r>
            <a:r>
              <a:rPr lang="en-US" sz="1700" dirty="0">
                <a:solidFill>
                  <a:srgbClr val="000000"/>
                </a:solidFill>
                <a:latin typeface="Perpetua" pitchFamily="18" charset="0"/>
              </a:rPr>
              <a:t>is </a:t>
            </a:r>
            <a:r>
              <a:rPr lang="en-US" sz="1700" b="1" dirty="0">
                <a:solidFill>
                  <a:srgbClr val="0000FF"/>
                </a:solidFill>
                <a:latin typeface="Perpetua" pitchFamily="18" charset="0"/>
              </a:rPr>
              <a:t>L</a:t>
            </a:r>
            <a:r>
              <a:rPr lang="en-US" sz="1700" b="1" baseline="30000" dirty="0">
                <a:solidFill>
                  <a:srgbClr val="0000FF"/>
                </a:solidFill>
                <a:latin typeface="Perpetua" pitchFamily="18" charset="0"/>
              </a:rPr>
              <a:t>i-1</a:t>
            </a:r>
            <a:r>
              <a:rPr lang="en-US" sz="1700" b="1" dirty="0">
                <a:solidFill>
                  <a:srgbClr val="0000FF"/>
                </a:solidFill>
                <a:latin typeface="Perpetua" pitchFamily="18" charset="0"/>
              </a:rPr>
              <a:t> L</a:t>
            </a:r>
            <a:r>
              <a:rPr lang="en-US" sz="1700" dirty="0">
                <a:solidFill>
                  <a:srgbClr val="000000"/>
                </a:solidFill>
                <a:latin typeface="Perpetua" pitchFamily="18" charset="0"/>
              </a:rPr>
              <a:t>. </a:t>
            </a:r>
          </a:p>
          <a:p>
            <a:pPr marL="234950" indent="-234950" algn="just">
              <a:lnSpc>
                <a:spcPct val="145000"/>
              </a:lnSpc>
              <a:buFont typeface="+mj-lt"/>
              <a:buAutoNum type="arabicPeriod"/>
            </a:pPr>
            <a:r>
              <a:rPr lang="en-US" b="1" dirty="0">
                <a:solidFill>
                  <a:srgbClr val="0000FF"/>
                </a:solidFill>
                <a:latin typeface="Perpetua" pitchFamily="18" charset="0"/>
              </a:rPr>
              <a:t>Positive closure:- </a:t>
            </a:r>
            <a:r>
              <a:rPr lang="en-US" dirty="0">
                <a:solidFill>
                  <a:srgbClr val="000000"/>
                </a:solidFill>
                <a:latin typeface="Perpetua" pitchFamily="18" charset="0"/>
              </a:rPr>
              <a:t>is the positive closure of a language L, denoted by </a:t>
            </a:r>
            <a:r>
              <a:rPr lang="en-US" b="1" dirty="0">
                <a:solidFill>
                  <a:srgbClr val="0000FF"/>
                </a:solidFill>
                <a:latin typeface="Perpetua" pitchFamily="18" charset="0"/>
              </a:rPr>
              <a:t>L</a:t>
            </a:r>
            <a:r>
              <a:rPr lang="en-US" b="1" baseline="30000" dirty="0">
                <a:solidFill>
                  <a:srgbClr val="0000FF"/>
                </a:solidFill>
                <a:latin typeface="Perpetua" pitchFamily="18" charset="0"/>
              </a:rPr>
              <a:t>+</a:t>
            </a:r>
            <a:r>
              <a:rPr lang="en-US" dirty="0">
                <a:solidFill>
                  <a:srgbClr val="000000"/>
                </a:solidFill>
                <a:latin typeface="Perpetua" pitchFamily="18" charset="0"/>
              </a:rPr>
              <a:t>, is the same as the Kleene closure, but without the term </a:t>
            </a:r>
            <a:r>
              <a:rPr lang="en-US" b="1" dirty="0">
                <a:solidFill>
                  <a:srgbClr val="0000FF"/>
                </a:solidFill>
                <a:latin typeface="Perpetua" pitchFamily="18" charset="0"/>
              </a:rPr>
              <a:t>L</a:t>
            </a:r>
            <a:r>
              <a:rPr lang="en-US" b="1" baseline="30000" dirty="0">
                <a:solidFill>
                  <a:srgbClr val="0000FF"/>
                </a:solidFill>
                <a:latin typeface="Perpetua" pitchFamily="18" charset="0"/>
              </a:rPr>
              <a:t>0 </a:t>
            </a:r>
            <a:r>
              <a:rPr lang="en-US" dirty="0">
                <a:solidFill>
                  <a:srgbClr val="000000"/>
                </a:solidFill>
                <a:latin typeface="Perpetua" pitchFamily="18" charset="0"/>
              </a:rPr>
              <a:t>. That is, </a:t>
            </a:r>
            <a:r>
              <a:rPr lang="en-US" b="1" dirty="0">
                <a:solidFill>
                  <a:srgbClr val="BF1181"/>
                </a:solidFill>
                <a:latin typeface="Perpetua" pitchFamily="18" charset="0"/>
                <a:sym typeface="Symbol"/>
              </a:rPr>
              <a:t>Ɛ will not be in </a:t>
            </a:r>
            <a:r>
              <a:rPr lang="en-US" b="1" dirty="0">
                <a:solidFill>
                  <a:srgbClr val="0000FF"/>
                </a:solidFill>
                <a:latin typeface="Perpetua" pitchFamily="18" charset="0"/>
              </a:rPr>
              <a:t>L</a:t>
            </a:r>
            <a:r>
              <a:rPr lang="en-US" b="1" baseline="30000" dirty="0">
                <a:solidFill>
                  <a:srgbClr val="0000FF"/>
                </a:solidFill>
                <a:latin typeface="Perpetua" pitchFamily="18" charset="0"/>
              </a:rPr>
              <a:t>+ </a:t>
            </a:r>
            <a:r>
              <a:rPr lang="en-US" dirty="0">
                <a:solidFill>
                  <a:srgbClr val="000000"/>
                </a:solidFill>
                <a:latin typeface="Perpetua" pitchFamily="18" charset="0"/>
              </a:rPr>
              <a:t>unless it is </a:t>
            </a:r>
            <a:r>
              <a:rPr lang="en-US" b="1" dirty="0">
                <a:solidFill>
                  <a:srgbClr val="0000FF"/>
                </a:solidFill>
                <a:latin typeface="Perpetua" pitchFamily="18" charset="0"/>
              </a:rPr>
              <a:t>L</a:t>
            </a:r>
            <a:r>
              <a:rPr lang="en-US" dirty="0">
                <a:solidFill>
                  <a:srgbClr val="000000"/>
                </a:solidFill>
                <a:latin typeface="Perpetua" pitchFamily="18" charset="0"/>
              </a:rPr>
              <a:t> in itself.</a:t>
            </a:r>
            <a:endParaRPr lang="en-US" dirty="0">
              <a:latin typeface="Perpetua" pitchFamily="18" charset="0"/>
            </a:endParaRPr>
          </a:p>
          <a:p>
            <a:pPr lvl="1" indent="-234950" algn="just"/>
            <a:r>
              <a:rPr lang="en-US" sz="1900" b="1" dirty="0">
                <a:solidFill>
                  <a:srgbClr val="000000"/>
                </a:solidFill>
                <a:latin typeface="Perpetua" pitchFamily="18" charset="0"/>
              </a:rPr>
              <a:t>Example</a:t>
            </a:r>
            <a:r>
              <a:rPr lang="en-US" sz="1900" dirty="0">
                <a:solidFill>
                  <a:srgbClr val="000000"/>
                </a:solidFill>
                <a:latin typeface="Perpetua" pitchFamily="18" charset="0"/>
              </a:rPr>
              <a:t> </a:t>
            </a:r>
            <a:r>
              <a:rPr lang="en-US" sz="1900" dirty="0" err="1">
                <a:solidFill>
                  <a:srgbClr val="000000"/>
                </a:solidFill>
                <a:latin typeface="Perpetua" pitchFamily="18" charset="0"/>
              </a:rPr>
              <a:t>Kleene</a:t>
            </a:r>
            <a:r>
              <a:rPr lang="en-US" sz="1900" dirty="0">
                <a:solidFill>
                  <a:srgbClr val="000000"/>
                </a:solidFill>
                <a:latin typeface="Perpetua" pitchFamily="18" charset="0"/>
              </a:rPr>
              <a:t> closure of L,</a:t>
            </a:r>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TextShape 2"/>
          <p:cNvSpPr txBox="1"/>
          <p:nvPr/>
        </p:nvSpPr>
        <p:spPr>
          <a:xfrm>
            <a:off x="192460" y="762000"/>
            <a:ext cx="8584760" cy="5638800"/>
          </a:xfrm>
          <a:prstGeom prst="rect">
            <a:avLst/>
          </a:prstGeom>
        </p:spPr>
        <p:txBody>
          <a:bodyPr/>
          <a:lstStyle/>
          <a:p>
            <a:pPr marL="0" lvl="2" algn="just">
              <a:lnSpc>
                <a:spcPct val="160000"/>
              </a:lnSpc>
              <a:buSzPct val="85000"/>
            </a:pPr>
            <a:r>
              <a:rPr lang="en-US" dirty="0">
                <a:solidFill>
                  <a:srgbClr val="000000"/>
                </a:solidFill>
                <a:latin typeface="Perpetua" pitchFamily="18" charset="0"/>
              </a:rPr>
              <a:t>Let L be the set of letters </a:t>
            </a:r>
            <a:r>
              <a:rPr lang="en-US" sz="1600" b="1" dirty="0">
                <a:solidFill>
                  <a:srgbClr val="CC00FF"/>
                </a:solidFill>
                <a:latin typeface="Perpetua" pitchFamily="18" charset="0"/>
              </a:rPr>
              <a:t>{A, B , . . . , Z , a, b, . . . , z} </a:t>
            </a:r>
            <a:r>
              <a:rPr lang="en-US" dirty="0">
                <a:solidFill>
                  <a:srgbClr val="000000"/>
                </a:solidFill>
                <a:latin typeface="Perpetua" pitchFamily="18" charset="0"/>
              </a:rPr>
              <a:t>and let D be the set of digits </a:t>
            </a:r>
            <a:r>
              <a:rPr lang="en-US" sz="1600" b="1" dirty="0">
                <a:solidFill>
                  <a:srgbClr val="CC00FF"/>
                </a:solidFill>
                <a:latin typeface="Perpetua" pitchFamily="18" charset="0"/>
              </a:rPr>
              <a:t>{0, 1, . . . 9}</a:t>
            </a:r>
            <a:r>
              <a:rPr lang="en-US" sz="1600" b="1" dirty="0">
                <a:latin typeface="Perpetua" pitchFamily="18" charset="0"/>
              </a:rPr>
              <a:t>.</a:t>
            </a:r>
            <a:r>
              <a:rPr lang="en-US" dirty="0">
                <a:solidFill>
                  <a:srgbClr val="000000"/>
                </a:solidFill>
                <a:latin typeface="Perpetua" pitchFamily="18" charset="0"/>
              </a:rPr>
              <a:t> We may think of L and D in two, essentially equivalent, ways. </a:t>
            </a:r>
          </a:p>
          <a:p>
            <a:pPr marL="509588" lvl="1" indent="-222250" algn="just">
              <a:lnSpc>
                <a:spcPct val="160000"/>
              </a:lnSpc>
              <a:buSzPct val="85000"/>
              <a:buFont typeface="Wingdings" pitchFamily="2" charset="2"/>
              <a:buChar char="F"/>
            </a:pPr>
            <a:r>
              <a:rPr lang="en-US" dirty="0">
                <a:latin typeface="Perpetua" pitchFamily="18" charset="0"/>
              </a:rPr>
              <a:t>One way is that L and D are, respectively, the alphabets of uppercase and lowercase letters and of digits. </a:t>
            </a:r>
          </a:p>
          <a:p>
            <a:pPr marL="509588" lvl="1" indent="-222250" algn="just">
              <a:lnSpc>
                <a:spcPct val="160000"/>
              </a:lnSpc>
              <a:buSzPct val="85000"/>
              <a:buFont typeface="Wingdings" pitchFamily="2" charset="2"/>
              <a:buChar char="F"/>
            </a:pPr>
            <a:r>
              <a:rPr lang="en-US" dirty="0">
                <a:latin typeface="Perpetua" pitchFamily="18" charset="0"/>
              </a:rPr>
              <a:t>The second way is that L and D are languages, all of whose strings happen to be of length one. </a:t>
            </a:r>
          </a:p>
          <a:p>
            <a:pPr marL="342900" lvl="2" indent="-342900" algn="just">
              <a:lnSpc>
                <a:spcPct val="160000"/>
              </a:lnSpc>
              <a:buSzPct val="85000"/>
              <a:buFont typeface="Webdings" pitchFamily="18" charset="2"/>
              <a:buChar char="ÿ"/>
            </a:pPr>
            <a:r>
              <a:rPr lang="en-US" dirty="0">
                <a:solidFill>
                  <a:srgbClr val="000000"/>
                </a:solidFill>
                <a:latin typeface="Perpetua" pitchFamily="18" charset="0"/>
              </a:rPr>
              <a:t>Here are some other languages that can be constructed from languages L and D, using the above operators:</a:t>
            </a:r>
            <a:endParaRPr lang="en-US" dirty="0">
              <a:latin typeface="Perpetua" pitchFamily="18" charset="0"/>
            </a:endParaRPr>
          </a:p>
          <a:p>
            <a:pPr marL="795338" indent="-279400">
              <a:lnSpc>
                <a:spcPct val="160000"/>
              </a:lnSpc>
              <a:buFont typeface="+mj-lt"/>
              <a:buAutoNum type="arabicPeriod"/>
            </a:pPr>
            <a:r>
              <a:rPr lang="en-US" b="1" dirty="0">
                <a:latin typeface="Perpetua" pitchFamily="18" charset="0"/>
              </a:rPr>
              <a:t>L U D</a:t>
            </a:r>
            <a:r>
              <a:rPr lang="en-US" dirty="0">
                <a:latin typeface="Perpetua" pitchFamily="18" charset="0"/>
              </a:rPr>
              <a:t> is the set of letters and digits - strictly speaking the language with 62 strings of length one, each of which strings is either one letter or one digit.</a:t>
            </a:r>
          </a:p>
          <a:p>
            <a:pPr marL="795338" indent="-279400">
              <a:lnSpc>
                <a:spcPct val="160000"/>
              </a:lnSpc>
              <a:buFont typeface="+mj-lt"/>
              <a:buAutoNum type="arabicPeriod"/>
            </a:pPr>
            <a:r>
              <a:rPr lang="en-US" sz="1700" b="1" dirty="0">
                <a:latin typeface="Perpetua" pitchFamily="18" charset="0"/>
              </a:rPr>
              <a:t>LD</a:t>
            </a:r>
            <a:r>
              <a:rPr lang="en-US" sz="1700" dirty="0">
                <a:latin typeface="Perpetua" pitchFamily="18" charset="0"/>
              </a:rPr>
              <a:t> is the set of 520 strings of length two, each consisting of one letter followed by one digit.</a:t>
            </a:r>
          </a:p>
          <a:p>
            <a:pPr marL="795338" indent="-279400">
              <a:lnSpc>
                <a:spcPct val="160000"/>
              </a:lnSpc>
              <a:buFont typeface="+mj-lt"/>
              <a:buAutoNum type="arabicPeriod"/>
            </a:pPr>
            <a:r>
              <a:rPr lang="en-US" b="1" dirty="0">
                <a:latin typeface="Perpetua" pitchFamily="18" charset="0"/>
              </a:rPr>
              <a:t>L</a:t>
            </a:r>
            <a:r>
              <a:rPr lang="en-US" b="1" baseline="30000" dirty="0">
                <a:latin typeface="Perpetua" pitchFamily="18" charset="0"/>
              </a:rPr>
              <a:t>4</a:t>
            </a:r>
            <a:r>
              <a:rPr lang="en-US" dirty="0">
                <a:latin typeface="Perpetua" pitchFamily="18" charset="0"/>
              </a:rPr>
              <a:t> is the set of all 4-letter strings.</a:t>
            </a:r>
          </a:p>
          <a:p>
            <a:pPr marL="795338" indent="-279400">
              <a:lnSpc>
                <a:spcPct val="160000"/>
              </a:lnSpc>
              <a:buFont typeface="+mj-lt"/>
              <a:buAutoNum type="arabicPeriod"/>
            </a:pPr>
            <a:r>
              <a:rPr lang="en-US" b="1" dirty="0">
                <a:latin typeface="Perpetua" pitchFamily="18" charset="0"/>
              </a:rPr>
              <a:t>L*</a:t>
            </a:r>
            <a:r>
              <a:rPr lang="en-US" dirty="0">
                <a:latin typeface="Perpetua" pitchFamily="18" charset="0"/>
              </a:rPr>
              <a:t> is the set of ail strings of letters, including E, the empty string.</a:t>
            </a:r>
          </a:p>
          <a:p>
            <a:pPr marL="795338" indent="-279400">
              <a:lnSpc>
                <a:spcPct val="160000"/>
              </a:lnSpc>
              <a:buFont typeface="+mj-lt"/>
              <a:buAutoNum type="arabicPeriod"/>
            </a:pPr>
            <a:r>
              <a:rPr lang="en-US" b="1" dirty="0">
                <a:latin typeface="Perpetua" pitchFamily="18" charset="0"/>
              </a:rPr>
              <a:t>L(L U D)* </a:t>
            </a:r>
            <a:r>
              <a:rPr lang="en-US" dirty="0">
                <a:latin typeface="Perpetua" pitchFamily="18" charset="0"/>
              </a:rPr>
              <a:t>is the set of all strings of letters and digits beginning with a letter.</a:t>
            </a:r>
          </a:p>
          <a:p>
            <a:pPr marL="795338" indent="-279400">
              <a:lnSpc>
                <a:spcPct val="160000"/>
              </a:lnSpc>
              <a:buFont typeface="+mj-lt"/>
              <a:buAutoNum type="arabicPeriod"/>
            </a:pPr>
            <a:r>
              <a:rPr lang="en-US" b="1" dirty="0">
                <a:latin typeface="Perpetua" pitchFamily="18" charset="0"/>
              </a:rPr>
              <a:t>D</a:t>
            </a:r>
            <a:r>
              <a:rPr lang="en-US" b="1" baseline="30000" dirty="0">
                <a:latin typeface="Perpetua" pitchFamily="18" charset="0"/>
              </a:rPr>
              <a:t>+</a:t>
            </a:r>
            <a:r>
              <a:rPr lang="en-US" dirty="0">
                <a:latin typeface="Perpetua" pitchFamily="18" charset="0"/>
              </a:rPr>
              <a:t> is the set of all strings of one or more digits.</a:t>
            </a:r>
            <a:endParaRPr lang="en-US" dirty="0">
              <a:solidFill>
                <a:srgbClr val="000000"/>
              </a:solidFill>
              <a:latin typeface="Perpetua" pitchFamily="18" charset="0"/>
            </a:endParaRP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Expressions</a:t>
            </a:r>
          </a:p>
        </p:txBody>
      </p:sp>
      <p:sp>
        <p:nvSpPr>
          <p:cNvPr id="4" name="TextShape 2"/>
          <p:cNvSpPr txBox="1"/>
          <p:nvPr/>
        </p:nvSpPr>
        <p:spPr>
          <a:xfrm>
            <a:off x="192460" y="762000"/>
            <a:ext cx="8584760" cy="6019800"/>
          </a:xfrm>
          <a:prstGeom prst="rect">
            <a:avLst/>
          </a:prstGeom>
        </p:spPr>
        <p:txBody>
          <a:bodyPr/>
          <a:lstStyle/>
          <a:p>
            <a:pPr marL="342900" lvl="2" indent="-342900" algn="just">
              <a:lnSpc>
                <a:spcPct val="140000"/>
              </a:lnSpc>
              <a:buSzPct val="85000"/>
              <a:buFont typeface="Webdings" pitchFamily="18" charset="2"/>
              <a:buChar char="ÿ"/>
            </a:pPr>
            <a:r>
              <a:rPr lang="en-US" dirty="0">
                <a:solidFill>
                  <a:srgbClr val="000000"/>
                </a:solidFill>
                <a:latin typeface="Perpetua" pitchFamily="18" charset="0"/>
              </a:rPr>
              <a:t>In theory of compilation regular expressions are used to formalize the specification of tokens</a:t>
            </a:r>
          </a:p>
          <a:p>
            <a:pPr marL="800100" lvl="3" indent="-342900" algn="just">
              <a:lnSpc>
                <a:spcPct val="140000"/>
              </a:lnSpc>
              <a:buSzPct val="85000"/>
              <a:buFont typeface="Wingdings" pitchFamily="2" charset="2"/>
              <a:buChar char="F"/>
            </a:pPr>
            <a:r>
              <a:rPr lang="en-US" dirty="0">
                <a:latin typeface="Perpetua" pitchFamily="18" charset="0"/>
                <a:ea typeface="新細明體" pitchFamily="18" charset="-120"/>
              </a:rPr>
              <a:t>Regular expressions are means for specifying regular languages</a:t>
            </a:r>
          </a:p>
          <a:p>
            <a:pPr marL="0" lvl="2" algn="just">
              <a:lnSpc>
                <a:spcPct val="130000"/>
              </a:lnSpc>
              <a:buSzPct val="85000"/>
            </a:pPr>
            <a:r>
              <a:rPr lang="en-US" b="1" dirty="0">
                <a:solidFill>
                  <a:srgbClr val="000000"/>
                </a:solidFill>
                <a:latin typeface="Perpetua" pitchFamily="18" charset="0"/>
              </a:rPr>
              <a:t>Example:     </a:t>
            </a:r>
            <a:r>
              <a:rPr lang="en-US" altLang="zh-CN" dirty="0">
                <a:solidFill>
                  <a:srgbClr val="0000FF"/>
                </a:solidFill>
                <a:latin typeface="Perpetua" pitchFamily="18" charset="0"/>
                <a:ea typeface="新細明體" pitchFamily="18" charset="-120"/>
              </a:rPr>
              <a:t>ID </a:t>
            </a:r>
            <a:r>
              <a:rPr lang="en-US" altLang="zh-CN" dirty="0">
                <a:solidFill>
                  <a:srgbClr val="0000FF"/>
                </a:solidFill>
                <a:latin typeface="Perpetua" pitchFamily="18" charset="0"/>
                <a:ea typeface="新細明體" pitchFamily="18" charset="-120"/>
                <a:sym typeface="Symbol" pitchFamily="-80" charset="2"/>
              </a:rPr>
              <a:t></a:t>
            </a:r>
            <a:r>
              <a:rPr lang="en-US" altLang="zh-CN" dirty="0">
                <a:solidFill>
                  <a:srgbClr val="0000FF"/>
                </a:solidFill>
                <a:latin typeface="Perpetua" pitchFamily="18" charset="0"/>
                <a:ea typeface="新細明體" pitchFamily="18" charset="-120"/>
              </a:rPr>
              <a:t> letter_(</a:t>
            </a:r>
            <a:r>
              <a:rPr lang="en-US" altLang="zh-CN" dirty="0" err="1">
                <a:solidFill>
                  <a:srgbClr val="0000FF"/>
                </a:solidFill>
                <a:latin typeface="Perpetua" pitchFamily="18" charset="0"/>
                <a:ea typeface="新細明體" pitchFamily="18" charset="-120"/>
              </a:rPr>
              <a:t>letter|digit</a:t>
            </a:r>
            <a:r>
              <a:rPr lang="en-US" altLang="zh-CN" dirty="0">
                <a:solidFill>
                  <a:srgbClr val="0000FF"/>
                </a:solidFill>
                <a:latin typeface="Perpetua" pitchFamily="18" charset="0"/>
                <a:ea typeface="新細明體" pitchFamily="18" charset="-120"/>
              </a:rPr>
              <a:t>)* </a:t>
            </a:r>
          </a:p>
          <a:p>
            <a:pPr marL="0" lvl="2" algn="just">
              <a:lnSpc>
                <a:spcPct val="130000"/>
              </a:lnSpc>
              <a:buSzPct val="85000"/>
            </a:pPr>
            <a:r>
              <a:rPr lang="en-US" altLang="zh-CN" dirty="0">
                <a:solidFill>
                  <a:srgbClr val="0000FF"/>
                </a:solidFill>
                <a:latin typeface="Perpetua" pitchFamily="18" charset="0"/>
                <a:ea typeface="新細明體" pitchFamily="18" charset="-120"/>
              </a:rPr>
              <a:t>       	     letter </a:t>
            </a:r>
            <a:r>
              <a:rPr lang="en-US" altLang="zh-CN" dirty="0">
                <a:solidFill>
                  <a:srgbClr val="0000FF"/>
                </a:solidFill>
                <a:latin typeface="Perpetua" pitchFamily="18" charset="0"/>
                <a:ea typeface="新細明體" pitchFamily="18" charset="-120"/>
                <a:sym typeface="Symbol" pitchFamily="-80" charset="2"/>
              </a:rPr>
              <a:t>A|B|…|</a:t>
            </a:r>
            <a:r>
              <a:rPr lang="en-US" altLang="zh-CN" dirty="0" err="1">
                <a:solidFill>
                  <a:srgbClr val="0000FF"/>
                </a:solidFill>
                <a:latin typeface="Perpetua" pitchFamily="18" charset="0"/>
                <a:ea typeface="新細明體" pitchFamily="18" charset="-120"/>
                <a:sym typeface="Symbol" pitchFamily="-80" charset="2"/>
              </a:rPr>
              <a:t>Z|a|b</a:t>
            </a:r>
            <a:r>
              <a:rPr lang="en-US" altLang="zh-CN" dirty="0">
                <a:solidFill>
                  <a:srgbClr val="0000FF"/>
                </a:solidFill>
                <a:latin typeface="Perpetua" pitchFamily="18" charset="0"/>
                <a:ea typeface="新細明體" pitchFamily="18" charset="-120"/>
                <a:sym typeface="Symbol" pitchFamily="-80" charset="2"/>
              </a:rPr>
              <a:t>|…|z|_</a:t>
            </a:r>
          </a:p>
          <a:p>
            <a:pPr marL="0" lvl="2" algn="just">
              <a:lnSpc>
                <a:spcPct val="130000"/>
              </a:lnSpc>
              <a:buSzPct val="85000"/>
            </a:pPr>
            <a:r>
              <a:rPr lang="en-US" altLang="zh-CN" dirty="0">
                <a:solidFill>
                  <a:srgbClr val="0000FF"/>
                </a:solidFill>
                <a:latin typeface="Perpetua" pitchFamily="18" charset="0"/>
                <a:ea typeface="新細明體" pitchFamily="18" charset="-120"/>
                <a:sym typeface="Symbol" pitchFamily="-80" charset="2"/>
              </a:rPr>
              <a:t>       	    digit</a:t>
            </a:r>
            <a:r>
              <a:rPr lang="en-US" altLang="zh-CN" dirty="0">
                <a:solidFill>
                  <a:srgbClr val="0000FF"/>
                </a:solidFill>
                <a:latin typeface="Perpetua" pitchFamily="18" charset="0"/>
                <a:ea typeface="新細明體" pitchFamily="18" charset="-120"/>
              </a:rPr>
              <a:t> </a:t>
            </a:r>
            <a:r>
              <a:rPr lang="en-US" altLang="zh-CN" dirty="0">
                <a:solidFill>
                  <a:srgbClr val="0000FF"/>
                </a:solidFill>
                <a:latin typeface="Perpetua" pitchFamily="18" charset="0"/>
                <a:ea typeface="新細明體" pitchFamily="18" charset="-120"/>
                <a:sym typeface="Symbol" pitchFamily="-80" charset="2"/>
              </a:rPr>
              <a:t>0|1|2|…|9</a:t>
            </a:r>
          </a:p>
          <a:p>
            <a:pPr marL="342900" lvl="2" indent="-342900" algn="just">
              <a:lnSpc>
                <a:spcPct val="140000"/>
              </a:lnSpc>
              <a:buSzPct val="85000"/>
              <a:buFont typeface="Webdings" pitchFamily="18" charset="2"/>
              <a:buChar char="ÿ"/>
            </a:pPr>
            <a:r>
              <a:rPr lang="en-US" dirty="0">
                <a:solidFill>
                  <a:srgbClr val="000000"/>
                </a:solidFill>
                <a:latin typeface="Perpetua" pitchFamily="18" charset="0"/>
              </a:rPr>
              <a:t>Each regular expression is a pattern specifying the form of strings</a:t>
            </a:r>
          </a:p>
          <a:p>
            <a:pPr marL="342900" lvl="2" indent="-342900" algn="just">
              <a:lnSpc>
                <a:spcPct val="140000"/>
              </a:lnSpc>
              <a:buSzPct val="85000"/>
              <a:buFont typeface="Webdings" pitchFamily="18" charset="2"/>
              <a:buChar char="ÿ"/>
            </a:pPr>
            <a:r>
              <a:rPr lang="en-US" dirty="0">
                <a:solidFill>
                  <a:srgbClr val="000000"/>
                </a:solidFill>
                <a:latin typeface="Perpetua" pitchFamily="18" charset="0"/>
              </a:rPr>
              <a:t>The regular expressions are built  recursively out  of smaller regular  expressions,  using  the following two  rules:</a:t>
            </a:r>
          </a:p>
          <a:p>
            <a:pPr marL="461963" lvl="2" indent="-461963" algn="just">
              <a:lnSpc>
                <a:spcPct val="140000"/>
              </a:lnSpc>
              <a:buSzPct val="85000"/>
            </a:pPr>
            <a:r>
              <a:rPr lang="en-US" b="1" dirty="0">
                <a:solidFill>
                  <a:srgbClr val="000000"/>
                </a:solidFill>
                <a:latin typeface="Perpetua" pitchFamily="18" charset="0"/>
              </a:rPr>
              <a:t>R1:- Ɛ </a:t>
            </a:r>
            <a:r>
              <a:rPr lang="en-US" dirty="0">
                <a:solidFill>
                  <a:srgbClr val="000000"/>
                </a:solidFill>
                <a:latin typeface="Perpetua" pitchFamily="18" charset="0"/>
              </a:rPr>
              <a:t>is a regular expression,  and L(Ɛ) = {Ɛ},  that  is ,  the language whose sole member is the empty  string.</a:t>
            </a:r>
          </a:p>
          <a:p>
            <a:pPr marL="461963" lvl="2" indent="-461963" algn="just">
              <a:lnSpc>
                <a:spcPct val="140000"/>
              </a:lnSpc>
              <a:buSzPct val="85000"/>
            </a:pPr>
            <a:r>
              <a:rPr lang="en-US" b="1" dirty="0">
                <a:solidFill>
                  <a:srgbClr val="000000"/>
                </a:solidFill>
                <a:latin typeface="Perpetua" pitchFamily="18" charset="0"/>
              </a:rPr>
              <a:t>R2:- </a:t>
            </a:r>
            <a:r>
              <a:rPr lang="en-US" dirty="0">
                <a:solidFill>
                  <a:srgbClr val="000000"/>
                </a:solidFill>
                <a:latin typeface="Perpetua" pitchFamily="18" charset="0"/>
              </a:rPr>
              <a:t>If </a:t>
            </a:r>
            <a:r>
              <a:rPr lang="en-US" b="1" dirty="0">
                <a:latin typeface="Perpetua" pitchFamily="18" charset="0"/>
              </a:rPr>
              <a:t>a</a:t>
            </a:r>
            <a:r>
              <a:rPr lang="en-US" dirty="0">
                <a:latin typeface="Perpetua" pitchFamily="18" charset="0"/>
              </a:rPr>
              <a:t> </a:t>
            </a:r>
            <a:r>
              <a:rPr lang="en-US" dirty="0">
                <a:solidFill>
                  <a:srgbClr val="000000"/>
                </a:solidFill>
                <a:latin typeface="Perpetua" pitchFamily="18" charset="0"/>
              </a:rPr>
              <a:t>is a symbol in </a:t>
            </a:r>
            <a:r>
              <a:rPr lang="en-US" b="1" dirty="0">
                <a:solidFill>
                  <a:srgbClr val="000000"/>
                </a:solidFill>
                <a:latin typeface="Perpetua" pitchFamily="18" charset="0"/>
              </a:rPr>
              <a:t>∑ </a:t>
            </a:r>
            <a:r>
              <a:rPr lang="en-US" dirty="0">
                <a:solidFill>
                  <a:srgbClr val="000000"/>
                </a:solidFill>
                <a:latin typeface="Perpetua" pitchFamily="18" charset="0"/>
              </a:rPr>
              <a:t>then a is a regular expression, L(a) = {a}, that is ,  the language with one string, of length one ,  with </a:t>
            </a:r>
            <a:r>
              <a:rPr lang="en-US" b="1" dirty="0">
                <a:solidFill>
                  <a:srgbClr val="000000"/>
                </a:solidFill>
                <a:latin typeface="Perpetua" pitchFamily="18" charset="0"/>
              </a:rPr>
              <a:t>a</a:t>
            </a:r>
            <a:r>
              <a:rPr lang="en-US" dirty="0">
                <a:solidFill>
                  <a:srgbClr val="000000"/>
                </a:solidFill>
                <a:latin typeface="Perpetua" pitchFamily="18" charset="0"/>
              </a:rPr>
              <a:t>  in its one position. </a:t>
            </a:r>
          </a:p>
          <a:p>
            <a:pPr marL="461963" lvl="2" indent="-461963" algn="just">
              <a:lnSpc>
                <a:spcPct val="140000"/>
              </a:lnSpc>
              <a:buSzPct val="85000"/>
            </a:pPr>
            <a:r>
              <a:rPr lang="en-US" b="1" dirty="0">
                <a:solidFill>
                  <a:srgbClr val="000000"/>
                </a:solidFill>
                <a:latin typeface="Perpetua" pitchFamily="18" charset="0"/>
              </a:rPr>
              <a:t>Note:- </a:t>
            </a:r>
            <a:r>
              <a:rPr lang="en-US" dirty="0">
                <a:solidFill>
                  <a:srgbClr val="000000"/>
                </a:solidFill>
                <a:latin typeface="Perpetua" pitchFamily="18" charset="0"/>
              </a:rPr>
              <a:t>By convention, we use italics for symbols, and  boldface for their  corresponding regular expression.</a:t>
            </a:r>
          </a:p>
          <a:p>
            <a:pPr marL="800100" lvl="3" indent="-342900" algn="just">
              <a:lnSpc>
                <a:spcPct val="140000"/>
              </a:lnSpc>
              <a:buSzPct val="85000"/>
              <a:buFont typeface="Wingdings" pitchFamily="2" charset="2"/>
              <a:buChar char="F"/>
            </a:pPr>
            <a:r>
              <a:rPr lang="en-US" dirty="0">
                <a:latin typeface="Perpetua" pitchFamily="18" charset="0"/>
                <a:ea typeface="新細明體" pitchFamily="18" charset="-120"/>
              </a:rPr>
              <a:t>Each  regular  expression </a:t>
            </a:r>
            <a:r>
              <a:rPr lang="en-US" b="1" i="1" dirty="0">
                <a:latin typeface="Perpetua" pitchFamily="18" charset="0"/>
                <a:ea typeface="新細明體" pitchFamily="18" charset="-120"/>
              </a:rPr>
              <a:t> r  </a:t>
            </a:r>
            <a:r>
              <a:rPr lang="en-US" dirty="0">
                <a:latin typeface="Perpetua" pitchFamily="18" charset="0"/>
                <a:ea typeface="新細明體" pitchFamily="18" charset="-120"/>
              </a:rPr>
              <a:t>denotes  a language </a:t>
            </a:r>
            <a:r>
              <a:rPr lang="en-US" b="1" dirty="0">
                <a:latin typeface="Perpetua" pitchFamily="18" charset="0"/>
                <a:ea typeface="新細明體" pitchFamily="18" charset="-120"/>
              </a:rPr>
              <a:t>L(r)</a:t>
            </a:r>
            <a:r>
              <a:rPr lang="en-US" dirty="0">
                <a:latin typeface="Perpetua" pitchFamily="18" charset="0"/>
                <a:ea typeface="新細明體" pitchFamily="18" charset="-120"/>
              </a:rPr>
              <a:t>,  which is  also  defined  recursively from the  languages denoted by r' s  sub expressions.</a:t>
            </a: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TextShape 2"/>
          <p:cNvSpPr txBox="1"/>
          <p:nvPr/>
        </p:nvSpPr>
        <p:spPr>
          <a:xfrm>
            <a:off x="192460" y="762000"/>
            <a:ext cx="8584760" cy="5998284"/>
          </a:xfrm>
          <a:prstGeom prst="rect">
            <a:avLst/>
          </a:prstGeom>
        </p:spPr>
        <p:txBody>
          <a:bodyPr/>
          <a:lstStyle/>
          <a:p>
            <a:pPr marL="342900" lvl="2" indent="-342900" algn="just">
              <a:lnSpc>
                <a:spcPct val="140000"/>
              </a:lnSpc>
              <a:buSzPct val="85000"/>
              <a:buFont typeface="Webdings" pitchFamily="18" charset="2"/>
              <a:buChar char="ÿ"/>
            </a:pPr>
            <a:r>
              <a:rPr lang="en-US" dirty="0">
                <a:solidFill>
                  <a:srgbClr val="000000"/>
                </a:solidFill>
                <a:latin typeface="Perpetua" pitchFamily="18" charset="0"/>
              </a:rPr>
              <a:t>There  are  </a:t>
            </a:r>
            <a:r>
              <a:rPr lang="en-US" b="1" dirty="0">
                <a:solidFill>
                  <a:srgbClr val="000000"/>
                </a:solidFill>
                <a:latin typeface="Perpetua" pitchFamily="18" charset="0"/>
              </a:rPr>
              <a:t>four  parts  </a:t>
            </a:r>
            <a:r>
              <a:rPr lang="en-US" dirty="0">
                <a:solidFill>
                  <a:srgbClr val="000000"/>
                </a:solidFill>
                <a:latin typeface="Perpetua" pitchFamily="18" charset="0"/>
              </a:rPr>
              <a:t>to  the  induction  whereby  larger  regular expressions  are built from smaller ones.  </a:t>
            </a:r>
          </a:p>
          <a:p>
            <a:pPr marL="342900" lvl="2" indent="-342900" algn="just">
              <a:lnSpc>
                <a:spcPct val="140000"/>
              </a:lnSpc>
              <a:buSzPct val="85000"/>
              <a:buFont typeface="Webdings" pitchFamily="18" charset="2"/>
              <a:buChar char="ÿ"/>
            </a:pPr>
            <a:r>
              <a:rPr lang="en-US" dirty="0">
                <a:solidFill>
                  <a:srgbClr val="000000"/>
                </a:solidFill>
                <a:latin typeface="Perpetua" pitchFamily="18" charset="0"/>
              </a:rPr>
              <a:t>Suppose  r and s are regular  expressions  denoting languages L(r)  and  L(s) ,  respectively</a:t>
            </a:r>
            <a:r>
              <a:rPr lang="en-US" b="1" dirty="0">
                <a:solidFill>
                  <a:srgbClr val="000000"/>
                </a:solidFill>
                <a:latin typeface="Perpetua" pitchFamily="18" charset="0"/>
              </a:rPr>
              <a:t>. </a:t>
            </a:r>
          </a:p>
          <a:p>
            <a:pPr marL="795338" lvl="2" indent="-238125" algn="just">
              <a:lnSpc>
                <a:spcPct val="140000"/>
              </a:lnSpc>
              <a:buSzPct val="85000"/>
              <a:buFont typeface="+mj-lt"/>
              <a:buAutoNum type="arabicPeriod"/>
              <a:tabLst>
                <a:tab pos="795338" algn="l"/>
              </a:tabLst>
            </a:pPr>
            <a:r>
              <a:rPr lang="en-US" sz="1700" b="1" dirty="0">
                <a:solidFill>
                  <a:srgbClr val="000000"/>
                </a:solidFill>
                <a:latin typeface="Perpetua" pitchFamily="18" charset="0"/>
              </a:rPr>
              <a:t>(r) |( s)  </a:t>
            </a:r>
            <a:r>
              <a:rPr lang="en-US" sz="1700" dirty="0">
                <a:solidFill>
                  <a:srgbClr val="000000"/>
                </a:solidFill>
                <a:latin typeface="Perpetua" pitchFamily="18" charset="0"/>
              </a:rPr>
              <a:t>is  a regular  expression  denoting the language  </a:t>
            </a:r>
            <a:r>
              <a:rPr lang="en-US" sz="1700" b="1" dirty="0">
                <a:solidFill>
                  <a:srgbClr val="000000"/>
                </a:solidFill>
                <a:latin typeface="Perpetua" pitchFamily="18" charset="0"/>
              </a:rPr>
              <a:t>L(r) U  L(s) . </a:t>
            </a:r>
          </a:p>
          <a:p>
            <a:pPr marL="795338" lvl="2" indent="-238125" algn="just">
              <a:lnSpc>
                <a:spcPct val="140000"/>
              </a:lnSpc>
              <a:buSzPct val="85000"/>
              <a:buFont typeface="+mj-lt"/>
              <a:buAutoNum type="arabicPeriod"/>
              <a:tabLst>
                <a:tab pos="795338" algn="l"/>
              </a:tabLst>
            </a:pPr>
            <a:r>
              <a:rPr lang="en-US" sz="1700" b="1" dirty="0">
                <a:solidFill>
                  <a:srgbClr val="000000"/>
                </a:solidFill>
                <a:latin typeface="Perpetua" pitchFamily="18" charset="0"/>
              </a:rPr>
              <a:t>(r) (s)  </a:t>
            </a:r>
            <a:r>
              <a:rPr lang="en-US" sz="1700" dirty="0">
                <a:solidFill>
                  <a:srgbClr val="000000"/>
                </a:solidFill>
                <a:latin typeface="Perpetua" pitchFamily="18" charset="0"/>
              </a:rPr>
              <a:t>is  a regular expression  denoting the  language  </a:t>
            </a:r>
            <a:r>
              <a:rPr lang="en-US" sz="1700" b="1" dirty="0">
                <a:solidFill>
                  <a:srgbClr val="000000"/>
                </a:solidFill>
                <a:latin typeface="Perpetua" pitchFamily="18" charset="0"/>
              </a:rPr>
              <a:t>L(r)L (s) . </a:t>
            </a:r>
          </a:p>
          <a:p>
            <a:pPr marL="795338" lvl="2" indent="-238125" algn="just">
              <a:lnSpc>
                <a:spcPct val="140000"/>
              </a:lnSpc>
              <a:buSzPct val="85000"/>
              <a:buFont typeface="+mj-lt"/>
              <a:buAutoNum type="arabicPeriod"/>
              <a:tabLst>
                <a:tab pos="795338" algn="l"/>
              </a:tabLst>
            </a:pPr>
            <a:r>
              <a:rPr lang="en-US" sz="1700" b="1" dirty="0">
                <a:solidFill>
                  <a:srgbClr val="000000"/>
                </a:solidFill>
                <a:latin typeface="Perpetua" pitchFamily="18" charset="0"/>
              </a:rPr>
              <a:t>(r )* </a:t>
            </a:r>
            <a:r>
              <a:rPr lang="en-US" sz="1700" dirty="0">
                <a:solidFill>
                  <a:srgbClr val="000000"/>
                </a:solidFill>
                <a:latin typeface="Perpetua" pitchFamily="18" charset="0"/>
              </a:rPr>
              <a:t>is a regular  expression  denoting  </a:t>
            </a:r>
            <a:r>
              <a:rPr lang="en-US" sz="1700" b="1" dirty="0">
                <a:solidFill>
                  <a:srgbClr val="000000"/>
                </a:solidFill>
                <a:latin typeface="Perpetua" pitchFamily="18" charset="0"/>
              </a:rPr>
              <a:t>(L (r) )*. </a:t>
            </a:r>
          </a:p>
          <a:p>
            <a:pPr marL="795338" lvl="2" indent="-238125" algn="just">
              <a:lnSpc>
                <a:spcPct val="140000"/>
              </a:lnSpc>
              <a:buSzPct val="85000"/>
              <a:buFont typeface="+mj-lt"/>
              <a:buAutoNum type="arabicPeriod"/>
              <a:tabLst>
                <a:tab pos="795338" algn="l"/>
              </a:tabLst>
            </a:pPr>
            <a:r>
              <a:rPr lang="en-US" sz="1700" b="1" dirty="0">
                <a:solidFill>
                  <a:srgbClr val="000000"/>
                </a:solidFill>
                <a:latin typeface="Perpetua" pitchFamily="18" charset="0"/>
              </a:rPr>
              <a:t>(r)  </a:t>
            </a:r>
            <a:r>
              <a:rPr lang="en-US" sz="1700" dirty="0">
                <a:solidFill>
                  <a:srgbClr val="000000"/>
                </a:solidFill>
                <a:latin typeface="Perpetua" pitchFamily="18" charset="0"/>
              </a:rPr>
              <a:t>is  a regular expression denoting </a:t>
            </a:r>
            <a:r>
              <a:rPr lang="en-US" sz="1700" b="1" dirty="0">
                <a:solidFill>
                  <a:srgbClr val="000000"/>
                </a:solidFill>
                <a:latin typeface="Perpetua" pitchFamily="18" charset="0"/>
              </a:rPr>
              <a:t>L(r) .  </a:t>
            </a:r>
          </a:p>
          <a:p>
            <a:pPr marL="342900" lvl="2" indent="-342900" algn="just">
              <a:lnSpc>
                <a:spcPct val="140000"/>
              </a:lnSpc>
              <a:buSzPct val="85000"/>
              <a:buFont typeface="Webdings" pitchFamily="18" charset="2"/>
              <a:buChar char="ÿ"/>
              <a:tabLst>
                <a:tab pos="795338" algn="l"/>
              </a:tabLst>
            </a:pPr>
            <a:r>
              <a:rPr lang="en-US" dirty="0">
                <a:solidFill>
                  <a:srgbClr val="000000"/>
                </a:solidFill>
                <a:latin typeface="Perpetua" pitchFamily="18" charset="0"/>
              </a:rPr>
              <a:t>This  last  rule  says  that we  can add  additional pairs of parentheses  around  expressions  without  changing  the language they  denote. </a:t>
            </a:r>
          </a:p>
          <a:p>
            <a:pPr marL="342900" lvl="2" indent="-342900" algn="just">
              <a:lnSpc>
                <a:spcPct val="140000"/>
              </a:lnSpc>
              <a:buSzPct val="85000"/>
              <a:buFont typeface="Webdings" pitchFamily="18" charset="2"/>
              <a:buChar char="ÿ"/>
              <a:tabLst>
                <a:tab pos="795338" algn="l"/>
              </a:tabLst>
            </a:pPr>
            <a:r>
              <a:rPr lang="en-US" dirty="0">
                <a:solidFill>
                  <a:srgbClr val="000000"/>
                </a:solidFill>
                <a:latin typeface="Perpetua" pitchFamily="18" charset="0"/>
              </a:rPr>
              <a:t>Regular expressions  often  contain  </a:t>
            </a:r>
            <a:r>
              <a:rPr lang="en-US" sz="1600" b="1" dirty="0">
                <a:solidFill>
                  <a:srgbClr val="000000"/>
                </a:solidFill>
                <a:latin typeface="Perpetua" pitchFamily="18" charset="0"/>
              </a:rPr>
              <a:t>unnecessary</a:t>
            </a:r>
            <a:r>
              <a:rPr lang="en-US" dirty="0">
                <a:solidFill>
                  <a:srgbClr val="000000"/>
                </a:solidFill>
                <a:latin typeface="Perpetua" pitchFamily="18" charset="0"/>
              </a:rPr>
              <a:t>  pairs  of parentheses .  </a:t>
            </a:r>
          </a:p>
          <a:p>
            <a:pPr marL="342900" lvl="2" indent="-342900" algn="just">
              <a:lnSpc>
                <a:spcPct val="140000"/>
              </a:lnSpc>
              <a:buSzPct val="85000"/>
              <a:buFont typeface="Webdings" pitchFamily="18" charset="2"/>
              <a:buChar char="ÿ"/>
              <a:tabLst>
                <a:tab pos="795338" algn="l"/>
              </a:tabLst>
            </a:pPr>
            <a:r>
              <a:rPr lang="en-US" dirty="0">
                <a:solidFill>
                  <a:srgbClr val="000000"/>
                </a:solidFill>
                <a:latin typeface="Perpetua" pitchFamily="18" charset="0"/>
              </a:rPr>
              <a:t>We may  drop  certain  pairs  of parentheses  if we  adopt  the  conventions that : </a:t>
            </a:r>
          </a:p>
          <a:p>
            <a:pPr marL="800100" lvl="3" indent="-342900" algn="just">
              <a:lnSpc>
                <a:spcPct val="140000"/>
              </a:lnSpc>
              <a:buSzPct val="85000"/>
              <a:buFont typeface="+mj-lt"/>
              <a:buAutoNum type="alphaLcPeriod"/>
              <a:tabLst>
                <a:tab pos="795338" algn="l"/>
              </a:tabLst>
            </a:pPr>
            <a:r>
              <a:rPr lang="en-US" dirty="0">
                <a:solidFill>
                  <a:srgbClr val="000000"/>
                </a:solidFill>
                <a:latin typeface="Perpetua" pitchFamily="18" charset="0"/>
              </a:rPr>
              <a:t>The unary  operator *  has  highest precedence and is left  associative. </a:t>
            </a:r>
          </a:p>
          <a:p>
            <a:pPr marL="800100" lvl="3" indent="-342900" algn="just">
              <a:lnSpc>
                <a:spcPct val="140000"/>
              </a:lnSpc>
              <a:buSzPct val="85000"/>
              <a:buFont typeface="+mj-lt"/>
              <a:buAutoNum type="alphaLcPeriod"/>
              <a:tabLst>
                <a:tab pos="795338" algn="l"/>
              </a:tabLst>
            </a:pPr>
            <a:r>
              <a:rPr lang="en-US" dirty="0">
                <a:solidFill>
                  <a:srgbClr val="000000"/>
                </a:solidFill>
                <a:latin typeface="Perpetua" pitchFamily="18" charset="0"/>
              </a:rPr>
              <a:t>Concatenation has second highest precedence and is left  associative. </a:t>
            </a:r>
          </a:p>
          <a:p>
            <a:pPr marL="800100" lvl="3" indent="-342900" algn="just">
              <a:lnSpc>
                <a:spcPct val="140000"/>
              </a:lnSpc>
              <a:buSzPct val="85000"/>
              <a:buFont typeface="+mj-lt"/>
              <a:buAutoNum type="alphaLcPeriod"/>
              <a:tabLst>
                <a:tab pos="795338" algn="l"/>
              </a:tabLst>
            </a:pPr>
            <a:r>
              <a:rPr lang="en-US" dirty="0">
                <a:solidFill>
                  <a:srgbClr val="000000"/>
                </a:solidFill>
                <a:latin typeface="Perpetua" pitchFamily="18" charset="0"/>
              </a:rPr>
              <a:t>has lowest  precedence and  is  left  associative. </a:t>
            </a:r>
          </a:p>
          <a:p>
            <a:pPr marL="457200" lvl="3" algn="just">
              <a:lnSpc>
                <a:spcPct val="140000"/>
              </a:lnSpc>
              <a:buSzPct val="85000"/>
              <a:tabLst>
                <a:tab pos="795338" algn="l"/>
              </a:tabLst>
            </a:pPr>
            <a:r>
              <a:rPr lang="en-US" b="1" dirty="0">
                <a:solidFill>
                  <a:srgbClr val="000000"/>
                </a:solidFill>
                <a:latin typeface="Perpetua" pitchFamily="18" charset="0"/>
              </a:rPr>
              <a:t>Example:-</a:t>
            </a:r>
            <a:r>
              <a:rPr lang="en-US" dirty="0">
                <a:solidFill>
                  <a:srgbClr val="000000"/>
                </a:solidFill>
                <a:latin typeface="Perpetua" pitchFamily="18" charset="0"/>
              </a:rPr>
              <a:t> </a:t>
            </a:r>
            <a:r>
              <a:rPr lang="en-US" dirty="0">
                <a:solidFill>
                  <a:srgbClr val="0000FF"/>
                </a:solidFill>
                <a:latin typeface="Perpetua" pitchFamily="18" charset="0"/>
              </a:rPr>
              <a:t>(</a:t>
            </a:r>
            <a:r>
              <a:rPr lang="en-US" sz="1600" b="1" dirty="0">
                <a:solidFill>
                  <a:srgbClr val="0000FF"/>
                </a:solidFill>
                <a:latin typeface="Perpetua" pitchFamily="18" charset="0"/>
              </a:rPr>
              <a:t>a) |( (b) *(c))</a:t>
            </a:r>
            <a:r>
              <a:rPr lang="en-US" dirty="0">
                <a:solidFill>
                  <a:srgbClr val="0000FF"/>
                </a:solidFill>
                <a:latin typeface="Perpetua" pitchFamily="18" charset="0"/>
              </a:rPr>
              <a:t> </a:t>
            </a:r>
            <a:r>
              <a:rPr lang="en-US" dirty="0">
                <a:solidFill>
                  <a:srgbClr val="000000"/>
                </a:solidFill>
                <a:latin typeface="Perpetua" pitchFamily="18" charset="0"/>
              </a:rPr>
              <a:t>can be represented by </a:t>
            </a:r>
            <a:r>
              <a:rPr lang="en-US" b="1" dirty="0" err="1">
                <a:solidFill>
                  <a:srgbClr val="0000FF"/>
                </a:solidFill>
                <a:latin typeface="Perpetua" pitchFamily="18" charset="0"/>
              </a:rPr>
              <a:t>a|b</a:t>
            </a:r>
            <a:r>
              <a:rPr lang="en-US" b="1" dirty="0">
                <a:solidFill>
                  <a:srgbClr val="0000FF"/>
                </a:solidFill>
                <a:latin typeface="Perpetua" pitchFamily="18" charset="0"/>
              </a:rPr>
              <a:t>*c</a:t>
            </a:r>
            <a:r>
              <a:rPr lang="en-US" dirty="0">
                <a:solidFill>
                  <a:srgbClr val="000000"/>
                </a:solidFill>
                <a:latin typeface="Perpetua" pitchFamily="18" charset="0"/>
              </a:rPr>
              <a:t>.  Both  expressions  denote  the  set of  strings  that  are either a single </a:t>
            </a:r>
            <a:r>
              <a:rPr lang="en-US" b="1" dirty="0">
                <a:solidFill>
                  <a:srgbClr val="000000"/>
                </a:solidFill>
                <a:latin typeface="Perpetua" pitchFamily="18" charset="0"/>
              </a:rPr>
              <a:t>a</a:t>
            </a:r>
            <a:r>
              <a:rPr lang="en-US" dirty="0">
                <a:solidFill>
                  <a:srgbClr val="000000"/>
                </a:solidFill>
                <a:latin typeface="Perpetua" pitchFamily="18" charset="0"/>
              </a:rPr>
              <a:t>  or are </a:t>
            </a:r>
            <a:r>
              <a:rPr lang="en-US" sz="1600" b="1" dirty="0">
                <a:solidFill>
                  <a:srgbClr val="000000"/>
                </a:solidFill>
                <a:latin typeface="Perpetua" pitchFamily="18" charset="0"/>
              </a:rPr>
              <a:t>zero or more  b' s  followed by one c</a:t>
            </a:r>
            <a:r>
              <a:rPr lang="en-US" dirty="0">
                <a:solidFill>
                  <a:srgbClr val="000000"/>
                </a:solidFill>
                <a:latin typeface="Perpetua" pitchFamily="18" charset="0"/>
              </a:rPr>
              <a:t>.</a:t>
            </a: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TextShape 2"/>
          <p:cNvSpPr txBox="1"/>
          <p:nvPr/>
        </p:nvSpPr>
        <p:spPr>
          <a:xfrm>
            <a:off x="192460" y="838200"/>
            <a:ext cx="8584760" cy="5879052"/>
          </a:xfrm>
          <a:prstGeom prst="rect">
            <a:avLst/>
          </a:prstGeom>
        </p:spPr>
        <p:txBody>
          <a:bodyPr/>
          <a:lstStyle/>
          <a:p>
            <a:pPr marL="342900" lvl="2" indent="-342900" algn="just">
              <a:lnSpc>
                <a:spcPct val="140000"/>
              </a:lnSpc>
              <a:buSzPct val="85000"/>
              <a:buFont typeface="Webdings" pitchFamily="18" charset="2"/>
              <a:buChar char="ÿ"/>
              <a:tabLst>
                <a:tab pos="795338" algn="l"/>
              </a:tabLst>
            </a:pPr>
            <a:r>
              <a:rPr lang="en-US" dirty="0">
                <a:solidFill>
                  <a:srgbClr val="000000"/>
                </a:solidFill>
                <a:latin typeface="Perpetua" pitchFamily="18" charset="0"/>
              </a:rPr>
              <a:t>A  language  that  can  be  defined  by a  regular  expression  is  called  </a:t>
            </a:r>
            <a:r>
              <a:rPr lang="en-US" b="1" dirty="0">
                <a:solidFill>
                  <a:srgbClr val="000000"/>
                </a:solidFill>
                <a:latin typeface="Perpetua" pitchFamily="18" charset="0"/>
              </a:rPr>
              <a:t>a  regular set</a:t>
            </a:r>
            <a:r>
              <a:rPr lang="en-US" dirty="0">
                <a:solidFill>
                  <a:srgbClr val="000000"/>
                </a:solidFill>
                <a:latin typeface="Perpetua" pitchFamily="18" charset="0"/>
              </a:rPr>
              <a:t>.  </a:t>
            </a:r>
          </a:p>
          <a:p>
            <a:pPr marL="342900" lvl="2" indent="-342900" algn="just">
              <a:lnSpc>
                <a:spcPct val="140000"/>
              </a:lnSpc>
              <a:buSzPct val="85000"/>
              <a:buFont typeface="Webdings" pitchFamily="18" charset="2"/>
              <a:buChar char="ÿ"/>
              <a:tabLst>
                <a:tab pos="795338" algn="l"/>
              </a:tabLst>
            </a:pPr>
            <a:r>
              <a:rPr lang="en-US" dirty="0">
                <a:solidFill>
                  <a:srgbClr val="000000"/>
                </a:solidFill>
                <a:latin typeface="Perpetua" pitchFamily="18" charset="0"/>
              </a:rPr>
              <a:t>If  two regular  expressions  </a:t>
            </a:r>
            <a:r>
              <a:rPr lang="en-US" b="1" dirty="0">
                <a:solidFill>
                  <a:srgbClr val="000000"/>
                </a:solidFill>
                <a:latin typeface="Perpetua" pitchFamily="18" charset="0"/>
              </a:rPr>
              <a:t>r</a:t>
            </a:r>
            <a:r>
              <a:rPr lang="en-US" dirty="0">
                <a:solidFill>
                  <a:srgbClr val="000000"/>
                </a:solidFill>
                <a:latin typeface="Perpetua" pitchFamily="18" charset="0"/>
              </a:rPr>
              <a:t> and </a:t>
            </a:r>
            <a:r>
              <a:rPr lang="en-US" b="1" dirty="0">
                <a:solidFill>
                  <a:srgbClr val="000000"/>
                </a:solidFill>
                <a:latin typeface="Perpetua" pitchFamily="18" charset="0"/>
              </a:rPr>
              <a:t>s</a:t>
            </a:r>
            <a:r>
              <a:rPr lang="en-US" dirty="0">
                <a:solidFill>
                  <a:srgbClr val="000000"/>
                </a:solidFill>
                <a:latin typeface="Perpetua" pitchFamily="18" charset="0"/>
              </a:rPr>
              <a:t> denote the same regular set ,  we say they  are </a:t>
            </a:r>
            <a:r>
              <a:rPr lang="en-US" sz="1600" b="1" dirty="0">
                <a:solidFill>
                  <a:srgbClr val="000000"/>
                </a:solidFill>
                <a:latin typeface="Perpetua" pitchFamily="18" charset="0"/>
              </a:rPr>
              <a:t>equivalent</a:t>
            </a:r>
            <a:r>
              <a:rPr lang="en-US" dirty="0">
                <a:solidFill>
                  <a:srgbClr val="000000"/>
                </a:solidFill>
                <a:latin typeface="Perpetua" pitchFamily="18" charset="0"/>
              </a:rPr>
              <a:t>  and write </a:t>
            </a:r>
            <a:r>
              <a:rPr lang="en-US" b="1" dirty="0">
                <a:solidFill>
                  <a:srgbClr val="000000"/>
                </a:solidFill>
                <a:latin typeface="Perpetua" pitchFamily="18" charset="0"/>
              </a:rPr>
              <a:t>r = s</a:t>
            </a:r>
            <a:r>
              <a:rPr lang="en-US" dirty="0">
                <a:solidFill>
                  <a:srgbClr val="000000"/>
                </a:solidFill>
                <a:latin typeface="Perpetua" pitchFamily="18" charset="0"/>
              </a:rPr>
              <a:t>.  </a:t>
            </a:r>
          </a:p>
          <a:p>
            <a:pPr marL="800100" lvl="3" indent="-342900" algn="just">
              <a:lnSpc>
                <a:spcPct val="140000"/>
              </a:lnSpc>
              <a:buSzPct val="85000"/>
              <a:buFont typeface="Webdings" pitchFamily="18" charset="2"/>
              <a:buChar char="ÿ"/>
              <a:tabLst>
                <a:tab pos="795338" algn="l"/>
              </a:tabLst>
            </a:pPr>
            <a:r>
              <a:rPr lang="en-US" dirty="0">
                <a:solidFill>
                  <a:srgbClr val="000000"/>
                </a:solidFill>
                <a:latin typeface="Perpetua" pitchFamily="18" charset="0"/>
              </a:rPr>
              <a:t>For  instance,  </a:t>
            </a:r>
            <a:r>
              <a:rPr lang="en-US" b="1" dirty="0">
                <a:solidFill>
                  <a:srgbClr val="000000"/>
                </a:solidFill>
                <a:latin typeface="Perpetua" pitchFamily="18" charset="0"/>
              </a:rPr>
              <a:t>(</a:t>
            </a:r>
            <a:r>
              <a:rPr lang="en-US" b="1" dirty="0" err="1">
                <a:solidFill>
                  <a:srgbClr val="000000"/>
                </a:solidFill>
                <a:latin typeface="Perpetua" pitchFamily="18" charset="0"/>
              </a:rPr>
              <a:t>a|b</a:t>
            </a:r>
            <a:r>
              <a:rPr lang="en-US" b="1" dirty="0">
                <a:solidFill>
                  <a:srgbClr val="000000"/>
                </a:solidFill>
                <a:latin typeface="Perpetua" pitchFamily="18" charset="0"/>
              </a:rPr>
              <a:t>) =  (</a:t>
            </a:r>
            <a:r>
              <a:rPr lang="en-US" b="1" dirty="0" err="1">
                <a:solidFill>
                  <a:srgbClr val="000000"/>
                </a:solidFill>
                <a:latin typeface="Perpetua" pitchFamily="18" charset="0"/>
              </a:rPr>
              <a:t>b|a</a:t>
            </a:r>
            <a:r>
              <a:rPr lang="en-US" b="1" dirty="0">
                <a:solidFill>
                  <a:srgbClr val="000000"/>
                </a:solidFill>
                <a:latin typeface="Perpetua" pitchFamily="18" charset="0"/>
              </a:rPr>
              <a:t>)</a:t>
            </a:r>
            <a:r>
              <a:rPr lang="en-US" dirty="0">
                <a:solidFill>
                  <a:srgbClr val="000000"/>
                </a:solidFill>
                <a:latin typeface="Perpetua" pitchFamily="18" charset="0"/>
              </a:rPr>
              <a:t>. </a:t>
            </a:r>
          </a:p>
          <a:p>
            <a:pPr marL="342900" lvl="2" indent="-342900" algn="just">
              <a:lnSpc>
                <a:spcPct val="140000"/>
              </a:lnSpc>
              <a:buSzPct val="85000"/>
              <a:buFont typeface="Webdings" pitchFamily="18" charset="2"/>
              <a:buChar char="ÿ"/>
              <a:tabLst>
                <a:tab pos="795338" algn="l"/>
              </a:tabLst>
            </a:pPr>
            <a:r>
              <a:rPr lang="en-US" dirty="0">
                <a:solidFill>
                  <a:srgbClr val="000000"/>
                </a:solidFill>
                <a:latin typeface="Perpetua" pitchFamily="18" charset="0"/>
              </a:rPr>
              <a:t>There are a number of algebraic  laws  for  regular expressions; each  law  asserts  that  expressions  of  two different forms are  equivalent.  </a:t>
            </a:r>
          </a:p>
          <a:p>
            <a:pPr marL="342900" lvl="2" indent="-342900" algn="just">
              <a:lnSpc>
                <a:spcPct val="140000"/>
              </a:lnSpc>
              <a:buSzPct val="85000"/>
              <a:buFont typeface="Webdings" pitchFamily="18" charset="2"/>
              <a:buChar char="ÿ"/>
              <a:tabLst>
                <a:tab pos="795338" algn="l"/>
              </a:tabLst>
            </a:pPr>
            <a:endParaRPr lang="en-US" dirty="0">
              <a:solidFill>
                <a:srgbClr val="000000"/>
              </a:solidFill>
              <a:latin typeface="Perpetua"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20668253"/>
              </p:ext>
            </p:extLst>
          </p:nvPr>
        </p:nvGraphicFramePr>
        <p:xfrm>
          <a:off x="1143000" y="3211640"/>
          <a:ext cx="6096000" cy="3235960"/>
        </p:xfrm>
        <a:graphic>
          <a:graphicData uri="http://schemas.openxmlformats.org/drawingml/2006/table">
            <a:tbl>
              <a:tblPr firstRow="1" bandRow="1"/>
              <a:tblGrid>
                <a:gridCol w="1783080">
                  <a:extLst>
                    <a:ext uri="{9D8B030D-6E8A-4147-A177-3AD203B41FA5}">
                      <a16:colId xmlns:a16="http://schemas.microsoft.com/office/drawing/2014/main" val="20000"/>
                    </a:ext>
                  </a:extLst>
                </a:gridCol>
                <a:gridCol w="4312920">
                  <a:extLst>
                    <a:ext uri="{9D8B030D-6E8A-4147-A177-3AD203B41FA5}">
                      <a16:colId xmlns:a16="http://schemas.microsoft.com/office/drawing/2014/main" val="20001"/>
                    </a:ext>
                  </a:extLst>
                </a:gridCol>
              </a:tblGrid>
              <a:tr h="0">
                <a:tc>
                  <a:txBody>
                    <a:bodyPr/>
                    <a:lstStyle>
                      <a:defPPr>
                        <a:defRPr lang="en-US"/>
                      </a:defPPr>
                      <a:lvl1pPr marL="0" algn="l" defTabSz="914400" rtl="0" eaLnBrk="1" latinLnBrk="0" hangingPunct="1">
                        <a:defRPr sz="1800" b="1" kern="1200">
                          <a:solidFill>
                            <a:schemeClr val="lt1"/>
                          </a:solidFill>
                          <a:latin typeface="Arial"/>
                          <a:ea typeface="DejaVu Sans"/>
                          <a:cs typeface="DejaVu Sans"/>
                        </a:defRPr>
                      </a:lvl1pPr>
                      <a:lvl2pPr marL="457200" algn="l" defTabSz="914400" rtl="0" eaLnBrk="1" latinLnBrk="0" hangingPunct="1">
                        <a:defRPr sz="1800" b="1" kern="1200">
                          <a:solidFill>
                            <a:schemeClr val="lt1"/>
                          </a:solidFill>
                          <a:latin typeface="Arial"/>
                          <a:ea typeface="DejaVu Sans"/>
                          <a:cs typeface="DejaVu Sans"/>
                        </a:defRPr>
                      </a:lvl2pPr>
                      <a:lvl3pPr marL="914400" algn="l" defTabSz="914400" rtl="0" eaLnBrk="1" latinLnBrk="0" hangingPunct="1">
                        <a:defRPr sz="1800" b="1" kern="1200">
                          <a:solidFill>
                            <a:schemeClr val="lt1"/>
                          </a:solidFill>
                          <a:latin typeface="Arial"/>
                          <a:ea typeface="DejaVu Sans"/>
                          <a:cs typeface="DejaVu Sans"/>
                        </a:defRPr>
                      </a:lvl3pPr>
                      <a:lvl4pPr marL="1371600" algn="l" defTabSz="914400" rtl="0" eaLnBrk="1" latinLnBrk="0" hangingPunct="1">
                        <a:defRPr sz="1800" b="1" kern="1200">
                          <a:solidFill>
                            <a:schemeClr val="lt1"/>
                          </a:solidFill>
                          <a:latin typeface="Arial"/>
                          <a:ea typeface="DejaVu Sans"/>
                          <a:cs typeface="DejaVu Sans"/>
                        </a:defRPr>
                      </a:lvl4pPr>
                      <a:lvl5pPr marL="1828800" algn="l" defTabSz="914400" rtl="0" eaLnBrk="1" latinLnBrk="0" hangingPunct="1">
                        <a:defRPr sz="1800" b="1" kern="1200">
                          <a:solidFill>
                            <a:schemeClr val="lt1"/>
                          </a:solidFill>
                          <a:latin typeface="Arial"/>
                          <a:ea typeface="DejaVu Sans"/>
                          <a:cs typeface="DejaVu Sans"/>
                        </a:defRPr>
                      </a:lvl5pPr>
                      <a:lvl6pPr marL="2286000" algn="l" defTabSz="914400" rtl="0" eaLnBrk="1" latinLnBrk="0" hangingPunct="1">
                        <a:defRPr sz="1800" b="1" kern="1200">
                          <a:solidFill>
                            <a:schemeClr val="lt1"/>
                          </a:solidFill>
                          <a:latin typeface="Arial"/>
                          <a:ea typeface="DejaVu Sans"/>
                          <a:cs typeface="DejaVu Sans"/>
                        </a:defRPr>
                      </a:lvl6pPr>
                      <a:lvl7pPr marL="2743200" algn="l" defTabSz="914400" rtl="0" eaLnBrk="1" latinLnBrk="0" hangingPunct="1">
                        <a:defRPr sz="1800" b="1" kern="1200">
                          <a:solidFill>
                            <a:schemeClr val="lt1"/>
                          </a:solidFill>
                          <a:latin typeface="Arial"/>
                          <a:ea typeface="DejaVu Sans"/>
                          <a:cs typeface="DejaVu Sans"/>
                        </a:defRPr>
                      </a:lvl7pPr>
                      <a:lvl8pPr marL="3200400" algn="l" defTabSz="914400" rtl="0" eaLnBrk="1" latinLnBrk="0" hangingPunct="1">
                        <a:defRPr sz="1800" b="1" kern="1200">
                          <a:solidFill>
                            <a:schemeClr val="lt1"/>
                          </a:solidFill>
                          <a:latin typeface="Arial"/>
                          <a:ea typeface="DejaVu Sans"/>
                          <a:cs typeface="DejaVu Sans"/>
                        </a:defRPr>
                      </a:lvl8pPr>
                      <a:lvl9pPr marL="3657600" algn="l" defTabSz="914400" rtl="0" eaLnBrk="1" latinLnBrk="0" hangingPunct="1">
                        <a:defRPr sz="1800" b="1" kern="1200">
                          <a:solidFill>
                            <a:schemeClr val="lt1"/>
                          </a:solidFill>
                          <a:latin typeface="Arial"/>
                          <a:ea typeface="DejaVu Sans"/>
                          <a:cs typeface="DejaVu Sans"/>
                        </a:defRPr>
                      </a:lvl9pPr>
                    </a:lstStyle>
                    <a:p>
                      <a:pPr algn="ctr"/>
                      <a:r>
                        <a:rPr lang="en-US" sz="1400" dirty="0">
                          <a:solidFill>
                            <a:srgbClr val="000000"/>
                          </a:solidFill>
                          <a:latin typeface="Perpetua" pitchFamily="18" charset="0"/>
                        </a:rPr>
                        <a:t>LAW</a:t>
                      </a:r>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Arial"/>
                          <a:ea typeface="DejaVu Sans"/>
                          <a:cs typeface="DejaVu Sans"/>
                        </a:defRPr>
                      </a:lvl1pPr>
                      <a:lvl2pPr marL="457200" algn="l" defTabSz="914400" rtl="0" eaLnBrk="1" latinLnBrk="0" hangingPunct="1">
                        <a:defRPr sz="1800" b="1" kern="1200">
                          <a:solidFill>
                            <a:schemeClr val="lt1"/>
                          </a:solidFill>
                          <a:latin typeface="Arial"/>
                          <a:ea typeface="DejaVu Sans"/>
                          <a:cs typeface="DejaVu Sans"/>
                        </a:defRPr>
                      </a:lvl2pPr>
                      <a:lvl3pPr marL="914400" algn="l" defTabSz="914400" rtl="0" eaLnBrk="1" latinLnBrk="0" hangingPunct="1">
                        <a:defRPr sz="1800" b="1" kern="1200">
                          <a:solidFill>
                            <a:schemeClr val="lt1"/>
                          </a:solidFill>
                          <a:latin typeface="Arial"/>
                          <a:ea typeface="DejaVu Sans"/>
                          <a:cs typeface="DejaVu Sans"/>
                        </a:defRPr>
                      </a:lvl3pPr>
                      <a:lvl4pPr marL="1371600" algn="l" defTabSz="914400" rtl="0" eaLnBrk="1" latinLnBrk="0" hangingPunct="1">
                        <a:defRPr sz="1800" b="1" kern="1200">
                          <a:solidFill>
                            <a:schemeClr val="lt1"/>
                          </a:solidFill>
                          <a:latin typeface="Arial"/>
                          <a:ea typeface="DejaVu Sans"/>
                          <a:cs typeface="DejaVu Sans"/>
                        </a:defRPr>
                      </a:lvl4pPr>
                      <a:lvl5pPr marL="1828800" algn="l" defTabSz="914400" rtl="0" eaLnBrk="1" latinLnBrk="0" hangingPunct="1">
                        <a:defRPr sz="1800" b="1" kern="1200">
                          <a:solidFill>
                            <a:schemeClr val="lt1"/>
                          </a:solidFill>
                          <a:latin typeface="Arial"/>
                          <a:ea typeface="DejaVu Sans"/>
                          <a:cs typeface="DejaVu Sans"/>
                        </a:defRPr>
                      </a:lvl5pPr>
                      <a:lvl6pPr marL="2286000" algn="l" defTabSz="914400" rtl="0" eaLnBrk="1" latinLnBrk="0" hangingPunct="1">
                        <a:defRPr sz="1800" b="1" kern="1200">
                          <a:solidFill>
                            <a:schemeClr val="lt1"/>
                          </a:solidFill>
                          <a:latin typeface="Arial"/>
                          <a:ea typeface="DejaVu Sans"/>
                          <a:cs typeface="DejaVu Sans"/>
                        </a:defRPr>
                      </a:lvl6pPr>
                      <a:lvl7pPr marL="2743200" algn="l" defTabSz="914400" rtl="0" eaLnBrk="1" latinLnBrk="0" hangingPunct="1">
                        <a:defRPr sz="1800" b="1" kern="1200">
                          <a:solidFill>
                            <a:schemeClr val="lt1"/>
                          </a:solidFill>
                          <a:latin typeface="Arial"/>
                          <a:ea typeface="DejaVu Sans"/>
                          <a:cs typeface="DejaVu Sans"/>
                        </a:defRPr>
                      </a:lvl7pPr>
                      <a:lvl8pPr marL="3200400" algn="l" defTabSz="914400" rtl="0" eaLnBrk="1" latinLnBrk="0" hangingPunct="1">
                        <a:defRPr sz="1800" b="1" kern="1200">
                          <a:solidFill>
                            <a:schemeClr val="lt1"/>
                          </a:solidFill>
                          <a:latin typeface="Arial"/>
                          <a:ea typeface="DejaVu Sans"/>
                          <a:cs typeface="DejaVu Sans"/>
                        </a:defRPr>
                      </a:lvl8pPr>
                      <a:lvl9pPr marL="3657600" algn="l" defTabSz="914400" rtl="0" eaLnBrk="1" latinLnBrk="0" hangingPunct="1">
                        <a:defRPr sz="1800" b="1" kern="1200">
                          <a:solidFill>
                            <a:schemeClr val="lt1"/>
                          </a:solidFill>
                          <a:latin typeface="Arial"/>
                          <a:ea typeface="DejaVu Sans"/>
                          <a:cs typeface="DejaVu Sans"/>
                        </a:defRPr>
                      </a:lvl9pPr>
                    </a:lstStyle>
                    <a:p>
                      <a:pPr algn="ctr"/>
                      <a:r>
                        <a:rPr lang="en-US" sz="1400" dirty="0">
                          <a:solidFill>
                            <a:srgbClr val="000000"/>
                          </a:solidFill>
                          <a:latin typeface="Perpetua" pitchFamily="18" charset="0"/>
                        </a:rPr>
                        <a:t>DESCRIPTION </a:t>
                      </a:r>
                      <a:endParaRPr lang="en-US" sz="14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70840">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lvl="2" indent="0" algn="just" defTabSz="914400" eaLnBrk="1" fontAlgn="auto" latinLnBrk="0" hangingPunct="1">
                        <a:lnSpc>
                          <a:spcPct val="100000"/>
                        </a:lnSpc>
                        <a:spcBef>
                          <a:spcPts val="0"/>
                        </a:spcBef>
                        <a:spcAft>
                          <a:spcPts val="0"/>
                        </a:spcAft>
                        <a:buClrTx/>
                        <a:buSzTx/>
                        <a:buFontTx/>
                        <a:buNone/>
                        <a:tabLst/>
                        <a:defRPr/>
                      </a:pPr>
                      <a:r>
                        <a:rPr lang="en-US" sz="1600" b="1" dirty="0" err="1">
                          <a:solidFill>
                            <a:srgbClr val="000000"/>
                          </a:solidFill>
                          <a:latin typeface="Perpetua" pitchFamily="18" charset="0"/>
                        </a:rPr>
                        <a:t>r|s</a:t>
                      </a:r>
                      <a:r>
                        <a:rPr lang="en-US" sz="1600" b="1" dirty="0">
                          <a:solidFill>
                            <a:srgbClr val="000000"/>
                          </a:solidFill>
                          <a:latin typeface="Perpetua" pitchFamily="18" charset="0"/>
                        </a:rPr>
                        <a:t> = </a:t>
                      </a:r>
                      <a:r>
                        <a:rPr lang="en-US" sz="1600" b="1" dirty="0" err="1">
                          <a:solidFill>
                            <a:srgbClr val="000000"/>
                          </a:solidFill>
                          <a:latin typeface="Perpetua" pitchFamily="18" charset="0"/>
                        </a:rPr>
                        <a:t>s|r</a:t>
                      </a:r>
                      <a:endParaRPr lang="en-US" sz="1600" b="1" dirty="0">
                        <a:solidFill>
                          <a:srgbClr val="000000"/>
                        </a:solidFill>
                        <a:latin typeface="Perpetua" pitchFamily="18" charset="0"/>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lvl="2" indent="0" algn="just" defTabSz="91440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Perpetua" pitchFamily="18" charset="0"/>
                        </a:rPr>
                        <a:t>|</a:t>
                      </a:r>
                      <a:r>
                        <a:rPr lang="en-US" sz="1600" dirty="0">
                          <a:solidFill>
                            <a:srgbClr val="000000"/>
                          </a:solidFill>
                          <a:latin typeface="Perpetua" pitchFamily="18" charset="0"/>
                        </a:rPr>
                        <a:t> is  commutative </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70840">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lvl="2" indent="0" algn="just" defTabSz="91440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Perpetua" pitchFamily="18" charset="0"/>
                        </a:rPr>
                        <a:t>r|(</a:t>
                      </a:r>
                      <a:r>
                        <a:rPr lang="en-US" sz="1600" b="1" dirty="0" err="1">
                          <a:solidFill>
                            <a:srgbClr val="000000"/>
                          </a:solidFill>
                          <a:latin typeface="Perpetua" pitchFamily="18" charset="0"/>
                        </a:rPr>
                        <a:t>s|t</a:t>
                      </a:r>
                      <a:r>
                        <a:rPr lang="en-US" sz="1600" b="1" dirty="0">
                          <a:solidFill>
                            <a:srgbClr val="000000"/>
                          </a:solidFill>
                          <a:latin typeface="Perpetua" pitchFamily="18" charset="0"/>
                        </a:rPr>
                        <a:t>) = (</a:t>
                      </a:r>
                      <a:r>
                        <a:rPr lang="en-US" sz="1600" b="1" dirty="0" err="1">
                          <a:solidFill>
                            <a:srgbClr val="000000"/>
                          </a:solidFill>
                          <a:latin typeface="Perpetua" pitchFamily="18" charset="0"/>
                        </a:rPr>
                        <a:t>r|s</a:t>
                      </a:r>
                      <a:r>
                        <a:rPr lang="en-US" sz="1600" b="1" dirty="0">
                          <a:solidFill>
                            <a:srgbClr val="000000"/>
                          </a:solidFill>
                          <a:latin typeface="Perpetua" pitchFamily="18" charset="0"/>
                        </a:rPr>
                        <a:t>)|t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lvl="2" indent="0" algn="just" defTabSz="91440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Perpetua" pitchFamily="18" charset="0"/>
                        </a:rPr>
                        <a:t>|</a:t>
                      </a:r>
                      <a:r>
                        <a:rPr lang="en-US" sz="1600" dirty="0">
                          <a:solidFill>
                            <a:srgbClr val="000000"/>
                          </a:solidFill>
                          <a:latin typeface="Perpetua" pitchFamily="18" charset="0"/>
                        </a:rPr>
                        <a:t>is  associative </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370840">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lvl="2" indent="0" algn="just" defTabSz="91440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Perpetua" pitchFamily="18" charset="0"/>
                        </a:rPr>
                        <a:t>r(</a:t>
                      </a:r>
                      <a:r>
                        <a:rPr lang="en-US" sz="1600" b="1" dirty="0" err="1">
                          <a:solidFill>
                            <a:srgbClr val="000000"/>
                          </a:solidFill>
                          <a:latin typeface="Perpetua" pitchFamily="18" charset="0"/>
                        </a:rPr>
                        <a:t>st</a:t>
                      </a:r>
                      <a:r>
                        <a:rPr lang="en-US" sz="1600" b="1" dirty="0">
                          <a:solidFill>
                            <a:srgbClr val="000000"/>
                          </a:solidFill>
                          <a:latin typeface="Perpetua" pitchFamily="18" charset="0"/>
                        </a:rPr>
                        <a:t>) = (</a:t>
                      </a:r>
                      <a:r>
                        <a:rPr lang="en-US" sz="1600" b="1" dirty="0" err="1">
                          <a:solidFill>
                            <a:srgbClr val="000000"/>
                          </a:solidFill>
                          <a:latin typeface="Perpetua" pitchFamily="18" charset="0"/>
                        </a:rPr>
                        <a:t>rs</a:t>
                      </a:r>
                      <a:r>
                        <a:rPr lang="en-US" sz="1600" b="1" dirty="0">
                          <a:solidFill>
                            <a:srgbClr val="000000"/>
                          </a:solidFill>
                          <a:latin typeface="Perpetua" pitchFamily="18" charset="0"/>
                        </a:rPr>
                        <a:t>)t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r>
                        <a:rPr lang="en-US" sz="1600" dirty="0">
                          <a:solidFill>
                            <a:srgbClr val="000000"/>
                          </a:solidFill>
                          <a:latin typeface="Perpetua" pitchFamily="18" charset="0"/>
                        </a:rPr>
                        <a:t>Concatenation is  associative </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370840">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lvl="2" indent="0" algn="just" defTabSz="91440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Perpetua" pitchFamily="18" charset="0"/>
                        </a:rPr>
                        <a:t>r(</a:t>
                      </a:r>
                      <a:r>
                        <a:rPr lang="en-US" sz="1600" b="1" dirty="0" err="1">
                          <a:solidFill>
                            <a:srgbClr val="000000"/>
                          </a:solidFill>
                          <a:latin typeface="Perpetua" pitchFamily="18" charset="0"/>
                        </a:rPr>
                        <a:t>s|t</a:t>
                      </a:r>
                      <a:r>
                        <a:rPr lang="en-US" sz="1600" b="1" dirty="0">
                          <a:solidFill>
                            <a:srgbClr val="000000"/>
                          </a:solidFill>
                          <a:latin typeface="Perpetua" pitchFamily="18" charset="0"/>
                        </a:rPr>
                        <a:t>) = </a:t>
                      </a:r>
                      <a:r>
                        <a:rPr lang="en-US" sz="1600" b="1" dirty="0" err="1">
                          <a:solidFill>
                            <a:srgbClr val="000000"/>
                          </a:solidFill>
                          <a:latin typeface="Perpetua" pitchFamily="18" charset="0"/>
                        </a:rPr>
                        <a:t>rs|rt</a:t>
                      </a:r>
                      <a:r>
                        <a:rPr lang="en-US" sz="1600" b="1" dirty="0">
                          <a:solidFill>
                            <a:srgbClr val="000000"/>
                          </a:solidFill>
                          <a:latin typeface="Perpetua" pitchFamily="18" charset="0"/>
                        </a:rPr>
                        <a: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rowSpan="2">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r>
                        <a:rPr lang="en-US" sz="1600" dirty="0">
                          <a:solidFill>
                            <a:srgbClr val="000000"/>
                          </a:solidFill>
                          <a:latin typeface="Perpetua" pitchFamily="18" charset="0"/>
                        </a:rPr>
                        <a:t>Concatenation distributes over |</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r h="269240">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r>
                        <a:rPr lang="en-US" sz="1600" b="1" dirty="0">
                          <a:solidFill>
                            <a:srgbClr val="000000"/>
                          </a:solidFill>
                          <a:latin typeface="Perpetua" pitchFamily="18" charset="0"/>
                        </a:rPr>
                        <a:t> (</a:t>
                      </a:r>
                      <a:r>
                        <a:rPr lang="en-US" sz="1600" b="1" dirty="0" err="1">
                          <a:solidFill>
                            <a:srgbClr val="000000"/>
                          </a:solidFill>
                          <a:latin typeface="Perpetua" pitchFamily="18" charset="0"/>
                        </a:rPr>
                        <a:t>s|t</a:t>
                      </a:r>
                      <a:r>
                        <a:rPr lang="en-US" sz="1600" b="1" dirty="0">
                          <a:solidFill>
                            <a:srgbClr val="000000"/>
                          </a:solidFill>
                          <a:latin typeface="Perpetua" pitchFamily="18" charset="0"/>
                        </a:rPr>
                        <a:t>)r= </a:t>
                      </a:r>
                      <a:r>
                        <a:rPr lang="en-US" sz="1600" b="1" dirty="0" err="1">
                          <a:solidFill>
                            <a:srgbClr val="000000"/>
                          </a:solidFill>
                          <a:latin typeface="Perpetua" pitchFamily="18" charset="0"/>
                        </a:rPr>
                        <a:t>sr|tr</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vMerge="1">
                  <a:txBody>
                    <a:bodyPr/>
                    <a:lstStyle/>
                    <a:p>
                      <a:endParaRPr lang="en-US" dirty="0"/>
                    </a:p>
                  </a:txBody>
                  <a:tcPr/>
                </a:tc>
                <a:extLst>
                  <a:ext uri="{0D108BD9-81ED-4DB2-BD59-A6C34878D82A}">
                    <a16:rowId xmlns:a16="http://schemas.microsoft.com/office/drawing/2014/main" val="10005"/>
                  </a:ext>
                </a:extLst>
              </a:tr>
              <a:tr h="370840">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r>
                        <a:rPr lang="en-US" sz="1600" b="1" dirty="0" err="1">
                          <a:solidFill>
                            <a:srgbClr val="000000"/>
                          </a:solidFill>
                          <a:latin typeface="Perpetua" pitchFamily="18" charset="0"/>
                        </a:rPr>
                        <a:t>Ɛr</a:t>
                      </a:r>
                      <a:r>
                        <a:rPr lang="en-US" sz="1600" b="1" dirty="0">
                          <a:solidFill>
                            <a:srgbClr val="000000"/>
                          </a:solidFill>
                          <a:latin typeface="Perpetua" pitchFamily="18" charset="0"/>
                        </a:rPr>
                        <a:t>=</a:t>
                      </a:r>
                      <a:r>
                        <a:rPr lang="en-US" sz="1600" b="1" dirty="0" err="1">
                          <a:solidFill>
                            <a:srgbClr val="000000"/>
                          </a:solidFill>
                          <a:latin typeface="Perpetua" pitchFamily="18" charset="0"/>
                        </a:rPr>
                        <a:t>rƐ</a:t>
                      </a:r>
                      <a:r>
                        <a:rPr lang="en-US" sz="1600" b="1" dirty="0">
                          <a:solidFill>
                            <a:srgbClr val="000000"/>
                          </a:solidFill>
                          <a:latin typeface="Perpetua" pitchFamily="18" charset="0"/>
                        </a:rPr>
                        <a:t>=r</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r>
                        <a:rPr lang="en-US" sz="1600" b="1" dirty="0">
                          <a:solidFill>
                            <a:srgbClr val="000000"/>
                          </a:solidFill>
                          <a:latin typeface="Perpetua" pitchFamily="18" charset="0"/>
                        </a:rPr>
                        <a:t>Ɛ </a:t>
                      </a:r>
                      <a:r>
                        <a:rPr lang="en-US" sz="1600" b="0" dirty="0">
                          <a:solidFill>
                            <a:srgbClr val="000000"/>
                          </a:solidFill>
                          <a:latin typeface="Perpetua" pitchFamily="18" charset="0"/>
                        </a:rPr>
                        <a:t>is</a:t>
                      </a:r>
                      <a:r>
                        <a:rPr lang="en-US" sz="1600" b="1" dirty="0">
                          <a:solidFill>
                            <a:srgbClr val="000000"/>
                          </a:solidFill>
                          <a:latin typeface="Perpetua" pitchFamily="18" charset="0"/>
                        </a:rPr>
                        <a:t> </a:t>
                      </a:r>
                      <a:r>
                        <a:rPr lang="en-US" sz="1600" dirty="0">
                          <a:solidFill>
                            <a:srgbClr val="000000"/>
                          </a:solidFill>
                          <a:latin typeface="Perpetua" pitchFamily="18" charset="0"/>
                        </a:rPr>
                        <a:t>the identity  for  concatenation </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6"/>
                  </a:ext>
                </a:extLst>
              </a:tr>
              <a:tr h="370840">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lvl="2" indent="0" algn="just" defTabSz="91440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Perpetua" pitchFamily="18" charset="0"/>
                        </a:rPr>
                        <a:t>r* = (r|Ɛ)*</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r>
                        <a:rPr lang="en-US" sz="1600" b="1" dirty="0">
                          <a:solidFill>
                            <a:srgbClr val="000000"/>
                          </a:solidFill>
                          <a:latin typeface="Perpetua" pitchFamily="18" charset="0"/>
                        </a:rPr>
                        <a:t>Ɛ </a:t>
                      </a:r>
                      <a:r>
                        <a:rPr lang="en-US" sz="1600" b="0" dirty="0">
                          <a:solidFill>
                            <a:srgbClr val="000000"/>
                          </a:solidFill>
                          <a:latin typeface="Perpetua" pitchFamily="18" charset="0"/>
                        </a:rPr>
                        <a:t>is</a:t>
                      </a:r>
                      <a:r>
                        <a:rPr lang="en-US" sz="1600" b="1" dirty="0">
                          <a:solidFill>
                            <a:srgbClr val="000000"/>
                          </a:solidFill>
                          <a:latin typeface="Perpetua" pitchFamily="18" charset="0"/>
                        </a:rPr>
                        <a:t> </a:t>
                      </a:r>
                      <a:r>
                        <a:rPr lang="en-US" sz="1600" dirty="0">
                          <a:solidFill>
                            <a:srgbClr val="000000"/>
                          </a:solidFill>
                          <a:latin typeface="Perpetua" pitchFamily="18" charset="0"/>
                        </a:rPr>
                        <a:t>guaranteed in  a closure </a:t>
                      </a:r>
                      <a:endParaRPr lang="en-US" sz="16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7"/>
                  </a:ext>
                </a:extLst>
              </a:tr>
              <a:tr h="370840">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lvl="2" indent="0" algn="just" defTabSz="91440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Perpetua" pitchFamily="18" charset="0"/>
                        </a:rPr>
                        <a:t>r** = 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lvl="2" indent="0" algn="just" defTabSz="91440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Perpetua" pitchFamily="18" charset="0"/>
                        </a:rPr>
                        <a:t>* </a:t>
                      </a:r>
                      <a:r>
                        <a:rPr lang="en-US" sz="1600" dirty="0">
                          <a:solidFill>
                            <a:srgbClr val="000000"/>
                          </a:solidFill>
                          <a:latin typeface="Perpetua" pitchFamily="18" charset="0"/>
                        </a:rPr>
                        <a:t>is  idempotent </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8"/>
                  </a:ext>
                </a:extLst>
              </a:tr>
            </a:tbl>
          </a:graphicData>
        </a:graphic>
      </p:graphicFrame>
      <p:sp>
        <p:nvSpPr>
          <p:cNvPr id="7" name="Rectangle 6"/>
          <p:cNvSpPr/>
          <p:nvPr/>
        </p:nvSpPr>
        <p:spPr>
          <a:xfrm>
            <a:off x="914400" y="6394947"/>
            <a:ext cx="6400800" cy="437043"/>
          </a:xfrm>
          <a:prstGeom prst="rect">
            <a:avLst/>
          </a:prstGeom>
        </p:spPr>
        <p:txBody>
          <a:bodyPr wrap="square">
            <a:spAutoFit/>
          </a:bodyPr>
          <a:lstStyle/>
          <a:p>
            <a:pPr marL="0" lvl="2" algn="just">
              <a:lnSpc>
                <a:spcPct val="140000"/>
              </a:lnSpc>
              <a:buSzPct val="85000"/>
              <a:tabLst>
                <a:tab pos="795338" algn="l"/>
              </a:tabLst>
            </a:pPr>
            <a:r>
              <a:rPr lang="en-US" sz="1600" b="1" dirty="0">
                <a:solidFill>
                  <a:srgbClr val="000000"/>
                </a:solidFill>
                <a:latin typeface="Perpetua" pitchFamily="18" charset="0"/>
              </a:rPr>
              <a:t>Table: </a:t>
            </a:r>
            <a:r>
              <a:rPr lang="en-US" sz="1600" dirty="0">
                <a:solidFill>
                  <a:srgbClr val="000000"/>
                </a:solidFill>
                <a:latin typeface="Perpetua" pitchFamily="18" charset="0"/>
              </a:rPr>
              <a:t>The  algebraic laws that  hold for arbitrary regular expressions  </a:t>
            </a:r>
            <a:r>
              <a:rPr lang="en-US" sz="1600" b="1" dirty="0">
                <a:solidFill>
                  <a:srgbClr val="000000"/>
                </a:solidFill>
                <a:latin typeface="Perpetua" pitchFamily="18" charset="0"/>
              </a:rPr>
              <a:t>r,  s, </a:t>
            </a:r>
            <a:r>
              <a:rPr lang="en-US" sz="1600" dirty="0">
                <a:solidFill>
                  <a:srgbClr val="000000"/>
                </a:solidFill>
                <a:latin typeface="Perpetua" pitchFamily="18" charset="0"/>
              </a:rPr>
              <a:t>and </a:t>
            </a:r>
            <a:r>
              <a:rPr lang="en-US" sz="1600" b="1" dirty="0">
                <a:solidFill>
                  <a:srgbClr val="000000"/>
                </a:solidFill>
                <a:latin typeface="Perpetua" pitchFamily="18" charset="0"/>
              </a:rPr>
              <a:t>t</a:t>
            </a:r>
            <a:r>
              <a:rPr lang="en-US" sz="1600" dirty="0">
                <a:solidFill>
                  <a:srgbClr val="000000"/>
                </a:solidFill>
                <a:latin typeface="Perpetua" pitchFamily="18" charset="0"/>
              </a:rPr>
              <a:t>. </a:t>
            </a: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Definitions</a:t>
            </a:r>
          </a:p>
        </p:txBody>
      </p:sp>
      <p:sp>
        <p:nvSpPr>
          <p:cNvPr id="6" name="TextShape 2"/>
          <p:cNvSpPr txBox="1"/>
          <p:nvPr/>
        </p:nvSpPr>
        <p:spPr>
          <a:xfrm>
            <a:off x="192460" y="914400"/>
            <a:ext cx="8584760" cy="5867400"/>
          </a:xfrm>
          <a:prstGeom prst="rect">
            <a:avLst/>
          </a:prstGeom>
        </p:spPr>
        <p:txBody>
          <a:bodyPr/>
          <a:lstStyle/>
          <a:p>
            <a:pPr marL="342900" lvl="2" indent="-342900" algn="just">
              <a:lnSpc>
                <a:spcPct val="140000"/>
              </a:lnSpc>
              <a:buSzPct val="85000"/>
              <a:buFont typeface="Webdings" pitchFamily="18" charset="2"/>
              <a:buChar char="ÿ"/>
            </a:pPr>
            <a:r>
              <a:rPr lang="en-US" dirty="0">
                <a:solidFill>
                  <a:srgbClr val="000000"/>
                </a:solidFill>
                <a:latin typeface="Perpetua" pitchFamily="18" charset="0"/>
              </a:rPr>
              <a:t>If </a:t>
            </a:r>
            <a:r>
              <a:rPr lang="en-US" b="1" dirty="0">
                <a:solidFill>
                  <a:srgbClr val="000000"/>
                </a:solidFill>
                <a:latin typeface="Perpetua" pitchFamily="18" charset="0"/>
              </a:rPr>
              <a:t>∑</a:t>
            </a:r>
            <a:r>
              <a:rPr lang="en-US" dirty="0">
                <a:solidFill>
                  <a:srgbClr val="000000"/>
                </a:solidFill>
                <a:latin typeface="Perpetua" pitchFamily="18" charset="0"/>
              </a:rPr>
              <a:t> is  an  alphabet  of basic  symbols,  then a  regular  definition is  a sequence of definitions of the  form : </a:t>
            </a:r>
          </a:p>
          <a:p>
            <a:pPr marL="1371600" lvl="5" indent="-514350" algn="just">
              <a:lnSpc>
                <a:spcPct val="130000"/>
              </a:lnSpc>
              <a:buSzPct val="85000"/>
            </a:pPr>
            <a:r>
              <a:rPr lang="en-US" b="1" dirty="0">
                <a:solidFill>
                  <a:srgbClr val="0000FF"/>
                </a:solidFill>
                <a:latin typeface="Perpetua" pitchFamily="18" charset="0"/>
                <a:ea typeface="新細明體" pitchFamily="18" charset="-120"/>
              </a:rPr>
              <a:t>d</a:t>
            </a:r>
            <a:r>
              <a:rPr lang="en-US" b="1" baseline="-25000" dirty="0">
                <a:solidFill>
                  <a:srgbClr val="0000FF"/>
                </a:solidFill>
                <a:latin typeface="Perpetua" pitchFamily="18" charset="0"/>
                <a:ea typeface="新細明體" pitchFamily="18" charset="-120"/>
              </a:rPr>
              <a:t>1</a:t>
            </a:r>
            <a:r>
              <a:rPr lang="en-US" altLang="zh-CN" b="1" dirty="0">
                <a:solidFill>
                  <a:srgbClr val="0000FF"/>
                </a:solidFill>
                <a:latin typeface="Perpetua" pitchFamily="18" charset="0"/>
                <a:ea typeface="新細明體" pitchFamily="18" charset="-120"/>
                <a:sym typeface="Symbol" pitchFamily="-80" charset="2"/>
              </a:rPr>
              <a:t> </a:t>
            </a:r>
            <a:r>
              <a:rPr lang="en-US" b="1" dirty="0">
                <a:solidFill>
                  <a:srgbClr val="0000FF"/>
                </a:solidFill>
                <a:latin typeface="Perpetua" pitchFamily="18" charset="0"/>
                <a:ea typeface="新細明體" pitchFamily="18" charset="-120"/>
              </a:rPr>
              <a:t> r</a:t>
            </a:r>
            <a:r>
              <a:rPr lang="en-US" b="1" baseline="-25000" dirty="0">
                <a:solidFill>
                  <a:srgbClr val="0000FF"/>
                </a:solidFill>
                <a:latin typeface="Perpetua" pitchFamily="18" charset="0"/>
                <a:ea typeface="新細明體" pitchFamily="18" charset="-120"/>
              </a:rPr>
              <a:t>1</a:t>
            </a:r>
          </a:p>
          <a:p>
            <a:pPr marL="1371600" lvl="5" indent="-514350" algn="just">
              <a:lnSpc>
                <a:spcPct val="130000"/>
              </a:lnSpc>
              <a:buSzPct val="85000"/>
            </a:pPr>
            <a:r>
              <a:rPr lang="en-US" b="1" dirty="0">
                <a:solidFill>
                  <a:srgbClr val="0000FF"/>
                </a:solidFill>
                <a:latin typeface="Perpetua" pitchFamily="18" charset="0"/>
                <a:ea typeface="新細明體" pitchFamily="18" charset="-120"/>
              </a:rPr>
              <a:t>d2 </a:t>
            </a:r>
            <a:r>
              <a:rPr lang="en-US" altLang="zh-CN" b="1" dirty="0">
                <a:solidFill>
                  <a:srgbClr val="0000FF"/>
                </a:solidFill>
                <a:latin typeface="Perpetua" pitchFamily="18" charset="0"/>
                <a:ea typeface="新細明體" pitchFamily="18" charset="-120"/>
                <a:sym typeface="Symbol" pitchFamily="-80" charset="2"/>
              </a:rPr>
              <a:t></a:t>
            </a:r>
            <a:r>
              <a:rPr lang="en-US" b="1" dirty="0">
                <a:solidFill>
                  <a:srgbClr val="0000FF"/>
                </a:solidFill>
                <a:latin typeface="Perpetua" pitchFamily="18" charset="0"/>
                <a:ea typeface="新細明體" pitchFamily="18" charset="-120"/>
              </a:rPr>
              <a:t> r</a:t>
            </a:r>
            <a:r>
              <a:rPr lang="en-US" b="1" baseline="-25000" dirty="0">
                <a:solidFill>
                  <a:srgbClr val="0000FF"/>
                </a:solidFill>
                <a:latin typeface="Perpetua" pitchFamily="18" charset="0"/>
                <a:ea typeface="新細明體" pitchFamily="18" charset="-120"/>
              </a:rPr>
              <a:t>2</a:t>
            </a:r>
          </a:p>
          <a:p>
            <a:pPr marL="1371600" lvl="5" indent="-514350" algn="just">
              <a:lnSpc>
                <a:spcPct val="130000"/>
              </a:lnSpc>
              <a:buSzPct val="85000"/>
            </a:pPr>
            <a:r>
              <a:rPr lang="en-US" b="1" dirty="0">
                <a:solidFill>
                  <a:srgbClr val="0000FF"/>
                </a:solidFill>
                <a:latin typeface="Perpetua" pitchFamily="18" charset="0"/>
                <a:ea typeface="新細明體" pitchFamily="18" charset="-120"/>
              </a:rPr>
              <a:t>…</a:t>
            </a:r>
          </a:p>
          <a:p>
            <a:pPr marL="1371600" lvl="5" indent="-514350" algn="just">
              <a:lnSpc>
                <a:spcPct val="130000"/>
              </a:lnSpc>
              <a:buSzPct val="85000"/>
            </a:pPr>
            <a:r>
              <a:rPr lang="en-US" b="1" dirty="0" err="1">
                <a:solidFill>
                  <a:srgbClr val="0000FF"/>
                </a:solidFill>
                <a:latin typeface="Perpetua" pitchFamily="18" charset="0"/>
                <a:ea typeface="新細明體" pitchFamily="18" charset="-120"/>
              </a:rPr>
              <a:t>dn</a:t>
            </a:r>
            <a:r>
              <a:rPr lang="en-US" b="1" dirty="0">
                <a:solidFill>
                  <a:srgbClr val="0000FF"/>
                </a:solidFill>
                <a:latin typeface="Perpetua" pitchFamily="18" charset="0"/>
                <a:ea typeface="新細明體" pitchFamily="18" charset="-120"/>
              </a:rPr>
              <a:t> </a:t>
            </a:r>
            <a:r>
              <a:rPr lang="en-US" altLang="zh-CN" b="1" dirty="0">
                <a:solidFill>
                  <a:srgbClr val="0000FF"/>
                </a:solidFill>
                <a:latin typeface="Perpetua" pitchFamily="18" charset="0"/>
                <a:ea typeface="新細明體" pitchFamily="18" charset="-120"/>
                <a:sym typeface="Symbol" pitchFamily="-80" charset="2"/>
              </a:rPr>
              <a:t></a:t>
            </a:r>
            <a:r>
              <a:rPr lang="en-US" b="1" dirty="0">
                <a:solidFill>
                  <a:srgbClr val="0000FF"/>
                </a:solidFill>
                <a:latin typeface="Perpetua" pitchFamily="18" charset="0"/>
                <a:ea typeface="新細明體" pitchFamily="18" charset="-120"/>
              </a:rPr>
              <a:t> </a:t>
            </a:r>
            <a:r>
              <a:rPr lang="en-US" b="1" dirty="0" err="1">
                <a:solidFill>
                  <a:srgbClr val="0000FF"/>
                </a:solidFill>
                <a:latin typeface="Perpetua" pitchFamily="18" charset="0"/>
                <a:ea typeface="新細明體" pitchFamily="18" charset="-120"/>
              </a:rPr>
              <a:t>r</a:t>
            </a:r>
            <a:r>
              <a:rPr lang="en-US" b="1" baseline="-25000" dirty="0" err="1">
                <a:solidFill>
                  <a:srgbClr val="0000FF"/>
                </a:solidFill>
                <a:latin typeface="Perpetua" pitchFamily="18" charset="0"/>
                <a:ea typeface="新細明體" pitchFamily="18" charset="-120"/>
              </a:rPr>
              <a:t>n</a:t>
            </a:r>
            <a:endParaRPr lang="en-US" b="1" baseline="-25000" dirty="0">
              <a:solidFill>
                <a:srgbClr val="0000FF"/>
              </a:solidFill>
              <a:latin typeface="Perpetua" pitchFamily="18" charset="0"/>
              <a:ea typeface="新細明體" pitchFamily="18" charset="-120"/>
            </a:endParaRPr>
          </a:p>
          <a:p>
            <a:pPr marL="0" lvl="2" algn="just">
              <a:lnSpc>
                <a:spcPct val="130000"/>
              </a:lnSpc>
              <a:buSzPct val="85000"/>
            </a:pPr>
            <a:r>
              <a:rPr lang="en-US" altLang="zh-CN" b="1" dirty="0">
                <a:solidFill>
                  <a:srgbClr val="000000"/>
                </a:solidFill>
                <a:latin typeface="Perpetua" pitchFamily="18" charset="0"/>
              </a:rPr>
              <a:t>Examples</a:t>
            </a:r>
          </a:p>
          <a:p>
            <a:pPr marL="0" lvl="2" algn="just">
              <a:lnSpc>
                <a:spcPct val="130000"/>
              </a:lnSpc>
              <a:buSzPct val="85000"/>
            </a:pPr>
            <a:r>
              <a:rPr lang="en-US" altLang="zh-CN" dirty="0">
                <a:solidFill>
                  <a:srgbClr val="0000FF"/>
                </a:solidFill>
                <a:latin typeface="Perpetua" pitchFamily="18" charset="0"/>
                <a:ea typeface="新細明體" pitchFamily="18" charset="-120"/>
              </a:rPr>
              <a:t>	</a:t>
            </a:r>
          </a:p>
          <a:p>
            <a:pPr marL="0" lvl="2" algn="just">
              <a:lnSpc>
                <a:spcPct val="130000"/>
              </a:lnSpc>
              <a:buSzPct val="85000"/>
            </a:pPr>
            <a:r>
              <a:rPr lang="en-US" altLang="zh-CN" dirty="0">
                <a:solidFill>
                  <a:srgbClr val="0000FF"/>
                </a:solidFill>
                <a:latin typeface="Perpetua" pitchFamily="18" charset="0"/>
                <a:ea typeface="新細明體" pitchFamily="18" charset="-120"/>
              </a:rPr>
              <a:t>	</a:t>
            </a:r>
            <a:r>
              <a:rPr lang="en-US" altLang="zh-CN" dirty="0">
                <a:solidFill>
                  <a:srgbClr val="00B050"/>
                </a:solidFill>
                <a:latin typeface="Perpetua" pitchFamily="18" charset="0"/>
                <a:ea typeface="新細明體" pitchFamily="18" charset="-120"/>
              </a:rPr>
              <a:t>ID </a:t>
            </a:r>
            <a:r>
              <a:rPr lang="en-US" altLang="zh-CN" dirty="0">
                <a:solidFill>
                  <a:srgbClr val="00B050"/>
                </a:solidFill>
                <a:latin typeface="Perpetua" pitchFamily="18" charset="0"/>
                <a:ea typeface="新細明體" pitchFamily="18" charset="-120"/>
                <a:sym typeface="Symbol" pitchFamily="-80" charset="2"/>
              </a:rPr>
              <a:t></a:t>
            </a:r>
            <a:r>
              <a:rPr lang="en-US" altLang="zh-CN" dirty="0">
                <a:solidFill>
                  <a:srgbClr val="00B050"/>
                </a:solidFill>
                <a:latin typeface="Perpetua" pitchFamily="18" charset="0"/>
                <a:ea typeface="新細明體" pitchFamily="18" charset="-120"/>
              </a:rPr>
              <a:t> letter(</a:t>
            </a:r>
            <a:r>
              <a:rPr lang="en-US" altLang="zh-CN" dirty="0" err="1">
                <a:solidFill>
                  <a:srgbClr val="00B050"/>
                </a:solidFill>
                <a:latin typeface="Perpetua" pitchFamily="18" charset="0"/>
                <a:ea typeface="新細明體" pitchFamily="18" charset="-120"/>
              </a:rPr>
              <a:t>letter|digit</a:t>
            </a:r>
            <a:r>
              <a:rPr lang="en-US" altLang="zh-CN" dirty="0">
                <a:solidFill>
                  <a:srgbClr val="00B050"/>
                </a:solidFill>
                <a:latin typeface="Perpetua" pitchFamily="18" charset="0"/>
                <a:ea typeface="新細明體" pitchFamily="18" charset="-120"/>
              </a:rPr>
              <a:t>)* </a:t>
            </a:r>
          </a:p>
          <a:p>
            <a:pPr marL="0" lvl="2" algn="just">
              <a:lnSpc>
                <a:spcPct val="130000"/>
              </a:lnSpc>
              <a:buSzPct val="85000"/>
            </a:pPr>
            <a:r>
              <a:rPr lang="en-US" altLang="zh-CN" dirty="0">
                <a:solidFill>
                  <a:srgbClr val="00B050"/>
                </a:solidFill>
                <a:latin typeface="Perpetua" pitchFamily="18" charset="0"/>
                <a:ea typeface="新細明體" pitchFamily="18" charset="-120"/>
              </a:rPr>
              <a:t>       	letter </a:t>
            </a:r>
            <a:r>
              <a:rPr lang="en-US" altLang="zh-CN" dirty="0">
                <a:solidFill>
                  <a:srgbClr val="00B050"/>
                </a:solidFill>
                <a:latin typeface="Perpetua" pitchFamily="18" charset="0"/>
                <a:ea typeface="新細明體" pitchFamily="18" charset="-120"/>
                <a:sym typeface="Symbol" pitchFamily="-80" charset="2"/>
              </a:rPr>
              <a:t>A|B|…|</a:t>
            </a:r>
            <a:r>
              <a:rPr lang="en-US" altLang="zh-CN" dirty="0" err="1">
                <a:solidFill>
                  <a:srgbClr val="00B050"/>
                </a:solidFill>
                <a:latin typeface="Perpetua" pitchFamily="18" charset="0"/>
                <a:ea typeface="新細明體" pitchFamily="18" charset="-120"/>
                <a:sym typeface="Symbol" pitchFamily="-80" charset="2"/>
              </a:rPr>
              <a:t>Z|a|b</a:t>
            </a:r>
            <a:r>
              <a:rPr lang="en-US" altLang="zh-CN" dirty="0">
                <a:solidFill>
                  <a:srgbClr val="00B050"/>
                </a:solidFill>
                <a:latin typeface="Perpetua" pitchFamily="18" charset="0"/>
                <a:ea typeface="新細明體" pitchFamily="18" charset="-120"/>
                <a:sym typeface="Symbol" pitchFamily="-80" charset="2"/>
              </a:rPr>
              <a:t>|…|z|_</a:t>
            </a:r>
          </a:p>
          <a:p>
            <a:pPr marL="0" lvl="2" algn="just">
              <a:lnSpc>
                <a:spcPct val="130000"/>
              </a:lnSpc>
              <a:buSzPct val="85000"/>
            </a:pPr>
            <a:r>
              <a:rPr lang="en-US" altLang="zh-CN" dirty="0">
                <a:solidFill>
                  <a:srgbClr val="00B050"/>
                </a:solidFill>
                <a:latin typeface="Perpetua" pitchFamily="18" charset="0"/>
                <a:ea typeface="新細明體" pitchFamily="18" charset="-120"/>
                <a:sym typeface="Symbol" pitchFamily="-80" charset="2"/>
              </a:rPr>
              <a:t>       	digit</a:t>
            </a:r>
            <a:r>
              <a:rPr lang="en-US" altLang="zh-CN" dirty="0">
                <a:solidFill>
                  <a:srgbClr val="00B050"/>
                </a:solidFill>
                <a:latin typeface="Perpetua" pitchFamily="18" charset="0"/>
                <a:ea typeface="新細明體" pitchFamily="18" charset="-120"/>
              </a:rPr>
              <a:t> </a:t>
            </a:r>
            <a:r>
              <a:rPr lang="en-US" altLang="zh-CN" dirty="0">
                <a:solidFill>
                  <a:srgbClr val="00B050"/>
                </a:solidFill>
                <a:latin typeface="Perpetua" pitchFamily="18" charset="0"/>
                <a:ea typeface="新細明體" pitchFamily="18" charset="-120"/>
                <a:sym typeface="Symbol" pitchFamily="-80" charset="2"/>
              </a:rPr>
              <a:t>0|1|2|…|9</a:t>
            </a:r>
          </a:p>
        </p:txBody>
      </p:sp>
      <p:sp>
        <p:nvSpPr>
          <p:cNvPr id="7" name="Rectangle 6"/>
          <p:cNvSpPr/>
          <p:nvPr/>
        </p:nvSpPr>
        <p:spPr>
          <a:xfrm>
            <a:off x="3276600" y="1154652"/>
            <a:ext cx="4876800" cy="1892826"/>
          </a:xfrm>
          <a:prstGeom prst="rect">
            <a:avLst/>
          </a:prstGeom>
        </p:spPr>
        <p:txBody>
          <a:bodyPr wrap="square">
            <a:spAutoFit/>
          </a:bodyPr>
          <a:lstStyle/>
          <a:p>
            <a:pPr marL="461963" lvl="2" indent="-461963" algn="just">
              <a:lnSpc>
                <a:spcPct val="130000"/>
              </a:lnSpc>
              <a:buSzPct val="85000"/>
            </a:pPr>
            <a:r>
              <a:rPr lang="en-US" sz="1700" b="1" dirty="0">
                <a:solidFill>
                  <a:srgbClr val="000000"/>
                </a:solidFill>
                <a:latin typeface="Perpetua" pitchFamily="18" charset="0"/>
              </a:rPr>
              <a:t>Where</a:t>
            </a:r>
          </a:p>
          <a:p>
            <a:pPr marL="461963" lvl="2" indent="-461963" algn="just">
              <a:lnSpc>
                <a:spcPct val="130000"/>
              </a:lnSpc>
              <a:buSzPct val="85000"/>
              <a:buFont typeface="+mj-lt"/>
              <a:buAutoNum type="arabicPeriod"/>
            </a:pPr>
            <a:r>
              <a:rPr lang="en-US" dirty="0">
                <a:latin typeface="Perpetua" pitchFamily="18" charset="0"/>
                <a:ea typeface="新細明體" pitchFamily="18" charset="-120"/>
              </a:rPr>
              <a:t>Each </a:t>
            </a:r>
            <a:r>
              <a:rPr lang="en-US" b="1" dirty="0">
                <a:latin typeface="Perpetua" pitchFamily="18" charset="0"/>
                <a:ea typeface="新細明體" pitchFamily="18" charset="-120"/>
              </a:rPr>
              <a:t>d</a:t>
            </a:r>
            <a:r>
              <a:rPr lang="en-US" b="1" baseline="-25000" dirty="0">
                <a:latin typeface="Perpetua" pitchFamily="18" charset="0"/>
                <a:ea typeface="新細明體" pitchFamily="18" charset="-120"/>
              </a:rPr>
              <a:t>i</a:t>
            </a:r>
            <a:r>
              <a:rPr lang="en-US" dirty="0">
                <a:latin typeface="Perpetua" pitchFamily="18" charset="0"/>
                <a:ea typeface="新細明體" pitchFamily="18" charset="-120"/>
              </a:rPr>
              <a:t>  is  a new  symbol,  not  in </a:t>
            </a:r>
            <a:r>
              <a:rPr lang="en-US" b="1" dirty="0">
                <a:solidFill>
                  <a:srgbClr val="000000"/>
                </a:solidFill>
                <a:latin typeface="Perpetua" pitchFamily="18" charset="0"/>
              </a:rPr>
              <a:t>∑ </a:t>
            </a:r>
            <a:r>
              <a:rPr lang="en-US" dirty="0">
                <a:latin typeface="Perpetua" pitchFamily="18" charset="0"/>
                <a:ea typeface="新細明體" pitchFamily="18" charset="-120"/>
              </a:rPr>
              <a:t>and not the same as  any  other of the d's, and </a:t>
            </a:r>
          </a:p>
          <a:p>
            <a:pPr marL="461963" lvl="2" indent="-461963" algn="just">
              <a:lnSpc>
                <a:spcPct val="130000"/>
              </a:lnSpc>
              <a:buSzPct val="85000"/>
              <a:buFont typeface="+mj-lt"/>
              <a:buAutoNum type="arabicPeriod"/>
            </a:pPr>
            <a:r>
              <a:rPr lang="en-US" dirty="0">
                <a:latin typeface="Perpetua" pitchFamily="18" charset="0"/>
                <a:ea typeface="新細明體" pitchFamily="18" charset="-120"/>
              </a:rPr>
              <a:t>Each </a:t>
            </a:r>
            <a:r>
              <a:rPr lang="en-US" b="1" dirty="0" err="1">
                <a:latin typeface="Perpetua" pitchFamily="18" charset="0"/>
                <a:ea typeface="新細明體" pitchFamily="18" charset="-120"/>
              </a:rPr>
              <a:t>r</a:t>
            </a:r>
            <a:r>
              <a:rPr lang="en-US" b="1" baseline="-25000" dirty="0" err="1">
                <a:latin typeface="Perpetua" pitchFamily="18" charset="0"/>
                <a:ea typeface="新細明體" pitchFamily="18" charset="-120"/>
              </a:rPr>
              <a:t>i</a:t>
            </a:r>
            <a:r>
              <a:rPr lang="en-US" dirty="0">
                <a:latin typeface="Perpetua" pitchFamily="18" charset="0"/>
                <a:ea typeface="新細明體" pitchFamily="18" charset="-120"/>
              </a:rPr>
              <a:t>  is  a regular expression  over the  alphabet </a:t>
            </a:r>
            <a:r>
              <a:rPr lang="en-US" b="1" dirty="0">
                <a:solidFill>
                  <a:srgbClr val="000000"/>
                </a:solidFill>
                <a:latin typeface="Perpetua" pitchFamily="18" charset="0"/>
              </a:rPr>
              <a:t>∑</a:t>
            </a:r>
            <a:r>
              <a:rPr lang="en-US" b="1" dirty="0">
                <a:latin typeface="Perpetua" pitchFamily="18" charset="0"/>
                <a:ea typeface="新細明體" pitchFamily="18" charset="-120"/>
              </a:rPr>
              <a:t> U { d</a:t>
            </a:r>
            <a:r>
              <a:rPr lang="en-US" b="1" baseline="-25000" dirty="0">
                <a:latin typeface="Perpetua" pitchFamily="18" charset="0"/>
                <a:ea typeface="新細明體" pitchFamily="18" charset="-120"/>
              </a:rPr>
              <a:t>1</a:t>
            </a:r>
            <a:r>
              <a:rPr lang="en-US" b="1" dirty="0">
                <a:latin typeface="Perpetua" pitchFamily="18" charset="0"/>
                <a:ea typeface="新細明體" pitchFamily="18" charset="-120"/>
              </a:rPr>
              <a:t> ,d</a:t>
            </a:r>
            <a:r>
              <a:rPr lang="en-US" b="1" baseline="-25000" dirty="0">
                <a:latin typeface="Perpetua" pitchFamily="18" charset="0"/>
                <a:ea typeface="新細明體" pitchFamily="18" charset="-120"/>
              </a:rPr>
              <a:t>2</a:t>
            </a:r>
            <a:r>
              <a:rPr lang="en-US" b="1" dirty="0">
                <a:latin typeface="Perpetua" pitchFamily="18" charset="0"/>
                <a:ea typeface="新細明體" pitchFamily="18" charset="-120"/>
              </a:rPr>
              <a:t> , ...  ,d</a:t>
            </a:r>
            <a:r>
              <a:rPr lang="en-US" b="1" baseline="-25000" dirty="0">
                <a:latin typeface="Perpetua" pitchFamily="18" charset="0"/>
                <a:ea typeface="新細明體" pitchFamily="18" charset="-120"/>
              </a:rPr>
              <a:t>i-1</a:t>
            </a:r>
            <a:r>
              <a:rPr lang="en-US" b="1" dirty="0">
                <a:latin typeface="Perpetua" pitchFamily="18" charset="0"/>
                <a:ea typeface="新細明體" pitchFamily="18" charset="-120"/>
              </a:rPr>
              <a:t>}</a:t>
            </a:r>
            <a:r>
              <a:rPr lang="en-US" dirty="0">
                <a:latin typeface="Perpetua" pitchFamily="18" charset="0"/>
                <a:ea typeface="新細明體" pitchFamily="18" charset="-120"/>
              </a:rPr>
              <a:t>. </a:t>
            </a:r>
          </a:p>
        </p:txBody>
      </p:sp>
      <p:sp>
        <p:nvSpPr>
          <p:cNvPr id="8" name="Rectangle 7"/>
          <p:cNvSpPr/>
          <p:nvPr/>
        </p:nvSpPr>
        <p:spPr>
          <a:xfrm>
            <a:off x="4841981" y="3288268"/>
            <a:ext cx="3650808" cy="369332"/>
          </a:xfrm>
          <a:prstGeom prst="rect">
            <a:avLst/>
          </a:prstGeom>
        </p:spPr>
        <p:txBody>
          <a:bodyPr wrap="none">
            <a:spAutoFit/>
          </a:bodyPr>
          <a:lstStyle/>
          <a:p>
            <a:r>
              <a:rPr lang="en-US" altLang="zh-CN" dirty="0">
                <a:latin typeface="Perpetua" pitchFamily="18" charset="0"/>
                <a:ea typeface="新細明體" pitchFamily="18" charset="-120"/>
              </a:rPr>
              <a:t>(b) Regular Definition for Java statements</a:t>
            </a:r>
            <a:endParaRPr lang="en-US" dirty="0"/>
          </a:p>
        </p:txBody>
      </p:sp>
      <p:sp>
        <p:nvSpPr>
          <p:cNvPr id="9" name="Rectangle 8"/>
          <p:cNvSpPr/>
          <p:nvPr/>
        </p:nvSpPr>
        <p:spPr>
          <a:xfrm>
            <a:off x="4501952" y="3581400"/>
            <a:ext cx="4103728" cy="2405274"/>
          </a:xfrm>
          <a:prstGeom prst="rect">
            <a:avLst/>
          </a:prstGeom>
        </p:spPr>
        <p:txBody>
          <a:bodyPr wrap="square">
            <a:spAutoFit/>
          </a:bodyPr>
          <a:lstStyle/>
          <a:p>
            <a:pPr marL="0" lvl="2" algn="just">
              <a:lnSpc>
                <a:spcPct val="120000"/>
              </a:lnSpc>
              <a:buSzPct val="85000"/>
            </a:pPr>
            <a:r>
              <a:rPr lang="en-US" altLang="zh-CN" dirty="0">
                <a:solidFill>
                  <a:srgbClr val="0000FF"/>
                </a:solidFill>
                <a:latin typeface="Perpetua" pitchFamily="18" charset="0"/>
                <a:ea typeface="新細明體" pitchFamily="18" charset="-120"/>
              </a:rPr>
              <a:t>     </a:t>
            </a:r>
            <a:r>
              <a:rPr lang="en-US" b="1" dirty="0" err="1">
                <a:solidFill>
                  <a:srgbClr val="0000FF"/>
                </a:solidFill>
                <a:latin typeface="Perpetua" pitchFamily="18" charset="0"/>
                <a:ea typeface="新細明體" pitchFamily="18" charset="-120"/>
              </a:rPr>
              <a:t>stmt</a:t>
            </a:r>
            <a:r>
              <a:rPr lang="en-US" b="1" dirty="0">
                <a:solidFill>
                  <a:srgbClr val="0000FF"/>
                </a:solidFill>
                <a:latin typeface="Perpetua" pitchFamily="18" charset="0"/>
                <a:ea typeface="新細明體" pitchFamily="18" charset="-120"/>
              </a:rPr>
              <a:t> </a:t>
            </a:r>
            <a:r>
              <a:rPr lang="en-US" altLang="zh-CN" b="1" dirty="0">
                <a:solidFill>
                  <a:srgbClr val="0000FF"/>
                </a:solidFill>
                <a:latin typeface="Perpetua" pitchFamily="18" charset="0"/>
                <a:ea typeface="新細明體" pitchFamily="18" charset="-120"/>
                <a:sym typeface="Symbol" pitchFamily="-80" charset="2"/>
              </a:rPr>
              <a:t></a:t>
            </a:r>
            <a:r>
              <a:rPr lang="en-US" b="1" dirty="0">
                <a:solidFill>
                  <a:srgbClr val="0000FF"/>
                </a:solidFill>
                <a:latin typeface="Perpetua" pitchFamily="18" charset="0"/>
                <a:ea typeface="新細明體" pitchFamily="18" charset="-120"/>
              </a:rPr>
              <a:t> if </a:t>
            </a:r>
            <a:r>
              <a:rPr lang="en-US" b="1" dirty="0" err="1">
                <a:solidFill>
                  <a:srgbClr val="0000FF"/>
                </a:solidFill>
                <a:latin typeface="Perpetua" pitchFamily="18" charset="0"/>
                <a:ea typeface="新細明體" pitchFamily="18" charset="-120"/>
              </a:rPr>
              <a:t>expr</a:t>
            </a:r>
            <a:r>
              <a:rPr lang="en-US" b="1" dirty="0">
                <a:solidFill>
                  <a:srgbClr val="0000FF"/>
                </a:solidFill>
                <a:latin typeface="Perpetua" pitchFamily="18" charset="0"/>
                <a:ea typeface="新細明體" pitchFamily="18" charset="-120"/>
              </a:rPr>
              <a:t> then </a:t>
            </a:r>
            <a:r>
              <a:rPr lang="en-US" b="1" dirty="0" err="1">
                <a:solidFill>
                  <a:srgbClr val="0000FF"/>
                </a:solidFill>
                <a:latin typeface="Perpetua" pitchFamily="18" charset="0"/>
                <a:ea typeface="新細明體" pitchFamily="18" charset="-120"/>
              </a:rPr>
              <a:t>stmt</a:t>
            </a:r>
            <a:endParaRPr lang="en-US" b="1" dirty="0">
              <a:solidFill>
                <a:srgbClr val="0000FF"/>
              </a:solidFill>
              <a:latin typeface="Perpetua" pitchFamily="18" charset="0"/>
              <a:ea typeface="新細明體" pitchFamily="18" charset="-120"/>
            </a:endParaRPr>
          </a:p>
          <a:p>
            <a:pPr marL="0" lvl="2" algn="just">
              <a:lnSpc>
                <a:spcPct val="120000"/>
              </a:lnSpc>
              <a:buSzPct val="85000"/>
            </a:pPr>
            <a:r>
              <a:rPr lang="en-US" b="1" dirty="0">
                <a:solidFill>
                  <a:srgbClr val="0000FF"/>
                </a:solidFill>
                <a:latin typeface="Perpetua" pitchFamily="18" charset="0"/>
                <a:ea typeface="新細明體" pitchFamily="18" charset="-120"/>
              </a:rPr>
              <a:t>                   | if </a:t>
            </a:r>
            <a:r>
              <a:rPr lang="en-US" b="1" dirty="0" err="1">
                <a:solidFill>
                  <a:srgbClr val="0000FF"/>
                </a:solidFill>
                <a:latin typeface="Perpetua" pitchFamily="18" charset="0"/>
                <a:ea typeface="新細明體" pitchFamily="18" charset="-120"/>
              </a:rPr>
              <a:t>expr</a:t>
            </a:r>
            <a:r>
              <a:rPr lang="en-US" b="1" dirty="0">
                <a:solidFill>
                  <a:srgbClr val="0000FF"/>
                </a:solidFill>
                <a:latin typeface="Perpetua" pitchFamily="18" charset="0"/>
                <a:ea typeface="新細明體" pitchFamily="18" charset="-120"/>
              </a:rPr>
              <a:t> then </a:t>
            </a:r>
            <a:r>
              <a:rPr lang="en-US" b="1" dirty="0" err="1">
                <a:solidFill>
                  <a:srgbClr val="0000FF"/>
                </a:solidFill>
                <a:latin typeface="Perpetua" pitchFamily="18" charset="0"/>
                <a:ea typeface="新細明體" pitchFamily="18" charset="-120"/>
              </a:rPr>
              <a:t>stmt</a:t>
            </a:r>
            <a:r>
              <a:rPr lang="en-US" b="1" dirty="0">
                <a:solidFill>
                  <a:srgbClr val="0000FF"/>
                </a:solidFill>
                <a:latin typeface="Perpetua" pitchFamily="18" charset="0"/>
                <a:ea typeface="新細明體" pitchFamily="18" charset="-120"/>
              </a:rPr>
              <a:t> else </a:t>
            </a:r>
            <a:r>
              <a:rPr lang="en-US" b="1" dirty="0" err="1">
                <a:solidFill>
                  <a:srgbClr val="0000FF"/>
                </a:solidFill>
                <a:latin typeface="Perpetua" pitchFamily="18" charset="0"/>
                <a:ea typeface="新細明體" pitchFamily="18" charset="-120"/>
              </a:rPr>
              <a:t>stmt</a:t>
            </a:r>
            <a:endParaRPr lang="en-US" b="1" dirty="0">
              <a:solidFill>
                <a:srgbClr val="0000FF"/>
              </a:solidFill>
              <a:latin typeface="Perpetua" pitchFamily="18" charset="0"/>
              <a:ea typeface="新細明體" pitchFamily="18" charset="-120"/>
            </a:endParaRPr>
          </a:p>
          <a:p>
            <a:pPr marL="0" lvl="2" algn="just">
              <a:lnSpc>
                <a:spcPct val="120000"/>
              </a:lnSpc>
              <a:buSzPct val="85000"/>
            </a:pPr>
            <a:r>
              <a:rPr lang="en-US" b="1" dirty="0">
                <a:solidFill>
                  <a:srgbClr val="0000FF"/>
                </a:solidFill>
                <a:latin typeface="Perpetua" pitchFamily="18" charset="0"/>
                <a:ea typeface="新細明體" pitchFamily="18" charset="-120"/>
              </a:rPr>
              <a:t>                   | Ɛ</a:t>
            </a:r>
          </a:p>
          <a:p>
            <a:pPr marL="0" lvl="2" algn="just">
              <a:lnSpc>
                <a:spcPct val="120000"/>
              </a:lnSpc>
              <a:buSzPct val="85000"/>
            </a:pPr>
            <a:r>
              <a:rPr lang="en-US" b="1" dirty="0">
                <a:solidFill>
                  <a:srgbClr val="0000FF"/>
                </a:solidFill>
                <a:latin typeface="Perpetua" pitchFamily="18" charset="0"/>
                <a:ea typeface="新細明體" pitchFamily="18" charset="-120"/>
              </a:rPr>
              <a:t>        </a:t>
            </a:r>
            <a:r>
              <a:rPr lang="en-US" b="1" dirty="0" err="1">
                <a:solidFill>
                  <a:srgbClr val="0000FF"/>
                </a:solidFill>
                <a:latin typeface="Perpetua" pitchFamily="18" charset="0"/>
                <a:ea typeface="新細明體" pitchFamily="18" charset="-120"/>
              </a:rPr>
              <a:t>expr</a:t>
            </a:r>
            <a:r>
              <a:rPr lang="en-US" b="1" dirty="0">
                <a:solidFill>
                  <a:srgbClr val="0000FF"/>
                </a:solidFill>
                <a:latin typeface="Perpetua" pitchFamily="18" charset="0"/>
                <a:ea typeface="新細明體" pitchFamily="18" charset="-120"/>
              </a:rPr>
              <a:t> </a:t>
            </a:r>
            <a:r>
              <a:rPr lang="en-US" altLang="zh-CN" b="1" dirty="0">
                <a:solidFill>
                  <a:srgbClr val="0000FF"/>
                </a:solidFill>
                <a:latin typeface="Perpetua" pitchFamily="18" charset="0"/>
                <a:ea typeface="新細明體" pitchFamily="18" charset="-120"/>
                <a:sym typeface="Symbol" pitchFamily="-80" charset="2"/>
              </a:rPr>
              <a:t> </a:t>
            </a:r>
            <a:r>
              <a:rPr lang="en-US" b="1" dirty="0">
                <a:solidFill>
                  <a:srgbClr val="0000FF"/>
                </a:solidFill>
                <a:latin typeface="Perpetua" pitchFamily="18" charset="0"/>
                <a:ea typeface="新細明體" pitchFamily="18" charset="-120"/>
              </a:rPr>
              <a:t>term relop term</a:t>
            </a:r>
          </a:p>
          <a:p>
            <a:pPr marL="0" lvl="2" algn="just">
              <a:lnSpc>
                <a:spcPct val="120000"/>
              </a:lnSpc>
              <a:buSzPct val="85000"/>
            </a:pPr>
            <a:r>
              <a:rPr lang="en-US" b="1" dirty="0">
                <a:solidFill>
                  <a:srgbClr val="0000FF"/>
                </a:solidFill>
                <a:latin typeface="Perpetua" pitchFamily="18" charset="0"/>
                <a:ea typeface="新細明體" pitchFamily="18" charset="-120"/>
              </a:rPr>
              <a:t>                   |  term</a:t>
            </a:r>
          </a:p>
          <a:p>
            <a:pPr marL="0" lvl="2" algn="just">
              <a:lnSpc>
                <a:spcPct val="120000"/>
              </a:lnSpc>
              <a:buSzPct val="85000"/>
            </a:pPr>
            <a:r>
              <a:rPr lang="en-US" b="1" dirty="0">
                <a:solidFill>
                  <a:srgbClr val="0000FF"/>
                </a:solidFill>
                <a:latin typeface="Perpetua" pitchFamily="18" charset="0"/>
                <a:ea typeface="新細明體" pitchFamily="18" charset="-120"/>
              </a:rPr>
              <a:t>       term </a:t>
            </a:r>
            <a:r>
              <a:rPr lang="en-US" altLang="zh-CN" b="1" dirty="0">
                <a:solidFill>
                  <a:srgbClr val="0000FF"/>
                </a:solidFill>
                <a:latin typeface="Perpetua" pitchFamily="18" charset="0"/>
                <a:ea typeface="新細明體" pitchFamily="18" charset="-120"/>
                <a:sym typeface="Symbol" pitchFamily="-80" charset="2"/>
              </a:rPr>
              <a:t> </a:t>
            </a:r>
            <a:r>
              <a:rPr lang="en-US" b="1" dirty="0">
                <a:solidFill>
                  <a:srgbClr val="0000FF"/>
                </a:solidFill>
                <a:latin typeface="Perpetua" pitchFamily="18" charset="0"/>
                <a:ea typeface="新細明體" pitchFamily="18" charset="-120"/>
              </a:rPr>
              <a:t> id</a:t>
            </a:r>
          </a:p>
          <a:p>
            <a:pPr marL="0" lvl="2" algn="just">
              <a:lnSpc>
                <a:spcPct val="120000"/>
              </a:lnSpc>
              <a:buSzPct val="85000"/>
            </a:pPr>
            <a:r>
              <a:rPr lang="en-US" b="1" dirty="0">
                <a:solidFill>
                  <a:srgbClr val="0000FF"/>
                </a:solidFill>
                <a:latin typeface="Perpetua" pitchFamily="18" charset="0"/>
                <a:ea typeface="新細明體" pitchFamily="18" charset="-120"/>
              </a:rPr>
              <a:t>                   |  number</a:t>
            </a:r>
          </a:p>
        </p:txBody>
      </p:sp>
      <p:sp>
        <p:nvSpPr>
          <p:cNvPr id="10" name="Rectangle 9"/>
          <p:cNvSpPr/>
          <p:nvPr/>
        </p:nvSpPr>
        <p:spPr>
          <a:xfrm>
            <a:off x="269838" y="4827964"/>
            <a:ext cx="4234803" cy="1969770"/>
          </a:xfrm>
          <a:prstGeom prst="rect">
            <a:avLst/>
          </a:prstGeom>
        </p:spPr>
        <p:txBody>
          <a:bodyPr wrap="square">
            <a:spAutoFit/>
          </a:bodyPr>
          <a:lstStyle/>
          <a:p>
            <a:pPr marL="344488" lvl="2" indent="-344488" algn="just">
              <a:buSzPct val="85000"/>
            </a:pPr>
            <a:r>
              <a:rPr lang="en-US" altLang="zh-CN" dirty="0">
                <a:solidFill>
                  <a:srgbClr val="0000FF"/>
                </a:solidFill>
                <a:latin typeface="Perpetua" pitchFamily="18" charset="0"/>
                <a:ea typeface="新細明體" pitchFamily="18" charset="-120"/>
              </a:rPr>
              <a:t>(c) </a:t>
            </a:r>
            <a:r>
              <a:rPr lang="en-US" altLang="zh-CN" sz="1600" dirty="0">
                <a:latin typeface="Perpetua" pitchFamily="18" charset="0"/>
                <a:ea typeface="新細明體" pitchFamily="18" charset="-120"/>
              </a:rPr>
              <a:t>Regular Definition for unsigned numbers such as 5280 ,  0.0 1 234, 6.  336E4, or  1.  89E-4</a:t>
            </a:r>
            <a:r>
              <a:rPr lang="en-US" altLang="zh-CN" sz="1600" dirty="0">
                <a:solidFill>
                  <a:srgbClr val="0000FF"/>
                </a:solidFill>
                <a:latin typeface="Perpetua" pitchFamily="18" charset="0"/>
                <a:ea typeface="新細明體" pitchFamily="18" charset="-120"/>
              </a:rPr>
              <a:t>      </a:t>
            </a:r>
          </a:p>
          <a:p>
            <a:pPr marL="0" lvl="2" algn="just">
              <a:lnSpc>
                <a:spcPct val="110000"/>
              </a:lnSpc>
              <a:buSzPct val="85000"/>
            </a:pPr>
            <a:r>
              <a:rPr lang="en-US" altLang="zh-CN" sz="1600" b="1" dirty="0">
                <a:solidFill>
                  <a:srgbClr val="0000FF"/>
                </a:solidFill>
                <a:latin typeface="Perpetua" pitchFamily="18" charset="0"/>
                <a:ea typeface="新細明體" pitchFamily="18" charset="-120"/>
                <a:sym typeface="Symbol" pitchFamily="-80" charset="2"/>
              </a:rPr>
              <a:t>       </a:t>
            </a:r>
            <a:r>
              <a:rPr lang="en-US" altLang="zh-CN" sz="1600" b="1" dirty="0">
                <a:solidFill>
                  <a:srgbClr val="CC00FF"/>
                </a:solidFill>
                <a:latin typeface="Perpetua" pitchFamily="18" charset="0"/>
                <a:ea typeface="新細明體" pitchFamily="18" charset="-120"/>
                <a:sym typeface="Symbol" pitchFamily="-80" charset="2"/>
              </a:rPr>
              <a:t>digit</a:t>
            </a:r>
            <a:r>
              <a:rPr lang="en-US" altLang="zh-CN" sz="1600" b="1" dirty="0">
                <a:solidFill>
                  <a:srgbClr val="CC00FF"/>
                </a:solidFill>
                <a:latin typeface="Perpetua" pitchFamily="18" charset="0"/>
                <a:ea typeface="新細明體" pitchFamily="18" charset="-120"/>
              </a:rPr>
              <a:t> </a:t>
            </a:r>
            <a:r>
              <a:rPr lang="en-US" altLang="zh-CN" sz="1600" b="1" dirty="0">
                <a:solidFill>
                  <a:srgbClr val="CC00FF"/>
                </a:solidFill>
                <a:latin typeface="Perpetua" pitchFamily="18" charset="0"/>
                <a:ea typeface="新細明體" pitchFamily="18" charset="-120"/>
                <a:sym typeface="Symbol" pitchFamily="-80" charset="2"/>
              </a:rPr>
              <a:t>0|1|2|…|9</a:t>
            </a:r>
          </a:p>
          <a:p>
            <a:pPr marL="0" lvl="2" algn="just">
              <a:lnSpc>
                <a:spcPct val="110000"/>
              </a:lnSpc>
              <a:buSzPct val="85000"/>
            </a:pPr>
            <a:r>
              <a:rPr lang="en-US" altLang="zh-CN" sz="1600" b="1" dirty="0">
                <a:solidFill>
                  <a:srgbClr val="CC00FF"/>
                </a:solidFill>
                <a:latin typeface="Perpetua" pitchFamily="18" charset="0"/>
                <a:ea typeface="新細明體" pitchFamily="18" charset="-120"/>
                <a:sym typeface="Symbol" pitchFamily="-80" charset="2"/>
              </a:rPr>
              <a:t>       digits</a:t>
            </a:r>
            <a:r>
              <a:rPr lang="en-US" altLang="zh-CN" sz="1600" b="1" dirty="0">
                <a:solidFill>
                  <a:srgbClr val="CC00FF"/>
                </a:solidFill>
                <a:latin typeface="Perpetua" pitchFamily="18" charset="0"/>
                <a:ea typeface="新細明體" pitchFamily="18" charset="-120"/>
              </a:rPr>
              <a:t> </a:t>
            </a:r>
            <a:r>
              <a:rPr lang="en-US" altLang="zh-CN" sz="1600" b="1" dirty="0">
                <a:solidFill>
                  <a:srgbClr val="CC00FF"/>
                </a:solidFill>
                <a:latin typeface="Perpetua" pitchFamily="18" charset="0"/>
                <a:ea typeface="新細明體" pitchFamily="18" charset="-120"/>
                <a:sym typeface="Symbol" pitchFamily="-80" charset="2"/>
              </a:rPr>
              <a:t>digit digit*</a:t>
            </a:r>
          </a:p>
          <a:p>
            <a:pPr marL="0" lvl="2" algn="just">
              <a:lnSpc>
                <a:spcPct val="110000"/>
              </a:lnSpc>
              <a:buSzPct val="85000"/>
            </a:pPr>
            <a:r>
              <a:rPr lang="en-US" sz="1600" b="1" dirty="0">
                <a:solidFill>
                  <a:srgbClr val="CC00FF"/>
                </a:solidFill>
                <a:latin typeface="Perpetua" pitchFamily="18" charset="0"/>
                <a:ea typeface="新細明體" pitchFamily="18" charset="-120"/>
                <a:sym typeface="Symbol" pitchFamily="-80" charset="2"/>
              </a:rPr>
              <a:t>       optFrac</a:t>
            </a:r>
            <a:r>
              <a:rPr lang="en-US" altLang="zh-CN" sz="1600" b="1" dirty="0">
                <a:solidFill>
                  <a:srgbClr val="CC00FF"/>
                </a:solidFill>
                <a:latin typeface="Perpetua" pitchFamily="18" charset="0"/>
                <a:ea typeface="新細明體" pitchFamily="18" charset="-120"/>
                <a:sym typeface="Symbol" pitchFamily="-80" charset="2"/>
              </a:rPr>
              <a:t> </a:t>
            </a:r>
            <a:r>
              <a:rPr lang="en-US" sz="1600" b="1" dirty="0">
                <a:solidFill>
                  <a:srgbClr val="CC00FF"/>
                </a:solidFill>
                <a:latin typeface="Perpetua" pitchFamily="18" charset="0"/>
                <a:ea typeface="新細明體" pitchFamily="18" charset="-120"/>
              </a:rPr>
              <a:t> . digts|Ɛ   </a:t>
            </a:r>
          </a:p>
          <a:p>
            <a:pPr marL="0" lvl="2" algn="just">
              <a:lnSpc>
                <a:spcPct val="110000"/>
              </a:lnSpc>
              <a:buSzPct val="85000"/>
            </a:pPr>
            <a:r>
              <a:rPr lang="en-US" sz="1600" b="1" dirty="0">
                <a:solidFill>
                  <a:srgbClr val="CC00FF"/>
                </a:solidFill>
                <a:latin typeface="Perpetua" pitchFamily="18" charset="0"/>
                <a:ea typeface="新細明體" pitchFamily="18" charset="-120"/>
                <a:sym typeface="Symbol" pitchFamily="-80" charset="2"/>
              </a:rPr>
              <a:t>       optExp</a:t>
            </a:r>
            <a:r>
              <a:rPr lang="en-US" altLang="zh-CN" sz="1600" b="1" dirty="0">
                <a:solidFill>
                  <a:srgbClr val="CC00FF"/>
                </a:solidFill>
                <a:latin typeface="Perpetua" pitchFamily="18" charset="0"/>
                <a:ea typeface="新細明體" pitchFamily="18" charset="-120"/>
                <a:sym typeface="Symbol" pitchFamily="-80" charset="2"/>
              </a:rPr>
              <a:t> </a:t>
            </a:r>
            <a:r>
              <a:rPr lang="en-US" sz="1600" b="1" dirty="0">
                <a:solidFill>
                  <a:srgbClr val="CC00FF"/>
                </a:solidFill>
                <a:latin typeface="Perpetua" pitchFamily="18" charset="0"/>
                <a:ea typeface="新細明體" pitchFamily="18" charset="-120"/>
              </a:rPr>
              <a:t> (E(+|-|Ɛ) digts|Ɛ </a:t>
            </a:r>
          </a:p>
          <a:p>
            <a:pPr marL="0" lvl="2" algn="just">
              <a:lnSpc>
                <a:spcPct val="110000"/>
              </a:lnSpc>
              <a:buSzPct val="85000"/>
            </a:pPr>
            <a:r>
              <a:rPr lang="en-US" sz="1600" b="1" dirty="0">
                <a:solidFill>
                  <a:srgbClr val="CC00FF"/>
                </a:solidFill>
                <a:latin typeface="Perpetua" pitchFamily="18" charset="0"/>
                <a:ea typeface="新細明體" pitchFamily="18" charset="-120"/>
              </a:rPr>
              <a:t>       number </a:t>
            </a:r>
            <a:r>
              <a:rPr lang="en-US" altLang="zh-CN" sz="1600" b="1" dirty="0">
                <a:solidFill>
                  <a:srgbClr val="CC00FF"/>
                </a:solidFill>
                <a:latin typeface="Perpetua" pitchFamily="18" charset="0"/>
                <a:ea typeface="新細明體" pitchFamily="18" charset="-120"/>
                <a:sym typeface="Symbol" pitchFamily="-80" charset="2"/>
              </a:rPr>
              <a:t> digits optFrac OptExp</a:t>
            </a:r>
            <a:r>
              <a:rPr lang="en-US" sz="1600" b="1" dirty="0">
                <a:solidFill>
                  <a:srgbClr val="CC00FF"/>
                </a:solidFill>
                <a:latin typeface="Perpetua" pitchFamily="18" charset="0"/>
                <a:ea typeface="新細明體" pitchFamily="18" charset="-120"/>
              </a:rPr>
              <a:t>          </a:t>
            </a:r>
          </a:p>
        </p:txBody>
      </p:sp>
      <p:sp>
        <p:nvSpPr>
          <p:cNvPr id="11" name="Rectangle 10"/>
          <p:cNvSpPr/>
          <p:nvPr/>
        </p:nvSpPr>
        <p:spPr>
          <a:xfrm>
            <a:off x="269838" y="3426500"/>
            <a:ext cx="3643241" cy="369332"/>
          </a:xfrm>
          <a:prstGeom prst="rect">
            <a:avLst/>
          </a:prstGeom>
        </p:spPr>
        <p:txBody>
          <a:bodyPr wrap="none">
            <a:spAutoFit/>
          </a:bodyPr>
          <a:lstStyle/>
          <a:p>
            <a:r>
              <a:rPr lang="en-US" altLang="zh-CN" dirty="0">
                <a:solidFill>
                  <a:srgbClr val="0000FF"/>
                </a:solidFill>
                <a:latin typeface="Perpetua" pitchFamily="18" charset="0"/>
                <a:ea typeface="新細明體" pitchFamily="18" charset="-120"/>
              </a:rPr>
              <a:t>(a)  Regular Definition for Java Identifiers</a:t>
            </a:r>
            <a:endParaRPr lang="en-US" dirty="0">
              <a:solidFill>
                <a:srgbClr val="0000FF"/>
              </a:solidFill>
            </a:endParaRP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TextShape 2"/>
          <p:cNvSpPr txBox="1"/>
          <p:nvPr/>
        </p:nvSpPr>
        <p:spPr>
          <a:xfrm>
            <a:off x="330640" y="990600"/>
            <a:ext cx="8584760" cy="5410200"/>
          </a:xfrm>
          <a:prstGeom prst="rect">
            <a:avLst/>
          </a:prstGeom>
        </p:spPr>
        <p:txBody>
          <a:bodyPr/>
          <a:lstStyle/>
          <a:p>
            <a:pPr marL="342900" lvl="2" indent="-342900" algn="just">
              <a:lnSpc>
                <a:spcPct val="180000"/>
              </a:lnSpc>
              <a:buSzPct val="85000"/>
              <a:buFont typeface="Webdings" pitchFamily="18" charset="2"/>
              <a:buChar char="ÿ"/>
            </a:pPr>
            <a:r>
              <a:rPr lang="en-US" altLang="zh-TW" sz="1900" dirty="0">
                <a:solidFill>
                  <a:srgbClr val="000000"/>
                </a:solidFill>
                <a:latin typeface="Perpetua" pitchFamily="18" charset="0"/>
              </a:rPr>
              <a:t>The </a:t>
            </a:r>
            <a:r>
              <a:rPr lang="en-US" altLang="zh-TW" b="1" dirty="0">
                <a:solidFill>
                  <a:srgbClr val="CC00FF"/>
                </a:solidFill>
                <a:latin typeface="Perpetua" pitchFamily="18" charset="0"/>
              </a:rPr>
              <a:t>lexical analysis phase </a:t>
            </a:r>
            <a:r>
              <a:rPr lang="en-US" altLang="zh-TW" sz="1900" dirty="0">
                <a:solidFill>
                  <a:srgbClr val="000000"/>
                </a:solidFill>
                <a:latin typeface="Perpetua" pitchFamily="18" charset="0"/>
              </a:rPr>
              <a:t>of compilation breaks the </a:t>
            </a:r>
            <a:r>
              <a:rPr lang="en-US" altLang="zh-TW" b="1" dirty="0">
                <a:latin typeface="Perpetua" pitchFamily="18" charset="0"/>
              </a:rPr>
              <a:t>text file </a:t>
            </a:r>
            <a:r>
              <a:rPr lang="en-US" altLang="zh-TW" sz="1900" dirty="0">
                <a:solidFill>
                  <a:srgbClr val="000000"/>
                </a:solidFill>
                <a:latin typeface="Perpetua" pitchFamily="18" charset="0"/>
              </a:rPr>
              <a:t>(program) into smaller chunks called </a:t>
            </a:r>
            <a:r>
              <a:rPr lang="en-US" altLang="zh-TW" b="1" dirty="0">
                <a:solidFill>
                  <a:srgbClr val="000000"/>
                </a:solidFill>
                <a:latin typeface="Perpetua" pitchFamily="18" charset="0"/>
              </a:rPr>
              <a:t>tokens.</a:t>
            </a:r>
          </a:p>
          <a:p>
            <a:pPr marL="342900" lvl="2" indent="-342900" algn="just">
              <a:lnSpc>
                <a:spcPct val="180000"/>
              </a:lnSpc>
              <a:buSzPct val="85000"/>
              <a:buFont typeface="Webdings" pitchFamily="18" charset="2"/>
              <a:buChar char="ÿ"/>
            </a:pPr>
            <a:r>
              <a:rPr lang="en-US" sz="1900" dirty="0">
                <a:solidFill>
                  <a:srgbClr val="000000"/>
                </a:solidFill>
                <a:latin typeface="Perpetua" pitchFamily="18" charset="0"/>
              </a:rPr>
              <a:t>A </a:t>
            </a:r>
            <a:r>
              <a:rPr lang="en-US" sz="1900" b="1" dirty="0">
                <a:solidFill>
                  <a:srgbClr val="0000FF"/>
                </a:solidFill>
                <a:latin typeface="Perpetua" pitchFamily="18" charset="0"/>
              </a:rPr>
              <a:t>token</a:t>
            </a:r>
            <a:r>
              <a:rPr lang="en-US" sz="1900" dirty="0">
                <a:solidFill>
                  <a:srgbClr val="000000"/>
                </a:solidFill>
                <a:latin typeface="Perpetua" pitchFamily="18" charset="0"/>
              </a:rPr>
              <a:t> describes a pattern of characters having </a:t>
            </a:r>
            <a:r>
              <a:rPr lang="en-US" b="1" dirty="0">
                <a:solidFill>
                  <a:srgbClr val="CC00FF"/>
                </a:solidFill>
                <a:latin typeface="Perpetua" pitchFamily="18" charset="0"/>
              </a:rPr>
              <a:t>same meaning </a:t>
            </a:r>
            <a:r>
              <a:rPr lang="en-US" sz="1900" dirty="0">
                <a:solidFill>
                  <a:srgbClr val="000000"/>
                </a:solidFill>
                <a:latin typeface="Perpetua" pitchFamily="18" charset="0"/>
              </a:rPr>
              <a:t>in the source program. (such as identifiers, operators, keywords, numbers, delimiters and so on)</a:t>
            </a:r>
          </a:p>
          <a:p>
            <a:pPr marL="800100" lvl="3" indent="-342900" algn="just">
              <a:buSzPct val="85000"/>
              <a:buBlip>
                <a:blip r:embed="rId2"/>
              </a:buBlip>
            </a:pPr>
            <a:r>
              <a:rPr lang="en-US" altLang="zh-TW" sz="2000" dirty="0">
                <a:latin typeface="Perpetua" pitchFamily="18" charset="0"/>
                <a:ea typeface="新細明體" pitchFamily="18" charset="-120"/>
              </a:rPr>
              <a:t>The lexical analysis phase of the compiler is often called </a:t>
            </a:r>
            <a:r>
              <a:rPr lang="en-US" altLang="zh-TW" b="1" dirty="0">
                <a:solidFill>
                  <a:srgbClr val="0000FF"/>
                </a:solidFill>
                <a:latin typeface="Perpetua" pitchFamily="18" charset="0"/>
                <a:ea typeface="新細明體" pitchFamily="18" charset="-120"/>
              </a:rPr>
              <a:t>tokenization</a:t>
            </a:r>
            <a:endParaRPr lang="en-US" altLang="zh-TW" sz="2000" b="1" dirty="0">
              <a:solidFill>
                <a:srgbClr val="0000FF"/>
              </a:solidFill>
              <a:latin typeface="Perpetua" pitchFamily="18" charset="0"/>
              <a:ea typeface="新細明體" pitchFamily="18" charset="-120"/>
            </a:endParaRPr>
          </a:p>
          <a:p>
            <a:pPr marL="342900" lvl="2" indent="-342900" algn="just">
              <a:lnSpc>
                <a:spcPct val="180000"/>
              </a:lnSpc>
              <a:buSzPct val="85000"/>
              <a:buFont typeface="Webdings" pitchFamily="18" charset="2"/>
              <a:buChar char="ÿ"/>
            </a:pPr>
            <a:r>
              <a:rPr lang="en-US" dirty="0">
                <a:solidFill>
                  <a:srgbClr val="000000"/>
                </a:solidFill>
                <a:latin typeface="Perpetua" pitchFamily="18" charset="0"/>
              </a:rPr>
              <a:t>The </a:t>
            </a:r>
            <a:r>
              <a:rPr lang="en-US" b="1" dirty="0">
                <a:solidFill>
                  <a:srgbClr val="CC00FF"/>
                </a:solidFill>
                <a:latin typeface="Perpetua" pitchFamily="18" charset="0"/>
              </a:rPr>
              <a:t>lexical analyzer (LA) </a:t>
            </a:r>
            <a:r>
              <a:rPr lang="en-US" dirty="0">
                <a:solidFill>
                  <a:srgbClr val="000000"/>
                </a:solidFill>
                <a:latin typeface="Perpetua" pitchFamily="18" charset="0"/>
              </a:rPr>
              <a:t>reads the stream of characters making up the source program and groups the characters into meaningful sequences called </a:t>
            </a:r>
            <a:r>
              <a:rPr lang="en-US" sz="1900" b="1" dirty="0">
                <a:solidFill>
                  <a:srgbClr val="0000FF"/>
                </a:solidFill>
                <a:latin typeface="Perpetua" pitchFamily="18" charset="0"/>
              </a:rPr>
              <a:t>lexemes</a:t>
            </a:r>
            <a:r>
              <a:rPr lang="en-US" dirty="0">
                <a:solidFill>
                  <a:srgbClr val="000000"/>
                </a:solidFill>
                <a:latin typeface="Perpetua" pitchFamily="18" charset="0"/>
              </a:rPr>
              <a:t>. </a:t>
            </a:r>
          </a:p>
          <a:p>
            <a:pPr marL="342900" lvl="2" indent="-342900" algn="just">
              <a:lnSpc>
                <a:spcPct val="180000"/>
              </a:lnSpc>
              <a:buSzPct val="85000"/>
              <a:buFont typeface="Webdings" pitchFamily="18" charset="2"/>
              <a:buChar char="ÿ"/>
            </a:pPr>
            <a:r>
              <a:rPr lang="en-US" dirty="0">
                <a:solidFill>
                  <a:srgbClr val="000000"/>
                </a:solidFill>
                <a:latin typeface="Perpetua" pitchFamily="18" charset="0"/>
              </a:rPr>
              <a:t>For each lexeme, the lexical analyzer produces as output a </a:t>
            </a:r>
            <a:r>
              <a:rPr lang="en-US" b="1" dirty="0">
                <a:solidFill>
                  <a:srgbClr val="000000"/>
                </a:solidFill>
                <a:latin typeface="Perpetua" pitchFamily="18" charset="0"/>
              </a:rPr>
              <a:t>token</a:t>
            </a:r>
            <a:r>
              <a:rPr lang="en-US" dirty="0">
                <a:solidFill>
                  <a:srgbClr val="000000"/>
                </a:solidFill>
                <a:latin typeface="Perpetua" pitchFamily="18" charset="0"/>
              </a:rPr>
              <a:t> of the form </a:t>
            </a:r>
            <a:r>
              <a:rPr lang="en-US" b="1" dirty="0">
                <a:solidFill>
                  <a:srgbClr val="CC00FF"/>
                </a:solidFill>
                <a:latin typeface="Perpetua" pitchFamily="18" charset="0"/>
              </a:rPr>
              <a:t>{token- name, attribute-value} </a:t>
            </a:r>
            <a:r>
              <a:rPr lang="en-US" sz="1900" dirty="0">
                <a:solidFill>
                  <a:srgbClr val="000000"/>
                </a:solidFill>
                <a:latin typeface="Perpetua" pitchFamily="18" charset="0"/>
              </a:rPr>
              <a:t>that it passes on to the subsequent phase, syntax analysis.  </a:t>
            </a:r>
            <a:r>
              <a:rPr lang="en-US" sz="1900" b="1" dirty="0">
                <a:solidFill>
                  <a:srgbClr val="000000"/>
                </a:solidFill>
                <a:latin typeface="Perpetua" pitchFamily="18" charset="0"/>
              </a:rPr>
              <a:t>Where, </a:t>
            </a:r>
          </a:p>
          <a:p>
            <a:pPr marL="800100" lvl="3" indent="-342900" algn="just">
              <a:buSzPct val="85000"/>
              <a:buFont typeface="Wingdings" pitchFamily="2" charset="2"/>
              <a:buChar char="F"/>
            </a:pPr>
            <a:r>
              <a:rPr lang="en-US" b="1" dirty="0">
                <a:solidFill>
                  <a:srgbClr val="000000"/>
                </a:solidFill>
                <a:latin typeface="Perpetua" pitchFamily="18" charset="0"/>
              </a:rPr>
              <a:t>token- name </a:t>
            </a:r>
            <a:r>
              <a:rPr lang="en-US" dirty="0">
                <a:solidFill>
                  <a:srgbClr val="000000"/>
                </a:solidFill>
                <a:latin typeface="Perpetua" pitchFamily="18" charset="0"/>
              </a:rPr>
              <a:t>is an </a:t>
            </a:r>
            <a:r>
              <a:rPr lang="en-US" b="1" dirty="0">
                <a:solidFill>
                  <a:srgbClr val="0000FF"/>
                </a:solidFill>
                <a:latin typeface="Perpetua" pitchFamily="18" charset="0"/>
              </a:rPr>
              <a:t>abstract symbol </a:t>
            </a:r>
            <a:r>
              <a:rPr lang="en-US" dirty="0">
                <a:solidFill>
                  <a:srgbClr val="000000"/>
                </a:solidFill>
                <a:latin typeface="Perpetua" pitchFamily="18" charset="0"/>
              </a:rPr>
              <a:t>that is used during syntax analysis , and </a:t>
            </a:r>
          </a:p>
          <a:p>
            <a:pPr marL="800100" lvl="3" indent="-342900" algn="just">
              <a:buSzPct val="85000"/>
              <a:buFont typeface="Wingdings" pitchFamily="2" charset="2"/>
              <a:buChar char="F"/>
            </a:pPr>
            <a:r>
              <a:rPr lang="en-US" sz="1600" b="1" dirty="0">
                <a:solidFill>
                  <a:srgbClr val="000000"/>
                </a:solidFill>
                <a:latin typeface="Perpetua" pitchFamily="18" charset="0"/>
              </a:rPr>
              <a:t>attribute-value</a:t>
            </a:r>
            <a:r>
              <a:rPr lang="en-US" dirty="0">
                <a:solidFill>
                  <a:srgbClr val="000000"/>
                </a:solidFill>
                <a:latin typeface="Perpetua" pitchFamily="18" charset="0"/>
              </a:rPr>
              <a:t> points to an entry in the symbol table for this token. </a:t>
            </a:r>
          </a:p>
          <a:p>
            <a:pPr marL="342900" lvl="2" indent="-342900" algn="just">
              <a:lnSpc>
                <a:spcPct val="180000"/>
              </a:lnSpc>
              <a:buSzPct val="85000"/>
              <a:buFont typeface="Webdings" pitchFamily="18" charset="2"/>
              <a:buChar char="ÿ"/>
            </a:pPr>
            <a:r>
              <a:rPr lang="en-US" dirty="0">
                <a:solidFill>
                  <a:srgbClr val="0000FF"/>
                </a:solidFill>
                <a:latin typeface="Perpetua" pitchFamily="18" charset="0"/>
              </a:rPr>
              <a:t>Information from the symbol-table entry 'is needed for semantic analysis and code generation.</a:t>
            </a:r>
          </a:p>
        </p:txBody>
      </p:sp>
    </p:spTree>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 of Regular Expression</a:t>
            </a:r>
          </a:p>
        </p:txBody>
      </p:sp>
      <p:sp>
        <p:nvSpPr>
          <p:cNvPr id="4" name="TextShape 2"/>
          <p:cNvSpPr txBox="1"/>
          <p:nvPr/>
        </p:nvSpPr>
        <p:spPr>
          <a:xfrm>
            <a:off x="192460" y="838200"/>
            <a:ext cx="8584760" cy="5829360"/>
          </a:xfrm>
          <a:prstGeom prst="rect">
            <a:avLst/>
          </a:prstGeom>
        </p:spPr>
        <p:txBody>
          <a:bodyPr/>
          <a:lstStyle/>
          <a:p>
            <a:pPr marL="342900" lvl="2" indent="-342900" algn="just">
              <a:lnSpc>
                <a:spcPct val="140000"/>
              </a:lnSpc>
              <a:buSzPct val="85000"/>
              <a:buFont typeface="Webdings" pitchFamily="18" charset="2"/>
              <a:buChar char="ÿ"/>
            </a:pPr>
            <a:r>
              <a:rPr lang="en-US" dirty="0">
                <a:solidFill>
                  <a:srgbClr val="000000"/>
                </a:solidFill>
                <a:latin typeface="Perpetua" pitchFamily="18" charset="0"/>
              </a:rPr>
              <a:t>Many extensions have  been added to  regular  expressions to enhance their ability to specify string  patterns. </a:t>
            </a:r>
          </a:p>
          <a:p>
            <a:pPr marL="342900" lvl="2" indent="-342900" algn="just">
              <a:lnSpc>
                <a:spcPct val="140000"/>
              </a:lnSpc>
              <a:buSzPct val="85000"/>
              <a:buFont typeface="Webdings" pitchFamily="18" charset="2"/>
              <a:buChar char="ÿ"/>
            </a:pPr>
            <a:r>
              <a:rPr lang="en-US" dirty="0">
                <a:solidFill>
                  <a:srgbClr val="000000"/>
                </a:solidFill>
                <a:latin typeface="Perpetua" pitchFamily="18" charset="0"/>
              </a:rPr>
              <a:t>Here are few  notational extensions:</a:t>
            </a:r>
          </a:p>
          <a:p>
            <a:pPr marL="515938" lvl="2" indent="-290513" algn="just">
              <a:lnSpc>
                <a:spcPct val="140000"/>
              </a:lnSpc>
              <a:buSzPct val="85000"/>
              <a:buFont typeface="+mj-lt"/>
              <a:buAutoNum type="arabicPeriod"/>
            </a:pPr>
            <a:r>
              <a:rPr lang="en-US" sz="1600" b="1" dirty="0">
                <a:solidFill>
                  <a:srgbClr val="0000FF"/>
                </a:solidFill>
                <a:latin typeface="Perpetua" pitchFamily="18" charset="0"/>
                <a:ea typeface="新細明體" pitchFamily="18" charset="-120"/>
              </a:rPr>
              <a:t>One  or  more  instances(+):-</a:t>
            </a:r>
            <a:r>
              <a:rPr lang="en-US" dirty="0">
                <a:latin typeface="Perpetua" pitchFamily="18" charset="0"/>
                <a:ea typeface="新細明體" pitchFamily="18" charset="-120"/>
              </a:rPr>
              <a:t>  is a unary postfix operator that represents  the positive closure of  a regular expression and its language.  That is ,  if  r  is a regular  expression, then  (r)+  denotes the language  (L( r) ) + .  </a:t>
            </a:r>
          </a:p>
          <a:p>
            <a:pPr marL="973138" lvl="3" indent="-290513" algn="just">
              <a:lnSpc>
                <a:spcPct val="140000"/>
              </a:lnSpc>
              <a:buSzPct val="85000"/>
              <a:buFont typeface="+mj-lt"/>
              <a:buAutoNum type="arabicPeriod"/>
            </a:pPr>
            <a:r>
              <a:rPr lang="en-US" dirty="0">
                <a:latin typeface="Perpetua" pitchFamily="18" charset="0"/>
                <a:ea typeface="新細明體" pitchFamily="18" charset="-120"/>
              </a:rPr>
              <a:t>The operator  </a:t>
            </a:r>
            <a:r>
              <a:rPr lang="en-US" b="1" dirty="0">
                <a:latin typeface="Perpetua" pitchFamily="18" charset="0"/>
                <a:ea typeface="新細明體" pitchFamily="18" charset="-120"/>
              </a:rPr>
              <a:t>+</a:t>
            </a:r>
            <a:r>
              <a:rPr lang="en-US" dirty="0">
                <a:latin typeface="Perpetua" pitchFamily="18" charset="0"/>
                <a:ea typeface="新細明體" pitchFamily="18" charset="-120"/>
              </a:rPr>
              <a:t> has  the  same precedence and associativity  as the  operator </a:t>
            </a:r>
            <a:r>
              <a:rPr lang="en-US" b="1" dirty="0">
                <a:latin typeface="Perpetua" pitchFamily="18" charset="0"/>
                <a:ea typeface="新細明體" pitchFamily="18" charset="-120"/>
              </a:rPr>
              <a:t>*</a:t>
            </a:r>
            <a:r>
              <a:rPr lang="en-US" dirty="0">
                <a:latin typeface="Perpetua" pitchFamily="18" charset="0"/>
                <a:ea typeface="新細明體" pitchFamily="18" charset="-120"/>
              </a:rPr>
              <a:t>.  </a:t>
            </a:r>
          </a:p>
          <a:p>
            <a:pPr marL="973138" lvl="3" indent="-290513" algn="just">
              <a:lnSpc>
                <a:spcPct val="140000"/>
              </a:lnSpc>
              <a:buSzPct val="85000"/>
              <a:buFont typeface="+mj-lt"/>
              <a:buAutoNum type="arabicPeriod"/>
            </a:pPr>
            <a:r>
              <a:rPr lang="en-US" dirty="0">
                <a:latin typeface="Perpetua" pitchFamily="18" charset="0"/>
                <a:ea typeface="新細明體" pitchFamily="18" charset="-120"/>
              </a:rPr>
              <a:t>Two useful  algebraic  laws,  </a:t>
            </a:r>
            <a:r>
              <a:rPr lang="en-US" b="1" dirty="0">
                <a:latin typeface="Perpetua" pitchFamily="18" charset="0"/>
                <a:ea typeface="新細明體" pitchFamily="18" charset="-120"/>
              </a:rPr>
              <a:t>r*=r</a:t>
            </a:r>
            <a:r>
              <a:rPr lang="en-US" b="1" baseline="30000" dirty="0">
                <a:latin typeface="Perpetua" pitchFamily="18" charset="0"/>
                <a:ea typeface="新細明體" pitchFamily="18" charset="-120"/>
              </a:rPr>
              <a:t>+</a:t>
            </a:r>
            <a:r>
              <a:rPr lang="en-US" b="1" dirty="0">
                <a:latin typeface="Perpetua" pitchFamily="18" charset="0"/>
                <a:ea typeface="新細明體" pitchFamily="18" charset="-120"/>
              </a:rPr>
              <a:t>|Ɛ </a:t>
            </a:r>
            <a:r>
              <a:rPr lang="en-US" dirty="0">
                <a:latin typeface="Perpetua" pitchFamily="18" charset="0"/>
                <a:ea typeface="新細明體" pitchFamily="18" charset="-120"/>
              </a:rPr>
              <a:t>and  </a:t>
            </a:r>
            <a:r>
              <a:rPr lang="en-US" b="1" dirty="0">
                <a:latin typeface="Perpetua" pitchFamily="18" charset="0"/>
                <a:ea typeface="新細明體" pitchFamily="18" charset="-120"/>
              </a:rPr>
              <a:t>r</a:t>
            </a:r>
            <a:r>
              <a:rPr lang="en-US" b="1" baseline="30000" dirty="0">
                <a:latin typeface="Perpetua" pitchFamily="18" charset="0"/>
                <a:ea typeface="新細明體" pitchFamily="18" charset="-120"/>
              </a:rPr>
              <a:t>+</a:t>
            </a:r>
            <a:r>
              <a:rPr lang="en-US" dirty="0">
                <a:latin typeface="Perpetua" pitchFamily="18" charset="0"/>
                <a:ea typeface="新細明體" pitchFamily="18" charset="-120"/>
              </a:rPr>
              <a:t>=</a:t>
            </a:r>
            <a:r>
              <a:rPr lang="en-US" b="1" dirty="0">
                <a:latin typeface="Perpetua" pitchFamily="18" charset="0"/>
                <a:ea typeface="新細明體" pitchFamily="18" charset="-120"/>
              </a:rPr>
              <a:t>rr*</a:t>
            </a:r>
            <a:r>
              <a:rPr lang="en-US" dirty="0">
                <a:latin typeface="Perpetua" pitchFamily="18" charset="0"/>
                <a:ea typeface="新細明體" pitchFamily="18" charset="-120"/>
              </a:rPr>
              <a:t>=</a:t>
            </a:r>
            <a:r>
              <a:rPr lang="en-US" b="1" dirty="0">
                <a:latin typeface="Perpetua" pitchFamily="18" charset="0"/>
                <a:ea typeface="新細明體" pitchFamily="18" charset="-120"/>
              </a:rPr>
              <a:t>r*r</a:t>
            </a:r>
            <a:r>
              <a:rPr lang="en-US" dirty="0">
                <a:latin typeface="Perpetua" pitchFamily="18" charset="0"/>
                <a:ea typeface="新細明體" pitchFamily="18" charset="-120"/>
              </a:rPr>
              <a:t>. </a:t>
            </a:r>
          </a:p>
          <a:p>
            <a:pPr marL="515938" lvl="2" indent="-290513" algn="just">
              <a:lnSpc>
                <a:spcPct val="140000"/>
              </a:lnSpc>
              <a:buSzPct val="85000"/>
              <a:buFont typeface="+mj-lt"/>
              <a:buAutoNum type="arabicPeriod"/>
            </a:pPr>
            <a:r>
              <a:rPr lang="en-US" sz="1600" b="1" dirty="0">
                <a:solidFill>
                  <a:srgbClr val="0000FF"/>
                </a:solidFill>
                <a:latin typeface="Perpetua" pitchFamily="18" charset="0"/>
                <a:ea typeface="新細明體" pitchFamily="18" charset="-120"/>
              </a:rPr>
              <a:t>Zero  or  one  instance(?):-</a:t>
            </a:r>
            <a:r>
              <a:rPr lang="en-US" dirty="0">
                <a:latin typeface="Perpetua" pitchFamily="18" charset="0"/>
                <a:ea typeface="新細明體" pitchFamily="18" charset="-120"/>
              </a:rPr>
              <a:t>  </a:t>
            </a:r>
            <a:r>
              <a:rPr lang="en-US" b="1" dirty="0">
                <a:latin typeface="Perpetua" pitchFamily="18" charset="0"/>
                <a:ea typeface="新細明體" pitchFamily="18" charset="-120"/>
              </a:rPr>
              <a:t>r?</a:t>
            </a:r>
            <a:r>
              <a:rPr lang="en-US" dirty="0">
                <a:latin typeface="Perpetua" pitchFamily="18" charset="0"/>
                <a:ea typeface="新細明體" pitchFamily="18" charset="-120"/>
              </a:rPr>
              <a:t> is equivalent to </a:t>
            </a:r>
            <a:r>
              <a:rPr lang="en-US" b="1" dirty="0">
                <a:latin typeface="Perpetua" pitchFamily="18" charset="0"/>
                <a:ea typeface="新細明體" pitchFamily="18" charset="-120"/>
              </a:rPr>
              <a:t>r|Ɛ </a:t>
            </a:r>
            <a:r>
              <a:rPr lang="en-US" dirty="0">
                <a:latin typeface="Perpetua" pitchFamily="18" charset="0"/>
                <a:ea typeface="新細明體" pitchFamily="18" charset="-120"/>
              </a:rPr>
              <a:t>,  or put another way, </a:t>
            </a:r>
            <a:r>
              <a:rPr lang="en-US" b="1" dirty="0">
                <a:latin typeface="Perpetua" pitchFamily="18" charset="0"/>
                <a:ea typeface="新細明體" pitchFamily="18" charset="-120"/>
              </a:rPr>
              <a:t>L(r?) = L(r) U  {Ɛ}</a:t>
            </a:r>
            <a:r>
              <a:rPr lang="en-US" dirty="0">
                <a:latin typeface="Perpetua" pitchFamily="18" charset="0"/>
                <a:ea typeface="新細明體" pitchFamily="18" charset="-120"/>
              </a:rPr>
              <a:t>.  </a:t>
            </a:r>
          </a:p>
          <a:p>
            <a:pPr marL="973138" lvl="3" indent="-290513" algn="just">
              <a:lnSpc>
                <a:spcPct val="140000"/>
              </a:lnSpc>
              <a:buSzPct val="85000"/>
              <a:buFont typeface="Wingdings" pitchFamily="2" charset="2"/>
              <a:buChar char="F"/>
            </a:pPr>
            <a:r>
              <a:rPr lang="en-US" dirty="0">
                <a:latin typeface="Perpetua" pitchFamily="18" charset="0"/>
                <a:ea typeface="新細明體" pitchFamily="18" charset="-120"/>
              </a:rPr>
              <a:t>The </a:t>
            </a:r>
            <a:r>
              <a:rPr lang="en-US" b="1" dirty="0">
                <a:latin typeface="Perpetua" pitchFamily="18" charset="0"/>
                <a:ea typeface="新細明體" pitchFamily="18" charset="-120"/>
              </a:rPr>
              <a:t>?</a:t>
            </a:r>
            <a:r>
              <a:rPr lang="en-US" dirty="0">
                <a:latin typeface="Perpetua" pitchFamily="18" charset="0"/>
                <a:ea typeface="新細明體" pitchFamily="18" charset="-120"/>
              </a:rPr>
              <a:t>  operator has the  same precedence and associativity as </a:t>
            </a:r>
            <a:r>
              <a:rPr lang="en-US" b="1" dirty="0">
                <a:latin typeface="Perpetua" pitchFamily="18" charset="0"/>
                <a:ea typeface="新細明體" pitchFamily="18" charset="-120"/>
              </a:rPr>
              <a:t>*</a:t>
            </a:r>
            <a:r>
              <a:rPr lang="en-US" dirty="0">
                <a:latin typeface="Perpetua" pitchFamily="18" charset="0"/>
                <a:ea typeface="新細明體" pitchFamily="18" charset="-120"/>
              </a:rPr>
              <a:t>  and  </a:t>
            </a:r>
            <a:r>
              <a:rPr lang="en-US" b="1" dirty="0">
                <a:latin typeface="Perpetua" pitchFamily="18" charset="0"/>
                <a:ea typeface="新細明體" pitchFamily="18" charset="-120"/>
              </a:rPr>
              <a:t>+</a:t>
            </a:r>
            <a:r>
              <a:rPr lang="en-US" dirty="0">
                <a:latin typeface="Perpetua" pitchFamily="18" charset="0"/>
                <a:ea typeface="新細明體" pitchFamily="18" charset="-120"/>
              </a:rPr>
              <a:t>. </a:t>
            </a:r>
          </a:p>
          <a:p>
            <a:pPr marL="515938" lvl="2" indent="-290513" algn="just">
              <a:lnSpc>
                <a:spcPct val="140000"/>
              </a:lnSpc>
              <a:buSzPct val="85000"/>
              <a:buFont typeface="+mj-lt"/>
              <a:buAutoNum type="arabicPeriod"/>
            </a:pPr>
            <a:r>
              <a:rPr lang="en-US" sz="1600" b="1" dirty="0">
                <a:solidFill>
                  <a:srgbClr val="0000FF"/>
                </a:solidFill>
                <a:latin typeface="Perpetua" pitchFamily="18" charset="0"/>
                <a:ea typeface="新細明體" pitchFamily="18" charset="-120"/>
              </a:rPr>
              <a:t>Character  classes</a:t>
            </a:r>
            <a:r>
              <a:rPr lang="en-US" dirty="0">
                <a:latin typeface="Perpetua" pitchFamily="18" charset="0"/>
                <a:ea typeface="新細明體" pitchFamily="18" charset="-120"/>
              </a:rPr>
              <a:t>.  A  regular  expression  </a:t>
            </a:r>
            <a:r>
              <a:rPr lang="en-US" b="1" dirty="0">
                <a:latin typeface="Perpetua" pitchFamily="18" charset="0"/>
                <a:ea typeface="新細明體" pitchFamily="18" charset="-120"/>
              </a:rPr>
              <a:t>a</a:t>
            </a:r>
            <a:r>
              <a:rPr lang="en-US" b="1" baseline="-25000" dirty="0">
                <a:latin typeface="Perpetua" pitchFamily="18" charset="0"/>
                <a:ea typeface="新細明體" pitchFamily="18" charset="-120"/>
              </a:rPr>
              <a:t>1</a:t>
            </a:r>
            <a:r>
              <a:rPr lang="en-US" b="1" dirty="0">
                <a:latin typeface="Perpetua" pitchFamily="18" charset="0"/>
                <a:ea typeface="新細明體" pitchFamily="18" charset="-120"/>
              </a:rPr>
              <a:t>|a</a:t>
            </a:r>
            <a:r>
              <a:rPr lang="en-US" b="1" baseline="-25000" dirty="0">
                <a:latin typeface="Perpetua" pitchFamily="18" charset="0"/>
                <a:ea typeface="新細明體" pitchFamily="18" charset="-120"/>
              </a:rPr>
              <a:t>2</a:t>
            </a:r>
            <a:r>
              <a:rPr lang="en-US" b="1" dirty="0">
                <a:latin typeface="Perpetua" pitchFamily="18" charset="0"/>
                <a:ea typeface="新細明體" pitchFamily="18" charset="-120"/>
              </a:rPr>
              <a:t>|·· ·| a</a:t>
            </a:r>
            <a:r>
              <a:rPr lang="en-US" b="1" baseline="-25000" dirty="0">
                <a:latin typeface="Perpetua" pitchFamily="18" charset="0"/>
                <a:ea typeface="新細明體" pitchFamily="18" charset="-120"/>
              </a:rPr>
              <a:t>n</a:t>
            </a:r>
            <a:r>
              <a:rPr lang="en-US" b="1" dirty="0">
                <a:latin typeface="Perpetua" pitchFamily="18" charset="0"/>
                <a:ea typeface="新細明體" pitchFamily="18" charset="-120"/>
              </a:rPr>
              <a:t> </a:t>
            </a:r>
            <a:r>
              <a:rPr lang="en-US" dirty="0">
                <a:latin typeface="Perpetua" pitchFamily="18" charset="0"/>
                <a:ea typeface="新細明體" pitchFamily="18" charset="-120"/>
              </a:rPr>
              <a:t>,  where  the  </a:t>
            </a:r>
            <a:r>
              <a:rPr lang="en-US" b="1" dirty="0">
                <a:latin typeface="Perpetua" pitchFamily="18" charset="0"/>
                <a:ea typeface="新細明體" pitchFamily="18" charset="-120"/>
              </a:rPr>
              <a:t>a</a:t>
            </a:r>
            <a:r>
              <a:rPr lang="en-US" b="1" baseline="-25000" dirty="0">
                <a:latin typeface="Perpetua" pitchFamily="18" charset="0"/>
                <a:ea typeface="新細明體" pitchFamily="18" charset="-120"/>
              </a:rPr>
              <a:t>i</a:t>
            </a:r>
            <a:r>
              <a:rPr lang="en-US" dirty="0">
                <a:latin typeface="Perpetua" pitchFamily="18" charset="0"/>
                <a:ea typeface="新細明體" pitchFamily="18" charset="-120"/>
              </a:rPr>
              <a:t>'s are  each  symbols  of  the  alphabet ,  can  be  replaced  by  the  shorthand </a:t>
            </a:r>
            <a:r>
              <a:rPr lang="en-US" b="1" dirty="0">
                <a:latin typeface="Perpetua" pitchFamily="18" charset="0"/>
                <a:ea typeface="新細明體" pitchFamily="18" charset="-120"/>
              </a:rPr>
              <a:t>[a </a:t>
            </a:r>
            <a:r>
              <a:rPr lang="en-US" b="1" baseline="-25000" dirty="0">
                <a:latin typeface="Perpetua" pitchFamily="18" charset="0"/>
                <a:ea typeface="新細明體" pitchFamily="18" charset="-120"/>
              </a:rPr>
              <a:t>l</a:t>
            </a:r>
            <a:r>
              <a:rPr lang="en-US" b="1" dirty="0">
                <a:latin typeface="Perpetua" pitchFamily="18" charset="0"/>
                <a:ea typeface="新細明體" pitchFamily="18" charset="-120"/>
              </a:rPr>
              <a:t>a</a:t>
            </a:r>
            <a:r>
              <a:rPr lang="en-US" b="1" baseline="-25000" dirty="0">
                <a:latin typeface="Perpetua" pitchFamily="18" charset="0"/>
                <a:ea typeface="新細明體" pitchFamily="18" charset="-120"/>
              </a:rPr>
              <a:t>2</a:t>
            </a:r>
            <a:r>
              <a:rPr lang="en-US" b="1" dirty="0">
                <a:latin typeface="Perpetua" pitchFamily="18" charset="0"/>
                <a:ea typeface="新細明體" pitchFamily="18" charset="-120"/>
              </a:rPr>
              <a:t> ···  a</a:t>
            </a:r>
            <a:r>
              <a:rPr lang="en-US" b="1" baseline="-25000" dirty="0">
                <a:latin typeface="Perpetua" pitchFamily="18" charset="0"/>
                <a:ea typeface="新細明體" pitchFamily="18" charset="-120"/>
              </a:rPr>
              <a:t>n</a:t>
            </a:r>
            <a:r>
              <a:rPr lang="en-US" b="1" dirty="0">
                <a:latin typeface="Perpetua" pitchFamily="18" charset="0"/>
                <a:ea typeface="新細明體" pitchFamily="18" charset="-120"/>
              </a:rPr>
              <a:t>]</a:t>
            </a:r>
            <a:r>
              <a:rPr lang="en-US" dirty="0">
                <a:latin typeface="Perpetua" pitchFamily="18" charset="0"/>
                <a:ea typeface="新細明體" pitchFamily="18" charset="-120"/>
              </a:rPr>
              <a:t>.  </a:t>
            </a:r>
          </a:p>
          <a:p>
            <a:pPr marL="682625" lvl="3" algn="just">
              <a:lnSpc>
                <a:spcPct val="140000"/>
              </a:lnSpc>
              <a:buSzPct val="85000"/>
            </a:pPr>
            <a:r>
              <a:rPr lang="en-US" dirty="0">
                <a:latin typeface="Perpetua" pitchFamily="18" charset="0"/>
                <a:ea typeface="新細明體" pitchFamily="18" charset="-120"/>
              </a:rPr>
              <a:t>Example:</a:t>
            </a:r>
          </a:p>
          <a:p>
            <a:pPr marL="968375" lvl="3" indent="-285750" algn="just">
              <a:lnSpc>
                <a:spcPct val="140000"/>
              </a:lnSpc>
              <a:buSzPct val="85000"/>
              <a:buFont typeface="Wingdings" pitchFamily="2" charset="2"/>
              <a:buChar char="F"/>
            </a:pPr>
            <a:r>
              <a:rPr lang="en-US" b="1" dirty="0">
                <a:latin typeface="Perpetua" pitchFamily="18" charset="0"/>
                <a:ea typeface="新細明體" pitchFamily="18" charset="-120"/>
              </a:rPr>
              <a:t>[abc]</a:t>
            </a:r>
            <a:r>
              <a:rPr lang="en-US" dirty="0">
                <a:latin typeface="Perpetua" pitchFamily="18" charset="0"/>
                <a:ea typeface="新細明體" pitchFamily="18" charset="-120"/>
              </a:rPr>
              <a:t>  is  shorthand for </a:t>
            </a:r>
            <a:r>
              <a:rPr lang="en-US" b="1" dirty="0">
                <a:latin typeface="Perpetua" pitchFamily="18" charset="0"/>
                <a:ea typeface="新細明體" pitchFamily="18" charset="-120"/>
              </a:rPr>
              <a:t>a| b | c</a:t>
            </a:r>
            <a:r>
              <a:rPr lang="en-US" dirty="0">
                <a:latin typeface="Perpetua" pitchFamily="18" charset="0"/>
                <a:ea typeface="新細明體" pitchFamily="18" charset="-120"/>
              </a:rPr>
              <a:t>,  and  </a:t>
            </a:r>
          </a:p>
          <a:p>
            <a:pPr marL="968375" lvl="3" indent="-285750" algn="just">
              <a:lnSpc>
                <a:spcPct val="140000"/>
              </a:lnSpc>
              <a:buSzPct val="85000"/>
              <a:buFont typeface="Wingdings" pitchFamily="2" charset="2"/>
              <a:buChar char="F"/>
            </a:pPr>
            <a:r>
              <a:rPr lang="en-US" b="1" dirty="0">
                <a:latin typeface="Perpetua" pitchFamily="18" charset="0"/>
                <a:ea typeface="新細明體" pitchFamily="18" charset="-120"/>
              </a:rPr>
              <a:t>[a- z]</a:t>
            </a:r>
            <a:r>
              <a:rPr lang="en-US" dirty="0">
                <a:latin typeface="Perpetua" pitchFamily="18" charset="0"/>
                <a:ea typeface="新細明體" pitchFamily="18" charset="-120"/>
              </a:rPr>
              <a:t>  is  shorthand  for </a:t>
            </a:r>
            <a:r>
              <a:rPr lang="en-US" b="1" dirty="0">
                <a:latin typeface="Perpetua" pitchFamily="18" charset="0"/>
                <a:ea typeface="新細明體" pitchFamily="18" charset="-120"/>
              </a:rPr>
              <a:t>a |b |c |··· |z</a:t>
            </a:r>
            <a:r>
              <a:rPr lang="en-US" dirty="0">
                <a:latin typeface="Perpetua" pitchFamily="18" charset="0"/>
                <a:ea typeface="新細明體" pitchFamily="18" charset="-120"/>
              </a:rPr>
              <a:t>. </a:t>
            </a:r>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TextShape 2"/>
          <p:cNvSpPr txBox="1"/>
          <p:nvPr/>
        </p:nvSpPr>
        <p:spPr>
          <a:xfrm>
            <a:off x="192460" y="914400"/>
            <a:ext cx="8584760" cy="5867400"/>
          </a:xfrm>
          <a:prstGeom prst="rect">
            <a:avLst/>
          </a:prstGeom>
        </p:spPr>
        <p:txBody>
          <a:bodyPr/>
          <a:lstStyle/>
          <a:p>
            <a:pPr marL="342900" lvl="2" indent="-342900" algn="just">
              <a:lnSpc>
                <a:spcPct val="130000"/>
              </a:lnSpc>
              <a:buSzPct val="85000"/>
              <a:buFont typeface="Webdings" pitchFamily="18" charset="2"/>
              <a:buChar char="ÿ"/>
            </a:pPr>
            <a:r>
              <a:rPr lang="en-US" dirty="0">
                <a:solidFill>
                  <a:srgbClr val="000000"/>
                </a:solidFill>
                <a:latin typeface="Perpetua" pitchFamily="18" charset="0"/>
              </a:rPr>
              <a:t>Using the above short hands we can rewrite the regular expression for examples a and c in slide number 29 as follows : </a:t>
            </a:r>
          </a:p>
          <a:p>
            <a:pPr marL="0" lvl="2" algn="just">
              <a:lnSpc>
                <a:spcPct val="130000"/>
              </a:lnSpc>
              <a:buSzPct val="85000"/>
            </a:pPr>
            <a:r>
              <a:rPr lang="en-US" altLang="zh-CN" b="1" dirty="0">
                <a:solidFill>
                  <a:srgbClr val="000000"/>
                </a:solidFill>
                <a:latin typeface="Perpetua" pitchFamily="18" charset="0"/>
              </a:rPr>
              <a:t>Examples</a:t>
            </a:r>
          </a:p>
          <a:p>
            <a:pPr marL="0" lvl="2" algn="just">
              <a:lnSpc>
                <a:spcPct val="130000"/>
              </a:lnSpc>
              <a:buSzPct val="85000"/>
            </a:pPr>
            <a:r>
              <a:rPr lang="en-US" altLang="zh-CN" dirty="0">
                <a:solidFill>
                  <a:srgbClr val="0000FF"/>
                </a:solidFill>
                <a:latin typeface="Perpetua" pitchFamily="18" charset="0"/>
                <a:ea typeface="新細明體" pitchFamily="18" charset="-120"/>
              </a:rPr>
              <a:t>	</a:t>
            </a:r>
            <a:r>
              <a:rPr lang="en-US" altLang="zh-CN" dirty="0">
                <a:solidFill>
                  <a:srgbClr val="00B050"/>
                </a:solidFill>
                <a:latin typeface="Perpetua" pitchFamily="18" charset="0"/>
                <a:ea typeface="新細明體" pitchFamily="18" charset="-120"/>
              </a:rPr>
              <a:t>ID </a:t>
            </a:r>
            <a:r>
              <a:rPr lang="en-US" altLang="zh-CN" dirty="0">
                <a:solidFill>
                  <a:srgbClr val="00B050"/>
                </a:solidFill>
                <a:latin typeface="Perpetua" pitchFamily="18" charset="0"/>
                <a:ea typeface="新細明體" pitchFamily="18" charset="-120"/>
                <a:sym typeface="Symbol" pitchFamily="-80" charset="2"/>
              </a:rPr>
              <a:t></a:t>
            </a:r>
            <a:r>
              <a:rPr lang="en-US" altLang="zh-CN" dirty="0">
                <a:solidFill>
                  <a:srgbClr val="00B050"/>
                </a:solidFill>
                <a:latin typeface="Perpetua" pitchFamily="18" charset="0"/>
                <a:ea typeface="新細明體" pitchFamily="18" charset="-120"/>
              </a:rPr>
              <a:t> letter(</a:t>
            </a:r>
            <a:r>
              <a:rPr lang="en-US" altLang="zh-CN" dirty="0" err="1">
                <a:solidFill>
                  <a:srgbClr val="00B050"/>
                </a:solidFill>
                <a:latin typeface="Perpetua" pitchFamily="18" charset="0"/>
                <a:ea typeface="新細明體" pitchFamily="18" charset="-120"/>
              </a:rPr>
              <a:t>letter|digit</a:t>
            </a:r>
            <a:r>
              <a:rPr lang="en-US" altLang="zh-CN" dirty="0">
                <a:solidFill>
                  <a:srgbClr val="00B050"/>
                </a:solidFill>
                <a:latin typeface="Perpetua" pitchFamily="18" charset="0"/>
                <a:ea typeface="新細明體" pitchFamily="18" charset="-120"/>
              </a:rPr>
              <a:t>)* </a:t>
            </a:r>
          </a:p>
          <a:p>
            <a:pPr marL="0" lvl="2" algn="just">
              <a:lnSpc>
                <a:spcPct val="130000"/>
              </a:lnSpc>
              <a:buSzPct val="85000"/>
            </a:pPr>
            <a:r>
              <a:rPr lang="en-US" altLang="zh-CN" dirty="0">
                <a:solidFill>
                  <a:srgbClr val="00B050"/>
                </a:solidFill>
                <a:latin typeface="Perpetua" pitchFamily="18" charset="0"/>
                <a:ea typeface="新細明體" pitchFamily="18" charset="-120"/>
              </a:rPr>
              <a:t>       	letter </a:t>
            </a:r>
            <a:r>
              <a:rPr lang="en-US" altLang="zh-CN" dirty="0">
                <a:solidFill>
                  <a:srgbClr val="00B050"/>
                </a:solidFill>
                <a:latin typeface="Perpetua" pitchFamily="18" charset="0"/>
                <a:ea typeface="新細明體" pitchFamily="18" charset="-120"/>
                <a:sym typeface="Symbol" pitchFamily="-80" charset="2"/>
              </a:rPr>
              <a:t>[A-</a:t>
            </a:r>
            <a:r>
              <a:rPr lang="en-US" altLang="zh-CN" dirty="0" err="1">
                <a:solidFill>
                  <a:srgbClr val="00B050"/>
                </a:solidFill>
                <a:latin typeface="Perpetua" pitchFamily="18" charset="0"/>
                <a:ea typeface="新細明體" pitchFamily="18" charset="-120"/>
                <a:sym typeface="Symbol" pitchFamily="-80" charset="2"/>
              </a:rPr>
              <a:t>Za</a:t>
            </a:r>
            <a:r>
              <a:rPr lang="en-US" altLang="zh-CN" dirty="0">
                <a:solidFill>
                  <a:srgbClr val="00B050"/>
                </a:solidFill>
                <a:latin typeface="Perpetua" pitchFamily="18" charset="0"/>
                <a:ea typeface="新細明體" pitchFamily="18" charset="-120"/>
                <a:sym typeface="Symbol" pitchFamily="-80" charset="2"/>
              </a:rPr>
              <a:t>-z_]</a:t>
            </a:r>
          </a:p>
          <a:p>
            <a:pPr marL="0" lvl="2" algn="just">
              <a:lnSpc>
                <a:spcPct val="130000"/>
              </a:lnSpc>
              <a:buSzPct val="85000"/>
            </a:pPr>
            <a:r>
              <a:rPr lang="en-US" altLang="zh-CN" dirty="0">
                <a:solidFill>
                  <a:srgbClr val="00B050"/>
                </a:solidFill>
                <a:latin typeface="Perpetua" pitchFamily="18" charset="0"/>
                <a:ea typeface="新細明體" pitchFamily="18" charset="-120"/>
                <a:sym typeface="Symbol" pitchFamily="-80" charset="2"/>
              </a:rPr>
              <a:t>       	digit</a:t>
            </a:r>
            <a:r>
              <a:rPr lang="en-US" altLang="zh-CN" dirty="0">
                <a:solidFill>
                  <a:srgbClr val="00B050"/>
                </a:solidFill>
                <a:latin typeface="Perpetua" pitchFamily="18" charset="0"/>
                <a:ea typeface="新細明體" pitchFamily="18" charset="-120"/>
              </a:rPr>
              <a:t> </a:t>
            </a:r>
            <a:r>
              <a:rPr lang="en-US" altLang="zh-CN" dirty="0">
                <a:solidFill>
                  <a:srgbClr val="00B050"/>
                </a:solidFill>
                <a:latin typeface="Perpetua" pitchFamily="18" charset="0"/>
                <a:ea typeface="新細明體" pitchFamily="18" charset="-120"/>
                <a:sym typeface="Symbol" pitchFamily="-80" charset="2"/>
              </a:rPr>
              <a:t>[0-9]</a:t>
            </a:r>
          </a:p>
        </p:txBody>
      </p:sp>
      <p:sp>
        <p:nvSpPr>
          <p:cNvPr id="5" name="Rectangle 4"/>
          <p:cNvSpPr/>
          <p:nvPr/>
        </p:nvSpPr>
        <p:spPr>
          <a:xfrm>
            <a:off x="1295400" y="1673900"/>
            <a:ext cx="3261277" cy="338554"/>
          </a:xfrm>
          <a:prstGeom prst="rect">
            <a:avLst/>
          </a:prstGeom>
        </p:spPr>
        <p:txBody>
          <a:bodyPr wrap="none">
            <a:spAutoFit/>
          </a:bodyPr>
          <a:lstStyle/>
          <a:p>
            <a:r>
              <a:rPr lang="en-US" altLang="zh-CN" sz="1600" dirty="0">
                <a:solidFill>
                  <a:srgbClr val="0000FF"/>
                </a:solidFill>
                <a:latin typeface="Perpetua" pitchFamily="18" charset="0"/>
                <a:ea typeface="新細明體" pitchFamily="18" charset="-120"/>
              </a:rPr>
              <a:t>(a)  Regular Definition for Java Identifiers</a:t>
            </a:r>
            <a:endParaRPr lang="en-US" sz="1600" dirty="0">
              <a:solidFill>
                <a:srgbClr val="0000FF"/>
              </a:solidFill>
            </a:endParaRPr>
          </a:p>
        </p:txBody>
      </p:sp>
      <p:sp>
        <p:nvSpPr>
          <p:cNvPr id="6" name="Rectangle 5"/>
          <p:cNvSpPr/>
          <p:nvPr/>
        </p:nvSpPr>
        <p:spPr>
          <a:xfrm>
            <a:off x="4724400" y="1535430"/>
            <a:ext cx="4234803" cy="1428083"/>
          </a:xfrm>
          <a:prstGeom prst="rect">
            <a:avLst/>
          </a:prstGeom>
        </p:spPr>
        <p:txBody>
          <a:bodyPr wrap="square">
            <a:spAutoFit/>
          </a:bodyPr>
          <a:lstStyle/>
          <a:p>
            <a:pPr marL="344488" lvl="2" indent="-344488" algn="just">
              <a:buSzPct val="85000"/>
            </a:pPr>
            <a:r>
              <a:rPr lang="en-US" altLang="zh-CN" dirty="0">
                <a:solidFill>
                  <a:srgbClr val="0000FF"/>
                </a:solidFill>
                <a:latin typeface="Perpetua" pitchFamily="18" charset="0"/>
                <a:ea typeface="新細明體" pitchFamily="18" charset="-120"/>
              </a:rPr>
              <a:t>(b) </a:t>
            </a:r>
            <a:r>
              <a:rPr lang="en-US" altLang="zh-CN" sz="1600" dirty="0">
                <a:latin typeface="Perpetua" pitchFamily="18" charset="0"/>
                <a:ea typeface="新細明體" pitchFamily="18" charset="-120"/>
              </a:rPr>
              <a:t>Regular Definition for unsigned numbers such as 5280 ,  0.0 1 234, 6.  336E4, or  1.  89E-4</a:t>
            </a:r>
            <a:r>
              <a:rPr lang="en-US" altLang="zh-CN" sz="1600" dirty="0">
                <a:solidFill>
                  <a:srgbClr val="0000FF"/>
                </a:solidFill>
                <a:latin typeface="Perpetua" pitchFamily="18" charset="0"/>
                <a:ea typeface="新細明體" pitchFamily="18" charset="-120"/>
              </a:rPr>
              <a:t>      </a:t>
            </a:r>
          </a:p>
          <a:p>
            <a:pPr marL="0" lvl="2" algn="just">
              <a:lnSpc>
                <a:spcPct val="110000"/>
              </a:lnSpc>
              <a:buSzPct val="85000"/>
            </a:pPr>
            <a:r>
              <a:rPr lang="en-US" altLang="zh-CN" sz="1600" b="1" dirty="0">
                <a:solidFill>
                  <a:srgbClr val="0000FF"/>
                </a:solidFill>
                <a:latin typeface="Perpetua" pitchFamily="18" charset="0"/>
                <a:ea typeface="新細明體" pitchFamily="18" charset="-120"/>
                <a:sym typeface="Symbol" pitchFamily="-80" charset="2"/>
              </a:rPr>
              <a:t>       </a:t>
            </a:r>
            <a:r>
              <a:rPr lang="en-US" altLang="zh-CN" sz="1600" b="1" dirty="0">
                <a:solidFill>
                  <a:srgbClr val="CC00FF"/>
                </a:solidFill>
                <a:latin typeface="Perpetua" pitchFamily="18" charset="0"/>
                <a:ea typeface="新細明體" pitchFamily="18" charset="-120"/>
                <a:sym typeface="Symbol" pitchFamily="-80" charset="2"/>
              </a:rPr>
              <a:t>digit</a:t>
            </a:r>
            <a:r>
              <a:rPr lang="en-US" altLang="zh-CN" sz="1600" b="1" dirty="0">
                <a:solidFill>
                  <a:srgbClr val="CC00FF"/>
                </a:solidFill>
                <a:latin typeface="Perpetua" pitchFamily="18" charset="0"/>
                <a:ea typeface="新細明體" pitchFamily="18" charset="-120"/>
              </a:rPr>
              <a:t> </a:t>
            </a:r>
            <a:r>
              <a:rPr lang="en-US" altLang="zh-CN" sz="1600" b="1" dirty="0">
                <a:solidFill>
                  <a:srgbClr val="CC00FF"/>
                </a:solidFill>
                <a:latin typeface="Perpetua" pitchFamily="18" charset="0"/>
                <a:ea typeface="新細明體" pitchFamily="18" charset="-120"/>
                <a:sym typeface="Symbol" pitchFamily="-80" charset="2"/>
              </a:rPr>
              <a:t>[0-9]</a:t>
            </a:r>
          </a:p>
          <a:p>
            <a:pPr marL="0" lvl="2" algn="just">
              <a:lnSpc>
                <a:spcPct val="110000"/>
              </a:lnSpc>
              <a:buSzPct val="85000"/>
            </a:pPr>
            <a:r>
              <a:rPr lang="en-US" altLang="zh-CN" sz="1600" b="1" dirty="0">
                <a:solidFill>
                  <a:srgbClr val="CC00FF"/>
                </a:solidFill>
                <a:latin typeface="Perpetua" pitchFamily="18" charset="0"/>
                <a:ea typeface="新細明體" pitchFamily="18" charset="-120"/>
                <a:sym typeface="Symbol" pitchFamily="-80" charset="2"/>
              </a:rPr>
              <a:t>       digits</a:t>
            </a:r>
            <a:r>
              <a:rPr lang="en-US" altLang="zh-CN" sz="1600" b="1" dirty="0">
                <a:solidFill>
                  <a:srgbClr val="CC00FF"/>
                </a:solidFill>
                <a:latin typeface="Perpetua" pitchFamily="18" charset="0"/>
                <a:ea typeface="新細明體" pitchFamily="18" charset="-120"/>
              </a:rPr>
              <a:t> </a:t>
            </a:r>
            <a:r>
              <a:rPr lang="en-US" altLang="zh-CN" sz="1600" b="1" dirty="0">
                <a:solidFill>
                  <a:srgbClr val="CC00FF"/>
                </a:solidFill>
                <a:latin typeface="Perpetua" pitchFamily="18" charset="0"/>
                <a:ea typeface="新細明體" pitchFamily="18" charset="-120"/>
                <a:sym typeface="Symbol" pitchFamily="-80" charset="2"/>
              </a:rPr>
              <a:t>digit</a:t>
            </a:r>
            <a:r>
              <a:rPr lang="en-US" altLang="zh-CN" sz="1600" b="1" baseline="30000" dirty="0">
                <a:solidFill>
                  <a:srgbClr val="CC00FF"/>
                </a:solidFill>
                <a:latin typeface="Perpetua" pitchFamily="18" charset="0"/>
                <a:ea typeface="新細明體" pitchFamily="18" charset="-120"/>
                <a:sym typeface="Symbol" pitchFamily="-80" charset="2"/>
              </a:rPr>
              <a:t>+</a:t>
            </a:r>
          </a:p>
          <a:p>
            <a:pPr marL="0" lvl="2" algn="just">
              <a:lnSpc>
                <a:spcPct val="110000"/>
              </a:lnSpc>
              <a:buSzPct val="85000"/>
            </a:pPr>
            <a:r>
              <a:rPr lang="en-US" sz="1600" b="1" dirty="0">
                <a:solidFill>
                  <a:srgbClr val="CC00FF"/>
                </a:solidFill>
                <a:latin typeface="Perpetua" pitchFamily="18" charset="0"/>
                <a:ea typeface="新細明體" pitchFamily="18" charset="-120"/>
              </a:rPr>
              <a:t>number </a:t>
            </a:r>
            <a:r>
              <a:rPr lang="en-US" altLang="zh-CN" sz="1600" b="1" dirty="0">
                <a:solidFill>
                  <a:srgbClr val="CC00FF"/>
                </a:solidFill>
                <a:latin typeface="Perpetua" pitchFamily="18" charset="0"/>
                <a:ea typeface="新細明體" pitchFamily="18" charset="-120"/>
                <a:sym typeface="Symbol" pitchFamily="-80" charset="2"/>
              </a:rPr>
              <a:t> digits (. digits)? (E [+ -]? digits)?</a:t>
            </a:r>
            <a:r>
              <a:rPr lang="en-US" sz="1600" b="1" dirty="0">
                <a:solidFill>
                  <a:srgbClr val="CC00FF"/>
                </a:solidFill>
                <a:latin typeface="Perpetua" pitchFamily="18" charset="0"/>
                <a:ea typeface="新細明體" pitchFamily="18" charset="-120"/>
              </a:rPr>
              <a:t> </a:t>
            </a:r>
          </a:p>
        </p:txBody>
      </p:sp>
      <p:sp>
        <p:nvSpPr>
          <p:cNvPr id="7" name="Rectangle 6"/>
          <p:cNvSpPr/>
          <p:nvPr/>
        </p:nvSpPr>
        <p:spPr>
          <a:xfrm>
            <a:off x="304800" y="2915483"/>
            <a:ext cx="8506530" cy="3954929"/>
          </a:xfrm>
          <a:prstGeom prst="rect">
            <a:avLst/>
          </a:prstGeom>
        </p:spPr>
        <p:txBody>
          <a:bodyPr wrap="square">
            <a:spAutoFit/>
          </a:bodyPr>
          <a:lstStyle/>
          <a:p>
            <a:pPr>
              <a:lnSpc>
                <a:spcPct val="130000"/>
              </a:lnSpc>
            </a:pPr>
            <a:r>
              <a:rPr lang="en-US" sz="2000" b="1" dirty="0">
                <a:solidFill>
                  <a:srgbClr val="0000FF"/>
                </a:solidFill>
                <a:latin typeface="Perpetua" pitchFamily="18" charset="0"/>
              </a:rPr>
              <a:t>Exercises  </a:t>
            </a:r>
          </a:p>
          <a:p>
            <a:pPr marL="225425" indent="-225425" algn="just">
              <a:lnSpc>
                <a:spcPct val="130000"/>
              </a:lnSpc>
              <a:buFont typeface="+mj-lt"/>
              <a:buAutoNum type="arabicPeriod"/>
            </a:pPr>
            <a:r>
              <a:rPr lang="en-US" dirty="0">
                <a:latin typeface="Perpetua" pitchFamily="18" charset="0"/>
              </a:rPr>
              <a:t>Consult the  language  reference  manuals to  determine  </a:t>
            </a:r>
          </a:p>
          <a:p>
            <a:pPr marL="800100" lvl="1" indent="-342900" algn="just">
              <a:lnSpc>
                <a:spcPct val="110000"/>
              </a:lnSpc>
              <a:buFont typeface="+mj-lt"/>
              <a:buAutoNum type="alphaUcPeriod"/>
            </a:pPr>
            <a:r>
              <a:rPr lang="en-US" dirty="0">
                <a:latin typeface="Perpetua" pitchFamily="18" charset="0"/>
              </a:rPr>
              <a:t>The  sets of characters that form the input alphabet  (excluding those that may only  appear  in  character  strings  or  comments) ,  </a:t>
            </a:r>
          </a:p>
          <a:p>
            <a:pPr marL="800100" lvl="1" indent="-342900" algn="just">
              <a:lnSpc>
                <a:spcPct val="110000"/>
              </a:lnSpc>
              <a:buFont typeface="+mj-lt"/>
              <a:buAutoNum type="alphaUcPeriod"/>
            </a:pPr>
            <a:r>
              <a:rPr lang="en-US" dirty="0">
                <a:latin typeface="Perpetua" pitchFamily="18" charset="0"/>
              </a:rPr>
              <a:t>The  lexical  form  of  numerical  constants,  and  </a:t>
            </a:r>
          </a:p>
          <a:p>
            <a:pPr marL="800100" lvl="1" indent="-342900" algn="just">
              <a:lnSpc>
                <a:spcPct val="110000"/>
              </a:lnSpc>
              <a:buFont typeface="+mj-lt"/>
              <a:buAutoNum type="alphaUcPeriod"/>
            </a:pPr>
            <a:r>
              <a:rPr lang="en-US" dirty="0">
                <a:latin typeface="Perpetua" pitchFamily="18" charset="0"/>
              </a:rPr>
              <a:t>The  lexical  form  of  identifiers ,  for  C++ and java programming languages. </a:t>
            </a:r>
          </a:p>
          <a:p>
            <a:pPr marL="225425" indent="-225425" algn="just">
              <a:lnSpc>
                <a:spcPct val="130000"/>
              </a:lnSpc>
              <a:buFont typeface="+mj-lt"/>
              <a:buAutoNum type="arabicPeriod"/>
            </a:pPr>
            <a:r>
              <a:rPr lang="en-US" dirty="0">
                <a:latin typeface="Perpetua" pitchFamily="18" charset="0"/>
              </a:rPr>
              <a:t>Describe the  languages  denoted by the  following  regular  ex­pressions: </a:t>
            </a:r>
          </a:p>
          <a:p>
            <a:pPr marL="800100" lvl="1" indent="-342900" algn="just">
              <a:lnSpc>
                <a:spcPct val="110000"/>
              </a:lnSpc>
              <a:buFont typeface="+mj-lt"/>
              <a:buAutoNum type="alphaUcPeriod"/>
            </a:pPr>
            <a:r>
              <a:rPr lang="en-US" dirty="0">
                <a:latin typeface="Perpetua" pitchFamily="18" charset="0"/>
              </a:rPr>
              <a:t>a(</a:t>
            </a:r>
            <a:r>
              <a:rPr lang="en-US" dirty="0" err="1">
                <a:latin typeface="Perpetua" pitchFamily="18" charset="0"/>
              </a:rPr>
              <a:t>a|b</a:t>
            </a:r>
            <a:r>
              <a:rPr lang="en-US" dirty="0">
                <a:latin typeface="Perpetua" pitchFamily="18" charset="0"/>
              </a:rPr>
              <a:t>) *a  </a:t>
            </a:r>
          </a:p>
          <a:p>
            <a:pPr marL="800100" lvl="1" indent="-342900" algn="just">
              <a:lnSpc>
                <a:spcPct val="110000"/>
              </a:lnSpc>
              <a:buFont typeface="+mj-lt"/>
              <a:buAutoNum type="alphaUcPeriod"/>
            </a:pPr>
            <a:r>
              <a:rPr lang="en-US" dirty="0">
                <a:latin typeface="Perpetua" pitchFamily="18" charset="0"/>
              </a:rPr>
              <a:t>((</a:t>
            </a:r>
            <a:r>
              <a:rPr lang="en-US" dirty="0" err="1">
                <a:latin typeface="Perpetua" pitchFamily="18" charset="0"/>
                <a:ea typeface="新細明體" pitchFamily="18" charset="-120"/>
              </a:rPr>
              <a:t>Ɛ</a:t>
            </a:r>
            <a:r>
              <a:rPr lang="en-US" dirty="0" err="1">
                <a:latin typeface="Perpetua" pitchFamily="18" charset="0"/>
              </a:rPr>
              <a:t>|a</a:t>
            </a:r>
            <a:r>
              <a:rPr lang="en-US" dirty="0">
                <a:latin typeface="Perpetua" pitchFamily="18" charset="0"/>
              </a:rPr>
              <a:t>)b * )* </a:t>
            </a:r>
          </a:p>
          <a:p>
            <a:pPr marL="800100" lvl="1" indent="-342900" algn="just">
              <a:lnSpc>
                <a:spcPct val="110000"/>
              </a:lnSpc>
              <a:buFont typeface="+mj-lt"/>
              <a:buAutoNum type="alphaUcPeriod"/>
            </a:pPr>
            <a:r>
              <a:rPr lang="en-US" dirty="0">
                <a:latin typeface="Perpetua" pitchFamily="18" charset="0"/>
              </a:rPr>
              <a:t>(</a:t>
            </a:r>
            <a:r>
              <a:rPr lang="en-US" dirty="0" err="1">
                <a:latin typeface="Perpetua" pitchFamily="18" charset="0"/>
              </a:rPr>
              <a:t>a|b</a:t>
            </a:r>
            <a:r>
              <a:rPr lang="en-US" dirty="0">
                <a:latin typeface="Perpetua" pitchFamily="18" charset="0"/>
              </a:rPr>
              <a:t>) *a (</a:t>
            </a:r>
            <a:r>
              <a:rPr lang="en-US" dirty="0" err="1">
                <a:latin typeface="Perpetua" pitchFamily="18" charset="0"/>
              </a:rPr>
              <a:t>a|b</a:t>
            </a:r>
            <a:r>
              <a:rPr lang="en-US" dirty="0">
                <a:latin typeface="Perpetua" pitchFamily="18" charset="0"/>
              </a:rPr>
              <a:t>) (</a:t>
            </a:r>
            <a:r>
              <a:rPr lang="en-US" dirty="0" err="1">
                <a:latin typeface="Perpetua" pitchFamily="18" charset="0"/>
              </a:rPr>
              <a:t>a|b</a:t>
            </a:r>
            <a:r>
              <a:rPr lang="en-US" dirty="0">
                <a:latin typeface="Perpetua" pitchFamily="18" charset="0"/>
              </a:rPr>
              <a:t>) </a:t>
            </a:r>
          </a:p>
          <a:p>
            <a:pPr marL="800100" lvl="1" indent="-342900" algn="just">
              <a:lnSpc>
                <a:spcPct val="110000"/>
              </a:lnSpc>
              <a:buFont typeface="+mj-lt"/>
              <a:buAutoNum type="alphaUcPeriod"/>
            </a:pPr>
            <a:r>
              <a:rPr lang="en-US" dirty="0">
                <a:latin typeface="Perpetua" pitchFamily="18" charset="0"/>
              </a:rPr>
              <a:t>a* </a:t>
            </a:r>
            <a:r>
              <a:rPr lang="en-US" dirty="0" err="1">
                <a:latin typeface="Perpetua" pitchFamily="18" charset="0"/>
              </a:rPr>
              <a:t>ba</a:t>
            </a:r>
            <a:r>
              <a:rPr lang="en-US" dirty="0">
                <a:latin typeface="Perpetua" pitchFamily="18" charset="0"/>
              </a:rPr>
              <a:t>*</a:t>
            </a:r>
            <a:r>
              <a:rPr lang="en-US" dirty="0" err="1">
                <a:latin typeface="Perpetua" pitchFamily="18" charset="0"/>
              </a:rPr>
              <a:t>ba</a:t>
            </a:r>
            <a:r>
              <a:rPr lang="en-US" dirty="0">
                <a:latin typeface="Perpetua" pitchFamily="18" charset="0"/>
              </a:rPr>
              <a:t>*</a:t>
            </a:r>
            <a:r>
              <a:rPr lang="en-US" dirty="0" err="1">
                <a:latin typeface="Perpetua" pitchFamily="18" charset="0"/>
              </a:rPr>
              <a:t>ba</a:t>
            </a:r>
            <a:r>
              <a:rPr lang="en-US" dirty="0">
                <a:latin typeface="Perpetua" pitchFamily="18" charset="0"/>
              </a:rPr>
              <a:t>*. </a:t>
            </a:r>
          </a:p>
          <a:p>
            <a:pPr marL="800100" lvl="1" indent="-342900" algn="just">
              <a:lnSpc>
                <a:spcPct val="110000"/>
              </a:lnSpc>
              <a:buFont typeface="+mj-lt"/>
              <a:buAutoNum type="alphaUcPeriod"/>
            </a:pPr>
            <a:r>
              <a:rPr lang="en-US" dirty="0">
                <a:latin typeface="Perpetua" pitchFamily="18" charset="0"/>
              </a:rPr>
              <a:t>(</a:t>
            </a:r>
            <a:r>
              <a:rPr lang="en-US" dirty="0" err="1">
                <a:latin typeface="Perpetua" pitchFamily="18" charset="0"/>
              </a:rPr>
              <a:t>aa|bb</a:t>
            </a:r>
            <a:r>
              <a:rPr lang="en-US" dirty="0">
                <a:latin typeface="Perpetua" pitchFamily="18" charset="0"/>
              </a:rPr>
              <a:t>) *  ((</a:t>
            </a:r>
            <a:r>
              <a:rPr lang="en-US" dirty="0" err="1">
                <a:latin typeface="Perpetua" pitchFamily="18" charset="0"/>
              </a:rPr>
              <a:t>ab</a:t>
            </a:r>
            <a:r>
              <a:rPr lang="en-US" dirty="0">
                <a:latin typeface="Perpetua" pitchFamily="18" charset="0"/>
              </a:rPr>
              <a:t> |</a:t>
            </a:r>
            <a:r>
              <a:rPr lang="en-US" dirty="0" err="1">
                <a:latin typeface="Perpetua" pitchFamily="18" charset="0"/>
              </a:rPr>
              <a:t>ba</a:t>
            </a:r>
            <a:r>
              <a:rPr lang="en-US" dirty="0">
                <a:latin typeface="Perpetua" pitchFamily="18" charset="0"/>
              </a:rPr>
              <a:t>)  (</a:t>
            </a:r>
            <a:r>
              <a:rPr lang="en-US" dirty="0" err="1">
                <a:latin typeface="Perpetua" pitchFamily="18" charset="0"/>
              </a:rPr>
              <a:t>aa</a:t>
            </a:r>
            <a:r>
              <a:rPr lang="en-US" dirty="0">
                <a:latin typeface="Perpetua" pitchFamily="18" charset="0"/>
              </a:rPr>
              <a:t>| bb) *  (</a:t>
            </a:r>
            <a:r>
              <a:rPr lang="en-US" dirty="0" err="1">
                <a:latin typeface="Perpetua" pitchFamily="18" charset="0"/>
              </a:rPr>
              <a:t>ab|b</a:t>
            </a:r>
            <a:r>
              <a:rPr lang="en-US" dirty="0">
                <a:latin typeface="Perpetua" pitchFamily="18" charset="0"/>
              </a:rPr>
              <a:t> a)  (</a:t>
            </a:r>
            <a:r>
              <a:rPr lang="en-US" dirty="0" err="1">
                <a:latin typeface="Perpetua" pitchFamily="18" charset="0"/>
              </a:rPr>
              <a:t>aa|bb</a:t>
            </a:r>
            <a:r>
              <a:rPr lang="en-US" dirty="0">
                <a:latin typeface="Perpetua" pitchFamily="18" charset="0"/>
              </a:rPr>
              <a:t>  )*)* </a:t>
            </a: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Rectangle 3"/>
          <p:cNvSpPr/>
          <p:nvPr/>
        </p:nvSpPr>
        <p:spPr>
          <a:xfrm>
            <a:off x="304800" y="990600"/>
            <a:ext cx="8506530" cy="3970318"/>
          </a:xfrm>
          <a:prstGeom prst="rect">
            <a:avLst/>
          </a:prstGeom>
        </p:spPr>
        <p:txBody>
          <a:bodyPr wrap="square">
            <a:spAutoFit/>
          </a:bodyPr>
          <a:lstStyle/>
          <a:p>
            <a:pPr marL="342900" indent="-342900" algn="just">
              <a:lnSpc>
                <a:spcPct val="200000"/>
              </a:lnSpc>
              <a:buFont typeface="+mj-lt"/>
              <a:buAutoNum type="arabicPeriod" startAt="3"/>
            </a:pPr>
            <a:r>
              <a:rPr lang="en-US" dirty="0">
                <a:latin typeface="Perpetua" pitchFamily="18" charset="0"/>
              </a:rPr>
              <a:t>Write  regular definitions  for  the following languages: </a:t>
            </a:r>
          </a:p>
          <a:p>
            <a:pPr marL="800100" lvl="1" indent="-342900" algn="just">
              <a:lnSpc>
                <a:spcPct val="200000"/>
              </a:lnSpc>
              <a:buFont typeface="+mj-lt"/>
              <a:buAutoNum type="alphaUcPeriod"/>
            </a:pPr>
            <a:r>
              <a:rPr lang="en-US" dirty="0">
                <a:latin typeface="Perpetua" pitchFamily="18" charset="0"/>
              </a:rPr>
              <a:t>All strings of  lowercase letters  that  contain the five vowels in order. </a:t>
            </a:r>
          </a:p>
          <a:p>
            <a:pPr marL="800100" lvl="1" indent="-342900" algn="just">
              <a:lnSpc>
                <a:spcPct val="200000"/>
              </a:lnSpc>
              <a:buFont typeface="+mj-lt"/>
              <a:buAutoNum type="alphaUcPeriod"/>
            </a:pPr>
            <a:r>
              <a:rPr lang="en-US" dirty="0">
                <a:latin typeface="Perpetua" pitchFamily="18" charset="0"/>
              </a:rPr>
              <a:t>All strings of lowercase  letters  in  which the  letters  are in ascending lexicographic  order. </a:t>
            </a:r>
          </a:p>
          <a:p>
            <a:pPr marL="800100" lvl="1" indent="-342900" algn="just">
              <a:lnSpc>
                <a:spcPct val="200000"/>
              </a:lnSpc>
              <a:buFont typeface="+mj-lt"/>
              <a:buAutoNum type="alphaUcPeriod"/>
            </a:pPr>
            <a:r>
              <a:rPr lang="en-US" dirty="0">
                <a:latin typeface="Perpetua" pitchFamily="18" charset="0"/>
              </a:rPr>
              <a:t>All strings  of  binary digits with no  repeated  digit s. </a:t>
            </a:r>
          </a:p>
          <a:p>
            <a:pPr marL="800100" lvl="1" indent="-342900" algn="just">
              <a:lnSpc>
                <a:spcPct val="200000"/>
              </a:lnSpc>
              <a:buFont typeface="+mj-lt"/>
              <a:buAutoNum type="alphaUcPeriod"/>
            </a:pPr>
            <a:r>
              <a:rPr lang="en-US" dirty="0">
                <a:latin typeface="Perpetua" pitchFamily="18" charset="0"/>
              </a:rPr>
              <a:t>All strings of binary digits with at  most one repeated  digit. </a:t>
            </a:r>
          </a:p>
          <a:p>
            <a:pPr marL="800100" lvl="1" indent="-342900" algn="just">
              <a:lnSpc>
                <a:spcPct val="200000"/>
              </a:lnSpc>
              <a:buFont typeface="+mj-lt"/>
              <a:buAutoNum type="alphaUcPeriod"/>
            </a:pPr>
            <a:r>
              <a:rPr lang="en-US" dirty="0">
                <a:latin typeface="Perpetua" pitchFamily="18" charset="0"/>
              </a:rPr>
              <a:t>All strings of  a ' s  and  b's  where every a is preceded by b. </a:t>
            </a:r>
          </a:p>
          <a:p>
            <a:pPr marL="800100" lvl="1" indent="-342900" algn="just">
              <a:lnSpc>
                <a:spcPct val="200000"/>
              </a:lnSpc>
              <a:buFont typeface="+mj-lt"/>
              <a:buAutoNum type="alphaUcPeriod"/>
            </a:pPr>
            <a:r>
              <a:rPr lang="en-US" dirty="0">
                <a:latin typeface="Perpetua" pitchFamily="18" charset="0"/>
              </a:rPr>
              <a:t>All strings of  a 's  and  b's  that contain substring abab. </a:t>
            </a:r>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Recognition of Regular Expressions</a:t>
            </a:r>
          </a:p>
        </p:txBody>
      </p:sp>
      <p:sp>
        <p:nvSpPr>
          <p:cNvPr id="4" name="TextShape 2"/>
          <p:cNvSpPr txBox="1"/>
          <p:nvPr/>
        </p:nvSpPr>
        <p:spPr>
          <a:xfrm>
            <a:off x="192460" y="838200"/>
            <a:ext cx="8584760" cy="2667000"/>
          </a:xfrm>
          <a:prstGeom prst="rect">
            <a:avLst/>
          </a:prstGeom>
        </p:spPr>
        <p:txBody>
          <a:bodyPr/>
          <a:lstStyle/>
          <a:p>
            <a:pPr marL="342900" lvl="2" indent="-342900" algn="just">
              <a:lnSpc>
                <a:spcPct val="150000"/>
              </a:lnSpc>
              <a:buSzPct val="85000"/>
              <a:buFont typeface="+mj-lt"/>
              <a:buAutoNum type="arabicPeriod"/>
            </a:pPr>
            <a:r>
              <a:rPr lang="en-US" dirty="0">
                <a:solidFill>
                  <a:srgbClr val="000000"/>
                </a:solidFill>
                <a:latin typeface="Perpetua" pitchFamily="18" charset="0"/>
              </a:rPr>
              <a:t>Starting point is the language grammar to understand the tokens:</a:t>
            </a:r>
          </a:p>
          <a:p>
            <a:pPr marL="0" lvl="2" algn="just">
              <a:lnSpc>
                <a:spcPct val="120000"/>
              </a:lnSpc>
              <a:buSzPct val="85000"/>
            </a:pPr>
            <a:r>
              <a:rPr lang="en-US" b="1" dirty="0">
                <a:solidFill>
                  <a:srgbClr val="0000FF"/>
                </a:solidFill>
                <a:latin typeface="Perpetua" pitchFamily="18" charset="0"/>
                <a:ea typeface="新細明體" pitchFamily="18" charset="-120"/>
              </a:rPr>
              <a:t>       </a:t>
            </a:r>
            <a:r>
              <a:rPr lang="en-US" sz="1700" b="1" dirty="0" err="1">
                <a:solidFill>
                  <a:srgbClr val="0000FF"/>
                </a:solidFill>
                <a:latin typeface="Perpetua" pitchFamily="18" charset="0"/>
                <a:ea typeface="新細明體" pitchFamily="18" charset="-120"/>
              </a:rPr>
              <a:t>stmt</a:t>
            </a:r>
            <a:r>
              <a:rPr lang="en-US" sz="1700" b="1" dirty="0">
                <a:solidFill>
                  <a:srgbClr val="0000FF"/>
                </a:solidFill>
                <a:latin typeface="Perpetua" pitchFamily="18" charset="0"/>
                <a:ea typeface="新細明體" pitchFamily="18" charset="-120"/>
              </a:rPr>
              <a:t> </a:t>
            </a:r>
            <a:r>
              <a:rPr lang="en-US" altLang="zh-CN" sz="1700" b="1" dirty="0">
                <a:solidFill>
                  <a:srgbClr val="0000FF"/>
                </a:solidFill>
                <a:latin typeface="Perpetua" pitchFamily="18" charset="0"/>
                <a:ea typeface="新細明體" pitchFamily="18" charset="-120"/>
                <a:sym typeface="Symbol" pitchFamily="-80" charset="2"/>
              </a:rPr>
              <a:t></a:t>
            </a:r>
            <a:r>
              <a:rPr lang="en-US" sz="1700" b="1" dirty="0">
                <a:solidFill>
                  <a:srgbClr val="0000FF"/>
                </a:solidFill>
                <a:latin typeface="Perpetua" pitchFamily="18" charset="0"/>
                <a:ea typeface="新細明體" pitchFamily="18" charset="-120"/>
              </a:rPr>
              <a:t> if </a:t>
            </a:r>
            <a:r>
              <a:rPr lang="en-US" sz="1700" b="1" dirty="0" err="1">
                <a:solidFill>
                  <a:srgbClr val="0000FF"/>
                </a:solidFill>
                <a:latin typeface="Perpetua" pitchFamily="18" charset="0"/>
                <a:ea typeface="新細明體" pitchFamily="18" charset="-120"/>
              </a:rPr>
              <a:t>expr</a:t>
            </a:r>
            <a:r>
              <a:rPr lang="en-US" sz="1700" b="1" dirty="0">
                <a:solidFill>
                  <a:srgbClr val="0000FF"/>
                </a:solidFill>
                <a:latin typeface="Perpetua" pitchFamily="18" charset="0"/>
                <a:ea typeface="新細明體" pitchFamily="18" charset="-120"/>
              </a:rPr>
              <a:t> then </a:t>
            </a:r>
            <a:r>
              <a:rPr lang="en-US" sz="1700" b="1" dirty="0" err="1">
                <a:solidFill>
                  <a:srgbClr val="0000FF"/>
                </a:solidFill>
                <a:latin typeface="Perpetua" pitchFamily="18" charset="0"/>
                <a:ea typeface="新細明體" pitchFamily="18" charset="-120"/>
              </a:rPr>
              <a:t>stmt</a:t>
            </a:r>
            <a:endParaRPr lang="en-US" sz="1700" b="1" dirty="0">
              <a:solidFill>
                <a:srgbClr val="0000FF"/>
              </a:solidFill>
              <a:latin typeface="Perpetua" pitchFamily="18" charset="0"/>
              <a:ea typeface="新細明體" pitchFamily="18" charset="-120"/>
            </a:endParaRPr>
          </a:p>
          <a:p>
            <a:pPr marL="0" lvl="2" algn="just">
              <a:lnSpc>
                <a:spcPct val="120000"/>
              </a:lnSpc>
              <a:buSzPct val="85000"/>
            </a:pPr>
            <a:r>
              <a:rPr lang="en-US" sz="1700" b="1" dirty="0">
                <a:solidFill>
                  <a:srgbClr val="0000FF"/>
                </a:solidFill>
                <a:latin typeface="Perpetua" pitchFamily="18" charset="0"/>
                <a:ea typeface="新細明體" pitchFamily="18" charset="-120"/>
              </a:rPr>
              <a:t>                   | if </a:t>
            </a:r>
            <a:r>
              <a:rPr lang="en-US" sz="1700" b="1" dirty="0" err="1">
                <a:solidFill>
                  <a:srgbClr val="0000FF"/>
                </a:solidFill>
                <a:latin typeface="Perpetua" pitchFamily="18" charset="0"/>
                <a:ea typeface="新細明體" pitchFamily="18" charset="-120"/>
              </a:rPr>
              <a:t>expr</a:t>
            </a:r>
            <a:r>
              <a:rPr lang="en-US" sz="1700" b="1" dirty="0">
                <a:solidFill>
                  <a:srgbClr val="0000FF"/>
                </a:solidFill>
                <a:latin typeface="Perpetua" pitchFamily="18" charset="0"/>
                <a:ea typeface="新細明體" pitchFamily="18" charset="-120"/>
              </a:rPr>
              <a:t> then </a:t>
            </a:r>
            <a:r>
              <a:rPr lang="en-US" sz="1700" b="1" dirty="0" err="1">
                <a:solidFill>
                  <a:srgbClr val="0000FF"/>
                </a:solidFill>
                <a:latin typeface="Perpetua" pitchFamily="18" charset="0"/>
                <a:ea typeface="新細明體" pitchFamily="18" charset="-120"/>
              </a:rPr>
              <a:t>stmt</a:t>
            </a:r>
            <a:r>
              <a:rPr lang="en-US" sz="1700" b="1" dirty="0">
                <a:solidFill>
                  <a:srgbClr val="0000FF"/>
                </a:solidFill>
                <a:latin typeface="Perpetua" pitchFamily="18" charset="0"/>
                <a:ea typeface="新細明體" pitchFamily="18" charset="-120"/>
              </a:rPr>
              <a:t> else </a:t>
            </a:r>
            <a:r>
              <a:rPr lang="en-US" sz="1700" b="1" dirty="0" err="1">
                <a:solidFill>
                  <a:srgbClr val="0000FF"/>
                </a:solidFill>
                <a:latin typeface="Perpetua" pitchFamily="18" charset="0"/>
                <a:ea typeface="新細明體" pitchFamily="18" charset="-120"/>
              </a:rPr>
              <a:t>stmt</a:t>
            </a:r>
            <a:endParaRPr lang="en-US" sz="1700" b="1" dirty="0">
              <a:solidFill>
                <a:srgbClr val="0000FF"/>
              </a:solidFill>
              <a:latin typeface="Perpetua" pitchFamily="18" charset="0"/>
              <a:ea typeface="新細明體" pitchFamily="18" charset="-120"/>
            </a:endParaRPr>
          </a:p>
          <a:p>
            <a:pPr marL="0" lvl="2" algn="just">
              <a:lnSpc>
                <a:spcPct val="120000"/>
              </a:lnSpc>
              <a:buSzPct val="85000"/>
            </a:pPr>
            <a:r>
              <a:rPr lang="en-US" sz="1700" b="1" dirty="0">
                <a:solidFill>
                  <a:srgbClr val="0000FF"/>
                </a:solidFill>
                <a:latin typeface="Perpetua" pitchFamily="18" charset="0"/>
                <a:ea typeface="新細明體" pitchFamily="18" charset="-120"/>
              </a:rPr>
              <a:t>                   | Ɛ</a:t>
            </a:r>
          </a:p>
          <a:p>
            <a:pPr marL="0" lvl="2" algn="just">
              <a:lnSpc>
                <a:spcPct val="120000"/>
              </a:lnSpc>
              <a:buSzPct val="85000"/>
            </a:pPr>
            <a:r>
              <a:rPr lang="en-US" sz="1700" b="1" dirty="0">
                <a:solidFill>
                  <a:srgbClr val="0000FF"/>
                </a:solidFill>
                <a:latin typeface="Perpetua" pitchFamily="18" charset="0"/>
                <a:ea typeface="新細明體" pitchFamily="18" charset="-120"/>
              </a:rPr>
              <a:t>        </a:t>
            </a:r>
            <a:r>
              <a:rPr lang="en-US" sz="1700" b="1" dirty="0" err="1">
                <a:solidFill>
                  <a:srgbClr val="0000FF"/>
                </a:solidFill>
                <a:latin typeface="Perpetua" pitchFamily="18" charset="0"/>
                <a:ea typeface="新細明體" pitchFamily="18" charset="-120"/>
              </a:rPr>
              <a:t>expr</a:t>
            </a:r>
            <a:r>
              <a:rPr lang="en-US" sz="1700" b="1" dirty="0">
                <a:solidFill>
                  <a:srgbClr val="0000FF"/>
                </a:solidFill>
                <a:latin typeface="Perpetua" pitchFamily="18" charset="0"/>
                <a:ea typeface="新細明體" pitchFamily="18" charset="-120"/>
              </a:rPr>
              <a:t> </a:t>
            </a:r>
            <a:r>
              <a:rPr lang="en-US" altLang="zh-CN" sz="1700" b="1" dirty="0">
                <a:solidFill>
                  <a:srgbClr val="0000FF"/>
                </a:solidFill>
                <a:latin typeface="Perpetua" pitchFamily="18" charset="0"/>
                <a:ea typeface="新細明體" pitchFamily="18" charset="-120"/>
                <a:sym typeface="Symbol" pitchFamily="-80" charset="2"/>
              </a:rPr>
              <a:t> </a:t>
            </a:r>
            <a:r>
              <a:rPr lang="en-US" sz="1700" b="1" dirty="0">
                <a:solidFill>
                  <a:srgbClr val="0000FF"/>
                </a:solidFill>
                <a:latin typeface="Perpetua" pitchFamily="18" charset="0"/>
                <a:ea typeface="新細明體" pitchFamily="18" charset="-120"/>
              </a:rPr>
              <a:t>term relop term</a:t>
            </a:r>
          </a:p>
          <a:p>
            <a:pPr marL="0" lvl="2" algn="just">
              <a:lnSpc>
                <a:spcPct val="120000"/>
              </a:lnSpc>
              <a:buSzPct val="85000"/>
            </a:pPr>
            <a:r>
              <a:rPr lang="en-US" sz="1700" b="1" dirty="0">
                <a:solidFill>
                  <a:srgbClr val="0000FF"/>
                </a:solidFill>
                <a:latin typeface="Perpetua" pitchFamily="18" charset="0"/>
                <a:ea typeface="新細明體" pitchFamily="18" charset="-120"/>
              </a:rPr>
              <a:t>                   |  term</a:t>
            </a:r>
          </a:p>
          <a:p>
            <a:pPr marL="0" lvl="2" algn="just">
              <a:lnSpc>
                <a:spcPct val="120000"/>
              </a:lnSpc>
              <a:buSzPct val="85000"/>
            </a:pPr>
            <a:r>
              <a:rPr lang="en-US" sz="1700" b="1" dirty="0">
                <a:solidFill>
                  <a:srgbClr val="0000FF"/>
                </a:solidFill>
                <a:latin typeface="Perpetua" pitchFamily="18" charset="0"/>
                <a:ea typeface="新細明體" pitchFamily="18" charset="-120"/>
              </a:rPr>
              <a:t>       term </a:t>
            </a:r>
            <a:r>
              <a:rPr lang="en-US" altLang="zh-CN" sz="1700" b="1" dirty="0">
                <a:solidFill>
                  <a:srgbClr val="0000FF"/>
                </a:solidFill>
                <a:latin typeface="Perpetua" pitchFamily="18" charset="0"/>
                <a:ea typeface="新細明體" pitchFamily="18" charset="-120"/>
                <a:sym typeface="Symbol" pitchFamily="-80" charset="2"/>
              </a:rPr>
              <a:t> </a:t>
            </a:r>
            <a:r>
              <a:rPr lang="en-US" sz="1700" b="1" dirty="0">
                <a:solidFill>
                  <a:srgbClr val="0000FF"/>
                </a:solidFill>
                <a:latin typeface="Perpetua" pitchFamily="18" charset="0"/>
                <a:ea typeface="新細明體" pitchFamily="18" charset="-120"/>
              </a:rPr>
              <a:t> id</a:t>
            </a:r>
          </a:p>
          <a:p>
            <a:pPr marL="0" lvl="2" algn="just">
              <a:lnSpc>
                <a:spcPct val="120000"/>
              </a:lnSpc>
              <a:buSzPct val="85000"/>
            </a:pPr>
            <a:r>
              <a:rPr lang="en-US" sz="1700" b="1" dirty="0">
                <a:solidFill>
                  <a:srgbClr val="0000FF"/>
                </a:solidFill>
                <a:latin typeface="Perpetua" pitchFamily="18" charset="0"/>
                <a:ea typeface="新細明體" pitchFamily="18" charset="-120"/>
              </a:rPr>
              <a:t>                   |  number</a:t>
            </a:r>
          </a:p>
          <a:p>
            <a:pPr marL="0" lvl="2" algn="just">
              <a:lnSpc>
                <a:spcPct val="140000"/>
              </a:lnSpc>
              <a:buSzPct val="85000"/>
            </a:pPr>
            <a:endParaRPr lang="en-US" dirty="0">
              <a:latin typeface="Perpetua" pitchFamily="18" charset="0"/>
              <a:ea typeface="新細明體" pitchFamily="18" charset="-120"/>
            </a:endParaRPr>
          </a:p>
        </p:txBody>
      </p:sp>
      <p:sp>
        <p:nvSpPr>
          <p:cNvPr id="5" name="TextShape 2"/>
          <p:cNvSpPr txBox="1"/>
          <p:nvPr/>
        </p:nvSpPr>
        <p:spPr>
          <a:xfrm>
            <a:off x="192460" y="3462168"/>
            <a:ext cx="5217740" cy="3162360"/>
          </a:xfrm>
          <a:prstGeom prst="rect">
            <a:avLst/>
          </a:prstGeom>
        </p:spPr>
        <p:txBody>
          <a:bodyPr/>
          <a:lstStyle/>
          <a:p>
            <a:pPr marL="342900" lvl="2" indent="-342900" algn="just">
              <a:lnSpc>
                <a:spcPct val="130000"/>
              </a:lnSpc>
              <a:buSzPct val="85000"/>
              <a:buFont typeface="+mj-lt"/>
              <a:buAutoNum type="arabicPeriod" startAt="2"/>
            </a:pPr>
            <a:r>
              <a:rPr lang="en-US" dirty="0">
                <a:solidFill>
                  <a:srgbClr val="000000"/>
                </a:solidFill>
                <a:latin typeface="Perpetua" pitchFamily="18" charset="0"/>
              </a:rPr>
              <a:t>The next step is to formalize the patterns:</a:t>
            </a:r>
          </a:p>
          <a:p>
            <a:pPr lvl="1">
              <a:lnSpc>
                <a:spcPct val="130000"/>
              </a:lnSpc>
            </a:pPr>
            <a:r>
              <a:rPr lang="en-US" sz="1700" b="1" dirty="0">
                <a:solidFill>
                  <a:srgbClr val="0000FF"/>
                </a:solidFill>
                <a:latin typeface="Perpetua" pitchFamily="18" charset="0"/>
              </a:rPr>
              <a:t>digit </a:t>
            </a:r>
            <a:r>
              <a:rPr lang="en-US" altLang="zh-CN" sz="1700" b="1" dirty="0">
                <a:solidFill>
                  <a:srgbClr val="0000FF"/>
                </a:solidFill>
                <a:latin typeface="Perpetua" pitchFamily="18" charset="0"/>
                <a:ea typeface="新細明體" pitchFamily="18" charset="-120"/>
                <a:sym typeface="Symbol" pitchFamily="-80" charset="2"/>
              </a:rPr>
              <a:t></a:t>
            </a:r>
            <a:r>
              <a:rPr lang="en-US" sz="1700" b="1" dirty="0">
                <a:solidFill>
                  <a:srgbClr val="0000FF"/>
                </a:solidFill>
                <a:latin typeface="Perpetua" pitchFamily="18" charset="0"/>
              </a:rPr>
              <a:t> [0-9]</a:t>
            </a:r>
          </a:p>
          <a:p>
            <a:pPr lvl="1">
              <a:lnSpc>
                <a:spcPct val="120000"/>
              </a:lnSpc>
            </a:pPr>
            <a:r>
              <a:rPr lang="en-US" sz="1700" b="1" dirty="0">
                <a:solidFill>
                  <a:srgbClr val="0000FF"/>
                </a:solidFill>
                <a:latin typeface="Perpetua" pitchFamily="18" charset="0"/>
              </a:rPr>
              <a:t>Digits </a:t>
            </a:r>
            <a:r>
              <a:rPr lang="en-US" altLang="zh-CN" sz="1700" b="1" dirty="0">
                <a:solidFill>
                  <a:srgbClr val="0000FF"/>
                </a:solidFill>
                <a:latin typeface="Perpetua" pitchFamily="18" charset="0"/>
                <a:ea typeface="新細明體" pitchFamily="18" charset="-120"/>
                <a:sym typeface="Symbol" pitchFamily="-80" charset="2"/>
              </a:rPr>
              <a:t></a:t>
            </a:r>
            <a:r>
              <a:rPr lang="en-US" sz="1700" b="1" dirty="0">
                <a:solidFill>
                  <a:srgbClr val="0000FF"/>
                </a:solidFill>
                <a:latin typeface="Perpetua" pitchFamily="18" charset="0"/>
              </a:rPr>
              <a:t> digit+</a:t>
            </a:r>
          </a:p>
          <a:p>
            <a:pPr lvl="1">
              <a:lnSpc>
                <a:spcPct val="120000"/>
              </a:lnSpc>
            </a:pPr>
            <a:r>
              <a:rPr lang="en-US" sz="1700" b="1" dirty="0">
                <a:solidFill>
                  <a:srgbClr val="0000FF"/>
                </a:solidFill>
                <a:latin typeface="Perpetua" pitchFamily="18" charset="0"/>
              </a:rPr>
              <a:t>number </a:t>
            </a:r>
            <a:r>
              <a:rPr lang="en-US" altLang="zh-CN" sz="1700" b="1" dirty="0">
                <a:solidFill>
                  <a:srgbClr val="0000FF"/>
                </a:solidFill>
                <a:latin typeface="Perpetua" pitchFamily="18" charset="0"/>
                <a:ea typeface="新細明體" pitchFamily="18" charset="-120"/>
                <a:sym typeface="Symbol" pitchFamily="-80" charset="2"/>
              </a:rPr>
              <a:t></a:t>
            </a:r>
            <a:r>
              <a:rPr lang="en-US" sz="1700" b="1" dirty="0">
                <a:solidFill>
                  <a:srgbClr val="0000FF"/>
                </a:solidFill>
                <a:latin typeface="Perpetua" pitchFamily="18" charset="0"/>
              </a:rPr>
              <a:t> digit(.digits)? (E[+-]? Digit)?</a:t>
            </a:r>
          </a:p>
          <a:p>
            <a:pPr lvl="1">
              <a:lnSpc>
                <a:spcPct val="120000"/>
              </a:lnSpc>
            </a:pPr>
            <a:r>
              <a:rPr lang="en-US" sz="1700" b="1" dirty="0">
                <a:solidFill>
                  <a:srgbClr val="0000FF"/>
                </a:solidFill>
                <a:latin typeface="Perpetua" pitchFamily="18" charset="0"/>
              </a:rPr>
              <a:t>letter </a:t>
            </a:r>
            <a:r>
              <a:rPr lang="en-US" altLang="zh-CN" sz="1700" b="1" dirty="0">
                <a:solidFill>
                  <a:srgbClr val="0000FF"/>
                </a:solidFill>
                <a:latin typeface="Perpetua" pitchFamily="18" charset="0"/>
                <a:ea typeface="新細明體" pitchFamily="18" charset="-120"/>
                <a:sym typeface="Symbol" pitchFamily="-80" charset="2"/>
              </a:rPr>
              <a:t></a:t>
            </a:r>
            <a:r>
              <a:rPr lang="en-US" sz="1700" b="1" dirty="0">
                <a:solidFill>
                  <a:srgbClr val="0000FF"/>
                </a:solidFill>
                <a:latin typeface="Perpetua" pitchFamily="18" charset="0"/>
              </a:rPr>
              <a:t> [A-</a:t>
            </a:r>
            <a:r>
              <a:rPr lang="en-US" sz="1700" b="1" dirty="0" err="1">
                <a:solidFill>
                  <a:srgbClr val="0000FF"/>
                </a:solidFill>
                <a:latin typeface="Perpetua" pitchFamily="18" charset="0"/>
              </a:rPr>
              <a:t>Za</a:t>
            </a:r>
            <a:r>
              <a:rPr lang="en-US" sz="1700" b="1" dirty="0">
                <a:solidFill>
                  <a:srgbClr val="0000FF"/>
                </a:solidFill>
                <a:latin typeface="Perpetua" pitchFamily="18" charset="0"/>
              </a:rPr>
              <a:t>-z_]</a:t>
            </a:r>
          </a:p>
          <a:p>
            <a:pPr lvl="1">
              <a:lnSpc>
                <a:spcPct val="120000"/>
              </a:lnSpc>
            </a:pPr>
            <a:r>
              <a:rPr lang="en-US" sz="1700" b="1" dirty="0">
                <a:solidFill>
                  <a:srgbClr val="0000FF"/>
                </a:solidFill>
                <a:latin typeface="Perpetua" pitchFamily="18" charset="0"/>
              </a:rPr>
              <a:t>id </a:t>
            </a:r>
            <a:r>
              <a:rPr lang="en-US" altLang="zh-CN" sz="1700" b="1" dirty="0">
                <a:solidFill>
                  <a:srgbClr val="0000FF"/>
                </a:solidFill>
                <a:latin typeface="Perpetua" pitchFamily="18" charset="0"/>
                <a:ea typeface="新細明體" pitchFamily="18" charset="-120"/>
                <a:sym typeface="Symbol" pitchFamily="-80" charset="2"/>
              </a:rPr>
              <a:t> </a:t>
            </a:r>
            <a:r>
              <a:rPr lang="en-US" sz="1700" b="1" dirty="0">
                <a:solidFill>
                  <a:srgbClr val="0000FF"/>
                </a:solidFill>
                <a:latin typeface="Perpetua" pitchFamily="18" charset="0"/>
              </a:rPr>
              <a:t>letter (</a:t>
            </a:r>
            <a:r>
              <a:rPr lang="en-US" sz="1700" b="1" dirty="0" err="1">
                <a:solidFill>
                  <a:srgbClr val="0000FF"/>
                </a:solidFill>
                <a:latin typeface="Perpetua" pitchFamily="18" charset="0"/>
              </a:rPr>
              <a:t>letter|digit</a:t>
            </a:r>
            <a:r>
              <a:rPr lang="en-US" sz="1700" b="1" dirty="0">
                <a:solidFill>
                  <a:srgbClr val="0000FF"/>
                </a:solidFill>
                <a:latin typeface="Perpetua" pitchFamily="18" charset="0"/>
              </a:rPr>
              <a:t>)*</a:t>
            </a:r>
          </a:p>
          <a:p>
            <a:pPr lvl="1">
              <a:lnSpc>
                <a:spcPct val="120000"/>
              </a:lnSpc>
            </a:pPr>
            <a:r>
              <a:rPr lang="en-US" sz="1700" b="1" dirty="0">
                <a:solidFill>
                  <a:srgbClr val="0000FF"/>
                </a:solidFill>
                <a:latin typeface="Perpetua" pitchFamily="18" charset="0"/>
              </a:rPr>
              <a:t>If </a:t>
            </a:r>
            <a:r>
              <a:rPr lang="en-US" altLang="zh-CN" sz="1700" b="1" dirty="0">
                <a:solidFill>
                  <a:srgbClr val="0000FF"/>
                </a:solidFill>
                <a:latin typeface="Perpetua" pitchFamily="18" charset="0"/>
                <a:ea typeface="新細明體" pitchFamily="18" charset="-120"/>
                <a:sym typeface="Symbol" pitchFamily="-80" charset="2"/>
              </a:rPr>
              <a:t> </a:t>
            </a:r>
            <a:r>
              <a:rPr lang="en-US" sz="1700" b="1" dirty="0">
                <a:solidFill>
                  <a:srgbClr val="0000FF"/>
                </a:solidFill>
                <a:latin typeface="Perpetua" pitchFamily="18" charset="0"/>
              </a:rPr>
              <a:t> if</a:t>
            </a:r>
          </a:p>
          <a:p>
            <a:pPr lvl="1">
              <a:lnSpc>
                <a:spcPct val="120000"/>
              </a:lnSpc>
            </a:pPr>
            <a:r>
              <a:rPr lang="en-US" sz="1700" b="1" dirty="0">
                <a:solidFill>
                  <a:srgbClr val="0000FF"/>
                </a:solidFill>
                <a:latin typeface="Perpetua" pitchFamily="18" charset="0"/>
              </a:rPr>
              <a:t>Then </a:t>
            </a:r>
            <a:r>
              <a:rPr lang="en-US" altLang="zh-CN" sz="1700" b="1" dirty="0">
                <a:solidFill>
                  <a:srgbClr val="0000FF"/>
                </a:solidFill>
                <a:latin typeface="Perpetua" pitchFamily="18" charset="0"/>
                <a:ea typeface="新細明體" pitchFamily="18" charset="-120"/>
                <a:sym typeface="Symbol" pitchFamily="-80" charset="2"/>
              </a:rPr>
              <a:t></a:t>
            </a:r>
            <a:r>
              <a:rPr lang="en-US" sz="1700" b="1" dirty="0">
                <a:solidFill>
                  <a:srgbClr val="0000FF"/>
                </a:solidFill>
                <a:latin typeface="Perpetua" pitchFamily="18" charset="0"/>
              </a:rPr>
              <a:t> then</a:t>
            </a:r>
          </a:p>
          <a:p>
            <a:pPr lvl="1">
              <a:lnSpc>
                <a:spcPct val="120000"/>
              </a:lnSpc>
            </a:pPr>
            <a:r>
              <a:rPr lang="en-US" sz="1700" b="1" dirty="0">
                <a:solidFill>
                  <a:srgbClr val="0000FF"/>
                </a:solidFill>
                <a:latin typeface="Perpetua" pitchFamily="18" charset="0"/>
              </a:rPr>
              <a:t>Else </a:t>
            </a:r>
            <a:r>
              <a:rPr lang="en-US" altLang="zh-CN" sz="1700" b="1" dirty="0">
                <a:solidFill>
                  <a:srgbClr val="0000FF"/>
                </a:solidFill>
                <a:latin typeface="Perpetua" pitchFamily="18" charset="0"/>
                <a:ea typeface="新細明體" pitchFamily="18" charset="-120"/>
                <a:sym typeface="Symbol" pitchFamily="-80" charset="2"/>
              </a:rPr>
              <a:t> </a:t>
            </a:r>
            <a:r>
              <a:rPr lang="en-US" sz="1700" b="1" dirty="0">
                <a:solidFill>
                  <a:srgbClr val="0000FF"/>
                </a:solidFill>
                <a:latin typeface="Perpetua" pitchFamily="18" charset="0"/>
              </a:rPr>
              <a:t>else</a:t>
            </a:r>
          </a:p>
          <a:p>
            <a:pPr lvl="1">
              <a:lnSpc>
                <a:spcPct val="120000"/>
              </a:lnSpc>
            </a:pPr>
            <a:r>
              <a:rPr lang="en-US" sz="1700" b="1" dirty="0">
                <a:solidFill>
                  <a:srgbClr val="0000FF"/>
                </a:solidFill>
                <a:latin typeface="Perpetua" pitchFamily="18" charset="0"/>
              </a:rPr>
              <a:t>Relop </a:t>
            </a:r>
            <a:r>
              <a:rPr lang="en-US" altLang="zh-CN" sz="1700" b="1" dirty="0">
                <a:solidFill>
                  <a:srgbClr val="0000FF"/>
                </a:solidFill>
                <a:latin typeface="Perpetua" pitchFamily="18" charset="0"/>
                <a:ea typeface="新細明體" pitchFamily="18" charset="-120"/>
                <a:sym typeface="Symbol" pitchFamily="-80" charset="2"/>
              </a:rPr>
              <a:t></a:t>
            </a:r>
            <a:r>
              <a:rPr lang="en-US" sz="1700" b="1" dirty="0">
                <a:solidFill>
                  <a:srgbClr val="0000FF"/>
                </a:solidFill>
                <a:latin typeface="Perpetua" pitchFamily="18" charset="0"/>
              </a:rPr>
              <a:t> &lt; | &gt; | &lt;= | &gt;= | = | &lt;&gt;</a:t>
            </a:r>
            <a:endParaRPr lang="en-US" dirty="0">
              <a:solidFill>
                <a:srgbClr val="000000"/>
              </a:solidFill>
              <a:latin typeface="Perpetua" pitchFamily="18" charset="0"/>
            </a:endParaRPr>
          </a:p>
        </p:txBody>
      </p:sp>
      <p:sp>
        <p:nvSpPr>
          <p:cNvPr id="6" name="TextShape 2"/>
          <p:cNvSpPr txBox="1"/>
          <p:nvPr/>
        </p:nvSpPr>
        <p:spPr>
          <a:xfrm>
            <a:off x="4836900" y="3505200"/>
            <a:ext cx="3926100" cy="2362200"/>
          </a:xfrm>
          <a:prstGeom prst="rect">
            <a:avLst/>
          </a:prstGeom>
        </p:spPr>
        <p:txBody>
          <a:bodyPr/>
          <a:lstStyle/>
          <a:p>
            <a:pPr marL="342900" lvl="2" indent="-342900" algn="just">
              <a:lnSpc>
                <a:spcPct val="150000"/>
              </a:lnSpc>
              <a:buSzPct val="85000"/>
              <a:buFont typeface="+mj-lt"/>
              <a:buAutoNum type="arabicPeriod" startAt="3"/>
            </a:pPr>
            <a:r>
              <a:rPr lang="en-US" dirty="0">
                <a:solidFill>
                  <a:srgbClr val="000000"/>
                </a:solidFill>
                <a:latin typeface="Perpetua" pitchFamily="18" charset="0"/>
              </a:rPr>
              <a:t>We also need to handle whitespaces:</a:t>
            </a:r>
          </a:p>
          <a:p>
            <a:pPr lvl="1">
              <a:lnSpc>
                <a:spcPct val="150000"/>
              </a:lnSpc>
            </a:pPr>
            <a:r>
              <a:rPr lang="en-US" sz="1700" b="1" dirty="0" err="1">
                <a:solidFill>
                  <a:srgbClr val="0000FF"/>
                </a:solidFill>
                <a:latin typeface="Perpetua" pitchFamily="18" charset="0"/>
              </a:rPr>
              <a:t>ws</a:t>
            </a:r>
            <a:r>
              <a:rPr lang="en-US" sz="1700" b="1" dirty="0">
                <a:solidFill>
                  <a:srgbClr val="0000FF"/>
                </a:solidFill>
                <a:latin typeface="Perpetua" pitchFamily="18" charset="0"/>
              </a:rPr>
              <a:t> </a:t>
            </a:r>
            <a:r>
              <a:rPr lang="en-US" altLang="zh-CN" sz="1700" b="1" dirty="0">
                <a:solidFill>
                  <a:srgbClr val="0000FF"/>
                </a:solidFill>
                <a:latin typeface="Perpetua" pitchFamily="18" charset="0"/>
                <a:ea typeface="新細明體" pitchFamily="18" charset="-120"/>
                <a:sym typeface="Symbol" pitchFamily="-80" charset="2"/>
              </a:rPr>
              <a:t></a:t>
            </a:r>
            <a:r>
              <a:rPr lang="en-US" sz="1700" b="1" dirty="0">
                <a:solidFill>
                  <a:srgbClr val="0000FF"/>
                </a:solidFill>
                <a:latin typeface="Perpetua" pitchFamily="18" charset="0"/>
              </a:rPr>
              <a:t> (blank | tab | newline</a:t>
            </a:r>
            <a:r>
              <a:rPr lang="en-US" sz="1700" b="1" baseline="30000" dirty="0">
                <a:solidFill>
                  <a:srgbClr val="0000FF"/>
                </a:solidFill>
                <a:latin typeface="Perpetua" pitchFamily="18" charset="0"/>
              </a:rPr>
              <a:t>)+</a:t>
            </a:r>
          </a:p>
          <a:p>
            <a:pPr marL="342900" lvl="2" indent="-342900" algn="just">
              <a:lnSpc>
                <a:spcPct val="140000"/>
              </a:lnSpc>
              <a:buSzPct val="85000"/>
              <a:buFont typeface="Webdings" pitchFamily="18" charset="2"/>
              <a:buChar char="ÿ"/>
            </a:pPr>
            <a:endParaRPr lang="en-US" dirty="0">
              <a:solidFill>
                <a:srgbClr val="000000"/>
              </a:solidFill>
              <a:latin typeface="Perpetua" pitchFamily="18" charset="0"/>
            </a:endParaRP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Diagram</a:t>
            </a:r>
          </a:p>
        </p:txBody>
      </p:sp>
      <p:graphicFrame>
        <p:nvGraphicFramePr>
          <p:cNvPr id="5" name="Table 4"/>
          <p:cNvGraphicFramePr>
            <a:graphicFrameLocks noGrp="1"/>
          </p:cNvGraphicFramePr>
          <p:nvPr>
            <p:extLst>
              <p:ext uri="{D42A27DB-BD31-4B8C-83A1-F6EECF244321}">
                <p14:modId xmlns:p14="http://schemas.microsoft.com/office/powerpoint/2010/main" val="611325406"/>
              </p:ext>
            </p:extLst>
          </p:nvPr>
        </p:nvGraphicFramePr>
        <p:xfrm>
          <a:off x="228600" y="960120"/>
          <a:ext cx="4322224" cy="3764280"/>
        </p:xfrm>
        <a:graphic>
          <a:graphicData uri="http://schemas.openxmlformats.org/drawingml/2006/table">
            <a:tbl>
              <a:tblPr firstRow="1" bandRow="1"/>
              <a:tblGrid>
                <a:gridCol w="1110031">
                  <a:extLst>
                    <a:ext uri="{9D8B030D-6E8A-4147-A177-3AD203B41FA5}">
                      <a16:colId xmlns:a16="http://schemas.microsoft.com/office/drawing/2014/main" val="20000"/>
                    </a:ext>
                  </a:extLst>
                </a:gridCol>
                <a:gridCol w="1332037">
                  <a:extLst>
                    <a:ext uri="{9D8B030D-6E8A-4147-A177-3AD203B41FA5}">
                      <a16:colId xmlns:a16="http://schemas.microsoft.com/office/drawing/2014/main" val="20001"/>
                    </a:ext>
                  </a:extLst>
                </a:gridCol>
                <a:gridCol w="1880156">
                  <a:extLst>
                    <a:ext uri="{9D8B030D-6E8A-4147-A177-3AD203B41FA5}">
                      <a16:colId xmlns:a16="http://schemas.microsoft.com/office/drawing/2014/main" val="20002"/>
                    </a:ext>
                  </a:extLst>
                </a:gridCol>
              </a:tblGrid>
              <a:tr h="279400">
                <a:tc>
                  <a:txBody>
                    <a:bodyPr/>
                    <a:lstStyle>
                      <a:defPPr>
                        <a:defRPr lang="en-US"/>
                      </a:defPPr>
                      <a:lvl1pPr marL="0" algn="l" defTabSz="914400" rtl="0" eaLnBrk="1" latinLnBrk="0" hangingPunct="1">
                        <a:defRPr sz="1800" b="1" kern="1200">
                          <a:solidFill>
                            <a:schemeClr val="lt1"/>
                          </a:solidFill>
                          <a:latin typeface="Arial"/>
                          <a:ea typeface="DejaVu Sans"/>
                          <a:cs typeface="DejaVu Sans"/>
                        </a:defRPr>
                      </a:lvl1pPr>
                      <a:lvl2pPr marL="457200" algn="l" defTabSz="914400" rtl="0" eaLnBrk="1" latinLnBrk="0" hangingPunct="1">
                        <a:defRPr sz="1800" b="1" kern="1200">
                          <a:solidFill>
                            <a:schemeClr val="lt1"/>
                          </a:solidFill>
                          <a:latin typeface="Arial"/>
                          <a:ea typeface="DejaVu Sans"/>
                          <a:cs typeface="DejaVu Sans"/>
                        </a:defRPr>
                      </a:lvl2pPr>
                      <a:lvl3pPr marL="914400" algn="l" defTabSz="914400" rtl="0" eaLnBrk="1" latinLnBrk="0" hangingPunct="1">
                        <a:defRPr sz="1800" b="1" kern="1200">
                          <a:solidFill>
                            <a:schemeClr val="lt1"/>
                          </a:solidFill>
                          <a:latin typeface="Arial"/>
                          <a:ea typeface="DejaVu Sans"/>
                          <a:cs typeface="DejaVu Sans"/>
                        </a:defRPr>
                      </a:lvl3pPr>
                      <a:lvl4pPr marL="1371600" algn="l" defTabSz="914400" rtl="0" eaLnBrk="1" latinLnBrk="0" hangingPunct="1">
                        <a:defRPr sz="1800" b="1" kern="1200">
                          <a:solidFill>
                            <a:schemeClr val="lt1"/>
                          </a:solidFill>
                          <a:latin typeface="Arial"/>
                          <a:ea typeface="DejaVu Sans"/>
                          <a:cs typeface="DejaVu Sans"/>
                        </a:defRPr>
                      </a:lvl4pPr>
                      <a:lvl5pPr marL="1828800" algn="l" defTabSz="914400" rtl="0" eaLnBrk="1" latinLnBrk="0" hangingPunct="1">
                        <a:defRPr sz="1800" b="1" kern="1200">
                          <a:solidFill>
                            <a:schemeClr val="lt1"/>
                          </a:solidFill>
                          <a:latin typeface="Arial"/>
                          <a:ea typeface="DejaVu Sans"/>
                          <a:cs typeface="DejaVu Sans"/>
                        </a:defRPr>
                      </a:lvl5pPr>
                      <a:lvl6pPr marL="2286000" algn="l" defTabSz="914400" rtl="0" eaLnBrk="1" latinLnBrk="0" hangingPunct="1">
                        <a:defRPr sz="1800" b="1" kern="1200">
                          <a:solidFill>
                            <a:schemeClr val="lt1"/>
                          </a:solidFill>
                          <a:latin typeface="Arial"/>
                          <a:ea typeface="DejaVu Sans"/>
                          <a:cs typeface="DejaVu Sans"/>
                        </a:defRPr>
                      </a:lvl6pPr>
                      <a:lvl7pPr marL="2743200" algn="l" defTabSz="914400" rtl="0" eaLnBrk="1" latinLnBrk="0" hangingPunct="1">
                        <a:defRPr sz="1800" b="1" kern="1200">
                          <a:solidFill>
                            <a:schemeClr val="lt1"/>
                          </a:solidFill>
                          <a:latin typeface="Arial"/>
                          <a:ea typeface="DejaVu Sans"/>
                          <a:cs typeface="DejaVu Sans"/>
                        </a:defRPr>
                      </a:lvl7pPr>
                      <a:lvl8pPr marL="3200400" algn="l" defTabSz="914400" rtl="0" eaLnBrk="1" latinLnBrk="0" hangingPunct="1">
                        <a:defRPr sz="1800" b="1" kern="1200">
                          <a:solidFill>
                            <a:schemeClr val="lt1"/>
                          </a:solidFill>
                          <a:latin typeface="Arial"/>
                          <a:ea typeface="DejaVu Sans"/>
                          <a:cs typeface="DejaVu Sans"/>
                        </a:defRPr>
                      </a:lvl8pPr>
                      <a:lvl9pPr marL="3657600" algn="l" defTabSz="914400" rtl="0" eaLnBrk="1" latinLnBrk="0" hangingPunct="1">
                        <a:defRPr sz="1800" b="1" kern="1200">
                          <a:solidFill>
                            <a:schemeClr val="lt1"/>
                          </a:solidFill>
                          <a:latin typeface="Arial"/>
                          <a:ea typeface="DejaVu Sans"/>
                          <a:cs typeface="DejaVu Sans"/>
                        </a:defRPr>
                      </a:lvl9pPr>
                    </a:lstStyle>
                    <a:p>
                      <a:r>
                        <a:rPr lang="en-US" sz="1300" dirty="0"/>
                        <a:t>Lexemes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Arial"/>
                          <a:ea typeface="DejaVu Sans"/>
                          <a:cs typeface="DejaVu Sans"/>
                        </a:defRPr>
                      </a:lvl1pPr>
                      <a:lvl2pPr marL="457200" algn="l" defTabSz="914400" rtl="0" eaLnBrk="1" latinLnBrk="0" hangingPunct="1">
                        <a:defRPr sz="1800" b="1" kern="1200">
                          <a:solidFill>
                            <a:schemeClr val="lt1"/>
                          </a:solidFill>
                          <a:latin typeface="Arial"/>
                          <a:ea typeface="DejaVu Sans"/>
                          <a:cs typeface="DejaVu Sans"/>
                        </a:defRPr>
                      </a:lvl2pPr>
                      <a:lvl3pPr marL="914400" algn="l" defTabSz="914400" rtl="0" eaLnBrk="1" latinLnBrk="0" hangingPunct="1">
                        <a:defRPr sz="1800" b="1" kern="1200">
                          <a:solidFill>
                            <a:schemeClr val="lt1"/>
                          </a:solidFill>
                          <a:latin typeface="Arial"/>
                          <a:ea typeface="DejaVu Sans"/>
                          <a:cs typeface="DejaVu Sans"/>
                        </a:defRPr>
                      </a:lvl3pPr>
                      <a:lvl4pPr marL="1371600" algn="l" defTabSz="914400" rtl="0" eaLnBrk="1" latinLnBrk="0" hangingPunct="1">
                        <a:defRPr sz="1800" b="1" kern="1200">
                          <a:solidFill>
                            <a:schemeClr val="lt1"/>
                          </a:solidFill>
                          <a:latin typeface="Arial"/>
                          <a:ea typeface="DejaVu Sans"/>
                          <a:cs typeface="DejaVu Sans"/>
                        </a:defRPr>
                      </a:lvl4pPr>
                      <a:lvl5pPr marL="1828800" algn="l" defTabSz="914400" rtl="0" eaLnBrk="1" latinLnBrk="0" hangingPunct="1">
                        <a:defRPr sz="1800" b="1" kern="1200">
                          <a:solidFill>
                            <a:schemeClr val="lt1"/>
                          </a:solidFill>
                          <a:latin typeface="Arial"/>
                          <a:ea typeface="DejaVu Sans"/>
                          <a:cs typeface="DejaVu Sans"/>
                        </a:defRPr>
                      </a:lvl5pPr>
                      <a:lvl6pPr marL="2286000" algn="l" defTabSz="914400" rtl="0" eaLnBrk="1" latinLnBrk="0" hangingPunct="1">
                        <a:defRPr sz="1800" b="1" kern="1200">
                          <a:solidFill>
                            <a:schemeClr val="lt1"/>
                          </a:solidFill>
                          <a:latin typeface="Arial"/>
                          <a:ea typeface="DejaVu Sans"/>
                          <a:cs typeface="DejaVu Sans"/>
                        </a:defRPr>
                      </a:lvl6pPr>
                      <a:lvl7pPr marL="2743200" algn="l" defTabSz="914400" rtl="0" eaLnBrk="1" latinLnBrk="0" hangingPunct="1">
                        <a:defRPr sz="1800" b="1" kern="1200">
                          <a:solidFill>
                            <a:schemeClr val="lt1"/>
                          </a:solidFill>
                          <a:latin typeface="Arial"/>
                          <a:ea typeface="DejaVu Sans"/>
                          <a:cs typeface="DejaVu Sans"/>
                        </a:defRPr>
                      </a:lvl7pPr>
                      <a:lvl8pPr marL="3200400" algn="l" defTabSz="914400" rtl="0" eaLnBrk="1" latinLnBrk="0" hangingPunct="1">
                        <a:defRPr sz="1800" b="1" kern="1200">
                          <a:solidFill>
                            <a:schemeClr val="lt1"/>
                          </a:solidFill>
                          <a:latin typeface="Arial"/>
                          <a:ea typeface="DejaVu Sans"/>
                          <a:cs typeface="DejaVu Sans"/>
                        </a:defRPr>
                      </a:lvl8pPr>
                      <a:lvl9pPr marL="3657600" algn="l" defTabSz="914400" rtl="0" eaLnBrk="1" latinLnBrk="0" hangingPunct="1">
                        <a:defRPr sz="1800" b="1" kern="1200">
                          <a:solidFill>
                            <a:schemeClr val="lt1"/>
                          </a:solidFill>
                          <a:latin typeface="Arial"/>
                          <a:ea typeface="DejaVu Sans"/>
                          <a:cs typeface="DejaVu Sans"/>
                        </a:defRPr>
                      </a:lvl9pPr>
                    </a:lstStyle>
                    <a:p>
                      <a:r>
                        <a:rPr lang="en-US" sz="1300" dirty="0"/>
                        <a:t>Token Names</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Arial"/>
                          <a:ea typeface="DejaVu Sans"/>
                          <a:cs typeface="DejaVu Sans"/>
                        </a:defRPr>
                      </a:lvl1pPr>
                      <a:lvl2pPr marL="457200" algn="l" defTabSz="914400" rtl="0" eaLnBrk="1" latinLnBrk="0" hangingPunct="1">
                        <a:defRPr sz="1800" b="1" kern="1200">
                          <a:solidFill>
                            <a:schemeClr val="lt1"/>
                          </a:solidFill>
                          <a:latin typeface="Arial"/>
                          <a:ea typeface="DejaVu Sans"/>
                          <a:cs typeface="DejaVu Sans"/>
                        </a:defRPr>
                      </a:lvl2pPr>
                      <a:lvl3pPr marL="914400" algn="l" defTabSz="914400" rtl="0" eaLnBrk="1" latinLnBrk="0" hangingPunct="1">
                        <a:defRPr sz="1800" b="1" kern="1200">
                          <a:solidFill>
                            <a:schemeClr val="lt1"/>
                          </a:solidFill>
                          <a:latin typeface="Arial"/>
                          <a:ea typeface="DejaVu Sans"/>
                          <a:cs typeface="DejaVu Sans"/>
                        </a:defRPr>
                      </a:lvl3pPr>
                      <a:lvl4pPr marL="1371600" algn="l" defTabSz="914400" rtl="0" eaLnBrk="1" latinLnBrk="0" hangingPunct="1">
                        <a:defRPr sz="1800" b="1" kern="1200">
                          <a:solidFill>
                            <a:schemeClr val="lt1"/>
                          </a:solidFill>
                          <a:latin typeface="Arial"/>
                          <a:ea typeface="DejaVu Sans"/>
                          <a:cs typeface="DejaVu Sans"/>
                        </a:defRPr>
                      </a:lvl4pPr>
                      <a:lvl5pPr marL="1828800" algn="l" defTabSz="914400" rtl="0" eaLnBrk="1" latinLnBrk="0" hangingPunct="1">
                        <a:defRPr sz="1800" b="1" kern="1200">
                          <a:solidFill>
                            <a:schemeClr val="lt1"/>
                          </a:solidFill>
                          <a:latin typeface="Arial"/>
                          <a:ea typeface="DejaVu Sans"/>
                          <a:cs typeface="DejaVu Sans"/>
                        </a:defRPr>
                      </a:lvl5pPr>
                      <a:lvl6pPr marL="2286000" algn="l" defTabSz="914400" rtl="0" eaLnBrk="1" latinLnBrk="0" hangingPunct="1">
                        <a:defRPr sz="1800" b="1" kern="1200">
                          <a:solidFill>
                            <a:schemeClr val="lt1"/>
                          </a:solidFill>
                          <a:latin typeface="Arial"/>
                          <a:ea typeface="DejaVu Sans"/>
                          <a:cs typeface="DejaVu Sans"/>
                        </a:defRPr>
                      </a:lvl6pPr>
                      <a:lvl7pPr marL="2743200" algn="l" defTabSz="914400" rtl="0" eaLnBrk="1" latinLnBrk="0" hangingPunct="1">
                        <a:defRPr sz="1800" b="1" kern="1200">
                          <a:solidFill>
                            <a:schemeClr val="lt1"/>
                          </a:solidFill>
                          <a:latin typeface="Arial"/>
                          <a:ea typeface="DejaVu Sans"/>
                          <a:cs typeface="DejaVu Sans"/>
                        </a:defRPr>
                      </a:lvl7pPr>
                      <a:lvl8pPr marL="3200400" algn="l" defTabSz="914400" rtl="0" eaLnBrk="1" latinLnBrk="0" hangingPunct="1">
                        <a:defRPr sz="1800" b="1" kern="1200">
                          <a:solidFill>
                            <a:schemeClr val="lt1"/>
                          </a:solidFill>
                          <a:latin typeface="Arial"/>
                          <a:ea typeface="DejaVu Sans"/>
                          <a:cs typeface="DejaVu Sans"/>
                        </a:defRPr>
                      </a:lvl8pPr>
                      <a:lvl9pPr marL="3657600" algn="l" defTabSz="914400" rtl="0" eaLnBrk="1" latinLnBrk="0" hangingPunct="1">
                        <a:defRPr sz="1800" b="1" kern="1200">
                          <a:solidFill>
                            <a:schemeClr val="lt1"/>
                          </a:solidFill>
                          <a:latin typeface="Arial"/>
                          <a:ea typeface="DejaVu Sans"/>
                          <a:cs typeface="DejaVu Sans"/>
                        </a:defRPr>
                      </a:lvl9pPr>
                    </a:lstStyle>
                    <a:p>
                      <a:r>
                        <a:rPr lang="en-US" sz="1300" dirty="0"/>
                        <a:t>Attribute Value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t>Any </a:t>
                      </a:r>
                      <a:r>
                        <a:rPr lang="en-US" sz="1300" dirty="0" err="1"/>
                        <a:t>ws</a:t>
                      </a:r>
                      <a:endParaRPr lang="en-US" sz="1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a:t>-</a:t>
                      </a:r>
                      <a:endParaRPr lang="en-US" sz="1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if</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if</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a:t>-</a:t>
                      </a:r>
                      <a:endParaRPr lang="en-US" sz="1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then</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then</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a:t>-</a:t>
                      </a:r>
                      <a:endParaRPr lang="en-US" sz="1300"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else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else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Any 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id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200" dirty="0">
                          <a:solidFill>
                            <a:schemeClr val="dk1"/>
                          </a:solidFill>
                          <a:latin typeface="+mn-lt"/>
                          <a:ea typeface="+mn-ea"/>
                          <a:cs typeface="+mn-cs"/>
                        </a:rPr>
                        <a:t>Pointer to table entry</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5"/>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dirty="0">
                          <a:solidFill>
                            <a:schemeClr val="dk1"/>
                          </a:solidFill>
                          <a:latin typeface="+mn-lt"/>
                          <a:ea typeface="+mn-ea"/>
                          <a:cs typeface="+mn-cs"/>
                        </a:rPr>
                        <a:t>Any number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number</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mn-lt"/>
                          <a:ea typeface="+mn-ea"/>
                          <a:cs typeface="+mn-cs"/>
                        </a:rPr>
                        <a:t>Pointer to table entry</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6"/>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&lt;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relop</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LT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7"/>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&lt;=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dirty="0">
                          <a:solidFill>
                            <a:schemeClr val="dk1"/>
                          </a:solidFill>
                          <a:latin typeface="+mn-lt"/>
                          <a:ea typeface="+mn-ea"/>
                          <a:cs typeface="+mn-cs"/>
                        </a:rPr>
                        <a:t>relop</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LE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8"/>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dirty="0">
                          <a:solidFill>
                            <a:schemeClr val="dk1"/>
                          </a:solidFill>
                          <a:latin typeface="+mn-lt"/>
                          <a:ea typeface="+mn-ea"/>
                          <a:cs typeface="+mn-cs"/>
                        </a:rPr>
                        <a:t>relop</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EQ</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9"/>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&lt;&gt;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dirty="0">
                          <a:solidFill>
                            <a:schemeClr val="dk1"/>
                          </a:solidFill>
                          <a:latin typeface="+mn-lt"/>
                          <a:ea typeface="+mn-ea"/>
                          <a:cs typeface="+mn-cs"/>
                        </a:rPr>
                        <a:t>relop</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NE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10"/>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&gt;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dirty="0">
                          <a:solidFill>
                            <a:schemeClr val="dk1"/>
                          </a:solidFill>
                          <a:latin typeface="+mn-lt"/>
                          <a:ea typeface="+mn-ea"/>
                          <a:cs typeface="+mn-cs"/>
                        </a:rPr>
                        <a:t>relop</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GT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11"/>
                  </a:ext>
                </a:extLst>
              </a:tr>
              <a:tr h="264222">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&gt;=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sz="1300" dirty="0">
                          <a:solidFill>
                            <a:schemeClr val="dk1"/>
                          </a:solidFill>
                          <a:latin typeface="+mn-lt"/>
                          <a:ea typeface="+mn-ea"/>
                          <a:cs typeface="+mn-cs"/>
                        </a:rPr>
                        <a:t>relop</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sz="1300" dirty="0">
                          <a:solidFill>
                            <a:schemeClr val="dk1"/>
                          </a:solidFill>
                          <a:latin typeface="+mn-lt"/>
                          <a:ea typeface="+mn-ea"/>
                          <a:cs typeface="+mn-cs"/>
                        </a:rPr>
                        <a:t>GE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12"/>
                  </a:ext>
                </a:extLst>
              </a:tr>
            </a:tbl>
          </a:graphicData>
        </a:graphic>
      </p:graphicFrame>
      <p:grpSp>
        <p:nvGrpSpPr>
          <p:cNvPr id="6" name="Group 5"/>
          <p:cNvGrpSpPr/>
          <p:nvPr/>
        </p:nvGrpSpPr>
        <p:grpSpPr>
          <a:xfrm>
            <a:off x="4672741" y="1295400"/>
            <a:ext cx="4318859" cy="3657600"/>
            <a:chOff x="4672741" y="1295400"/>
            <a:chExt cx="4318859" cy="3657600"/>
          </a:xfrm>
        </p:grpSpPr>
        <p:pic>
          <p:nvPicPr>
            <p:cNvPr id="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2741" y="1295400"/>
              <a:ext cx="4318859"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5450864" y="4583668"/>
              <a:ext cx="3083536" cy="369332"/>
            </a:xfrm>
            <a:prstGeom prst="rect">
              <a:avLst/>
            </a:prstGeom>
          </p:spPr>
          <p:txBody>
            <a:bodyPr wrap="none">
              <a:spAutoFit/>
            </a:bodyPr>
            <a:lstStyle/>
            <a:p>
              <a:r>
                <a:rPr lang="en-US" b="1" dirty="0">
                  <a:latin typeface="Perpetua" pitchFamily="18" charset="0"/>
                </a:rPr>
                <a:t>Fig. </a:t>
              </a:r>
              <a:r>
                <a:rPr lang="en-US" dirty="0">
                  <a:latin typeface="Perpetua" pitchFamily="18" charset="0"/>
                </a:rPr>
                <a:t>Transition diagram  for  relop </a:t>
              </a:r>
            </a:p>
          </p:txBody>
        </p:sp>
      </p:grpSp>
      <p:grpSp>
        <p:nvGrpSpPr>
          <p:cNvPr id="9" name="Group 8"/>
          <p:cNvGrpSpPr/>
          <p:nvPr/>
        </p:nvGrpSpPr>
        <p:grpSpPr>
          <a:xfrm>
            <a:off x="1685684" y="5229225"/>
            <a:ext cx="6862200" cy="1488800"/>
            <a:chOff x="1685684" y="5229225"/>
            <a:chExt cx="6862200" cy="1488800"/>
          </a:xfrm>
        </p:grpSpPr>
        <p:pic>
          <p:nvPicPr>
            <p:cNvPr id="1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6900" y="5229225"/>
              <a:ext cx="66675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685684" y="6348693"/>
              <a:ext cx="6862200" cy="369332"/>
            </a:xfrm>
            <a:prstGeom prst="rect">
              <a:avLst/>
            </a:prstGeom>
          </p:spPr>
          <p:txBody>
            <a:bodyPr wrap="none">
              <a:spAutoFit/>
            </a:bodyPr>
            <a:lstStyle/>
            <a:p>
              <a:r>
                <a:rPr lang="en-US" b="1" dirty="0">
                  <a:latin typeface="Perpetua" pitchFamily="18" charset="0"/>
                </a:rPr>
                <a:t>Fig. </a:t>
              </a:r>
              <a:r>
                <a:rPr lang="en-US" dirty="0">
                  <a:latin typeface="Perpetua" pitchFamily="18" charset="0"/>
                </a:rPr>
                <a:t>Transition diagram Transition diagram for reserved words and identifiers</a:t>
              </a:r>
            </a:p>
          </p:txBody>
        </p:sp>
      </p:grpSp>
      <p:sp>
        <p:nvSpPr>
          <p:cNvPr id="12" name="Rectangle 11"/>
          <p:cNvSpPr/>
          <p:nvPr/>
        </p:nvSpPr>
        <p:spPr>
          <a:xfrm>
            <a:off x="197220" y="4843046"/>
            <a:ext cx="4572000" cy="338554"/>
          </a:xfrm>
          <a:prstGeom prst="rect">
            <a:avLst/>
          </a:prstGeom>
        </p:spPr>
        <p:txBody>
          <a:bodyPr>
            <a:spAutoFit/>
          </a:bodyPr>
          <a:lstStyle/>
          <a:p>
            <a:r>
              <a:rPr lang="en-US" sz="1600" b="1" dirty="0">
                <a:latin typeface="Perpetua" pitchFamily="18" charset="0"/>
              </a:rPr>
              <a:t>Table:</a:t>
            </a:r>
            <a:r>
              <a:rPr lang="en-US" sz="1600" dirty="0">
                <a:latin typeface="Perpetua" pitchFamily="18" charset="0"/>
              </a:rPr>
              <a:t>  Tokens, their  patterns,  and  attribute values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grpSp>
        <p:nvGrpSpPr>
          <p:cNvPr id="4" name="Group 3"/>
          <p:cNvGrpSpPr/>
          <p:nvPr/>
        </p:nvGrpSpPr>
        <p:grpSpPr>
          <a:xfrm>
            <a:off x="381000" y="998341"/>
            <a:ext cx="7486650" cy="2899099"/>
            <a:chOff x="381000" y="685800"/>
            <a:chExt cx="7486650" cy="2899099"/>
          </a:xfrm>
        </p:grpSpPr>
        <p:sp>
          <p:nvSpPr>
            <p:cNvPr id="5" name="Rectangle 4"/>
            <p:cNvSpPr/>
            <p:nvPr/>
          </p:nvSpPr>
          <p:spPr>
            <a:xfrm>
              <a:off x="1682098" y="3246345"/>
              <a:ext cx="4572000" cy="338554"/>
            </a:xfrm>
            <a:prstGeom prst="rect">
              <a:avLst/>
            </a:prstGeom>
          </p:spPr>
          <p:txBody>
            <a:bodyPr>
              <a:spAutoFit/>
            </a:bodyPr>
            <a:lstStyle/>
            <a:p>
              <a:r>
                <a:rPr lang="en-US" sz="1600" b="1" dirty="0">
                  <a:latin typeface="Perpetua" pitchFamily="18" charset="0"/>
                </a:rPr>
                <a:t>Fig. </a:t>
              </a:r>
              <a:r>
                <a:rPr lang="en-US" sz="1600" dirty="0">
                  <a:latin typeface="Perpetua" pitchFamily="18" charset="0"/>
                </a:rPr>
                <a:t>  Transition diagram for unsigned numbers</a:t>
              </a: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685800"/>
              <a:ext cx="74866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6"/>
          <p:cNvGrpSpPr/>
          <p:nvPr/>
        </p:nvGrpSpPr>
        <p:grpSpPr>
          <a:xfrm>
            <a:off x="1682098" y="4464865"/>
            <a:ext cx="5404502" cy="2060285"/>
            <a:chOff x="1682098" y="4114800"/>
            <a:chExt cx="5404502" cy="1793525"/>
          </a:xfrm>
        </p:grpSpPr>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4114800"/>
              <a:ext cx="3228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682098" y="5323550"/>
              <a:ext cx="5404502" cy="584775"/>
            </a:xfrm>
            <a:prstGeom prst="rect">
              <a:avLst/>
            </a:prstGeom>
          </p:spPr>
          <p:txBody>
            <a:bodyPr wrap="square">
              <a:spAutoFit/>
            </a:bodyPr>
            <a:lstStyle/>
            <a:p>
              <a:pPr marL="461963" indent="-461963"/>
              <a:r>
                <a:rPr lang="en-US" sz="1600" b="1" dirty="0">
                  <a:latin typeface="Perpetua" pitchFamily="18" charset="0"/>
                </a:rPr>
                <a:t>Fig. </a:t>
              </a:r>
              <a:r>
                <a:rPr lang="en-US" sz="1600" dirty="0">
                  <a:latin typeface="Perpetua" pitchFamily="18" charset="0"/>
                </a:rPr>
                <a:t>  Transition diagram for white spaces where </a:t>
              </a:r>
              <a:r>
                <a:rPr lang="en-US" sz="1600" b="1" dirty="0" err="1">
                  <a:latin typeface="Perpetua" pitchFamily="18" charset="0"/>
                </a:rPr>
                <a:t>delim</a:t>
              </a:r>
              <a:r>
                <a:rPr lang="en-US" sz="1600" dirty="0">
                  <a:latin typeface="Perpetua" pitchFamily="18" charset="0"/>
                </a:rPr>
                <a:t> represents one or more whitespace characters</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Automata</a:t>
            </a:r>
          </a:p>
        </p:txBody>
      </p:sp>
      <p:sp>
        <p:nvSpPr>
          <p:cNvPr id="4" name="TextShape 2"/>
          <p:cNvSpPr txBox="1"/>
          <p:nvPr/>
        </p:nvSpPr>
        <p:spPr>
          <a:xfrm>
            <a:off x="192460" y="838200"/>
            <a:ext cx="8584760" cy="5829360"/>
          </a:xfrm>
          <a:prstGeom prst="rect">
            <a:avLst/>
          </a:prstGeom>
        </p:spPr>
        <p:txBody>
          <a:bodyPr/>
          <a:lstStyle/>
          <a:p>
            <a:pPr marL="342900" lvl="2" indent="-342900" algn="just">
              <a:lnSpc>
                <a:spcPct val="140000"/>
              </a:lnSpc>
              <a:buSzPct val="85000"/>
              <a:buFont typeface="Webdings" pitchFamily="18" charset="2"/>
              <a:buChar char="ÿ"/>
            </a:pPr>
            <a:r>
              <a:rPr lang="en-US" dirty="0">
                <a:solidFill>
                  <a:srgbClr val="000000"/>
                </a:solidFill>
                <a:latin typeface="Times New Roman" panose="02020603050405020304" pitchFamily="18" charset="0"/>
                <a:cs typeface="Times New Roman" panose="02020603050405020304" pitchFamily="18" charset="0"/>
              </a:rPr>
              <a:t>The lexical analyzer tools use </a:t>
            </a:r>
            <a:r>
              <a:rPr lang="en-US" sz="1600" b="1" dirty="0">
                <a:solidFill>
                  <a:srgbClr val="000000"/>
                </a:solidFill>
                <a:latin typeface="Times New Roman" panose="02020603050405020304" pitchFamily="18" charset="0"/>
                <a:cs typeface="Times New Roman" panose="02020603050405020304" pitchFamily="18" charset="0"/>
              </a:rPr>
              <a:t>finite  automata, </a:t>
            </a:r>
            <a:r>
              <a:rPr lang="en-US" sz="1600" dirty="0">
                <a:solidFill>
                  <a:srgbClr val="000000"/>
                </a:solidFill>
                <a:latin typeface="Times New Roman" panose="02020603050405020304" pitchFamily="18" charset="0"/>
                <a:cs typeface="Times New Roman" panose="02020603050405020304" pitchFamily="18" charset="0"/>
              </a:rPr>
              <a:t>at the heart of the transition</a:t>
            </a:r>
            <a:r>
              <a:rPr lang="en-US" sz="1600" b="1" dirty="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to convert the </a:t>
            </a:r>
            <a:r>
              <a:rPr lang="en-US" dirty="0">
                <a:solidFill>
                  <a:srgbClr val="000000"/>
                </a:solidFill>
                <a:latin typeface="Times New Roman" panose="02020603050405020304" pitchFamily="18" charset="0"/>
                <a:cs typeface="Times New Roman" panose="02020603050405020304" pitchFamily="18" charset="0"/>
              </a:rPr>
              <a:t>input  program into  a lexical analyzer . </a:t>
            </a:r>
          </a:p>
          <a:p>
            <a:pPr marL="342900" lvl="2" indent="-342900" algn="just">
              <a:lnSpc>
                <a:spcPct val="140000"/>
              </a:lnSpc>
              <a:buSzPct val="85000"/>
              <a:buFont typeface="Webdings" pitchFamily="18" charset="2"/>
              <a:buChar char="ÿ"/>
            </a:pPr>
            <a:r>
              <a:rPr lang="en-US" dirty="0">
                <a:solidFill>
                  <a:srgbClr val="0000FF"/>
                </a:solidFill>
                <a:latin typeface="Times New Roman" panose="02020603050405020304" pitchFamily="18" charset="0"/>
                <a:cs typeface="Times New Roman" panose="02020603050405020304" pitchFamily="18" charset="0"/>
              </a:rPr>
              <a:t>These are essentially graphs, like transition diagrams, with a few  differences: </a:t>
            </a:r>
          </a:p>
          <a:p>
            <a:pPr marL="800100" lvl="3" indent="-342900" algn="just">
              <a:lnSpc>
                <a:spcPct val="140000"/>
              </a:lnSpc>
              <a:buSzPct val="85000"/>
              <a:buFont typeface="+mj-lt"/>
              <a:buAutoNum type="arabicPeriod"/>
            </a:pPr>
            <a:r>
              <a:rPr lang="en-US" dirty="0">
                <a:latin typeface="Times New Roman" panose="02020603050405020304" pitchFamily="18" charset="0"/>
                <a:ea typeface="新細明體" pitchFamily="18" charset="-120"/>
                <a:cs typeface="Times New Roman" panose="02020603050405020304" pitchFamily="18" charset="0"/>
              </a:rPr>
              <a:t>Finite automata  are recognizers ; they  simply  say "yes" or  "no"  about each  possible input  string. </a:t>
            </a:r>
          </a:p>
          <a:p>
            <a:pPr marL="800100" lvl="3" indent="-342900" algn="just">
              <a:lnSpc>
                <a:spcPct val="140000"/>
              </a:lnSpc>
              <a:buSzPct val="85000"/>
              <a:buFont typeface="+mj-lt"/>
              <a:buAutoNum type="arabicPeriod"/>
            </a:pPr>
            <a:r>
              <a:rPr lang="en-US" dirty="0">
                <a:latin typeface="Times New Roman" panose="02020603050405020304" pitchFamily="18" charset="0"/>
                <a:ea typeface="新細明體" pitchFamily="18" charset="-120"/>
                <a:cs typeface="Times New Roman" panose="02020603050405020304" pitchFamily="18" charset="0"/>
              </a:rPr>
              <a:t>Finite automata come in two flavors :  </a:t>
            </a:r>
          </a:p>
          <a:p>
            <a:pPr marL="1257300" lvl="4" indent="-342900" algn="just">
              <a:lnSpc>
                <a:spcPct val="140000"/>
              </a:lnSpc>
              <a:buSzPct val="85000"/>
              <a:buFont typeface="+mj-lt"/>
              <a:buAutoNum type="alphaUcPeriod"/>
            </a:pPr>
            <a:r>
              <a:rPr lang="en-US" sz="1600" b="1" dirty="0">
                <a:solidFill>
                  <a:srgbClr val="CC00FF"/>
                </a:solidFill>
                <a:latin typeface="Times New Roman" panose="02020603050405020304" pitchFamily="18" charset="0"/>
                <a:ea typeface="新細明體" pitchFamily="18" charset="-120"/>
                <a:cs typeface="Times New Roman" panose="02020603050405020304" pitchFamily="18" charset="0"/>
              </a:rPr>
              <a:t>Nondeterministic finite  automata  (NFA)  </a:t>
            </a:r>
            <a:r>
              <a:rPr lang="en-US" dirty="0">
                <a:latin typeface="Times New Roman" panose="02020603050405020304" pitchFamily="18" charset="0"/>
                <a:ea typeface="新細明體" pitchFamily="18" charset="-120"/>
                <a:cs typeface="Times New Roman" panose="02020603050405020304" pitchFamily="18" charset="0"/>
              </a:rPr>
              <a:t>have no restrictions on the labels  of their  edges .  A  symbol can  label  several  edges out of the same state,  and Ɛ,  the empty string,  is  a possible label. </a:t>
            </a:r>
          </a:p>
          <a:p>
            <a:pPr marL="1257300" lvl="4" indent="-342900" algn="just">
              <a:lnSpc>
                <a:spcPct val="140000"/>
              </a:lnSpc>
              <a:buSzPct val="85000"/>
              <a:buFont typeface="+mj-lt"/>
              <a:buAutoNum type="alphaUcPeriod"/>
            </a:pPr>
            <a:r>
              <a:rPr lang="en-US" sz="1600" b="1" dirty="0">
                <a:solidFill>
                  <a:srgbClr val="CC00FF"/>
                </a:solidFill>
                <a:latin typeface="Times New Roman" panose="02020603050405020304" pitchFamily="18" charset="0"/>
                <a:ea typeface="新細明體" pitchFamily="18" charset="-120"/>
                <a:cs typeface="Times New Roman" panose="02020603050405020304" pitchFamily="18" charset="0"/>
              </a:rPr>
              <a:t>Deterministic finite  automata  (DFA)  </a:t>
            </a:r>
            <a:r>
              <a:rPr lang="en-US" dirty="0">
                <a:latin typeface="Times New Roman" panose="02020603050405020304" pitchFamily="18" charset="0"/>
                <a:ea typeface="新細明體" pitchFamily="18" charset="-120"/>
                <a:cs typeface="Times New Roman" panose="02020603050405020304" pitchFamily="18" charset="0"/>
              </a:rPr>
              <a:t>have, for each  state,  and  for each  symbol of its  input  alphabet exactly one edge  with that symbol  leaving  that  state. </a:t>
            </a:r>
          </a:p>
          <a:p>
            <a:pPr marL="342900" lvl="2" indent="-342900" algn="just">
              <a:lnSpc>
                <a:spcPct val="140000"/>
              </a:lnSpc>
              <a:buSzPct val="85000"/>
              <a:buFont typeface="Webdings" pitchFamily="18" charset="2"/>
              <a:buChar char="ÿ"/>
            </a:pPr>
            <a:r>
              <a:rPr lang="en-US" dirty="0">
                <a:solidFill>
                  <a:srgbClr val="000000"/>
                </a:solidFill>
                <a:latin typeface="Times New Roman" panose="02020603050405020304" pitchFamily="18" charset="0"/>
                <a:cs typeface="Times New Roman" panose="02020603050405020304" pitchFamily="18" charset="0"/>
              </a:rPr>
              <a:t>Both deterministic and nondeterministic  finite automata  are  capable of  rec­ognizing  the  same  languages .  </a:t>
            </a:r>
          </a:p>
          <a:p>
            <a:pPr marL="800100" lvl="3" indent="-342900" algn="just">
              <a:lnSpc>
                <a:spcPct val="140000"/>
              </a:lnSpc>
              <a:buSzPct val="85000"/>
              <a:buFont typeface="Wingdings" pitchFamily="2" charset="2"/>
              <a:buChar char="F"/>
            </a:pPr>
            <a:r>
              <a:rPr lang="en-US" dirty="0">
                <a:solidFill>
                  <a:srgbClr val="000000"/>
                </a:solidFill>
                <a:latin typeface="Times New Roman" panose="02020603050405020304" pitchFamily="18" charset="0"/>
                <a:cs typeface="Times New Roman" panose="02020603050405020304" pitchFamily="18" charset="0"/>
              </a:rPr>
              <a:t>In  fact  these  languages  are  exactly  the  same languages ,  called the  </a:t>
            </a:r>
            <a:r>
              <a:rPr lang="en-US" b="1" dirty="0">
                <a:solidFill>
                  <a:srgbClr val="000000"/>
                </a:solidFill>
                <a:latin typeface="Times New Roman" panose="02020603050405020304" pitchFamily="18" charset="0"/>
                <a:cs typeface="Times New Roman" panose="02020603050405020304" pitchFamily="18" charset="0"/>
              </a:rPr>
              <a:t>regular languages</a:t>
            </a:r>
            <a:r>
              <a:rPr lang="en-US" dirty="0">
                <a:solidFill>
                  <a:srgbClr val="000000"/>
                </a:solidFill>
                <a:latin typeface="Times New Roman" panose="02020603050405020304" pitchFamily="18" charset="0"/>
                <a:cs typeface="Times New Roman" panose="02020603050405020304" pitchFamily="18" charset="0"/>
              </a:rPr>
              <a:t>,  that  regular expressions can  describe.</a:t>
            </a:r>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Automata State Graphs</a:t>
            </a:r>
          </a:p>
        </p:txBody>
      </p:sp>
      <p:sp>
        <p:nvSpPr>
          <p:cNvPr id="4" name="TextShape 2"/>
          <p:cNvSpPr txBox="1"/>
          <p:nvPr/>
        </p:nvSpPr>
        <p:spPr>
          <a:xfrm>
            <a:off x="152400" y="723840"/>
            <a:ext cx="3886200" cy="5829360"/>
          </a:xfrm>
          <a:prstGeom prst="rect">
            <a:avLst/>
          </a:prstGeom>
        </p:spPr>
        <p:txBody>
          <a:bodyPr/>
          <a:lstStyle/>
          <a:p>
            <a:pPr marL="0" lvl="2" algn="just">
              <a:lnSpc>
                <a:spcPct val="140000"/>
              </a:lnSpc>
              <a:buSzPct val="85000"/>
            </a:pPr>
            <a:endParaRPr lang="en-US" sz="400" dirty="0">
              <a:solidFill>
                <a:srgbClr val="000000"/>
              </a:solidFill>
              <a:latin typeface="Perpetua" pitchFamily="18" charset="0"/>
            </a:endParaRPr>
          </a:p>
          <a:p>
            <a:pPr marL="0" lvl="2" algn="just">
              <a:lnSpc>
                <a:spcPct val="140000"/>
              </a:lnSpc>
              <a:buSzPct val="85000"/>
            </a:pPr>
            <a:endParaRPr lang="en-US" sz="500" b="1" dirty="0">
              <a:solidFill>
                <a:srgbClr val="000000"/>
              </a:solidFill>
              <a:latin typeface="Perpetua" pitchFamily="18" charset="0"/>
            </a:endParaRPr>
          </a:p>
          <a:p>
            <a:pPr marL="0" lvl="2" algn="just">
              <a:lnSpc>
                <a:spcPct val="140000"/>
              </a:lnSpc>
              <a:buSzPct val="85000"/>
            </a:pPr>
            <a:r>
              <a:rPr lang="en-US" b="1" dirty="0">
                <a:solidFill>
                  <a:srgbClr val="000000"/>
                </a:solidFill>
                <a:latin typeface="Perpetua" pitchFamily="18" charset="0"/>
              </a:rPr>
              <a:t>A state</a:t>
            </a:r>
          </a:p>
          <a:p>
            <a:pPr marL="290513" lvl="2" indent="-290513" algn="just">
              <a:lnSpc>
                <a:spcPct val="140000"/>
              </a:lnSpc>
              <a:buSzPct val="85000"/>
              <a:buFont typeface="Webdings" pitchFamily="18" charset="2"/>
              <a:buChar char="ÿ"/>
            </a:pPr>
            <a:endParaRPr lang="en-US" dirty="0">
              <a:solidFill>
                <a:srgbClr val="000000"/>
              </a:solidFill>
              <a:latin typeface="Perpetua" pitchFamily="18" charset="0"/>
            </a:endParaRPr>
          </a:p>
          <a:p>
            <a:pPr marL="290513" lvl="2" indent="-290513" algn="just">
              <a:lnSpc>
                <a:spcPct val="140000"/>
              </a:lnSpc>
              <a:buSzPct val="85000"/>
              <a:buFont typeface="Webdings" pitchFamily="18" charset="2"/>
              <a:buChar char="ÿ"/>
            </a:pPr>
            <a:endParaRPr lang="en-US" dirty="0">
              <a:solidFill>
                <a:srgbClr val="000000"/>
              </a:solidFill>
              <a:latin typeface="Perpetua" pitchFamily="18" charset="0"/>
            </a:endParaRPr>
          </a:p>
          <a:p>
            <a:pPr marL="0" lvl="2" algn="just">
              <a:lnSpc>
                <a:spcPct val="140000"/>
              </a:lnSpc>
              <a:buSzPct val="85000"/>
            </a:pPr>
            <a:r>
              <a:rPr lang="en-US" b="1" dirty="0">
                <a:solidFill>
                  <a:srgbClr val="000000"/>
                </a:solidFill>
                <a:latin typeface="Perpetua" pitchFamily="18" charset="0"/>
              </a:rPr>
              <a:t>The start state</a:t>
            </a:r>
          </a:p>
          <a:p>
            <a:pPr marL="0" lvl="2" algn="just">
              <a:lnSpc>
                <a:spcPct val="140000"/>
              </a:lnSpc>
              <a:buSzPct val="85000"/>
            </a:pPr>
            <a:r>
              <a:rPr lang="en-US" b="1" dirty="0">
                <a:solidFill>
                  <a:srgbClr val="000000"/>
                </a:solidFill>
                <a:latin typeface="Perpetua" pitchFamily="18" charset="0"/>
              </a:rPr>
              <a:t> (Initial State)</a:t>
            </a:r>
            <a:endParaRPr lang="en-US" dirty="0">
              <a:solidFill>
                <a:srgbClr val="000000"/>
              </a:solidFill>
              <a:latin typeface="Perpetua" pitchFamily="18" charset="0"/>
            </a:endParaRPr>
          </a:p>
          <a:p>
            <a:pPr marL="290513" lvl="2" indent="-290513" algn="just">
              <a:lnSpc>
                <a:spcPct val="140000"/>
              </a:lnSpc>
              <a:buSzPct val="85000"/>
              <a:buFont typeface="Webdings" pitchFamily="18" charset="2"/>
              <a:buChar char="ÿ"/>
            </a:pPr>
            <a:endParaRPr lang="en-US" dirty="0">
              <a:solidFill>
                <a:srgbClr val="000000"/>
              </a:solidFill>
              <a:latin typeface="Perpetua" pitchFamily="18" charset="0"/>
            </a:endParaRPr>
          </a:p>
          <a:p>
            <a:pPr marL="0" lvl="2" algn="just">
              <a:lnSpc>
                <a:spcPct val="140000"/>
              </a:lnSpc>
              <a:buSzPct val="85000"/>
            </a:pPr>
            <a:r>
              <a:rPr lang="en-US" b="1" dirty="0">
                <a:solidFill>
                  <a:srgbClr val="000000"/>
                </a:solidFill>
                <a:latin typeface="Perpetua" pitchFamily="18" charset="0"/>
              </a:rPr>
              <a:t>Accepting state</a:t>
            </a:r>
          </a:p>
          <a:p>
            <a:pPr marL="0" lvl="2" algn="just">
              <a:lnSpc>
                <a:spcPct val="140000"/>
              </a:lnSpc>
              <a:buSzPct val="85000"/>
            </a:pPr>
            <a:r>
              <a:rPr lang="en-US" b="1" dirty="0">
                <a:solidFill>
                  <a:srgbClr val="000000"/>
                </a:solidFill>
                <a:latin typeface="Perpetua" pitchFamily="18" charset="0"/>
              </a:rPr>
              <a:t>   (Final State)</a:t>
            </a:r>
          </a:p>
          <a:p>
            <a:pPr marL="342900" lvl="2" indent="-342900" algn="just">
              <a:lnSpc>
                <a:spcPct val="140000"/>
              </a:lnSpc>
              <a:buSzPct val="85000"/>
              <a:buFont typeface="Webdings" pitchFamily="18" charset="2"/>
              <a:buChar char="ÿ"/>
            </a:pPr>
            <a:endParaRPr lang="en-US" dirty="0">
              <a:solidFill>
                <a:srgbClr val="000000"/>
              </a:solidFill>
              <a:latin typeface="Perpetua" pitchFamily="18" charset="0"/>
            </a:endParaRPr>
          </a:p>
          <a:p>
            <a:pPr marL="0" lvl="2" algn="just">
              <a:lnSpc>
                <a:spcPct val="140000"/>
              </a:lnSpc>
              <a:buSzPct val="85000"/>
            </a:pPr>
            <a:endParaRPr lang="en-US" sz="1100" dirty="0">
              <a:solidFill>
                <a:srgbClr val="000000"/>
              </a:solidFill>
              <a:latin typeface="Perpetua" pitchFamily="18" charset="0"/>
            </a:endParaRPr>
          </a:p>
          <a:p>
            <a:pPr marL="0" lvl="2" algn="just">
              <a:lnSpc>
                <a:spcPct val="140000"/>
              </a:lnSpc>
              <a:buSzPct val="85000"/>
            </a:pPr>
            <a:endParaRPr lang="en-US" sz="1100" dirty="0">
              <a:solidFill>
                <a:srgbClr val="000000"/>
              </a:solidFill>
              <a:latin typeface="Perpetua" pitchFamily="18" charset="0"/>
            </a:endParaRPr>
          </a:p>
          <a:p>
            <a:pPr marL="0" lvl="2" algn="just">
              <a:lnSpc>
                <a:spcPct val="140000"/>
              </a:lnSpc>
              <a:buSzPct val="85000"/>
            </a:pPr>
            <a:r>
              <a:rPr lang="en-US" b="1" dirty="0">
                <a:solidFill>
                  <a:srgbClr val="000000"/>
                </a:solidFill>
                <a:latin typeface="Perpetua" pitchFamily="18" charset="0"/>
              </a:rPr>
              <a:t>A Transition</a:t>
            </a:r>
          </a:p>
          <a:p>
            <a:pPr marL="0" lvl="2" algn="just">
              <a:lnSpc>
                <a:spcPct val="140000"/>
              </a:lnSpc>
              <a:buSzPct val="85000"/>
            </a:pPr>
            <a:endParaRPr lang="en-US" dirty="0">
              <a:solidFill>
                <a:srgbClr val="000000"/>
              </a:solidFill>
              <a:latin typeface="Perpetua" pitchFamily="18" charset="0"/>
            </a:endParaRPr>
          </a:p>
        </p:txBody>
      </p:sp>
      <p:grpSp>
        <p:nvGrpSpPr>
          <p:cNvPr id="5" name="Group 4"/>
          <p:cNvGrpSpPr/>
          <p:nvPr/>
        </p:nvGrpSpPr>
        <p:grpSpPr>
          <a:xfrm>
            <a:off x="1524000" y="935022"/>
            <a:ext cx="2362200" cy="4419600"/>
            <a:chOff x="1295400" y="914400"/>
            <a:chExt cx="2819400" cy="4419600"/>
          </a:xfrm>
        </p:grpSpPr>
        <p:sp>
          <p:nvSpPr>
            <p:cNvPr id="6" name="Oval 5"/>
            <p:cNvSpPr>
              <a:spLocks noChangeArrowheads="1"/>
            </p:cNvSpPr>
            <p:nvPr/>
          </p:nvSpPr>
          <p:spPr bwMode="auto">
            <a:xfrm>
              <a:off x="1828800" y="914400"/>
              <a:ext cx="6096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7" name="Group 6"/>
            <p:cNvGrpSpPr>
              <a:grpSpLocks/>
            </p:cNvGrpSpPr>
            <p:nvPr/>
          </p:nvGrpSpPr>
          <p:grpSpPr bwMode="auto">
            <a:xfrm>
              <a:off x="1638300" y="1981200"/>
              <a:ext cx="990600" cy="685800"/>
              <a:chOff x="3264" y="1488"/>
              <a:chExt cx="624" cy="432"/>
            </a:xfrm>
          </p:grpSpPr>
          <p:sp>
            <p:nvSpPr>
              <p:cNvPr id="16" name="Oval 7"/>
              <p:cNvSpPr>
                <a:spLocks noChangeArrowheads="1"/>
              </p:cNvSpPr>
              <p:nvPr/>
            </p:nvSpPr>
            <p:spPr bwMode="auto">
              <a:xfrm>
                <a:off x="3504" y="148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Line 8"/>
              <p:cNvSpPr>
                <a:spLocks noChangeShapeType="1"/>
              </p:cNvSpPr>
              <p:nvPr/>
            </p:nvSpPr>
            <p:spPr bwMode="auto">
              <a:xfrm flipV="1">
                <a:off x="3264" y="1776"/>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grpSp>
          <p:nvGrpSpPr>
            <p:cNvPr id="8" name="Group 10"/>
            <p:cNvGrpSpPr>
              <a:grpSpLocks/>
            </p:cNvGrpSpPr>
            <p:nvPr/>
          </p:nvGrpSpPr>
          <p:grpSpPr bwMode="auto">
            <a:xfrm>
              <a:off x="1866900" y="3202193"/>
              <a:ext cx="762000" cy="762000"/>
              <a:chOff x="3264" y="2112"/>
              <a:chExt cx="480" cy="480"/>
            </a:xfrm>
          </p:grpSpPr>
          <p:sp>
            <p:nvSpPr>
              <p:cNvPr id="14" name="Oval 11"/>
              <p:cNvSpPr>
                <a:spLocks noChangeArrowheads="1"/>
              </p:cNvSpPr>
              <p:nvPr/>
            </p:nvSpPr>
            <p:spPr bwMode="auto">
              <a:xfrm>
                <a:off x="3312" y="2160"/>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2"/>
              <p:cNvSpPr>
                <a:spLocks noChangeArrowheads="1"/>
              </p:cNvSpPr>
              <p:nvPr/>
            </p:nvSpPr>
            <p:spPr bwMode="auto">
              <a:xfrm>
                <a:off x="3264" y="2112"/>
                <a:ext cx="480" cy="4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9" name="Group 14"/>
            <p:cNvGrpSpPr>
              <a:grpSpLocks/>
            </p:cNvGrpSpPr>
            <p:nvPr/>
          </p:nvGrpSpPr>
          <p:grpSpPr bwMode="auto">
            <a:xfrm>
              <a:off x="1295400" y="4419600"/>
              <a:ext cx="2819400" cy="914400"/>
              <a:chOff x="2688" y="2976"/>
              <a:chExt cx="1776" cy="576"/>
            </a:xfrm>
          </p:grpSpPr>
          <p:sp>
            <p:nvSpPr>
              <p:cNvPr id="10" name="Oval 15"/>
              <p:cNvSpPr>
                <a:spLocks noChangeArrowheads="1"/>
              </p:cNvSpPr>
              <p:nvPr/>
            </p:nvSpPr>
            <p:spPr bwMode="auto">
              <a:xfrm>
                <a:off x="2688" y="316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6"/>
              <p:cNvSpPr>
                <a:spLocks noChangeArrowheads="1"/>
              </p:cNvSpPr>
              <p:nvPr/>
            </p:nvSpPr>
            <p:spPr bwMode="auto">
              <a:xfrm>
                <a:off x="4080" y="316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Freeform 17"/>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3" name="Text Box 18"/>
              <p:cNvSpPr txBox="1">
                <a:spLocks noChangeArrowheads="1"/>
              </p:cNvSpPr>
              <p:nvPr/>
            </p:nvSpPr>
            <p:spPr bwMode="auto">
              <a:xfrm>
                <a:off x="3552" y="297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dirty="0"/>
                  <a:t>a</a:t>
                </a:r>
              </a:p>
            </p:txBody>
          </p:sp>
        </p:grpSp>
      </p:grpSp>
      <p:grpSp>
        <p:nvGrpSpPr>
          <p:cNvPr id="18" name="Group 17"/>
          <p:cNvGrpSpPr/>
          <p:nvPr/>
        </p:nvGrpSpPr>
        <p:grpSpPr>
          <a:xfrm>
            <a:off x="4374398" y="858822"/>
            <a:ext cx="4541002" cy="1503378"/>
            <a:chOff x="4374398" y="858822"/>
            <a:chExt cx="4541002" cy="1503378"/>
          </a:xfrm>
        </p:grpSpPr>
        <p:sp>
          <p:nvSpPr>
            <p:cNvPr id="19" name="Rectangle 3"/>
            <p:cNvSpPr txBox="1">
              <a:spLocks noChangeArrowheads="1"/>
            </p:cNvSpPr>
            <p:nvPr/>
          </p:nvSpPr>
          <p:spPr>
            <a:xfrm>
              <a:off x="4374398" y="858822"/>
              <a:ext cx="4541002" cy="896953"/>
            </a:xfrm>
            <a:prstGeom prst="rect">
              <a:avLst/>
            </a:prstGeom>
          </p:spPr>
          <p:txBody>
            <a:bodyPr/>
            <a:lstStyle/>
            <a:p>
              <a:pPr algn="just">
                <a:lnSpc>
                  <a:spcPct val="150000"/>
                </a:lnSpc>
              </a:pPr>
              <a:r>
                <a:rPr lang="en-US" b="1" dirty="0">
                  <a:latin typeface="Perpetua" pitchFamily="18" charset="0"/>
                </a:rPr>
                <a:t>Example 1: </a:t>
              </a:r>
              <a:r>
                <a:rPr lang="en-US" dirty="0">
                  <a:latin typeface="Perpetua" pitchFamily="18" charset="0"/>
                </a:rPr>
                <a:t>A finite automaton that accepts only “1”</a:t>
              </a:r>
            </a:p>
            <a:p>
              <a:pPr algn="just">
                <a:lnSpc>
                  <a:spcPct val="150000"/>
                </a:lnSpc>
              </a:pPr>
              <a:endParaRPr lang="en-US" dirty="0">
                <a:latin typeface="Perpetua" pitchFamily="18" charset="0"/>
              </a:endParaRPr>
            </a:p>
            <a:p>
              <a:pPr algn="just">
                <a:lnSpc>
                  <a:spcPct val="150000"/>
                </a:lnSpc>
              </a:pPr>
              <a:endParaRPr lang="en-US" dirty="0">
                <a:latin typeface="Perpetua" pitchFamily="18" charset="0"/>
              </a:endParaRPr>
            </a:p>
            <a:p>
              <a:pPr algn="just">
                <a:lnSpc>
                  <a:spcPct val="150000"/>
                </a:lnSpc>
              </a:pPr>
              <a:endParaRPr lang="en-US" dirty="0">
                <a:latin typeface="Perpetua" pitchFamily="18" charset="0"/>
              </a:endParaRPr>
            </a:p>
          </p:txBody>
        </p:sp>
        <p:grpSp>
          <p:nvGrpSpPr>
            <p:cNvPr id="20" name="Group 19"/>
            <p:cNvGrpSpPr/>
            <p:nvPr/>
          </p:nvGrpSpPr>
          <p:grpSpPr>
            <a:xfrm>
              <a:off x="4876800" y="1371600"/>
              <a:ext cx="3352800" cy="990600"/>
              <a:chOff x="2438400" y="2438400"/>
              <a:chExt cx="3352800" cy="990600"/>
            </a:xfrm>
          </p:grpSpPr>
          <p:grpSp>
            <p:nvGrpSpPr>
              <p:cNvPr id="21" name="Group 20"/>
              <p:cNvGrpSpPr>
                <a:grpSpLocks/>
              </p:cNvGrpSpPr>
              <p:nvPr/>
            </p:nvGrpSpPr>
            <p:grpSpPr bwMode="auto">
              <a:xfrm>
                <a:off x="3429000" y="2438400"/>
                <a:ext cx="1625600" cy="533400"/>
                <a:chOff x="3072" y="2976"/>
                <a:chExt cx="1024" cy="336"/>
              </a:xfrm>
            </p:grpSpPr>
            <p:sp>
              <p:nvSpPr>
                <p:cNvPr id="28" name="Freeform 5"/>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9" name="Text Box 6"/>
                <p:cNvSpPr txBox="1">
                  <a:spLocks noChangeArrowheads="1"/>
                </p:cNvSpPr>
                <p:nvPr/>
              </p:nvSpPr>
              <p:spPr bwMode="auto">
                <a:xfrm>
                  <a:off x="3552" y="29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t>1</a:t>
                  </a:r>
                </a:p>
              </p:txBody>
            </p:sp>
          </p:grpSp>
          <p:grpSp>
            <p:nvGrpSpPr>
              <p:cNvPr id="22" name="Group 7"/>
              <p:cNvGrpSpPr>
                <a:grpSpLocks/>
              </p:cNvGrpSpPr>
              <p:nvPr/>
            </p:nvGrpSpPr>
            <p:grpSpPr bwMode="auto">
              <a:xfrm>
                <a:off x="5029200" y="2667000"/>
                <a:ext cx="762000" cy="762000"/>
                <a:chOff x="3264" y="2112"/>
                <a:chExt cx="480" cy="480"/>
              </a:xfrm>
            </p:grpSpPr>
            <p:sp>
              <p:nvSpPr>
                <p:cNvPr id="26" name="Oval 8"/>
                <p:cNvSpPr>
                  <a:spLocks noChangeArrowheads="1"/>
                </p:cNvSpPr>
                <p:nvPr/>
              </p:nvSpPr>
              <p:spPr bwMode="auto">
                <a:xfrm>
                  <a:off x="3312" y="2160"/>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Oval 9"/>
                <p:cNvSpPr>
                  <a:spLocks noChangeArrowheads="1"/>
                </p:cNvSpPr>
                <p:nvPr/>
              </p:nvSpPr>
              <p:spPr bwMode="auto">
                <a:xfrm>
                  <a:off x="3264" y="2112"/>
                  <a:ext cx="480" cy="4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3" name="Group 10"/>
              <p:cNvGrpSpPr>
                <a:grpSpLocks/>
              </p:cNvGrpSpPr>
              <p:nvPr/>
            </p:nvGrpSpPr>
            <p:grpSpPr bwMode="auto">
              <a:xfrm>
                <a:off x="2438400" y="2743200"/>
                <a:ext cx="990600" cy="685800"/>
                <a:chOff x="3264" y="1488"/>
                <a:chExt cx="624" cy="432"/>
              </a:xfrm>
            </p:grpSpPr>
            <p:sp>
              <p:nvSpPr>
                <p:cNvPr id="24" name="Oval 11"/>
                <p:cNvSpPr>
                  <a:spLocks noChangeArrowheads="1"/>
                </p:cNvSpPr>
                <p:nvPr/>
              </p:nvSpPr>
              <p:spPr bwMode="auto">
                <a:xfrm>
                  <a:off x="3504" y="148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Line 12"/>
                <p:cNvSpPr>
                  <a:spLocks noChangeShapeType="1"/>
                </p:cNvSpPr>
                <p:nvPr/>
              </p:nvSpPr>
              <p:spPr bwMode="auto">
                <a:xfrm flipV="1">
                  <a:off x="3264" y="1776"/>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grpSp>
      </p:grpSp>
      <p:grpSp>
        <p:nvGrpSpPr>
          <p:cNvPr id="30" name="Group 29"/>
          <p:cNvGrpSpPr/>
          <p:nvPr/>
        </p:nvGrpSpPr>
        <p:grpSpPr>
          <a:xfrm>
            <a:off x="4367382" y="2590800"/>
            <a:ext cx="4548018" cy="2667000"/>
            <a:chOff x="4367382" y="2590800"/>
            <a:chExt cx="4548018" cy="2667000"/>
          </a:xfrm>
        </p:grpSpPr>
        <p:sp>
          <p:nvSpPr>
            <p:cNvPr id="31" name="Rectangle 3"/>
            <p:cNvSpPr txBox="1">
              <a:spLocks noChangeArrowheads="1"/>
            </p:cNvSpPr>
            <p:nvPr/>
          </p:nvSpPr>
          <p:spPr>
            <a:xfrm>
              <a:off x="4367382" y="2590800"/>
              <a:ext cx="4548018" cy="914400"/>
            </a:xfrm>
            <a:prstGeom prst="rect">
              <a:avLst/>
            </a:prstGeom>
          </p:spPr>
          <p:txBody>
            <a:bodyPr/>
            <a:lstStyle/>
            <a:p>
              <a:pPr algn="just">
                <a:lnSpc>
                  <a:spcPct val="150000"/>
                </a:lnSpc>
              </a:pPr>
              <a:r>
                <a:rPr lang="en-US" b="1" dirty="0">
                  <a:latin typeface="Perpetua" pitchFamily="18" charset="0"/>
                </a:rPr>
                <a:t>Example 2: </a:t>
              </a:r>
              <a:r>
                <a:rPr lang="en-US" dirty="0">
                  <a:latin typeface="Perpetua" pitchFamily="18" charset="0"/>
                </a:rPr>
                <a:t>A finite automaton accepting any number of 1’s followed by a single 0</a:t>
              </a:r>
            </a:p>
            <a:p>
              <a:endParaRPr lang="en-US" dirty="0"/>
            </a:p>
            <a:p>
              <a:endParaRPr lang="en-US" dirty="0"/>
            </a:p>
            <a:p>
              <a:endParaRPr lang="en-US" dirty="0"/>
            </a:p>
            <a:p>
              <a:endParaRPr lang="en-US" dirty="0"/>
            </a:p>
            <a:p>
              <a:endParaRPr lang="en-US" dirty="0"/>
            </a:p>
            <a:p>
              <a:endParaRPr lang="en-US" dirty="0"/>
            </a:p>
            <a:p>
              <a:pPr marL="290513" indent="-290513" algn="just">
                <a:lnSpc>
                  <a:spcPct val="150000"/>
                </a:lnSpc>
              </a:pPr>
              <a:endParaRPr lang="en-US" sz="1400" b="1" dirty="0">
                <a:latin typeface="Perpetua" pitchFamily="18" charset="0"/>
              </a:endParaRPr>
            </a:p>
            <a:p>
              <a:pPr marL="290513" indent="-290513" algn="just">
                <a:lnSpc>
                  <a:spcPct val="150000"/>
                </a:lnSpc>
              </a:pPr>
              <a:r>
                <a:rPr lang="en-US" b="1" dirty="0">
                  <a:latin typeface="Perpetua" pitchFamily="18" charset="0"/>
                </a:rPr>
                <a:t>Q: </a:t>
              </a:r>
              <a:r>
                <a:rPr lang="en-US" dirty="0">
                  <a:latin typeface="Perpetua" pitchFamily="18" charset="0"/>
                </a:rPr>
                <a:t>Check that “1110” is accepted but “110…” is not? </a:t>
              </a:r>
            </a:p>
          </p:txBody>
        </p:sp>
        <p:grpSp>
          <p:nvGrpSpPr>
            <p:cNvPr id="32" name="Group 30"/>
            <p:cNvGrpSpPr/>
            <p:nvPr/>
          </p:nvGrpSpPr>
          <p:grpSpPr>
            <a:xfrm>
              <a:off x="5003800" y="3546475"/>
              <a:ext cx="3352800" cy="1711325"/>
              <a:chOff x="2514600" y="3124200"/>
              <a:chExt cx="3352800" cy="1711325"/>
            </a:xfrm>
          </p:grpSpPr>
          <p:grpSp>
            <p:nvGrpSpPr>
              <p:cNvPr id="33" name="Group 4"/>
              <p:cNvGrpSpPr>
                <a:grpSpLocks/>
              </p:cNvGrpSpPr>
              <p:nvPr/>
            </p:nvGrpSpPr>
            <p:grpSpPr bwMode="auto">
              <a:xfrm>
                <a:off x="3505200" y="3844925"/>
                <a:ext cx="1625600" cy="533400"/>
                <a:chOff x="3072" y="2976"/>
                <a:chExt cx="1024" cy="336"/>
              </a:xfrm>
            </p:grpSpPr>
            <p:sp>
              <p:nvSpPr>
                <p:cNvPr id="43" name="Freeform 5"/>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4" name="Text Box 6"/>
                <p:cNvSpPr txBox="1">
                  <a:spLocks noChangeArrowheads="1"/>
                </p:cNvSpPr>
                <p:nvPr/>
              </p:nvSpPr>
              <p:spPr bwMode="auto">
                <a:xfrm>
                  <a:off x="3552" y="29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t>0</a:t>
                  </a:r>
                </a:p>
              </p:txBody>
            </p:sp>
          </p:grpSp>
          <p:grpSp>
            <p:nvGrpSpPr>
              <p:cNvPr id="34" name="Group 7"/>
              <p:cNvGrpSpPr>
                <a:grpSpLocks/>
              </p:cNvGrpSpPr>
              <p:nvPr/>
            </p:nvGrpSpPr>
            <p:grpSpPr bwMode="auto">
              <a:xfrm>
                <a:off x="5105400" y="4073525"/>
                <a:ext cx="762000" cy="762000"/>
                <a:chOff x="3264" y="2112"/>
                <a:chExt cx="480" cy="480"/>
              </a:xfrm>
            </p:grpSpPr>
            <p:sp>
              <p:nvSpPr>
                <p:cNvPr id="41" name="Oval 8"/>
                <p:cNvSpPr>
                  <a:spLocks noChangeArrowheads="1"/>
                </p:cNvSpPr>
                <p:nvPr/>
              </p:nvSpPr>
              <p:spPr bwMode="auto">
                <a:xfrm>
                  <a:off x="3312" y="2160"/>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 name="Oval 9"/>
                <p:cNvSpPr>
                  <a:spLocks noChangeArrowheads="1"/>
                </p:cNvSpPr>
                <p:nvPr/>
              </p:nvSpPr>
              <p:spPr bwMode="auto">
                <a:xfrm>
                  <a:off x="3264" y="2112"/>
                  <a:ext cx="480" cy="4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5" name="Group 10"/>
              <p:cNvGrpSpPr>
                <a:grpSpLocks/>
              </p:cNvGrpSpPr>
              <p:nvPr/>
            </p:nvGrpSpPr>
            <p:grpSpPr bwMode="auto">
              <a:xfrm>
                <a:off x="2514600" y="4149725"/>
                <a:ext cx="990600" cy="685800"/>
                <a:chOff x="3264" y="1488"/>
                <a:chExt cx="624" cy="432"/>
              </a:xfrm>
            </p:grpSpPr>
            <p:sp>
              <p:nvSpPr>
                <p:cNvPr id="39" name="Oval 11"/>
                <p:cNvSpPr>
                  <a:spLocks noChangeArrowheads="1"/>
                </p:cNvSpPr>
                <p:nvPr/>
              </p:nvSpPr>
              <p:spPr bwMode="auto">
                <a:xfrm>
                  <a:off x="3504" y="148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 name="Line 12"/>
                <p:cNvSpPr>
                  <a:spLocks noChangeShapeType="1"/>
                </p:cNvSpPr>
                <p:nvPr/>
              </p:nvSpPr>
              <p:spPr bwMode="auto">
                <a:xfrm flipV="1">
                  <a:off x="3264" y="1776"/>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grpSp>
            <p:nvGrpSpPr>
              <p:cNvPr id="36" name="Group 13"/>
              <p:cNvGrpSpPr>
                <a:grpSpLocks/>
              </p:cNvGrpSpPr>
              <p:nvPr/>
            </p:nvGrpSpPr>
            <p:grpSpPr bwMode="auto">
              <a:xfrm>
                <a:off x="2794000" y="3124200"/>
                <a:ext cx="1031875" cy="1101725"/>
                <a:chOff x="1712" y="2042"/>
                <a:chExt cx="650" cy="694"/>
              </a:xfrm>
            </p:grpSpPr>
            <p:sp>
              <p:nvSpPr>
                <p:cNvPr id="37" name="Freeform 14"/>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8" name="Text Box 15"/>
                <p:cNvSpPr txBox="1">
                  <a:spLocks noChangeArrowheads="1"/>
                </p:cNvSpPr>
                <p:nvPr/>
              </p:nvSpPr>
              <p:spPr bwMode="auto">
                <a:xfrm>
                  <a:off x="2150" y="20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t>1</a:t>
                  </a:r>
                </a:p>
              </p:txBody>
            </p:sp>
          </p:grpSp>
        </p:gr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ircle(in)">
                                      <p:cBhvr>
                                        <p:cTn id="12"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Rectangle 3"/>
          <p:cNvSpPr/>
          <p:nvPr/>
        </p:nvSpPr>
        <p:spPr>
          <a:xfrm>
            <a:off x="381000" y="1078468"/>
            <a:ext cx="4109523" cy="369332"/>
          </a:xfrm>
          <a:prstGeom prst="rect">
            <a:avLst/>
          </a:prstGeom>
        </p:spPr>
        <p:txBody>
          <a:bodyPr wrap="none">
            <a:spAutoFit/>
          </a:bodyPr>
          <a:lstStyle/>
          <a:p>
            <a:r>
              <a:rPr lang="en-US" b="1" dirty="0">
                <a:latin typeface="Perpetua" pitchFamily="18" charset="0"/>
              </a:rPr>
              <a:t>Question: </a:t>
            </a:r>
            <a:r>
              <a:rPr lang="en-US" dirty="0">
                <a:latin typeface="Perpetua" pitchFamily="18" charset="0"/>
              </a:rPr>
              <a:t>What language does this recognize?</a:t>
            </a:r>
          </a:p>
        </p:txBody>
      </p:sp>
      <p:grpSp>
        <p:nvGrpSpPr>
          <p:cNvPr id="5" name="Group 4"/>
          <p:cNvGrpSpPr/>
          <p:nvPr/>
        </p:nvGrpSpPr>
        <p:grpSpPr>
          <a:xfrm>
            <a:off x="1143000" y="1752600"/>
            <a:ext cx="5867400" cy="2635250"/>
            <a:chOff x="1066800" y="2935288"/>
            <a:chExt cx="5867400" cy="2635250"/>
          </a:xfrm>
        </p:grpSpPr>
        <p:grpSp>
          <p:nvGrpSpPr>
            <p:cNvPr id="6" name="Group 4"/>
            <p:cNvGrpSpPr>
              <a:grpSpLocks/>
            </p:cNvGrpSpPr>
            <p:nvPr/>
          </p:nvGrpSpPr>
          <p:grpSpPr bwMode="auto">
            <a:xfrm>
              <a:off x="1066800" y="2935288"/>
              <a:ext cx="5562600" cy="2281237"/>
              <a:chOff x="672" y="1849"/>
              <a:chExt cx="3504" cy="1437"/>
            </a:xfrm>
          </p:grpSpPr>
          <p:grpSp>
            <p:nvGrpSpPr>
              <p:cNvPr id="10" name="Group 5"/>
              <p:cNvGrpSpPr>
                <a:grpSpLocks/>
              </p:cNvGrpSpPr>
              <p:nvPr/>
            </p:nvGrpSpPr>
            <p:grpSpPr bwMode="auto">
              <a:xfrm>
                <a:off x="1296" y="2303"/>
                <a:ext cx="1024" cy="336"/>
                <a:chOff x="3072" y="2976"/>
                <a:chExt cx="1024" cy="336"/>
              </a:xfrm>
            </p:grpSpPr>
            <p:sp>
              <p:nvSpPr>
                <p:cNvPr id="26" name="Freeform 6"/>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7" name="Text Box 7"/>
                <p:cNvSpPr txBox="1">
                  <a:spLocks noChangeArrowheads="1"/>
                </p:cNvSpPr>
                <p:nvPr/>
              </p:nvSpPr>
              <p:spPr bwMode="auto">
                <a:xfrm>
                  <a:off x="3552" y="29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t>0</a:t>
                  </a:r>
                </a:p>
              </p:txBody>
            </p:sp>
          </p:grpSp>
          <p:grpSp>
            <p:nvGrpSpPr>
              <p:cNvPr id="11" name="Group 8"/>
              <p:cNvGrpSpPr>
                <a:grpSpLocks/>
              </p:cNvGrpSpPr>
              <p:nvPr/>
            </p:nvGrpSpPr>
            <p:grpSpPr bwMode="auto">
              <a:xfrm>
                <a:off x="3696" y="2447"/>
                <a:ext cx="480" cy="480"/>
                <a:chOff x="3264" y="2112"/>
                <a:chExt cx="480" cy="480"/>
              </a:xfrm>
            </p:grpSpPr>
            <p:sp>
              <p:nvSpPr>
                <p:cNvPr id="24" name="Oval 9"/>
                <p:cNvSpPr>
                  <a:spLocks noChangeArrowheads="1"/>
                </p:cNvSpPr>
                <p:nvPr/>
              </p:nvSpPr>
              <p:spPr bwMode="auto">
                <a:xfrm>
                  <a:off x="3312" y="2160"/>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Oval 10"/>
                <p:cNvSpPr>
                  <a:spLocks noChangeArrowheads="1"/>
                </p:cNvSpPr>
                <p:nvPr/>
              </p:nvSpPr>
              <p:spPr bwMode="auto">
                <a:xfrm>
                  <a:off x="3264" y="2112"/>
                  <a:ext cx="480" cy="4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12" name="Group 11"/>
              <p:cNvGrpSpPr>
                <a:grpSpLocks/>
              </p:cNvGrpSpPr>
              <p:nvPr/>
            </p:nvGrpSpPr>
            <p:grpSpPr bwMode="auto">
              <a:xfrm>
                <a:off x="672" y="2495"/>
                <a:ext cx="624" cy="432"/>
                <a:chOff x="3264" y="1488"/>
                <a:chExt cx="624" cy="432"/>
              </a:xfrm>
            </p:grpSpPr>
            <p:sp>
              <p:nvSpPr>
                <p:cNvPr id="22" name="Oval 12"/>
                <p:cNvSpPr>
                  <a:spLocks noChangeArrowheads="1"/>
                </p:cNvSpPr>
                <p:nvPr/>
              </p:nvSpPr>
              <p:spPr bwMode="auto">
                <a:xfrm>
                  <a:off x="3504" y="148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Line 13"/>
                <p:cNvSpPr>
                  <a:spLocks noChangeShapeType="1"/>
                </p:cNvSpPr>
                <p:nvPr/>
              </p:nvSpPr>
              <p:spPr bwMode="auto">
                <a:xfrm flipV="1">
                  <a:off x="3264" y="1776"/>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grpSp>
            <p:nvGrpSpPr>
              <p:cNvPr id="13" name="Group 14"/>
              <p:cNvGrpSpPr>
                <a:grpSpLocks/>
              </p:cNvGrpSpPr>
              <p:nvPr/>
            </p:nvGrpSpPr>
            <p:grpSpPr bwMode="auto">
              <a:xfrm>
                <a:off x="848" y="1849"/>
                <a:ext cx="650" cy="694"/>
                <a:chOff x="1712" y="2042"/>
                <a:chExt cx="650" cy="694"/>
              </a:xfrm>
            </p:grpSpPr>
            <p:sp>
              <p:nvSpPr>
                <p:cNvPr id="20" name="Freeform 15"/>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1" name="Text Box 16"/>
                <p:cNvSpPr txBox="1">
                  <a:spLocks noChangeArrowheads="1"/>
                </p:cNvSpPr>
                <p:nvPr/>
              </p:nvSpPr>
              <p:spPr bwMode="auto">
                <a:xfrm>
                  <a:off x="2150" y="20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t>1</a:t>
                  </a:r>
                </a:p>
              </p:txBody>
            </p:sp>
          </p:grpSp>
          <p:sp>
            <p:nvSpPr>
              <p:cNvPr id="14" name="Oval 17"/>
              <p:cNvSpPr>
                <a:spLocks noChangeArrowheads="1"/>
              </p:cNvSpPr>
              <p:nvPr/>
            </p:nvSpPr>
            <p:spPr bwMode="auto">
              <a:xfrm>
                <a:off x="2304" y="2495"/>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5" name="Group 18"/>
              <p:cNvGrpSpPr>
                <a:grpSpLocks/>
              </p:cNvGrpSpPr>
              <p:nvPr/>
            </p:nvGrpSpPr>
            <p:grpSpPr bwMode="auto">
              <a:xfrm>
                <a:off x="2688" y="2303"/>
                <a:ext cx="1024" cy="336"/>
                <a:chOff x="3072" y="2976"/>
                <a:chExt cx="1024" cy="336"/>
              </a:xfrm>
            </p:grpSpPr>
            <p:sp>
              <p:nvSpPr>
                <p:cNvPr id="18" name="Freeform 19"/>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9" name="Text Box 20"/>
                <p:cNvSpPr txBox="1">
                  <a:spLocks noChangeArrowheads="1"/>
                </p:cNvSpPr>
                <p:nvPr/>
              </p:nvSpPr>
              <p:spPr bwMode="auto">
                <a:xfrm>
                  <a:off x="3552" y="29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t>0</a:t>
                  </a:r>
                </a:p>
              </p:txBody>
            </p:sp>
          </p:grpSp>
          <p:sp>
            <p:nvSpPr>
              <p:cNvPr id="16" name="Freeform 21"/>
              <p:cNvSpPr>
                <a:spLocks/>
              </p:cNvSpPr>
              <p:nvPr/>
            </p:nvSpPr>
            <p:spPr bwMode="auto">
              <a:xfrm>
                <a:off x="1181" y="2815"/>
                <a:ext cx="1734" cy="471"/>
              </a:xfrm>
              <a:custGeom>
                <a:avLst/>
                <a:gdLst>
                  <a:gd name="T0" fmla="*/ 1472 w 1734"/>
                  <a:gd name="T1" fmla="*/ 0 h 471"/>
                  <a:gd name="T2" fmla="*/ 1408 w 1734"/>
                  <a:gd name="T3" fmla="*/ 397 h 471"/>
                  <a:gd name="T4" fmla="*/ 691 w 1734"/>
                  <a:gd name="T5" fmla="*/ 442 h 471"/>
                  <a:gd name="T6" fmla="*/ 269 w 1734"/>
                  <a:gd name="T7" fmla="*/ 378 h 471"/>
                  <a:gd name="T8" fmla="*/ 0 w 1734"/>
                  <a:gd name="T9" fmla="*/ 51 h 471"/>
                  <a:gd name="T10" fmla="*/ 0 60000 65536"/>
                  <a:gd name="T11" fmla="*/ 0 60000 65536"/>
                  <a:gd name="T12" fmla="*/ 0 60000 65536"/>
                  <a:gd name="T13" fmla="*/ 0 60000 65536"/>
                  <a:gd name="T14" fmla="*/ 0 60000 65536"/>
                  <a:gd name="T15" fmla="*/ 0 w 1734"/>
                  <a:gd name="T16" fmla="*/ 0 h 471"/>
                  <a:gd name="T17" fmla="*/ 1734 w 1734"/>
                  <a:gd name="T18" fmla="*/ 471 h 471"/>
                </a:gdLst>
                <a:ahLst/>
                <a:cxnLst>
                  <a:cxn ang="T10">
                    <a:pos x="T0" y="T1"/>
                  </a:cxn>
                  <a:cxn ang="T11">
                    <a:pos x="T2" y="T3"/>
                  </a:cxn>
                  <a:cxn ang="T12">
                    <a:pos x="T4" y="T5"/>
                  </a:cxn>
                  <a:cxn ang="T13">
                    <a:pos x="T6" y="T7"/>
                  </a:cxn>
                  <a:cxn ang="T14">
                    <a:pos x="T8" y="T9"/>
                  </a:cxn>
                </a:cxnLst>
                <a:rect l="T15" t="T16" r="T17" b="T18"/>
                <a:pathLst>
                  <a:path w="1734" h="471">
                    <a:moveTo>
                      <a:pt x="1472" y="0"/>
                    </a:moveTo>
                    <a:cubicBezTo>
                      <a:pt x="1734" y="173"/>
                      <a:pt x="1538" y="329"/>
                      <a:pt x="1408" y="397"/>
                    </a:cubicBezTo>
                    <a:cubicBezTo>
                      <a:pt x="1278" y="471"/>
                      <a:pt x="881" y="445"/>
                      <a:pt x="691" y="442"/>
                    </a:cubicBezTo>
                    <a:cubicBezTo>
                      <a:pt x="501" y="439"/>
                      <a:pt x="384" y="443"/>
                      <a:pt x="269" y="378"/>
                    </a:cubicBezTo>
                    <a:cubicBezTo>
                      <a:pt x="154" y="313"/>
                      <a:pt x="56" y="119"/>
                      <a:pt x="0" y="5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7" name="Text Box 22"/>
              <p:cNvSpPr txBox="1">
                <a:spLocks noChangeArrowheads="1"/>
              </p:cNvSpPr>
              <p:nvPr/>
            </p:nvSpPr>
            <p:spPr bwMode="auto">
              <a:xfrm>
                <a:off x="1814" y="29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t>1</a:t>
                </a:r>
              </a:p>
            </p:txBody>
          </p:sp>
        </p:grpSp>
        <p:grpSp>
          <p:nvGrpSpPr>
            <p:cNvPr id="7" name="Group 26"/>
            <p:cNvGrpSpPr>
              <a:grpSpLocks/>
            </p:cNvGrpSpPr>
            <p:nvPr/>
          </p:nvGrpSpPr>
          <p:grpSpPr bwMode="auto">
            <a:xfrm>
              <a:off x="1692275" y="4530725"/>
              <a:ext cx="5241925" cy="1039813"/>
              <a:chOff x="1066" y="2854"/>
              <a:chExt cx="3302" cy="655"/>
            </a:xfrm>
          </p:grpSpPr>
          <p:sp>
            <p:nvSpPr>
              <p:cNvPr id="8" name="Freeform 27"/>
              <p:cNvSpPr>
                <a:spLocks/>
              </p:cNvSpPr>
              <p:nvPr/>
            </p:nvSpPr>
            <p:spPr bwMode="auto">
              <a:xfrm>
                <a:off x="1066" y="2854"/>
                <a:ext cx="3302" cy="655"/>
              </a:xfrm>
              <a:custGeom>
                <a:avLst/>
                <a:gdLst>
                  <a:gd name="T0" fmla="*/ 3040 w 3302"/>
                  <a:gd name="T1" fmla="*/ 0 h 655"/>
                  <a:gd name="T2" fmla="*/ 2988 w 3302"/>
                  <a:gd name="T3" fmla="*/ 534 h 655"/>
                  <a:gd name="T4" fmla="*/ 2240 w 3302"/>
                  <a:gd name="T5" fmla="*/ 611 h 655"/>
                  <a:gd name="T6" fmla="*/ 499 w 3302"/>
                  <a:gd name="T7" fmla="*/ 560 h 655"/>
                  <a:gd name="T8" fmla="*/ 0 w 3302"/>
                  <a:gd name="T9" fmla="*/ 42 h 655"/>
                  <a:gd name="T10" fmla="*/ 0 60000 65536"/>
                  <a:gd name="T11" fmla="*/ 0 60000 65536"/>
                  <a:gd name="T12" fmla="*/ 0 60000 65536"/>
                  <a:gd name="T13" fmla="*/ 0 60000 65536"/>
                  <a:gd name="T14" fmla="*/ 0 60000 65536"/>
                  <a:gd name="T15" fmla="*/ 0 w 3302"/>
                  <a:gd name="T16" fmla="*/ 0 h 655"/>
                  <a:gd name="T17" fmla="*/ 3302 w 3302"/>
                  <a:gd name="T18" fmla="*/ 655 h 655"/>
                </a:gdLst>
                <a:ahLst/>
                <a:cxnLst>
                  <a:cxn ang="T10">
                    <a:pos x="T0" y="T1"/>
                  </a:cxn>
                  <a:cxn ang="T11">
                    <a:pos x="T2" y="T3"/>
                  </a:cxn>
                  <a:cxn ang="T12">
                    <a:pos x="T4" y="T5"/>
                  </a:cxn>
                  <a:cxn ang="T13">
                    <a:pos x="T6" y="T7"/>
                  </a:cxn>
                  <a:cxn ang="T14">
                    <a:pos x="T8" y="T9"/>
                  </a:cxn>
                </a:cxnLst>
                <a:rect l="T15" t="T16" r="T17" b="T18"/>
                <a:pathLst>
                  <a:path w="3302" h="655">
                    <a:moveTo>
                      <a:pt x="3040" y="0"/>
                    </a:moveTo>
                    <a:cubicBezTo>
                      <a:pt x="3302" y="173"/>
                      <a:pt x="3118" y="460"/>
                      <a:pt x="2988" y="534"/>
                    </a:cubicBezTo>
                    <a:cubicBezTo>
                      <a:pt x="2855" y="636"/>
                      <a:pt x="2655" y="607"/>
                      <a:pt x="2240" y="611"/>
                    </a:cubicBezTo>
                    <a:cubicBezTo>
                      <a:pt x="1825" y="615"/>
                      <a:pt x="872" y="655"/>
                      <a:pt x="499" y="560"/>
                    </a:cubicBezTo>
                    <a:cubicBezTo>
                      <a:pt x="126" y="465"/>
                      <a:pt x="104" y="150"/>
                      <a:pt x="0" y="4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9" name="Text Box 28"/>
              <p:cNvSpPr txBox="1">
                <a:spLocks noChangeArrowheads="1"/>
              </p:cNvSpPr>
              <p:nvPr/>
            </p:nvSpPr>
            <p:spPr bwMode="auto">
              <a:xfrm>
                <a:off x="2928" y="319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a:t>1</a:t>
                </a:r>
              </a:p>
            </p:txBody>
          </p:sp>
        </p:grpSp>
      </p:gr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Nondeterministic Finite Automata (NFA)</a:t>
            </a:r>
          </a:p>
        </p:txBody>
      </p:sp>
      <p:sp>
        <p:nvSpPr>
          <p:cNvPr id="4" name="TextShape 2"/>
          <p:cNvSpPr txBox="1"/>
          <p:nvPr/>
        </p:nvSpPr>
        <p:spPr>
          <a:xfrm>
            <a:off x="192460" y="784410"/>
            <a:ext cx="8584760" cy="5829360"/>
          </a:xfrm>
          <a:prstGeom prst="rect">
            <a:avLst/>
          </a:prstGeom>
        </p:spPr>
        <p:txBody>
          <a:bodyPr/>
          <a:lstStyle/>
          <a:p>
            <a:pPr marL="290513" lvl="2" indent="-290513" algn="just">
              <a:lnSpc>
                <a:spcPct val="140000"/>
              </a:lnSpc>
              <a:buSzPct val="85000"/>
              <a:buFont typeface="Webdings" pitchFamily="18" charset="2"/>
              <a:buChar char="ÿ"/>
            </a:pPr>
            <a:r>
              <a:rPr lang="en-US" dirty="0">
                <a:solidFill>
                  <a:srgbClr val="000000"/>
                </a:solidFill>
                <a:latin typeface="Perpetua" pitchFamily="18" charset="0"/>
              </a:rPr>
              <a:t>A  nondeterministic finite  automaton  (NFA)  consists of: </a:t>
            </a:r>
          </a:p>
          <a:p>
            <a:pPr marL="688975" lvl="4" indent="-290513" algn="just">
              <a:lnSpc>
                <a:spcPct val="130000"/>
              </a:lnSpc>
              <a:buSzPct val="85000"/>
              <a:buFont typeface="+mj-lt"/>
              <a:buAutoNum type="arabicPeriod"/>
            </a:pPr>
            <a:r>
              <a:rPr lang="en-US" dirty="0">
                <a:solidFill>
                  <a:srgbClr val="000000"/>
                </a:solidFill>
                <a:latin typeface="Perpetua" pitchFamily="18" charset="0"/>
              </a:rPr>
              <a:t>A  finite  </a:t>
            </a:r>
            <a:r>
              <a:rPr lang="en-US" dirty="0">
                <a:solidFill>
                  <a:srgbClr val="0000FF"/>
                </a:solidFill>
                <a:latin typeface="Perpetua" pitchFamily="18" charset="0"/>
              </a:rPr>
              <a:t>set  of states  </a:t>
            </a:r>
            <a:r>
              <a:rPr lang="en-US" b="1" dirty="0">
                <a:solidFill>
                  <a:srgbClr val="000000"/>
                </a:solidFill>
                <a:latin typeface="Perpetua" pitchFamily="18" charset="0"/>
              </a:rPr>
              <a:t>S</a:t>
            </a:r>
            <a:r>
              <a:rPr lang="en-US" dirty="0">
                <a:solidFill>
                  <a:srgbClr val="000000"/>
                </a:solidFill>
                <a:latin typeface="Perpetua" pitchFamily="18" charset="0"/>
              </a:rPr>
              <a:t>. </a:t>
            </a:r>
          </a:p>
          <a:p>
            <a:pPr marL="688975" lvl="4" indent="-290513" algn="just">
              <a:lnSpc>
                <a:spcPct val="130000"/>
              </a:lnSpc>
              <a:buSzPct val="85000"/>
              <a:buFont typeface="+mj-lt"/>
              <a:buAutoNum type="arabicPeriod"/>
            </a:pPr>
            <a:r>
              <a:rPr lang="en-US" dirty="0">
                <a:solidFill>
                  <a:srgbClr val="000000"/>
                </a:solidFill>
                <a:latin typeface="Perpetua" pitchFamily="18" charset="0"/>
              </a:rPr>
              <a:t>A  set  of  input symbols </a:t>
            </a:r>
            <a:r>
              <a:rPr lang="en-US" b="1" dirty="0">
                <a:solidFill>
                  <a:srgbClr val="000000"/>
                </a:solidFill>
                <a:latin typeface="Perpetua" pitchFamily="18" charset="0"/>
              </a:rPr>
              <a:t>∑,</a:t>
            </a:r>
            <a:r>
              <a:rPr lang="en-US" dirty="0">
                <a:solidFill>
                  <a:srgbClr val="000000"/>
                </a:solidFill>
                <a:latin typeface="Perpetua" pitchFamily="18" charset="0"/>
              </a:rPr>
              <a:t> the input  alphabet.  We  assume  that </a:t>
            </a:r>
            <a:r>
              <a:rPr lang="en-US" b="1" dirty="0">
                <a:latin typeface="Perpetua" pitchFamily="18" charset="0"/>
                <a:ea typeface="新細明體" pitchFamily="18" charset="-120"/>
              </a:rPr>
              <a:t>Ɛ</a:t>
            </a:r>
            <a:r>
              <a:rPr lang="en-US" dirty="0">
                <a:solidFill>
                  <a:srgbClr val="000000"/>
                </a:solidFill>
                <a:latin typeface="Perpetua" pitchFamily="18" charset="0"/>
              </a:rPr>
              <a:t>,  which stands for the empty  string,  is  never a member of </a:t>
            </a:r>
            <a:r>
              <a:rPr lang="en-US" b="1" dirty="0">
                <a:solidFill>
                  <a:srgbClr val="000000"/>
                </a:solidFill>
                <a:latin typeface="Perpetua" pitchFamily="18" charset="0"/>
              </a:rPr>
              <a:t>∑</a:t>
            </a:r>
            <a:r>
              <a:rPr lang="en-US" dirty="0">
                <a:solidFill>
                  <a:srgbClr val="000000"/>
                </a:solidFill>
                <a:latin typeface="Perpetua" pitchFamily="18" charset="0"/>
              </a:rPr>
              <a:t> . </a:t>
            </a:r>
          </a:p>
          <a:p>
            <a:pPr marL="688975" lvl="4" indent="-290513" algn="just">
              <a:lnSpc>
                <a:spcPct val="130000"/>
              </a:lnSpc>
              <a:buSzPct val="85000"/>
              <a:buFont typeface="+mj-lt"/>
              <a:buAutoNum type="arabicPeriod"/>
            </a:pPr>
            <a:r>
              <a:rPr lang="en-US" dirty="0">
                <a:solidFill>
                  <a:srgbClr val="000000"/>
                </a:solidFill>
                <a:latin typeface="Perpetua" pitchFamily="18" charset="0"/>
              </a:rPr>
              <a:t>A  transition function that  gives,  for  each  state,  and for  each  symbol  in </a:t>
            </a:r>
            <a:r>
              <a:rPr lang="en-US" b="1" dirty="0">
                <a:solidFill>
                  <a:srgbClr val="000000"/>
                </a:solidFill>
                <a:latin typeface="Perpetua" pitchFamily="18" charset="0"/>
              </a:rPr>
              <a:t>∑ U  {</a:t>
            </a:r>
            <a:r>
              <a:rPr lang="en-US" b="1" dirty="0">
                <a:latin typeface="Perpetua" pitchFamily="18" charset="0"/>
                <a:ea typeface="新細明體" pitchFamily="18" charset="-120"/>
              </a:rPr>
              <a:t>Ɛ</a:t>
            </a:r>
            <a:r>
              <a:rPr lang="en-US" b="1" dirty="0">
                <a:solidFill>
                  <a:srgbClr val="000000"/>
                </a:solidFill>
                <a:latin typeface="Perpetua" pitchFamily="18" charset="0"/>
              </a:rPr>
              <a:t> }  </a:t>
            </a:r>
            <a:r>
              <a:rPr lang="en-US" dirty="0">
                <a:solidFill>
                  <a:srgbClr val="000000"/>
                </a:solidFill>
                <a:latin typeface="Perpetua" pitchFamily="18" charset="0"/>
              </a:rPr>
              <a:t>a set  of next states. </a:t>
            </a:r>
          </a:p>
          <a:p>
            <a:pPr marL="688975" lvl="4" indent="-290513" algn="just">
              <a:lnSpc>
                <a:spcPct val="130000"/>
              </a:lnSpc>
              <a:buSzPct val="85000"/>
              <a:buFont typeface="+mj-lt"/>
              <a:buAutoNum type="arabicPeriod"/>
            </a:pPr>
            <a:r>
              <a:rPr lang="en-US" dirty="0">
                <a:solidFill>
                  <a:srgbClr val="000000"/>
                </a:solidFill>
                <a:latin typeface="Perpetua" pitchFamily="18" charset="0"/>
              </a:rPr>
              <a:t>A state </a:t>
            </a:r>
            <a:r>
              <a:rPr lang="en-US" b="1" dirty="0">
                <a:solidFill>
                  <a:srgbClr val="000000"/>
                </a:solidFill>
                <a:latin typeface="Perpetua" pitchFamily="18" charset="0"/>
              </a:rPr>
              <a:t>s</a:t>
            </a:r>
            <a:r>
              <a:rPr lang="en-US" b="1" baseline="-25000" dirty="0">
                <a:solidFill>
                  <a:srgbClr val="000000"/>
                </a:solidFill>
                <a:latin typeface="Perpetua" pitchFamily="18" charset="0"/>
              </a:rPr>
              <a:t>0</a:t>
            </a:r>
            <a:r>
              <a:rPr lang="en-US" dirty="0">
                <a:solidFill>
                  <a:srgbClr val="000000"/>
                </a:solidFill>
                <a:latin typeface="Perpetua" pitchFamily="18" charset="0"/>
              </a:rPr>
              <a:t>  from </a:t>
            </a:r>
            <a:r>
              <a:rPr lang="en-US" b="1" dirty="0">
                <a:solidFill>
                  <a:srgbClr val="000000"/>
                </a:solidFill>
                <a:latin typeface="Perpetua" pitchFamily="18" charset="0"/>
              </a:rPr>
              <a:t>S</a:t>
            </a:r>
            <a:r>
              <a:rPr lang="en-US" dirty="0">
                <a:solidFill>
                  <a:srgbClr val="000000"/>
                </a:solidFill>
                <a:latin typeface="Perpetua" pitchFamily="18" charset="0"/>
              </a:rPr>
              <a:t> that is  distinguished  as the </a:t>
            </a:r>
            <a:r>
              <a:rPr lang="en-US" sz="1600" b="1" dirty="0">
                <a:solidFill>
                  <a:srgbClr val="000000"/>
                </a:solidFill>
                <a:latin typeface="Perpetua" pitchFamily="18" charset="0"/>
              </a:rPr>
              <a:t>start state </a:t>
            </a:r>
            <a:r>
              <a:rPr lang="en-US" dirty="0">
                <a:solidFill>
                  <a:srgbClr val="000000"/>
                </a:solidFill>
                <a:latin typeface="Perpetua" pitchFamily="18" charset="0"/>
              </a:rPr>
              <a:t>(or  </a:t>
            </a:r>
            <a:r>
              <a:rPr lang="en-US" sz="1600" b="1" dirty="0">
                <a:solidFill>
                  <a:srgbClr val="000000"/>
                </a:solidFill>
                <a:latin typeface="Perpetua" pitchFamily="18" charset="0"/>
              </a:rPr>
              <a:t>initial state</a:t>
            </a:r>
            <a:r>
              <a:rPr lang="en-US" dirty="0">
                <a:solidFill>
                  <a:srgbClr val="000000"/>
                </a:solidFill>
                <a:latin typeface="Perpetua" pitchFamily="18" charset="0"/>
              </a:rPr>
              <a:t>) . </a:t>
            </a:r>
          </a:p>
          <a:p>
            <a:pPr marL="688975" lvl="4" indent="-290513" algn="just">
              <a:lnSpc>
                <a:spcPct val="130000"/>
              </a:lnSpc>
              <a:buSzPct val="85000"/>
              <a:buFont typeface="+mj-lt"/>
              <a:buAutoNum type="arabicPeriod"/>
            </a:pPr>
            <a:r>
              <a:rPr lang="en-US" dirty="0">
                <a:solidFill>
                  <a:srgbClr val="000000"/>
                </a:solidFill>
                <a:latin typeface="Perpetua" pitchFamily="18" charset="0"/>
              </a:rPr>
              <a:t>A  set  of states  </a:t>
            </a:r>
            <a:r>
              <a:rPr lang="en-US" b="1" i="1" dirty="0">
                <a:solidFill>
                  <a:srgbClr val="000000"/>
                </a:solidFill>
                <a:latin typeface="Perpetua" pitchFamily="18" charset="0"/>
              </a:rPr>
              <a:t>F</a:t>
            </a:r>
            <a:r>
              <a:rPr lang="en-US" dirty="0">
                <a:solidFill>
                  <a:srgbClr val="000000"/>
                </a:solidFill>
                <a:latin typeface="Perpetua" pitchFamily="18" charset="0"/>
              </a:rPr>
              <a:t>,  a  subset  of  </a:t>
            </a:r>
            <a:r>
              <a:rPr lang="en-US" b="1" dirty="0">
                <a:solidFill>
                  <a:srgbClr val="000000"/>
                </a:solidFill>
                <a:latin typeface="Perpetua" pitchFamily="18" charset="0"/>
              </a:rPr>
              <a:t>S</a:t>
            </a:r>
            <a:r>
              <a:rPr lang="en-US" dirty="0">
                <a:solidFill>
                  <a:srgbClr val="000000"/>
                </a:solidFill>
                <a:latin typeface="Perpetua" pitchFamily="18" charset="0"/>
              </a:rPr>
              <a:t>,  that  is  distinguished  as  the  </a:t>
            </a:r>
            <a:r>
              <a:rPr lang="en-US" sz="1600" b="1" dirty="0">
                <a:solidFill>
                  <a:srgbClr val="000000"/>
                </a:solidFill>
                <a:latin typeface="Perpetua" pitchFamily="18" charset="0"/>
              </a:rPr>
              <a:t>accepting states </a:t>
            </a:r>
            <a:r>
              <a:rPr lang="en-US" dirty="0">
                <a:solidFill>
                  <a:srgbClr val="000000"/>
                </a:solidFill>
                <a:latin typeface="Perpetua" pitchFamily="18" charset="0"/>
              </a:rPr>
              <a:t> (or </a:t>
            </a:r>
            <a:r>
              <a:rPr lang="en-US" sz="1600" b="1" dirty="0">
                <a:solidFill>
                  <a:srgbClr val="000000"/>
                </a:solidFill>
                <a:latin typeface="Perpetua" pitchFamily="18" charset="0"/>
              </a:rPr>
              <a:t>final states</a:t>
            </a:r>
            <a:r>
              <a:rPr lang="en-US" dirty="0">
                <a:solidFill>
                  <a:srgbClr val="000000"/>
                </a:solidFill>
                <a:latin typeface="Perpetua" pitchFamily="18" charset="0"/>
              </a:rPr>
              <a:t>) . </a:t>
            </a:r>
          </a:p>
          <a:p>
            <a:pPr marL="342900" lvl="2" indent="-342900" algn="just">
              <a:lnSpc>
                <a:spcPct val="140000"/>
              </a:lnSpc>
              <a:buSzPct val="85000"/>
              <a:buFont typeface="Webdings" pitchFamily="18" charset="2"/>
              <a:buChar char="ÿ"/>
            </a:pPr>
            <a:r>
              <a:rPr lang="en-US" dirty="0">
                <a:solidFill>
                  <a:srgbClr val="000000"/>
                </a:solidFill>
                <a:latin typeface="Perpetua" pitchFamily="18" charset="0"/>
              </a:rPr>
              <a:t>We can  represent  either  an  NFA  or  DFA  by  a  </a:t>
            </a:r>
            <a:r>
              <a:rPr lang="en-US" sz="1600" b="1" dirty="0">
                <a:solidFill>
                  <a:srgbClr val="000000"/>
                </a:solidFill>
                <a:latin typeface="Perpetua" pitchFamily="18" charset="0"/>
              </a:rPr>
              <a:t>transition  graph</a:t>
            </a:r>
            <a:r>
              <a:rPr lang="en-US" dirty="0">
                <a:solidFill>
                  <a:srgbClr val="000000"/>
                </a:solidFill>
                <a:latin typeface="Perpetua" pitchFamily="18" charset="0"/>
              </a:rPr>
              <a:t>,  where  the </a:t>
            </a:r>
            <a:r>
              <a:rPr lang="en-US" sz="1600" b="1" dirty="0">
                <a:solidFill>
                  <a:srgbClr val="000000"/>
                </a:solidFill>
                <a:latin typeface="Perpetua" pitchFamily="18" charset="0"/>
              </a:rPr>
              <a:t>nodes</a:t>
            </a:r>
            <a:r>
              <a:rPr lang="en-US" dirty="0">
                <a:solidFill>
                  <a:srgbClr val="000000"/>
                </a:solidFill>
                <a:latin typeface="Perpetua" pitchFamily="18" charset="0"/>
              </a:rPr>
              <a:t> are </a:t>
            </a:r>
            <a:r>
              <a:rPr lang="en-US" sz="1600" b="1" dirty="0">
                <a:solidFill>
                  <a:srgbClr val="000000"/>
                </a:solidFill>
                <a:latin typeface="Perpetua" pitchFamily="18" charset="0"/>
              </a:rPr>
              <a:t>states</a:t>
            </a:r>
            <a:r>
              <a:rPr lang="en-US" dirty="0">
                <a:solidFill>
                  <a:srgbClr val="000000"/>
                </a:solidFill>
                <a:latin typeface="Perpetua" pitchFamily="18" charset="0"/>
              </a:rPr>
              <a:t> and  the </a:t>
            </a:r>
            <a:r>
              <a:rPr lang="en-US" sz="1600" b="1" dirty="0">
                <a:solidFill>
                  <a:srgbClr val="000000"/>
                </a:solidFill>
                <a:latin typeface="Perpetua" pitchFamily="18" charset="0"/>
              </a:rPr>
              <a:t>labeled edges </a:t>
            </a:r>
            <a:r>
              <a:rPr lang="en-US" dirty="0">
                <a:solidFill>
                  <a:srgbClr val="000000"/>
                </a:solidFill>
                <a:latin typeface="Perpetua" pitchFamily="18" charset="0"/>
              </a:rPr>
              <a:t>represent the </a:t>
            </a:r>
            <a:r>
              <a:rPr lang="en-US" sz="1600" b="1" dirty="0">
                <a:solidFill>
                  <a:srgbClr val="000000"/>
                </a:solidFill>
                <a:latin typeface="Perpetua" pitchFamily="18" charset="0"/>
              </a:rPr>
              <a:t>transition function</a:t>
            </a:r>
            <a:r>
              <a:rPr lang="en-US" dirty="0">
                <a:solidFill>
                  <a:srgbClr val="000000"/>
                </a:solidFill>
                <a:latin typeface="Perpetua" pitchFamily="18" charset="0"/>
              </a:rPr>
              <a:t>.  </a:t>
            </a:r>
          </a:p>
          <a:p>
            <a:pPr marL="800100" lvl="3" indent="-342900" algn="just">
              <a:lnSpc>
                <a:spcPct val="140000"/>
              </a:lnSpc>
              <a:buSzPct val="85000"/>
              <a:buFont typeface="Wingdings" pitchFamily="2" charset="2"/>
              <a:buChar char="F"/>
            </a:pPr>
            <a:r>
              <a:rPr lang="en-US" dirty="0">
                <a:solidFill>
                  <a:srgbClr val="000000"/>
                </a:solidFill>
                <a:latin typeface="Perpetua" pitchFamily="18" charset="0"/>
              </a:rPr>
              <a:t>There is  an  edge  labeled  </a:t>
            </a:r>
            <a:r>
              <a:rPr lang="en-US" b="1" dirty="0">
                <a:solidFill>
                  <a:srgbClr val="000000"/>
                </a:solidFill>
                <a:latin typeface="Perpetua" pitchFamily="18" charset="0"/>
              </a:rPr>
              <a:t>a</a:t>
            </a:r>
            <a:r>
              <a:rPr lang="en-US" dirty="0">
                <a:solidFill>
                  <a:srgbClr val="000000"/>
                </a:solidFill>
                <a:latin typeface="Perpetua" pitchFamily="18" charset="0"/>
              </a:rPr>
              <a:t>  from  state  </a:t>
            </a:r>
            <a:r>
              <a:rPr lang="en-US" b="1" dirty="0">
                <a:solidFill>
                  <a:srgbClr val="000000"/>
                </a:solidFill>
                <a:latin typeface="Perpetua" pitchFamily="18" charset="0"/>
              </a:rPr>
              <a:t>s</a:t>
            </a:r>
            <a:r>
              <a:rPr lang="en-US" dirty="0">
                <a:solidFill>
                  <a:srgbClr val="000000"/>
                </a:solidFill>
                <a:latin typeface="Perpetua" pitchFamily="18" charset="0"/>
              </a:rPr>
              <a:t>  to  state </a:t>
            </a:r>
            <a:r>
              <a:rPr lang="en-US" b="1" dirty="0">
                <a:solidFill>
                  <a:srgbClr val="000000"/>
                </a:solidFill>
                <a:latin typeface="Perpetua" pitchFamily="18" charset="0"/>
              </a:rPr>
              <a:t>t</a:t>
            </a:r>
            <a:r>
              <a:rPr lang="en-US" dirty="0">
                <a:solidFill>
                  <a:srgbClr val="000000"/>
                </a:solidFill>
                <a:latin typeface="Perpetua" pitchFamily="18" charset="0"/>
              </a:rPr>
              <a:t>  if and  only  if </a:t>
            </a:r>
            <a:r>
              <a:rPr lang="en-US" b="1" dirty="0">
                <a:solidFill>
                  <a:srgbClr val="000000"/>
                </a:solidFill>
                <a:latin typeface="Perpetua" pitchFamily="18" charset="0"/>
              </a:rPr>
              <a:t>t</a:t>
            </a:r>
            <a:r>
              <a:rPr lang="en-US" dirty="0">
                <a:solidFill>
                  <a:srgbClr val="000000"/>
                </a:solidFill>
                <a:latin typeface="Perpetua" pitchFamily="18" charset="0"/>
              </a:rPr>
              <a:t>  is  one  of the  next states  for  state  </a:t>
            </a:r>
            <a:r>
              <a:rPr lang="en-US" b="1" dirty="0">
                <a:solidFill>
                  <a:srgbClr val="000000"/>
                </a:solidFill>
                <a:latin typeface="Perpetua" pitchFamily="18" charset="0"/>
              </a:rPr>
              <a:t>s</a:t>
            </a:r>
            <a:r>
              <a:rPr lang="en-US" dirty="0">
                <a:solidFill>
                  <a:srgbClr val="000000"/>
                </a:solidFill>
                <a:latin typeface="Perpetua" pitchFamily="18" charset="0"/>
              </a:rPr>
              <a:t>  and  input </a:t>
            </a:r>
            <a:r>
              <a:rPr lang="en-US" b="1" dirty="0">
                <a:solidFill>
                  <a:srgbClr val="000000"/>
                </a:solidFill>
                <a:latin typeface="Perpetua" pitchFamily="18" charset="0"/>
              </a:rPr>
              <a:t>a</a:t>
            </a:r>
            <a:r>
              <a:rPr lang="en-US" dirty="0">
                <a:solidFill>
                  <a:srgbClr val="000000"/>
                </a:solidFill>
                <a:latin typeface="Perpetua" pitchFamily="18" charset="0"/>
              </a:rPr>
              <a:t>.  </a:t>
            </a:r>
          </a:p>
          <a:p>
            <a:pPr marL="342900" lvl="2" indent="-342900" algn="just">
              <a:lnSpc>
                <a:spcPct val="140000"/>
              </a:lnSpc>
              <a:buSzPct val="85000"/>
              <a:buFont typeface="Webdings" pitchFamily="18" charset="2"/>
              <a:buChar char="ÿ"/>
            </a:pPr>
            <a:r>
              <a:rPr lang="en-US" dirty="0">
                <a:solidFill>
                  <a:srgbClr val="000000"/>
                </a:solidFill>
                <a:latin typeface="Perpetua" pitchFamily="18" charset="0"/>
              </a:rPr>
              <a:t>This graph  is very much like  a  transition  diagram, except:</a:t>
            </a:r>
          </a:p>
          <a:p>
            <a:pPr marL="800100" lvl="3" indent="-342900" algn="just">
              <a:lnSpc>
                <a:spcPct val="140000"/>
              </a:lnSpc>
              <a:buSzPct val="85000"/>
              <a:buFont typeface="+mj-lt"/>
              <a:buAutoNum type="arabicPeriod"/>
            </a:pPr>
            <a:r>
              <a:rPr lang="en-US" dirty="0">
                <a:solidFill>
                  <a:srgbClr val="0000FF"/>
                </a:solidFill>
                <a:latin typeface="Perpetua" pitchFamily="18" charset="0"/>
              </a:rPr>
              <a:t>The same  symbol  can  label  edges  from one state to  several  different states, and </a:t>
            </a:r>
          </a:p>
          <a:p>
            <a:pPr marL="800100" lvl="3" indent="-342900" algn="just">
              <a:lnSpc>
                <a:spcPct val="140000"/>
              </a:lnSpc>
              <a:buSzPct val="85000"/>
              <a:buFont typeface="+mj-lt"/>
              <a:buAutoNum type="arabicPeriod"/>
            </a:pPr>
            <a:r>
              <a:rPr lang="en-US" dirty="0">
                <a:solidFill>
                  <a:srgbClr val="0000FF"/>
                </a:solidFill>
                <a:latin typeface="Perpetua" pitchFamily="18" charset="0"/>
              </a:rPr>
              <a:t>An edge may be  labeled by </a:t>
            </a:r>
            <a:r>
              <a:rPr lang="en-US" b="1" dirty="0">
                <a:solidFill>
                  <a:srgbClr val="0000FF"/>
                </a:solidFill>
                <a:latin typeface="Perpetua" pitchFamily="18" charset="0"/>
                <a:ea typeface="新細明體" pitchFamily="18" charset="-120"/>
              </a:rPr>
              <a:t>Ɛ </a:t>
            </a:r>
            <a:r>
              <a:rPr lang="en-US" dirty="0">
                <a:solidFill>
                  <a:srgbClr val="0000FF"/>
                </a:solidFill>
                <a:latin typeface="Perpetua" pitchFamily="18" charset="0"/>
              </a:rPr>
              <a:t>instead of, or in addition to, symbols from the input  alphabet</a:t>
            </a:r>
            <a:r>
              <a:rPr lang="en-US" dirty="0">
                <a:solidFill>
                  <a:srgbClr val="000000"/>
                </a:solidFill>
                <a:latin typeface="Perpetua" pitchFamily="18" charset="0"/>
              </a:rPr>
              <a:t>. </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TextShape 2"/>
          <p:cNvSpPr txBox="1"/>
          <p:nvPr/>
        </p:nvSpPr>
        <p:spPr>
          <a:xfrm>
            <a:off x="254440" y="914400"/>
            <a:ext cx="8584760" cy="5295960"/>
          </a:xfrm>
          <a:prstGeom prst="rect">
            <a:avLst/>
          </a:prstGeom>
        </p:spPr>
        <p:txBody>
          <a:bodyPr/>
          <a:lstStyle/>
          <a:p>
            <a:pPr marL="342900" lvl="2" indent="-342900" algn="just">
              <a:lnSpc>
                <a:spcPct val="160000"/>
              </a:lnSpc>
              <a:buSzPct val="85000"/>
              <a:buFont typeface="Webdings" pitchFamily="18" charset="2"/>
              <a:buChar char="ÿ"/>
            </a:pPr>
            <a:r>
              <a:rPr lang="en-US" sz="1900" dirty="0">
                <a:solidFill>
                  <a:srgbClr val="000000"/>
                </a:solidFill>
                <a:latin typeface="Perpetua" pitchFamily="18" charset="0"/>
              </a:rPr>
              <a:t>For example, suppose a source program contains the assignment statement</a:t>
            </a:r>
          </a:p>
          <a:p>
            <a:pPr marL="457200" lvl="3" algn="just">
              <a:lnSpc>
                <a:spcPct val="160000"/>
              </a:lnSpc>
              <a:buSzPct val="85000"/>
            </a:pPr>
            <a:r>
              <a:rPr lang="en-US" b="1" dirty="0">
                <a:solidFill>
                  <a:srgbClr val="CC00FF"/>
                </a:solidFill>
                <a:latin typeface="Perpetua" pitchFamily="18" charset="0"/>
              </a:rPr>
              <a:t>posit ion = initial + rate * 60 </a:t>
            </a:r>
          </a:p>
          <a:p>
            <a:pPr marL="342900" lvl="2" indent="-342900" algn="just">
              <a:lnSpc>
                <a:spcPct val="160000"/>
              </a:lnSpc>
              <a:buSzPct val="85000"/>
              <a:buFont typeface="Webdings" pitchFamily="18" charset="2"/>
              <a:buChar char="ÿ"/>
            </a:pPr>
            <a:r>
              <a:rPr lang="en-US" dirty="0">
                <a:solidFill>
                  <a:srgbClr val="000000"/>
                </a:solidFill>
                <a:latin typeface="Perpetua" pitchFamily="18" charset="0"/>
              </a:rPr>
              <a:t>The characters in this assignment could be grouped into the following </a:t>
            </a:r>
            <a:r>
              <a:rPr lang="en-US" b="1" dirty="0">
                <a:solidFill>
                  <a:srgbClr val="CC00FF"/>
                </a:solidFill>
                <a:latin typeface="Perpetua" pitchFamily="18" charset="0"/>
              </a:rPr>
              <a:t>lexemes</a:t>
            </a:r>
            <a:r>
              <a:rPr lang="en-US" dirty="0">
                <a:solidFill>
                  <a:srgbClr val="000000"/>
                </a:solidFill>
                <a:latin typeface="Perpetua" pitchFamily="18" charset="0"/>
              </a:rPr>
              <a:t> and mapped into the following tokens passed on to the syntax analyzer:</a:t>
            </a:r>
          </a:p>
          <a:p>
            <a:pPr marL="457200" lvl="2" indent="-284163" algn="just">
              <a:lnSpc>
                <a:spcPct val="160000"/>
              </a:lnSpc>
              <a:buSzPct val="85000"/>
              <a:buFont typeface="+mj-lt"/>
              <a:buAutoNum type="arabicPeriod"/>
            </a:pPr>
            <a:r>
              <a:rPr lang="en-US" b="1" dirty="0">
                <a:solidFill>
                  <a:srgbClr val="0000FF"/>
                </a:solidFill>
                <a:latin typeface="Perpetua" pitchFamily="18" charset="0"/>
              </a:rPr>
              <a:t>position</a:t>
            </a:r>
            <a:r>
              <a:rPr lang="en-US" sz="1900" dirty="0">
                <a:solidFill>
                  <a:srgbClr val="000000"/>
                </a:solidFill>
                <a:latin typeface="Perpetua" pitchFamily="18" charset="0"/>
              </a:rPr>
              <a:t> is a lexeme that would be mapped into a token </a:t>
            </a:r>
            <a:r>
              <a:rPr lang="en-US" b="1" dirty="0">
                <a:solidFill>
                  <a:srgbClr val="CC00FF"/>
                </a:solidFill>
                <a:latin typeface="Perpetua" pitchFamily="18" charset="0"/>
              </a:rPr>
              <a:t>{id, 1}</a:t>
            </a:r>
            <a:r>
              <a:rPr lang="en-US" sz="1900" dirty="0">
                <a:solidFill>
                  <a:srgbClr val="000000"/>
                </a:solidFill>
                <a:latin typeface="Perpetua" pitchFamily="18" charset="0"/>
              </a:rPr>
              <a:t>, where </a:t>
            </a:r>
            <a:r>
              <a:rPr lang="en-US" sz="1900" b="1" dirty="0">
                <a:solidFill>
                  <a:srgbClr val="000000"/>
                </a:solidFill>
                <a:latin typeface="Perpetua" pitchFamily="18" charset="0"/>
              </a:rPr>
              <a:t>id</a:t>
            </a:r>
            <a:r>
              <a:rPr lang="en-US" sz="1900" dirty="0">
                <a:solidFill>
                  <a:srgbClr val="000000"/>
                </a:solidFill>
                <a:latin typeface="Perpetua" pitchFamily="18" charset="0"/>
              </a:rPr>
              <a:t> is an abstract symbol standing for </a:t>
            </a:r>
            <a:r>
              <a:rPr lang="en-US" b="1" dirty="0">
                <a:solidFill>
                  <a:srgbClr val="000000"/>
                </a:solidFill>
                <a:latin typeface="Perpetua" pitchFamily="18" charset="0"/>
              </a:rPr>
              <a:t>identifier</a:t>
            </a:r>
            <a:r>
              <a:rPr lang="en-US" sz="1900" dirty="0">
                <a:solidFill>
                  <a:srgbClr val="000000"/>
                </a:solidFill>
                <a:latin typeface="Perpetua" pitchFamily="18" charset="0"/>
              </a:rPr>
              <a:t> and </a:t>
            </a:r>
            <a:r>
              <a:rPr lang="en-US" sz="1900" b="1" dirty="0">
                <a:solidFill>
                  <a:srgbClr val="000000"/>
                </a:solidFill>
                <a:latin typeface="Perpetua" pitchFamily="18" charset="0"/>
              </a:rPr>
              <a:t>1</a:t>
            </a:r>
            <a:r>
              <a:rPr lang="en-US" sz="1900" dirty="0">
                <a:solidFill>
                  <a:srgbClr val="000000"/>
                </a:solidFill>
                <a:latin typeface="Perpetua" pitchFamily="18" charset="0"/>
              </a:rPr>
              <a:t> points to the </a:t>
            </a:r>
            <a:r>
              <a:rPr lang="en-US" b="1" dirty="0">
                <a:solidFill>
                  <a:srgbClr val="000000"/>
                </a:solidFill>
                <a:latin typeface="Perpetua" pitchFamily="18" charset="0"/>
              </a:rPr>
              <a:t>symbol table entry for position</a:t>
            </a:r>
            <a:r>
              <a:rPr lang="en-US" sz="1900" dirty="0">
                <a:solidFill>
                  <a:srgbClr val="000000"/>
                </a:solidFill>
                <a:latin typeface="Perpetua" pitchFamily="18" charset="0"/>
              </a:rPr>
              <a:t>. </a:t>
            </a:r>
          </a:p>
          <a:p>
            <a:pPr marL="973137" lvl="3" indent="-342900" algn="just">
              <a:buSzPct val="85000"/>
              <a:buFont typeface="Wingdings" pitchFamily="2" charset="2"/>
              <a:buChar char="F"/>
            </a:pPr>
            <a:r>
              <a:rPr lang="en-US" dirty="0">
                <a:solidFill>
                  <a:srgbClr val="000000"/>
                </a:solidFill>
                <a:latin typeface="Perpetua" pitchFamily="18" charset="0"/>
              </a:rPr>
              <a:t>The symbol-table entry for an identifier holds information about the </a:t>
            </a:r>
            <a:r>
              <a:rPr lang="en-US" dirty="0">
                <a:solidFill>
                  <a:srgbClr val="0000FF"/>
                </a:solidFill>
                <a:latin typeface="Perpetua" pitchFamily="18" charset="0"/>
              </a:rPr>
              <a:t>identifier</a:t>
            </a:r>
            <a:r>
              <a:rPr lang="en-US" dirty="0">
                <a:solidFill>
                  <a:srgbClr val="000000"/>
                </a:solidFill>
                <a:latin typeface="Perpetua" pitchFamily="18" charset="0"/>
              </a:rPr>
              <a:t>, such as its </a:t>
            </a:r>
            <a:r>
              <a:rPr lang="en-US" dirty="0">
                <a:solidFill>
                  <a:srgbClr val="0000FF"/>
                </a:solidFill>
                <a:latin typeface="Perpetua" pitchFamily="18" charset="0"/>
              </a:rPr>
              <a:t>name</a:t>
            </a:r>
            <a:r>
              <a:rPr lang="en-US" dirty="0">
                <a:solidFill>
                  <a:srgbClr val="000000"/>
                </a:solidFill>
                <a:latin typeface="Perpetua" pitchFamily="18" charset="0"/>
              </a:rPr>
              <a:t> and </a:t>
            </a:r>
            <a:r>
              <a:rPr lang="en-US" dirty="0">
                <a:solidFill>
                  <a:srgbClr val="0000FF"/>
                </a:solidFill>
                <a:latin typeface="Perpetua" pitchFamily="18" charset="0"/>
              </a:rPr>
              <a:t>type</a:t>
            </a:r>
            <a:r>
              <a:rPr lang="en-US" dirty="0">
                <a:solidFill>
                  <a:srgbClr val="000000"/>
                </a:solidFill>
                <a:latin typeface="Perpetua" pitchFamily="18" charset="0"/>
              </a:rPr>
              <a:t>.</a:t>
            </a:r>
          </a:p>
          <a:p>
            <a:pPr marL="457200" lvl="2" indent="-284163" algn="just">
              <a:lnSpc>
                <a:spcPct val="160000"/>
              </a:lnSpc>
              <a:buSzPct val="85000"/>
              <a:buFont typeface="+mj-lt"/>
              <a:buAutoNum type="arabicPeriod"/>
            </a:pPr>
            <a:r>
              <a:rPr lang="en-US" sz="1900" dirty="0">
                <a:solidFill>
                  <a:srgbClr val="000000"/>
                </a:solidFill>
                <a:latin typeface="Perpetua" pitchFamily="18" charset="0"/>
              </a:rPr>
              <a:t>The assignment symbol </a:t>
            </a:r>
            <a:r>
              <a:rPr lang="en-US" b="1" dirty="0">
                <a:solidFill>
                  <a:srgbClr val="0000FF"/>
                </a:solidFill>
                <a:latin typeface="Perpetua" pitchFamily="18" charset="0"/>
              </a:rPr>
              <a:t>= </a:t>
            </a:r>
            <a:r>
              <a:rPr lang="en-US" sz="1900" dirty="0">
                <a:solidFill>
                  <a:srgbClr val="000000"/>
                </a:solidFill>
                <a:latin typeface="Perpetua" pitchFamily="18" charset="0"/>
              </a:rPr>
              <a:t>is a lexeme that is mapped into the token </a:t>
            </a:r>
            <a:r>
              <a:rPr lang="en-US" b="1" dirty="0">
                <a:solidFill>
                  <a:srgbClr val="CC00FF"/>
                </a:solidFill>
                <a:latin typeface="Perpetua" pitchFamily="18" charset="0"/>
              </a:rPr>
              <a:t>{=}</a:t>
            </a:r>
            <a:r>
              <a:rPr lang="en-US" b="1" dirty="0">
                <a:solidFill>
                  <a:srgbClr val="0000FF"/>
                </a:solidFill>
                <a:latin typeface="Perpetua" pitchFamily="18" charset="0"/>
              </a:rPr>
              <a:t>. </a:t>
            </a:r>
            <a:r>
              <a:rPr lang="en-US" sz="1900" dirty="0">
                <a:solidFill>
                  <a:srgbClr val="000000"/>
                </a:solidFill>
                <a:latin typeface="Perpetua" pitchFamily="18" charset="0"/>
              </a:rPr>
              <a:t>Since this token needs </a:t>
            </a:r>
            <a:r>
              <a:rPr lang="en-US" sz="1900" dirty="0">
                <a:solidFill>
                  <a:srgbClr val="0000FF"/>
                </a:solidFill>
                <a:latin typeface="Perpetua" pitchFamily="18" charset="0"/>
              </a:rPr>
              <a:t>no attribute-value</a:t>
            </a:r>
            <a:r>
              <a:rPr lang="en-US" sz="1900" dirty="0">
                <a:solidFill>
                  <a:srgbClr val="000000"/>
                </a:solidFill>
                <a:latin typeface="Perpetua" pitchFamily="18" charset="0"/>
              </a:rPr>
              <a:t>, the second component is omitted. </a:t>
            </a:r>
          </a:p>
          <a:p>
            <a:pPr marL="971550" lvl="3" indent="-342900" algn="just">
              <a:buSzPct val="85000"/>
              <a:buFont typeface="Wingdings" pitchFamily="2" charset="2"/>
              <a:buChar char="F"/>
            </a:pPr>
            <a:r>
              <a:rPr lang="en-US" sz="1700" dirty="0">
                <a:solidFill>
                  <a:srgbClr val="000000"/>
                </a:solidFill>
                <a:latin typeface="Perpetua" pitchFamily="18" charset="0"/>
              </a:rPr>
              <a:t>We could have used any abstract symbol such as assign for the token-name , but for notational convenience we have chosen to use the lexeme itself as the name of the abstract symbol.</a:t>
            </a:r>
          </a:p>
          <a:p>
            <a:pPr marL="457200" lvl="2" indent="-284163" algn="just">
              <a:lnSpc>
                <a:spcPct val="160000"/>
              </a:lnSpc>
              <a:buSzPct val="85000"/>
              <a:buFont typeface="+mj-lt"/>
              <a:buAutoNum type="arabicPeriod"/>
            </a:pPr>
            <a:r>
              <a:rPr lang="en-US" b="1" dirty="0">
                <a:solidFill>
                  <a:srgbClr val="0000FF"/>
                </a:solidFill>
                <a:latin typeface="Perpetua" pitchFamily="18" charset="0"/>
              </a:rPr>
              <a:t>initial</a:t>
            </a:r>
            <a:r>
              <a:rPr lang="en-US" sz="1900" dirty="0">
                <a:solidFill>
                  <a:srgbClr val="000000"/>
                </a:solidFill>
                <a:latin typeface="Perpetua" pitchFamily="18" charset="0"/>
              </a:rPr>
              <a:t> is a lexeme that is mapped into the token </a:t>
            </a:r>
            <a:r>
              <a:rPr lang="en-US" b="1" dirty="0">
                <a:solidFill>
                  <a:srgbClr val="CC00FF"/>
                </a:solidFill>
                <a:latin typeface="Perpetua" pitchFamily="18" charset="0"/>
              </a:rPr>
              <a:t>{id, 2} </a:t>
            </a:r>
            <a:r>
              <a:rPr lang="en-US" sz="1900" dirty="0">
                <a:solidFill>
                  <a:srgbClr val="000000"/>
                </a:solidFill>
                <a:latin typeface="Perpetua" pitchFamily="18" charset="0"/>
              </a:rPr>
              <a:t>, where 2 points to the symbol-table entry for initial .</a:t>
            </a:r>
            <a:endParaRPr lang="en-US" dirty="0">
              <a:solidFill>
                <a:srgbClr val="0066FF"/>
              </a:solidFill>
              <a:latin typeface="Perpetua" pitchFamily="18" charset="0"/>
            </a:endParaRPr>
          </a:p>
        </p:txBody>
      </p:sp>
    </p:spTree>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4"/>
          <p:cNvSpPr>
            <a:spLocks noChangeArrowheads="1"/>
          </p:cNvSpPr>
          <p:nvPr/>
        </p:nvSpPr>
        <p:spPr bwMode="auto">
          <a:xfrm>
            <a:off x="457200" y="4724400"/>
            <a:ext cx="167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lgn="just">
              <a:lnSpc>
                <a:spcPct val="140000"/>
              </a:lnSpc>
              <a:spcBef>
                <a:spcPct val="20000"/>
              </a:spcBef>
              <a:buSzPct val="85000"/>
            </a:pPr>
            <a:r>
              <a:rPr lang="en-US" sz="2000" b="1" dirty="0">
                <a:solidFill>
                  <a:srgbClr val="000000"/>
                </a:solidFill>
                <a:latin typeface="Perpetua" pitchFamily="18" charset="0"/>
              </a:rPr>
              <a:t>Input:</a:t>
            </a:r>
          </a:p>
        </p:txBody>
      </p:sp>
      <p:grpSp>
        <p:nvGrpSpPr>
          <p:cNvPr id="2" name="Group 5"/>
          <p:cNvGrpSpPr>
            <a:grpSpLocks/>
          </p:cNvGrpSpPr>
          <p:nvPr/>
        </p:nvGrpSpPr>
        <p:grpSpPr bwMode="auto">
          <a:xfrm>
            <a:off x="1600200" y="2062163"/>
            <a:ext cx="5562600" cy="2743199"/>
            <a:chOff x="672" y="1321"/>
            <a:chExt cx="3504" cy="1728"/>
          </a:xfrm>
        </p:grpSpPr>
        <p:grpSp>
          <p:nvGrpSpPr>
            <p:cNvPr id="4" name="Group 6"/>
            <p:cNvGrpSpPr>
              <a:grpSpLocks/>
            </p:cNvGrpSpPr>
            <p:nvPr/>
          </p:nvGrpSpPr>
          <p:grpSpPr bwMode="auto">
            <a:xfrm>
              <a:off x="1296" y="1775"/>
              <a:ext cx="1024" cy="336"/>
              <a:chOff x="3072" y="2976"/>
              <a:chExt cx="1024" cy="336"/>
            </a:xfrm>
          </p:grpSpPr>
          <p:sp>
            <p:nvSpPr>
              <p:cNvPr id="40997" name="Freeform 7"/>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98" name="Text Box 8"/>
              <p:cNvSpPr txBox="1">
                <a:spLocks noChangeArrowheads="1"/>
              </p:cNvSpPr>
              <p:nvPr/>
            </p:nvSpPr>
            <p:spPr bwMode="auto">
              <a:xfrm>
                <a:off x="3552" y="29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dirty="0"/>
                  <a:t>b</a:t>
                </a:r>
              </a:p>
            </p:txBody>
          </p:sp>
        </p:grpSp>
        <p:grpSp>
          <p:nvGrpSpPr>
            <p:cNvPr id="5" name="Group 9"/>
            <p:cNvGrpSpPr>
              <a:grpSpLocks/>
            </p:cNvGrpSpPr>
            <p:nvPr/>
          </p:nvGrpSpPr>
          <p:grpSpPr bwMode="auto">
            <a:xfrm>
              <a:off x="3696" y="1919"/>
              <a:ext cx="480" cy="480"/>
              <a:chOff x="3264" y="2112"/>
              <a:chExt cx="480" cy="480"/>
            </a:xfrm>
          </p:grpSpPr>
          <p:sp>
            <p:nvSpPr>
              <p:cNvPr id="40995" name="Oval 10"/>
              <p:cNvSpPr>
                <a:spLocks noChangeArrowheads="1"/>
              </p:cNvSpPr>
              <p:nvPr/>
            </p:nvSpPr>
            <p:spPr bwMode="auto">
              <a:xfrm>
                <a:off x="3312" y="2160"/>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96" name="Oval 11"/>
              <p:cNvSpPr>
                <a:spLocks noChangeArrowheads="1"/>
              </p:cNvSpPr>
              <p:nvPr/>
            </p:nvSpPr>
            <p:spPr bwMode="auto">
              <a:xfrm>
                <a:off x="3264" y="2112"/>
                <a:ext cx="480" cy="4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6" name="Group 12"/>
            <p:cNvGrpSpPr>
              <a:grpSpLocks/>
            </p:cNvGrpSpPr>
            <p:nvPr/>
          </p:nvGrpSpPr>
          <p:grpSpPr bwMode="auto">
            <a:xfrm>
              <a:off x="672" y="1967"/>
              <a:ext cx="624" cy="432"/>
              <a:chOff x="3264" y="1488"/>
              <a:chExt cx="624" cy="432"/>
            </a:xfrm>
          </p:grpSpPr>
          <p:sp>
            <p:nvSpPr>
              <p:cNvPr id="40993" name="Oval 13"/>
              <p:cNvSpPr>
                <a:spLocks noChangeArrowheads="1"/>
              </p:cNvSpPr>
              <p:nvPr/>
            </p:nvSpPr>
            <p:spPr bwMode="auto">
              <a:xfrm>
                <a:off x="3504" y="1488"/>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94" name="Line 14"/>
              <p:cNvSpPr>
                <a:spLocks noChangeShapeType="1"/>
              </p:cNvSpPr>
              <p:nvPr/>
            </p:nvSpPr>
            <p:spPr bwMode="auto">
              <a:xfrm flipV="1">
                <a:off x="3264" y="1776"/>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grpSp>
          <p:nvGrpSpPr>
            <p:cNvPr id="7" name="Group 15"/>
            <p:cNvGrpSpPr>
              <a:grpSpLocks/>
            </p:cNvGrpSpPr>
            <p:nvPr/>
          </p:nvGrpSpPr>
          <p:grpSpPr bwMode="auto">
            <a:xfrm>
              <a:off x="848" y="1321"/>
              <a:ext cx="640" cy="694"/>
              <a:chOff x="1712" y="2042"/>
              <a:chExt cx="640" cy="694"/>
            </a:xfrm>
          </p:grpSpPr>
          <p:sp>
            <p:nvSpPr>
              <p:cNvPr id="40991" name="Freeform 16"/>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92" name="Text Box 17"/>
              <p:cNvSpPr txBox="1">
                <a:spLocks noChangeArrowheads="1"/>
              </p:cNvSpPr>
              <p:nvPr/>
            </p:nvSpPr>
            <p:spPr bwMode="auto">
              <a:xfrm>
                <a:off x="2150" y="2042"/>
                <a:ext cx="2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dirty="0"/>
                  <a:t>a</a:t>
                </a:r>
              </a:p>
            </p:txBody>
          </p:sp>
        </p:grpSp>
        <p:sp>
          <p:nvSpPr>
            <p:cNvPr id="40984" name="Oval 18"/>
            <p:cNvSpPr>
              <a:spLocks noChangeArrowheads="1"/>
            </p:cNvSpPr>
            <p:nvPr/>
          </p:nvSpPr>
          <p:spPr bwMode="auto">
            <a:xfrm>
              <a:off x="2304" y="1967"/>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 name="Group 19"/>
            <p:cNvGrpSpPr>
              <a:grpSpLocks/>
            </p:cNvGrpSpPr>
            <p:nvPr/>
          </p:nvGrpSpPr>
          <p:grpSpPr bwMode="auto">
            <a:xfrm>
              <a:off x="2688" y="1775"/>
              <a:ext cx="1024" cy="336"/>
              <a:chOff x="3072" y="2976"/>
              <a:chExt cx="1024" cy="336"/>
            </a:xfrm>
          </p:grpSpPr>
          <p:sp>
            <p:nvSpPr>
              <p:cNvPr id="40989" name="Freeform 20"/>
              <p:cNvSpPr>
                <a:spLocks/>
              </p:cNvSpPr>
              <p:nvPr/>
            </p:nvSpPr>
            <p:spPr bwMode="auto">
              <a:xfrm>
                <a:off x="3072" y="3218"/>
                <a:ext cx="1024" cy="94"/>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90" name="Text Box 21"/>
              <p:cNvSpPr txBox="1">
                <a:spLocks noChangeArrowheads="1"/>
              </p:cNvSpPr>
              <p:nvPr/>
            </p:nvSpPr>
            <p:spPr bwMode="auto">
              <a:xfrm>
                <a:off x="3552" y="2976"/>
                <a:ext cx="2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dirty="0"/>
                  <a:t>a</a:t>
                </a:r>
              </a:p>
            </p:txBody>
          </p:sp>
        </p:grpSp>
        <p:grpSp>
          <p:nvGrpSpPr>
            <p:cNvPr id="9" name="Group 22"/>
            <p:cNvGrpSpPr>
              <a:grpSpLocks/>
            </p:cNvGrpSpPr>
            <p:nvPr/>
          </p:nvGrpSpPr>
          <p:grpSpPr bwMode="auto">
            <a:xfrm flipV="1">
              <a:off x="816" y="2352"/>
              <a:ext cx="651" cy="697"/>
              <a:chOff x="1712" y="2039"/>
              <a:chExt cx="651" cy="697"/>
            </a:xfrm>
          </p:grpSpPr>
          <p:sp>
            <p:nvSpPr>
              <p:cNvPr id="40987" name="Freeform 23"/>
              <p:cNvSpPr>
                <a:spLocks/>
              </p:cNvSpPr>
              <p:nvPr/>
            </p:nvSpPr>
            <p:spPr bwMode="auto">
              <a:xfrm>
                <a:off x="1712" y="2200"/>
                <a:ext cx="568" cy="536"/>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88" name="Text Box 24"/>
              <p:cNvSpPr txBox="1">
                <a:spLocks noChangeArrowheads="1"/>
              </p:cNvSpPr>
              <p:nvPr/>
            </p:nvSpPr>
            <p:spPr bwMode="auto">
              <a:xfrm rot="10800000">
                <a:off x="2150" y="2039"/>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dirty="0"/>
                  <a:t>b</a:t>
                </a:r>
              </a:p>
            </p:txBody>
          </p:sp>
        </p:grpSp>
      </p:grpSp>
      <p:sp>
        <p:nvSpPr>
          <p:cNvPr id="168985" name="Text Box 25"/>
          <p:cNvSpPr txBox="1">
            <a:spLocks noChangeArrowheads="1"/>
          </p:cNvSpPr>
          <p:nvPr/>
        </p:nvSpPr>
        <p:spPr bwMode="auto">
          <a:xfrm>
            <a:off x="28956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b="1" dirty="0">
                <a:solidFill>
                  <a:srgbClr val="CC00FF"/>
                </a:solidFill>
              </a:rPr>
              <a:t>a</a:t>
            </a:r>
          </a:p>
        </p:txBody>
      </p:sp>
      <p:sp>
        <p:nvSpPr>
          <p:cNvPr id="168986" name="Text Box 26"/>
          <p:cNvSpPr txBox="1">
            <a:spLocks noChangeArrowheads="1"/>
          </p:cNvSpPr>
          <p:nvPr/>
        </p:nvSpPr>
        <p:spPr bwMode="auto">
          <a:xfrm>
            <a:off x="3352800" y="472440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b="1" dirty="0">
                <a:solidFill>
                  <a:srgbClr val="0000FF"/>
                </a:solidFill>
              </a:rPr>
              <a:t>b</a:t>
            </a:r>
          </a:p>
        </p:txBody>
      </p:sp>
      <p:sp>
        <p:nvSpPr>
          <p:cNvPr id="168987" name="Text Box 27"/>
          <p:cNvSpPr txBox="1">
            <a:spLocks noChangeArrowheads="1"/>
          </p:cNvSpPr>
          <p:nvPr/>
        </p:nvSpPr>
        <p:spPr bwMode="auto">
          <a:xfrm>
            <a:off x="3810000" y="47244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b="1" dirty="0"/>
              <a:t>a</a:t>
            </a:r>
          </a:p>
        </p:txBody>
      </p:sp>
      <p:sp>
        <p:nvSpPr>
          <p:cNvPr id="168988" name="Rectangle 28"/>
          <p:cNvSpPr>
            <a:spLocks noChangeArrowheads="1"/>
          </p:cNvSpPr>
          <p:nvPr/>
        </p:nvSpPr>
        <p:spPr bwMode="auto">
          <a:xfrm>
            <a:off x="457200" y="53340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lgn="just">
              <a:lnSpc>
                <a:spcPct val="140000"/>
              </a:lnSpc>
              <a:spcBef>
                <a:spcPct val="20000"/>
              </a:spcBef>
              <a:buSzPct val="85000"/>
            </a:pPr>
            <a:r>
              <a:rPr lang="en-US" sz="2000" b="1" dirty="0">
                <a:solidFill>
                  <a:srgbClr val="000000"/>
                </a:solidFill>
                <a:latin typeface="Perpetua" pitchFamily="18" charset="0"/>
              </a:rPr>
              <a:t>Rule: NFA accepts if it can get in a final state</a:t>
            </a:r>
          </a:p>
        </p:txBody>
      </p:sp>
      <p:sp>
        <p:nvSpPr>
          <p:cNvPr id="40971" name="Line 29"/>
          <p:cNvSpPr>
            <a:spLocks noChangeShapeType="1"/>
          </p:cNvSpPr>
          <p:nvPr/>
        </p:nvSpPr>
        <p:spPr bwMode="auto">
          <a:xfrm flipV="1">
            <a:off x="1609725" y="3543300"/>
            <a:ext cx="457200" cy="2286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68990" name="Freeform 30"/>
          <p:cNvSpPr>
            <a:spLocks/>
          </p:cNvSpPr>
          <p:nvPr/>
        </p:nvSpPr>
        <p:spPr bwMode="auto">
          <a:xfrm>
            <a:off x="1876425" y="2305050"/>
            <a:ext cx="901700" cy="850900"/>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68991" name="Freeform 31"/>
          <p:cNvSpPr>
            <a:spLocks/>
          </p:cNvSpPr>
          <p:nvPr/>
        </p:nvSpPr>
        <p:spPr bwMode="auto">
          <a:xfrm flipV="1">
            <a:off x="1838325" y="3686175"/>
            <a:ext cx="901700" cy="850900"/>
          </a:xfrm>
          <a:custGeom>
            <a:avLst/>
            <a:gdLst>
              <a:gd name="T0" fmla="*/ 400 w 568"/>
              <a:gd name="T1" fmla="*/ 536 h 536"/>
              <a:gd name="T2" fmla="*/ 544 w 568"/>
              <a:gd name="T3" fmla="*/ 200 h 536"/>
              <a:gd name="T4" fmla="*/ 256 w 568"/>
              <a:gd name="T5" fmla="*/ 8 h 536"/>
              <a:gd name="T6" fmla="*/ 16 w 568"/>
              <a:gd name="T7" fmla="*/ 248 h 536"/>
              <a:gd name="T8" fmla="*/ 160 w 568"/>
              <a:gd name="T9" fmla="*/ 536 h 536"/>
              <a:gd name="T10" fmla="*/ 0 60000 65536"/>
              <a:gd name="T11" fmla="*/ 0 60000 65536"/>
              <a:gd name="T12" fmla="*/ 0 60000 65536"/>
              <a:gd name="T13" fmla="*/ 0 60000 65536"/>
              <a:gd name="T14" fmla="*/ 0 60000 65536"/>
              <a:gd name="T15" fmla="*/ 0 w 568"/>
              <a:gd name="T16" fmla="*/ 0 h 536"/>
              <a:gd name="T17" fmla="*/ 568 w 568"/>
              <a:gd name="T18" fmla="*/ 536 h 536"/>
            </a:gdLst>
            <a:ahLst/>
            <a:cxnLst>
              <a:cxn ang="T10">
                <a:pos x="T0" y="T1"/>
              </a:cxn>
              <a:cxn ang="T11">
                <a:pos x="T2" y="T3"/>
              </a:cxn>
              <a:cxn ang="T12">
                <a:pos x="T4" y="T5"/>
              </a:cxn>
              <a:cxn ang="T13">
                <a:pos x="T6" y="T7"/>
              </a:cxn>
              <a:cxn ang="T14">
                <a:pos x="T8" y="T9"/>
              </a:cxn>
            </a:cxnLst>
            <a:rect l="T15" t="T16" r="T17" b="T18"/>
            <a:pathLst>
              <a:path w="568" h="536">
                <a:moveTo>
                  <a:pt x="400" y="536"/>
                </a:moveTo>
                <a:cubicBezTo>
                  <a:pt x="424" y="480"/>
                  <a:pt x="568" y="288"/>
                  <a:pt x="544" y="200"/>
                </a:cubicBezTo>
                <a:cubicBezTo>
                  <a:pt x="520" y="112"/>
                  <a:pt x="344" y="0"/>
                  <a:pt x="256" y="8"/>
                </a:cubicBezTo>
                <a:cubicBezTo>
                  <a:pt x="168" y="16"/>
                  <a:pt x="32" y="160"/>
                  <a:pt x="16" y="248"/>
                </a:cubicBezTo>
                <a:cubicBezTo>
                  <a:pt x="0" y="336"/>
                  <a:pt x="80" y="436"/>
                  <a:pt x="160" y="536"/>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68992" name="Freeform 32"/>
          <p:cNvSpPr>
            <a:spLocks/>
          </p:cNvSpPr>
          <p:nvPr/>
        </p:nvSpPr>
        <p:spPr bwMode="auto">
          <a:xfrm>
            <a:off x="2590800" y="3162300"/>
            <a:ext cx="1625600" cy="149225"/>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68993" name="Freeform 33"/>
          <p:cNvSpPr>
            <a:spLocks/>
          </p:cNvSpPr>
          <p:nvPr/>
        </p:nvSpPr>
        <p:spPr bwMode="auto">
          <a:xfrm>
            <a:off x="4810125" y="3171825"/>
            <a:ext cx="1625600" cy="149225"/>
          </a:xfrm>
          <a:custGeom>
            <a:avLst/>
            <a:gdLst>
              <a:gd name="T0" fmla="*/ 0 w 1024"/>
              <a:gd name="T1" fmla="*/ 94 h 94"/>
              <a:gd name="T2" fmla="*/ 512 w 1024"/>
              <a:gd name="T3" fmla="*/ 1 h 94"/>
              <a:gd name="T4" fmla="*/ 1024 w 1024"/>
              <a:gd name="T5" fmla="*/ 91 h 94"/>
              <a:gd name="T6" fmla="*/ 0 60000 65536"/>
              <a:gd name="T7" fmla="*/ 0 60000 65536"/>
              <a:gd name="T8" fmla="*/ 0 60000 65536"/>
              <a:gd name="T9" fmla="*/ 0 w 1024"/>
              <a:gd name="T10" fmla="*/ 0 h 94"/>
              <a:gd name="T11" fmla="*/ 1024 w 1024"/>
              <a:gd name="T12" fmla="*/ 94 h 94"/>
            </a:gdLst>
            <a:ahLst/>
            <a:cxnLst>
              <a:cxn ang="T6">
                <a:pos x="T0" y="T1"/>
              </a:cxn>
              <a:cxn ang="T7">
                <a:pos x="T2" y="T3"/>
              </a:cxn>
              <a:cxn ang="T8">
                <a:pos x="T4" y="T5"/>
              </a:cxn>
            </a:cxnLst>
            <a:rect l="T9" t="T10" r="T11" b="T12"/>
            <a:pathLst>
              <a:path w="1024" h="94">
                <a:moveTo>
                  <a:pt x="0" y="94"/>
                </a:moveTo>
                <a:cubicBezTo>
                  <a:pt x="85" y="78"/>
                  <a:pt x="341" y="2"/>
                  <a:pt x="512" y="1"/>
                </a:cubicBezTo>
                <a:cubicBezTo>
                  <a:pt x="683" y="0"/>
                  <a:pt x="917" y="72"/>
                  <a:pt x="1024" y="91"/>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68994" name="Oval 34"/>
          <p:cNvSpPr>
            <a:spLocks noChangeArrowheads="1"/>
          </p:cNvSpPr>
          <p:nvPr/>
        </p:nvSpPr>
        <p:spPr bwMode="auto">
          <a:xfrm>
            <a:off x="6477000" y="3086100"/>
            <a:ext cx="609600" cy="609600"/>
          </a:xfrm>
          <a:prstGeom prst="ellipse">
            <a:avLst/>
          </a:prstGeom>
          <a:solidFill>
            <a:schemeClr val="accent2"/>
          </a:solidFill>
          <a:ln w="9525">
            <a:solidFill>
              <a:schemeClr val="tx1"/>
            </a:solidFill>
            <a:round/>
            <a:headEnd/>
            <a:tailEnd/>
          </a:ln>
        </p:spPr>
        <p:txBody>
          <a:bodyPr wrap="none" anchor="ctr"/>
          <a:lstStyle/>
          <a:p>
            <a:r>
              <a:rPr lang="en-US" b="1" dirty="0">
                <a:latin typeface="Perpetua" pitchFamily="18" charset="0"/>
              </a:rPr>
              <a:t>Q</a:t>
            </a:r>
            <a:r>
              <a:rPr lang="en-US" b="1" baseline="-25000" dirty="0">
                <a:latin typeface="Perpetua" pitchFamily="18" charset="0"/>
              </a:rPr>
              <a:t>3</a:t>
            </a:r>
          </a:p>
        </p:txBody>
      </p:sp>
      <p:sp>
        <p:nvSpPr>
          <p:cNvPr id="168995" name="Oval 35"/>
          <p:cNvSpPr>
            <a:spLocks noChangeArrowheads="1"/>
          </p:cNvSpPr>
          <p:nvPr/>
        </p:nvSpPr>
        <p:spPr bwMode="auto">
          <a:xfrm>
            <a:off x="1981200" y="3095625"/>
            <a:ext cx="609600" cy="609600"/>
          </a:xfrm>
          <a:prstGeom prst="ellipse">
            <a:avLst/>
          </a:prstGeom>
          <a:solidFill>
            <a:schemeClr val="accent2"/>
          </a:solidFill>
          <a:ln w="9525">
            <a:solidFill>
              <a:schemeClr val="tx1"/>
            </a:solidFill>
            <a:round/>
            <a:headEnd/>
            <a:tailEnd/>
          </a:ln>
        </p:spPr>
        <p:txBody>
          <a:bodyPr wrap="none" anchor="ctr"/>
          <a:lstStyle/>
          <a:p>
            <a:r>
              <a:rPr lang="en-US" b="1" dirty="0">
                <a:latin typeface="Perpetua" pitchFamily="18" charset="0"/>
              </a:rPr>
              <a:t>Q</a:t>
            </a:r>
            <a:r>
              <a:rPr lang="en-US" b="1" baseline="-25000" dirty="0">
                <a:latin typeface="Perpetua" pitchFamily="18" charset="0"/>
              </a:rPr>
              <a:t>1</a:t>
            </a:r>
          </a:p>
        </p:txBody>
      </p:sp>
      <p:sp>
        <p:nvSpPr>
          <p:cNvPr id="168996" name="Oval 36"/>
          <p:cNvSpPr>
            <a:spLocks noChangeArrowheads="1"/>
          </p:cNvSpPr>
          <p:nvPr/>
        </p:nvSpPr>
        <p:spPr bwMode="auto">
          <a:xfrm>
            <a:off x="4191000" y="3086100"/>
            <a:ext cx="609600" cy="6096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68997" name="Oval 37"/>
          <p:cNvSpPr>
            <a:spLocks noChangeArrowheads="1"/>
          </p:cNvSpPr>
          <p:nvPr/>
        </p:nvSpPr>
        <p:spPr bwMode="auto">
          <a:xfrm>
            <a:off x="4191000" y="3086100"/>
            <a:ext cx="609600" cy="609600"/>
          </a:xfrm>
          <a:prstGeom prst="ellipse">
            <a:avLst/>
          </a:prstGeom>
          <a:solidFill>
            <a:schemeClr val="bg1"/>
          </a:solidFill>
          <a:ln w="9525">
            <a:solidFill>
              <a:schemeClr val="tx1"/>
            </a:solidFill>
            <a:round/>
            <a:headEnd/>
            <a:tailEnd/>
          </a:ln>
        </p:spPr>
        <p:txBody>
          <a:bodyPr wrap="none" anchor="ctr"/>
          <a:lstStyle/>
          <a:p>
            <a:r>
              <a:rPr lang="en-US" b="1" dirty="0">
                <a:latin typeface="Perpetua" pitchFamily="18" charset="0"/>
              </a:rPr>
              <a:t>Q</a:t>
            </a:r>
            <a:r>
              <a:rPr lang="en-US" b="1" baseline="-25000" dirty="0">
                <a:latin typeface="Perpetua" pitchFamily="18" charset="0"/>
              </a:rPr>
              <a:t>2</a:t>
            </a:r>
          </a:p>
        </p:txBody>
      </p:sp>
      <p:sp>
        <p:nvSpPr>
          <p:cNvPr id="3" name="Rectangle 2"/>
          <p:cNvSpPr/>
          <p:nvPr/>
        </p:nvSpPr>
        <p:spPr>
          <a:xfrm>
            <a:off x="336159" y="914400"/>
            <a:ext cx="3442481" cy="480131"/>
          </a:xfrm>
          <a:prstGeom prst="rect">
            <a:avLst/>
          </a:prstGeom>
        </p:spPr>
        <p:txBody>
          <a:bodyPr wrap="none">
            <a:spAutoFit/>
          </a:bodyPr>
          <a:lstStyle/>
          <a:p>
            <a:pPr marL="290513" lvl="2" indent="-290513" algn="just">
              <a:lnSpc>
                <a:spcPct val="140000"/>
              </a:lnSpc>
              <a:buSzPct val="85000"/>
              <a:buFont typeface="Webdings" pitchFamily="18" charset="2"/>
              <a:buChar char="ÿ"/>
            </a:pPr>
            <a:r>
              <a:rPr lang="en-US" dirty="0">
                <a:solidFill>
                  <a:srgbClr val="000000"/>
                </a:solidFill>
                <a:latin typeface="Perpetua" pitchFamily="18" charset="0"/>
              </a:rPr>
              <a:t>An NFA can get into multiple states</a:t>
            </a:r>
          </a:p>
        </p:txBody>
      </p:sp>
      <p:sp>
        <p:nvSpPr>
          <p:cNvPr id="40" name="Title 1"/>
          <p:cNvSpPr>
            <a:spLocks noGrp="1"/>
          </p:cNvSpPr>
          <p:nvPr>
            <p:ph type="title"/>
          </p:nvPr>
        </p:nvSpPr>
        <p:spPr>
          <a:xfrm>
            <a:off x="381000" y="228600"/>
            <a:ext cx="8382000" cy="609600"/>
          </a:xfrm>
        </p:spPr>
        <p:txBody>
          <a:bodyPr/>
          <a:lstStyle/>
          <a:p>
            <a:r>
              <a:rPr lang="en-US" dirty="0"/>
              <a:t>Contd…</a:t>
            </a:r>
          </a:p>
        </p:txBody>
      </p:sp>
    </p:spTree>
    <p:extLst>
      <p:ext uri="{BB962C8B-B14F-4D97-AF65-F5344CB8AC3E}">
        <p14:creationId xmlns:p14="http://schemas.microsoft.com/office/powerpoint/2010/main" val="67023979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91"/>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8992"/>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6899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898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993"/>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68997"/>
                                        </p:tgtEl>
                                        <p:attrNameLst>
                                          <p:attrName>style.visibility</p:attrName>
                                        </p:attrNameLst>
                                      </p:cBhvr>
                                      <p:to>
                                        <p:strVal val="visible"/>
                                      </p:to>
                                    </p:set>
                                  </p:childTnLst>
                                </p:cTn>
                              </p:par>
                            </p:childTnLst>
                          </p:cTn>
                        </p:par>
                        <p:par>
                          <p:cTn id="40" fill="hold" nodeType="afterGroup">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6899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85" grpId="0" autoUpdateAnimBg="0"/>
      <p:bldP spid="168986" grpId="0" autoUpdateAnimBg="0"/>
      <p:bldP spid="168987" grpId="0" autoUpdateAnimBg="0"/>
      <p:bldP spid="168988" grpId="0" autoUpdateAnimBg="0"/>
      <p:bldP spid="168990" grpId="0" animBg="1"/>
      <p:bldP spid="168991" grpId="0" animBg="1"/>
      <p:bldP spid="168992" grpId="0" animBg="1"/>
      <p:bldP spid="168993" grpId="0" animBg="1"/>
      <p:bldP spid="168994" grpId="0" animBg="1"/>
      <p:bldP spid="168995" grpId="0" animBg="1"/>
      <p:bldP spid="168996" grpId="0" animBg="1"/>
      <p:bldP spid="16899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Tables</a:t>
            </a:r>
          </a:p>
        </p:txBody>
      </p:sp>
      <p:sp>
        <p:nvSpPr>
          <p:cNvPr id="4" name="TextShape 2"/>
          <p:cNvSpPr txBox="1"/>
          <p:nvPr/>
        </p:nvSpPr>
        <p:spPr>
          <a:xfrm>
            <a:off x="192460" y="784410"/>
            <a:ext cx="8584760" cy="5829360"/>
          </a:xfrm>
          <a:prstGeom prst="rect">
            <a:avLst/>
          </a:prstGeom>
        </p:spPr>
        <p:txBody>
          <a:bodyPr/>
          <a:lstStyle/>
          <a:p>
            <a:pPr marL="342900" lvl="2" indent="-342900" algn="just">
              <a:lnSpc>
                <a:spcPct val="150000"/>
              </a:lnSpc>
              <a:buSzPct val="85000"/>
              <a:buFont typeface="Webdings" pitchFamily="18" charset="2"/>
              <a:buChar char="ÿ"/>
            </a:pPr>
            <a:r>
              <a:rPr lang="en-US" dirty="0">
                <a:solidFill>
                  <a:srgbClr val="000000"/>
                </a:solidFill>
                <a:latin typeface="Perpetua" pitchFamily="18" charset="0"/>
              </a:rPr>
              <a:t>We can also represent an NFA by a transition table, whose </a:t>
            </a:r>
            <a:r>
              <a:rPr lang="en-US" b="1" dirty="0">
                <a:solidFill>
                  <a:srgbClr val="000000"/>
                </a:solidFill>
                <a:latin typeface="Perpetua" pitchFamily="18" charset="0"/>
              </a:rPr>
              <a:t>rows</a:t>
            </a:r>
            <a:r>
              <a:rPr lang="en-US" dirty="0">
                <a:solidFill>
                  <a:srgbClr val="000000"/>
                </a:solidFill>
                <a:latin typeface="Perpetua" pitchFamily="18" charset="0"/>
              </a:rPr>
              <a:t> correspond to </a:t>
            </a:r>
            <a:r>
              <a:rPr lang="en-US" b="1" dirty="0">
                <a:solidFill>
                  <a:srgbClr val="000000"/>
                </a:solidFill>
                <a:latin typeface="Perpetua" pitchFamily="18" charset="0"/>
              </a:rPr>
              <a:t>states</a:t>
            </a:r>
            <a:r>
              <a:rPr lang="en-US" dirty="0">
                <a:solidFill>
                  <a:srgbClr val="000000"/>
                </a:solidFill>
                <a:latin typeface="Perpetua" pitchFamily="18" charset="0"/>
              </a:rPr>
              <a:t>, and whose </a:t>
            </a:r>
            <a:r>
              <a:rPr lang="en-US" b="1" dirty="0">
                <a:solidFill>
                  <a:srgbClr val="000000"/>
                </a:solidFill>
                <a:latin typeface="Perpetua" pitchFamily="18" charset="0"/>
              </a:rPr>
              <a:t>columns</a:t>
            </a:r>
            <a:r>
              <a:rPr lang="en-US" dirty="0">
                <a:solidFill>
                  <a:srgbClr val="000000"/>
                </a:solidFill>
                <a:latin typeface="Perpetua" pitchFamily="18" charset="0"/>
              </a:rPr>
              <a:t> correspond to the </a:t>
            </a:r>
            <a:r>
              <a:rPr lang="en-US" b="1" dirty="0">
                <a:solidFill>
                  <a:srgbClr val="000000"/>
                </a:solidFill>
                <a:latin typeface="Perpetua" pitchFamily="18" charset="0"/>
              </a:rPr>
              <a:t>input symbols </a:t>
            </a:r>
            <a:r>
              <a:rPr lang="en-US" dirty="0">
                <a:solidFill>
                  <a:srgbClr val="000000"/>
                </a:solidFill>
                <a:latin typeface="Perpetua" pitchFamily="18" charset="0"/>
              </a:rPr>
              <a:t>and </a:t>
            </a:r>
            <a:r>
              <a:rPr lang="en-US" b="1" dirty="0">
                <a:latin typeface="Perpetua" pitchFamily="18" charset="0"/>
                <a:ea typeface="新細明體" pitchFamily="18" charset="-120"/>
              </a:rPr>
              <a:t>Ɛ</a:t>
            </a:r>
            <a:r>
              <a:rPr lang="en-US" dirty="0">
                <a:solidFill>
                  <a:srgbClr val="000000"/>
                </a:solidFill>
                <a:latin typeface="Perpetua" pitchFamily="18" charset="0"/>
              </a:rPr>
              <a:t>. </a:t>
            </a:r>
          </a:p>
          <a:p>
            <a:pPr marL="800100" lvl="3" indent="-342900" algn="just">
              <a:lnSpc>
                <a:spcPct val="150000"/>
              </a:lnSpc>
              <a:buSzPct val="85000"/>
              <a:buFont typeface="Wingdings" pitchFamily="2" charset="2"/>
              <a:buChar char="F"/>
            </a:pPr>
            <a:r>
              <a:rPr lang="en-US" dirty="0">
                <a:solidFill>
                  <a:srgbClr val="000000"/>
                </a:solidFill>
                <a:latin typeface="Perpetua" pitchFamily="18" charset="0"/>
              </a:rPr>
              <a:t>The entry for a given state and input is the value of the transition function applied to those arguments. </a:t>
            </a:r>
          </a:p>
          <a:p>
            <a:pPr marL="800100" lvl="3" indent="-342900" algn="just">
              <a:lnSpc>
                <a:spcPct val="150000"/>
              </a:lnSpc>
              <a:buSzPct val="85000"/>
              <a:buFont typeface="Wingdings" pitchFamily="2" charset="2"/>
              <a:buChar char="F"/>
            </a:pPr>
            <a:r>
              <a:rPr lang="en-US" dirty="0">
                <a:solidFill>
                  <a:srgbClr val="000000"/>
                </a:solidFill>
                <a:latin typeface="Perpetua" pitchFamily="18" charset="0"/>
              </a:rPr>
              <a:t>If the transition function has no information about that state-input pair, we put </a:t>
            </a:r>
            <a:r>
              <a:rPr lang="en-US" b="1" dirty="0">
                <a:solidFill>
                  <a:srgbClr val="000000"/>
                </a:solidFill>
                <a:latin typeface="Perpetua" pitchFamily="18" charset="0"/>
                <a:sym typeface="Symbol"/>
              </a:rPr>
              <a:t></a:t>
            </a:r>
            <a:r>
              <a:rPr lang="en-US" dirty="0">
                <a:solidFill>
                  <a:srgbClr val="000000"/>
                </a:solidFill>
                <a:latin typeface="Perpetua" pitchFamily="18" charset="0"/>
              </a:rPr>
              <a:t> in the table for the pair.</a:t>
            </a:r>
          </a:p>
          <a:p>
            <a:pPr marL="0" lvl="2" algn="just">
              <a:lnSpc>
                <a:spcPct val="150000"/>
              </a:lnSpc>
              <a:buSzPct val="85000"/>
            </a:pPr>
            <a:r>
              <a:rPr lang="en-US" b="1" dirty="0">
                <a:solidFill>
                  <a:srgbClr val="000000"/>
                </a:solidFill>
                <a:latin typeface="Perpetua" pitchFamily="18" charset="0"/>
              </a:rPr>
              <a:t>Example:- </a:t>
            </a:r>
            <a:r>
              <a:rPr lang="en-US" dirty="0">
                <a:solidFill>
                  <a:srgbClr val="000000"/>
                </a:solidFill>
                <a:latin typeface="Perpetua" pitchFamily="18" charset="0"/>
              </a:rPr>
              <a:t>The transition table for the NFA on the pervious slide is represented as:</a:t>
            </a:r>
          </a:p>
        </p:txBody>
      </p:sp>
      <p:sp>
        <p:nvSpPr>
          <p:cNvPr id="5" name="Rectangle 4"/>
          <p:cNvSpPr/>
          <p:nvPr/>
        </p:nvSpPr>
        <p:spPr>
          <a:xfrm>
            <a:off x="304800" y="3810000"/>
            <a:ext cx="4180040" cy="2512226"/>
          </a:xfrm>
          <a:prstGeom prst="rect">
            <a:avLst/>
          </a:prstGeom>
        </p:spPr>
        <p:txBody>
          <a:bodyPr wrap="square">
            <a:spAutoFit/>
          </a:bodyPr>
          <a:lstStyle/>
          <a:p>
            <a:pPr algn="just">
              <a:lnSpc>
                <a:spcPct val="130000"/>
              </a:lnSpc>
            </a:pPr>
            <a:r>
              <a:rPr lang="en-US" dirty="0">
                <a:latin typeface="Perpetua" pitchFamily="18" charset="0"/>
              </a:rPr>
              <a:t>The transition table has the </a:t>
            </a:r>
            <a:r>
              <a:rPr lang="en-US" b="1" dirty="0">
                <a:latin typeface="Perpetua" pitchFamily="18" charset="0"/>
              </a:rPr>
              <a:t>advantage</a:t>
            </a:r>
            <a:r>
              <a:rPr lang="en-US" dirty="0">
                <a:latin typeface="Perpetua" pitchFamily="18" charset="0"/>
              </a:rPr>
              <a:t> </a:t>
            </a:r>
            <a:r>
              <a:rPr lang="en-US" sz="1600" b="1" dirty="0">
                <a:solidFill>
                  <a:srgbClr val="0000FF"/>
                </a:solidFill>
                <a:latin typeface="Perpetua" pitchFamily="18" charset="0"/>
              </a:rPr>
              <a:t>that we can easily find the transitions on a given state and input. </a:t>
            </a:r>
          </a:p>
          <a:p>
            <a:pPr algn="just">
              <a:lnSpc>
                <a:spcPct val="130000"/>
              </a:lnSpc>
            </a:pPr>
            <a:r>
              <a:rPr lang="en-US" dirty="0">
                <a:latin typeface="Perpetua" pitchFamily="18" charset="0"/>
              </a:rPr>
              <a:t>Its </a:t>
            </a:r>
            <a:r>
              <a:rPr lang="en-US" b="1" dirty="0">
                <a:latin typeface="Perpetua" pitchFamily="18" charset="0"/>
              </a:rPr>
              <a:t>disadvantage</a:t>
            </a:r>
            <a:r>
              <a:rPr lang="en-US" dirty="0">
                <a:latin typeface="Perpetua" pitchFamily="18" charset="0"/>
              </a:rPr>
              <a:t> is that it takes a lot of space, when the input alphabet is large, yet most states do not have any moves on most of the input symbols.</a:t>
            </a:r>
          </a:p>
        </p:txBody>
      </p:sp>
      <p:graphicFrame>
        <p:nvGraphicFramePr>
          <p:cNvPr id="7" name="Table 6"/>
          <p:cNvGraphicFramePr>
            <a:graphicFrameLocks noGrp="1"/>
          </p:cNvGraphicFramePr>
          <p:nvPr>
            <p:extLst>
              <p:ext uri="{D42A27DB-BD31-4B8C-83A1-F6EECF244321}">
                <p14:modId xmlns:p14="http://schemas.microsoft.com/office/powerpoint/2010/main" val="594944368"/>
              </p:ext>
            </p:extLst>
          </p:nvPr>
        </p:nvGraphicFramePr>
        <p:xfrm>
          <a:off x="4572000" y="3886200"/>
          <a:ext cx="4205220" cy="2414814"/>
        </p:xfrm>
        <a:graphic>
          <a:graphicData uri="http://schemas.openxmlformats.org/drawingml/2006/table">
            <a:tbl>
              <a:tblPr firstRow="1" bandRow="1"/>
              <a:tblGrid>
                <a:gridCol w="1600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776220">
                  <a:extLst>
                    <a:ext uri="{9D8B030D-6E8A-4147-A177-3AD203B41FA5}">
                      <a16:colId xmlns:a16="http://schemas.microsoft.com/office/drawing/2014/main" val="20003"/>
                    </a:ext>
                  </a:extLst>
                </a:gridCol>
              </a:tblGrid>
              <a:tr h="610385">
                <a:tc>
                  <a:txBody>
                    <a:bodyPr/>
                    <a:lstStyle>
                      <a:defPPr>
                        <a:defRPr lang="en-US"/>
                      </a:defPPr>
                      <a:lvl1pPr marL="0" algn="l" defTabSz="914400" rtl="0" eaLnBrk="1" latinLnBrk="0" hangingPunct="1">
                        <a:defRPr sz="1800" b="1" kern="1200">
                          <a:solidFill>
                            <a:schemeClr val="lt1"/>
                          </a:solidFill>
                          <a:latin typeface="Arial"/>
                          <a:ea typeface="DejaVu Sans"/>
                          <a:cs typeface="DejaVu Sans"/>
                        </a:defRPr>
                      </a:lvl1pPr>
                      <a:lvl2pPr marL="457200" algn="l" defTabSz="914400" rtl="0" eaLnBrk="1" latinLnBrk="0" hangingPunct="1">
                        <a:defRPr sz="1800" b="1" kern="1200">
                          <a:solidFill>
                            <a:schemeClr val="lt1"/>
                          </a:solidFill>
                          <a:latin typeface="Arial"/>
                          <a:ea typeface="DejaVu Sans"/>
                          <a:cs typeface="DejaVu Sans"/>
                        </a:defRPr>
                      </a:lvl2pPr>
                      <a:lvl3pPr marL="914400" algn="l" defTabSz="914400" rtl="0" eaLnBrk="1" latinLnBrk="0" hangingPunct="1">
                        <a:defRPr sz="1800" b="1" kern="1200">
                          <a:solidFill>
                            <a:schemeClr val="lt1"/>
                          </a:solidFill>
                          <a:latin typeface="Arial"/>
                          <a:ea typeface="DejaVu Sans"/>
                          <a:cs typeface="DejaVu Sans"/>
                        </a:defRPr>
                      </a:lvl3pPr>
                      <a:lvl4pPr marL="1371600" algn="l" defTabSz="914400" rtl="0" eaLnBrk="1" latinLnBrk="0" hangingPunct="1">
                        <a:defRPr sz="1800" b="1" kern="1200">
                          <a:solidFill>
                            <a:schemeClr val="lt1"/>
                          </a:solidFill>
                          <a:latin typeface="Arial"/>
                          <a:ea typeface="DejaVu Sans"/>
                          <a:cs typeface="DejaVu Sans"/>
                        </a:defRPr>
                      </a:lvl4pPr>
                      <a:lvl5pPr marL="1828800" algn="l" defTabSz="914400" rtl="0" eaLnBrk="1" latinLnBrk="0" hangingPunct="1">
                        <a:defRPr sz="1800" b="1" kern="1200">
                          <a:solidFill>
                            <a:schemeClr val="lt1"/>
                          </a:solidFill>
                          <a:latin typeface="Arial"/>
                          <a:ea typeface="DejaVu Sans"/>
                          <a:cs typeface="DejaVu Sans"/>
                        </a:defRPr>
                      </a:lvl5pPr>
                      <a:lvl6pPr marL="2286000" algn="l" defTabSz="914400" rtl="0" eaLnBrk="1" latinLnBrk="0" hangingPunct="1">
                        <a:defRPr sz="1800" b="1" kern="1200">
                          <a:solidFill>
                            <a:schemeClr val="lt1"/>
                          </a:solidFill>
                          <a:latin typeface="Arial"/>
                          <a:ea typeface="DejaVu Sans"/>
                          <a:cs typeface="DejaVu Sans"/>
                        </a:defRPr>
                      </a:lvl6pPr>
                      <a:lvl7pPr marL="2743200" algn="l" defTabSz="914400" rtl="0" eaLnBrk="1" latinLnBrk="0" hangingPunct="1">
                        <a:defRPr sz="1800" b="1" kern="1200">
                          <a:solidFill>
                            <a:schemeClr val="lt1"/>
                          </a:solidFill>
                          <a:latin typeface="Arial"/>
                          <a:ea typeface="DejaVu Sans"/>
                          <a:cs typeface="DejaVu Sans"/>
                        </a:defRPr>
                      </a:lvl7pPr>
                      <a:lvl8pPr marL="3200400" algn="l" defTabSz="914400" rtl="0" eaLnBrk="1" latinLnBrk="0" hangingPunct="1">
                        <a:defRPr sz="1800" b="1" kern="1200">
                          <a:solidFill>
                            <a:schemeClr val="lt1"/>
                          </a:solidFill>
                          <a:latin typeface="Arial"/>
                          <a:ea typeface="DejaVu Sans"/>
                          <a:cs typeface="DejaVu Sans"/>
                        </a:defRPr>
                      </a:lvl8pPr>
                      <a:lvl9pPr marL="3657600" algn="l" defTabSz="914400" rtl="0" eaLnBrk="1" latinLnBrk="0" hangingPunct="1">
                        <a:defRPr sz="1800" b="1" kern="1200">
                          <a:solidFill>
                            <a:schemeClr val="lt1"/>
                          </a:solidFill>
                          <a:latin typeface="Arial"/>
                          <a:ea typeface="DejaVu Sans"/>
                          <a:cs typeface="DejaVu Sans"/>
                        </a:defRPr>
                      </a:lvl9pPr>
                    </a:lstStyle>
                    <a:p>
                      <a:pPr marL="0" indent="508000" algn="ctr"/>
                      <a:r>
                        <a:rPr lang="en-US" sz="2000" dirty="0">
                          <a:latin typeface="Perpetua" pitchFamily="18" charset="0"/>
                        </a:rPr>
                        <a:t>Input</a:t>
                      </a:r>
                      <a:r>
                        <a:rPr lang="en-US" sz="2000" baseline="0" dirty="0">
                          <a:latin typeface="Perpetua" pitchFamily="18" charset="0"/>
                        </a:rPr>
                        <a:t> </a:t>
                      </a:r>
                    </a:p>
                    <a:p>
                      <a:pPr marL="0" indent="0" algn="ctr">
                        <a:tabLst/>
                      </a:pPr>
                      <a:r>
                        <a:rPr lang="en-US" sz="2000" dirty="0">
                          <a:latin typeface="Perpetua" pitchFamily="18" charset="0"/>
                        </a:rPr>
                        <a:t>State</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Arial"/>
                          <a:ea typeface="DejaVu Sans"/>
                          <a:cs typeface="DejaVu Sans"/>
                        </a:defRPr>
                      </a:lvl1pPr>
                      <a:lvl2pPr marL="457200" algn="l" defTabSz="914400" rtl="0" eaLnBrk="1" latinLnBrk="0" hangingPunct="1">
                        <a:defRPr sz="1800" b="1" kern="1200">
                          <a:solidFill>
                            <a:schemeClr val="lt1"/>
                          </a:solidFill>
                          <a:latin typeface="Arial"/>
                          <a:ea typeface="DejaVu Sans"/>
                          <a:cs typeface="DejaVu Sans"/>
                        </a:defRPr>
                      </a:lvl2pPr>
                      <a:lvl3pPr marL="914400" algn="l" defTabSz="914400" rtl="0" eaLnBrk="1" latinLnBrk="0" hangingPunct="1">
                        <a:defRPr sz="1800" b="1" kern="1200">
                          <a:solidFill>
                            <a:schemeClr val="lt1"/>
                          </a:solidFill>
                          <a:latin typeface="Arial"/>
                          <a:ea typeface="DejaVu Sans"/>
                          <a:cs typeface="DejaVu Sans"/>
                        </a:defRPr>
                      </a:lvl3pPr>
                      <a:lvl4pPr marL="1371600" algn="l" defTabSz="914400" rtl="0" eaLnBrk="1" latinLnBrk="0" hangingPunct="1">
                        <a:defRPr sz="1800" b="1" kern="1200">
                          <a:solidFill>
                            <a:schemeClr val="lt1"/>
                          </a:solidFill>
                          <a:latin typeface="Arial"/>
                          <a:ea typeface="DejaVu Sans"/>
                          <a:cs typeface="DejaVu Sans"/>
                        </a:defRPr>
                      </a:lvl4pPr>
                      <a:lvl5pPr marL="1828800" algn="l" defTabSz="914400" rtl="0" eaLnBrk="1" latinLnBrk="0" hangingPunct="1">
                        <a:defRPr sz="1800" b="1" kern="1200">
                          <a:solidFill>
                            <a:schemeClr val="lt1"/>
                          </a:solidFill>
                          <a:latin typeface="Arial"/>
                          <a:ea typeface="DejaVu Sans"/>
                          <a:cs typeface="DejaVu Sans"/>
                        </a:defRPr>
                      </a:lvl5pPr>
                      <a:lvl6pPr marL="2286000" algn="l" defTabSz="914400" rtl="0" eaLnBrk="1" latinLnBrk="0" hangingPunct="1">
                        <a:defRPr sz="1800" b="1" kern="1200">
                          <a:solidFill>
                            <a:schemeClr val="lt1"/>
                          </a:solidFill>
                          <a:latin typeface="Arial"/>
                          <a:ea typeface="DejaVu Sans"/>
                          <a:cs typeface="DejaVu Sans"/>
                        </a:defRPr>
                      </a:lvl6pPr>
                      <a:lvl7pPr marL="2743200" algn="l" defTabSz="914400" rtl="0" eaLnBrk="1" latinLnBrk="0" hangingPunct="1">
                        <a:defRPr sz="1800" b="1" kern="1200">
                          <a:solidFill>
                            <a:schemeClr val="lt1"/>
                          </a:solidFill>
                          <a:latin typeface="Arial"/>
                          <a:ea typeface="DejaVu Sans"/>
                          <a:cs typeface="DejaVu Sans"/>
                        </a:defRPr>
                      </a:lvl7pPr>
                      <a:lvl8pPr marL="3200400" algn="l" defTabSz="914400" rtl="0" eaLnBrk="1" latinLnBrk="0" hangingPunct="1">
                        <a:defRPr sz="1800" b="1" kern="1200">
                          <a:solidFill>
                            <a:schemeClr val="lt1"/>
                          </a:solidFill>
                          <a:latin typeface="Arial"/>
                          <a:ea typeface="DejaVu Sans"/>
                          <a:cs typeface="DejaVu Sans"/>
                        </a:defRPr>
                      </a:lvl8pPr>
                      <a:lvl9pPr marL="3657600" algn="l" defTabSz="914400" rtl="0" eaLnBrk="1" latinLnBrk="0" hangingPunct="1">
                        <a:defRPr sz="1800" b="1" kern="1200">
                          <a:solidFill>
                            <a:schemeClr val="lt1"/>
                          </a:solidFill>
                          <a:latin typeface="Arial"/>
                          <a:ea typeface="DejaVu Sans"/>
                          <a:cs typeface="DejaVu Sans"/>
                        </a:defRPr>
                      </a:lvl9pPr>
                    </a:lstStyle>
                    <a:p>
                      <a:pPr algn="ctr"/>
                      <a:r>
                        <a:rPr lang="en-US" sz="2000" dirty="0">
                          <a:latin typeface="Perpetua" pitchFamily="18" charset="0"/>
                        </a:rPr>
                        <a:t>a</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Arial"/>
                          <a:ea typeface="DejaVu Sans"/>
                          <a:cs typeface="DejaVu Sans"/>
                        </a:defRPr>
                      </a:lvl1pPr>
                      <a:lvl2pPr marL="457200" algn="l" defTabSz="914400" rtl="0" eaLnBrk="1" latinLnBrk="0" hangingPunct="1">
                        <a:defRPr sz="1800" b="1" kern="1200">
                          <a:solidFill>
                            <a:schemeClr val="lt1"/>
                          </a:solidFill>
                          <a:latin typeface="Arial"/>
                          <a:ea typeface="DejaVu Sans"/>
                          <a:cs typeface="DejaVu Sans"/>
                        </a:defRPr>
                      </a:lvl2pPr>
                      <a:lvl3pPr marL="914400" algn="l" defTabSz="914400" rtl="0" eaLnBrk="1" latinLnBrk="0" hangingPunct="1">
                        <a:defRPr sz="1800" b="1" kern="1200">
                          <a:solidFill>
                            <a:schemeClr val="lt1"/>
                          </a:solidFill>
                          <a:latin typeface="Arial"/>
                          <a:ea typeface="DejaVu Sans"/>
                          <a:cs typeface="DejaVu Sans"/>
                        </a:defRPr>
                      </a:lvl3pPr>
                      <a:lvl4pPr marL="1371600" algn="l" defTabSz="914400" rtl="0" eaLnBrk="1" latinLnBrk="0" hangingPunct="1">
                        <a:defRPr sz="1800" b="1" kern="1200">
                          <a:solidFill>
                            <a:schemeClr val="lt1"/>
                          </a:solidFill>
                          <a:latin typeface="Arial"/>
                          <a:ea typeface="DejaVu Sans"/>
                          <a:cs typeface="DejaVu Sans"/>
                        </a:defRPr>
                      </a:lvl4pPr>
                      <a:lvl5pPr marL="1828800" algn="l" defTabSz="914400" rtl="0" eaLnBrk="1" latinLnBrk="0" hangingPunct="1">
                        <a:defRPr sz="1800" b="1" kern="1200">
                          <a:solidFill>
                            <a:schemeClr val="lt1"/>
                          </a:solidFill>
                          <a:latin typeface="Arial"/>
                          <a:ea typeface="DejaVu Sans"/>
                          <a:cs typeface="DejaVu Sans"/>
                        </a:defRPr>
                      </a:lvl5pPr>
                      <a:lvl6pPr marL="2286000" algn="l" defTabSz="914400" rtl="0" eaLnBrk="1" latinLnBrk="0" hangingPunct="1">
                        <a:defRPr sz="1800" b="1" kern="1200">
                          <a:solidFill>
                            <a:schemeClr val="lt1"/>
                          </a:solidFill>
                          <a:latin typeface="Arial"/>
                          <a:ea typeface="DejaVu Sans"/>
                          <a:cs typeface="DejaVu Sans"/>
                        </a:defRPr>
                      </a:lvl6pPr>
                      <a:lvl7pPr marL="2743200" algn="l" defTabSz="914400" rtl="0" eaLnBrk="1" latinLnBrk="0" hangingPunct="1">
                        <a:defRPr sz="1800" b="1" kern="1200">
                          <a:solidFill>
                            <a:schemeClr val="lt1"/>
                          </a:solidFill>
                          <a:latin typeface="Arial"/>
                          <a:ea typeface="DejaVu Sans"/>
                          <a:cs typeface="DejaVu Sans"/>
                        </a:defRPr>
                      </a:lvl7pPr>
                      <a:lvl8pPr marL="3200400" algn="l" defTabSz="914400" rtl="0" eaLnBrk="1" latinLnBrk="0" hangingPunct="1">
                        <a:defRPr sz="1800" b="1" kern="1200">
                          <a:solidFill>
                            <a:schemeClr val="lt1"/>
                          </a:solidFill>
                          <a:latin typeface="Arial"/>
                          <a:ea typeface="DejaVu Sans"/>
                          <a:cs typeface="DejaVu Sans"/>
                        </a:defRPr>
                      </a:lvl8pPr>
                      <a:lvl9pPr marL="3657600" algn="l" defTabSz="914400" rtl="0" eaLnBrk="1" latinLnBrk="0" hangingPunct="1">
                        <a:defRPr sz="1800" b="1" kern="1200">
                          <a:solidFill>
                            <a:schemeClr val="lt1"/>
                          </a:solidFill>
                          <a:latin typeface="Arial"/>
                          <a:ea typeface="DejaVu Sans"/>
                          <a:cs typeface="DejaVu Sans"/>
                        </a:defRPr>
                      </a:lvl9pPr>
                    </a:lstStyle>
                    <a:p>
                      <a:pPr algn="ctr"/>
                      <a:r>
                        <a:rPr lang="en-US" sz="2000" dirty="0">
                          <a:latin typeface="Perpetua" pitchFamily="18" charset="0"/>
                        </a:rPr>
                        <a:t>b</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defPPr>
                        <a:defRPr lang="en-US"/>
                      </a:defPPr>
                      <a:lvl1pPr marL="0" algn="l" defTabSz="914400" rtl="0" eaLnBrk="1" latinLnBrk="0" hangingPunct="1">
                        <a:defRPr sz="1800" b="1" kern="1200">
                          <a:solidFill>
                            <a:schemeClr val="lt1"/>
                          </a:solidFill>
                          <a:latin typeface="Arial"/>
                          <a:ea typeface="DejaVu Sans"/>
                          <a:cs typeface="DejaVu Sans"/>
                        </a:defRPr>
                      </a:lvl1pPr>
                      <a:lvl2pPr marL="457200" algn="l" defTabSz="914400" rtl="0" eaLnBrk="1" latinLnBrk="0" hangingPunct="1">
                        <a:defRPr sz="1800" b="1" kern="1200">
                          <a:solidFill>
                            <a:schemeClr val="lt1"/>
                          </a:solidFill>
                          <a:latin typeface="Arial"/>
                          <a:ea typeface="DejaVu Sans"/>
                          <a:cs typeface="DejaVu Sans"/>
                        </a:defRPr>
                      </a:lvl2pPr>
                      <a:lvl3pPr marL="914400" algn="l" defTabSz="914400" rtl="0" eaLnBrk="1" latinLnBrk="0" hangingPunct="1">
                        <a:defRPr sz="1800" b="1" kern="1200">
                          <a:solidFill>
                            <a:schemeClr val="lt1"/>
                          </a:solidFill>
                          <a:latin typeface="Arial"/>
                          <a:ea typeface="DejaVu Sans"/>
                          <a:cs typeface="DejaVu Sans"/>
                        </a:defRPr>
                      </a:lvl3pPr>
                      <a:lvl4pPr marL="1371600" algn="l" defTabSz="914400" rtl="0" eaLnBrk="1" latinLnBrk="0" hangingPunct="1">
                        <a:defRPr sz="1800" b="1" kern="1200">
                          <a:solidFill>
                            <a:schemeClr val="lt1"/>
                          </a:solidFill>
                          <a:latin typeface="Arial"/>
                          <a:ea typeface="DejaVu Sans"/>
                          <a:cs typeface="DejaVu Sans"/>
                        </a:defRPr>
                      </a:lvl4pPr>
                      <a:lvl5pPr marL="1828800" algn="l" defTabSz="914400" rtl="0" eaLnBrk="1" latinLnBrk="0" hangingPunct="1">
                        <a:defRPr sz="1800" b="1" kern="1200">
                          <a:solidFill>
                            <a:schemeClr val="lt1"/>
                          </a:solidFill>
                          <a:latin typeface="Arial"/>
                          <a:ea typeface="DejaVu Sans"/>
                          <a:cs typeface="DejaVu Sans"/>
                        </a:defRPr>
                      </a:lvl5pPr>
                      <a:lvl6pPr marL="2286000" algn="l" defTabSz="914400" rtl="0" eaLnBrk="1" latinLnBrk="0" hangingPunct="1">
                        <a:defRPr sz="1800" b="1" kern="1200">
                          <a:solidFill>
                            <a:schemeClr val="lt1"/>
                          </a:solidFill>
                          <a:latin typeface="Arial"/>
                          <a:ea typeface="DejaVu Sans"/>
                          <a:cs typeface="DejaVu Sans"/>
                        </a:defRPr>
                      </a:lvl6pPr>
                      <a:lvl7pPr marL="2743200" algn="l" defTabSz="914400" rtl="0" eaLnBrk="1" latinLnBrk="0" hangingPunct="1">
                        <a:defRPr sz="1800" b="1" kern="1200">
                          <a:solidFill>
                            <a:schemeClr val="lt1"/>
                          </a:solidFill>
                          <a:latin typeface="Arial"/>
                          <a:ea typeface="DejaVu Sans"/>
                          <a:cs typeface="DejaVu Sans"/>
                        </a:defRPr>
                      </a:lvl7pPr>
                      <a:lvl8pPr marL="3200400" algn="l" defTabSz="914400" rtl="0" eaLnBrk="1" latinLnBrk="0" hangingPunct="1">
                        <a:defRPr sz="1800" b="1" kern="1200">
                          <a:solidFill>
                            <a:schemeClr val="lt1"/>
                          </a:solidFill>
                          <a:latin typeface="Arial"/>
                          <a:ea typeface="DejaVu Sans"/>
                          <a:cs typeface="DejaVu Sans"/>
                        </a:defRPr>
                      </a:lvl8pPr>
                      <a:lvl9pPr marL="3657600" algn="l" defTabSz="914400" rtl="0" eaLnBrk="1" latinLnBrk="0" hangingPunct="1">
                        <a:defRPr sz="1800" b="1" kern="1200">
                          <a:solidFill>
                            <a:schemeClr val="lt1"/>
                          </a:solidFill>
                          <a:latin typeface="Arial"/>
                          <a:ea typeface="DejaVu Sans"/>
                          <a:cs typeface="DejaVu Sans"/>
                        </a:defRPr>
                      </a:lvl9pPr>
                    </a:lstStyle>
                    <a:p>
                      <a:pPr algn="ctr"/>
                      <a:r>
                        <a:rPr lang="en-US" sz="2000" b="1" dirty="0">
                          <a:latin typeface="Perpetua" pitchFamily="18" charset="0"/>
                          <a:ea typeface="新細明體" pitchFamily="18" charset="-120"/>
                        </a:rPr>
                        <a:t>Ɛ</a:t>
                      </a:r>
                      <a:endParaRPr lang="en-US" sz="2000" dirty="0">
                        <a:latin typeface="Perpetua" pitchFamily="18" charset="0"/>
                      </a:endParaRPr>
                    </a:p>
                  </a:txBody>
                  <a:tcP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571258">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latin typeface="Perpetua" pitchFamily="18" charset="0"/>
                        </a:rPr>
                        <a:t>Q</a:t>
                      </a:r>
                      <a:r>
                        <a:rPr lang="en-US" b="1" baseline="-25000" dirty="0">
                          <a:latin typeface="Perpetua" pitchFamily="18" charset="0"/>
                        </a:rPr>
                        <a:t>1</a:t>
                      </a:r>
                    </a:p>
                  </a:txBody>
                  <a:tcPr>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latin typeface="Perpetua" pitchFamily="18" charset="0"/>
                        </a:rPr>
                        <a:t>Q</a:t>
                      </a:r>
                      <a:r>
                        <a:rPr lang="en-US" b="1" baseline="-25000" dirty="0">
                          <a:latin typeface="Perpetua" pitchFamily="18" charset="0"/>
                        </a:rPr>
                        <a:t>1</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latin typeface="Perpetua" pitchFamily="18" charset="0"/>
                        </a:rPr>
                        <a:t>{</a:t>
                      </a:r>
                      <a:r>
                        <a:rPr lang="en-US" sz="1200" b="1" dirty="0">
                          <a:latin typeface="Perpetua" pitchFamily="18" charset="0"/>
                        </a:rPr>
                        <a:t> </a:t>
                      </a:r>
                      <a:r>
                        <a:rPr lang="en-US" b="1" dirty="0">
                          <a:latin typeface="Perpetua" pitchFamily="18" charset="0"/>
                        </a:rPr>
                        <a:t>Q</a:t>
                      </a:r>
                      <a:r>
                        <a:rPr lang="en-US" b="1" baseline="-25000" dirty="0">
                          <a:latin typeface="Perpetua" pitchFamily="18" charset="0"/>
                        </a:rPr>
                        <a:t>1</a:t>
                      </a:r>
                      <a:r>
                        <a:rPr lang="en-US" b="0" baseline="0" dirty="0">
                          <a:latin typeface="+mn-lt"/>
                        </a:rPr>
                        <a:t>,</a:t>
                      </a:r>
                      <a:r>
                        <a:rPr lang="en-US" b="1" dirty="0">
                          <a:latin typeface="Perpetua" pitchFamily="18" charset="0"/>
                        </a:rPr>
                        <a:t> Q</a:t>
                      </a:r>
                      <a:r>
                        <a:rPr lang="en-US" b="1" baseline="-25000" dirty="0">
                          <a:latin typeface="Perpetua" pitchFamily="18" charset="0"/>
                        </a:rPr>
                        <a:t>2 </a:t>
                      </a:r>
                      <a:r>
                        <a:rPr lang="en-US" b="1" baseline="0" dirty="0">
                          <a:latin typeface="Perpetua" pitchFamily="18" charset="0"/>
                        </a:rPr>
                        <a:t>}</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b="1" dirty="0">
                          <a:solidFill>
                            <a:srgbClr val="000000"/>
                          </a:solidFill>
                          <a:latin typeface="Perpetua" pitchFamily="18" charset="0"/>
                          <a:sym typeface="Symbol"/>
                        </a:rPr>
                        <a:t></a:t>
                      </a:r>
                      <a:endParaRPr lang="en-US" dirty="0"/>
                    </a:p>
                  </a:txBody>
                  <a:tcP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571258">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latin typeface="Perpetua" pitchFamily="18" charset="0"/>
                        </a:rPr>
                        <a:t>Q</a:t>
                      </a:r>
                      <a:r>
                        <a:rPr lang="en-US" b="1" baseline="-25000" dirty="0">
                          <a:latin typeface="Perpetua" pitchFamily="18" charset="0"/>
                        </a:rPr>
                        <a:t>2</a:t>
                      </a:r>
                    </a:p>
                  </a:txBody>
                  <a:tcPr>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latin typeface="Perpetua" pitchFamily="18" charset="0"/>
                        </a:rPr>
                        <a:t>Q</a:t>
                      </a:r>
                      <a:r>
                        <a:rPr lang="en-US" b="1" baseline="-25000" dirty="0">
                          <a:latin typeface="Perpetua" pitchFamily="18" charset="0"/>
                        </a:rPr>
                        <a:t>3</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b="1" dirty="0">
                          <a:solidFill>
                            <a:srgbClr val="000000"/>
                          </a:solidFill>
                          <a:latin typeface="Perpetua" pitchFamily="18" charset="0"/>
                          <a:sym typeface="Symbol"/>
                        </a:rPr>
                        <a:t></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b="1" dirty="0">
                          <a:solidFill>
                            <a:srgbClr val="000000"/>
                          </a:solidFill>
                          <a:latin typeface="Perpetua" pitchFamily="18" charset="0"/>
                          <a:sym typeface="Symbol"/>
                        </a:rPr>
                        <a:t></a:t>
                      </a:r>
                      <a:endParaRPr lang="en-US" dirty="0"/>
                    </a:p>
                  </a:txBody>
                  <a:tcP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571258">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latin typeface="Perpetua" pitchFamily="18" charset="0"/>
                        </a:rPr>
                        <a:t>Q</a:t>
                      </a:r>
                      <a:r>
                        <a:rPr lang="en-US" b="1" baseline="-25000" dirty="0">
                          <a:latin typeface="Perpetua" pitchFamily="18" charset="0"/>
                        </a:rPr>
                        <a:t>3</a:t>
                      </a:r>
                    </a:p>
                  </a:txBody>
                  <a:tcPr>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b="1" dirty="0">
                          <a:solidFill>
                            <a:srgbClr val="000000"/>
                          </a:solidFill>
                          <a:latin typeface="Perpetua" pitchFamily="18" charset="0"/>
                          <a:sym typeface="Symbol"/>
                        </a:rPr>
                        <a:t></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b="1" dirty="0">
                          <a:solidFill>
                            <a:srgbClr val="000000"/>
                          </a:solidFill>
                          <a:latin typeface="Perpetua" pitchFamily="18" charset="0"/>
                          <a:sym typeface="Symbol"/>
                        </a:rPr>
                        <a:t></a:t>
                      </a:r>
                      <a:endParaRPr lang="en-US" dirty="0"/>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defPPr>
                        <a:defRPr lang="en-US"/>
                      </a:defPPr>
                      <a:lvl1pPr marL="0" algn="l" defTabSz="914400" rtl="0" eaLnBrk="1" latinLnBrk="0" hangingPunct="1">
                        <a:defRPr sz="1800" kern="1200">
                          <a:solidFill>
                            <a:schemeClr val="dk1"/>
                          </a:solidFill>
                          <a:latin typeface="Arial"/>
                          <a:ea typeface="DejaVu Sans"/>
                          <a:cs typeface="DejaVu Sans"/>
                        </a:defRPr>
                      </a:lvl1pPr>
                      <a:lvl2pPr marL="457200" algn="l" defTabSz="914400" rtl="0" eaLnBrk="1" latinLnBrk="0" hangingPunct="1">
                        <a:defRPr sz="1800" kern="1200">
                          <a:solidFill>
                            <a:schemeClr val="dk1"/>
                          </a:solidFill>
                          <a:latin typeface="Arial"/>
                          <a:ea typeface="DejaVu Sans"/>
                          <a:cs typeface="DejaVu Sans"/>
                        </a:defRPr>
                      </a:lvl2pPr>
                      <a:lvl3pPr marL="914400" algn="l" defTabSz="914400" rtl="0" eaLnBrk="1" latinLnBrk="0" hangingPunct="1">
                        <a:defRPr sz="1800" kern="1200">
                          <a:solidFill>
                            <a:schemeClr val="dk1"/>
                          </a:solidFill>
                          <a:latin typeface="Arial"/>
                          <a:ea typeface="DejaVu Sans"/>
                          <a:cs typeface="DejaVu Sans"/>
                        </a:defRPr>
                      </a:lvl3pPr>
                      <a:lvl4pPr marL="1371600" algn="l" defTabSz="914400" rtl="0" eaLnBrk="1" latinLnBrk="0" hangingPunct="1">
                        <a:defRPr sz="1800" kern="1200">
                          <a:solidFill>
                            <a:schemeClr val="dk1"/>
                          </a:solidFill>
                          <a:latin typeface="Arial"/>
                          <a:ea typeface="DejaVu Sans"/>
                          <a:cs typeface="DejaVu Sans"/>
                        </a:defRPr>
                      </a:lvl4pPr>
                      <a:lvl5pPr marL="1828800" algn="l" defTabSz="914400" rtl="0" eaLnBrk="1" latinLnBrk="0" hangingPunct="1">
                        <a:defRPr sz="1800" kern="1200">
                          <a:solidFill>
                            <a:schemeClr val="dk1"/>
                          </a:solidFill>
                          <a:latin typeface="Arial"/>
                          <a:ea typeface="DejaVu Sans"/>
                          <a:cs typeface="DejaVu Sans"/>
                        </a:defRPr>
                      </a:lvl5pPr>
                      <a:lvl6pPr marL="2286000" algn="l" defTabSz="914400" rtl="0" eaLnBrk="1" latinLnBrk="0" hangingPunct="1">
                        <a:defRPr sz="1800" kern="1200">
                          <a:solidFill>
                            <a:schemeClr val="dk1"/>
                          </a:solidFill>
                          <a:latin typeface="Arial"/>
                          <a:ea typeface="DejaVu Sans"/>
                          <a:cs typeface="DejaVu Sans"/>
                        </a:defRPr>
                      </a:lvl6pPr>
                      <a:lvl7pPr marL="2743200" algn="l" defTabSz="914400" rtl="0" eaLnBrk="1" latinLnBrk="0" hangingPunct="1">
                        <a:defRPr sz="1800" kern="1200">
                          <a:solidFill>
                            <a:schemeClr val="dk1"/>
                          </a:solidFill>
                          <a:latin typeface="Arial"/>
                          <a:ea typeface="DejaVu Sans"/>
                          <a:cs typeface="DejaVu Sans"/>
                        </a:defRPr>
                      </a:lvl7pPr>
                      <a:lvl8pPr marL="3200400" algn="l" defTabSz="914400" rtl="0" eaLnBrk="1" latinLnBrk="0" hangingPunct="1">
                        <a:defRPr sz="1800" kern="1200">
                          <a:solidFill>
                            <a:schemeClr val="dk1"/>
                          </a:solidFill>
                          <a:latin typeface="Arial"/>
                          <a:ea typeface="DejaVu Sans"/>
                          <a:cs typeface="DejaVu Sans"/>
                        </a:defRPr>
                      </a:lvl8pPr>
                      <a:lvl9pPr marL="3657600" algn="l" defTabSz="914400" rtl="0" eaLnBrk="1" latinLnBrk="0" hangingPunct="1">
                        <a:defRPr sz="1800" kern="1200">
                          <a:solidFill>
                            <a:schemeClr val="dk1"/>
                          </a:solidFill>
                          <a:latin typeface="Arial"/>
                          <a:ea typeface="DejaVu Sans"/>
                          <a:cs typeface="DejaVu Sans"/>
                        </a:defRPr>
                      </a:lvl9pPr>
                    </a:lstStyle>
                    <a:p>
                      <a:pPr algn="ctr"/>
                      <a:r>
                        <a:rPr lang="en-US" b="1" dirty="0">
                          <a:solidFill>
                            <a:srgbClr val="000000"/>
                          </a:solidFill>
                          <a:latin typeface="Perpetua" pitchFamily="18" charset="0"/>
                          <a:sym typeface="Symbol"/>
                        </a:rPr>
                        <a:t></a:t>
                      </a:r>
                      <a:endParaRPr lang="en-US" dirty="0"/>
                    </a:p>
                  </a:txBody>
                  <a:tcP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bl>
          </a:graphicData>
        </a:graphic>
      </p:graphicFrame>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of Input String by Automata</a:t>
            </a:r>
          </a:p>
        </p:txBody>
      </p:sp>
      <p:sp>
        <p:nvSpPr>
          <p:cNvPr id="4" name="TextShape 2"/>
          <p:cNvSpPr txBox="1"/>
          <p:nvPr/>
        </p:nvSpPr>
        <p:spPr>
          <a:xfrm>
            <a:off x="192460" y="784410"/>
            <a:ext cx="8584760" cy="5829360"/>
          </a:xfrm>
          <a:prstGeom prst="rect">
            <a:avLst/>
          </a:prstGeom>
        </p:spPr>
        <p:txBody>
          <a:bodyPr/>
          <a:lstStyle/>
          <a:p>
            <a:pPr marL="290513" lvl="2" indent="-290513" algn="just">
              <a:lnSpc>
                <a:spcPct val="200000"/>
              </a:lnSpc>
              <a:buSzPct val="85000"/>
              <a:buFont typeface="Webdings" pitchFamily="18" charset="2"/>
              <a:buChar char="ÿ"/>
            </a:pPr>
            <a:r>
              <a:rPr lang="en-US" dirty="0">
                <a:solidFill>
                  <a:srgbClr val="000000"/>
                </a:solidFill>
                <a:latin typeface="Perpetua" pitchFamily="18" charset="0"/>
              </a:rPr>
              <a:t>An NFA accepts input string </a:t>
            </a:r>
            <a:r>
              <a:rPr lang="en-US" b="1" dirty="0">
                <a:solidFill>
                  <a:srgbClr val="000000"/>
                </a:solidFill>
                <a:latin typeface="Perpetua" pitchFamily="18" charset="0"/>
              </a:rPr>
              <a:t>x </a:t>
            </a:r>
            <a:r>
              <a:rPr lang="en-US" dirty="0">
                <a:solidFill>
                  <a:srgbClr val="000000"/>
                </a:solidFill>
                <a:latin typeface="Perpetua" pitchFamily="18" charset="0"/>
              </a:rPr>
              <a:t>if and only if there is </a:t>
            </a:r>
            <a:r>
              <a:rPr lang="en-US" b="1" dirty="0">
                <a:solidFill>
                  <a:srgbClr val="000000"/>
                </a:solidFill>
                <a:latin typeface="Perpetua" pitchFamily="18" charset="0"/>
              </a:rPr>
              <a:t>some path in the transition graph </a:t>
            </a:r>
            <a:r>
              <a:rPr lang="en-US" dirty="0">
                <a:solidFill>
                  <a:srgbClr val="000000"/>
                </a:solidFill>
                <a:latin typeface="Perpetua" pitchFamily="18" charset="0"/>
              </a:rPr>
              <a:t>from the start state to one of the </a:t>
            </a:r>
            <a:r>
              <a:rPr lang="en-US" b="1" dirty="0">
                <a:solidFill>
                  <a:srgbClr val="000000"/>
                </a:solidFill>
                <a:latin typeface="Perpetua" pitchFamily="18" charset="0"/>
              </a:rPr>
              <a:t>accepting(Final) states</a:t>
            </a:r>
            <a:r>
              <a:rPr lang="en-US" dirty="0">
                <a:solidFill>
                  <a:srgbClr val="000000"/>
                </a:solidFill>
                <a:latin typeface="Perpetua" pitchFamily="18" charset="0"/>
              </a:rPr>
              <a:t>, such that the symbols along the path spell out </a:t>
            </a:r>
            <a:r>
              <a:rPr lang="en-US" b="1" dirty="0">
                <a:solidFill>
                  <a:srgbClr val="000000"/>
                </a:solidFill>
                <a:latin typeface="Perpetua" pitchFamily="18" charset="0"/>
              </a:rPr>
              <a:t>x</a:t>
            </a:r>
            <a:r>
              <a:rPr lang="en-US" dirty="0">
                <a:solidFill>
                  <a:srgbClr val="000000"/>
                </a:solidFill>
                <a:latin typeface="Perpetua" pitchFamily="18" charset="0"/>
              </a:rPr>
              <a:t>. </a:t>
            </a:r>
          </a:p>
          <a:p>
            <a:pPr marL="800100" lvl="3" indent="-342900" algn="just">
              <a:lnSpc>
                <a:spcPct val="150000"/>
              </a:lnSpc>
              <a:buSzPct val="85000"/>
              <a:buFont typeface="Wingdings" pitchFamily="2" charset="2"/>
              <a:buChar char="F"/>
            </a:pPr>
            <a:r>
              <a:rPr lang="en-US" dirty="0">
                <a:solidFill>
                  <a:srgbClr val="000000"/>
                </a:solidFill>
                <a:latin typeface="Perpetua" pitchFamily="18" charset="0"/>
              </a:rPr>
              <a:t>Note that </a:t>
            </a:r>
            <a:r>
              <a:rPr lang="en-US" b="1" dirty="0">
                <a:latin typeface="Perpetua" pitchFamily="18" charset="0"/>
                <a:ea typeface="新細明體" pitchFamily="18" charset="-120"/>
              </a:rPr>
              <a:t>Ɛ</a:t>
            </a:r>
            <a:r>
              <a:rPr lang="en-US" dirty="0">
                <a:solidFill>
                  <a:srgbClr val="000000"/>
                </a:solidFill>
                <a:latin typeface="Perpetua" pitchFamily="18" charset="0"/>
              </a:rPr>
              <a:t> labels along the path are effectively ignored, since the empty string does not contribute to the string constructed along the path.</a:t>
            </a:r>
          </a:p>
          <a:p>
            <a:pPr marL="0" lvl="2" algn="just">
              <a:lnSpc>
                <a:spcPct val="200000"/>
              </a:lnSpc>
              <a:buSzPct val="85000"/>
            </a:pPr>
            <a:r>
              <a:rPr lang="en-US" b="1" dirty="0">
                <a:solidFill>
                  <a:srgbClr val="000000"/>
                </a:solidFill>
                <a:latin typeface="Perpetua" pitchFamily="18" charset="0"/>
              </a:rPr>
              <a:t>Example:- </a:t>
            </a:r>
            <a:r>
              <a:rPr lang="en-US" dirty="0">
                <a:solidFill>
                  <a:srgbClr val="000000"/>
                </a:solidFill>
                <a:latin typeface="Perpetua" pitchFamily="18" charset="0"/>
              </a:rPr>
              <a:t>Strings </a:t>
            </a:r>
            <a:r>
              <a:rPr lang="en-US" b="1" dirty="0" err="1">
                <a:solidFill>
                  <a:srgbClr val="000000"/>
                </a:solidFill>
                <a:latin typeface="Perpetua" pitchFamily="18" charset="0"/>
              </a:rPr>
              <a:t>aaba</a:t>
            </a:r>
            <a:r>
              <a:rPr lang="en-US" dirty="0">
                <a:solidFill>
                  <a:srgbClr val="000000"/>
                </a:solidFill>
                <a:latin typeface="Perpetua" pitchFamily="18" charset="0"/>
              </a:rPr>
              <a:t> and </a:t>
            </a:r>
            <a:r>
              <a:rPr lang="en-US" b="1" dirty="0" err="1">
                <a:solidFill>
                  <a:srgbClr val="000000"/>
                </a:solidFill>
                <a:latin typeface="Perpetua" pitchFamily="18" charset="0"/>
              </a:rPr>
              <a:t>bbbba</a:t>
            </a:r>
            <a:r>
              <a:rPr lang="en-US" dirty="0">
                <a:solidFill>
                  <a:srgbClr val="000000"/>
                </a:solidFill>
                <a:latin typeface="Perpetua" pitchFamily="18" charset="0"/>
              </a:rPr>
              <a:t> are accepted by the NFA in slide 40.</a:t>
            </a:r>
          </a:p>
          <a:p>
            <a:pPr marL="290513" lvl="2" indent="-290513" algn="just">
              <a:lnSpc>
                <a:spcPct val="200000"/>
              </a:lnSpc>
              <a:buSzPct val="85000"/>
              <a:buFont typeface="Webdings" pitchFamily="18" charset="2"/>
              <a:buChar char="ÿ"/>
            </a:pPr>
            <a:r>
              <a:rPr lang="en-US" dirty="0">
                <a:solidFill>
                  <a:srgbClr val="000000"/>
                </a:solidFill>
                <a:latin typeface="Perpetua" pitchFamily="18" charset="0"/>
              </a:rPr>
              <a:t>The </a:t>
            </a:r>
            <a:r>
              <a:rPr lang="en-US" b="1" dirty="0">
                <a:solidFill>
                  <a:srgbClr val="000000"/>
                </a:solidFill>
                <a:latin typeface="Perpetua" pitchFamily="18" charset="0"/>
              </a:rPr>
              <a:t>language defined (or accepted)</a:t>
            </a:r>
            <a:r>
              <a:rPr lang="en-US" dirty="0">
                <a:solidFill>
                  <a:srgbClr val="000000"/>
                </a:solidFill>
                <a:latin typeface="Perpetua" pitchFamily="18" charset="0"/>
              </a:rPr>
              <a:t> by an NFA is the set of strings labeling some path from the start to an accepting state.</a:t>
            </a:r>
          </a:p>
          <a:p>
            <a:pPr marL="800100" lvl="3" indent="-342900" algn="just">
              <a:lnSpc>
                <a:spcPct val="200000"/>
              </a:lnSpc>
              <a:buSzPct val="85000"/>
              <a:buFont typeface="Wingdings" pitchFamily="2" charset="2"/>
              <a:buChar char="F"/>
            </a:pPr>
            <a:r>
              <a:rPr lang="en-US" dirty="0">
                <a:solidFill>
                  <a:srgbClr val="000000"/>
                </a:solidFill>
                <a:latin typeface="Perpetua" pitchFamily="18" charset="0"/>
              </a:rPr>
              <a:t>As was mentioned above, the NFA of slide # 40 defines the same language as does the regular expression </a:t>
            </a:r>
            <a:r>
              <a:rPr lang="en-US" b="1" dirty="0">
                <a:solidFill>
                  <a:srgbClr val="000000"/>
                </a:solidFill>
                <a:latin typeface="Perpetua" pitchFamily="18" charset="0"/>
              </a:rPr>
              <a:t>(</a:t>
            </a:r>
            <a:r>
              <a:rPr lang="en-US" b="1" dirty="0" err="1">
                <a:solidFill>
                  <a:srgbClr val="000000"/>
                </a:solidFill>
                <a:latin typeface="Perpetua" pitchFamily="18" charset="0"/>
              </a:rPr>
              <a:t>a|b</a:t>
            </a:r>
            <a:r>
              <a:rPr lang="en-US" b="1" dirty="0">
                <a:solidFill>
                  <a:srgbClr val="000000"/>
                </a:solidFill>
                <a:latin typeface="Perpetua" pitchFamily="18" charset="0"/>
              </a:rPr>
              <a:t>)* </a:t>
            </a:r>
            <a:r>
              <a:rPr lang="en-US" b="1" dirty="0" err="1">
                <a:solidFill>
                  <a:srgbClr val="000000"/>
                </a:solidFill>
                <a:latin typeface="Perpetua" pitchFamily="18" charset="0"/>
              </a:rPr>
              <a:t>ba</a:t>
            </a:r>
            <a:r>
              <a:rPr lang="en-US" dirty="0">
                <a:solidFill>
                  <a:srgbClr val="000000"/>
                </a:solidFill>
                <a:latin typeface="Perpetua" pitchFamily="18" charset="0"/>
              </a:rPr>
              <a:t>, that is, all strings from the alphabet </a:t>
            </a:r>
            <a:r>
              <a:rPr lang="en-US" b="1" dirty="0">
                <a:solidFill>
                  <a:srgbClr val="000000"/>
                </a:solidFill>
                <a:latin typeface="Perpetua" pitchFamily="18" charset="0"/>
              </a:rPr>
              <a:t>{a, b} </a:t>
            </a:r>
            <a:r>
              <a:rPr lang="en-US" dirty="0">
                <a:solidFill>
                  <a:srgbClr val="000000"/>
                </a:solidFill>
                <a:latin typeface="Perpetua" pitchFamily="18" charset="0"/>
              </a:rPr>
              <a:t>that end in </a:t>
            </a:r>
            <a:r>
              <a:rPr lang="en-US" b="1" dirty="0" err="1">
                <a:solidFill>
                  <a:srgbClr val="000000"/>
                </a:solidFill>
                <a:latin typeface="Perpetua" pitchFamily="18" charset="0"/>
              </a:rPr>
              <a:t>ba</a:t>
            </a:r>
            <a:r>
              <a:rPr lang="en-US" dirty="0">
                <a:solidFill>
                  <a:srgbClr val="000000"/>
                </a:solidFill>
                <a:latin typeface="Perpetua" pitchFamily="18" charset="0"/>
              </a:rPr>
              <a:t>. </a:t>
            </a:r>
          </a:p>
          <a:p>
            <a:pPr marL="800100" lvl="3" indent="-342900" algn="just">
              <a:lnSpc>
                <a:spcPct val="200000"/>
              </a:lnSpc>
              <a:buSzPct val="85000"/>
              <a:buFont typeface="Wingdings" pitchFamily="2" charset="2"/>
              <a:buChar char="F"/>
            </a:pPr>
            <a:r>
              <a:rPr lang="en-US" dirty="0">
                <a:solidFill>
                  <a:srgbClr val="000000"/>
                </a:solidFill>
                <a:latin typeface="Perpetua" pitchFamily="18" charset="0"/>
              </a:rPr>
              <a:t>We may use L(A) to stand for the language accepted by automaton A.</a:t>
            </a:r>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Finite Automata (DFA)</a:t>
            </a:r>
          </a:p>
        </p:txBody>
      </p:sp>
      <p:sp>
        <p:nvSpPr>
          <p:cNvPr id="4" name="TextShape 2"/>
          <p:cNvSpPr txBox="1"/>
          <p:nvPr/>
        </p:nvSpPr>
        <p:spPr>
          <a:xfrm>
            <a:off x="192460" y="784410"/>
            <a:ext cx="8584760" cy="5829360"/>
          </a:xfrm>
          <a:prstGeom prst="rect">
            <a:avLst/>
          </a:prstGeom>
        </p:spPr>
        <p:txBody>
          <a:bodyPr/>
          <a:lstStyle/>
          <a:p>
            <a:pPr marL="290513" lvl="2" indent="-290513" algn="just">
              <a:lnSpc>
                <a:spcPct val="180000"/>
              </a:lnSpc>
              <a:buSzPct val="85000"/>
              <a:buFont typeface="Webdings" pitchFamily="18" charset="2"/>
              <a:buChar char="ÿ"/>
            </a:pPr>
            <a:r>
              <a:rPr lang="en-US" dirty="0">
                <a:solidFill>
                  <a:srgbClr val="000000"/>
                </a:solidFill>
                <a:latin typeface="Perpetua" pitchFamily="18" charset="0"/>
              </a:rPr>
              <a:t>A deterministic finite automaton (DFA) is a special case of an NFA where:</a:t>
            </a:r>
          </a:p>
          <a:p>
            <a:pPr marL="800100" lvl="3" indent="-342900" algn="just">
              <a:lnSpc>
                <a:spcPct val="180000"/>
              </a:lnSpc>
              <a:buSzPct val="85000"/>
              <a:buFont typeface="+mj-lt"/>
              <a:buAutoNum type="arabicPeriod"/>
            </a:pPr>
            <a:r>
              <a:rPr lang="en-US" dirty="0">
                <a:solidFill>
                  <a:srgbClr val="0000FF"/>
                </a:solidFill>
                <a:latin typeface="Perpetua" pitchFamily="18" charset="0"/>
              </a:rPr>
              <a:t>There are no moves on input Ɛ</a:t>
            </a:r>
            <a:r>
              <a:rPr lang="en-US" b="1" dirty="0">
                <a:latin typeface="Perpetua" pitchFamily="18" charset="0"/>
                <a:ea typeface="新細明體" pitchFamily="18" charset="-120"/>
              </a:rPr>
              <a:t> </a:t>
            </a:r>
            <a:r>
              <a:rPr lang="en-US" dirty="0">
                <a:solidFill>
                  <a:srgbClr val="0000FF"/>
                </a:solidFill>
                <a:latin typeface="Perpetua" pitchFamily="18" charset="0"/>
              </a:rPr>
              <a:t>, and</a:t>
            </a:r>
          </a:p>
          <a:p>
            <a:pPr marL="800100" lvl="3" indent="-342900" algn="just">
              <a:lnSpc>
                <a:spcPct val="180000"/>
              </a:lnSpc>
              <a:buSzPct val="85000"/>
              <a:buFont typeface="+mj-lt"/>
              <a:buAutoNum type="arabicPeriod"/>
            </a:pPr>
            <a:r>
              <a:rPr lang="en-US" dirty="0">
                <a:solidFill>
                  <a:srgbClr val="0000FF"/>
                </a:solidFill>
                <a:latin typeface="Perpetua" pitchFamily="18" charset="0"/>
              </a:rPr>
              <a:t> For each state </a:t>
            </a:r>
            <a:r>
              <a:rPr lang="en-US" b="1" dirty="0">
                <a:solidFill>
                  <a:srgbClr val="0000FF"/>
                </a:solidFill>
                <a:latin typeface="Perpetua" pitchFamily="18" charset="0"/>
              </a:rPr>
              <a:t>S </a:t>
            </a:r>
            <a:r>
              <a:rPr lang="en-US" dirty="0">
                <a:solidFill>
                  <a:srgbClr val="0000FF"/>
                </a:solidFill>
                <a:latin typeface="Perpetua" pitchFamily="18" charset="0"/>
              </a:rPr>
              <a:t>and input symbol </a:t>
            </a:r>
            <a:r>
              <a:rPr lang="en-US" b="1" dirty="0">
                <a:solidFill>
                  <a:srgbClr val="0000FF"/>
                </a:solidFill>
                <a:latin typeface="Perpetua" pitchFamily="18" charset="0"/>
              </a:rPr>
              <a:t>a</a:t>
            </a:r>
            <a:r>
              <a:rPr lang="en-US" dirty="0">
                <a:solidFill>
                  <a:srgbClr val="0000FF"/>
                </a:solidFill>
                <a:latin typeface="Perpetua" pitchFamily="18" charset="0"/>
              </a:rPr>
              <a:t>, there is exactly one edge out of </a:t>
            </a:r>
            <a:r>
              <a:rPr lang="en-US" b="1" dirty="0">
                <a:solidFill>
                  <a:srgbClr val="0000FF"/>
                </a:solidFill>
                <a:latin typeface="Perpetua" pitchFamily="18" charset="0"/>
              </a:rPr>
              <a:t>s</a:t>
            </a:r>
            <a:r>
              <a:rPr lang="en-US" dirty="0">
                <a:solidFill>
                  <a:srgbClr val="0000FF"/>
                </a:solidFill>
                <a:latin typeface="Perpetua" pitchFamily="18" charset="0"/>
              </a:rPr>
              <a:t> labeled </a:t>
            </a:r>
            <a:r>
              <a:rPr lang="en-US" b="1" dirty="0">
                <a:solidFill>
                  <a:srgbClr val="0000FF"/>
                </a:solidFill>
                <a:latin typeface="Perpetua" pitchFamily="18" charset="0"/>
              </a:rPr>
              <a:t>a</a:t>
            </a:r>
            <a:r>
              <a:rPr lang="en-US" dirty="0">
                <a:solidFill>
                  <a:srgbClr val="0000FF"/>
                </a:solidFill>
                <a:latin typeface="Perpetua" pitchFamily="18" charset="0"/>
              </a:rPr>
              <a:t>.</a:t>
            </a:r>
          </a:p>
          <a:p>
            <a:pPr marL="290513" lvl="2" indent="-290513" algn="just">
              <a:lnSpc>
                <a:spcPct val="180000"/>
              </a:lnSpc>
              <a:buSzPct val="85000"/>
              <a:buFont typeface="Webdings" pitchFamily="18" charset="2"/>
              <a:buChar char="ÿ"/>
            </a:pPr>
            <a:r>
              <a:rPr lang="en-US" dirty="0">
                <a:solidFill>
                  <a:srgbClr val="000000"/>
                </a:solidFill>
                <a:latin typeface="Perpetua" pitchFamily="18" charset="0"/>
              </a:rPr>
              <a:t>If we are using a transition table to represent a DFA, then each entry is a single state. </a:t>
            </a:r>
          </a:p>
          <a:p>
            <a:pPr marL="747713" lvl="3" indent="-290513" algn="just">
              <a:lnSpc>
                <a:spcPct val="180000"/>
              </a:lnSpc>
              <a:buSzPct val="85000"/>
              <a:buFont typeface="Webdings" pitchFamily="18" charset="2"/>
              <a:buChar char="V"/>
            </a:pPr>
            <a:r>
              <a:rPr lang="en-US" dirty="0">
                <a:solidFill>
                  <a:srgbClr val="000000"/>
                </a:solidFill>
                <a:latin typeface="Perpetua" pitchFamily="18" charset="0"/>
              </a:rPr>
              <a:t>we may therefore represent this state without the curly braces that we use to form sets.</a:t>
            </a:r>
          </a:p>
          <a:p>
            <a:pPr marL="290513" lvl="2" indent="-290513" algn="just">
              <a:lnSpc>
                <a:spcPct val="180000"/>
              </a:lnSpc>
              <a:buSzPct val="85000"/>
              <a:buFont typeface="Webdings" pitchFamily="18" charset="2"/>
              <a:buChar char="ÿ"/>
            </a:pPr>
            <a:r>
              <a:rPr lang="en-US" dirty="0">
                <a:solidFill>
                  <a:srgbClr val="000000"/>
                </a:solidFill>
                <a:latin typeface="Perpetua" pitchFamily="18" charset="0"/>
              </a:rPr>
              <a:t>While the NFA is an abstract representation of an algorithm to recognize the strings of a certain language, the DFA is a </a:t>
            </a:r>
            <a:r>
              <a:rPr lang="en-US" b="1" dirty="0">
                <a:solidFill>
                  <a:srgbClr val="000000"/>
                </a:solidFill>
                <a:latin typeface="Perpetua" pitchFamily="18" charset="0"/>
              </a:rPr>
              <a:t>simple</a:t>
            </a:r>
            <a:r>
              <a:rPr lang="en-US" dirty="0">
                <a:solidFill>
                  <a:srgbClr val="000000"/>
                </a:solidFill>
                <a:latin typeface="Perpetua" pitchFamily="18" charset="0"/>
              </a:rPr>
              <a:t>, </a:t>
            </a:r>
            <a:r>
              <a:rPr lang="en-US" b="1" dirty="0">
                <a:solidFill>
                  <a:srgbClr val="000000"/>
                </a:solidFill>
                <a:latin typeface="Perpetua" pitchFamily="18" charset="0"/>
              </a:rPr>
              <a:t>concrete</a:t>
            </a:r>
            <a:r>
              <a:rPr lang="en-US" dirty="0">
                <a:solidFill>
                  <a:srgbClr val="000000"/>
                </a:solidFill>
                <a:latin typeface="Perpetua" pitchFamily="18" charset="0"/>
              </a:rPr>
              <a:t> </a:t>
            </a:r>
            <a:r>
              <a:rPr lang="en-US" b="1" dirty="0">
                <a:solidFill>
                  <a:srgbClr val="000000"/>
                </a:solidFill>
                <a:latin typeface="Perpetua" pitchFamily="18" charset="0"/>
              </a:rPr>
              <a:t>algorithm</a:t>
            </a:r>
            <a:r>
              <a:rPr lang="en-US" dirty="0">
                <a:solidFill>
                  <a:srgbClr val="000000"/>
                </a:solidFill>
                <a:latin typeface="Perpetua" pitchFamily="18" charset="0"/>
              </a:rPr>
              <a:t> for recognizing strings. </a:t>
            </a:r>
          </a:p>
          <a:p>
            <a:pPr marL="290513" lvl="2" indent="-290513" algn="just">
              <a:lnSpc>
                <a:spcPct val="180000"/>
              </a:lnSpc>
              <a:buSzPct val="85000"/>
              <a:buFont typeface="Webdings" pitchFamily="18" charset="2"/>
              <a:buChar char="ÿ"/>
            </a:pPr>
            <a:r>
              <a:rPr lang="en-US" dirty="0">
                <a:solidFill>
                  <a:srgbClr val="000000"/>
                </a:solidFill>
                <a:latin typeface="Perpetua" pitchFamily="18" charset="0"/>
              </a:rPr>
              <a:t>It is fortunate indeed that every regular expression and every NFA can be converted to a DFA accepting the same language, because it is the DFA that we really implement or simulate when building lexical analyzers. </a:t>
            </a:r>
          </a:p>
          <a:p>
            <a:pPr marL="290513" lvl="2" indent="-290513" algn="just">
              <a:lnSpc>
                <a:spcPct val="180000"/>
              </a:lnSpc>
              <a:buSzPct val="85000"/>
              <a:buFont typeface="Webdings" pitchFamily="18" charset="2"/>
              <a:buChar char="ÿ"/>
            </a:pPr>
            <a:r>
              <a:rPr lang="en-US" altLang="zh-TW" sz="1700" b="1" dirty="0">
                <a:solidFill>
                  <a:srgbClr val="BF1181"/>
                </a:solidFill>
                <a:latin typeface="Perpetua" pitchFamily="18" charset="0"/>
                <a:ea typeface="新細明體" pitchFamily="18" charset="-120"/>
              </a:rPr>
              <a:t>DFA recognize strings:- </a:t>
            </a:r>
            <a:r>
              <a:rPr lang="en-US" altLang="zh-TW" dirty="0">
                <a:latin typeface="Perpetua" pitchFamily="18" charset="0"/>
                <a:ea typeface="新細明體" pitchFamily="18" charset="-120"/>
              </a:rPr>
              <a:t>When a string is fed into a DFA, if the DFA recognizes the string, it </a:t>
            </a:r>
            <a:r>
              <a:rPr lang="en-US" altLang="zh-TW" b="1" dirty="0">
                <a:latin typeface="Perpetua" pitchFamily="18" charset="0"/>
                <a:ea typeface="新細明體" pitchFamily="18" charset="-120"/>
              </a:rPr>
              <a:t>accepts</a:t>
            </a:r>
            <a:r>
              <a:rPr lang="en-US" altLang="zh-TW" dirty="0">
                <a:latin typeface="Perpetua" pitchFamily="18" charset="0"/>
                <a:ea typeface="新細明體" pitchFamily="18" charset="-120"/>
              </a:rPr>
              <a:t> the string otherwise it </a:t>
            </a:r>
            <a:r>
              <a:rPr lang="en-US" altLang="zh-TW" b="1" dirty="0">
                <a:latin typeface="Perpetua" pitchFamily="18" charset="0"/>
                <a:ea typeface="新細明體" pitchFamily="18" charset="-120"/>
              </a:rPr>
              <a:t>rejects</a:t>
            </a:r>
            <a:r>
              <a:rPr lang="en-US" altLang="zh-TW" dirty="0">
                <a:latin typeface="Perpetua" pitchFamily="18" charset="0"/>
                <a:ea typeface="新細明體" pitchFamily="18" charset="-120"/>
              </a:rPr>
              <a:t> the string.</a:t>
            </a:r>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TextShape 2"/>
          <p:cNvSpPr txBox="1"/>
          <p:nvPr/>
        </p:nvSpPr>
        <p:spPr>
          <a:xfrm>
            <a:off x="192460" y="914400"/>
            <a:ext cx="8584760" cy="5562600"/>
          </a:xfrm>
          <a:prstGeom prst="rect">
            <a:avLst/>
          </a:prstGeom>
        </p:spPr>
        <p:txBody>
          <a:bodyPr/>
          <a:lstStyle/>
          <a:p>
            <a:pPr marL="290513" lvl="2" indent="-290513" algn="just">
              <a:lnSpc>
                <a:spcPct val="150000"/>
              </a:lnSpc>
              <a:buSzPct val="85000"/>
              <a:buFont typeface="Webdings" pitchFamily="18" charset="2"/>
              <a:buChar char="ÿ"/>
            </a:pPr>
            <a:r>
              <a:rPr lang="en-US" altLang="zh-TW" dirty="0">
                <a:solidFill>
                  <a:srgbClr val="0000FF"/>
                </a:solidFill>
                <a:latin typeface="Perpetua" pitchFamily="18" charset="0"/>
                <a:ea typeface="新細明體" pitchFamily="18" charset="-120"/>
              </a:rPr>
              <a:t>A DFA is a collection of states and transitions:- </a:t>
            </a:r>
            <a:r>
              <a:rPr lang="en-US" altLang="zh-TW" dirty="0">
                <a:latin typeface="Perpetua" pitchFamily="18" charset="0"/>
                <a:ea typeface="新細明體" pitchFamily="18" charset="-120"/>
              </a:rPr>
              <a:t>Given the input string, the </a:t>
            </a:r>
            <a:r>
              <a:rPr lang="en-US" altLang="zh-TW" dirty="0">
                <a:solidFill>
                  <a:srgbClr val="FF0000"/>
                </a:solidFill>
                <a:latin typeface="Perpetua" pitchFamily="18" charset="0"/>
                <a:ea typeface="新細明體" pitchFamily="18" charset="-120"/>
              </a:rPr>
              <a:t>transitions</a:t>
            </a:r>
            <a:r>
              <a:rPr lang="en-US" altLang="zh-TW" dirty="0">
                <a:latin typeface="Perpetua" pitchFamily="18" charset="0"/>
                <a:ea typeface="新細明體" pitchFamily="18" charset="-120"/>
              </a:rPr>
              <a:t> tell us how to move among the states.</a:t>
            </a:r>
          </a:p>
          <a:p>
            <a:pPr marL="747713" lvl="3" indent="-290513" algn="just">
              <a:lnSpc>
                <a:spcPct val="150000"/>
              </a:lnSpc>
              <a:buSzPct val="85000"/>
              <a:buFont typeface="Webdings" pitchFamily="18" charset="2"/>
              <a:buChar char="V"/>
            </a:pPr>
            <a:r>
              <a:rPr lang="en-US" altLang="zh-TW" dirty="0">
                <a:solidFill>
                  <a:srgbClr val="0000FF"/>
                </a:solidFill>
                <a:latin typeface="Perpetua" pitchFamily="18" charset="0"/>
                <a:ea typeface="新細明體" pitchFamily="18" charset="-120"/>
              </a:rPr>
              <a:t>One</a:t>
            </a:r>
            <a:r>
              <a:rPr lang="en-US" altLang="zh-TW" dirty="0">
                <a:latin typeface="Perpetua" pitchFamily="18" charset="0"/>
                <a:ea typeface="新細明體" pitchFamily="18" charset="-120"/>
              </a:rPr>
              <a:t> of the states is denoted as the </a:t>
            </a:r>
            <a:r>
              <a:rPr lang="en-US" altLang="zh-TW" b="1" dirty="0">
                <a:solidFill>
                  <a:srgbClr val="FF0000"/>
                </a:solidFill>
                <a:latin typeface="Perpetua" pitchFamily="18" charset="0"/>
                <a:ea typeface="新細明體" pitchFamily="18" charset="-120"/>
              </a:rPr>
              <a:t>initial state</a:t>
            </a:r>
            <a:r>
              <a:rPr lang="en-US" altLang="zh-TW" b="1" dirty="0">
                <a:latin typeface="Perpetua" pitchFamily="18" charset="0"/>
                <a:ea typeface="新細明體" pitchFamily="18" charset="-120"/>
              </a:rPr>
              <a:t>, </a:t>
            </a:r>
            <a:r>
              <a:rPr lang="en-US" altLang="zh-TW" dirty="0">
                <a:latin typeface="Perpetua" pitchFamily="18" charset="0"/>
                <a:ea typeface="新細明體" pitchFamily="18" charset="-120"/>
              </a:rPr>
              <a:t>and a </a:t>
            </a:r>
            <a:r>
              <a:rPr lang="en-US" altLang="zh-TW" dirty="0">
                <a:solidFill>
                  <a:srgbClr val="0000FF"/>
                </a:solidFill>
                <a:latin typeface="Perpetua" pitchFamily="18" charset="0"/>
                <a:ea typeface="新細明體" pitchFamily="18" charset="-120"/>
              </a:rPr>
              <a:t>subset of the states </a:t>
            </a:r>
            <a:r>
              <a:rPr lang="en-US" altLang="zh-TW" dirty="0">
                <a:latin typeface="Perpetua" pitchFamily="18" charset="0"/>
                <a:ea typeface="新細明體" pitchFamily="18" charset="-120"/>
              </a:rPr>
              <a:t>are </a:t>
            </a:r>
            <a:r>
              <a:rPr lang="en-US" altLang="zh-TW" b="1" dirty="0">
                <a:solidFill>
                  <a:srgbClr val="FF0000"/>
                </a:solidFill>
                <a:latin typeface="Perpetua" pitchFamily="18" charset="0"/>
                <a:ea typeface="新細明體" pitchFamily="18" charset="-120"/>
              </a:rPr>
              <a:t>final states</a:t>
            </a:r>
            <a:r>
              <a:rPr lang="en-US" altLang="zh-TW" dirty="0">
                <a:solidFill>
                  <a:srgbClr val="FF0000"/>
                </a:solidFill>
                <a:latin typeface="Perpetua" pitchFamily="18" charset="0"/>
                <a:ea typeface="新細明體" pitchFamily="18" charset="-120"/>
              </a:rPr>
              <a:t>.</a:t>
            </a:r>
          </a:p>
          <a:p>
            <a:pPr marL="747713" lvl="3" indent="-290513" algn="just">
              <a:lnSpc>
                <a:spcPct val="150000"/>
              </a:lnSpc>
              <a:buSzPct val="85000"/>
              <a:buFont typeface="Webdings" pitchFamily="18" charset="2"/>
              <a:buChar char="V"/>
            </a:pPr>
            <a:r>
              <a:rPr lang="en-US" altLang="zh-TW" dirty="0">
                <a:latin typeface="Perpetua" pitchFamily="18" charset="0"/>
                <a:ea typeface="新細明體" pitchFamily="18" charset="-120"/>
              </a:rPr>
              <a:t>We start from the initial state, move from state to state via the transitions, and check to see if we are in the final state when we have checked each character in the string.</a:t>
            </a:r>
          </a:p>
          <a:p>
            <a:pPr marL="747713" lvl="3" indent="-290513" algn="just">
              <a:lnSpc>
                <a:spcPct val="150000"/>
              </a:lnSpc>
              <a:buSzPct val="85000"/>
              <a:buFont typeface="Webdings" pitchFamily="18" charset="2"/>
              <a:buChar char="V"/>
            </a:pPr>
            <a:r>
              <a:rPr lang="en-US" altLang="zh-TW" dirty="0">
                <a:latin typeface="Perpetua" pitchFamily="18" charset="0"/>
                <a:ea typeface="新細明體" pitchFamily="18" charset="-120"/>
              </a:rPr>
              <a:t>If we are, then the string is </a:t>
            </a:r>
            <a:r>
              <a:rPr lang="en-US" altLang="zh-TW" dirty="0">
                <a:solidFill>
                  <a:srgbClr val="FF0000"/>
                </a:solidFill>
                <a:latin typeface="Perpetua" pitchFamily="18" charset="0"/>
                <a:ea typeface="新細明體" pitchFamily="18" charset="-120"/>
              </a:rPr>
              <a:t>accepted</a:t>
            </a:r>
            <a:r>
              <a:rPr lang="en-US" altLang="zh-TW" dirty="0">
                <a:latin typeface="Perpetua" pitchFamily="18" charset="0"/>
                <a:ea typeface="新細明體" pitchFamily="18" charset="-120"/>
              </a:rPr>
              <a:t>, otherwise, the string is </a:t>
            </a:r>
            <a:r>
              <a:rPr lang="en-US" altLang="zh-TW" dirty="0">
                <a:solidFill>
                  <a:srgbClr val="FF0000"/>
                </a:solidFill>
                <a:latin typeface="Perpetua" pitchFamily="18" charset="0"/>
                <a:ea typeface="新細明體" pitchFamily="18" charset="-120"/>
              </a:rPr>
              <a:t>rejected</a:t>
            </a:r>
          </a:p>
          <a:p>
            <a:pPr marL="290513" lvl="2" indent="-290513" algn="just">
              <a:lnSpc>
                <a:spcPct val="200000"/>
              </a:lnSpc>
              <a:buSzPct val="85000"/>
              <a:buFont typeface="Webdings" pitchFamily="18" charset="2"/>
              <a:buChar char="ÿ"/>
            </a:pPr>
            <a:r>
              <a:rPr lang="en-US" altLang="zh-TW" dirty="0">
                <a:latin typeface="Perpetua" pitchFamily="18" charset="0"/>
                <a:ea typeface="新細明體" pitchFamily="18" charset="-120"/>
              </a:rPr>
              <a:t>A DFA is a quintuple, a machine with five parameters, </a:t>
            </a:r>
            <a:r>
              <a:rPr lang="en-US" altLang="zh-TW" b="1" dirty="0">
                <a:solidFill>
                  <a:srgbClr val="0000FF"/>
                </a:solidFill>
                <a:latin typeface="Perpetua" pitchFamily="18" charset="0"/>
                <a:ea typeface="新細明體" pitchFamily="18" charset="-120"/>
              </a:rPr>
              <a:t>M = (Q, ∑, </a:t>
            </a:r>
            <a:r>
              <a:rPr lang="el-GR" b="1" dirty="0">
                <a:solidFill>
                  <a:srgbClr val="0000FF"/>
                </a:solidFill>
                <a:latin typeface="Perpetua" pitchFamily="18" charset="0"/>
                <a:ea typeface="新細明體" pitchFamily="18" charset="-120"/>
              </a:rPr>
              <a:t>δ</a:t>
            </a:r>
            <a:r>
              <a:rPr lang="en-US" altLang="zh-TW" b="1" dirty="0">
                <a:solidFill>
                  <a:srgbClr val="0000FF"/>
                </a:solidFill>
                <a:latin typeface="Perpetua" pitchFamily="18" charset="0"/>
                <a:ea typeface="新細明體" pitchFamily="18" charset="-120"/>
              </a:rPr>
              <a:t>, q0, F)</a:t>
            </a:r>
            <a:r>
              <a:rPr lang="en-US" altLang="zh-TW" dirty="0">
                <a:latin typeface="Perpetua" pitchFamily="18" charset="0"/>
                <a:ea typeface="新細明體" pitchFamily="18" charset="-120"/>
              </a:rPr>
              <a:t>, where</a:t>
            </a:r>
          </a:p>
          <a:p>
            <a:pPr marL="742950" lvl="1" indent="-285750">
              <a:lnSpc>
                <a:spcPct val="170000"/>
              </a:lnSpc>
              <a:buFont typeface="Wingdings" pitchFamily="2" charset="2"/>
              <a:buChar char="§"/>
            </a:pPr>
            <a:r>
              <a:rPr lang="en-US" altLang="zh-TW" b="1" dirty="0">
                <a:solidFill>
                  <a:srgbClr val="000000"/>
                </a:solidFill>
                <a:latin typeface="Perpetua" pitchFamily="18" charset="0"/>
              </a:rPr>
              <a:t>Q</a:t>
            </a:r>
            <a:r>
              <a:rPr lang="en-US" altLang="zh-TW" dirty="0">
                <a:latin typeface="Perpetua" pitchFamily="18" charset="0"/>
                <a:ea typeface="新細明體" pitchFamily="18" charset="-120"/>
              </a:rPr>
              <a:t> is a finite set of states</a:t>
            </a:r>
          </a:p>
          <a:p>
            <a:pPr marL="742950" lvl="1" indent="-285750">
              <a:lnSpc>
                <a:spcPct val="170000"/>
              </a:lnSpc>
              <a:buFont typeface="Wingdings" pitchFamily="2" charset="2"/>
              <a:buChar char="§"/>
            </a:pPr>
            <a:r>
              <a:rPr lang="en-US" altLang="zh-TW" b="1" dirty="0">
                <a:solidFill>
                  <a:srgbClr val="000000"/>
                </a:solidFill>
                <a:latin typeface="Perpetua" pitchFamily="18" charset="0"/>
              </a:rPr>
              <a:t>∑</a:t>
            </a:r>
            <a:r>
              <a:rPr lang="en-US" altLang="zh-TW" dirty="0">
                <a:latin typeface="Perpetua" pitchFamily="18" charset="0"/>
                <a:ea typeface="新細明體" pitchFamily="18" charset="-120"/>
              </a:rPr>
              <a:t> is a finite set called the </a:t>
            </a:r>
            <a:r>
              <a:rPr lang="en-US" altLang="zh-TW" dirty="0">
                <a:solidFill>
                  <a:srgbClr val="0000FF"/>
                </a:solidFill>
                <a:latin typeface="Perpetua" pitchFamily="18" charset="0"/>
                <a:ea typeface="新細明體" pitchFamily="18" charset="-120"/>
              </a:rPr>
              <a:t>alphabet</a:t>
            </a:r>
          </a:p>
          <a:p>
            <a:pPr marL="742950" lvl="1" indent="-285750">
              <a:lnSpc>
                <a:spcPct val="170000"/>
              </a:lnSpc>
              <a:buFont typeface="Wingdings" pitchFamily="2" charset="2"/>
              <a:buChar char="§"/>
            </a:pPr>
            <a:r>
              <a:rPr lang="el-GR" b="1" dirty="0">
                <a:solidFill>
                  <a:srgbClr val="000000"/>
                </a:solidFill>
                <a:latin typeface="Perpetua" pitchFamily="18" charset="0"/>
              </a:rPr>
              <a:t>δ</a:t>
            </a:r>
            <a:r>
              <a:rPr lang="en-US" altLang="zh-TW" dirty="0">
                <a:latin typeface="Perpetua" pitchFamily="18" charset="0"/>
                <a:ea typeface="新細明體" pitchFamily="18" charset="-120"/>
              </a:rPr>
              <a:t> is a total function </a:t>
            </a:r>
            <a:r>
              <a:rPr lang="en-US" altLang="zh-TW" dirty="0">
                <a:solidFill>
                  <a:srgbClr val="FF0000"/>
                </a:solidFill>
                <a:latin typeface="Perpetua" pitchFamily="18" charset="0"/>
                <a:ea typeface="新細明體" pitchFamily="18" charset="-120"/>
              </a:rPr>
              <a:t>from (</a:t>
            </a:r>
            <a:r>
              <a:rPr lang="en-US" altLang="zh-TW" b="1" dirty="0">
                <a:solidFill>
                  <a:srgbClr val="000000"/>
                </a:solidFill>
                <a:latin typeface="Perpetua" pitchFamily="18" charset="0"/>
              </a:rPr>
              <a:t>Q x ∑) </a:t>
            </a:r>
            <a:r>
              <a:rPr lang="en-US" altLang="zh-TW" dirty="0">
                <a:solidFill>
                  <a:srgbClr val="000000"/>
                </a:solidFill>
                <a:latin typeface="Perpetua" pitchFamily="18" charset="0"/>
              </a:rPr>
              <a:t>to</a:t>
            </a:r>
            <a:r>
              <a:rPr lang="en-US" altLang="zh-TW" b="1" dirty="0">
                <a:solidFill>
                  <a:srgbClr val="000000"/>
                </a:solidFill>
                <a:latin typeface="Perpetua" pitchFamily="18" charset="0"/>
              </a:rPr>
              <a:t> Q </a:t>
            </a:r>
            <a:r>
              <a:rPr lang="en-US" altLang="zh-TW" dirty="0">
                <a:latin typeface="Perpetua" pitchFamily="18" charset="0"/>
                <a:ea typeface="新細明體" pitchFamily="18" charset="-120"/>
              </a:rPr>
              <a:t>known as </a:t>
            </a:r>
            <a:r>
              <a:rPr lang="en-US" altLang="zh-TW" dirty="0">
                <a:solidFill>
                  <a:srgbClr val="0000FF"/>
                </a:solidFill>
                <a:latin typeface="Perpetua" pitchFamily="18" charset="0"/>
                <a:ea typeface="新細明體" pitchFamily="18" charset="-120"/>
              </a:rPr>
              <a:t>transition function </a:t>
            </a:r>
            <a:r>
              <a:rPr lang="en-US" altLang="zh-TW" dirty="0">
                <a:latin typeface="Perpetua" pitchFamily="18" charset="0"/>
                <a:ea typeface="新細明體" pitchFamily="18" charset="-120"/>
              </a:rPr>
              <a:t>(a function that </a:t>
            </a:r>
            <a:r>
              <a:rPr lang="en-US" altLang="zh-TW" dirty="0">
                <a:solidFill>
                  <a:srgbClr val="0000FF"/>
                </a:solidFill>
                <a:latin typeface="Perpetua" pitchFamily="18" charset="0"/>
                <a:ea typeface="新細明體" pitchFamily="18" charset="-120"/>
              </a:rPr>
              <a:t>takes a state and a symbol as inputs and returns a state</a:t>
            </a:r>
            <a:r>
              <a:rPr lang="en-US" altLang="zh-TW" dirty="0">
                <a:latin typeface="Perpetua" pitchFamily="18" charset="0"/>
                <a:ea typeface="新細明體" pitchFamily="18" charset="-120"/>
              </a:rPr>
              <a:t>)</a:t>
            </a:r>
          </a:p>
          <a:p>
            <a:pPr marL="742950" lvl="1" indent="-285750">
              <a:lnSpc>
                <a:spcPct val="170000"/>
              </a:lnSpc>
              <a:buFont typeface="Wingdings" pitchFamily="2" charset="2"/>
              <a:buChar char="§"/>
            </a:pPr>
            <a:r>
              <a:rPr lang="en-US" altLang="zh-TW" b="1" dirty="0">
                <a:solidFill>
                  <a:srgbClr val="000000"/>
                </a:solidFill>
                <a:latin typeface="Perpetua" pitchFamily="18" charset="0"/>
              </a:rPr>
              <a:t>q</a:t>
            </a:r>
            <a:r>
              <a:rPr lang="en-US" altLang="zh-TW" b="1" baseline="-25000" dirty="0">
                <a:solidFill>
                  <a:srgbClr val="000000"/>
                </a:solidFill>
                <a:latin typeface="Perpetua" pitchFamily="18" charset="0"/>
              </a:rPr>
              <a:t>0</a:t>
            </a:r>
            <a:r>
              <a:rPr lang="en-US" altLang="zh-TW" baseline="-25000" dirty="0">
                <a:latin typeface="Perpetua" pitchFamily="18" charset="0"/>
                <a:ea typeface="新細明體" pitchFamily="18" charset="-120"/>
              </a:rPr>
              <a:t> </a:t>
            </a:r>
            <a:r>
              <a:rPr lang="en-US" altLang="zh-TW" dirty="0">
                <a:latin typeface="Perpetua" pitchFamily="18" charset="0"/>
                <a:ea typeface="新細明體" pitchFamily="18" charset="-120"/>
              </a:rPr>
              <a:t> an elements of </a:t>
            </a:r>
            <a:r>
              <a:rPr lang="en-US" altLang="zh-TW" b="1" dirty="0">
                <a:solidFill>
                  <a:srgbClr val="000000"/>
                </a:solidFill>
                <a:latin typeface="Perpetua" pitchFamily="18" charset="0"/>
              </a:rPr>
              <a:t>Q</a:t>
            </a:r>
            <a:r>
              <a:rPr lang="en-US" altLang="zh-TW" dirty="0">
                <a:latin typeface="Perpetua" pitchFamily="18" charset="0"/>
                <a:ea typeface="新細明體" pitchFamily="18" charset="-120"/>
              </a:rPr>
              <a:t> is the </a:t>
            </a:r>
            <a:r>
              <a:rPr lang="en-US" altLang="zh-TW" dirty="0">
                <a:solidFill>
                  <a:srgbClr val="0000FF"/>
                </a:solidFill>
                <a:latin typeface="Perpetua" pitchFamily="18" charset="0"/>
                <a:ea typeface="新細明體" pitchFamily="18" charset="-120"/>
              </a:rPr>
              <a:t>start state</a:t>
            </a:r>
            <a:r>
              <a:rPr lang="en-US" altLang="zh-TW" dirty="0">
                <a:latin typeface="Perpetua" pitchFamily="18" charset="0"/>
                <a:ea typeface="新細明體" pitchFamily="18" charset="-120"/>
              </a:rPr>
              <a:t>, and</a:t>
            </a:r>
          </a:p>
          <a:p>
            <a:pPr marL="742950" lvl="1" indent="-285750">
              <a:lnSpc>
                <a:spcPct val="170000"/>
              </a:lnSpc>
              <a:buFont typeface="Wingdings" pitchFamily="2" charset="2"/>
              <a:buChar char="§"/>
            </a:pPr>
            <a:r>
              <a:rPr lang="en-US" altLang="zh-TW" b="1" dirty="0">
                <a:solidFill>
                  <a:srgbClr val="000000"/>
                </a:solidFill>
                <a:latin typeface="Perpetua" pitchFamily="18" charset="0"/>
              </a:rPr>
              <a:t>F </a:t>
            </a:r>
            <a:r>
              <a:rPr lang="en-US" altLang="zh-TW" dirty="0">
                <a:latin typeface="Perpetua" pitchFamily="18" charset="0"/>
                <a:ea typeface="新細明體" pitchFamily="18" charset="-120"/>
              </a:rPr>
              <a:t>is </a:t>
            </a:r>
            <a:r>
              <a:rPr lang="en-US" altLang="zh-TW" b="1" dirty="0">
                <a:solidFill>
                  <a:srgbClr val="000000"/>
                </a:solidFill>
                <a:latin typeface="Perpetua" pitchFamily="18" charset="0"/>
              </a:rPr>
              <a:t>subset of Q </a:t>
            </a:r>
            <a:r>
              <a:rPr lang="en-US" altLang="zh-TW" dirty="0">
                <a:latin typeface="Perpetua" pitchFamily="18" charset="0"/>
                <a:ea typeface="新細明體" pitchFamily="18" charset="-120"/>
              </a:rPr>
              <a:t>called </a:t>
            </a:r>
            <a:r>
              <a:rPr lang="en-US" altLang="zh-TW" b="1" dirty="0">
                <a:solidFill>
                  <a:srgbClr val="000000"/>
                </a:solidFill>
                <a:latin typeface="Perpetua" pitchFamily="18" charset="0"/>
              </a:rPr>
              <a:t>final</a:t>
            </a:r>
            <a:r>
              <a:rPr lang="en-US" altLang="zh-TW" dirty="0">
                <a:solidFill>
                  <a:srgbClr val="0000FF"/>
                </a:solidFill>
                <a:latin typeface="Perpetua" pitchFamily="18" charset="0"/>
                <a:ea typeface="新細明體" pitchFamily="18" charset="-120"/>
              </a:rPr>
              <a:t> </a:t>
            </a:r>
            <a:r>
              <a:rPr lang="en-US" altLang="zh-TW" b="1" dirty="0">
                <a:solidFill>
                  <a:srgbClr val="000000"/>
                </a:solidFill>
                <a:latin typeface="Perpetua" pitchFamily="18" charset="0"/>
              </a:rPr>
              <a:t>states</a:t>
            </a:r>
            <a:r>
              <a:rPr lang="en-US" altLang="zh-TW" dirty="0">
                <a:solidFill>
                  <a:srgbClr val="0000FF"/>
                </a:solidFill>
                <a:latin typeface="Perpetua" pitchFamily="18" charset="0"/>
                <a:ea typeface="新細明體" pitchFamily="18" charset="-120"/>
              </a:rPr>
              <a:t> </a:t>
            </a:r>
            <a:endParaRPr lang="en-US" altLang="zh-TW" dirty="0">
              <a:latin typeface="Perpetua" pitchFamily="18" charset="0"/>
              <a:ea typeface="新細明體" pitchFamily="18" charset="-120"/>
            </a:endParaRPr>
          </a:p>
          <a:p>
            <a:pPr marL="747713" lvl="3" indent="-290513" algn="just">
              <a:lnSpc>
                <a:spcPct val="130000"/>
              </a:lnSpc>
              <a:buSzPct val="85000"/>
              <a:buFont typeface="Webdings" pitchFamily="18" charset="2"/>
              <a:buChar char="ÿ"/>
            </a:pPr>
            <a:endParaRPr lang="en-US" altLang="zh-TW" dirty="0">
              <a:solidFill>
                <a:srgbClr val="FF0000"/>
              </a:solidFill>
              <a:latin typeface="Perpetua" pitchFamily="18" charset="0"/>
              <a:ea typeface="新細明體" pitchFamily="18" charset="-120"/>
            </a:endParaRPr>
          </a:p>
          <a:p>
            <a:pPr marL="290513" lvl="2" indent="-290513" algn="just">
              <a:lnSpc>
                <a:spcPct val="130000"/>
              </a:lnSpc>
              <a:buSzPct val="85000"/>
              <a:buFont typeface="Webdings" pitchFamily="18" charset="2"/>
              <a:buChar char="ÿ"/>
            </a:pPr>
            <a:endParaRPr lang="en-US" dirty="0">
              <a:solidFill>
                <a:srgbClr val="000000"/>
              </a:solidFill>
              <a:latin typeface="Perpetua" pitchFamily="18" charset="0"/>
            </a:endParaRPr>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pSp>
        <p:nvGrpSpPr>
          <p:cNvPr id="4" name="Group 3"/>
          <p:cNvGrpSpPr/>
          <p:nvPr/>
        </p:nvGrpSpPr>
        <p:grpSpPr>
          <a:xfrm>
            <a:off x="381000" y="762000"/>
            <a:ext cx="6755539" cy="2780847"/>
            <a:chOff x="254861" y="724353"/>
            <a:chExt cx="6755539" cy="2780847"/>
          </a:xfrm>
        </p:grpSpPr>
        <p:grpSp>
          <p:nvGrpSpPr>
            <p:cNvPr id="5" name="Group 4"/>
            <p:cNvGrpSpPr/>
            <p:nvPr/>
          </p:nvGrpSpPr>
          <p:grpSpPr>
            <a:xfrm>
              <a:off x="914400" y="724353"/>
              <a:ext cx="6096000" cy="2780847"/>
              <a:chOff x="1295400" y="2657474"/>
              <a:chExt cx="4495800" cy="3203577"/>
            </a:xfrm>
          </p:grpSpPr>
          <p:grpSp>
            <p:nvGrpSpPr>
              <p:cNvPr id="7" name="Group 12"/>
              <p:cNvGrpSpPr>
                <a:grpSpLocks/>
              </p:cNvGrpSpPr>
              <p:nvPr/>
            </p:nvGrpSpPr>
            <p:grpSpPr bwMode="auto">
              <a:xfrm>
                <a:off x="1431936" y="4700588"/>
                <a:ext cx="1692283" cy="1160463"/>
                <a:chOff x="902" y="2961"/>
                <a:chExt cx="1066" cy="731"/>
              </a:xfrm>
            </p:grpSpPr>
            <p:grpSp>
              <p:nvGrpSpPr>
                <p:cNvPr id="48" name="Group 13"/>
                <p:cNvGrpSpPr>
                  <a:grpSpLocks/>
                </p:cNvGrpSpPr>
                <p:nvPr/>
              </p:nvGrpSpPr>
              <p:grpSpPr bwMode="auto">
                <a:xfrm rot="5282717">
                  <a:off x="1368" y="3384"/>
                  <a:ext cx="288" cy="240"/>
                  <a:chOff x="2736" y="3360"/>
                  <a:chExt cx="288" cy="240"/>
                </a:xfrm>
              </p:grpSpPr>
              <p:sp>
                <p:nvSpPr>
                  <p:cNvPr id="57" name="Arc 14"/>
                  <p:cNvSpPr>
                    <a:spLocks/>
                  </p:cNvSpPr>
                  <p:nvPr/>
                </p:nvSpPr>
                <p:spPr bwMode="auto">
                  <a:xfrm flipH="1">
                    <a:off x="2745" y="3360"/>
                    <a:ext cx="279" cy="240"/>
                  </a:xfrm>
                  <a:custGeom>
                    <a:avLst/>
                    <a:gdLst>
                      <a:gd name="T0" fmla="*/ 274 w 21979"/>
                      <a:gd name="T1" fmla="*/ 240 h 43200"/>
                      <a:gd name="T2" fmla="*/ 279 w 21979"/>
                      <a:gd name="T3" fmla="*/ 0 h 43200"/>
                      <a:gd name="T4" fmla="*/ 274 w 21979"/>
                      <a:gd name="T5" fmla="*/ 120 h 43200"/>
                      <a:gd name="T6" fmla="*/ 0 60000 65536"/>
                      <a:gd name="T7" fmla="*/ 0 60000 65536"/>
                      <a:gd name="T8" fmla="*/ 0 60000 65536"/>
                      <a:gd name="T9" fmla="*/ 0 w 21979"/>
                      <a:gd name="T10" fmla="*/ 0 h 43200"/>
                      <a:gd name="T11" fmla="*/ 21979 w 21979"/>
                      <a:gd name="T12" fmla="*/ 43200 h 43200"/>
                    </a:gdLst>
                    <a:ahLst/>
                    <a:cxnLst>
                      <a:cxn ang="T6">
                        <a:pos x="T0" y="T1"/>
                      </a:cxn>
                      <a:cxn ang="T7">
                        <a:pos x="T2" y="T3"/>
                      </a:cxn>
                      <a:cxn ang="T8">
                        <a:pos x="T4" y="T5"/>
                      </a:cxn>
                    </a:cxnLst>
                    <a:rect l="T9" t="T10" r="T11" b="T12"/>
                    <a:pathLst>
                      <a:path w="21979" h="43200" fill="none" extrusionOk="0">
                        <a:moveTo>
                          <a:pt x="21596" y="43199"/>
                        </a:moveTo>
                        <a:cubicBezTo>
                          <a:pt x="9668" y="43197"/>
                          <a:pt x="0" y="33527"/>
                          <a:pt x="0" y="21600"/>
                        </a:cubicBezTo>
                        <a:cubicBezTo>
                          <a:pt x="0" y="9670"/>
                          <a:pt x="9670" y="0"/>
                          <a:pt x="21600" y="0"/>
                        </a:cubicBezTo>
                        <a:cubicBezTo>
                          <a:pt x="21726" y="-1"/>
                          <a:pt x="21852" y="1"/>
                          <a:pt x="21978" y="3"/>
                        </a:cubicBezTo>
                      </a:path>
                      <a:path w="21979" h="43200" stroke="0" extrusionOk="0">
                        <a:moveTo>
                          <a:pt x="21596" y="43199"/>
                        </a:moveTo>
                        <a:cubicBezTo>
                          <a:pt x="9668" y="43197"/>
                          <a:pt x="0" y="33527"/>
                          <a:pt x="0" y="21600"/>
                        </a:cubicBezTo>
                        <a:cubicBezTo>
                          <a:pt x="0" y="9670"/>
                          <a:pt x="9670" y="0"/>
                          <a:pt x="21600" y="0"/>
                        </a:cubicBezTo>
                        <a:cubicBezTo>
                          <a:pt x="21726" y="-1"/>
                          <a:pt x="21852" y="1"/>
                          <a:pt x="21978" y="3"/>
                        </a:cubicBezTo>
                        <a:lnTo>
                          <a:pt x="2160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 name="Line 15"/>
                  <p:cNvSpPr>
                    <a:spLocks noChangeShapeType="1"/>
                  </p:cNvSpPr>
                  <p:nvPr/>
                </p:nvSpPr>
                <p:spPr bwMode="auto">
                  <a:xfrm flipH="1">
                    <a:off x="2736" y="3360"/>
                    <a:ext cx="9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9" name="Text Box 16"/>
                <p:cNvSpPr txBox="1">
                  <a:spLocks noChangeArrowheads="1"/>
                </p:cNvSpPr>
                <p:nvPr/>
              </p:nvSpPr>
              <p:spPr bwMode="auto">
                <a:xfrm>
                  <a:off x="1248" y="3402"/>
                  <a:ext cx="13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algn="l" eaLnBrk="1" hangingPunct="1"/>
                  <a:r>
                    <a:rPr lang="en-US" altLang="zh-CN" sz="2000" dirty="0">
                      <a:latin typeface="Perpetua" pitchFamily="18" charset="0"/>
                    </a:rPr>
                    <a:t>b</a:t>
                  </a:r>
                </a:p>
              </p:txBody>
            </p:sp>
            <p:grpSp>
              <p:nvGrpSpPr>
                <p:cNvPr id="50" name="Group 17"/>
                <p:cNvGrpSpPr>
                  <a:grpSpLocks/>
                </p:cNvGrpSpPr>
                <p:nvPr/>
              </p:nvGrpSpPr>
              <p:grpSpPr bwMode="auto">
                <a:xfrm rot="66204">
                  <a:off x="1680" y="3120"/>
                  <a:ext cx="288" cy="240"/>
                  <a:chOff x="2736" y="3360"/>
                  <a:chExt cx="288" cy="240"/>
                </a:xfrm>
              </p:grpSpPr>
              <p:sp>
                <p:nvSpPr>
                  <p:cNvPr id="55" name="Arc 18"/>
                  <p:cNvSpPr>
                    <a:spLocks/>
                  </p:cNvSpPr>
                  <p:nvPr/>
                </p:nvSpPr>
                <p:spPr bwMode="auto">
                  <a:xfrm flipH="1">
                    <a:off x="2745" y="3360"/>
                    <a:ext cx="279" cy="240"/>
                  </a:xfrm>
                  <a:custGeom>
                    <a:avLst/>
                    <a:gdLst>
                      <a:gd name="T0" fmla="*/ 274 w 21979"/>
                      <a:gd name="T1" fmla="*/ 240 h 43200"/>
                      <a:gd name="T2" fmla="*/ 279 w 21979"/>
                      <a:gd name="T3" fmla="*/ 0 h 43200"/>
                      <a:gd name="T4" fmla="*/ 274 w 21979"/>
                      <a:gd name="T5" fmla="*/ 120 h 43200"/>
                      <a:gd name="T6" fmla="*/ 0 60000 65536"/>
                      <a:gd name="T7" fmla="*/ 0 60000 65536"/>
                      <a:gd name="T8" fmla="*/ 0 60000 65536"/>
                      <a:gd name="T9" fmla="*/ 0 w 21979"/>
                      <a:gd name="T10" fmla="*/ 0 h 43200"/>
                      <a:gd name="T11" fmla="*/ 21979 w 21979"/>
                      <a:gd name="T12" fmla="*/ 43200 h 43200"/>
                    </a:gdLst>
                    <a:ahLst/>
                    <a:cxnLst>
                      <a:cxn ang="T6">
                        <a:pos x="T0" y="T1"/>
                      </a:cxn>
                      <a:cxn ang="T7">
                        <a:pos x="T2" y="T3"/>
                      </a:cxn>
                      <a:cxn ang="T8">
                        <a:pos x="T4" y="T5"/>
                      </a:cxn>
                    </a:cxnLst>
                    <a:rect l="T9" t="T10" r="T11" b="T12"/>
                    <a:pathLst>
                      <a:path w="21979" h="43200" fill="none" extrusionOk="0">
                        <a:moveTo>
                          <a:pt x="21596" y="43199"/>
                        </a:moveTo>
                        <a:cubicBezTo>
                          <a:pt x="9668" y="43197"/>
                          <a:pt x="0" y="33527"/>
                          <a:pt x="0" y="21600"/>
                        </a:cubicBezTo>
                        <a:cubicBezTo>
                          <a:pt x="0" y="9670"/>
                          <a:pt x="9670" y="0"/>
                          <a:pt x="21600" y="0"/>
                        </a:cubicBezTo>
                        <a:cubicBezTo>
                          <a:pt x="21726" y="-1"/>
                          <a:pt x="21852" y="1"/>
                          <a:pt x="21978" y="3"/>
                        </a:cubicBezTo>
                      </a:path>
                      <a:path w="21979" h="43200" stroke="0" extrusionOk="0">
                        <a:moveTo>
                          <a:pt x="21596" y="43199"/>
                        </a:moveTo>
                        <a:cubicBezTo>
                          <a:pt x="9668" y="43197"/>
                          <a:pt x="0" y="33527"/>
                          <a:pt x="0" y="21600"/>
                        </a:cubicBezTo>
                        <a:cubicBezTo>
                          <a:pt x="0" y="9670"/>
                          <a:pt x="9670" y="0"/>
                          <a:pt x="21600" y="0"/>
                        </a:cubicBezTo>
                        <a:cubicBezTo>
                          <a:pt x="21726" y="-1"/>
                          <a:pt x="21852" y="1"/>
                          <a:pt x="21978" y="3"/>
                        </a:cubicBezTo>
                        <a:lnTo>
                          <a:pt x="2160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 name="Line 19"/>
                  <p:cNvSpPr>
                    <a:spLocks noChangeShapeType="1"/>
                  </p:cNvSpPr>
                  <p:nvPr/>
                </p:nvSpPr>
                <p:spPr bwMode="auto">
                  <a:xfrm flipH="1">
                    <a:off x="2736" y="3360"/>
                    <a:ext cx="9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1" name="Group 20"/>
                <p:cNvGrpSpPr>
                  <a:grpSpLocks/>
                </p:cNvGrpSpPr>
                <p:nvPr/>
              </p:nvGrpSpPr>
              <p:grpSpPr bwMode="auto">
                <a:xfrm rot="-10450356">
                  <a:off x="1056" y="3072"/>
                  <a:ext cx="288" cy="240"/>
                  <a:chOff x="2736" y="3360"/>
                  <a:chExt cx="288" cy="240"/>
                </a:xfrm>
              </p:grpSpPr>
              <p:sp>
                <p:nvSpPr>
                  <p:cNvPr id="53" name="Arc 21"/>
                  <p:cNvSpPr>
                    <a:spLocks/>
                  </p:cNvSpPr>
                  <p:nvPr/>
                </p:nvSpPr>
                <p:spPr bwMode="auto">
                  <a:xfrm flipH="1">
                    <a:off x="2745" y="3360"/>
                    <a:ext cx="279" cy="240"/>
                  </a:xfrm>
                  <a:custGeom>
                    <a:avLst/>
                    <a:gdLst>
                      <a:gd name="T0" fmla="*/ 274 w 21979"/>
                      <a:gd name="T1" fmla="*/ 240 h 43200"/>
                      <a:gd name="T2" fmla="*/ 279 w 21979"/>
                      <a:gd name="T3" fmla="*/ 0 h 43200"/>
                      <a:gd name="T4" fmla="*/ 274 w 21979"/>
                      <a:gd name="T5" fmla="*/ 120 h 43200"/>
                      <a:gd name="T6" fmla="*/ 0 60000 65536"/>
                      <a:gd name="T7" fmla="*/ 0 60000 65536"/>
                      <a:gd name="T8" fmla="*/ 0 60000 65536"/>
                      <a:gd name="T9" fmla="*/ 0 w 21979"/>
                      <a:gd name="T10" fmla="*/ 0 h 43200"/>
                      <a:gd name="T11" fmla="*/ 21979 w 21979"/>
                      <a:gd name="T12" fmla="*/ 43200 h 43200"/>
                    </a:gdLst>
                    <a:ahLst/>
                    <a:cxnLst>
                      <a:cxn ang="T6">
                        <a:pos x="T0" y="T1"/>
                      </a:cxn>
                      <a:cxn ang="T7">
                        <a:pos x="T2" y="T3"/>
                      </a:cxn>
                      <a:cxn ang="T8">
                        <a:pos x="T4" y="T5"/>
                      </a:cxn>
                    </a:cxnLst>
                    <a:rect l="T9" t="T10" r="T11" b="T12"/>
                    <a:pathLst>
                      <a:path w="21979" h="43200" fill="none" extrusionOk="0">
                        <a:moveTo>
                          <a:pt x="21596" y="43199"/>
                        </a:moveTo>
                        <a:cubicBezTo>
                          <a:pt x="9668" y="43197"/>
                          <a:pt x="0" y="33527"/>
                          <a:pt x="0" y="21600"/>
                        </a:cubicBezTo>
                        <a:cubicBezTo>
                          <a:pt x="0" y="9670"/>
                          <a:pt x="9670" y="0"/>
                          <a:pt x="21600" y="0"/>
                        </a:cubicBezTo>
                        <a:cubicBezTo>
                          <a:pt x="21726" y="-1"/>
                          <a:pt x="21852" y="1"/>
                          <a:pt x="21978" y="3"/>
                        </a:cubicBezTo>
                      </a:path>
                      <a:path w="21979" h="43200" stroke="0" extrusionOk="0">
                        <a:moveTo>
                          <a:pt x="21596" y="43199"/>
                        </a:moveTo>
                        <a:cubicBezTo>
                          <a:pt x="9668" y="43197"/>
                          <a:pt x="0" y="33527"/>
                          <a:pt x="0" y="21600"/>
                        </a:cubicBezTo>
                        <a:cubicBezTo>
                          <a:pt x="0" y="9670"/>
                          <a:pt x="9670" y="0"/>
                          <a:pt x="21600" y="0"/>
                        </a:cubicBezTo>
                        <a:cubicBezTo>
                          <a:pt x="21726" y="-1"/>
                          <a:pt x="21852" y="1"/>
                          <a:pt x="21978" y="3"/>
                        </a:cubicBezTo>
                        <a:lnTo>
                          <a:pt x="2160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 name="Line 22"/>
                  <p:cNvSpPr>
                    <a:spLocks noChangeShapeType="1"/>
                  </p:cNvSpPr>
                  <p:nvPr/>
                </p:nvSpPr>
                <p:spPr bwMode="auto">
                  <a:xfrm flipH="1">
                    <a:off x="2736" y="3360"/>
                    <a:ext cx="9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2" name="Text Box 23"/>
                <p:cNvSpPr txBox="1">
                  <a:spLocks noChangeArrowheads="1"/>
                </p:cNvSpPr>
                <p:nvPr/>
              </p:nvSpPr>
              <p:spPr bwMode="auto">
                <a:xfrm>
                  <a:off x="902" y="2961"/>
                  <a:ext cx="100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algn="l" eaLnBrk="1" hangingPunct="1"/>
                  <a:r>
                    <a:rPr lang="en-US" altLang="zh-CN" sz="2800" dirty="0"/>
                    <a:t> </a:t>
                  </a:r>
                  <a:r>
                    <a:rPr lang="en-US" altLang="zh-CN" sz="2000" dirty="0">
                      <a:latin typeface="Perpetua" pitchFamily="18" charset="0"/>
                    </a:rPr>
                    <a:t>c</a:t>
                  </a:r>
                  <a:r>
                    <a:rPr lang="en-US" altLang="zh-CN" sz="2800" dirty="0"/>
                    <a:t>                   </a:t>
                  </a:r>
                  <a:r>
                    <a:rPr lang="en-US" altLang="zh-CN" sz="2000" dirty="0">
                      <a:latin typeface="Perpetua" pitchFamily="18" charset="0"/>
                    </a:rPr>
                    <a:t>a</a:t>
                  </a:r>
                </a:p>
              </p:txBody>
            </p:sp>
          </p:grpSp>
          <p:grpSp>
            <p:nvGrpSpPr>
              <p:cNvPr id="8" name="Group 6"/>
              <p:cNvGrpSpPr/>
              <p:nvPr/>
            </p:nvGrpSpPr>
            <p:grpSpPr>
              <a:xfrm>
                <a:off x="1295400" y="2657474"/>
                <a:ext cx="4495800" cy="2752726"/>
                <a:chOff x="1295400" y="2657474"/>
                <a:chExt cx="4495800" cy="2752726"/>
              </a:xfrm>
            </p:grpSpPr>
            <p:grpSp>
              <p:nvGrpSpPr>
                <p:cNvPr id="9" name="Group 29"/>
                <p:cNvGrpSpPr>
                  <a:grpSpLocks/>
                </p:cNvGrpSpPr>
                <p:nvPr/>
              </p:nvGrpSpPr>
              <p:grpSpPr bwMode="auto">
                <a:xfrm>
                  <a:off x="3489325" y="2657474"/>
                  <a:ext cx="625475" cy="1714500"/>
                  <a:chOff x="2198" y="1674"/>
                  <a:chExt cx="394" cy="1080"/>
                </a:xfrm>
              </p:grpSpPr>
              <p:grpSp>
                <p:nvGrpSpPr>
                  <p:cNvPr id="40" name="Group 30"/>
                  <p:cNvGrpSpPr>
                    <a:grpSpLocks/>
                  </p:cNvGrpSpPr>
                  <p:nvPr/>
                </p:nvGrpSpPr>
                <p:grpSpPr bwMode="auto">
                  <a:xfrm rot="-5335856">
                    <a:off x="2328" y="1848"/>
                    <a:ext cx="288" cy="240"/>
                    <a:chOff x="2736" y="3360"/>
                    <a:chExt cx="288" cy="240"/>
                  </a:xfrm>
                </p:grpSpPr>
                <p:sp>
                  <p:nvSpPr>
                    <p:cNvPr id="46" name="Arc 31"/>
                    <p:cNvSpPr>
                      <a:spLocks/>
                    </p:cNvSpPr>
                    <p:nvPr/>
                  </p:nvSpPr>
                  <p:spPr bwMode="auto">
                    <a:xfrm flipH="1">
                      <a:off x="2745" y="3360"/>
                      <a:ext cx="279" cy="240"/>
                    </a:xfrm>
                    <a:custGeom>
                      <a:avLst/>
                      <a:gdLst>
                        <a:gd name="T0" fmla="*/ 274 w 21979"/>
                        <a:gd name="T1" fmla="*/ 240 h 43200"/>
                        <a:gd name="T2" fmla="*/ 279 w 21979"/>
                        <a:gd name="T3" fmla="*/ 0 h 43200"/>
                        <a:gd name="T4" fmla="*/ 274 w 21979"/>
                        <a:gd name="T5" fmla="*/ 120 h 43200"/>
                        <a:gd name="T6" fmla="*/ 0 60000 65536"/>
                        <a:gd name="T7" fmla="*/ 0 60000 65536"/>
                        <a:gd name="T8" fmla="*/ 0 60000 65536"/>
                        <a:gd name="T9" fmla="*/ 0 w 21979"/>
                        <a:gd name="T10" fmla="*/ 0 h 43200"/>
                        <a:gd name="T11" fmla="*/ 21979 w 21979"/>
                        <a:gd name="T12" fmla="*/ 43200 h 43200"/>
                      </a:gdLst>
                      <a:ahLst/>
                      <a:cxnLst>
                        <a:cxn ang="T6">
                          <a:pos x="T0" y="T1"/>
                        </a:cxn>
                        <a:cxn ang="T7">
                          <a:pos x="T2" y="T3"/>
                        </a:cxn>
                        <a:cxn ang="T8">
                          <a:pos x="T4" y="T5"/>
                        </a:cxn>
                      </a:cxnLst>
                      <a:rect l="T9" t="T10" r="T11" b="T12"/>
                      <a:pathLst>
                        <a:path w="21979" h="43200" fill="none" extrusionOk="0">
                          <a:moveTo>
                            <a:pt x="21596" y="43199"/>
                          </a:moveTo>
                          <a:cubicBezTo>
                            <a:pt x="9668" y="43197"/>
                            <a:pt x="0" y="33527"/>
                            <a:pt x="0" y="21600"/>
                          </a:cubicBezTo>
                          <a:cubicBezTo>
                            <a:pt x="0" y="9670"/>
                            <a:pt x="9670" y="0"/>
                            <a:pt x="21600" y="0"/>
                          </a:cubicBezTo>
                          <a:cubicBezTo>
                            <a:pt x="21726" y="-1"/>
                            <a:pt x="21852" y="1"/>
                            <a:pt x="21978" y="3"/>
                          </a:cubicBezTo>
                        </a:path>
                        <a:path w="21979" h="43200" stroke="0" extrusionOk="0">
                          <a:moveTo>
                            <a:pt x="21596" y="43199"/>
                          </a:moveTo>
                          <a:cubicBezTo>
                            <a:pt x="9668" y="43197"/>
                            <a:pt x="0" y="33527"/>
                            <a:pt x="0" y="21600"/>
                          </a:cubicBezTo>
                          <a:cubicBezTo>
                            <a:pt x="0" y="9670"/>
                            <a:pt x="9670" y="0"/>
                            <a:pt x="21600" y="0"/>
                          </a:cubicBezTo>
                          <a:cubicBezTo>
                            <a:pt x="21726" y="-1"/>
                            <a:pt x="21852" y="1"/>
                            <a:pt x="21978" y="3"/>
                          </a:cubicBezTo>
                          <a:lnTo>
                            <a:pt x="2160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Line 32"/>
                    <p:cNvSpPr>
                      <a:spLocks noChangeShapeType="1"/>
                    </p:cNvSpPr>
                    <p:nvPr/>
                  </p:nvSpPr>
                  <p:spPr bwMode="auto">
                    <a:xfrm flipH="1">
                      <a:off x="2736" y="3360"/>
                      <a:ext cx="9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1" name="Group 33"/>
                  <p:cNvGrpSpPr>
                    <a:grpSpLocks/>
                  </p:cNvGrpSpPr>
                  <p:nvPr/>
                </p:nvGrpSpPr>
                <p:grpSpPr bwMode="auto">
                  <a:xfrm rot="5282717">
                    <a:off x="2328" y="2446"/>
                    <a:ext cx="288" cy="240"/>
                    <a:chOff x="2736" y="3360"/>
                    <a:chExt cx="288" cy="240"/>
                  </a:xfrm>
                </p:grpSpPr>
                <p:sp>
                  <p:nvSpPr>
                    <p:cNvPr id="44" name="Arc 34"/>
                    <p:cNvSpPr>
                      <a:spLocks/>
                    </p:cNvSpPr>
                    <p:nvPr/>
                  </p:nvSpPr>
                  <p:spPr bwMode="auto">
                    <a:xfrm flipH="1">
                      <a:off x="2745" y="3360"/>
                      <a:ext cx="279" cy="240"/>
                    </a:xfrm>
                    <a:custGeom>
                      <a:avLst/>
                      <a:gdLst>
                        <a:gd name="T0" fmla="*/ 274 w 21979"/>
                        <a:gd name="T1" fmla="*/ 240 h 43200"/>
                        <a:gd name="T2" fmla="*/ 279 w 21979"/>
                        <a:gd name="T3" fmla="*/ 0 h 43200"/>
                        <a:gd name="T4" fmla="*/ 274 w 21979"/>
                        <a:gd name="T5" fmla="*/ 120 h 43200"/>
                        <a:gd name="T6" fmla="*/ 0 60000 65536"/>
                        <a:gd name="T7" fmla="*/ 0 60000 65536"/>
                        <a:gd name="T8" fmla="*/ 0 60000 65536"/>
                        <a:gd name="T9" fmla="*/ 0 w 21979"/>
                        <a:gd name="T10" fmla="*/ 0 h 43200"/>
                        <a:gd name="T11" fmla="*/ 21979 w 21979"/>
                        <a:gd name="T12" fmla="*/ 43200 h 43200"/>
                      </a:gdLst>
                      <a:ahLst/>
                      <a:cxnLst>
                        <a:cxn ang="T6">
                          <a:pos x="T0" y="T1"/>
                        </a:cxn>
                        <a:cxn ang="T7">
                          <a:pos x="T2" y="T3"/>
                        </a:cxn>
                        <a:cxn ang="T8">
                          <a:pos x="T4" y="T5"/>
                        </a:cxn>
                      </a:cxnLst>
                      <a:rect l="T9" t="T10" r="T11" b="T12"/>
                      <a:pathLst>
                        <a:path w="21979" h="43200" fill="none" extrusionOk="0">
                          <a:moveTo>
                            <a:pt x="21596" y="43199"/>
                          </a:moveTo>
                          <a:cubicBezTo>
                            <a:pt x="9668" y="43197"/>
                            <a:pt x="0" y="33527"/>
                            <a:pt x="0" y="21600"/>
                          </a:cubicBezTo>
                          <a:cubicBezTo>
                            <a:pt x="0" y="9670"/>
                            <a:pt x="9670" y="0"/>
                            <a:pt x="21600" y="0"/>
                          </a:cubicBezTo>
                          <a:cubicBezTo>
                            <a:pt x="21726" y="-1"/>
                            <a:pt x="21852" y="1"/>
                            <a:pt x="21978" y="3"/>
                          </a:cubicBezTo>
                        </a:path>
                        <a:path w="21979" h="43200" stroke="0" extrusionOk="0">
                          <a:moveTo>
                            <a:pt x="21596" y="43199"/>
                          </a:moveTo>
                          <a:cubicBezTo>
                            <a:pt x="9668" y="43197"/>
                            <a:pt x="0" y="33527"/>
                            <a:pt x="0" y="21600"/>
                          </a:cubicBezTo>
                          <a:cubicBezTo>
                            <a:pt x="0" y="9670"/>
                            <a:pt x="9670" y="0"/>
                            <a:pt x="21600" y="0"/>
                          </a:cubicBezTo>
                          <a:cubicBezTo>
                            <a:pt x="21726" y="-1"/>
                            <a:pt x="21852" y="1"/>
                            <a:pt x="21978" y="3"/>
                          </a:cubicBezTo>
                          <a:lnTo>
                            <a:pt x="2160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 name="Line 35"/>
                    <p:cNvSpPr>
                      <a:spLocks noChangeShapeType="1"/>
                    </p:cNvSpPr>
                    <p:nvPr/>
                  </p:nvSpPr>
                  <p:spPr bwMode="auto">
                    <a:xfrm flipH="1">
                      <a:off x="2736" y="3360"/>
                      <a:ext cx="9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2" name="Text Box 36"/>
                  <p:cNvSpPr txBox="1">
                    <a:spLocks noChangeArrowheads="1"/>
                  </p:cNvSpPr>
                  <p:nvPr/>
                </p:nvSpPr>
                <p:spPr bwMode="auto">
                  <a:xfrm>
                    <a:off x="2208" y="2464"/>
                    <a:ext cx="13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algn="l" eaLnBrk="1" hangingPunct="1"/>
                    <a:r>
                      <a:rPr lang="en-US" altLang="zh-CN" sz="2000" dirty="0">
                        <a:latin typeface="Perpetua" pitchFamily="18" charset="0"/>
                      </a:rPr>
                      <a:t>c</a:t>
                    </a:r>
                  </a:p>
                </p:txBody>
              </p:sp>
              <p:sp>
                <p:nvSpPr>
                  <p:cNvPr id="43" name="Text Box 37"/>
                  <p:cNvSpPr txBox="1">
                    <a:spLocks noChangeArrowheads="1"/>
                  </p:cNvSpPr>
                  <p:nvPr/>
                </p:nvSpPr>
                <p:spPr bwMode="auto">
                  <a:xfrm>
                    <a:off x="2198" y="1674"/>
                    <a:ext cx="22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algn="l" eaLnBrk="1" hangingPunct="1"/>
                    <a:r>
                      <a:rPr lang="en-US" altLang="zh-CN" sz="2800" dirty="0"/>
                      <a:t> </a:t>
                    </a:r>
                    <a:r>
                      <a:rPr lang="en-US" altLang="zh-CN" sz="2000" dirty="0">
                        <a:latin typeface="Perpetua" pitchFamily="18" charset="0"/>
                      </a:rPr>
                      <a:t>b</a:t>
                    </a:r>
                    <a:r>
                      <a:rPr lang="en-US" altLang="zh-CN" sz="2800" dirty="0"/>
                      <a:t> </a:t>
                    </a:r>
                  </a:p>
                </p:txBody>
              </p:sp>
            </p:grpSp>
            <p:grpSp>
              <p:nvGrpSpPr>
                <p:cNvPr id="10" name="Group 8"/>
                <p:cNvGrpSpPr/>
                <p:nvPr/>
              </p:nvGrpSpPr>
              <p:grpSpPr>
                <a:xfrm>
                  <a:off x="1295400" y="2657474"/>
                  <a:ext cx="4495800" cy="2752726"/>
                  <a:chOff x="1295400" y="2657474"/>
                  <a:chExt cx="4495800" cy="2752726"/>
                </a:xfrm>
              </p:grpSpPr>
              <p:grpSp>
                <p:nvGrpSpPr>
                  <p:cNvPr id="11" name="Group 3"/>
                  <p:cNvGrpSpPr>
                    <a:grpSpLocks/>
                  </p:cNvGrpSpPr>
                  <p:nvPr/>
                </p:nvGrpSpPr>
                <p:grpSpPr bwMode="auto">
                  <a:xfrm>
                    <a:off x="1295400" y="3276600"/>
                    <a:ext cx="1447800" cy="609600"/>
                    <a:chOff x="816" y="2064"/>
                    <a:chExt cx="912" cy="384"/>
                  </a:xfrm>
                </p:grpSpPr>
                <p:sp>
                  <p:nvSpPr>
                    <p:cNvPr id="38" name="Line 4"/>
                    <p:cNvSpPr>
                      <a:spLocks noChangeShapeType="1"/>
                    </p:cNvSpPr>
                    <p:nvPr/>
                  </p:nvSpPr>
                  <p:spPr bwMode="auto">
                    <a:xfrm>
                      <a:off x="816" y="2256"/>
                      <a:ext cx="528"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Oval 5"/>
                    <p:cNvSpPr>
                      <a:spLocks noChangeArrowheads="1"/>
                    </p:cNvSpPr>
                    <p:nvPr/>
                  </p:nvSpPr>
                  <p:spPr bwMode="auto">
                    <a:xfrm>
                      <a:off x="1344" y="2064"/>
                      <a:ext cx="384" cy="384"/>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dirty="0">
                          <a:latin typeface="Perpetua" pitchFamily="18" charset="0"/>
                        </a:rPr>
                        <a:t>q</a:t>
                      </a:r>
                      <a:r>
                        <a:rPr lang="en-US" altLang="zh-CN" sz="2000" b="1" baseline="-25000" dirty="0">
                          <a:latin typeface="Perpetua" pitchFamily="18" charset="0"/>
                        </a:rPr>
                        <a:t>1</a:t>
                      </a:r>
                    </a:p>
                  </p:txBody>
                </p:sp>
              </p:grpSp>
              <p:grpSp>
                <p:nvGrpSpPr>
                  <p:cNvPr id="12" name="Group 6"/>
                  <p:cNvGrpSpPr>
                    <a:grpSpLocks/>
                  </p:cNvGrpSpPr>
                  <p:nvPr/>
                </p:nvGrpSpPr>
                <p:grpSpPr bwMode="auto">
                  <a:xfrm>
                    <a:off x="2071696" y="3886200"/>
                    <a:ext cx="884238" cy="1524000"/>
                    <a:chOff x="1305" y="2448"/>
                    <a:chExt cx="557" cy="960"/>
                  </a:xfrm>
                </p:grpSpPr>
                <p:sp>
                  <p:nvSpPr>
                    <p:cNvPr id="33" name="Line 7"/>
                    <p:cNvSpPr>
                      <a:spLocks noChangeShapeType="1"/>
                    </p:cNvSpPr>
                    <p:nvPr/>
                  </p:nvSpPr>
                  <p:spPr bwMode="auto">
                    <a:xfrm>
                      <a:off x="1449" y="2448"/>
                      <a:ext cx="0" cy="576"/>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Line 8"/>
                    <p:cNvSpPr>
                      <a:spLocks noChangeShapeType="1"/>
                    </p:cNvSpPr>
                    <p:nvPr/>
                  </p:nvSpPr>
                  <p:spPr bwMode="auto">
                    <a:xfrm>
                      <a:off x="1641" y="2448"/>
                      <a:ext cx="0" cy="576"/>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AutoShape 9"/>
                    <p:cNvSpPr>
                      <a:spLocks noChangeArrowheads="1"/>
                    </p:cNvSpPr>
                    <p:nvPr/>
                  </p:nvSpPr>
                  <p:spPr bwMode="auto">
                    <a:xfrm>
                      <a:off x="1305" y="3024"/>
                      <a:ext cx="432" cy="384"/>
                    </a:xfrm>
                    <a:custGeom>
                      <a:avLst/>
                      <a:gdLst>
                        <a:gd name="T0" fmla="*/ 216 w 21600"/>
                        <a:gd name="T1" fmla="*/ 0 h 21600"/>
                        <a:gd name="T2" fmla="*/ 63 w 21600"/>
                        <a:gd name="T3" fmla="*/ 56 h 21600"/>
                        <a:gd name="T4" fmla="*/ 0 w 21600"/>
                        <a:gd name="T5" fmla="*/ 192 h 21600"/>
                        <a:gd name="T6" fmla="*/ 63 w 21600"/>
                        <a:gd name="T7" fmla="*/ 328 h 21600"/>
                        <a:gd name="T8" fmla="*/ 216 w 21600"/>
                        <a:gd name="T9" fmla="*/ 384 h 21600"/>
                        <a:gd name="T10" fmla="*/ 369 w 21600"/>
                        <a:gd name="T11" fmla="*/ 328 h 21600"/>
                        <a:gd name="T12" fmla="*/ 432 w 21600"/>
                        <a:gd name="T13" fmla="*/ 192 h 21600"/>
                        <a:gd name="T14" fmla="*/ 369 w 21600"/>
                        <a:gd name="T15" fmla="*/ 56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000" y="10800"/>
                          </a:moveTo>
                          <a:cubicBezTo>
                            <a:pt x="2000" y="15660"/>
                            <a:pt x="5940" y="19600"/>
                            <a:pt x="10800" y="19600"/>
                          </a:cubicBezTo>
                          <a:cubicBezTo>
                            <a:pt x="15660" y="19600"/>
                            <a:pt x="19600" y="15660"/>
                            <a:pt x="19600" y="10800"/>
                          </a:cubicBezTo>
                          <a:cubicBezTo>
                            <a:pt x="19600" y="5940"/>
                            <a:pt x="15660" y="2000"/>
                            <a:pt x="10800" y="2000"/>
                          </a:cubicBezTo>
                          <a:cubicBezTo>
                            <a:pt x="5940" y="2000"/>
                            <a:pt x="2000" y="5940"/>
                            <a:pt x="2000" y="10800"/>
                          </a:cubicBez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Text Box 10"/>
                    <p:cNvSpPr txBox="1">
                      <a:spLocks noChangeArrowheads="1"/>
                    </p:cNvSpPr>
                    <p:nvPr/>
                  </p:nvSpPr>
                  <p:spPr bwMode="auto">
                    <a:xfrm>
                      <a:off x="1439" y="3018"/>
                      <a:ext cx="19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eaLnBrk="1" hangingPunct="1"/>
                      <a:r>
                        <a:rPr lang="en-US" altLang="zh-CN" sz="2000" b="1" dirty="0">
                          <a:latin typeface="Perpetua" pitchFamily="18" charset="0"/>
                          <a:ea typeface="+mn-ea"/>
                        </a:rPr>
                        <a:t>q</a:t>
                      </a:r>
                      <a:r>
                        <a:rPr lang="en-US" altLang="zh-CN" sz="2000" b="1" baseline="-25000" dirty="0">
                          <a:latin typeface="Perpetua" pitchFamily="18" charset="0"/>
                          <a:ea typeface="+mn-ea"/>
                        </a:rPr>
                        <a:t>3</a:t>
                      </a:r>
                    </a:p>
                  </p:txBody>
                </p:sp>
                <p:sp>
                  <p:nvSpPr>
                    <p:cNvPr id="37" name="Text Box 11"/>
                    <p:cNvSpPr txBox="1">
                      <a:spLocks noChangeArrowheads="1"/>
                    </p:cNvSpPr>
                    <p:nvPr/>
                  </p:nvSpPr>
                  <p:spPr bwMode="auto">
                    <a:xfrm>
                      <a:off x="1382" y="2490"/>
                      <a:ext cx="480"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algn="l" eaLnBrk="1" hangingPunct="1"/>
                      <a:r>
                        <a:rPr lang="en-US" altLang="zh-CN" sz="2800" dirty="0"/>
                        <a:t> </a:t>
                      </a:r>
                      <a:r>
                        <a:rPr lang="en-US" altLang="zh-CN" sz="2000" dirty="0">
                          <a:latin typeface="Perpetua" pitchFamily="18" charset="0"/>
                        </a:rPr>
                        <a:t>a      b</a:t>
                      </a:r>
                    </a:p>
                  </p:txBody>
                </p:sp>
              </p:grpSp>
              <p:grpSp>
                <p:nvGrpSpPr>
                  <p:cNvPr id="13" name="Group 24"/>
                  <p:cNvGrpSpPr>
                    <a:grpSpLocks/>
                  </p:cNvGrpSpPr>
                  <p:nvPr/>
                </p:nvGrpSpPr>
                <p:grpSpPr bwMode="auto">
                  <a:xfrm>
                    <a:off x="2743200" y="3084514"/>
                    <a:ext cx="1524000" cy="836613"/>
                    <a:chOff x="1728" y="1943"/>
                    <a:chExt cx="960" cy="527"/>
                  </a:xfrm>
                </p:grpSpPr>
                <p:sp>
                  <p:nvSpPr>
                    <p:cNvPr id="29" name="Line 25"/>
                    <p:cNvSpPr>
                      <a:spLocks noChangeShapeType="1"/>
                    </p:cNvSpPr>
                    <p:nvPr/>
                  </p:nvSpPr>
                  <p:spPr bwMode="auto">
                    <a:xfrm>
                      <a:off x="1728" y="2256"/>
                      <a:ext cx="528"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AutoShape 26"/>
                    <p:cNvSpPr>
                      <a:spLocks noChangeArrowheads="1"/>
                    </p:cNvSpPr>
                    <p:nvPr/>
                  </p:nvSpPr>
                  <p:spPr bwMode="auto">
                    <a:xfrm>
                      <a:off x="2256" y="2086"/>
                      <a:ext cx="432" cy="384"/>
                    </a:xfrm>
                    <a:custGeom>
                      <a:avLst/>
                      <a:gdLst>
                        <a:gd name="T0" fmla="*/ 216 w 21600"/>
                        <a:gd name="T1" fmla="*/ 0 h 21600"/>
                        <a:gd name="T2" fmla="*/ 63 w 21600"/>
                        <a:gd name="T3" fmla="*/ 56 h 21600"/>
                        <a:gd name="T4" fmla="*/ 0 w 21600"/>
                        <a:gd name="T5" fmla="*/ 192 h 21600"/>
                        <a:gd name="T6" fmla="*/ 63 w 21600"/>
                        <a:gd name="T7" fmla="*/ 328 h 21600"/>
                        <a:gd name="T8" fmla="*/ 216 w 21600"/>
                        <a:gd name="T9" fmla="*/ 384 h 21600"/>
                        <a:gd name="T10" fmla="*/ 369 w 21600"/>
                        <a:gd name="T11" fmla="*/ 328 h 21600"/>
                        <a:gd name="T12" fmla="*/ 432 w 21600"/>
                        <a:gd name="T13" fmla="*/ 192 h 21600"/>
                        <a:gd name="T14" fmla="*/ 369 w 21600"/>
                        <a:gd name="T15" fmla="*/ 56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000" y="10800"/>
                          </a:moveTo>
                          <a:cubicBezTo>
                            <a:pt x="2000" y="15660"/>
                            <a:pt x="5940" y="19600"/>
                            <a:pt x="10800" y="19600"/>
                          </a:cubicBezTo>
                          <a:cubicBezTo>
                            <a:pt x="15660" y="19600"/>
                            <a:pt x="19600" y="15660"/>
                            <a:pt x="19600" y="10800"/>
                          </a:cubicBezTo>
                          <a:cubicBezTo>
                            <a:pt x="19600" y="5940"/>
                            <a:pt x="15660" y="2000"/>
                            <a:pt x="10800" y="2000"/>
                          </a:cubicBezTo>
                          <a:cubicBezTo>
                            <a:pt x="5940" y="2000"/>
                            <a:pt x="2000" y="5940"/>
                            <a:pt x="2000" y="10800"/>
                          </a:cubicBez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Text Box 27"/>
                    <p:cNvSpPr txBox="1">
                      <a:spLocks noChangeArrowheads="1"/>
                    </p:cNvSpPr>
                    <p:nvPr/>
                  </p:nvSpPr>
                  <p:spPr bwMode="auto">
                    <a:xfrm>
                      <a:off x="2390" y="2080"/>
                      <a:ext cx="19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eaLnBrk="1" hangingPunct="1"/>
                      <a:r>
                        <a:rPr lang="en-US" altLang="zh-CN" sz="2000" b="1" dirty="0">
                          <a:latin typeface="Perpetua" pitchFamily="18" charset="0"/>
                          <a:ea typeface="+mn-ea"/>
                        </a:rPr>
                        <a:t>q</a:t>
                      </a:r>
                      <a:r>
                        <a:rPr lang="en-US" altLang="zh-CN" sz="2000" b="1" baseline="-25000" dirty="0">
                          <a:latin typeface="Perpetua" pitchFamily="18" charset="0"/>
                          <a:ea typeface="+mn-ea"/>
                        </a:rPr>
                        <a:t>2</a:t>
                      </a:r>
                    </a:p>
                  </p:txBody>
                </p:sp>
                <p:sp>
                  <p:nvSpPr>
                    <p:cNvPr id="32" name="Text Box 28"/>
                    <p:cNvSpPr txBox="1">
                      <a:spLocks noChangeArrowheads="1"/>
                    </p:cNvSpPr>
                    <p:nvPr/>
                  </p:nvSpPr>
                  <p:spPr bwMode="auto">
                    <a:xfrm>
                      <a:off x="1862" y="1943"/>
                      <a:ext cx="174"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algn="l" eaLnBrk="1" hangingPunct="1"/>
                      <a:r>
                        <a:rPr lang="en-US" altLang="zh-CN" sz="2800" dirty="0"/>
                        <a:t> </a:t>
                      </a:r>
                      <a:r>
                        <a:rPr lang="en-US" altLang="zh-CN" sz="2000" dirty="0">
                          <a:latin typeface="Perpetua" pitchFamily="18" charset="0"/>
                        </a:rPr>
                        <a:t>c</a:t>
                      </a:r>
                    </a:p>
                  </p:txBody>
                </p:sp>
              </p:grpSp>
              <p:grpSp>
                <p:nvGrpSpPr>
                  <p:cNvPr id="14" name="Group 38"/>
                  <p:cNvGrpSpPr>
                    <a:grpSpLocks/>
                  </p:cNvGrpSpPr>
                  <p:nvPr/>
                </p:nvGrpSpPr>
                <p:grpSpPr bwMode="auto">
                  <a:xfrm>
                    <a:off x="4267200" y="2657474"/>
                    <a:ext cx="1524000" cy="1714500"/>
                    <a:chOff x="2688" y="1674"/>
                    <a:chExt cx="960" cy="1080"/>
                  </a:xfrm>
                </p:grpSpPr>
                <p:grpSp>
                  <p:nvGrpSpPr>
                    <p:cNvPr id="15" name="Group 39"/>
                    <p:cNvGrpSpPr>
                      <a:grpSpLocks/>
                    </p:cNvGrpSpPr>
                    <p:nvPr/>
                  </p:nvGrpSpPr>
                  <p:grpSpPr bwMode="auto">
                    <a:xfrm>
                      <a:off x="2688" y="1943"/>
                      <a:ext cx="960" cy="527"/>
                      <a:chOff x="1728" y="1943"/>
                      <a:chExt cx="960" cy="527"/>
                    </a:xfrm>
                  </p:grpSpPr>
                  <p:sp>
                    <p:nvSpPr>
                      <p:cNvPr id="25" name="Line 40"/>
                      <p:cNvSpPr>
                        <a:spLocks noChangeShapeType="1"/>
                      </p:cNvSpPr>
                      <p:nvPr/>
                    </p:nvSpPr>
                    <p:spPr bwMode="auto">
                      <a:xfrm>
                        <a:off x="1728" y="2256"/>
                        <a:ext cx="528"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AutoShape 41"/>
                      <p:cNvSpPr>
                        <a:spLocks noChangeArrowheads="1"/>
                      </p:cNvSpPr>
                      <p:nvPr/>
                    </p:nvSpPr>
                    <p:spPr bwMode="auto">
                      <a:xfrm>
                        <a:off x="2256" y="2086"/>
                        <a:ext cx="432" cy="384"/>
                      </a:xfrm>
                      <a:custGeom>
                        <a:avLst/>
                        <a:gdLst>
                          <a:gd name="T0" fmla="*/ 216 w 21600"/>
                          <a:gd name="T1" fmla="*/ 0 h 21600"/>
                          <a:gd name="T2" fmla="*/ 63 w 21600"/>
                          <a:gd name="T3" fmla="*/ 56 h 21600"/>
                          <a:gd name="T4" fmla="*/ 0 w 21600"/>
                          <a:gd name="T5" fmla="*/ 192 h 21600"/>
                          <a:gd name="T6" fmla="*/ 63 w 21600"/>
                          <a:gd name="T7" fmla="*/ 328 h 21600"/>
                          <a:gd name="T8" fmla="*/ 216 w 21600"/>
                          <a:gd name="T9" fmla="*/ 384 h 21600"/>
                          <a:gd name="T10" fmla="*/ 369 w 21600"/>
                          <a:gd name="T11" fmla="*/ 328 h 21600"/>
                          <a:gd name="T12" fmla="*/ 432 w 21600"/>
                          <a:gd name="T13" fmla="*/ 192 h 21600"/>
                          <a:gd name="T14" fmla="*/ 369 w 21600"/>
                          <a:gd name="T15" fmla="*/ 56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000" y="10800"/>
                            </a:moveTo>
                            <a:cubicBezTo>
                              <a:pt x="2000" y="15660"/>
                              <a:pt x="5940" y="19600"/>
                              <a:pt x="10800" y="19600"/>
                            </a:cubicBezTo>
                            <a:cubicBezTo>
                              <a:pt x="15660" y="19600"/>
                              <a:pt x="19600" y="15660"/>
                              <a:pt x="19600" y="10800"/>
                            </a:cubicBezTo>
                            <a:cubicBezTo>
                              <a:pt x="19600" y="5940"/>
                              <a:pt x="15660" y="2000"/>
                              <a:pt x="10800" y="2000"/>
                            </a:cubicBezTo>
                            <a:cubicBezTo>
                              <a:pt x="5940" y="2000"/>
                              <a:pt x="2000" y="5940"/>
                              <a:pt x="2000" y="10800"/>
                            </a:cubicBez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Text Box 42"/>
                      <p:cNvSpPr txBox="1">
                        <a:spLocks noChangeArrowheads="1"/>
                      </p:cNvSpPr>
                      <p:nvPr/>
                    </p:nvSpPr>
                    <p:spPr bwMode="auto">
                      <a:xfrm>
                        <a:off x="2390" y="2080"/>
                        <a:ext cx="19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eaLnBrk="1" hangingPunct="1"/>
                        <a:r>
                          <a:rPr lang="en-US" altLang="zh-CN" sz="2000" b="1" dirty="0">
                            <a:latin typeface="Perpetua" pitchFamily="18" charset="0"/>
                            <a:ea typeface="+mn-ea"/>
                          </a:rPr>
                          <a:t>q</a:t>
                        </a:r>
                        <a:r>
                          <a:rPr lang="en-US" altLang="zh-CN" sz="2000" b="1" baseline="-25000" dirty="0">
                            <a:latin typeface="Perpetua" pitchFamily="18" charset="0"/>
                            <a:ea typeface="+mn-ea"/>
                          </a:rPr>
                          <a:t>4</a:t>
                        </a:r>
                      </a:p>
                    </p:txBody>
                  </p:sp>
                  <p:sp>
                    <p:nvSpPr>
                      <p:cNvPr id="28" name="Text Box 43"/>
                      <p:cNvSpPr txBox="1">
                        <a:spLocks noChangeArrowheads="1"/>
                      </p:cNvSpPr>
                      <p:nvPr/>
                    </p:nvSpPr>
                    <p:spPr bwMode="auto">
                      <a:xfrm>
                        <a:off x="1862" y="1943"/>
                        <a:ext cx="171"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algn="l" eaLnBrk="1" hangingPunct="1"/>
                        <a:r>
                          <a:rPr lang="en-US" altLang="zh-CN" sz="2800" dirty="0"/>
                          <a:t> </a:t>
                        </a:r>
                        <a:r>
                          <a:rPr lang="en-US" altLang="zh-CN" sz="2000" dirty="0">
                            <a:latin typeface="Perpetua" pitchFamily="18" charset="0"/>
                          </a:rPr>
                          <a:t>a</a:t>
                        </a:r>
                      </a:p>
                    </p:txBody>
                  </p:sp>
                </p:grpSp>
                <p:grpSp>
                  <p:nvGrpSpPr>
                    <p:cNvPr id="16" name="Group 44"/>
                    <p:cNvGrpSpPr>
                      <a:grpSpLocks/>
                    </p:cNvGrpSpPr>
                    <p:nvPr/>
                  </p:nvGrpSpPr>
                  <p:grpSpPr bwMode="auto">
                    <a:xfrm>
                      <a:off x="3158" y="1674"/>
                      <a:ext cx="394" cy="1080"/>
                      <a:chOff x="2198" y="1674"/>
                      <a:chExt cx="394" cy="1080"/>
                    </a:xfrm>
                  </p:grpSpPr>
                  <p:grpSp>
                    <p:nvGrpSpPr>
                      <p:cNvPr id="17" name="Group 45"/>
                      <p:cNvGrpSpPr>
                        <a:grpSpLocks/>
                      </p:cNvGrpSpPr>
                      <p:nvPr/>
                    </p:nvGrpSpPr>
                    <p:grpSpPr bwMode="auto">
                      <a:xfrm rot="-5335856">
                        <a:off x="2328" y="1848"/>
                        <a:ext cx="288" cy="240"/>
                        <a:chOff x="2736" y="3360"/>
                        <a:chExt cx="288" cy="240"/>
                      </a:xfrm>
                    </p:grpSpPr>
                    <p:sp>
                      <p:nvSpPr>
                        <p:cNvPr id="23" name="Arc 46"/>
                        <p:cNvSpPr>
                          <a:spLocks/>
                        </p:cNvSpPr>
                        <p:nvPr/>
                      </p:nvSpPr>
                      <p:spPr bwMode="auto">
                        <a:xfrm flipH="1">
                          <a:off x="2745" y="3360"/>
                          <a:ext cx="279" cy="240"/>
                        </a:xfrm>
                        <a:custGeom>
                          <a:avLst/>
                          <a:gdLst>
                            <a:gd name="T0" fmla="*/ 274 w 21979"/>
                            <a:gd name="T1" fmla="*/ 240 h 43200"/>
                            <a:gd name="T2" fmla="*/ 279 w 21979"/>
                            <a:gd name="T3" fmla="*/ 0 h 43200"/>
                            <a:gd name="T4" fmla="*/ 274 w 21979"/>
                            <a:gd name="T5" fmla="*/ 120 h 43200"/>
                            <a:gd name="T6" fmla="*/ 0 60000 65536"/>
                            <a:gd name="T7" fmla="*/ 0 60000 65536"/>
                            <a:gd name="T8" fmla="*/ 0 60000 65536"/>
                            <a:gd name="T9" fmla="*/ 0 w 21979"/>
                            <a:gd name="T10" fmla="*/ 0 h 43200"/>
                            <a:gd name="T11" fmla="*/ 21979 w 21979"/>
                            <a:gd name="T12" fmla="*/ 43200 h 43200"/>
                          </a:gdLst>
                          <a:ahLst/>
                          <a:cxnLst>
                            <a:cxn ang="T6">
                              <a:pos x="T0" y="T1"/>
                            </a:cxn>
                            <a:cxn ang="T7">
                              <a:pos x="T2" y="T3"/>
                            </a:cxn>
                            <a:cxn ang="T8">
                              <a:pos x="T4" y="T5"/>
                            </a:cxn>
                          </a:cxnLst>
                          <a:rect l="T9" t="T10" r="T11" b="T12"/>
                          <a:pathLst>
                            <a:path w="21979" h="43200" fill="none" extrusionOk="0">
                              <a:moveTo>
                                <a:pt x="21596" y="43199"/>
                              </a:moveTo>
                              <a:cubicBezTo>
                                <a:pt x="9668" y="43197"/>
                                <a:pt x="0" y="33527"/>
                                <a:pt x="0" y="21600"/>
                              </a:cubicBezTo>
                              <a:cubicBezTo>
                                <a:pt x="0" y="9670"/>
                                <a:pt x="9670" y="0"/>
                                <a:pt x="21600" y="0"/>
                              </a:cubicBezTo>
                              <a:cubicBezTo>
                                <a:pt x="21726" y="-1"/>
                                <a:pt x="21852" y="1"/>
                                <a:pt x="21978" y="3"/>
                              </a:cubicBezTo>
                            </a:path>
                            <a:path w="21979" h="43200" stroke="0" extrusionOk="0">
                              <a:moveTo>
                                <a:pt x="21596" y="43199"/>
                              </a:moveTo>
                              <a:cubicBezTo>
                                <a:pt x="9668" y="43197"/>
                                <a:pt x="0" y="33527"/>
                                <a:pt x="0" y="21600"/>
                              </a:cubicBezTo>
                              <a:cubicBezTo>
                                <a:pt x="0" y="9670"/>
                                <a:pt x="9670" y="0"/>
                                <a:pt x="21600" y="0"/>
                              </a:cubicBezTo>
                              <a:cubicBezTo>
                                <a:pt x="21726" y="-1"/>
                                <a:pt x="21852" y="1"/>
                                <a:pt x="21978" y="3"/>
                              </a:cubicBezTo>
                              <a:lnTo>
                                <a:pt x="2160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Line 47"/>
                        <p:cNvSpPr>
                          <a:spLocks noChangeShapeType="1"/>
                        </p:cNvSpPr>
                        <p:nvPr/>
                      </p:nvSpPr>
                      <p:spPr bwMode="auto">
                        <a:xfrm flipH="1">
                          <a:off x="2736" y="3360"/>
                          <a:ext cx="9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8" name="Group 48"/>
                      <p:cNvGrpSpPr>
                        <a:grpSpLocks/>
                      </p:cNvGrpSpPr>
                      <p:nvPr/>
                    </p:nvGrpSpPr>
                    <p:grpSpPr bwMode="auto">
                      <a:xfrm rot="5282717">
                        <a:off x="2328" y="2446"/>
                        <a:ext cx="288" cy="240"/>
                        <a:chOff x="2736" y="3360"/>
                        <a:chExt cx="288" cy="240"/>
                      </a:xfrm>
                    </p:grpSpPr>
                    <p:sp>
                      <p:nvSpPr>
                        <p:cNvPr id="21" name="Arc 49"/>
                        <p:cNvSpPr>
                          <a:spLocks/>
                        </p:cNvSpPr>
                        <p:nvPr/>
                      </p:nvSpPr>
                      <p:spPr bwMode="auto">
                        <a:xfrm flipH="1">
                          <a:off x="2745" y="3360"/>
                          <a:ext cx="279" cy="240"/>
                        </a:xfrm>
                        <a:custGeom>
                          <a:avLst/>
                          <a:gdLst>
                            <a:gd name="T0" fmla="*/ 274 w 21979"/>
                            <a:gd name="T1" fmla="*/ 240 h 43200"/>
                            <a:gd name="T2" fmla="*/ 279 w 21979"/>
                            <a:gd name="T3" fmla="*/ 0 h 43200"/>
                            <a:gd name="T4" fmla="*/ 274 w 21979"/>
                            <a:gd name="T5" fmla="*/ 120 h 43200"/>
                            <a:gd name="T6" fmla="*/ 0 60000 65536"/>
                            <a:gd name="T7" fmla="*/ 0 60000 65536"/>
                            <a:gd name="T8" fmla="*/ 0 60000 65536"/>
                            <a:gd name="T9" fmla="*/ 0 w 21979"/>
                            <a:gd name="T10" fmla="*/ 0 h 43200"/>
                            <a:gd name="T11" fmla="*/ 21979 w 21979"/>
                            <a:gd name="T12" fmla="*/ 43200 h 43200"/>
                          </a:gdLst>
                          <a:ahLst/>
                          <a:cxnLst>
                            <a:cxn ang="T6">
                              <a:pos x="T0" y="T1"/>
                            </a:cxn>
                            <a:cxn ang="T7">
                              <a:pos x="T2" y="T3"/>
                            </a:cxn>
                            <a:cxn ang="T8">
                              <a:pos x="T4" y="T5"/>
                            </a:cxn>
                          </a:cxnLst>
                          <a:rect l="T9" t="T10" r="T11" b="T12"/>
                          <a:pathLst>
                            <a:path w="21979" h="43200" fill="none" extrusionOk="0">
                              <a:moveTo>
                                <a:pt x="21596" y="43199"/>
                              </a:moveTo>
                              <a:cubicBezTo>
                                <a:pt x="9668" y="43197"/>
                                <a:pt x="0" y="33527"/>
                                <a:pt x="0" y="21600"/>
                              </a:cubicBezTo>
                              <a:cubicBezTo>
                                <a:pt x="0" y="9670"/>
                                <a:pt x="9670" y="0"/>
                                <a:pt x="21600" y="0"/>
                              </a:cubicBezTo>
                              <a:cubicBezTo>
                                <a:pt x="21726" y="-1"/>
                                <a:pt x="21852" y="1"/>
                                <a:pt x="21978" y="3"/>
                              </a:cubicBezTo>
                            </a:path>
                            <a:path w="21979" h="43200" stroke="0" extrusionOk="0">
                              <a:moveTo>
                                <a:pt x="21596" y="43199"/>
                              </a:moveTo>
                              <a:cubicBezTo>
                                <a:pt x="9668" y="43197"/>
                                <a:pt x="0" y="33527"/>
                                <a:pt x="0" y="21600"/>
                              </a:cubicBezTo>
                              <a:cubicBezTo>
                                <a:pt x="0" y="9670"/>
                                <a:pt x="9670" y="0"/>
                                <a:pt x="21600" y="0"/>
                              </a:cubicBezTo>
                              <a:cubicBezTo>
                                <a:pt x="21726" y="-1"/>
                                <a:pt x="21852" y="1"/>
                                <a:pt x="21978" y="3"/>
                              </a:cubicBezTo>
                              <a:lnTo>
                                <a:pt x="21600" y="21600"/>
                              </a:lnTo>
                              <a:close/>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Line 50"/>
                        <p:cNvSpPr>
                          <a:spLocks noChangeShapeType="1"/>
                        </p:cNvSpPr>
                        <p:nvPr/>
                      </p:nvSpPr>
                      <p:spPr bwMode="auto">
                        <a:xfrm flipH="1">
                          <a:off x="2736" y="3360"/>
                          <a:ext cx="96" cy="0"/>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Text Box 51"/>
                      <p:cNvSpPr txBox="1">
                        <a:spLocks noChangeArrowheads="1"/>
                      </p:cNvSpPr>
                      <p:nvPr/>
                    </p:nvSpPr>
                    <p:spPr bwMode="auto">
                      <a:xfrm>
                        <a:off x="2208" y="2464"/>
                        <a:ext cx="13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algn="l" eaLnBrk="1" hangingPunct="1"/>
                        <a:r>
                          <a:rPr lang="en-US" altLang="zh-CN" sz="2000" dirty="0">
                            <a:latin typeface="Perpetua" pitchFamily="18" charset="0"/>
                          </a:rPr>
                          <a:t>c</a:t>
                        </a:r>
                      </a:p>
                    </p:txBody>
                  </p:sp>
                  <p:sp>
                    <p:nvSpPr>
                      <p:cNvPr id="20" name="Text Box 52"/>
                      <p:cNvSpPr txBox="1">
                        <a:spLocks noChangeArrowheads="1"/>
                      </p:cNvSpPr>
                      <p:nvPr/>
                    </p:nvSpPr>
                    <p:spPr bwMode="auto">
                      <a:xfrm>
                        <a:off x="2198" y="1674"/>
                        <a:ext cx="181"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algn="l" eaLnBrk="1" hangingPunct="1"/>
                        <a:r>
                          <a:rPr lang="en-US" altLang="zh-CN" sz="2800" dirty="0"/>
                          <a:t> </a:t>
                        </a:r>
                        <a:r>
                          <a:rPr lang="en-US" altLang="zh-CN" sz="2000" dirty="0">
                            <a:latin typeface="Perpetua" pitchFamily="18" charset="0"/>
                          </a:rPr>
                          <a:t>b</a:t>
                        </a:r>
                      </a:p>
                    </p:txBody>
                  </p:sp>
                </p:grpSp>
              </p:grpSp>
            </p:grpSp>
          </p:grpSp>
        </p:grpSp>
        <p:sp>
          <p:nvSpPr>
            <p:cNvPr id="6" name="Text Box 28"/>
            <p:cNvSpPr txBox="1">
              <a:spLocks noChangeArrowheads="1"/>
            </p:cNvSpPr>
            <p:nvPr/>
          </p:nvSpPr>
          <p:spPr bwMode="auto">
            <a:xfrm>
              <a:off x="254861" y="1143000"/>
              <a:ext cx="4844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algn="l" eaLnBrk="1" hangingPunct="1"/>
              <a:r>
                <a:rPr lang="en-US" altLang="zh-CN" sz="2800" dirty="0"/>
                <a:t> </a:t>
              </a:r>
              <a:r>
                <a:rPr lang="en-US" altLang="zh-CN" sz="2000" b="1" dirty="0">
                  <a:latin typeface="Perpetua" pitchFamily="18" charset="0"/>
                </a:rPr>
                <a:t>1)</a:t>
              </a:r>
            </a:p>
          </p:txBody>
        </p:sp>
      </p:grpSp>
      <p:sp>
        <p:nvSpPr>
          <p:cNvPr id="59" name="TextShape 2"/>
          <p:cNvSpPr txBox="1"/>
          <p:nvPr/>
        </p:nvSpPr>
        <p:spPr>
          <a:xfrm>
            <a:off x="3886200" y="2438400"/>
            <a:ext cx="4966059" cy="891990"/>
          </a:xfrm>
          <a:prstGeom prst="rect">
            <a:avLst/>
          </a:prstGeom>
        </p:spPr>
        <p:txBody>
          <a:bodyPr/>
          <a:lstStyle/>
          <a:p>
            <a:pPr marL="0" lvl="2" algn="ctr">
              <a:lnSpc>
                <a:spcPct val="140000"/>
              </a:lnSpc>
              <a:buSzPct val="85000"/>
            </a:pPr>
            <a:r>
              <a:rPr lang="en-US" sz="1900" dirty="0">
                <a:solidFill>
                  <a:srgbClr val="CC00FF"/>
                </a:solidFill>
                <a:latin typeface="Perpetua" pitchFamily="18" charset="0"/>
              </a:rPr>
              <a:t>A DFA that </a:t>
            </a:r>
            <a:r>
              <a:rPr lang="en-US" altLang="zh-CN" sz="1900" dirty="0">
                <a:solidFill>
                  <a:srgbClr val="CC00FF"/>
                </a:solidFill>
                <a:latin typeface="Perpetua" pitchFamily="18" charset="0"/>
              </a:rPr>
              <a:t>can accept the strings which begin with </a:t>
            </a:r>
            <a:r>
              <a:rPr lang="en-US" altLang="zh-CN" sz="1900" i="1" dirty="0">
                <a:solidFill>
                  <a:srgbClr val="CC00FF"/>
                </a:solidFill>
                <a:latin typeface="Perpetua" pitchFamily="18" charset="0"/>
              </a:rPr>
              <a:t>a</a:t>
            </a:r>
            <a:r>
              <a:rPr lang="en-US" altLang="zh-CN" sz="1900" dirty="0">
                <a:solidFill>
                  <a:srgbClr val="CC00FF"/>
                </a:solidFill>
                <a:latin typeface="Perpetua" pitchFamily="18" charset="0"/>
              </a:rPr>
              <a:t> or </a:t>
            </a:r>
            <a:r>
              <a:rPr lang="en-US" altLang="zh-CN" sz="1900" i="1" dirty="0">
                <a:solidFill>
                  <a:srgbClr val="CC00FF"/>
                </a:solidFill>
                <a:latin typeface="Perpetua" pitchFamily="18" charset="0"/>
              </a:rPr>
              <a:t>b</a:t>
            </a:r>
            <a:r>
              <a:rPr lang="en-US" altLang="zh-CN" sz="1900" dirty="0">
                <a:solidFill>
                  <a:srgbClr val="CC00FF"/>
                </a:solidFill>
                <a:latin typeface="Perpetua" pitchFamily="18" charset="0"/>
              </a:rPr>
              <a:t>, or begin with </a:t>
            </a:r>
            <a:r>
              <a:rPr lang="en-US" altLang="zh-CN" sz="1900" i="1" dirty="0">
                <a:solidFill>
                  <a:srgbClr val="CC00FF"/>
                </a:solidFill>
                <a:latin typeface="Perpetua" pitchFamily="18" charset="0"/>
              </a:rPr>
              <a:t>c</a:t>
            </a:r>
            <a:r>
              <a:rPr lang="en-US" altLang="zh-CN" sz="1900" dirty="0">
                <a:solidFill>
                  <a:srgbClr val="CC00FF"/>
                </a:solidFill>
                <a:latin typeface="Perpetua" pitchFamily="18" charset="0"/>
              </a:rPr>
              <a:t> and contain at most one </a:t>
            </a:r>
            <a:r>
              <a:rPr lang="en-US" altLang="zh-CN" sz="1900" i="1" dirty="0">
                <a:solidFill>
                  <a:srgbClr val="CC00FF"/>
                </a:solidFill>
                <a:latin typeface="Perpetua" pitchFamily="18" charset="0"/>
              </a:rPr>
              <a:t>a.</a:t>
            </a:r>
            <a:endParaRPr lang="zh-CN" altLang="en-US" sz="1900" dirty="0">
              <a:solidFill>
                <a:srgbClr val="CC00FF"/>
              </a:solidFill>
              <a:latin typeface="Perpetua" pitchFamily="18" charset="0"/>
            </a:endParaRPr>
          </a:p>
          <a:p>
            <a:pPr marL="0" lvl="2" algn="ctr">
              <a:lnSpc>
                <a:spcPct val="140000"/>
              </a:lnSpc>
              <a:buSzPct val="85000"/>
            </a:pPr>
            <a:endParaRPr lang="en-US" sz="1900" dirty="0">
              <a:solidFill>
                <a:srgbClr val="000000"/>
              </a:solidFill>
              <a:latin typeface="Perpetua" pitchFamily="18" charset="0"/>
            </a:endParaRPr>
          </a:p>
        </p:txBody>
      </p:sp>
      <p:pic>
        <p:nvPicPr>
          <p:cNvPr id="6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962400"/>
            <a:ext cx="65532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 Box 28"/>
          <p:cNvSpPr txBox="1">
            <a:spLocks noChangeArrowheads="1"/>
          </p:cNvSpPr>
          <p:nvPr/>
        </p:nvSpPr>
        <p:spPr bwMode="auto">
          <a:xfrm>
            <a:off x="506172" y="4648200"/>
            <a:ext cx="4844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pitchFamily="2" charset="-122"/>
              </a:defRPr>
            </a:lvl1pPr>
            <a:lvl2pPr marL="742950" indent="-285750" eaLnBrk="0" hangingPunct="0">
              <a:defRPr kumimoji="1" sz="2400">
                <a:solidFill>
                  <a:schemeClr val="tx1"/>
                </a:solidFill>
                <a:latin typeface="Times New Roman" charset="0"/>
                <a:ea typeface="宋体" pitchFamily="2" charset="-122"/>
              </a:defRPr>
            </a:lvl2pPr>
            <a:lvl3pPr marL="1143000" indent="-228600" eaLnBrk="0" hangingPunct="0">
              <a:defRPr kumimoji="1" sz="2400">
                <a:solidFill>
                  <a:schemeClr val="tx1"/>
                </a:solidFill>
                <a:latin typeface="Times New Roman" charset="0"/>
                <a:ea typeface="宋体" pitchFamily="2" charset="-122"/>
              </a:defRPr>
            </a:lvl3pPr>
            <a:lvl4pPr marL="1600200" indent="-228600" eaLnBrk="0" hangingPunct="0">
              <a:defRPr kumimoji="1" sz="2400">
                <a:solidFill>
                  <a:schemeClr val="tx1"/>
                </a:solidFill>
                <a:latin typeface="Times New Roman" charset="0"/>
                <a:ea typeface="宋体" pitchFamily="2" charset="-122"/>
              </a:defRPr>
            </a:lvl4pPr>
            <a:lvl5pPr marL="2057400" indent="-228600" eaLnBrk="0" hangingPunct="0">
              <a:defRPr kumimoji="1" sz="2400">
                <a:solidFill>
                  <a:schemeClr val="tx1"/>
                </a:solidFill>
                <a:latin typeface="Times New Roman"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charset="0"/>
                <a:ea typeface="宋体" pitchFamily="2" charset="-122"/>
              </a:defRPr>
            </a:lvl9pPr>
          </a:lstStyle>
          <a:p>
            <a:pPr algn="l" eaLnBrk="1" hangingPunct="1"/>
            <a:r>
              <a:rPr lang="en-US" altLang="zh-CN" sz="2800" dirty="0"/>
              <a:t> </a:t>
            </a:r>
            <a:r>
              <a:rPr lang="en-US" altLang="zh-CN" sz="2000" b="1" dirty="0">
                <a:latin typeface="Perpetua" pitchFamily="18" charset="0"/>
              </a:rPr>
              <a:t>2)</a:t>
            </a:r>
          </a:p>
        </p:txBody>
      </p:sp>
      <p:sp>
        <p:nvSpPr>
          <p:cNvPr id="62" name="TextShape 2"/>
          <p:cNvSpPr txBox="1"/>
          <p:nvPr/>
        </p:nvSpPr>
        <p:spPr>
          <a:xfrm>
            <a:off x="1219200" y="6080250"/>
            <a:ext cx="4966059" cy="549150"/>
          </a:xfrm>
          <a:prstGeom prst="rect">
            <a:avLst/>
          </a:prstGeom>
        </p:spPr>
        <p:txBody>
          <a:bodyPr/>
          <a:lstStyle/>
          <a:p>
            <a:pPr marL="0" lvl="2" algn="ctr">
              <a:lnSpc>
                <a:spcPct val="140000"/>
              </a:lnSpc>
              <a:buSzPct val="85000"/>
            </a:pPr>
            <a:r>
              <a:rPr lang="en-US" sz="1900" dirty="0">
                <a:solidFill>
                  <a:srgbClr val="0000FF"/>
                </a:solidFill>
                <a:latin typeface="Perpetua" pitchFamily="18" charset="0"/>
              </a:rPr>
              <a:t>A DFA  accepting </a:t>
            </a:r>
            <a:r>
              <a:rPr lang="en-US" sz="1900" b="1" dirty="0">
                <a:solidFill>
                  <a:srgbClr val="0000FF"/>
                </a:solidFill>
                <a:latin typeface="Perpetua" pitchFamily="18" charset="0"/>
              </a:rPr>
              <a:t>(</a:t>
            </a:r>
            <a:r>
              <a:rPr lang="en-US" sz="1900" b="1" dirty="0" err="1">
                <a:solidFill>
                  <a:srgbClr val="0000FF"/>
                </a:solidFill>
                <a:latin typeface="Perpetua" pitchFamily="18" charset="0"/>
              </a:rPr>
              <a:t>a|b</a:t>
            </a:r>
            <a:r>
              <a:rPr lang="en-US" sz="1900" b="1" dirty="0">
                <a:solidFill>
                  <a:srgbClr val="0000FF"/>
                </a:solidFill>
                <a:latin typeface="Perpetua" pitchFamily="18" charset="0"/>
              </a:rPr>
              <a:t>) * </a:t>
            </a:r>
            <a:r>
              <a:rPr lang="en-US" sz="1900" b="1" dirty="0" err="1">
                <a:solidFill>
                  <a:srgbClr val="0000FF"/>
                </a:solidFill>
                <a:latin typeface="Perpetua" pitchFamily="18" charset="0"/>
              </a:rPr>
              <a:t>abb</a:t>
            </a:r>
            <a:endParaRPr lang="en-US" sz="1900" b="1" dirty="0">
              <a:solidFill>
                <a:srgbClr val="0000FF"/>
              </a:solidFill>
              <a:latin typeface="Perpetua"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inVertical)">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barn(inVertical)">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circle(in)">
                                      <p:cBhvr>
                                        <p:cTn id="17"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JavaCC- A Lexical Analyzer and Parser Generator</a:t>
            </a:r>
          </a:p>
        </p:txBody>
      </p:sp>
      <p:sp>
        <p:nvSpPr>
          <p:cNvPr id="4" name="TextShape 2"/>
          <p:cNvSpPr txBox="1"/>
          <p:nvPr/>
        </p:nvSpPr>
        <p:spPr>
          <a:xfrm>
            <a:off x="264176" y="1066800"/>
            <a:ext cx="8584760" cy="5410200"/>
          </a:xfrm>
          <a:prstGeom prst="rect">
            <a:avLst/>
          </a:prstGeom>
        </p:spPr>
        <p:txBody>
          <a:bodyPr/>
          <a:lstStyle/>
          <a:p>
            <a:pPr marL="290513" lvl="2" indent="-290513" algn="just">
              <a:lnSpc>
                <a:spcPct val="200000"/>
              </a:lnSpc>
              <a:buSzPct val="85000"/>
              <a:buFont typeface="Webdings" pitchFamily="18" charset="2"/>
              <a:buChar char="ÿ"/>
            </a:pPr>
            <a:r>
              <a:rPr lang="en-US" b="1" dirty="0">
                <a:latin typeface="Perpetua" pitchFamily="18" charset="0"/>
              </a:rPr>
              <a:t>Java Compiler Compiler (JavaCC)</a:t>
            </a:r>
            <a:r>
              <a:rPr lang="en-US" sz="1900" dirty="0">
                <a:latin typeface="Perpetua" pitchFamily="18" charset="0"/>
              </a:rPr>
              <a:t> is the most popular Lexical analyzer and parser generator for use with Java applications. </a:t>
            </a:r>
          </a:p>
          <a:p>
            <a:pPr marL="747713" lvl="3" indent="-290513" algn="just">
              <a:lnSpc>
                <a:spcPct val="200000"/>
              </a:lnSpc>
              <a:buSzPct val="85000"/>
              <a:buFont typeface="Webdings" pitchFamily="18" charset="2"/>
              <a:buChar char=""/>
            </a:pPr>
            <a:r>
              <a:rPr lang="en-US" dirty="0">
                <a:latin typeface="Perpetua" pitchFamily="18" charset="0"/>
              </a:rPr>
              <a:t>In addition to this, JavaCC provides other standard capabilities related to parser generation such as tree building (via a tool called </a:t>
            </a:r>
            <a:r>
              <a:rPr lang="en-US" dirty="0" err="1">
                <a:latin typeface="Perpetua" pitchFamily="18" charset="0"/>
              </a:rPr>
              <a:t>JJTree</a:t>
            </a:r>
            <a:r>
              <a:rPr lang="en-US" dirty="0">
                <a:latin typeface="Perpetua" pitchFamily="18" charset="0"/>
              </a:rPr>
              <a:t> included with JavaCC), actions, debugging, etc. </a:t>
            </a:r>
          </a:p>
          <a:p>
            <a:pPr marL="290513" lvl="2" indent="-290513" algn="just">
              <a:lnSpc>
                <a:spcPct val="200000"/>
              </a:lnSpc>
              <a:buSzPct val="85000"/>
              <a:buFont typeface="Webdings" pitchFamily="18" charset="2"/>
              <a:buChar char="ÿ"/>
            </a:pPr>
            <a:r>
              <a:rPr lang="en-US" sz="2000" dirty="0">
                <a:latin typeface="Perpetua" pitchFamily="18" charset="0"/>
              </a:rPr>
              <a:t>JavaCC takes a set of </a:t>
            </a:r>
            <a:r>
              <a:rPr lang="en-US" sz="2000" b="1" dirty="0">
                <a:solidFill>
                  <a:srgbClr val="BF1181"/>
                </a:solidFill>
                <a:latin typeface="Perpetua" pitchFamily="18" charset="0"/>
              </a:rPr>
              <a:t>regular expressions </a:t>
            </a:r>
            <a:r>
              <a:rPr lang="en-US" sz="2000" dirty="0">
                <a:latin typeface="Perpetua" pitchFamily="18" charset="0"/>
              </a:rPr>
              <a:t>as </a:t>
            </a:r>
            <a:r>
              <a:rPr lang="en-US" sz="2000" b="1" dirty="0">
                <a:solidFill>
                  <a:srgbClr val="BF1181"/>
                </a:solidFill>
                <a:latin typeface="Perpetua" pitchFamily="18" charset="0"/>
              </a:rPr>
              <a:t>input</a:t>
            </a:r>
            <a:r>
              <a:rPr lang="en-US" sz="2000" dirty="0">
                <a:latin typeface="Perpetua" pitchFamily="18" charset="0"/>
              </a:rPr>
              <a:t> that describe tokens</a:t>
            </a:r>
          </a:p>
          <a:p>
            <a:pPr marL="800100" lvl="3" indent="-342900" algn="just">
              <a:lnSpc>
                <a:spcPct val="200000"/>
              </a:lnSpc>
              <a:buSzPct val="85000"/>
              <a:buFont typeface="Webdings" pitchFamily="18" charset="2"/>
              <a:buChar char="V"/>
            </a:pPr>
            <a:r>
              <a:rPr lang="en-US" sz="2000" b="1" dirty="0">
                <a:solidFill>
                  <a:srgbClr val="BF1181"/>
                </a:solidFill>
                <a:latin typeface="Perpetua" pitchFamily="18" charset="0"/>
              </a:rPr>
              <a:t>Creates a DFA </a:t>
            </a:r>
            <a:r>
              <a:rPr lang="en-US" sz="2000" dirty="0">
                <a:latin typeface="Perpetua" pitchFamily="18" charset="0"/>
              </a:rPr>
              <a:t>that recognizes the input set of tokens, and</a:t>
            </a:r>
          </a:p>
          <a:p>
            <a:pPr marL="800100" lvl="3" indent="-342900" algn="just">
              <a:lnSpc>
                <a:spcPct val="200000"/>
              </a:lnSpc>
              <a:buSzPct val="85000"/>
              <a:buFont typeface="Webdings" pitchFamily="18" charset="2"/>
              <a:buChar char="V"/>
            </a:pPr>
            <a:r>
              <a:rPr lang="en-US" sz="2000" dirty="0">
                <a:latin typeface="Perpetua" pitchFamily="18" charset="0"/>
              </a:rPr>
              <a:t>Then </a:t>
            </a:r>
            <a:r>
              <a:rPr lang="en-US" sz="2000" dirty="0">
                <a:solidFill>
                  <a:srgbClr val="FF0000"/>
                </a:solidFill>
                <a:latin typeface="Perpetua" pitchFamily="18" charset="0"/>
              </a:rPr>
              <a:t>creates a Java class to implement that DFA</a:t>
            </a:r>
          </a:p>
          <a:p>
            <a:pPr marL="290513" lvl="2" indent="-290513" algn="just">
              <a:lnSpc>
                <a:spcPct val="200000"/>
              </a:lnSpc>
              <a:buSzPct val="85000"/>
              <a:buFont typeface="Webdings" pitchFamily="18" charset="2"/>
              <a:buChar char="ÿ"/>
            </a:pPr>
            <a:r>
              <a:rPr lang="en-US" sz="1900" dirty="0">
                <a:latin typeface="Perpetua" pitchFamily="18" charset="0"/>
              </a:rPr>
              <a:t>JavaCC works with any Java VM version 1.2 or greater.</a:t>
            </a:r>
          </a:p>
          <a:p>
            <a:pPr marL="290513" lvl="2" indent="-290513" algn="just">
              <a:lnSpc>
                <a:spcPct val="200000"/>
              </a:lnSpc>
              <a:buSzPct val="85000"/>
              <a:buFont typeface="Webdings" pitchFamily="18" charset="2"/>
              <a:buChar char="ÿ"/>
            </a:pPr>
            <a:r>
              <a:rPr lang="en-US" sz="2000" dirty="0">
                <a:solidFill>
                  <a:srgbClr val="FF0000"/>
                </a:solidFill>
                <a:latin typeface="Perpetua" pitchFamily="18" charset="0"/>
              </a:rPr>
              <a:t>JavaCC also creates a parser</a:t>
            </a:r>
            <a:r>
              <a:rPr lang="en-US" sz="2000" dirty="0">
                <a:latin typeface="Perpetua" pitchFamily="18" charset="0"/>
              </a:rPr>
              <a:t> which will be explored in next chapter. </a:t>
            </a:r>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for using JavaCC</a:t>
            </a:r>
          </a:p>
        </p:txBody>
      </p:sp>
      <p:graphicFrame>
        <p:nvGraphicFramePr>
          <p:cNvPr id="77826" name="Object 2"/>
          <p:cNvGraphicFramePr>
            <a:graphicFrameLocks noChangeAspect="1"/>
          </p:cNvGraphicFramePr>
          <p:nvPr/>
        </p:nvGraphicFramePr>
        <p:xfrm>
          <a:off x="215900" y="1054100"/>
          <a:ext cx="8610600" cy="3352800"/>
        </p:xfrm>
        <a:graphic>
          <a:graphicData uri="http://schemas.openxmlformats.org/presentationml/2006/ole">
            <mc:AlternateContent xmlns:mc="http://schemas.openxmlformats.org/markup-compatibility/2006">
              <mc:Choice xmlns:v="urn:schemas-microsoft-com:vml" Requires="v">
                <p:oleObj spid="_x0000_s29700" name="Bitmap Image" r:id="rId3" imgW="7935433" imgH="3000000" progId="PBrush">
                  <p:embed/>
                </p:oleObj>
              </mc:Choice>
              <mc:Fallback>
                <p:oleObj name="Bitmap Image" r:id="rId3" imgW="7935433" imgH="3000000"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054100"/>
                        <a:ext cx="8610600" cy="3352800"/>
                      </a:xfrm>
                      <a:prstGeom prst="rect">
                        <a:avLst/>
                      </a:prstGeom>
                      <a:solidFill>
                        <a:srgbClr val="D9D9D9"/>
                      </a:solidFill>
                    </p:spPr>
                  </p:pic>
                </p:oleObj>
              </mc:Fallback>
            </mc:AlternateContent>
          </a:graphicData>
        </a:graphic>
      </p:graphicFrame>
      <p:sp>
        <p:nvSpPr>
          <p:cNvPr id="5" name="Rectangle 4"/>
          <p:cNvSpPr/>
          <p:nvPr/>
        </p:nvSpPr>
        <p:spPr>
          <a:xfrm>
            <a:off x="527160" y="4684633"/>
            <a:ext cx="8159640" cy="1846659"/>
          </a:xfrm>
          <a:prstGeom prst="rect">
            <a:avLst/>
          </a:prstGeom>
        </p:spPr>
        <p:txBody>
          <a:bodyPr wrap="square">
            <a:spAutoFit/>
          </a:bodyPr>
          <a:lstStyle/>
          <a:p>
            <a:pPr marL="342900" indent="-342900">
              <a:lnSpc>
                <a:spcPct val="150000"/>
              </a:lnSpc>
              <a:buFont typeface="Webdings" pitchFamily="18" charset="2"/>
              <a:buChar char="V"/>
            </a:pPr>
            <a:r>
              <a:rPr lang="en-US" sz="1900" dirty="0">
                <a:latin typeface="Perpetua" pitchFamily="18" charset="0"/>
              </a:rPr>
              <a:t>JavaCC is a “top-down” parser generator.</a:t>
            </a:r>
          </a:p>
          <a:p>
            <a:pPr marL="342900" indent="-342900">
              <a:lnSpc>
                <a:spcPct val="150000"/>
              </a:lnSpc>
              <a:buFont typeface="Webdings" pitchFamily="18" charset="2"/>
              <a:buChar char="V"/>
            </a:pPr>
            <a:r>
              <a:rPr lang="en-US" sz="1900" dirty="0">
                <a:latin typeface="Perpetua" pitchFamily="18" charset="0"/>
              </a:rPr>
              <a:t>Some parser generators (such as </a:t>
            </a:r>
            <a:r>
              <a:rPr lang="en-US" sz="1900" dirty="0" err="1">
                <a:latin typeface="Perpetua" pitchFamily="18" charset="0"/>
              </a:rPr>
              <a:t>yacc</a:t>
            </a:r>
            <a:r>
              <a:rPr lang="en-US" sz="1900" dirty="0">
                <a:latin typeface="Perpetua" pitchFamily="18" charset="0"/>
              </a:rPr>
              <a:t> , bison, and </a:t>
            </a:r>
            <a:r>
              <a:rPr lang="en-US" sz="1900" dirty="0" err="1">
                <a:latin typeface="Perpetua" pitchFamily="18" charset="0"/>
              </a:rPr>
              <a:t>JavaCUP</a:t>
            </a:r>
            <a:r>
              <a:rPr lang="en-US" sz="1900" dirty="0">
                <a:latin typeface="Perpetua" pitchFamily="18" charset="0"/>
              </a:rPr>
              <a:t>) need a separate lexical-analyzer generator.</a:t>
            </a:r>
          </a:p>
          <a:p>
            <a:pPr marL="342900" indent="-342900">
              <a:lnSpc>
                <a:spcPct val="150000"/>
              </a:lnSpc>
              <a:buFont typeface="Webdings" pitchFamily="18" charset="2"/>
              <a:buChar char="V"/>
            </a:pPr>
            <a:r>
              <a:rPr lang="en-US" sz="1900" dirty="0">
                <a:latin typeface="Perpetua" pitchFamily="18" charset="0"/>
              </a:rPr>
              <a:t>With JavaCC, you can specify the tokens within the parser generator.</a:t>
            </a:r>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JavaCC File</a:t>
            </a:r>
          </a:p>
        </p:txBody>
      </p:sp>
      <p:sp>
        <p:nvSpPr>
          <p:cNvPr id="6" name="TextShape 2"/>
          <p:cNvSpPr txBox="1"/>
          <p:nvPr/>
        </p:nvSpPr>
        <p:spPr>
          <a:xfrm>
            <a:off x="406840" y="1028640"/>
            <a:ext cx="8356160" cy="5372160"/>
          </a:xfrm>
          <a:prstGeom prst="rect">
            <a:avLst/>
          </a:prstGeom>
        </p:spPr>
        <p:txBody>
          <a:bodyPr/>
          <a:lstStyle/>
          <a:p>
            <a:pPr marL="342900" indent="-342900" algn="just">
              <a:lnSpc>
                <a:spcPct val="150000"/>
              </a:lnSpc>
              <a:spcBef>
                <a:spcPct val="0"/>
              </a:spcBef>
              <a:buFont typeface="Webdings" pitchFamily="18" charset="2"/>
              <a:buChar char=""/>
            </a:pPr>
            <a:r>
              <a:rPr lang="en-US" sz="1900" dirty="0">
                <a:solidFill>
                  <a:srgbClr val="0000FF"/>
                </a:solidFill>
              </a:rPr>
              <a:t>Input files to JavaCC </a:t>
            </a:r>
            <a:r>
              <a:rPr lang="en-US" sz="1900" dirty="0"/>
              <a:t>have the extension “</a:t>
            </a:r>
            <a:r>
              <a:rPr lang="en-US" sz="1900" dirty="0">
                <a:solidFill>
                  <a:srgbClr val="FF0000"/>
                </a:solidFill>
              </a:rPr>
              <a:t>.</a:t>
            </a:r>
            <a:r>
              <a:rPr lang="en-US" sz="1900" dirty="0" err="1">
                <a:solidFill>
                  <a:srgbClr val="FF0000"/>
                </a:solidFill>
              </a:rPr>
              <a:t>jj</a:t>
            </a:r>
            <a:r>
              <a:rPr lang="en-US" sz="1900" dirty="0"/>
              <a:t>”</a:t>
            </a:r>
          </a:p>
          <a:p>
            <a:pPr marL="342900" indent="-342900" algn="just">
              <a:lnSpc>
                <a:spcPct val="150000"/>
              </a:lnSpc>
              <a:spcBef>
                <a:spcPct val="0"/>
              </a:spcBef>
              <a:buFont typeface="Webdings" pitchFamily="18" charset="2"/>
              <a:buChar char=""/>
            </a:pPr>
            <a:r>
              <a:rPr lang="en-US" sz="1900" dirty="0"/>
              <a:t>A sample example </a:t>
            </a:r>
            <a:r>
              <a:rPr lang="en-US" sz="1900" b="1" dirty="0" err="1"/>
              <a:t>simple.jj</a:t>
            </a:r>
            <a:r>
              <a:rPr lang="en-US" sz="1900" dirty="0"/>
              <a:t> file is shown on next slide # 50 and 51</a:t>
            </a:r>
          </a:p>
          <a:p>
            <a:pPr marL="342900" indent="-342900" algn="just">
              <a:lnSpc>
                <a:spcPct val="150000"/>
              </a:lnSpc>
              <a:spcBef>
                <a:spcPct val="0"/>
              </a:spcBef>
              <a:buFont typeface="Webdings" pitchFamily="18" charset="2"/>
              <a:buChar char=""/>
            </a:pPr>
            <a:r>
              <a:rPr lang="en-US" sz="1900" dirty="0"/>
              <a:t>Several tokens can be defined in the same TOKEN block, with the rules separated by a “</a:t>
            </a:r>
            <a:r>
              <a:rPr lang="en-US" sz="1900" dirty="0">
                <a:solidFill>
                  <a:srgbClr val="FF0000"/>
                </a:solidFill>
                <a:cs typeface="Arial" charset="0"/>
              </a:rPr>
              <a:t>│</a:t>
            </a:r>
            <a:r>
              <a:rPr lang="en-US" sz="1900" dirty="0">
                <a:cs typeface="Arial" charset="0"/>
              </a:rPr>
              <a:t>”. (see example from slide # 50)</a:t>
            </a:r>
          </a:p>
          <a:p>
            <a:pPr marL="342900" indent="-342900" algn="just">
              <a:lnSpc>
                <a:spcPct val="150000"/>
              </a:lnSpc>
              <a:spcBef>
                <a:spcPct val="0"/>
              </a:spcBef>
              <a:buFont typeface="Webdings" pitchFamily="18" charset="2"/>
              <a:buChar char=""/>
            </a:pPr>
            <a:r>
              <a:rPr lang="en-US" sz="1900" dirty="0">
                <a:cs typeface="Arial" charset="0"/>
              </a:rPr>
              <a:t>By convention</a:t>
            </a:r>
            <a:r>
              <a:rPr lang="en-US" sz="1900" dirty="0">
                <a:solidFill>
                  <a:srgbClr val="0000FF"/>
                </a:solidFill>
                <a:cs typeface="Arial" charset="0"/>
              </a:rPr>
              <a:t>, token names </a:t>
            </a:r>
            <a:r>
              <a:rPr lang="en-US" sz="1900" dirty="0">
                <a:cs typeface="Arial" charset="0"/>
              </a:rPr>
              <a:t>are in all </a:t>
            </a:r>
            <a:r>
              <a:rPr lang="en-US" sz="1900" dirty="0">
                <a:solidFill>
                  <a:srgbClr val="FF0000"/>
                </a:solidFill>
                <a:cs typeface="Arial" charset="0"/>
              </a:rPr>
              <a:t>UPPERCASE</a:t>
            </a:r>
            <a:r>
              <a:rPr lang="en-US" sz="1900" dirty="0">
                <a:cs typeface="Arial" charset="0"/>
              </a:rPr>
              <a:t>.</a:t>
            </a:r>
          </a:p>
          <a:p>
            <a:pPr marL="342900" indent="-342900" algn="just">
              <a:lnSpc>
                <a:spcPct val="150000"/>
              </a:lnSpc>
              <a:spcBef>
                <a:spcPct val="0"/>
              </a:spcBef>
              <a:buFont typeface="Webdings" pitchFamily="18" charset="2"/>
              <a:buChar char=""/>
            </a:pPr>
            <a:r>
              <a:rPr lang="en-US" sz="1900" dirty="0">
                <a:cs typeface="Arial" charset="0"/>
              </a:rPr>
              <a:t>When JavaCC runs on the file </a:t>
            </a:r>
            <a:r>
              <a:rPr lang="en-US" sz="1900" dirty="0" err="1">
                <a:solidFill>
                  <a:srgbClr val="FF0000"/>
                </a:solidFill>
                <a:cs typeface="Arial" charset="0"/>
              </a:rPr>
              <a:t>simple.jj</a:t>
            </a:r>
            <a:r>
              <a:rPr lang="en-US" sz="1900" dirty="0">
                <a:cs typeface="Arial" charset="0"/>
              </a:rPr>
              <a:t>, JavaCC creates a class </a:t>
            </a:r>
            <a:r>
              <a:rPr lang="en-US" sz="1900" dirty="0" err="1">
                <a:solidFill>
                  <a:srgbClr val="0000FF"/>
                </a:solidFill>
                <a:cs typeface="Arial" charset="0"/>
              </a:rPr>
              <a:t>simpleTokenManager</a:t>
            </a:r>
            <a:r>
              <a:rPr lang="en-US" sz="1900" dirty="0">
                <a:cs typeface="Arial" charset="0"/>
              </a:rPr>
              <a:t>, which contains a method </a:t>
            </a:r>
            <a:r>
              <a:rPr lang="en-US" sz="1900" dirty="0" err="1">
                <a:solidFill>
                  <a:srgbClr val="0000FF"/>
                </a:solidFill>
                <a:cs typeface="Arial" charset="0"/>
              </a:rPr>
              <a:t>getNextToken</a:t>
            </a:r>
            <a:r>
              <a:rPr lang="en-US" sz="1900" dirty="0">
                <a:solidFill>
                  <a:srgbClr val="0000FF"/>
                </a:solidFill>
                <a:cs typeface="Arial" charset="0"/>
              </a:rPr>
              <a:t>().</a:t>
            </a:r>
          </a:p>
          <a:p>
            <a:pPr marL="342900" indent="-342900" algn="just">
              <a:lnSpc>
                <a:spcPct val="150000"/>
              </a:lnSpc>
              <a:spcBef>
                <a:spcPct val="0"/>
              </a:spcBef>
              <a:buFont typeface="Webdings" pitchFamily="18" charset="2"/>
              <a:buChar char=""/>
            </a:pPr>
            <a:r>
              <a:rPr lang="en-US" sz="1900" dirty="0">
                <a:cs typeface="Arial" charset="0"/>
              </a:rPr>
              <a:t>The </a:t>
            </a:r>
            <a:r>
              <a:rPr lang="en-US" sz="1900" dirty="0" err="1">
                <a:solidFill>
                  <a:srgbClr val="0000FF"/>
                </a:solidFill>
                <a:cs typeface="Arial" charset="0"/>
              </a:rPr>
              <a:t>getNextToken</a:t>
            </a:r>
            <a:r>
              <a:rPr lang="en-US" sz="1900" dirty="0">
                <a:solidFill>
                  <a:srgbClr val="0000FF"/>
                </a:solidFill>
                <a:cs typeface="Arial" charset="0"/>
              </a:rPr>
              <a:t>() </a:t>
            </a:r>
            <a:r>
              <a:rPr lang="en-US" sz="1900" dirty="0">
                <a:cs typeface="Arial" charset="0"/>
              </a:rPr>
              <a:t>method </a:t>
            </a:r>
            <a:r>
              <a:rPr lang="en-US" sz="1900" dirty="0">
                <a:solidFill>
                  <a:srgbClr val="0000FF"/>
                </a:solidFill>
                <a:cs typeface="Arial" charset="0"/>
              </a:rPr>
              <a:t>implements the DFA </a:t>
            </a:r>
            <a:r>
              <a:rPr lang="en-US" sz="1900" dirty="0">
                <a:cs typeface="Arial" charset="0"/>
              </a:rPr>
              <a:t>that recognizes the tokens described by the regular expressions</a:t>
            </a:r>
          </a:p>
          <a:p>
            <a:pPr marL="342900" indent="-342900" algn="just">
              <a:lnSpc>
                <a:spcPct val="150000"/>
              </a:lnSpc>
              <a:spcBef>
                <a:spcPct val="0"/>
              </a:spcBef>
              <a:buFont typeface="Webdings" pitchFamily="18" charset="2"/>
              <a:buChar char=""/>
            </a:pPr>
            <a:r>
              <a:rPr lang="en-US" sz="1900" dirty="0">
                <a:cs typeface="Arial" charset="0"/>
              </a:rPr>
              <a:t>Every time </a:t>
            </a:r>
            <a:r>
              <a:rPr lang="en-US" sz="1900" dirty="0" err="1">
                <a:solidFill>
                  <a:srgbClr val="0000FF"/>
                </a:solidFill>
                <a:cs typeface="Arial" charset="0"/>
              </a:rPr>
              <a:t>getNextToken</a:t>
            </a:r>
            <a:r>
              <a:rPr lang="en-US" sz="1900" dirty="0">
                <a:cs typeface="Arial" charset="0"/>
              </a:rPr>
              <a:t> is called, it finds the rule whose </a:t>
            </a:r>
            <a:r>
              <a:rPr lang="en-US" sz="1900" dirty="0">
                <a:solidFill>
                  <a:srgbClr val="0000FF"/>
                </a:solidFill>
                <a:cs typeface="Arial" charset="0"/>
              </a:rPr>
              <a:t>regular expression </a:t>
            </a:r>
            <a:r>
              <a:rPr lang="en-US" sz="1900" dirty="0">
                <a:cs typeface="Arial" charset="0"/>
              </a:rPr>
              <a:t>matches to the next sequence of characters in the input file, and </a:t>
            </a:r>
            <a:r>
              <a:rPr lang="en-US" sz="1900" dirty="0">
                <a:solidFill>
                  <a:srgbClr val="0000FF"/>
                </a:solidFill>
                <a:cs typeface="Arial" charset="0"/>
              </a:rPr>
              <a:t>returns the token </a:t>
            </a:r>
            <a:r>
              <a:rPr lang="en-US" sz="1900" dirty="0">
                <a:cs typeface="Arial" charset="0"/>
              </a:rPr>
              <a:t>for that rule</a:t>
            </a:r>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TextShape 2"/>
          <p:cNvSpPr txBox="1"/>
          <p:nvPr/>
        </p:nvSpPr>
        <p:spPr>
          <a:xfrm>
            <a:off x="268660" y="838200"/>
            <a:ext cx="8494340" cy="5829360"/>
          </a:xfrm>
          <a:prstGeom prst="rect">
            <a:avLst/>
          </a:prstGeom>
        </p:spPr>
        <p:txBody>
          <a:bodyPr/>
          <a:lstStyle/>
          <a:p>
            <a:pPr marL="609600" indent="-430213" algn="just">
              <a:lnSpc>
                <a:spcPct val="200000"/>
              </a:lnSpc>
              <a:buFont typeface="Webdings" pitchFamily="18" charset="2"/>
              <a:buChar char="ÿ"/>
            </a:pPr>
            <a:r>
              <a:rPr lang="en-US" sz="1900" dirty="0" err="1">
                <a:solidFill>
                  <a:srgbClr val="0000FF"/>
                </a:solidFill>
                <a:latin typeface="Perpetua" pitchFamily="18" charset="0"/>
              </a:rPr>
              <a:t>Inputfile</a:t>
            </a:r>
            <a:r>
              <a:rPr lang="en-US" sz="1900" dirty="0">
                <a:solidFill>
                  <a:srgbClr val="C93507"/>
                </a:solidFill>
                <a:cs typeface="Arial" charset="0"/>
              </a:rPr>
              <a:t> </a:t>
            </a:r>
            <a:r>
              <a:rPr lang="en-US" sz="1900" dirty="0">
                <a:latin typeface="Perpetua" pitchFamily="18" charset="0"/>
              </a:rPr>
              <a:t> file is used as input file for </a:t>
            </a:r>
            <a:r>
              <a:rPr lang="en-US" sz="1900" dirty="0" err="1">
                <a:solidFill>
                  <a:srgbClr val="0000FF"/>
                </a:solidFill>
                <a:latin typeface="Perpetua" pitchFamily="18" charset="0"/>
              </a:rPr>
              <a:t>simple.jj</a:t>
            </a:r>
            <a:r>
              <a:rPr lang="en-US" sz="1900" dirty="0">
                <a:solidFill>
                  <a:srgbClr val="C93507"/>
                </a:solidFill>
                <a:cs typeface="Arial" charset="0"/>
              </a:rPr>
              <a:t> </a:t>
            </a:r>
            <a:r>
              <a:rPr lang="en-US" sz="1900" dirty="0">
                <a:latin typeface="Perpetua" pitchFamily="18" charset="0"/>
              </a:rPr>
              <a:t>code, as shown on slide number 52.</a:t>
            </a:r>
          </a:p>
          <a:p>
            <a:pPr marL="609600" indent="-430213" algn="just">
              <a:lnSpc>
                <a:spcPct val="200000"/>
              </a:lnSpc>
              <a:buFont typeface="Webdings" pitchFamily="18" charset="2"/>
              <a:buChar char="ÿ"/>
            </a:pPr>
            <a:r>
              <a:rPr lang="en-US" sz="1900" dirty="0">
                <a:latin typeface="Perpetua" pitchFamily="18" charset="0"/>
              </a:rPr>
              <a:t>When there is more than one rule that matches the input, JavaCC uses the following strategy:</a:t>
            </a:r>
          </a:p>
          <a:p>
            <a:pPr marL="1312863" lvl="1" indent="-290513" algn="just">
              <a:lnSpc>
                <a:spcPct val="200000"/>
              </a:lnSpc>
              <a:buFontTx/>
              <a:buAutoNum type="arabicPeriod"/>
            </a:pPr>
            <a:r>
              <a:rPr lang="en-US" sz="1900" dirty="0">
                <a:latin typeface="Perpetua" pitchFamily="18" charset="0"/>
              </a:rPr>
              <a:t>Always match to the </a:t>
            </a:r>
            <a:r>
              <a:rPr lang="en-US" sz="1900" dirty="0">
                <a:solidFill>
                  <a:srgbClr val="0000FF"/>
                </a:solidFill>
                <a:latin typeface="Perpetua" pitchFamily="18" charset="0"/>
              </a:rPr>
              <a:t>longest</a:t>
            </a:r>
            <a:r>
              <a:rPr lang="en-US" sz="1900" dirty="0">
                <a:latin typeface="Perpetua" pitchFamily="18" charset="0"/>
              </a:rPr>
              <a:t> possible string</a:t>
            </a:r>
          </a:p>
          <a:p>
            <a:pPr marL="1312863" lvl="1" indent="-290513" algn="just">
              <a:lnSpc>
                <a:spcPct val="200000"/>
              </a:lnSpc>
              <a:buFontTx/>
              <a:buAutoNum type="arabicPeriod"/>
            </a:pPr>
            <a:r>
              <a:rPr lang="en-US" sz="1900" dirty="0">
                <a:latin typeface="Perpetua" pitchFamily="18" charset="0"/>
              </a:rPr>
              <a:t>If two different rules match the same string, use the rule that appears </a:t>
            </a:r>
            <a:r>
              <a:rPr lang="en-US" sz="1900" dirty="0">
                <a:solidFill>
                  <a:srgbClr val="0000FF"/>
                </a:solidFill>
                <a:latin typeface="Perpetua" pitchFamily="18" charset="0"/>
              </a:rPr>
              <a:t>first</a:t>
            </a:r>
            <a:r>
              <a:rPr lang="en-US" sz="1900" dirty="0">
                <a:latin typeface="Perpetua" pitchFamily="18" charset="0"/>
              </a:rPr>
              <a:t> in        the .</a:t>
            </a:r>
            <a:r>
              <a:rPr lang="en-US" sz="1900" dirty="0" err="1">
                <a:latin typeface="Perpetua" pitchFamily="18" charset="0"/>
              </a:rPr>
              <a:t>jj</a:t>
            </a:r>
            <a:r>
              <a:rPr lang="en-US" sz="1900" dirty="0">
                <a:latin typeface="Perpetua" pitchFamily="18" charset="0"/>
              </a:rPr>
              <a:t> file</a:t>
            </a:r>
          </a:p>
          <a:p>
            <a:pPr marL="609600" indent="-430213" algn="just">
              <a:lnSpc>
                <a:spcPct val="200000"/>
              </a:lnSpc>
              <a:buFont typeface="Webdings" pitchFamily="18" charset="2"/>
              <a:buChar char="ÿ"/>
            </a:pPr>
            <a:r>
              <a:rPr lang="en-US" sz="1900" dirty="0">
                <a:latin typeface="Perpetua" pitchFamily="18" charset="0"/>
              </a:rPr>
              <a:t>For example, the “else” string matches both the ELSE and IDENTIFIER rules, </a:t>
            </a:r>
            <a:r>
              <a:rPr lang="en-US" sz="1900" dirty="0" err="1">
                <a:latin typeface="Perpetua" pitchFamily="18" charset="0"/>
              </a:rPr>
              <a:t>getNextToken</a:t>
            </a:r>
            <a:r>
              <a:rPr lang="en-US" sz="1900" dirty="0">
                <a:latin typeface="Perpetua" pitchFamily="18" charset="0"/>
              </a:rPr>
              <a:t>() will return the ELSE token</a:t>
            </a:r>
          </a:p>
          <a:p>
            <a:pPr marL="609600" indent="-430213" algn="just">
              <a:lnSpc>
                <a:spcPct val="200000"/>
              </a:lnSpc>
              <a:buFont typeface="Webdings" pitchFamily="18" charset="2"/>
              <a:buChar char="ÿ"/>
            </a:pPr>
            <a:r>
              <a:rPr lang="en-US" sz="1900" dirty="0">
                <a:latin typeface="Perpetua" pitchFamily="18" charset="0"/>
              </a:rPr>
              <a:t>But “else21” matches to the IDENTIFIER token only</a:t>
            </a:r>
          </a:p>
          <a:p>
            <a:pPr algn="just">
              <a:lnSpc>
                <a:spcPct val="150000"/>
              </a:lnSpc>
            </a:pPr>
            <a:endParaRPr lang="en-US" sz="1900" dirty="0">
              <a:cs typeface="Arial" charset="0"/>
            </a:endParaRP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TextShape 2"/>
          <p:cNvSpPr txBox="1"/>
          <p:nvPr/>
        </p:nvSpPr>
        <p:spPr>
          <a:xfrm>
            <a:off x="254440" y="759960"/>
            <a:ext cx="8584760" cy="5450400"/>
          </a:xfrm>
          <a:prstGeom prst="rect">
            <a:avLst/>
          </a:prstGeom>
        </p:spPr>
        <p:txBody>
          <a:bodyPr/>
          <a:lstStyle/>
          <a:p>
            <a:pPr marL="515937" lvl="2" indent="-342900" algn="just">
              <a:lnSpc>
                <a:spcPct val="200000"/>
              </a:lnSpc>
              <a:buSzPct val="85000"/>
              <a:buFont typeface="+mj-lt"/>
              <a:buAutoNum type="arabicPeriod" startAt="4"/>
            </a:pPr>
            <a:r>
              <a:rPr lang="en-US" b="1" dirty="0">
                <a:solidFill>
                  <a:srgbClr val="0000FF"/>
                </a:solidFill>
                <a:latin typeface="Perpetua" pitchFamily="18" charset="0"/>
              </a:rPr>
              <a:t>+ </a:t>
            </a:r>
            <a:r>
              <a:rPr lang="en-US" sz="1900" dirty="0">
                <a:solidFill>
                  <a:srgbClr val="000000"/>
                </a:solidFill>
                <a:latin typeface="Perpetua" pitchFamily="18" charset="0"/>
              </a:rPr>
              <a:t>is a lexeme that is mapped into the token </a:t>
            </a:r>
            <a:r>
              <a:rPr lang="en-US" sz="1600" dirty="0">
                <a:solidFill>
                  <a:srgbClr val="CC00FF"/>
                </a:solidFill>
                <a:latin typeface="Perpetua" pitchFamily="18" charset="0"/>
              </a:rPr>
              <a:t>{+}</a:t>
            </a:r>
            <a:r>
              <a:rPr lang="en-US" b="1" dirty="0">
                <a:solidFill>
                  <a:srgbClr val="0000FF"/>
                </a:solidFill>
                <a:latin typeface="Perpetua" pitchFamily="18" charset="0"/>
              </a:rPr>
              <a:t>.</a:t>
            </a:r>
          </a:p>
          <a:p>
            <a:pPr marL="515937" lvl="2" indent="-342900" algn="just">
              <a:lnSpc>
                <a:spcPct val="200000"/>
              </a:lnSpc>
              <a:buSzPct val="85000"/>
              <a:buFont typeface="+mj-lt"/>
              <a:buAutoNum type="arabicPeriod" startAt="4"/>
            </a:pPr>
            <a:r>
              <a:rPr lang="en-US" b="1" dirty="0">
                <a:solidFill>
                  <a:srgbClr val="0000FF"/>
                </a:solidFill>
                <a:latin typeface="Perpetua" pitchFamily="18" charset="0"/>
              </a:rPr>
              <a:t>rate </a:t>
            </a:r>
            <a:r>
              <a:rPr lang="en-US" sz="1900" dirty="0">
                <a:solidFill>
                  <a:srgbClr val="000000"/>
                </a:solidFill>
                <a:latin typeface="Perpetua" pitchFamily="18" charset="0"/>
              </a:rPr>
              <a:t>is a lexeme that is mapped into the token </a:t>
            </a:r>
            <a:r>
              <a:rPr lang="en-US" b="1" dirty="0">
                <a:solidFill>
                  <a:srgbClr val="CC00FF"/>
                </a:solidFill>
                <a:latin typeface="Perpetua" pitchFamily="18" charset="0"/>
              </a:rPr>
              <a:t>{ id, 3 }</a:t>
            </a:r>
            <a:r>
              <a:rPr lang="en-US" sz="1900" dirty="0">
                <a:solidFill>
                  <a:srgbClr val="000000"/>
                </a:solidFill>
                <a:latin typeface="Perpetua" pitchFamily="18" charset="0"/>
              </a:rPr>
              <a:t>, where 3 points to the symbol-table entry for rate.</a:t>
            </a:r>
          </a:p>
          <a:p>
            <a:pPr marL="515937" lvl="2" indent="-342900" algn="just">
              <a:lnSpc>
                <a:spcPct val="200000"/>
              </a:lnSpc>
              <a:buSzPct val="85000"/>
              <a:buFont typeface="+mj-lt"/>
              <a:buAutoNum type="arabicPeriod" startAt="4"/>
            </a:pPr>
            <a:r>
              <a:rPr lang="en-US" b="1" dirty="0">
                <a:solidFill>
                  <a:srgbClr val="0000FF"/>
                </a:solidFill>
                <a:latin typeface="Perpetua" pitchFamily="18" charset="0"/>
              </a:rPr>
              <a:t>* </a:t>
            </a:r>
            <a:r>
              <a:rPr lang="en-US" sz="1900" dirty="0">
                <a:solidFill>
                  <a:srgbClr val="000000"/>
                </a:solidFill>
                <a:latin typeface="Perpetua" pitchFamily="18" charset="0"/>
              </a:rPr>
              <a:t>is a lexeme that is mapped into the token </a:t>
            </a:r>
            <a:r>
              <a:rPr lang="en-US" b="1" dirty="0">
                <a:solidFill>
                  <a:srgbClr val="CC00FF"/>
                </a:solidFill>
                <a:latin typeface="Perpetua" pitchFamily="18" charset="0"/>
              </a:rPr>
              <a:t>{* }</a:t>
            </a:r>
            <a:r>
              <a:rPr lang="en-US" sz="1900" dirty="0">
                <a:solidFill>
                  <a:srgbClr val="000000"/>
                </a:solidFill>
                <a:latin typeface="Perpetua" pitchFamily="18" charset="0"/>
              </a:rPr>
              <a:t>.</a:t>
            </a:r>
          </a:p>
          <a:p>
            <a:pPr marL="515937" lvl="2" indent="-342900" algn="just">
              <a:lnSpc>
                <a:spcPct val="200000"/>
              </a:lnSpc>
              <a:buSzPct val="85000"/>
              <a:buFont typeface="+mj-lt"/>
              <a:buAutoNum type="arabicPeriod" startAt="4"/>
            </a:pPr>
            <a:r>
              <a:rPr lang="en-US" b="1" dirty="0">
                <a:solidFill>
                  <a:srgbClr val="0000FF"/>
                </a:solidFill>
                <a:latin typeface="Perpetua" pitchFamily="18" charset="0"/>
              </a:rPr>
              <a:t>60 </a:t>
            </a:r>
            <a:r>
              <a:rPr lang="en-US" sz="1900" dirty="0">
                <a:solidFill>
                  <a:srgbClr val="000000"/>
                </a:solidFill>
                <a:latin typeface="Perpetua" pitchFamily="18" charset="0"/>
              </a:rPr>
              <a:t>is a lexeme that is mapped into the token </a:t>
            </a:r>
            <a:r>
              <a:rPr lang="en-US" b="1" dirty="0">
                <a:solidFill>
                  <a:srgbClr val="CC00FF"/>
                </a:solidFill>
                <a:latin typeface="Perpetua" pitchFamily="18" charset="0"/>
              </a:rPr>
              <a:t>{ 60 }</a:t>
            </a:r>
            <a:r>
              <a:rPr lang="en-US" b="1" dirty="0">
                <a:latin typeface="Perpetua" pitchFamily="18" charset="0"/>
              </a:rPr>
              <a:t>.</a:t>
            </a:r>
          </a:p>
          <a:p>
            <a:pPr marL="57150" lvl="1" indent="-342900" algn="just">
              <a:lnSpc>
                <a:spcPct val="200000"/>
              </a:lnSpc>
              <a:buSzPct val="85000"/>
              <a:buFont typeface="Wingdings" pitchFamily="2" charset="2"/>
              <a:buChar char="F"/>
            </a:pPr>
            <a:r>
              <a:rPr lang="en-US" sz="1700" dirty="0">
                <a:solidFill>
                  <a:srgbClr val="000000"/>
                </a:solidFill>
                <a:latin typeface="Perpetua" pitchFamily="18" charset="0"/>
              </a:rPr>
              <a:t>Blanks separating the lexemes would be discarded by the lexical analyzer.</a:t>
            </a:r>
          </a:p>
          <a:p>
            <a:pPr marL="342900" lvl="2" indent="-342900" algn="just">
              <a:lnSpc>
                <a:spcPct val="150000"/>
              </a:lnSpc>
              <a:buSzPct val="85000"/>
              <a:buFont typeface="Webdings" pitchFamily="18" charset="2"/>
              <a:buChar char="ÿ"/>
            </a:pPr>
            <a:endParaRPr lang="en-US" sz="1900" dirty="0">
              <a:solidFill>
                <a:srgbClr val="000000"/>
              </a:solidFill>
              <a:latin typeface="Perpetua" pitchFamily="18" charset="0"/>
            </a:endParaRPr>
          </a:p>
          <a:p>
            <a:pPr marL="342900" lvl="2" indent="-342900" algn="just">
              <a:lnSpc>
                <a:spcPct val="150000"/>
              </a:lnSpc>
              <a:buSzPct val="85000"/>
              <a:buFont typeface="Webdings" pitchFamily="18" charset="2"/>
              <a:buChar char="ÿ"/>
            </a:pPr>
            <a:endParaRPr lang="en-US" altLang="zh-TW" sz="1900" dirty="0">
              <a:solidFill>
                <a:srgbClr val="000000"/>
              </a:solidFill>
              <a:latin typeface="Perpetua" pitchFamily="18" charset="0"/>
            </a:endParaRPr>
          </a:p>
          <a:p>
            <a:pPr marL="746125" lvl="3" indent="-168275" algn="just">
              <a:lnSpc>
                <a:spcPct val="150000"/>
              </a:lnSpc>
              <a:buSzPct val="85000"/>
              <a:buFont typeface="Wingdings" charset="2"/>
              <a:buChar char=""/>
            </a:pPr>
            <a:endParaRPr lang="en-US" dirty="0">
              <a:solidFill>
                <a:srgbClr val="0066FF"/>
              </a:solidFill>
              <a:latin typeface="Perpetua" pitchFamily="18" charset="0"/>
            </a:endParaRPr>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Simple.jj</a:t>
            </a:r>
            <a:endParaRPr lang="en-US" dirty="0"/>
          </a:p>
        </p:txBody>
      </p:sp>
      <p:sp>
        <p:nvSpPr>
          <p:cNvPr id="5" name="TextShape 2"/>
          <p:cNvSpPr txBox="1"/>
          <p:nvPr/>
        </p:nvSpPr>
        <p:spPr>
          <a:xfrm>
            <a:off x="358305" y="914400"/>
            <a:ext cx="4455740" cy="5753160"/>
          </a:xfrm>
          <a:prstGeom prst="rect">
            <a:avLst/>
          </a:prstGeom>
        </p:spPr>
        <p:txBody>
          <a:bodyPr/>
          <a:lstStyle/>
          <a:p>
            <a:pPr marL="179387" algn="just"/>
            <a:r>
              <a:rPr lang="en-US" sz="1500" dirty="0">
                <a:latin typeface="Arial" pitchFamily="34" charset="0"/>
                <a:cs typeface="Arial" pitchFamily="34" charset="0"/>
              </a:rPr>
              <a:t>PARSER_BEGIN(simple)</a:t>
            </a:r>
          </a:p>
          <a:p>
            <a:pPr marL="179387" algn="just"/>
            <a:r>
              <a:rPr lang="en-US" sz="1500" dirty="0">
                <a:latin typeface="Arial" pitchFamily="34" charset="0"/>
                <a:cs typeface="Arial" pitchFamily="34" charset="0"/>
              </a:rPr>
              <a:t>public class simple</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PARSER_END(simple)</a:t>
            </a:r>
          </a:p>
          <a:p>
            <a:pPr marL="179387" algn="just"/>
            <a:r>
              <a:rPr lang="en-US" sz="1500" dirty="0">
                <a:latin typeface="Arial" pitchFamily="34" charset="0"/>
                <a:cs typeface="Arial" pitchFamily="34" charset="0"/>
              </a:rPr>
              <a:t>TOKEN_MGR_DECLS:</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	public static </a:t>
            </a:r>
            <a:r>
              <a:rPr lang="en-US" sz="1500" dirty="0" err="1">
                <a:latin typeface="Arial" pitchFamily="34" charset="0"/>
                <a:cs typeface="Arial" pitchFamily="34" charset="0"/>
              </a:rPr>
              <a:t>int</a:t>
            </a:r>
            <a:r>
              <a:rPr lang="en-US" sz="1500" dirty="0">
                <a:latin typeface="Arial" pitchFamily="34" charset="0"/>
                <a:cs typeface="Arial" pitchFamily="34" charset="0"/>
              </a:rPr>
              <a:t> count=0;</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SKIP:</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	&lt;" "&gt;</a:t>
            </a:r>
          </a:p>
          <a:p>
            <a:pPr marL="179387" algn="just"/>
            <a:r>
              <a:rPr lang="en-US" sz="1500" dirty="0">
                <a:latin typeface="Arial" pitchFamily="34" charset="0"/>
                <a:cs typeface="Arial" pitchFamily="34" charset="0"/>
              </a:rPr>
              <a:t>	|&lt;"\n"&gt;</a:t>
            </a:r>
          </a:p>
          <a:p>
            <a:pPr marL="179387" algn="just"/>
            <a:r>
              <a:rPr lang="en-US" sz="1500" dirty="0">
                <a:latin typeface="Arial" pitchFamily="34" charset="0"/>
                <a:cs typeface="Arial" pitchFamily="34" charset="0"/>
              </a:rPr>
              <a:t>	|&lt;"\t"&gt;</a:t>
            </a:r>
          </a:p>
          <a:p>
            <a:pPr marL="179387" algn="just"/>
            <a:r>
              <a:rPr lang="en-US" sz="1500" dirty="0">
                <a:latin typeface="Arial" pitchFamily="34" charset="0"/>
                <a:cs typeface="Arial" pitchFamily="34" charset="0"/>
              </a:rPr>
              <a:t>	|&lt;"\r"&gt;</a:t>
            </a:r>
          </a:p>
          <a:p>
            <a:pPr marL="179387" algn="just"/>
            <a:r>
              <a:rPr lang="en-US" sz="1500" dirty="0">
                <a:latin typeface="Arial" pitchFamily="34" charset="0"/>
                <a:cs typeface="Arial" pitchFamily="34" charset="0"/>
              </a:rPr>
              <a:t>	|&lt;"\b"&gt;</a:t>
            </a:r>
          </a:p>
          <a:p>
            <a:pPr marL="179387" algn="just"/>
            <a:r>
              <a:rPr lang="en-US" sz="1500" dirty="0">
                <a:latin typeface="Arial" pitchFamily="34" charset="0"/>
                <a:cs typeface="Arial" pitchFamily="34" charset="0"/>
              </a:rPr>
              <a:t>	|&lt;"//"(~["\n"])*"\n"&gt;</a:t>
            </a:r>
          </a:p>
          <a:p>
            <a:pPr marL="179387" algn="just"/>
            <a:r>
              <a:rPr lang="en-US" sz="1500" dirty="0">
                <a:latin typeface="Arial" pitchFamily="34" charset="0"/>
                <a:cs typeface="Arial" pitchFamily="34" charset="0"/>
              </a:rPr>
              <a:t>	|&lt;"/*"&gt; {count++;} : INNER_COMMENT</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&lt;INNER_COMMENT&gt;</a:t>
            </a:r>
          </a:p>
          <a:p>
            <a:pPr marL="179387" algn="just"/>
            <a:r>
              <a:rPr lang="en-US" sz="1500" dirty="0">
                <a:latin typeface="Arial" pitchFamily="34" charset="0"/>
                <a:cs typeface="Arial" pitchFamily="34" charset="0"/>
              </a:rPr>
              <a:t>SKIP:</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&lt;"/*"&gt;{count++;}:INNER_COMMENT</a:t>
            </a:r>
          </a:p>
          <a:p>
            <a:pPr marL="179387" algn="just"/>
            <a:r>
              <a:rPr lang="en-US" sz="1500" dirty="0">
                <a:latin typeface="Arial" pitchFamily="34" charset="0"/>
                <a:cs typeface="Arial" pitchFamily="34" charset="0"/>
              </a:rPr>
              <a:t>}</a:t>
            </a:r>
          </a:p>
        </p:txBody>
      </p:sp>
      <p:sp>
        <p:nvSpPr>
          <p:cNvPr id="8" name="Rectangle 7"/>
          <p:cNvSpPr/>
          <p:nvPr/>
        </p:nvSpPr>
        <p:spPr>
          <a:xfrm>
            <a:off x="4800600" y="228600"/>
            <a:ext cx="4114800" cy="6555641"/>
          </a:xfrm>
          <a:prstGeom prst="rect">
            <a:avLst/>
          </a:prstGeom>
          <a:ln w="19050">
            <a:noFill/>
          </a:ln>
        </p:spPr>
        <p:txBody>
          <a:bodyPr wrap="square">
            <a:spAutoFit/>
          </a:bodyPr>
          <a:lstStyle/>
          <a:p>
            <a:pPr marL="179387" algn="just"/>
            <a:r>
              <a:rPr lang="en-US" sz="1500" dirty="0">
                <a:latin typeface="Arial" pitchFamily="34" charset="0"/>
                <a:cs typeface="Arial" pitchFamily="34" charset="0"/>
              </a:rPr>
              <a:t>&lt;INNER_COMMENT&gt;</a:t>
            </a:r>
          </a:p>
          <a:p>
            <a:pPr marL="179387" algn="just"/>
            <a:r>
              <a:rPr lang="en-US" sz="1500" dirty="0">
                <a:latin typeface="Arial" pitchFamily="34" charset="0"/>
                <a:cs typeface="Arial" pitchFamily="34" charset="0"/>
              </a:rPr>
              <a:t>SKIP:</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	&lt;~[]&gt;</a:t>
            </a:r>
          </a:p>
          <a:p>
            <a:pPr marL="179387" algn="just"/>
            <a:r>
              <a:rPr lang="en-US" sz="1500" dirty="0">
                <a:latin typeface="Arial" pitchFamily="34" charset="0"/>
                <a:cs typeface="Arial" pitchFamily="34" charset="0"/>
              </a:rPr>
              <a:t>	|&lt;"*/"&gt; </a:t>
            </a:r>
          </a:p>
          <a:p>
            <a:pPr marL="179387" algn="just"/>
            <a:r>
              <a:rPr lang="en-US" sz="1500" dirty="0">
                <a:latin typeface="Arial" pitchFamily="34" charset="0"/>
                <a:cs typeface="Arial" pitchFamily="34" charset="0"/>
              </a:rPr>
              <a:t>	{</a:t>
            </a:r>
          </a:p>
          <a:p>
            <a:pPr marL="179387" algn="just"/>
            <a:r>
              <a:rPr lang="en-US" sz="1500" dirty="0">
                <a:latin typeface="Arial" pitchFamily="34" charset="0"/>
                <a:cs typeface="Arial" pitchFamily="34" charset="0"/>
              </a:rPr>
              <a:t>	  count--;	    	  	if(count==0);  </a:t>
            </a:r>
            <a:r>
              <a:rPr lang="en-US" sz="1500" dirty="0" err="1">
                <a:latin typeface="Arial" pitchFamily="34" charset="0"/>
                <a:cs typeface="Arial" pitchFamily="34" charset="0"/>
              </a:rPr>
              <a:t>SwitchTo</a:t>
            </a:r>
            <a:r>
              <a:rPr lang="en-US" sz="1500" dirty="0">
                <a:latin typeface="Arial" pitchFamily="34" charset="0"/>
                <a:cs typeface="Arial" pitchFamily="34" charset="0"/>
              </a:rPr>
              <a:t>(DEFAULT);</a:t>
            </a:r>
          </a:p>
          <a:p>
            <a:pPr marL="179387" algn="just"/>
            <a:r>
              <a:rPr lang="en-US" sz="1500" dirty="0">
                <a:latin typeface="Arial" pitchFamily="34" charset="0"/>
                <a:cs typeface="Arial" pitchFamily="34" charset="0"/>
              </a:rPr>
              <a:t>	}</a:t>
            </a:r>
          </a:p>
          <a:p>
            <a:pPr marL="179387" algn="just"/>
            <a:r>
              <a:rPr lang="en-US" sz="1500" dirty="0">
                <a:latin typeface="Arial" pitchFamily="34" charset="0"/>
                <a:cs typeface="Arial" pitchFamily="34" charset="0"/>
              </a:rPr>
              <a:t>}</a:t>
            </a:r>
          </a:p>
          <a:p>
            <a:pPr marL="179387" algn="just"/>
            <a:endParaRPr lang="en-US" sz="1500" dirty="0">
              <a:latin typeface="Arial" pitchFamily="34" charset="0"/>
              <a:cs typeface="Arial" pitchFamily="34" charset="0"/>
            </a:endParaRPr>
          </a:p>
          <a:p>
            <a:pPr marL="179387" algn="just"/>
            <a:r>
              <a:rPr lang="en-US" sz="1500" dirty="0">
                <a:latin typeface="Arial" pitchFamily="34" charset="0"/>
                <a:cs typeface="Arial" pitchFamily="34" charset="0"/>
              </a:rPr>
              <a:t>TOKEN:</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         &lt;</a:t>
            </a:r>
            <a:r>
              <a:rPr lang="en-US" sz="1500" dirty="0" err="1">
                <a:latin typeface="Arial" pitchFamily="34" charset="0"/>
                <a:cs typeface="Arial" pitchFamily="34" charset="0"/>
              </a:rPr>
              <a:t>ELSE:"else</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FOR:"for</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AND:"and</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CLASS:"class</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PUBLIC:"public</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PROTECTED:"protected</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PRIVATE:"private</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DO:"do</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IF:"if</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WHILE:"while</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|&lt;INT:"</a:t>
            </a:r>
            <a:r>
              <a:rPr lang="en-US" sz="1500" dirty="0" err="1">
                <a:latin typeface="Arial" pitchFamily="34" charset="0"/>
                <a:cs typeface="Arial" pitchFamily="34" charset="0"/>
              </a:rPr>
              <a:t>int</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FLOAT:"float</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CHAR:"char</a:t>
            </a:r>
            <a:r>
              <a:rPr lang="en-US" sz="1500" dirty="0">
                <a:latin typeface="Arial" pitchFamily="34" charset="0"/>
                <a:cs typeface="Arial" pitchFamily="34" charset="0"/>
              </a:rPr>
              <a:t>"&gt;</a:t>
            </a:r>
          </a:p>
          <a:p>
            <a:pPr marL="636587" lvl="1" algn="just"/>
            <a:r>
              <a:rPr lang="en-US" sz="1500" dirty="0">
                <a:latin typeface="Arial" pitchFamily="34" charset="0"/>
                <a:cs typeface="Arial" pitchFamily="34" charset="0"/>
              </a:rPr>
              <a:t>|&lt;</a:t>
            </a:r>
            <a:r>
              <a:rPr lang="en-US" sz="1500" dirty="0" err="1">
                <a:latin typeface="Arial" pitchFamily="34" charset="0"/>
                <a:cs typeface="Arial" pitchFamily="34" charset="0"/>
              </a:rPr>
              <a:t>VOID:"void</a:t>
            </a:r>
            <a:r>
              <a:rPr lang="en-US" sz="1500" dirty="0">
                <a:latin typeface="Arial" pitchFamily="34" charset="0"/>
                <a:cs typeface="Arial" pitchFamily="34" charset="0"/>
              </a:rPr>
              <a:t>"&gt;</a:t>
            </a:r>
          </a:p>
          <a:p>
            <a:pPr marL="179387" algn="just"/>
            <a:r>
              <a:rPr lang="en-US" sz="1500" dirty="0">
                <a:latin typeface="Arial" pitchFamily="34" charset="0"/>
                <a:cs typeface="Arial" pitchFamily="34" charset="0"/>
              </a:rPr>
              <a:t>}</a:t>
            </a:r>
          </a:p>
        </p:txBody>
      </p:sp>
      <p:cxnSp>
        <p:nvCxnSpPr>
          <p:cNvPr id="9" name="Straight Connector 8"/>
          <p:cNvCxnSpPr/>
          <p:nvPr/>
        </p:nvCxnSpPr>
        <p:spPr>
          <a:xfrm>
            <a:off x="4800600" y="228600"/>
            <a:ext cx="0" cy="655564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TextShape 2"/>
          <p:cNvSpPr txBox="1"/>
          <p:nvPr/>
        </p:nvSpPr>
        <p:spPr>
          <a:xfrm>
            <a:off x="358305" y="914400"/>
            <a:ext cx="4455740" cy="5538012"/>
          </a:xfrm>
          <a:prstGeom prst="rect">
            <a:avLst/>
          </a:prstGeom>
        </p:spPr>
        <p:txBody>
          <a:bodyPr/>
          <a:lstStyle/>
          <a:p>
            <a:pPr marL="177800" indent="-177800" algn="just"/>
            <a:r>
              <a:rPr lang="en-US" sz="1500" dirty="0">
                <a:latin typeface="Arial" pitchFamily="34" charset="0"/>
                <a:cs typeface="Arial" pitchFamily="34" charset="0"/>
              </a:rPr>
              <a:t>TOKEN:</a:t>
            </a:r>
          </a:p>
          <a:p>
            <a:pPr marL="177800" indent="-177800" algn="just"/>
            <a:r>
              <a:rPr lang="en-US" sz="1500" dirty="0">
                <a:latin typeface="Arial" pitchFamily="34" charset="0"/>
                <a:cs typeface="Arial" pitchFamily="34" charset="0"/>
              </a:rPr>
              <a:t>{</a:t>
            </a:r>
          </a:p>
          <a:p>
            <a:pPr marL="177800" indent="342900" algn="just"/>
            <a:r>
              <a:rPr lang="en-US" sz="1500" dirty="0">
                <a:latin typeface="Arial" pitchFamily="34" charset="0"/>
                <a:cs typeface="Arial" pitchFamily="34" charset="0"/>
              </a:rPr>
              <a:t>&lt;PLUS:"+"&gt;</a:t>
            </a:r>
          </a:p>
          <a:p>
            <a:pPr marL="177800" indent="342900" algn="just"/>
            <a:r>
              <a:rPr lang="en-US" sz="1500" dirty="0">
                <a:latin typeface="Arial" pitchFamily="34" charset="0"/>
                <a:cs typeface="Arial" pitchFamily="34" charset="0"/>
              </a:rPr>
              <a:t>|&lt;MINUS:"-"&gt;</a:t>
            </a:r>
          </a:p>
          <a:p>
            <a:pPr marL="177800" indent="342900" algn="just"/>
            <a:r>
              <a:rPr lang="en-US" sz="1500" dirty="0">
                <a:latin typeface="Arial" pitchFamily="34" charset="0"/>
                <a:cs typeface="Arial" pitchFamily="34" charset="0"/>
              </a:rPr>
              <a:t>|&lt;TIMES:"*"&gt;</a:t>
            </a:r>
          </a:p>
          <a:p>
            <a:pPr marL="177800" indent="342900" algn="just"/>
            <a:r>
              <a:rPr lang="en-US" sz="1500" dirty="0">
                <a:latin typeface="Arial" pitchFamily="34" charset="0"/>
                <a:cs typeface="Arial" pitchFamily="34" charset="0"/>
              </a:rPr>
              <a:t>|&lt;DIVIDE:"/"&gt;</a:t>
            </a:r>
          </a:p>
          <a:p>
            <a:pPr marL="177800" indent="342900" algn="just"/>
            <a:r>
              <a:rPr lang="en-US" sz="1500" dirty="0">
                <a:latin typeface="Arial" pitchFamily="34" charset="0"/>
                <a:cs typeface="Arial" pitchFamily="34" charset="0"/>
              </a:rPr>
              <a:t>|&lt;SEMICOLON:";"&gt;</a:t>
            </a:r>
          </a:p>
          <a:p>
            <a:pPr marL="177800" indent="342900" algn="just"/>
            <a:r>
              <a:rPr lang="en-US" sz="1500" dirty="0">
                <a:latin typeface="Arial" pitchFamily="34" charset="0"/>
                <a:cs typeface="Arial" pitchFamily="34" charset="0"/>
              </a:rPr>
              <a:t>|&lt;LEFT_PARENTHESIS:"("&gt;</a:t>
            </a:r>
          </a:p>
          <a:p>
            <a:pPr marL="177800" indent="342900" algn="just"/>
            <a:r>
              <a:rPr lang="en-US" sz="1500" dirty="0">
                <a:latin typeface="Arial" pitchFamily="34" charset="0"/>
                <a:cs typeface="Arial" pitchFamily="34" charset="0"/>
              </a:rPr>
              <a:t>|&lt;RIGHT_PARENTHESIS:")"&gt;</a:t>
            </a:r>
          </a:p>
          <a:p>
            <a:pPr marL="177800" indent="342900" algn="just"/>
            <a:r>
              <a:rPr lang="en-US" sz="1500" dirty="0">
                <a:latin typeface="Arial" pitchFamily="34" charset="0"/>
                <a:cs typeface="Arial" pitchFamily="34" charset="0"/>
              </a:rPr>
              <a:t>|&lt;LEFT_SQUARE_BRACKET:"["&gt;</a:t>
            </a:r>
          </a:p>
          <a:p>
            <a:pPr marL="177800" indent="342900" algn="just"/>
            <a:r>
              <a:rPr lang="en-US" sz="1500" dirty="0">
                <a:latin typeface="Arial" pitchFamily="34" charset="0"/>
                <a:cs typeface="Arial" pitchFamily="34" charset="0"/>
              </a:rPr>
              <a:t>|&lt;RIGHT_SQUARE_BRACKET:"]"&gt;</a:t>
            </a:r>
          </a:p>
          <a:p>
            <a:pPr marL="177800" indent="342900" algn="just"/>
            <a:r>
              <a:rPr lang="en-US" sz="1500" dirty="0">
                <a:latin typeface="Arial" pitchFamily="34" charset="0"/>
                <a:cs typeface="Arial" pitchFamily="34" charset="0"/>
              </a:rPr>
              <a:t>|&lt;LEFT_BRACE:"{"&gt;</a:t>
            </a:r>
          </a:p>
          <a:p>
            <a:pPr marL="177800" indent="342900" algn="just"/>
            <a:r>
              <a:rPr lang="en-US" sz="1500" dirty="0">
                <a:latin typeface="Arial" pitchFamily="34" charset="0"/>
                <a:cs typeface="Arial" pitchFamily="34" charset="0"/>
              </a:rPr>
              <a:t>|&lt;RIGHT_BRACE:"}"&gt;</a:t>
            </a:r>
          </a:p>
          <a:p>
            <a:pPr marL="177800" indent="342900" algn="just"/>
            <a:r>
              <a:rPr lang="en-US" sz="1500" dirty="0">
                <a:latin typeface="Arial" pitchFamily="34" charset="0"/>
                <a:cs typeface="Arial" pitchFamily="34" charset="0"/>
              </a:rPr>
              <a:t>|&lt;DOT:"."&gt;</a:t>
            </a:r>
          </a:p>
          <a:p>
            <a:pPr marL="177800" indent="342900" algn="just"/>
            <a:r>
              <a:rPr lang="en-US" sz="1500" dirty="0">
                <a:latin typeface="Arial" pitchFamily="34" charset="0"/>
                <a:cs typeface="Arial" pitchFamily="34" charset="0"/>
              </a:rPr>
              <a:t>|&lt;EQUAL_TO:"=="&gt;</a:t>
            </a:r>
          </a:p>
          <a:p>
            <a:pPr marL="177800" indent="342900" algn="just"/>
            <a:r>
              <a:rPr lang="en-US" sz="1500" dirty="0">
                <a:latin typeface="Arial" pitchFamily="34" charset="0"/>
                <a:cs typeface="Arial" pitchFamily="34" charset="0"/>
              </a:rPr>
              <a:t>|&lt;NOT_EQUAL_TO:"!="&gt;</a:t>
            </a:r>
          </a:p>
          <a:p>
            <a:pPr marL="177800" indent="342900" algn="just"/>
            <a:r>
              <a:rPr lang="en-US" sz="1500" dirty="0">
                <a:latin typeface="Arial" pitchFamily="34" charset="0"/>
                <a:cs typeface="Arial" pitchFamily="34" charset="0"/>
              </a:rPr>
              <a:t>|&lt;LESS_THAN:"&lt;"&gt;</a:t>
            </a:r>
          </a:p>
          <a:p>
            <a:pPr marL="177800" indent="342900" algn="just"/>
            <a:r>
              <a:rPr lang="en-US" sz="1500" dirty="0">
                <a:latin typeface="Arial" pitchFamily="34" charset="0"/>
                <a:cs typeface="Arial" pitchFamily="34" charset="0"/>
              </a:rPr>
              <a:t>|&lt;GREATER_THAN:"&gt;"&gt;</a:t>
            </a:r>
          </a:p>
          <a:p>
            <a:pPr marL="177800" indent="342900" algn="just"/>
            <a:r>
              <a:rPr lang="en-US" sz="1500" dirty="0">
                <a:latin typeface="Arial" pitchFamily="34" charset="0"/>
                <a:cs typeface="Arial" pitchFamily="34" charset="0"/>
              </a:rPr>
              <a:t>|&lt;LESS_THAN_OR_EQUAL_TO:"&lt;="&gt;</a:t>
            </a:r>
          </a:p>
          <a:p>
            <a:pPr marL="177800" indent="342900" algn="just"/>
            <a:r>
              <a:rPr lang="en-US" sz="1500" dirty="0">
                <a:latin typeface="Arial" pitchFamily="34" charset="0"/>
                <a:cs typeface="Arial" pitchFamily="34" charset="0"/>
              </a:rPr>
              <a:t>|&lt;GREATER_THAN_OR_EQUAL_TO:"&gt;="&gt;</a:t>
            </a:r>
          </a:p>
          <a:p>
            <a:pPr marL="177800" indent="342900" algn="just"/>
            <a:r>
              <a:rPr lang="en-US" sz="1500" dirty="0">
                <a:latin typeface="Arial" pitchFamily="34" charset="0"/>
                <a:cs typeface="Arial" pitchFamily="34" charset="0"/>
              </a:rPr>
              <a:t>|&lt;ASSIGNMENT:"="&gt;</a:t>
            </a:r>
          </a:p>
          <a:p>
            <a:pPr marL="177800" indent="342900" algn="just"/>
            <a:r>
              <a:rPr lang="en-US" sz="1500" dirty="0">
                <a:latin typeface="Arial" pitchFamily="34" charset="0"/>
                <a:cs typeface="Arial" pitchFamily="34" charset="0"/>
              </a:rPr>
              <a:t>|&lt;LOGICAL_AND:"&amp;&amp;"&gt;</a:t>
            </a:r>
          </a:p>
          <a:p>
            <a:pPr marL="177800" indent="342900" algn="just"/>
            <a:r>
              <a:rPr lang="en-US" sz="1500" dirty="0">
                <a:latin typeface="Arial" pitchFamily="34" charset="0"/>
                <a:cs typeface="Arial" pitchFamily="34" charset="0"/>
              </a:rPr>
              <a:t>|&lt;LOGICAL_OR:"||"&gt;</a:t>
            </a:r>
          </a:p>
          <a:p>
            <a:pPr marL="177800" indent="342900" algn="just"/>
            <a:r>
              <a:rPr lang="en-US" sz="1500" dirty="0">
                <a:latin typeface="Arial" pitchFamily="34" charset="0"/>
                <a:cs typeface="Arial" pitchFamily="34" charset="0"/>
              </a:rPr>
              <a:t>|&lt;NOT:"!"&gt;</a:t>
            </a:r>
          </a:p>
          <a:p>
            <a:pPr marL="177800" indent="342900" algn="just"/>
            <a:r>
              <a:rPr lang="en-US" sz="1500" dirty="0">
                <a:latin typeface="Arial" pitchFamily="34" charset="0"/>
                <a:cs typeface="Arial" pitchFamily="34" charset="0"/>
              </a:rPr>
              <a:t>|&lt;DOLLAR:"$"&gt;</a:t>
            </a:r>
          </a:p>
          <a:p>
            <a:pPr marL="179387" algn="just"/>
            <a:r>
              <a:rPr lang="en-US" sz="1500" dirty="0">
                <a:latin typeface="Arial" pitchFamily="34" charset="0"/>
                <a:cs typeface="Arial" pitchFamily="34" charset="0"/>
              </a:rPr>
              <a:t>}</a:t>
            </a:r>
          </a:p>
        </p:txBody>
      </p:sp>
      <p:sp>
        <p:nvSpPr>
          <p:cNvPr id="5" name="Rectangle 4"/>
          <p:cNvSpPr/>
          <p:nvPr/>
        </p:nvSpPr>
        <p:spPr>
          <a:xfrm>
            <a:off x="4800600" y="987962"/>
            <a:ext cx="4114800" cy="5632311"/>
          </a:xfrm>
          <a:prstGeom prst="rect">
            <a:avLst/>
          </a:prstGeom>
          <a:ln w="19050">
            <a:noFill/>
          </a:ln>
        </p:spPr>
        <p:txBody>
          <a:bodyPr wrap="square">
            <a:spAutoFit/>
          </a:bodyPr>
          <a:lstStyle/>
          <a:p>
            <a:pPr marL="179387" algn="just"/>
            <a:r>
              <a:rPr lang="en-US" sz="1500" dirty="0">
                <a:latin typeface="Arial" pitchFamily="34" charset="0"/>
                <a:cs typeface="Arial" pitchFamily="34" charset="0"/>
              </a:rPr>
              <a:t>TOKEN:</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&lt;IDENTIFIERS:["a"-"</a:t>
            </a:r>
            <a:r>
              <a:rPr lang="en-US" sz="1500" dirty="0" err="1">
                <a:latin typeface="Arial" pitchFamily="34" charset="0"/>
                <a:cs typeface="Arial" pitchFamily="34" charset="0"/>
              </a:rPr>
              <a:t>z","A</a:t>
            </a:r>
            <a:r>
              <a:rPr lang="en-US" sz="1500" dirty="0">
                <a:latin typeface="Arial" pitchFamily="34" charset="0"/>
                <a:cs typeface="Arial" pitchFamily="34" charset="0"/>
              </a:rPr>
              <a:t>"-"Z"](["a"-"z","A"-"Z","0"-"9"])*&gt;</a:t>
            </a:r>
          </a:p>
          <a:p>
            <a:pPr marL="179387" algn="just"/>
            <a:r>
              <a:rPr lang="en-US" sz="1500" dirty="0">
                <a:latin typeface="Arial" pitchFamily="34" charset="0"/>
                <a:cs typeface="Arial" pitchFamily="34" charset="0"/>
              </a:rPr>
              <a:t>|&lt;INTEGER_LITERAL:(["0"-"9"])+&gt;</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void expression():</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     term()((&lt;PLUS&gt;|&lt;MINUS&gt;) term())*</a:t>
            </a:r>
          </a:p>
          <a:p>
            <a:pPr marL="179387" algn="just"/>
            <a:r>
              <a:rPr lang="en-US" sz="1500" dirty="0">
                <a:latin typeface="Arial" pitchFamily="34" charset="0"/>
                <a:cs typeface="Arial" pitchFamily="34" charset="0"/>
              </a:rPr>
              <a:t>}</a:t>
            </a:r>
          </a:p>
          <a:p>
            <a:pPr marL="179387" algn="just"/>
            <a:endParaRPr lang="en-US" sz="1500" dirty="0">
              <a:latin typeface="Arial" pitchFamily="34" charset="0"/>
              <a:cs typeface="Arial" pitchFamily="34" charset="0"/>
            </a:endParaRPr>
          </a:p>
          <a:p>
            <a:pPr marL="179387" algn="just"/>
            <a:r>
              <a:rPr lang="en-US" sz="1500" dirty="0">
                <a:latin typeface="Arial" pitchFamily="34" charset="0"/>
                <a:cs typeface="Arial" pitchFamily="34" charset="0"/>
              </a:rPr>
              <a:t>void term():</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     factor() ((&lt;TIMES&gt;|&lt;DIVIDE&gt;) factor())*</a:t>
            </a:r>
          </a:p>
          <a:p>
            <a:pPr marL="179387" algn="just"/>
            <a:r>
              <a:rPr lang="en-US" sz="1500" dirty="0">
                <a:latin typeface="Arial" pitchFamily="34" charset="0"/>
                <a:cs typeface="Arial" pitchFamily="34" charset="0"/>
              </a:rPr>
              <a:t>}</a:t>
            </a:r>
          </a:p>
          <a:p>
            <a:pPr marL="179387" algn="just"/>
            <a:endParaRPr lang="en-US" sz="1500" dirty="0">
              <a:latin typeface="Arial" pitchFamily="34" charset="0"/>
              <a:cs typeface="Arial" pitchFamily="34" charset="0"/>
            </a:endParaRPr>
          </a:p>
          <a:p>
            <a:pPr marL="179387" algn="just"/>
            <a:r>
              <a:rPr lang="en-US" sz="1500" dirty="0">
                <a:latin typeface="Arial" pitchFamily="34" charset="0"/>
                <a:cs typeface="Arial" pitchFamily="34" charset="0"/>
              </a:rPr>
              <a:t>void factor():</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a:t>
            </a:r>
          </a:p>
          <a:p>
            <a:pPr marL="179387" algn="just"/>
            <a:r>
              <a:rPr lang="en-US" sz="1500" dirty="0">
                <a:latin typeface="Arial" pitchFamily="34" charset="0"/>
                <a:cs typeface="Arial" pitchFamily="34" charset="0"/>
              </a:rPr>
              <a:t>    &lt;INTEGER_LITERAL&gt;|&lt;IDENTIFIERS&gt;</a:t>
            </a:r>
          </a:p>
          <a:p>
            <a:pPr marL="179387" algn="just"/>
            <a:r>
              <a:rPr lang="en-US" sz="1500" dirty="0">
                <a:latin typeface="Arial" pitchFamily="34" charset="0"/>
                <a:cs typeface="Arial" pitchFamily="34" charset="0"/>
              </a:rPr>
              <a:t>}</a:t>
            </a:r>
          </a:p>
          <a:p>
            <a:pPr marL="179387" algn="just"/>
            <a:r>
              <a:rPr lang="en-US" sz="1500" dirty="0">
                <a:cs typeface="Arial" charset="0"/>
              </a:rPr>
              <a:t>		</a:t>
            </a:r>
            <a:r>
              <a:rPr lang="en-US" sz="1500" dirty="0">
                <a:solidFill>
                  <a:schemeClr val="bg2"/>
                </a:solidFill>
                <a:cs typeface="Arial" charset="0"/>
              </a:rPr>
              <a:t>| |</a:t>
            </a:r>
          </a:p>
        </p:txBody>
      </p:sp>
      <p:cxnSp>
        <p:nvCxnSpPr>
          <p:cNvPr id="6" name="Straight Connector 5"/>
          <p:cNvCxnSpPr/>
          <p:nvPr/>
        </p:nvCxnSpPr>
        <p:spPr>
          <a:xfrm flipH="1">
            <a:off x="4800600" y="914400"/>
            <a:ext cx="13446" cy="564374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05400" y="6477000"/>
            <a:ext cx="1371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086600" y="6477000"/>
            <a:ext cx="1371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Inputfile</a:t>
            </a:r>
            <a:endParaRPr lang="en-US" dirty="0"/>
          </a:p>
        </p:txBody>
      </p:sp>
      <p:sp>
        <p:nvSpPr>
          <p:cNvPr id="4" name="TextShape 2"/>
          <p:cNvSpPr txBox="1"/>
          <p:nvPr/>
        </p:nvSpPr>
        <p:spPr>
          <a:xfrm>
            <a:off x="1335460" y="914400"/>
            <a:ext cx="7503740" cy="5867400"/>
          </a:xfrm>
          <a:prstGeom prst="rect">
            <a:avLst/>
          </a:prstGeom>
        </p:spPr>
        <p:txBody>
          <a:bodyPr/>
          <a:lstStyle/>
          <a:p>
            <a:pPr marL="177800" indent="-177800" algn="just"/>
            <a:r>
              <a:rPr lang="en-US" sz="1500" dirty="0">
                <a:latin typeface="Arial" pitchFamily="34" charset="0"/>
                <a:cs typeface="Arial" pitchFamily="34" charset="0"/>
              </a:rPr>
              <a:t>/* this is an input file for </a:t>
            </a:r>
            <a:r>
              <a:rPr lang="en-US" sz="1500" dirty="0" err="1">
                <a:latin typeface="Arial" pitchFamily="34" charset="0"/>
                <a:cs typeface="Arial" pitchFamily="34" charset="0"/>
              </a:rPr>
              <a:t>simple.jj</a:t>
            </a:r>
            <a:r>
              <a:rPr lang="en-US" sz="1500" dirty="0">
                <a:latin typeface="Arial" pitchFamily="34" charset="0"/>
                <a:cs typeface="Arial" pitchFamily="34" charset="0"/>
              </a:rPr>
              <a:t> file</a:t>
            </a:r>
          </a:p>
          <a:p>
            <a:pPr marL="177800" indent="-177800" algn="just"/>
            <a:r>
              <a:rPr lang="en-US" sz="1500" dirty="0">
                <a:latin typeface="Arial" pitchFamily="34" charset="0"/>
                <a:cs typeface="Arial" pitchFamily="34" charset="0"/>
              </a:rPr>
              <a:t> Prepared By:</a:t>
            </a:r>
          </a:p>
          <a:p>
            <a:pPr marL="177800" indent="-177800" algn="just"/>
            <a:r>
              <a:rPr lang="en-US" sz="1500" dirty="0">
                <a:latin typeface="Arial" pitchFamily="34" charset="0"/>
                <a:cs typeface="Arial" pitchFamily="34" charset="0"/>
              </a:rPr>
              <a:t>	Dileep Kumar</a:t>
            </a:r>
          </a:p>
          <a:p>
            <a:pPr marL="177800" indent="-177800" algn="just"/>
            <a:r>
              <a:rPr lang="en-US" sz="1500" dirty="0">
                <a:latin typeface="Arial" pitchFamily="34" charset="0"/>
                <a:cs typeface="Arial" pitchFamily="34" charset="0"/>
              </a:rPr>
              <a:t>	Date: 02/02/2014  </a:t>
            </a:r>
          </a:p>
          <a:p>
            <a:pPr marL="177800" indent="-177800" algn="just"/>
            <a:r>
              <a:rPr lang="en-US" sz="1500" dirty="0">
                <a:latin typeface="Arial" pitchFamily="34" charset="0"/>
                <a:cs typeface="Arial" pitchFamily="34" charset="0"/>
              </a:rPr>
              <a:t> *********************************************  */</a:t>
            </a:r>
          </a:p>
          <a:p>
            <a:pPr marL="177800" indent="-177800" algn="just"/>
            <a:r>
              <a:rPr lang="en-US" sz="1500" dirty="0">
                <a:latin typeface="Arial" pitchFamily="34" charset="0"/>
                <a:cs typeface="Arial" pitchFamily="34" charset="0"/>
              </a:rPr>
              <a:t>public class </a:t>
            </a:r>
            <a:r>
              <a:rPr lang="en-US" sz="1500" dirty="0" err="1">
                <a:latin typeface="Arial" pitchFamily="34" charset="0"/>
                <a:cs typeface="Arial" pitchFamily="34" charset="0"/>
              </a:rPr>
              <a:t>testLA</a:t>
            </a:r>
            <a:endParaRPr lang="en-US" sz="1500" dirty="0">
              <a:latin typeface="Arial" pitchFamily="34" charset="0"/>
              <a:cs typeface="Arial" pitchFamily="34" charset="0"/>
            </a:endParaRPr>
          </a:p>
          <a:p>
            <a:pPr marL="177800" indent="-177800" algn="just"/>
            <a:r>
              <a:rPr lang="en-US" sz="1500" dirty="0">
                <a:latin typeface="Arial" pitchFamily="34" charset="0"/>
                <a:cs typeface="Arial" pitchFamily="34" charset="0"/>
              </a:rPr>
              <a:t>{</a:t>
            </a:r>
          </a:p>
          <a:p>
            <a:pPr marL="177800" indent="-177800" algn="just"/>
            <a:r>
              <a:rPr lang="en-US" sz="1500" dirty="0">
                <a:latin typeface="Arial" pitchFamily="34" charset="0"/>
                <a:cs typeface="Arial" pitchFamily="34" charset="0"/>
              </a:rPr>
              <a:t>   </a:t>
            </a:r>
            <a:r>
              <a:rPr lang="en-US" sz="1500" dirty="0" err="1">
                <a:latin typeface="Arial" pitchFamily="34" charset="0"/>
                <a:cs typeface="Arial" pitchFamily="34" charset="0"/>
              </a:rPr>
              <a:t>int</a:t>
            </a:r>
            <a:r>
              <a:rPr lang="en-US" sz="1500" dirty="0">
                <a:latin typeface="Arial" pitchFamily="34" charset="0"/>
                <a:cs typeface="Arial" pitchFamily="34" charset="0"/>
              </a:rPr>
              <a:t> y=7;</a:t>
            </a:r>
          </a:p>
          <a:p>
            <a:pPr marL="177800" indent="-177800" algn="just"/>
            <a:r>
              <a:rPr lang="en-US" sz="1500" dirty="0">
                <a:latin typeface="Arial" pitchFamily="34" charset="0"/>
                <a:cs typeface="Arial" pitchFamily="34" charset="0"/>
              </a:rPr>
              <a:t>  float w+=2;</a:t>
            </a:r>
          </a:p>
          <a:p>
            <a:pPr marL="177800" indent="-177800" algn="just"/>
            <a:r>
              <a:rPr lang="en-US" sz="1500" dirty="0">
                <a:latin typeface="Arial" pitchFamily="34" charset="0"/>
                <a:cs typeface="Arial" pitchFamily="34" charset="0"/>
              </a:rPr>
              <a:t>  char z=t*8;</a:t>
            </a:r>
          </a:p>
          <a:p>
            <a:pPr marL="177800" indent="-177800" algn="just"/>
            <a:r>
              <a:rPr lang="en-US" sz="1500" dirty="0">
                <a:latin typeface="Arial" pitchFamily="34" charset="0"/>
                <a:cs typeface="Arial" pitchFamily="34" charset="0"/>
              </a:rPr>
              <a:t>  </a:t>
            </a:r>
            <a:r>
              <a:rPr lang="en-US" sz="1500" dirty="0" err="1">
                <a:latin typeface="Arial" pitchFamily="34" charset="0"/>
                <a:cs typeface="Arial" pitchFamily="34" charset="0"/>
              </a:rPr>
              <a:t>int</a:t>
            </a:r>
            <a:r>
              <a:rPr lang="en-US" sz="1500" dirty="0">
                <a:latin typeface="Arial" pitchFamily="34" charset="0"/>
                <a:cs typeface="Arial" pitchFamily="34" charset="0"/>
              </a:rPr>
              <a:t> </a:t>
            </a:r>
            <a:r>
              <a:rPr lang="en-US" sz="1500" dirty="0" err="1">
                <a:latin typeface="Arial" pitchFamily="34" charset="0"/>
                <a:cs typeface="Arial" pitchFamily="34" charset="0"/>
              </a:rPr>
              <a:t>x,y</a:t>
            </a:r>
            <a:r>
              <a:rPr lang="en-US" sz="1500" dirty="0">
                <a:latin typeface="Arial" pitchFamily="34" charset="0"/>
                <a:cs typeface="Arial" pitchFamily="34" charset="0"/>
              </a:rPr>
              <a:t>=2,z+=3;</a:t>
            </a:r>
          </a:p>
          <a:p>
            <a:pPr marL="177800" indent="-177800" algn="just"/>
            <a:r>
              <a:rPr lang="en-US" sz="1500" dirty="0">
                <a:latin typeface="Arial" pitchFamily="34" charset="0"/>
                <a:cs typeface="Arial" pitchFamily="34" charset="0"/>
              </a:rPr>
              <a:t> if(x&gt;0)	</a:t>
            </a:r>
          </a:p>
          <a:p>
            <a:pPr marL="177800" indent="-177800" algn="just"/>
            <a:r>
              <a:rPr lang="en-US" sz="1500" dirty="0">
                <a:latin typeface="Arial" pitchFamily="34" charset="0"/>
                <a:cs typeface="Arial" pitchFamily="34" charset="0"/>
              </a:rPr>
              <a:t>  {</a:t>
            </a:r>
          </a:p>
          <a:p>
            <a:pPr marL="177800" indent="-177800" algn="just"/>
            <a:r>
              <a:rPr lang="en-US" sz="1500" dirty="0">
                <a:latin typeface="Arial" pitchFamily="34" charset="0"/>
                <a:cs typeface="Arial" pitchFamily="34" charset="0"/>
              </a:rPr>
              <a:t>         sum/=x;</a:t>
            </a:r>
          </a:p>
          <a:p>
            <a:pPr marL="177800" indent="-177800" algn="just"/>
            <a:r>
              <a:rPr lang="en-US" sz="1500" dirty="0">
                <a:latin typeface="Arial" pitchFamily="34" charset="0"/>
                <a:cs typeface="Arial" pitchFamily="34" charset="0"/>
              </a:rPr>
              <a:t>   }	</a:t>
            </a:r>
          </a:p>
          <a:p>
            <a:pPr marL="177800" indent="-177800" algn="just"/>
            <a:r>
              <a:rPr lang="en-US" sz="1500" dirty="0">
                <a:latin typeface="Arial" pitchFamily="34" charset="0"/>
                <a:cs typeface="Arial" pitchFamily="34" charset="0"/>
              </a:rPr>
              <a:t>  else if(x==0)</a:t>
            </a:r>
          </a:p>
          <a:p>
            <a:pPr marL="177800" indent="-177800" algn="just"/>
            <a:r>
              <a:rPr lang="en-US" sz="1500" dirty="0">
                <a:latin typeface="Arial" pitchFamily="34" charset="0"/>
                <a:cs typeface="Arial" pitchFamily="34" charset="0"/>
              </a:rPr>
              <a:t>  {</a:t>
            </a:r>
          </a:p>
          <a:p>
            <a:pPr marL="177800" indent="-177800" algn="just"/>
            <a:r>
              <a:rPr lang="en-US" sz="1500" dirty="0">
                <a:latin typeface="Arial" pitchFamily="34" charset="0"/>
                <a:cs typeface="Arial" pitchFamily="34" charset="0"/>
              </a:rPr>
              <a:t>    sum=x;</a:t>
            </a:r>
          </a:p>
          <a:p>
            <a:pPr marL="177800" indent="-177800" algn="just"/>
            <a:r>
              <a:rPr lang="en-US" sz="1500" dirty="0">
                <a:latin typeface="Arial" pitchFamily="34" charset="0"/>
                <a:cs typeface="Arial" pitchFamily="34" charset="0"/>
              </a:rPr>
              <a:t>  }</a:t>
            </a:r>
          </a:p>
          <a:p>
            <a:pPr marL="177800" indent="-177800" algn="just"/>
            <a:r>
              <a:rPr lang="en-US" sz="1500" dirty="0">
                <a:latin typeface="Arial" pitchFamily="34" charset="0"/>
                <a:cs typeface="Arial" pitchFamily="34" charset="0"/>
              </a:rPr>
              <a:t>  else {}</a:t>
            </a:r>
          </a:p>
          <a:p>
            <a:pPr marL="177800" indent="-177800" algn="just"/>
            <a:r>
              <a:rPr lang="en-US" sz="1500" dirty="0">
                <a:latin typeface="Arial" pitchFamily="34" charset="0"/>
                <a:cs typeface="Arial" pitchFamily="34" charset="0"/>
              </a:rPr>
              <a:t>  }</a:t>
            </a:r>
          </a:p>
          <a:p>
            <a:pPr marL="177800" indent="-177800" algn="just"/>
            <a:r>
              <a:rPr lang="en-US" sz="1500" dirty="0">
                <a:latin typeface="Arial" pitchFamily="34" charset="0"/>
                <a:cs typeface="Arial" pitchFamily="34" charset="0"/>
              </a:rPr>
              <a:t>while(x&gt;=n)	</a:t>
            </a:r>
          </a:p>
          <a:p>
            <a:pPr marL="177800" indent="-177800" algn="just"/>
            <a:r>
              <a:rPr lang="en-US" sz="1500" dirty="0">
                <a:latin typeface="Arial" pitchFamily="34" charset="0"/>
                <a:cs typeface="Arial" pitchFamily="34" charset="0"/>
              </a:rPr>
              <a:t> {</a:t>
            </a:r>
          </a:p>
          <a:p>
            <a:pPr marL="177800" indent="-177800" algn="just"/>
            <a:r>
              <a:rPr lang="en-US" sz="1500" dirty="0">
                <a:latin typeface="Arial" pitchFamily="34" charset="0"/>
                <a:cs typeface="Arial" pitchFamily="34" charset="0"/>
              </a:rPr>
              <a:t>    float sum=2*3+4-6;</a:t>
            </a:r>
          </a:p>
          <a:p>
            <a:pPr marL="177800" indent="-177800" algn="just"/>
            <a:r>
              <a:rPr lang="en-US" sz="1500" dirty="0">
                <a:latin typeface="Arial" pitchFamily="34" charset="0"/>
                <a:cs typeface="Arial" pitchFamily="34" charset="0"/>
              </a:rPr>
              <a:t>  }</a:t>
            </a:r>
          </a:p>
          <a:p>
            <a:pPr marL="177800" indent="-177800" algn="just"/>
            <a:r>
              <a:rPr lang="en-US" sz="1500" dirty="0">
                <a:latin typeface="Arial" pitchFamily="34" charset="0"/>
                <a:cs typeface="Arial" pitchFamily="34" charset="0"/>
              </a:rPr>
              <a:t>}</a:t>
            </a:r>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Tokens in JavaCC</a:t>
            </a:r>
          </a:p>
        </p:txBody>
      </p:sp>
      <p:sp>
        <p:nvSpPr>
          <p:cNvPr id="4" name="TextShape 2"/>
          <p:cNvSpPr txBox="1"/>
          <p:nvPr/>
        </p:nvSpPr>
        <p:spPr>
          <a:xfrm>
            <a:off x="268660" y="990600"/>
            <a:ext cx="8494340" cy="5410200"/>
          </a:xfrm>
          <a:prstGeom prst="rect">
            <a:avLst/>
          </a:prstGeom>
        </p:spPr>
        <p:txBody>
          <a:bodyPr/>
          <a:lstStyle/>
          <a:p>
            <a:pPr marL="393700" indent="-393700" algn="just">
              <a:lnSpc>
                <a:spcPct val="150000"/>
              </a:lnSpc>
              <a:buFont typeface="Wingdings" pitchFamily="2" charset="2"/>
              <a:buChar char="v"/>
            </a:pPr>
            <a:r>
              <a:rPr lang="en-US" sz="2000" dirty="0">
                <a:latin typeface="Perpetua" pitchFamily="18" charset="0"/>
              </a:rPr>
              <a:t>When we run JavaCC on the input file </a:t>
            </a:r>
            <a:r>
              <a:rPr lang="en-US" sz="2000" dirty="0" err="1">
                <a:solidFill>
                  <a:srgbClr val="0000FF"/>
                </a:solidFill>
                <a:latin typeface="Perpetua" pitchFamily="18" charset="0"/>
              </a:rPr>
              <a:t>simple.jj</a:t>
            </a:r>
            <a:r>
              <a:rPr lang="en-US" sz="2000" dirty="0">
                <a:latin typeface="Perpetua" pitchFamily="18" charset="0"/>
              </a:rPr>
              <a:t>, JavaCC creates several files to implement a lexical analyzer</a:t>
            </a:r>
          </a:p>
          <a:p>
            <a:pPr marL="1022350" lvl="1" indent="-287338" algn="just">
              <a:lnSpc>
                <a:spcPct val="170000"/>
              </a:lnSpc>
              <a:buFontTx/>
              <a:buAutoNum type="arabicPeriod"/>
            </a:pPr>
            <a:r>
              <a:rPr lang="en-US" sz="2000" dirty="0" err="1">
                <a:solidFill>
                  <a:srgbClr val="0000FF"/>
                </a:solidFill>
                <a:latin typeface="Perpetua" pitchFamily="18" charset="0"/>
              </a:rPr>
              <a:t>simpleTokenManager.Java</a:t>
            </a:r>
            <a:r>
              <a:rPr lang="en-US" sz="2000" dirty="0">
                <a:latin typeface="Perpetua" pitchFamily="18" charset="0"/>
              </a:rPr>
              <a:t>: to implement the token manager class</a:t>
            </a:r>
          </a:p>
          <a:p>
            <a:pPr marL="1022350" lvl="1" indent="-287338" algn="just">
              <a:lnSpc>
                <a:spcPct val="170000"/>
              </a:lnSpc>
              <a:buFontTx/>
              <a:buAutoNum type="arabicPeriod"/>
            </a:pPr>
            <a:r>
              <a:rPr lang="en-US" sz="2000" dirty="0" err="1">
                <a:solidFill>
                  <a:srgbClr val="0000FF"/>
                </a:solidFill>
                <a:latin typeface="Perpetua" pitchFamily="18" charset="0"/>
              </a:rPr>
              <a:t>simpleConstants.Java</a:t>
            </a:r>
            <a:r>
              <a:rPr lang="en-US" sz="2000" dirty="0">
                <a:latin typeface="Perpetua" pitchFamily="18" charset="0"/>
              </a:rPr>
              <a:t>: an interface that defines a set of constants </a:t>
            </a:r>
          </a:p>
          <a:p>
            <a:pPr marL="1022350" lvl="1" indent="-287338" algn="just">
              <a:lnSpc>
                <a:spcPct val="170000"/>
              </a:lnSpc>
              <a:buFontTx/>
              <a:buAutoNum type="arabicPeriod"/>
            </a:pPr>
            <a:r>
              <a:rPr lang="en-US" sz="2000" dirty="0" err="1">
                <a:solidFill>
                  <a:srgbClr val="0000FF"/>
                </a:solidFill>
                <a:latin typeface="Perpetua" pitchFamily="18" charset="0"/>
              </a:rPr>
              <a:t>Token.Java</a:t>
            </a:r>
            <a:r>
              <a:rPr lang="en-US" sz="2000" dirty="0">
                <a:latin typeface="Perpetua" pitchFamily="18" charset="0"/>
              </a:rPr>
              <a:t>: describes the tokens returned by </a:t>
            </a:r>
            <a:r>
              <a:rPr lang="en-US" sz="2000" b="1" dirty="0" err="1">
                <a:latin typeface="Perpetua" pitchFamily="18" charset="0"/>
              </a:rPr>
              <a:t>getNextToken</a:t>
            </a:r>
            <a:r>
              <a:rPr lang="en-US" sz="2000" b="1" dirty="0">
                <a:latin typeface="Perpetua" pitchFamily="18" charset="0"/>
              </a:rPr>
              <a:t>()</a:t>
            </a:r>
          </a:p>
          <a:p>
            <a:pPr marL="1022350" lvl="1" indent="-287338" algn="just">
              <a:lnSpc>
                <a:spcPct val="170000"/>
              </a:lnSpc>
              <a:buFontTx/>
              <a:buAutoNum type="arabicPeriod"/>
            </a:pPr>
            <a:r>
              <a:rPr lang="en-US" sz="2000" dirty="0">
                <a:latin typeface="Perpetua" pitchFamily="18" charset="0"/>
              </a:rPr>
              <a:t>In addition to these, the following additional files are also created:</a:t>
            </a:r>
          </a:p>
          <a:p>
            <a:pPr marL="1447800" lvl="2" indent="-533400" algn="just">
              <a:lnSpc>
                <a:spcPct val="150000"/>
              </a:lnSpc>
              <a:buFont typeface="Wingdings" pitchFamily="2" charset="2"/>
              <a:buChar char="F"/>
            </a:pPr>
            <a:r>
              <a:rPr lang="en-US" sz="2000" dirty="0" err="1">
                <a:solidFill>
                  <a:srgbClr val="0000FF"/>
                </a:solidFill>
                <a:latin typeface="Perpetua" pitchFamily="18" charset="0"/>
              </a:rPr>
              <a:t>simple.Java</a:t>
            </a:r>
            <a:r>
              <a:rPr lang="en-US" sz="2000" dirty="0">
                <a:solidFill>
                  <a:srgbClr val="0000FF"/>
                </a:solidFill>
                <a:latin typeface="Perpetua" pitchFamily="18" charset="0"/>
              </a:rPr>
              <a:t>, </a:t>
            </a:r>
          </a:p>
          <a:p>
            <a:pPr marL="1447800" lvl="2" indent="-533400" algn="just">
              <a:lnSpc>
                <a:spcPct val="150000"/>
              </a:lnSpc>
              <a:buFont typeface="Wingdings" pitchFamily="2" charset="2"/>
              <a:buChar char="F"/>
            </a:pPr>
            <a:r>
              <a:rPr lang="en-US" sz="2000" dirty="0" err="1">
                <a:solidFill>
                  <a:srgbClr val="0000FF"/>
                </a:solidFill>
                <a:latin typeface="Perpetua" pitchFamily="18" charset="0"/>
              </a:rPr>
              <a:t>ParseException.Java</a:t>
            </a:r>
            <a:r>
              <a:rPr lang="en-US" sz="2000" dirty="0">
                <a:solidFill>
                  <a:srgbClr val="0000FF"/>
                </a:solidFill>
                <a:latin typeface="Perpetua" pitchFamily="18" charset="0"/>
              </a:rPr>
              <a:t>, </a:t>
            </a:r>
          </a:p>
          <a:p>
            <a:pPr marL="1447800" lvl="2" indent="-533400" algn="just">
              <a:lnSpc>
                <a:spcPct val="150000"/>
              </a:lnSpc>
              <a:buFont typeface="Wingdings" pitchFamily="2" charset="2"/>
              <a:buChar char="F"/>
            </a:pPr>
            <a:r>
              <a:rPr lang="en-US" sz="2000" dirty="0" err="1">
                <a:solidFill>
                  <a:srgbClr val="0000FF"/>
                </a:solidFill>
                <a:latin typeface="Perpetua" pitchFamily="18" charset="0"/>
              </a:rPr>
              <a:t>SimpleCharStream.Java</a:t>
            </a:r>
            <a:r>
              <a:rPr lang="en-US" sz="2000" dirty="0">
                <a:solidFill>
                  <a:srgbClr val="0000FF"/>
                </a:solidFill>
                <a:latin typeface="Perpetua" pitchFamily="18" charset="0"/>
              </a:rPr>
              <a:t>, </a:t>
            </a:r>
          </a:p>
          <a:p>
            <a:pPr marL="1447800" lvl="2" indent="-533400" algn="just">
              <a:lnSpc>
                <a:spcPct val="150000"/>
              </a:lnSpc>
              <a:buFont typeface="Wingdings" pitchFamily="2" charset="2"/>
              <a:buChar char="F"/>
            </a:pPr>
            <a:r>
              <a:rPr lang="en-US" sz="2000" dirty="0" err="1">
                <a:solidFill>
                  <a:srgbClr val="0000FF"/>
                </a:solidFill>
                <a:latin typeface="Perpetua" pitchFamily="18" charset="0"/>
              </a:rPr>
              <a:t>TokenMgrError.Java</a:t>
            </a:r>
            <a:endParaRPr lang="en-US" sz="2000" dirty="0">
              <a:solidFill>
                <a:srgbClr val="0000FF"/>
              </a:solidFill>
              <a:latin typeface="Perpetua" pitchFamily="18" charset="0"/>
            </a:endParaRPr>
          </a:p>
          <a:p>
            <a:pPr marL="1447800" lvl="2" indent="-533400" algn="just">
              <a:lnSpc>
                <a:spcPct val="200000"/>
              </a:lnSpc>
              <a:buFontTx/>
              <a:buAutoNum type="arabicPeriod"/>
            </a:pPr>
            <a:endParaRPr lang="en-US" sz="2000" dirty="0">
              <a:solidFill>
                <a:srgbClr val="0000FF"/>
              </a:solidFill>
              <a:latin typeface="Perpetua" pitchFamily="18" charset="0"/>
            </a:endParaRPr>
          </a:p>
          <a:p>
            <a:pPr marL="990600" lvl="1" indent="-533400" algn="just">
              <a:lnSpc>
                <a:spcPct val="200000"/>
              </a:lnSpc>
              <a:buFontTx/>
              <a:buAutoNum type="arabicPeriod"/>
            </a:pPr>
            <a:endParaRPr lang="en-US" sz="2000" b="1" dirty="0">
              <a:latin typeface="Perpetua" pitchFamily="18" charset="0"/>
            </a:endParaRPr>
          </a:p>
          <a:p>
            <a:pPr marL="1312863" lvl="1" indent="-290513" algn="just">
              <a:lnSpc>
                <a:spcPct val="200000"/>
              </a:lnSpc>
              <a:buFontTx/>
              <a:buAutoNum type="arabicPeriod"/>
            </a:pPr>
            <a:endParaRPr lang="en-US" sz="1900" dirty="0">
              <a:latin typeface="Perpetua" pitchFamily="18" charset="0"/>
            </a:endParaRP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Using the generated TokenManager in JavaCC</a:t>
            </a:r>
          </a:p>
        </p:txBody>
      </p:sp>
      <p:sp>
        <p:nvSpPr>
          <p:cNvPr id="4" name="TextShape 2"/>
          <p:cNvSpPr txBox="1"/>
          <p:nvPr/>
        </p:nvSpPr>
        <p:spPr>
          <a:xfrm>
            <a:off x="344860" y="838200"/>
            <a:ext cx="8494340" cy="5562600"/>
          </a:xfrm>
          <a:prstGeom prst="rect">
            <a:avLst/>
          </a:prstGeom>
        </p:spPr>
        <p:txBody>
          <a:bodyPr/>
          <a:lstStyle/>
          <a:p>
            <a:pPr marL="393700" indent="-393700" algn="just">
              <a:lnSpc>
                <a:spcPct val="150000"/>
              </a:lnSpc>
              <a:buFont typeface="Wingdings" pitchFamily="2" charset="2"/>
              <a:buChar char="v"/>
            </a:pPr>
            <a:r>
              <a:rPr lang="en-US" dirty="0">
                <a:latin typeface="Perpetua" pitchFamily="18" charset="0"/>
              </a:rPr>
              <a:t>To create a Java program that uses the </a:t>
            </a:r>
            <a:r>
              <a:rPr lang="en-US" dirty="0">
                <a:solidFill>
                  <a:srgbClr val="0000FF"/>
                </a:solidFill>
                <a:latin typeface="Perpetua" pitchFamily="18" charset="0"/>
              </a:rPr>
              <a:t>lexical analyzer </a:t>
            </a:r>
            <a:r>
              <a:rPr lang="en-US" dirty="0">
                <a:latin typeface="Perpetua" pitchFamily="18" charset="0"/>
              </a:rPr>
              <a:t>created by JavaCC, you need to instantiate a variable of type </a:t>
            </a:r>
            <a:r>
              <a:rPr lang="en-US" dirty="0" err="1">
                <a:solidFill>
                  <a:srgbClr val="0000FF"/>
                </a:solidFill>
                <a:latin typeface="Perpetua" pitchFamily="18" charset="0"/>
              </a:rPr>
              <a:t>simpleTokenManager</a:t>
            </a:r>
            <a:r>
              <a:rPr lang="en-US" dirty="0">
                <a:latin typeface="Perpetua" pitchFamily="18" charset="0"/>
              </a:rPr>
              <a:t>, where </a:t>
            </a:r>
            <a:r>
              <a:rPr lang="en-US" dirty="0">
                <a:solidFill>
                  <a:srgbClr val="0000FF"/>
                </a:solidFill>
                <a:latin typeface="Perpetua" pitchFamily="18" charset="0"/>
              </a:rPr>
              <a:t>simple </a:t>
            </a:r>
            <a:r>
              <a:rPr lang="en-US" dirty="0">
                <a:latin typeface="Perpetua" pitchFamily="18" charset="0"/>
              </a:rPr>
              <a:t>is the name of your </a:t>
            </a:r>
            <a:r>
              <a:rPr lang="en-US" b="1" dirty="0">
                <a:latin typeface="Perpetua" pitchFamily="18" charset="0"/>
              </a:rPr>
              <a:t>.</a:t>
            </a:r>
            <a:r>
              <a:rPr lang="en-US" b="1" dirty="0" err="1">
                <a:latin typeface="Perpetua" pitchFamily="18" charset="0"/>
              </a:rPr>
              <a:t>jj</a:t>
            </a:r>
            <a:r>
              <a:rPr lang="en-US" dirty="0">
                <a:latin typeface="Perpetua" pitchFamily="18" charset="0"/>
              </a:rPr>
              <a:t> file.</a:t>
            </a:r>
          </a:p>
          <a:p>
            <a:pPr marL="393700" indent="-393700" algn="just">
              <a:lnSpc>
                <a:spcPct val="150000"/>
              </a:lnSpc>
              <a:buFont typeface="Wingdings" pitchFamily="2" charset="2"/>
              <a:buChar char="v"/>
            </a:pPr>
            <a:r>
              <a:rPr lang="en-US" dirty="0">
                <a:latin typeface="Perpetua" pitchFamily="18" charset="0"/>
              </a:rPr>
              <a:t>The constructor for </a:t>
            </a:r>
            <a:r>
              <a:rPr lang="en-US" dirty="0" err="1">
                <a:solidFill>
                  <a:srgbClr val="0000FF"/>
                </a:solidFill>
                <a:latin typeface="Perpetua" pitchFamily="18" charset="0"/>
              </a:rPr>
              <a:t>simpleTokenManager</a:t>
            </a:r>
            <a:r>
              <a:rPr lang="en-US" dirty="0">
                <a:solidFill>
                  <a:srgbClr val="0000FF"/>
                </a:solidFill>
                <a:latin typeface="Perpetua" pitchFamily="18" charset="0"/>
              </a:rPr>
              <a:t> </a:t>
            </a:r>
            <a:r>
              <a:rPr lang="en-US" dirty="0">
                <a:latin typeface="Perpetua" pitchFamily="18" charset="0"/>
              </a:rPr>
              <a:t>requires an object of type </a:t>
            </a:r>
            <a:r>
              <a:rPr lang="en-US" dirty="0" err="1">
                <a:solidFill>
                  <a:srgbClr val="0000FF"/>
                </a:solidFill>
                <a:latin typeface="Perpetua" pitchFamily="18" charset="0"/>
              </a:rPr>
              <a:t>SimpleCharStream</a:t>
            </a:r>
            <a:r>
              <a:rPr lang="en-US" dirty="0">
                <a:solidFill>
                  <a:srgbClr val="0000FF"/>
                </a:solidFill>
                <a:latin typeface="Perpetua" pitchFamily="18" charset="0"/>
              </a:rPr>
              <a:t>.</a:t>
            </a:r>
          </a:p>
          <a:p>
            <a:pPr marL="393700" indent="-393700" algn="just">
              <a:lnSpc>
                <a:spcPct val="150000"/>
              </a:lnSpc>
              <a:buFont typeface="Wingdings" pitchFamily="2" charset="2"/>
              <a:buChar char="v"/>
            </a:pPr>
            <a:r>
              <a:rPr lang="en-US" dirty="0">
                <a:latin typeface="Perpetua" pitchFamily="18" charset="0"/>
              </a:rPr>
              <a:t>The constructor for </a:t>
            </a:r>
            <a:r>
              <a:rPr lang="en-US" dirty="0" err="1">
                <a:latin typeface="Perpetua" pitchFamily="18" charset="0"/>
              </a:rPr>
              <a:t>SimpleCharStream</a:t>
            </a:r>
            <a:r>
              <a:rPr lang="en-US" dirty="0">
                <a:latin typeface="Perpetua" pitchFamily="18" charset="0"/>
              </a:rPr>
              <a:t> requires a standard </a:t>
            </a:r>
            <a:r>
              <a:rPr lang="en-US" dirty="0" err="1">
                <a:solidFill>
                  <a:srgbClr val="0000FF"/>
                </a:solidFill>
                <a:latin typeface="Perpetua" pitchFamily="18" charset="0"/>
              </a:rPr>
              <a:t>Java.io.InputStream</a:t>
            </a:r>
            <a:r>
              <a:rPr lang="en-US" dirty="0">
                <a:solidFill>
                  <a:srgbClr val="0000FF"/>
                </a:solidFill>
                <a:latin typeface="Perpetua" pitchFamily="18" charset="0"/>
              </a:rPr>
              <a:t>. </a:t>
            </a:r>
          </a:p>
          <a:p>
            <a:pPr marL="393700" indent="-393700" algn="just">
              <a:lnSpc>
                <a:spcPct val="150000"/>
              </a:lnSpc>
              <a:buFont typeface="Wingdings" pitchFamily="2" charset="2"/>
              <a:buChar char="v"/>
            </a:pPr>
            <a:r>
              <a:rPr lang="en-US" dirty="0">
                <a:latin typeface="Perpetua" pitchFamily="18" charset="0"/>
              </a:rPr>
              <a:t>Thus, you can use the general lexical analyzer as follows:</a:t>
            </a:r>
          </a:p>
          <a:p>
            <a:pPr indent="573088">
              <a:lnSpc>
                <a:spcPct val="120000"/>
              </a:lnSpc>
            </a:pPr>
            <a:r>
              <a:rPr lang="en-US" dirty="0">
                <a:solidFill>
                  <a:srgbClr val="0000FF"/>
                </a:solidFill>
                <a:latin typeface="Perpetua" pitchFamily="18" charset="0"/>
              </a:rPr>
              <a:t>Token</a:t>
            </a:r>
            <a:r>
              <a:rPr lang="en-US" dirty="0">
                <a:latin typeface="Perpetua" pitchFamily="18" charset="0"/>
              </a:rPr>
              <a:t> t;</a:t>
            </a:r>
          </a:p>
          <a:p>
            <a:pPr indent="573088">
              <a:lnSpc>
                <a:spcPct val="120000"/>
              </a:lnSpc>
            </a:pPr>
            <a:r>
              <a:rPr lang="en-US" dirty="0" err="1">
                <a:solidFill>
                  <a:srgbClr val="0000FF"/>
                </a:solidFill>
                <a:latin typeface="Perpetua" pitchFamily="18" charset="0"/>
              </a:rPr>
              <a:t>simpleTokenManager</a:t>
            </a:r>
            <a:r>
              <a:rPr lang="en-US" dirty="0">
                <a:latin typeface="Perpetua" pitchFamily="18" charset="0"/>
              </a:rPr>
              <a:t> tm;</a:t>
            </a:r>
          </a:p>
          <a:p>
            <a:pPr indent="573088">
              <a:lnSpc>
                <a:spcPct val="120000"/>
              </a:lnSpc>
            </a:pPr>
            <a:r>
              <a:rPr lang="en-US" dirty="0" err="1">
                <a:solidFill>
                  <a:srgbClr val="0000FF"/>
                </a:solidFill>
                <a:latin typeface="Perpetua" pitchFamily="18" charset="0"/>
              </a:rPr>
              <a:t>Java.io.InputStream</a:t>
            </a:r>
            <a:r>
              <a:rPr lang="en-US" dirty="0">
                <a:latin typeface="Perpetua" pitchFamily="18" charset="0"/>
              </a:rPr>
              <a:t> </a:t>
            </a:r>
            <a:r>
              <a:rPr lang="en-US" dirty="0" err="1">
                <a:latin typeface="Perpetua" pitchFamily="18" charset="0"/>
              </a:rPr>
              <a:t>infile</a:t>
            </a:r>
            <a:r>
              <a:rPr lang="en-US" dirty="0">
                <a:latin typeface="Perpetua" pitchFamily="18" charset="0"/>
              </a:rPr>
              <a:t>;</a:t>
            </a:r>
          </a:p>
          <a:p>
            <a:pPr indent="573088">
              <a:lnSpc>
                <a:spcPct val="120000"/>
              </a:lnSpc>
            </a:pPr>
            <a:r>
              <a:rPr lang="en-US" dirty="0">
                <a:latin typeface="Perpetua" pitchFamily="18" charset="0"/>
              </a:rPr>
              <a:t>tm = </a:t>
            </a:r>
            <a:r>
              <a:rPr lang="en-US" dirty="0">
                <a:solidFill>
                  <a:srgbClr val="0000FF"/>
                </a:solidFill>
                <a:latin typeface="Perpetua" pitchFamily="18" charset="0"/>
              </a:rPr>
              <a:t>new</a:t>
            </a:r>
            <a:r>
              <a:rPr lang="en-US" dirty="0">
                <a:latin typeface="Perpetua" pitchFamily="18" charset="0"/>
              </a:rPr>
              <a:t> </a:t>
            </a:r>
            <a:r>
              <a:rPr lang="en-US" dirty="0" err="1">
                <a:solidFill>
                  <a:srgbClr val="CC00FF"/>
                </a:solidFill>
                <a:latin typeface="Perpetua" pitchFamily="18" charset="0"/>
              </a:rPr>
              <a:t>simpleTokenManager</a:t>
            </a:r>
            <a:r>
              <a:rPr lang="en-US" dirty="0">
                <a:latin typeface="Perpetua" pitchFamily="18" charset="0"/>
              </a:rPr>
              <a:t>(</a:t>
            </a:r>
            <a:r>
              <a:rPr lang="en-US" dirty="0">
                <a:solidFill>
                  <a:srgbClr val="0000FF"/>
                </a:solidFill>
                <a:latin typeface="Perpetua" pitchFamily="18" charset="0"/>
              </a:rPr>
              <a:t>new</a:t>
            </a:r>
            <a:r>
              <a:rPr lang="en-US" dirty="0">
                <a:latin typeface="Perpetua" pitchFamily="18" charset="0"/>
              </a:rPr>
              <a:t> </a:t>
            </a:r>
            <a:r>
              <a:rPr lang="en-US" dirty="0" err="1">
                <a:latin typeface="Perpetua" pitchFamily="18" charset="0"/>
              </a:rPr>
              <a:t>SimpleCharStream</a:t>
            </a:r>
            <a:r>
              <a:rPr lang="en-US" dirty="0">
                <a:latin typeface="Perpetua" pitchFamily="18" charset="0"/>
              </a:rPr>
              <a:t>(</a:t>
            </a:r>
            <a:r>
              <a:rPr lang="en-US" dirty="0" err="1">
                <a:latin typeface="Perpetua" pitchFamily="18" charset="0"/>
              </a:rPr>
              <a:t>infile</a:t>
            </a:r>
            <a:r>
              <a:rPr lang="en-US" dirty="0">
                <a:latin typeface="Perpetua" pitchFamily="18" charset="0"/>
              </a:rPr>
              <a:t>));</a:t>
            </a:r>
          </a:p>
          <a:p>
            <a:pPr indent="573088">
              <a:lnSpc>
                <a:spcPct val="120000"/>
              </a:lnSpc>
            </a:pPr>
            <a:r>
              <a:rPr lang="en-US" dirty="0" err="1">
                <a:latin typeface="Perpetua" pitchFamily="18" charset="0"/>
              </a:rPr>
              <a:t>infile</a:t>
            </a:r>
            <a:r>
              <a:rPr lang="en-US" dirty="0">
                <a:latin typeface="Perpetua" pitchFamily="18" charset="0"/>
              </a:rPr>
              <a:t> = </a:t>
            </a:r>
            <a:r>
              <a:rPr lang="en-US" dirty="0">
                <a:solidFill>
                  <a:srgbClr val="0000FF"/>
                </a:solidFill>
                <a:latin typeface="Perpetua" pitchFamily="18" charset="0"/>
              </a:rPr>
              <a:t>new</a:t>
            </a:r>
            <a:r>
              <a:rPr lang="en-US" dirty="0">
                <a:latin typeface="Perpetua" pitchFamily="18" charset="0"/>
              </a:rPr>
              <a:t> </a:t>
            </a:r>
            <a:r>
              <a:rPr lang="en-US" dirty="0" err="1">
                <a:latin typeface="Perpetua" pitchFamily="18" charset="0"/>
              </a:rPr>
              <a:t>Java.io.FileInputstream</a:t>
            </a:r>
            <a:r>
              <a:rPr lang="en-US" dirty="0">
                <a:latin typeface="Perpetua" pitchFamily="18" charset="0"/>
              </a:rPr>
              <a:t>(“Inputfile.txt”);</a:t>
            </a:r>
          </a:p>
          <a:p>
            <a:pPr indent="573088">
              <a:lnSpc>
                <a:spcPct val="120000"/>
              </a:lnSpc>
            </a:pPr>
            <a:r>
              <a:rPr lang="en-US" dirty="0">
                <a:latin typeface="Perpetua" pitchFamily="18" charset="0"/>
              </a:rPr>
              <a:t>t = </a:t>
            </a:r>
            <a:r>
              <a:rPr lang="en-US" dirty="0" err="1">
                <a:latin typeface="Perpetua" pitchFamily="18" charset="0"/>
              </a:rPr>
              <a:t>tm.</a:t>
            </a:r>
            <a:r>
              <a:rPr lang="en-US" dirty="0" err="1">
                <a:solidFill>
                  <a:srgbClr val="0000FF"/>
                </a:solidFill>
                <a:latin typeface="Perpetua" pitchFamily="18" charset="0"/>
              </a:rPr>
              <a:t>getNextToken</a:t>
            </a:r>
            <a:r>
              <a:rPr lang="en-US" dirty="0">
                <a:latin typeface="Perpetua" pitchFamily="18" charset="0"/>
              </a:rPr>
              <a:t>();</a:t>
            </a:r>
          </a:p>
          <a:p>
            <a:pPr indent="573088">
              <a:lnSpc>
                <a:spcPct val="120000"/>
              </a:lnSpc>
            </a:pPr>
            <a:r>
              <a:rPr lang="en-US" dirty="0">
                <a:latin typeface="Perpetua" pitchFamily="18" charset="0"/>
              </a:rPr>
              <a:t>while (</a:t>
            </a:r>
            <a:r>
              <a:rPr lang="en-US" dirty="0" err="1">
                <a:latin typeface="Perpetua" pitchFamily="18" charset="0"/>
              </a:rPr>
              <a:t>t.kind</a:t>
            </a:r>
            <a:r>
              <a:rPr lang="en-US" dirty="0">
                <a:latin typeface="Perpetua" pitchFamily="18" charset="0"/>
              </a:rPr>
              <a:t> != </a:t>
            </a:r>
            <a:r>
              <a:rPr lang="en-US" dirty="0" err="1">
                <a:latin typeface="Perpetua" pitchFamily="18" charset="0"/>
              </a:rPr>
              <a:t>simpleConstants.EOF</a:t>
            </a:r>
            <a:r>
              <a:rPr lang="en-US" dirty="0">
                <a:latin typeface="Perpetua" pitchFamily="18" charset="0"/>
              </a:rPr>
              <a:t>) </a:t>
            </a:r>
          </a:p>
          <a:p>
            <a:pPr indent="573088">
              <a:lnSpc>
                <a:spcPct val="120000"/>
              </a:lnSpc>
            </a:pPr>
            <a:r>
              <a:rPr lang="en-US" dirty="0">
                <a:latin typeface="Perpetua" pitchFamily="18" charset="0"/>
              </a:rPr>
              <a:t>{</a:t>
            </a:r>
          </a:p>
          <a:p>
            <a:pPr indent="573088">
              <a:lnSpc>
                <a:spcPct val="120000"/>
              </a:lnSpc>
            </a:pPr>
            <a:r>
              <a:rPr lang="en-US" dirty="0">
                <a:latin typeface="Perpetua" pitchFamily="18" charset="0"/>
              </a:rPr>
              <a:t>	/* Process t */</a:t>
            </a:r>
          </a:p>
          <a:p>
            <a:pPr indent="573088">
              <a:lnSpc>
                <a:spcPct val="120000"/>
              </a:lnSpc>
            </a:pPr>
            <a:r>
              <a:rPr lang="en-US" dirty="0">
                <a:latin typeface="Perpetua" pitchFamily="18" charset="0"/>
              </a:rPr>
              <a:t>	t = </a:t>
            </a:r>
            <a:r>
              <a:rPr lang="en-US" dirty="0" err="1">
                <a:latin typeface="Perpetua" pitchFamily="18" charset="0"/>
              </a:rPr>
              <a:t>tm.getNextToken</a:t>
            </a:r>
            <a:r>
              <a:rPr lang="en-US" dirty="0">
                <a:latin typeface="Perpetua" pitchFamily="18" charset="0"/>
              </a:rPr>
              <a:t>();</a:t>
            </a:r>
          </a:p>
          <a:p>
            <a:pPr indent="573088">
              <a:lnSpc>
                <a:spcPct val="120000"/>
              </a:lnSpc>
            </a:pPr>
            <a:r>
              <a:rPr lang="en-US" dirty="0">
                <a:latin typeface="Perpetua" pitchFamily="18" charset="0"/>
              </a:rPr>
              <a:t>}</a:t>
            </a:r>
          </a:p>
        </p:txBody>
      </p:sp>
    </p:spTree>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2514600" y="2057400"/>
            <a:ext cx="4337050" cy="576262"/>
          </a:xfrm>
          <a:prstGeom prst="rect">
            <a:avLst/>
          </a:prstGeom>
          <a:gradFill rotWithShape="0">
            <a:gsLst>
              <a:gs pos="0">
                <a:srgbClr val="FAFD00"/>
              </a:gs>
              <a:gs pos="100000">
                <a:srgbClr val="FAFD00">
                  <a:gamma/>
                  <a:tint val="70196"/>
                  <a:invGamma/>
                </a:srgbClr>
              </a:gs>
            </a:gsLst>
            <a:lin ang="5400000" scaled="1"/>
          </a:gradFill>
          <a:ln w="12700">
            <a:noFill/>
            <a:miter lim="800000"/>
            <a:headEnd/>
            <a:tailEnd/>
          </a:ln>
          <a:effectLst>
            <a:outerShdw dist="107763" dir="2700000" algn="ctr" rotWithShape="0">
              <a:schemeClr val="bg2"/>
            </a:outerShdw>
          </a:effectLst>
        </p:spPr>
        <p:txBody>
          <a:bodyPr lIns="90488" tIns="44450" rIns="90488" bIns="44450">
            <a:spAutoFit/>
          </a:bodyPr>
          <a:lstStyle/>
          <a:p>
            <a:pPr algn="ctr"/>
            <a:r>
              <a:rPr lang="en-US" sz="3200" b="1" i="1" dirty="0">
                <a:solidFill>
                  <a:schemeClr val="hlink"/>
                </a:solidFill>
                <a:latin typeface="Monotype Corsiva" pitchFamily="66" charset="0"/>
              </a:rPr>
              <a:t>Thank You  ...</a:t>
            </a:r>
          </a:p>
        </p:txBody>
      </p:sp>
      <p:sp>
        <p:nvSpPr>
          <p:cNvPr id="6" name="Rectangle 7"/>
          <p:cNvSpPr>
            <a:spLocks noChangeArrowheads="1"/>
          </p:cNvSpPr>
          <p:nvPr/>
        </p:nvSpPr>
        <p:spPr bwMode="auto">
          <a:xfrm>
            <a:off x="4423569" y="3722689"/>
            <a:ext cx="519112" cy="1003300"/>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0" b="0" i="0" u="none" strike="noStrike" kern="0" cap="none" spc="0" normalizeH="0" baseline="0" noProof="0" dirty="0">
                <a:ln>
                  <a:noFill/>
                </a:ln>
                <a:solidFill>
                  <a:srgbClr val="0000FF"/>
                </a:solidFill>
                <a:effectLst/>
                <a:uLnTx/>
                <a:uFillTx/>
              </a:rPr>
              <a:t>?</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609600"/>
          </a:xfrm>
        </p:spPr>
        <p:txBody>
          <a:bodyPr/>
          <a:lstStyle/>
          <a:p>
            <a:r>
              <a:rPr lang="en-US" dirty="0"/>
              <a:t>Contd…</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576960"/>
            <a:ext cx="6667500" cy="612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111435" y="3798425"/>
            <a:ext cx="3001700" cy="1600200"/>
          </a:xfrm>
          <a:prstGeom prst="wedgeRoundRectCallout">
            <a:avLst>
              <a:gd name="adj1" fmla="val 60764"/>
              <a:gd name="adj2" fmla="val -45801"/>
              <a:gd name="adj3" fmla="val 16667"/>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tx1"/>
                </a:solidFill>
                <a:latin typeface="Perpetua" pitchFamily="18" charset="0"/>
              </a:rPr>
              <a:t>In the process of translating a source program into target code, a compiler may construct one or more intermediate representations, which are </a:t>
            </a:r>
            <a:r>
              <a:rPr lang="en-US" sz="1500" b="1" dirty="0">
                <a:solidFill>
                  <a:schemeClr val="tx1"/>
                </a:solidFill>
                <a:latin typeface="Perpetua" pitchFamily="18" charset="0"/>
              </a:rPr>
              <a:t>easy to produce </a:t>
            </a:r>
            <a:r>
              <a:rPr lang="en-US" sz="1500" dirty="0">
                <a:solidFill>
                  <a:schemeClr val="tx1"/>
                </a:solidFill>
                <a:latin typeface="Perpetua" pitchFamily="18" charset="0"/>
              </a:rPr>
              <a:t>and</a:t>
            </a:r>
            <a:r>
              <a:rPr lang="en-US" sz="1500" b="1" dirty="0">
                <a:solidFill>
                  <a:schemeClr val="tx1"/>
                </a:solidFill>
                <a:latin typeface="Perpetua" pitchFamily="18" charset="0"/>
              </a:rPr>
              <a:t> easy to translate into the target machine</a:t>
            </a:r>
          </a:p>
        </p:txBody>
      </p:sp>
      <p:sp>
        <p:nvSpPr>
          <p:cNvPr id="6" name="Rounded Rectangular Callout 5"/>
          <p:cNvSpPr/>
          <p:nvPr/>
        </p:nvSpPr>
        <p:spPr>
          <a:xfrm>
            <a:off x="6559951" y="609600"/>
            <a:ext cx="2461549" cy="1447800"/>
          </a:xfrm>
          <a:prstGeom prst="wedgeRoundRectCallout">
            <a:avLst>
              <a:gd name="adj1" fmla="val -84720"/>
              <a:gd name="adj2" fmla="val 31024"/>
              <a:gd name="adj3" fmla="val 16667"/>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tx1"/>
                </a:solidFill>
                <a:latin typeface="Perpetua" pitchFamily="18" charset="0"/>
              </a:rPr>
              <a:t>Parser uses tokens produced by the LA to create a tree-like intermediate representation that depicts the grammatical structure of the token stream. </a:t>
            </a:r>
          </a:p>
        </p:txBody>
      </p:sp>
      <p:sp>
        <p:nvSpPr>
          <p:cNvPr id="8" name="Rounded Rectangular Callout 7"/>
          <p:cNvSpPr/>
          <p:nvPr/>
        </p:nvSpPr>
        <p:spPr>
          <a:xfrm>
            <a:off x="6289875" y="2133600"/>
            <a:ext cx="2766349" cy="2366402"/>
          </a:xfrm>
          <a:prstGeom prst="wedgeRoundRectCallout">
            <a:avLst>
              <a:gd name="adj1" fmla="val -69662"/>
              <a:gd name="adj2" fmla="val -23479"/>
              <a:gd name="adj3" fmla="val 16667"/>
            </a:avLst>
          </a:prstGeom>
          <a:gradFill flip="none" rotWithShape="1">
            <a:gsLst>
              <a:gs pos="0">
                <a:srgbClr val="DDEBCF"/>
              </a:gs>
              <a:gs pos="99000">
                <a:srgbClr val="9CB86E"/>
              </a:gs>
              <a:gs pos="100000">
                <a:srgbClr val="156B13"/>
              </a:gs>
            </a:gsLst>
            <a:lin ang="5400000" scaled="0"/>
            <a:tileRect/>
          </a:gradFill>
          <a:ln w="25400" cap="flat" cmpd="sng" algn="ctr">
            <a:solidFill>
              <a:srgbClr val="4F81BD">
                <a:shade val="50000"/>
              </a:srgbClr>
            </a:solidFill>
            <a:prstDash val="solid"/>
          </a:ln>
          <a:effectLst/>
        </p:spPr>
        <p:txBody>
          <a:bodyPr rtlCol="0" anchor="ctr"/>
          <a:lstStyle/>
          <a:p>
            <a:pPr marL="173038" marR="0" lvl="0" indent="-173038" algn="just"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500" b="0" i="0" u="none" strike="noStrike" kern="0" cap="none" spc="0" normalizeH="0" baseline="0" noProof="0" dirty="0">
                <a:ln>
                  <a:noFill/>
                </a:ln>
                <a:solidFill>
                  <a:sysClr val="windowText" lastClr="000000"/>
                </a:solidFill>
                <a:effectLst/>
                <a:uLnTx/>
                <a:uFillTx/>
                <a:latin typeface="Perpetua" pitchFamily="18" charset="0"/>
              </a:rPr>
              <a:t>It uses the syntax tree and the information in the symbol table to check the source program for semantic consistency with the language definition. </a:t>
            </a:r>
          </a:p>
          <a:p>
            <a:pPr marL="173038" marR="0" lvl="0" indent="-173038" algn="just" defTabSz="914400" eaLnBrk="1" fontAlgn="auto" latinLnBrk="0" hangingPunct="1">
              <a:lnSpc>
                <a:spcPct val="100000"/>
              </a:lnSpc>
              <a:spcBef>
                <a:spcPts val="0"/>
              </a:spcBef>
              <a:spcAft>
                <a:spcPts val="0"/>
              </a:spcAft>
              <a:buClrTx/>
              <a:buSzTx/>
              <a:buFont typeface="Wingdings" pitchFamily="2" charset="2"/>
              <a:buChar char="§"/>
              <a:tabLst/>
              <a:defRPr/>
            </a:pPr>
            <a:r>
              <a:rPr kumimoji="0" lang="en-US" sz="1500" b="0" i="0" u="none" strike="noStrike" kern="0" cap="none" spc="0" normalizeH="0" baseline="0" noProof="0" dirty="0">
                <a:ln>
                  <a:noFill/>
                </a:ln>
                <a:solidFill>
                  <a:sysClr val="windowText" lastClr="000000"/>
                </a:solidFill>
                <a:effectLst/>
                <a:uLnTx/>
                <a:uFillTx/>
                <a:latin typeface="Perpetua" pitchFamily="18" charset="0"/>
              </a:rPr>
              <a:t>An important part of semantic analysis is type checking, where  the compiler checks that each operator has matching operands</a:t>
            </a:r>
          </a:p>
        </p:txBody>
      </p:sp>
      <p:sp>
        <p:nvSpPr>
          <p:cNvPr id="9" name="Rounded Rectangular Callout 8"/>
          <p:cNvSpPr/>
          <p:nvPr/>
        </p:nvSpPr>
        <p:spPr>
          <a:xfrm>
            <a:off x="6142300" y="4648200"/>
            <a:ext cx="3001700" cy="1790760"/>
          </a:xfrm>
          <a:prstGeom prst="wedgeRoundRectCallout">
            <a:avLst>
              <a:gd name="adj1" fmla="val -64127"/>
              <a:gd name="adj2" fmla="val -36137"/>
              <a:gd name="adj3" fmla="val 16667"/>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500" dirty="0">
                <a:solidFill>
                  <a:schemeClr val="tx1"/>
                </a:solidFill>
                <a:latin typeface="Perpetua" pitchFamily="18" charset="0"/>
              </a:rPr>
              <a:t>The machine-independent code-optimization phase attempts to improve the intermediate code so that better target code will result. Usually better means faster, but other objectives may be desired, such as shorter code, or target code that consumes less power.</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Lexical Analyzer</a:t>
            </a:r>
          </a:p>
        </p:txBody>
      </p:sp>
      <p:grpSp>
        <p:nvGrpSpPr>
          <p:cNvPr id="4" name="Group 3"/>
          <p:cNvGrpSpPr/>
          <p:nvPr/>
        </p:nvGrpSpPr>
        <p:grpSpPr>
          <a:xfrm>
            <a:off x="395409" y="1143093"/>
            <a:ext cx="7453191" cy="2209707"/>
            <a:chOff x="395409" y="1143093"/>
            <a:chExt cx="7453191" cy="2217060"/>
          </a:xfrm>
        </p:grpSpPr>
        <p:grpSp>
          <p:nvGrpSpPr>
            <p:cNvPr id="5" name="Group 4"/>
            <p:cNvGrpSpPr/>
            <p:nvPr/>
          </p:nvGrpSpPr>
          <p:grpSpPr>
            <a:xfrm>
              <a:off x="395411" y="1143093"/>
              <a:ext cx="7453189" cy="2217060"/>
              <a:chOff x="163925" y="2773624"/>
              <a:chExt cx="8053417" cy="2470507"/>
            </a:xfrm>
          </p:grpSpPr>
          <p:sp>
            <p:nvSpPr>
              <p:cNvPr id="7" name="Rounded Rectangle 6"/>
              <p:cNvSpPr/>
              <p:nvPr/>
            </p:nvSpPr>
            <p:spPr>
              <a:xfrm>
                <a:off x="1447800" y="2897978"/>
                <a:ext cx="1758012" cy="784226"/>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900" b="1" dirty="0">
                    <a:solidFill>
                      <a:schemeClr val="tx1"/>
                    </a:solidFill>
                    <a:latin typeface="Perpetua" pitchFamily="18" charset="0"/>
                    <a:cs typeface="Arial" charset="0"/>
                  </a:rPr>
                  <a:t>Lexical</a:t>
                </a:r>
                <a:r>
                  <a:rPr lang="en-US" dirty="0">
                    <a:solidFill>
                      <a:schemeClr val="tx1"/>
                    </a:solidFill>
                    <a:latin typeface="Perpetua" pitchFamily="18" charset="0"/>
                  </a:rPr>
                  <a:t> </a:t>
                </a:r>
                <a:r>
                  <a:rPr lang="en-US" sz="1900" b="1" dirty="0">
                    <a:solidFill>
                      <a:schemeClr val="tx1"/>
                    </a:solidFill>
                    <a:latin typeface="Perpetua" pitchFamily="18" charset="0"/>
                    <a:cs typeface="Arial" charset="0"/>
                  </a:rPr>
                  <a:t>Analyzer</a:t>
                </a:r>
              </a:p>
            </p:txBody>
          </p:sp>
          <p:sp>
            <p:nvSpPr>
              <p:cNvPr id="8" name="Rounded Rectangle 7"/>
              <p:cNvSpPr/>
              <p:nvPr/>
            </p:nvSpPr>
            <p:spPr>
              <a:xfrm>
                <a:off x="5486400" y="2897978"/>
                <a:ext cx="1259886" cy="759621"/>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900" b="1" dirty="0">
                    <a:solidFill>
                      <a:schemeClr val="tx1"/>
                    </a:solidFill>
                    <a:latin typeface="Perpetua" pitchFamily="18" charset="0"/>
                    <a:cs typeface="Arial" charset="0"/>
                  </a:rPr>
                  <a:t>Parser</a:t>
                </a:r>
              </a:p>
            </p:txBody>
          </p:sp>
          <p:cxnSp>
            <p:nvCxnSpPr>
              <p:cNvPr id="9" name="Straight Arrow Connector 8"/>
              <p:cNvCxnSpPr/>
              <p:nvPr/>
            </p:nvCxnSpPr>
            <p:spPr>
              <a:xfrm>
                <a:off x="304800" y="3200400"/>
                <a:ext cx="1143000"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05812" y="3100266"/>
                <a:ext cx="2280588"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214514" y="3429000"/>
                <a:ext cx="2271887" cy="158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2"/>
              <p:cNvSpPr txBox="1">
                <a:spLocks noChangeArrowheads="1"/>
              </p:cNvSpPr>
              <p:nvPr/>
            </p:nvSpPr>
            <p:spPr bwMode="auto">
              <a:xfrm>
                <a:off x="163925" y="2819400"/>
                <a:ext cx="1122537" cy="720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800" b="1" dirty="0">
                    <a:latin typeface="Perpetua" pitchFamily="18" charset="0"/>
                  </a:rPr>
                  <a:t>Source</a:t>
                </a:r>
              </a:p>
              <a:p>
                <a:pPr eaLnBrk="1" hangingPunct="1"/>
                <a:r>
                  <a:rPr lang="en-US" sz="1800" b="1" dirty="0">
                    <a:latin typeface="Perpetua" pitchFamily="18" charset="0"/>
                  </a:rPr>
                  <a:t>program</a:t>
                </a:r>
              </a:p>
            </p:txBody>
          </p:sp>
          <p:sp>
            <p:nvSpPr>
              <p:cNvPr id="13" name="TextBox 13"/>
              <p:cNvSpPr txBox="1">
                <a:spLocks noChangeArrowheads="1"/>
              </p:cNvSpPr>
              <p:nvPr/>
            </p:nvSpPr>
            <p:spPr bwMode="auto">
              <a:xfrm>
                <a:off x="3853503" y="2773624"/>
                <a:ext cx="814640" cy="41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800" b="1" dirty="0">
                    <a:latin typeface="Perpetua" pitchFamily="18" charset="0"/>
                  </a:rPr>
                  <a:t>token</a:t>
                </a:r>
              </a:p>
            </p:txBody>
          </p:sp>
          <p:sp>
            <p:nvSpPr>
              <p:cNvPr id="14" name="TextBox 14"/>
              <p:cNvSpPr txBox="1">
                <a:spLocks noChangeArrowheads="1"/>
              </p:cNvSpPr>
              <p:nvPr/>
            </p:nvSpPr>
            <p:spPr bwMode="auto">
              <a:xfrm>
                <a:off x="3452822" y="3435763"/>
                <a:ext cx="1685471" cy="41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800" b="1" dirty="0" err="1">
                    <a:latin typeface="Perpetua" pitchFamily="18" charset="0"/>
                  </a:rPr>
                  <a:t>getNextToken</a:t>
                </a:r>
                <a:endParaRPr lang="en-US" sz="1800" b="1" dirty="0">
                  <a:latin typeface="Perpetua" pitchFamily="18" charset="0"/>
                </a:endParaRPr>
              </a:p>
            </p:txBody>
          </p:sp>
          <p:cxnSp>
            <p:nvCxnSpPr>
              <p:cNvPr id="15" name="Straight Arrow Connector 14"/>
              <p:cNvCxnSpPr/>
              <p:nvPr/>
            </p:nvCxnSpPr>
            <p:spPr>
              <a:xfrm>
                <a:off x="2865463" y="3708001"/>
                <a:ext cx="769436" cy="81734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822317" y="3657599"/>
                <a:ext cx="818152" cy="841953"/>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563281" y="4499553"/>
                <a:ext cx="1371600" cy="744578"/>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900" b="1" dirty="0">
                    <a:solidFill>
                      <a:schemeClr val="tx1"/>
                    </a:solidFill>
                    <a:latin typeface="Perpetua" pitchFamily="18" charset="0"/>
                    <a:cs typeface="Arial" charset="0"/>
                  </a:rPr>
                  <a:t>Symbol</a:t>
                </a:r>
              </a:p>
              <a:p>
                <a:pPr algn="ctr"/>
                <a:r>
                  <a:rPr lang="en-US" sz="1900" b="1" dirty="0">
                    <a:solidFill>
                      <a:schemeClr val="tx1"/>
                    </a:solidFill>
                    <a:latin typeface="Perpetua" pitchFamily="18" charset="0"/>
                    <a:cs typeface="Arial" charset="0"/>
                  </a:rPr>
                  <a:t>Table</a:t>
                </a:r>
              </a:p>
            </p:txBody>
          </p:sp>
          <p:sp>
            <p:nvSpPr>
              <p:cNvPr id="18" name="TextBox 26"/>
              <p:cNvSpPr txBox="1">
                <a:spLocks noChangeArrowheads="1"/>
              </p:cNvSpPr>
              <p:nvPr/>
            </p:nvSpPr>
            <p:spPr bwMode="auto">
              <a:xfrm>
                <a:off x="6760718" y="2889514"/>
                <a:ext cx="1456624" cy="72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cs typeface="Arial" charset="0"/>
                  </a:defRPr>
                </a:lvl1pPr>
                <a:lvl2pPr marL="742950" indent="-285750" eaLnBrk="0" hangingPunct="0">
                  <a:defRPr sz="2400">
                    <a:solidFill>
                      <a:schemeClr val="tx1"/>
                    </a:solidFill>
                    <a:latin typeface="Times New Roman" charset="0"/>
                    <a:cs typeface="Arial" charset="0"/>
                  </a:defRPr>
                </a:lvl2pPr>
                <a:lvl3pPr marL="1143000" indent="-228600" eaLnBrk="0" hangingPunct="0">
                  <a:defRPr sz="2400">
                    <a:solidFill>
                      <a:schemeClr val="tx1"/>
                    </a:solidFill>
                    <a:latin typeface="Times New Roman" charset="0"/>
                    <a:cs typeface="Arial" charset="0"/>
                  </a:defRPr>
                </a:lvl3pPr>
                <a:lvl4pPr marL="1600200" indent="-228600" eaLnBrk="0" hangingPunct="0">
                  <a:defRPr sz="2400">
                    <a:solidFill>
                      <a:schemeClr val="tx1"/>
                    </a:solidFill>
                    <a:latin typeface="Times New Roman" charset="0"/>
                    <a:cs typeface="Arial" charset="0"/>
                  </a:defRPr>
                </a:lvl4pPr>
                <a:lvl5pPr marL="2057400" indent="-228600" eaLnBrk="0" hangingPunct="0">
                  <a:defRPr sz="2400">
                    <a:solidFill>
                      <a:schemeClr val="tx1"/>
                    </a:solidFill>
                    <a:latin typeface="Times New Roman" charset="0"/>
                    <a:cs typeface="Arial" charset="0"/>
                  </a:defRPr>
                </a:lvl5pPr>
                <a:lvl6pPr marL="2514600" indent="-228600" eaLnBrk="0" fontAlgn="base" hangingPunct="0">
                  <a:spcBef>
                    <a:spcPct val="0"/>
                  </a:spcBef>
                  <a:spcAft>
                    <a:spcPct val="0"/>
                  </a:spcAft>
                  <a:defRPr sz="2400">
                    <a:solidFill>
                      <a:schemeClr val="tx1"/>
                    </a:solidFill>
                    <a:latin typeface="Times New Roman" charset="0"/>
                    <a:cs typeface="Arial" charset="0"/>
                  </a:defRPr>
                </a:lvl6pPr>
                <a:lvl7pPr marL="2971800" indent="-228600" eaLnBrk="0" fontAlgn="base" hangingPunct="0">
                  <a:spcBef>
                    <a:spcPct val="0"/>
                  </a:spcBef>
                  <a:spcAft>
                    <a:spcPct val="0"/>
                  </a:spcAft>
                  <a:defRPr sz="2400">
                    <a:solidFill>
                      <a:schemeClr val="tx1"/>
                    </a:solidFill>
                    <a:latin typeface="Times New Roman" charset="0"/>
                    <a:cs typeface="Arial" charset="0"/>
                  </a:defRPr>
                </a:lvl7pPr>
                <a:lvl8pPr marL="3429000" indent="-228600" eaLnBrk="0" fontAlgn="base" hangingPunct="0">
                  <a:spcBef>
                    <a:spcPct val="0"/>
                  </a:spcBef>
                  <a:spcAft>
                    <a:spcPct val="0"/>
                  </a:spcAft>
                  <a:defRPr sz="2400">
                    <a:solidFill>
                      <a:schemeClr val="tx1"/>
                    </a:solidFill>
                    <a:latin typeface="Times New Roman" charset="0"/>
                    <a:cs typeface="Arial" charset="0"/>
                  </a:defRPr>
                </a:lvl8pPr>
                <a:lvl9pPr marL="3886200" indent="-228600" eaLnBrk="0" fontAlgn="base" hangingPunct="0">
                  <a:spcBef>
                    <a:spcPct val="0"/>
                  </a:spcBef>
                  <a:spcAft>
                    <a:spcPct val="0"/>
                  </a:spcAft>
                  <a:defRPr sz="2400">
                    <a:solidFill>
                      <a:schemeClr val="tx1"/>
                    </a:solidFill>
                    <a:latin typeface="Times New Roman" charset="0"/>
                    <a:cs typeface="Arial" charset="0"/>
                  </a:defRPr>
                </a:lvl9pPr>
              </a:lstStyle>
              <a:p>
                <a:pPr eaLnBrk="1" hangingPunct="1"/>
                <a:r>
                  <a:rPr lang="en-US" sz="1800" b="1" dirty="0">
                    <a:latin typeface="Perpetua" pitchFamily="18" charset="0"/>
                  </a:rPr>
                  <a:t>To</a:t>
                </a:r>
                <a:r>
                  <a:rPr lang="en-US" sz="1800" dirty="0"/>
                  <a:t> </a:t>
                </a:r>
                <a:r>
                  <a:rPr lang="en-US" sz="1800" b="1" dirty="0">
                    <a:latin typeface="Perpetua" pitchFamily="18" charset="0"/>
                  </a:rPr>
                  <a:t>semantic</a:t>
                </a:r>
              </a:p>
              <a:p>
                <a:pPr eaLnBrk="1" hangingPunct="1"/>
                <a:r>
                  <a:rPr lang="en-US" sz="1800" b="1" dirty="0">
                    <a:latin typeface="Perpetua" pitchFamily="18" charset="0"/>
                  </a:rPr>
                  <a:t>analysis</a:t>
                </a:r>
              </a:p>
            </p:txBody>
          </p:sp>
        </p:grpSp>
        <p:cxnSp>
          <p:nvCxnSpPr>
            <p:cNvPr id="6" name="Straight Arrow Connector 5"/>
            <p:cNvCxnSpPr/>
            <p:nvPr/>
          </p:nvCxnSpPr>
          <p:spPr>
            <a:xfrm>
              <a:off x="6477000" y="1600200"/>
              <a:ext cx="1057811"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9" name="TextShape 2"/>
          <p:cNvSpPr txBox="1"/>
          <p:nvPr/>
        </p:nvSpPr>
        <p:spPr>
          <a:xfrm>
            <a:off x="146160" y="3505200"/>
            <a:ext cx="8584760" cy="3352800"/>
          </a:xfrm>
          <a:prstGeom prst="rect">
            <a:avLst/>
          </a:prstGeom>
        </p:spPr>
        <p:txBody>
          <a:bodyPr/>
          <a:lstStyle/>
          <a:p>
            <a:pPr marL="342900" lvl="2" indent="-342900" algn="just">
              <a:lnSpc>
                <a:spcPct val="180000"/>
              </a:lnSpc>
              <a:buSzPct val="85000"/>
              <a:buFont typeface="Webdings" pitchFamily="18" charset="2"/>
              <a:buChar char="ÿ"/>
            </a:pPr>
            <a:r>
              <a:rPr lang="en-US" sz="1900" dirty="0">
                <a:solidFill>
                  <a:srgbClr val="000000"/>
                </a:solidFill>
                <a:latin typeface="Perpetua" pitchFamily="18" charset="0"/>
              </a:rPr>
              <a:t>It is common for the lexical analyzer to interact with the </a:t>
            </a:r>
            <a:r>
              <a:rPr lang="en-US" b="1" dirty="0">
                <a:solidFill>
                  <a:srgbClr val="CC00FF"/>
                </a:solidFill>
                <a:latin typeface="Perpetua" pitchFamily="18" charset="0"/>
              </a:rPr>
              <a:t>symbol table</a:t>
            </a:r>
            <a:r>
              <a:rPr lang="en-US" sz="1900" dirty="0">
                <a:solidFill>
                  <a:srgbClr val="000000"/>
                </a:solidFill>
                <a:latin typeface="Perpetua" pitchFamily="18" charset="0"/>
              </a:rPr>
              <a:t>. </a:t>
            </a:r>
          </a:p>
          <a:p>
            <a:pPr marL="800100" lvl="3" indent="-342900" algn="just">
              <a:lnSpc>
                <a:spcPct val="180000"/>
              </a:lnSpc>
              <a:buSzPct val="85000"/>
              <a:buBlip>
                <a:blip r:embed="rId2"/>
              </a:buBlip>
            </a:pPr>
            <a:r>
              <a:rPr lang="en-US" sz="1900" dirty="0">
                <a:solidFill>
                  <a:srgbClr val="000000"/>
                </a:solidFill>
                <a:latin typeface="Perpetua" pitchFamily="18" charset="0"/>
              </a:rPr>
              <a:t>When the lexical analyzer discovers a lexeme constituting an identifier, it needs to enter that lexeme into the symbol table. </a:t>
            </a:r>
          </a:p>
          <a:p>
            <a:pPr marL="800100" lvl="3" indent="-342900" algn="just">
              <a:lnSpc>
                <a:spcPct val="180000"/>
              </a:lnSpc>
              <a:buSzPct val="85000"/>
              <a:buBlip>
                <a:blip r:embed="rId2"/>
              </a:buBlip>
            </a:pPr>
            <a:r>
              <a:rPr lang="en-US" sz="1900" dirty="0">
                <a:solidFill>
                  <a:srgbClr val="000000"/>
                </a:solidFill>
                <a:latin typeface="Perpetua" pitchFamily="18" charset="0"/>
              </a:rPr>
              <a:t>In some cases, information regarding the kind of identifier may be read from the symbol table by the lexical analyzer to assist it in determining the proper token it must pass to the parser.</a:t>
            </a:r>
            <a:endParaRPr lang="en-US" dirty="0">
              <a:solidFill>
                <a:srgbClr val="0066FF"/>
              </a:solidFill>
              <a:latin typeface="Perpetua" pitchFamily="18" charset="0"/>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tasks of Lexical Analyzer</a:t>
            </a:r>
          </a:p>
        </p:txBody>
      </p:sp>
      <p:sp>
        <p:nvSpPr>
          <p:cNvPr id="4" name="TextShape 2"/>
          <p:cNvSpPr txBox="1"/>
          <p:nvPr/>
        </p:nvSpPr>
        <p:spPr>
          <a:xfrm>
            <a:off x="192460" y="838200"/>
            <a:ext cx="8584760" cy="5961924"/>
          </a:xfrm>
          <a:prstGeom prst="rect">
            <a:avLst/>
          </a:prstGeom>
        </p:spPr>
        <p:txBody>
          <a:bodyPr/>
          <a:lstStyle/>
          <a:p>
            <a:pPr marL="342900" lvl="2" indent="-342900" algn="just">
              <a:lnSpc>
                <a:spcPct val="140000"/>
              </a:lnSpc>
              <a:buSzPct val="85000"/>
              <a:buFont typeface="Webdings" pitchFamily="18" charset="2"/>
              <a:buChar char="ÿ"/>
            </a:pPr>
            <a:r>
              <a:rPr lang="en-US" sz="1900" dirty="0">
                <a:solidFill>
                  <a:srgbClr val="000000"/>
                </a:solidFill>
                <a:latin typeface="Perpetua" pitchFamily="18" charset="0"/>
              </a:rPr>
              <a:t>Since LA is the part of the compiler that reads the source text, it may perform certain other tasks besides identification of lexemes such as:</a:t>
            </a:r>
          </a:p>
          <a:p>
            <a:pPr marL="741363" lvl="3" indent="-284163" algn="just">
              <a:lnSpc>
                <a:spcPct val="140000"/>
              </a:lnSpc>
              <a:buSzPct val="85000"/>
              <a:buFont typeface="+mj-lt"/>
              <a:buAutoNum type="arabicPeriod"/>
            </a:pPr>
            <a:r>
              <a:rPr lang="en-US" sz="1900" dirty="0">
                <a:solidFill>
                  <a:srgbClr val="000000"/>
                </a:solidFill>
                <a:latin typeface="Perpetua" pitchFamily="18" charset="0"/>
              </a:rPr>
              <a:t>Stripping out </a:t>
            </a:r>
            <a:r>
              <a:rPr lang="en-US" sz="1900" dirty="0">
                <a:solidFill>
                  <a:srgbClr val="CC00FF"/>
                </a:solidFill>
                <a:latin typeface="Perpetua" pitchFamily="18" charset="0"/>
              </a:rPr>
              <a:t>comments and whitespace </a:t>
            </a:r>
            <a:r>
              <a:rPr lang="en-US" sz="1900" dirty="0">
                <a:solidFill>
                  <a:srgbClr val="000000"/>
                </a:solidFill>
                <a:latin typeface="Perpetua" pitchFamily="18" charset="0"/>
              </a:rPr>
              <a:t>(blank, newline, tab, and perhaps other characters that are used to separate tokens in the input). </a:t>
            </a:r>
          </a:p>
          <a:p>
            <a:pPr marL="741363" lvl="3" indent="-284163" algn="just">
              <a:lnSpc>
                <a:spcPct val="140000"/>
              </a:lnSpc>
              <a:buSzPct val="85000"/>
              <a:buFont typeface="+mj-lt"/>
              <a:buAutoNum type="arabicPeriod"/>
            </a:pPr>
            <a:r>
              <a:rPr lang="en-US" sz="1900" dirty="0">
                <a:solidFill>
                  <a:srgbClr val="CC00FF"/>
                </a:solidFill>
                <a:latin typeface="Perpetua" pitchFamily="18" charset="0"/>
              </a:rPr>
              <a:t>Correlating error messages </a:t>
            </a:r>
            <a:r>
              <a:rPr lang="en-US" sz="1900" dirty="0">
                <a:solidFill>
                  <a:srgbClr val="000000"/>
                </a:solidFill>
                <a:latin typeface="Perpetua" pitchFamily="18" charset="0"/>
              </a:rPr>
              <a:t>generated by the compiler with the source program. </a:t>
            </a:r>
          </a:p>
          <a:p>
            <a:pPr marL="1257300" lvl="4" indent="-342900" algn="just">
              <a:buSzPct val="85000"/>
              <a:buFont typeface="Wingdings" pitchFamily="2" charset="2"/>
              <a:buChar char="F"/>
            </a:pPr>
            <a:r>
              <a:rPr lang="en-US" sz="1900" dirty="0">
                <a:solidFill>
                  <a:srgbClr val="000000"/>
                </a:solidFill>
                <a:latin typeface="Perpetua" pitchFamily="18" charset="0"/>
              </a:rPr>
              <a:t>For instance, the LA may keep track of the number of newline characters seen, so it can associate a line number with each error message.</a:t>
            </a:r>
          </a:p>
          <a:p>
            <a:pPr marL="741363" lvl="3" indent="-284163" algn="just">
              <a:lnSpc>
                <a:spcPct val="140000"/>
              </a:lnSpc>
              <a:buSzPct val="85000"/>
              <a:buFont typeface="+mj-lt"/>
              <a:buAutoNum type="arabicPeriod"/>
            </a:pPr>
            <a:r>
              <a:rPr lang="en-US" sz="1900" dirty="0">
                <a:solidFill>
                  <a:srgbClr val="000000"/>
                </a:solidFill>
                <a:latin typeface="Perpetua" pitchFamily="18" charset="0"/>
              </a:rPr>
              <a:t>If the source program uses a macro-preprocessor, the expansion of macros may also be performed by the lexical analyzer.</a:t>
            </a:r>
          </a:p>
          <a:p>
            <a:pPr marL="342900" lvl="2" indent="-342900" algn="just">
              <a:lnSpc>
                <a:spcPct val="140000"/>
              </a:lnSpc>
              <a:buSzPct val="85000"/>
              <a:buFont typeface="Webdings" pitchFamily="18" charset="2"/>
              <a:buChar char="ÿ"/>
            </a:pPr>
            <a:r>
              <a:rPr lang="en-US" sz="1900" dirty="0">
                <a:solidFill>
                  <a:srgbClr val="000000"/>
                </a:solidFill>
                <a:latin typeface="Perpetua" pitchFamily="18" charset="0"/>
              </a:rPr>
              <a:t>Sometimes, lexical analyzers are divided into a cascade of two processes:</a:t>
            </a:r>
          </a:p>
          <a:p>
            <a:pPr marL="800100" lvl="3" indent="-342900" algn="just">
              <a:lnSpc>
                <a:spcPct val="140000"/>
              </a:lnSpc>
              <a:buSzPct val="85000"/>
              <a:buFont typeface="+mj-lt"/>
              <a:buAutoNum type="alphaUcPeriod"/>
            </a:pPr>
            <a:r>
              <a:rPr lang="en-US" sz="1900" b="1" dirty="0">
                <a:solidFill>
                  <a:srgbClr val="0000FF"/>
                </a:solidFill>
                <a:latin typeface="Perpetua" pitchFamily="18" charset="0"/>
              </a:rPr>
              <a:t>Scanning</a:t>
            </a:r>
            <a:r>
              <a:rPr lang="en-US" sz="1900" dirty="0">
                <a:solidFill>
                  <a:srgbClr val="000000"/>
                </a:solidFill>
                <a:latin typeface="Perpetua" pitchFamily="18" charset="0"/>
              </a:rPr>
              <a:t> consists of the simple processes that do not require tokenization of the input, such as deletion of comments and compaction of consecutive whitespace characters into one.</a:t>
            </a:r>
          </a:p>
          <a:p>
            <a:pPr marL="800100" lvl="3" indent="-342900" algn="just">
              <a:lnSpc>
                <a:spcPct val="140000"/>
              </a:lnSpc>
              <a:buSzPct val="85000"/>
              <a:buFont typeface="+mj-lt"/>
              <a:buAutoNum type="alphaUcPeriod"/>
            </a:pPr>
            <a:r>
              <a:rPr lang="en-US" sz="1900" b="1" dirty="0">
                <a:solidFill>
                  <a:srgbClr val="0000FF"/>
                </a:solidFill>
                <a:latin typeface="Perpetua" pitchFamily="18" charset="0"/>
              </a:rPr>
              <a:t>Lexical analysis </a:t>
            </a:r>
            <a:r>
              <a:rPr lang="en-US" sz="1900" dirty="0">
                <a:solidFill>
                  <a:srgbClr val="000000"/>
                </a:solidFill>
                <a:latin typeface="Perpetua" pitchFamily="18" charset="0"/>
              </a:rPr>
              <a:t>proper is the more complex portion, where the scanner produces the sequence of tokens as output</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Analysis Vs Parsing</a:t>
            </a:r>
          </a:p>
        </p:txBody>
      </p:sp>
      <p:sp>
        <p:nvSpPr>
          <p:cNvPr id="4" name="TextShape 2"/>
          <p:cNvSpPr txBox="1"/>
          <p:nvPr/>
        </p:nvSpPr>
        <p:spPr>
          <a:xfrm>
            <a:off x="304800" y="838200"/>
            <a:ext cx="8508560" cy="5715000"/>
          </a:xfrm>
          <a:prstGeom prst="rect">
            <a:avLst/>
          </a:prstGeom>
        </p:spPr>
        <p:txBody>
          <a:bodyPr/>
          <a:lstStyle/>
          <a:p>
            <a:pPr marL="342900" lvl="2" indent="-342900" algn="just">
              <a:lnSpc>
                <a:spcPct val="145000"/>
              </a:lnSpc>
              <a:buSzPct val="85000"/>
              <a:buFont typeface="Webdings" pitchFamily="18" charset="2"/>
              <a:buChar char="ÿ"/>
            </a:pPr>
            <a:r>
              <a:rPr lang="en-US" dirty="0">
                <a:solidFill>
                  <a:srgbClr val="000000"/>
                </a:solidFill>
                <a:latin typeface="Perpetua" pitchFamily="18" charset="0"/>
              </a:rPr>
              <a:t>There are a number of reasons why the analysis portion of a compiler is normally separated into lexical analysis and parsing (syntax analysis) phases:</a:t>
            </a:r>
          </a:p>
          <a:p>
            <a:pPr marL="404813" lvl="2" indent="-231775" algn="just">
              <a:lnSpc>
                <a:spcPct val="145000"/>
              </a:lnSpc>
              <a:buSzPct val="85000"/>
              <a:buFont typeface="+mj-lt"/>
              <a:buAutoNum type="arabicPeriod"/>
            </a:pPr>
            <a:r>
              <a:rPr lang="en-US" b="1" dirty="0">
                <a:solidFill>
                  <a:srgbClr val="CC00FF"/>
                </a:solidFill>
                <a:latin typeface="Perpetua" pitchFamily="18" charset="0"/>
              </a:rPr>
              <a:t>Simplicity of Design:-</a:t>
            </a:r>
            <a:r>
              <a:rPr lang="en-US" dirty="0">
                <a:solidFill>
                  <a:srgbClr val="CC00FF"/>
                </a:solidFill>
                <a:latin typeface="Perpetua" pitchFamily="18" charset="0"/>
              </a:rPr>
              <a:t> </a:t>
            </a:r>
            <a:r>
              <a:rPr lang="en-US" dirty="0">
                <a:solidFill>
                  <a:srgbClr val="000000"/>
                </a:solidFill>
                <a:latin typeface="Perpetua" pitchFamily="18" charset="0"/>
              </a:rPr>
              <a:t>is the most important consideration that often allows us to simplify compilation tasks. </a:t>
            </a:r>
          </a:p>
          <a:p>
            <a:pPr marL="800100" lvl="3" indent="-342900" algn="just">
              <a:lnSpc>
                <a:spcPct val="145000"/>
              </a:lnSpc>
              <a:buSzPct val="85000"/>
              <a:buBlip>
                <a:blip r:embed="rId2"/>
              </a:buBlip>
            </a:pPr>
            <a:r>
              <a:rPr lang="en-US" dirty="0">
                <a:solidFill>
                  <a:srgbClr val="000000"/>
                </a:solidFill>
                <a:latin typeface="Perpetua" pitchFamily="18" charset="0"/>
              </a:rPr>
              <a:t>For example, a parser that had to deal with comments and whitespace as syntactic units would be considerably more complex than one that can assume comments and whitespace have already been removed by the lexical analyzer. </a:t>
            </a:r>
          </a:p>
          <a:p>
            <a:pPr marL="800100" lvl="3" indent="-342900" algn="just">
              <a:lnSpc>
                <a:spcPct val="145000"/>
              </a:lnSpc>
              <a:buSzPct val="85000"/>
              <a:buBlip>
                <a:blip r:embed="rId2"/>
              </a:buBlip>
            </a:pPr>
            <a:r>
              <a:rPr lang="en-US" dirty="0">
                <a:solidFill>
                  <a:srgbClr val="000000"/>
                </a:solidFill>
                <a:latin typeface="Perpetua" pitchFamily="18" charset="0"/>
              </a:rPr>
              <a:t>If we are designing a new language, separating lexical and syntactic concerns can lead to a cleaner overall language design.</a:t>
            </a:r>
          </a:p>
          <a:p>
            <a:pPr marL="400050" lvl="2" indent="-227013" algn="just">
              <a:lnSpc>
                <a:spcPct val="145000"/>
              </a:lnSpc>
              <a:buSzPct val="85000"/>
              <a:buFont typeface="+mj-lt"/>
              <a:buAutoNum type="arabicPeriod"/>
            </a:pPr>
            <a:r>
              <a:rPr lang="en-US" b="1" dirty="0">
                <a:solidFill>
                  <a:srgbClr val="CC00FF"/>
                </a:solidFill>
                <a:latin typeface="Perpetua" pitchFamily="18" charset="0"/>
              </a:rPr>
              <a:t>Compiler efficiency is improved:-</a:t>
            </a:r>
            <a:r>
              <a:rPr lang="en-US" b="1" dirty="0">
                <a:solidFill>
                  <a:srgbClr val="0000FF"/>
                </a:solidFill>
                <a:latin typeface="Perpetua" pitchFamily="18" charset="0"/>
              </a:rPr>
              <a:t> </a:t>
            </a:r>
            <a:r>
              <a:rPr lang="en-US" dirty="0">
                <a:solidFill>
                  <a:srgbClr val="000000"/>
                </a:solidFill>
                <a:latin typeface="Perpetua" pitchFamily="18" charset="0"/>
              </a:rPr>
              <a:t>A separate lexical analyzer allows us to apply specialized techniques that serve only the lexical task, not the job of parsing. </a:t>
            </a:r>
          </a:p>
          <a:p>
            <a:pPr marL="800100" lvl="3" indent="-342900" algn="just">
              <a:lnSpc>
                <a:spcPct val="145000"/>
              </a:lnSpc>
              <a:buSzPct val="85000"/>
              <a:buBlip>
                <a:blip r:embed="rId2"/>
              </a:buBlip>
            </a:pPr>
            <a:r>
              <a:rPr lang="en-US" dirty="0">
                <a:solidFill>
                  <a:srgbClr val="000000"/>
                </a:solidFill>
                <a:latin typeface="Perpetua" pitchFamily="18" charset="0"/>
              </a:rPr>
              <a:t>In addition, specialized buffering techniques for reading input characters can speed up the compiler significantly.</a:t>
            </a:r>
          </a:p>
          <a:p>
            <a:pPr marL="404813" lvl="2" indent="-231775" algn="just">
              <a:lnSpc>
                <a:spcPct val="145000"/>
              </a:lnSpc>
              <a:buSzPct val="85000"/>
              <a:buFont typeface="+mj-lt"/>
              <a:buAutoNum type="arabicPeriod"/>
            </a:pPr>
            <a:r>
              <a:rPr lang="en-US" b="1" dirty="0">
                <a:solidFill>
                  <a:srgbClr val="CC00FF"/>
                </a:solidFill>
                <a:latin typeface="Perpetua" pitchFamily="18" charset="0"/>
              </a:rPr>
              <a:t>Compiler portability is enhanced:-</a:t>
            </a:r>
            <a:r>
              <a:rPr lang="en-US" b="1" dirty="0">
                <a:solidFill>
                  <a:srgbClr val="0000FF"/>
                </a:solidFill>
                <a:latin typeface="Perpetua" pitchFamily="18" charset="0"/>
              </a:rPr>
              <a:t> </a:t>
            </a:r>
            <a:r>
              <a:rPr lang="en-US" dirty="0">
                <a:solidFill>
                  <a:srgbClr val="000000"/>
                </a:solidFill>
                <a:latin typeface="Perpetua" pitchFamily="18" charset="0"/>
              </a:rPr>
              <a:t>Input-device-specific peculiarities can be restricted to the lexical analyzer.</a:t>
            </a:r>
          </a:p>
        </p:txBody>
      </p:sp>
    </p:spTree>
  </p:cSld>
  <p:clrMapOvr>
    <a:masterClrMapping/>
  </p:clrMapOvr>
  <p:transition>
    <p:zoom/>
  </p:transition>
</p:sld>
</file>

<file path=ppt/theme/theme1.xml><?xml version="1.0" encoding="utf-8"?>
<a:theme xmlns:a="http://schemas.openxmlformats.org/drawingml/2006/main" name="The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he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heme3">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Theme4</Template>
  <TotalTime>1637</TotalTime>
  <Words>7851</Words>
  <Application>Microsoft Office PowerPoint</Application>
  <PresentationFormat>On-screen Show (4:3)</PresentationFormat>
  <Paragraphs>758</Paragraphs>
  <Slides>55</Slides>
  <Notes>1</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2</vt:i4>
      </vt:variant>
      <vt:variant>
        <vt:lpstr>Slide Titles</vt:lpstr>
      </vt:variant>
      <vt:variant>
        <vt:i4>55</vt:i4>
      </vt:variant>
    </vt:vector>
  </HeadingPairs>
  <TitlesOfParts>
    <vt:vector size="72" baseType="lpstr">
      <vt:lpstr>Arial</vt:lpstr>
      <vt:lpstr>Arial Black</vt:lpstr>
      <vt:lpstr>Britannic Bold</vt:lpstr>
      <vt:lpstr>Calibri</vt:lpstr>
      <vt:lpstr>Monotype Corsiva</vt:lpstr>
      <vt:lpstr>Perpetua</vt:lpstr>
      <vt:lpstr>Tahoma</vt:lpstr>
      <vt:lpstr>Times New Roman</vt:lpstr>
      <vt:lpstr>Webdings</vt:lpstr>
      <vt:lpstr>Wingdings</vt:lpstr>
      <vt:lpstr>Theme4</vt:lpstr>
      <vt:lpstr>Blends</vt:lpstr>
      <vt:lpstr>1_Theme4</vt:lpstr>
      <vt:lpstr>1_Blends</vt:lpstr>
      <vt:lpstr>Theme3</vt:lpstr>
      <vt:lpstr>Clip</vt:lpstr>
      <vt:lpstr>Bitmap Image</vt:lpstr>
      <vt:lpstr>  Principles of Compiler Design</vt:lpstr>
      <vt:lpstr>Objective</vt:lpstr>
      <vt:lpstr>Introduction</vt:lpstr>
      <vt:lpstr>Example</vt:lpstr>
      <vt:lpstr>Contd…</vt:lpstr>
      <vt:lpstr>Contd…</vt:lpstr>
      <vt:lpstr>The Role of Lexical Analyzer</vt:lpstr>
      <vt:lpstr>Other  tasks of Lexical Analyzer</vt:lpstr>
      <vt:lpstr>Lexical Analysis Vs Parsing</vt:lpstr>
      <vt:lpstr>Tokens, Patterns, and Lexemes</vt:lpstr>
      <vt:lpstr>Contd…</vt:lpstr>
      <vt:lpstr>Contd…</vt:lpstr>
      <vt:lpstr>Consideration for a Simple Design of LA</vt:lpstr>
      <vt:lpstr>Lexical Errors</vt:lpstr>
      <vt:lpstr>Handling Lexical Errors</vt:lpstr>
      <vt:lpstr>Contd…</vt:lpstr>
      <vt:lpstr>Input Buffering</vt:lpstr>
      <vt:lpstr>Contd…</vt:lpstr>
      <vt:lpstr>Contd…</vt:lpstr>
      <vt:lpstr>Contd…</vt:lpstr>
      <vt:lpstr>Specification of Tokens</vt:lpstr>
      <vt:lpstr>Contd…</vt:lpstr>
      <vt:lpstr>Terms for Parts of String</vt:lpstr>
      <vt:lpstr>Operations on Languages</vt:lpstr>
      <vt:lpstr>Contd…</vt:lpstr>
      <vt:lpstr>Regular Expressions</vt:lpstr>
      <vt:lpstr>Contd…</vt:lpstr>
      <vt:lpstr>Contd…</vt:lpstr>
      <vt:lpstr>Regular Definitions</vt:lpstr>
      <vt:lpstr>Extensions of Regular Expression</vt:lpstr>
      <vt:lpstr>Example</vt:lpstr>
      <vt:lpstr>Contd…</vt:lpstr>
      <vt:lpstr>Recognition of Regular Expressions</vt:lpstr>
      <vt:lpstr>Transition Diagram</vt:lpstr>
      <vt:lpstr>Contd…</vt:lpstr>
      <vt:lpstr>Finite Automata</vt:lpstr>
      <vt:lpstr>Finite Automata State Graphs</vt:lpstr>
      <vt:lpstr>Contd…</vt:lpstr>
      <vt:lpstr>Nondeterministic Finite Automata (NFA)</vt:lpstr>
      <vt:lpstr>Contd…</vt:lpstr>
      <vt:lpstr>Transition Tables</vt:lpstr>
      <vt:lpstr>Acceptance of Input String by Automata</vt:lpstr>
      <vt:lpstr>Deterministic Finite Automata (DFA)</vt:lpstr>
      <vt:lpstr>Contd…</vt:lpstr>
      <vt:lpstr>Example</vt:lpstr>
      <vt:lpstr>JavaCC- A Lexical Analyzer and Parser Generator</vt:lpstr>
      <vt:lpstr>Flow for using JavaCC</vt:lpstr>
      <vt:lpstr>Structure of JavaCC File</vt:lpstr>
      <vt:lpstr>Contd…</vt:lpstr>
      <vt:lpstr>Simple.jj</vt:lpstr>
      <vt:lpstr>Contd…</vt:lpstr>
      <vt:lpstr>Inputfile</vt:lpstr>
      <vt:lpstr>Tokens in JavaCC</vt:lpstr>
      <vt:lpstr>Using the generated TokenManager in JavaCC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thehornylad</cp:lastModifiedBy>
  <cp:revision>139</cp:revision>
  <cp:lastPrinted>2024-08-20T13:32:56Z</cp:lastPrinted>
  <dcterms:created xsi:type="dcterms:W3CDTF">2014-02-14T12:52:41Z</dcterms:created>
  <dcterms:modified xsi:type="dcterms:W3CDTF">2024-08-21T12:36:51Z</dcterms:modified>
</cp:coreProperties>
</file>