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02" r:id="rId3"/>
    <p:sldMasterId id="2147483714" r:id="rId4"/>
    <p:sldMasterId id="2147483732" r:id="rId5"/>
  </p:sldMasterIdLst>
  <p:notesMasterIdLst>
    <p:notesMasterId r:id="rId41"/>
  </p:notesMasterIdLst>
  <p:sldIdLst>
    <p:sldId id="293"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7BAD1-3E7C-42B5-B700-2505FB66E436}" type="datetimeFigureOut">
              <a:rPr lang="en-US" smtClean="0"/>
              <a:pPr/>
              <a:t>7/22/2024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077DCB-CAE9-4EE1-AC74-927D2DB5B4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bin"/><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3.bin"/><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4.bin"/><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5.bin"/><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6.bin"/><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7.bin"/><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8.bin"/><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0.bin"/><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2.bin"/><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3.bin"/><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4.bin"/><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5.bin"/><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6.bin"/><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7.bin"/><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8.bin"/><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9.bin"/><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0.bin"/><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2.bin"/><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3.bin"/><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4.bin"/><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5.bin"/><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6.bin"/><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7.bin"/><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8.bin"/><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 name="Rectangle 13"/>
          <p:cNvSpPr>
            <a:spLocks noChangeArrowheads="1"/>
          </p:cNvSpPr>
          <p:nvPr/>
        </p:nvSpPr>
        <p:spPr bwMode="auto">
          <a:xfrm>
            <a:off x="8694738" y="6553200"/>
            <a:ext cx="449262" cy="304800"/>
          </a:xfrm>
          <a:prstGeom prst="rect">
            <a:avLst/>
          </a:prstGeom>
          <a:noFill/>
          <a:ln w="9525">
            <a:noFill/>
            <a:miter lim="800000"/>
            <a:headEnd/>
            <a:tailEnd/>
          </a:ln>
          <a:effectLst/>
        </p:spPr>
        <p:txBody>
          <a:bodyPr wrap="none">
            <a:spAutoFit/>
          </a:bodyPr>
          <a:lstStyle/>
          <a:p>
            <a:pPr>
              <a:defRPr/>
            </a:pPr>
            <a:fld id="{7B71D8D0-C757-4B5A-9C04-B89876E56090}" type="slidenum">
              <a:rPr lang="en-US" sz="1400">
                <a:solidFill>
                  <a:schemeClr val="bg2"/>
                </a:solidFill>
              </a:rPr>
              <a:pPr>
                <a:defRPr/>
              </a:pPr>
              <a:t>‹#›</a:t>
            </a:fld>
            <a:endParaRPr 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C98182BA-9C59-4286-8229-0A7200B40675}" type="slidenum">
              <a:rPr lang="en-US"/>
              <a:pPr>
                <a:defRPr/>
              </a:pPr>
              <a:t>‹#›</a:t>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050"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13"/>
          <p:cNvSpPr>
            <a:spLocks noGrp="1" noChangeArrowheads="1"/>
          </p:cNvSpPr>
          <p:nvPr>
            <p:ph type="sldNum" sz="quarter" idx="10"/>
          </p:nvPr>
        </p:nvSpPr>
        <p:spPr/>
        <p:txBody>
          <a:bodyPr/>
          <a:lstStyle>
            <a:lvl1pPr>
              <a:defRPr/>
            </a:lvl1pPr>
          </a:lstStyle>
          <a:p>
            <a:pPr>
              <a:defRPr/>
            </a:pPr>
            <a:fld id="{758E0DD7-E83A-40B4-87E7-723AE8FB7CE8}" type="slidenum">
              <a:rPr lang="en-US"/>
              <a:pPr>
                <a:defRPr/>
              </a:pPr>
              <a:t>‹#›</a:t>
            </a:fld>
            <a:endParaRPr 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3074"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a:lvl1pPr>
          </a:lstStyle>
          <a:p>
            <a:pPr>
              <a:defRPr/>
            </a:pPr>
            <a:fld id="{66AEAFCA-2DA2-4542-BAA1-BC2034A99BE2}" type="slidenum">
              <a:rPr lang="en-US"/>
              <a:pPr>
                <a:defRPr/>
              </a:pPr>
              <a:t>‹#›</a:t>
            </a:fld>
            <a:endParaRPr lang="en-US"/>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4098"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3"/>
          <p:cNvSpPr>
            <a:spLocks noGrp="1" noChangeArrowheads="1"/>
          </p:cNvSpPr>
          <p:nvPr>
            <p:ph type="sldNum" sz="quarter" idx="10"/>
          </p:nvPr>
        </p:nvSpPr>
        <p:spPr/>
        <p:txBody>
          <a:bodyPr/>
          <a:lstStyle>
            <a:lvl1pPr>
              <a:defRPr/>
            </a:lvl1pPr>
          </a:lstStyle>
          <a:p>
            <a:pPr>
              <a:defRPr/>
            </a:pPr>
            <a:fld id="{15640C1A-A132-4462-904B-A1673A262D48}" type="slidenum">
              <a:rPr lang="en-US"/>
              <a:pPr>
                <a:defRPr/>
              </a:pPr>
              <a:t>‹#›</a:t>
            </a:fld>
            <a:endParaRPr lang="en-US"/>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5122"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457200" y="274638"/>
            <a:ext cx="8229600" cy="63976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13"/>
          <p:cNvSpPr>
            <a:spLocks noGrp="1" noChangeArrowheads="1"/>
          </p:cNvSpPr>
          <p:nvPr>
            <p:ph type="sldNum" sz="quarter" idx="10"/>
          </p:nvPr>
        </p:nvSpPr>
        <p:spPr/>
        <p:txBody>
          <a:bodyPr/>
          <a:lstStyle>
            <a:lvl1pPr>
              <a:defRPr/>
            </a:lvl1pPr>
          </a:lstStyle>
          <a:p>
            <a:pPr>
              <a:defRPr/>
            </a:pPr>
            <a:fld id="{C7796423-90A5-4848-8EBC-A22B80F5D924}" type="slidenum">
              <a:rPr lang="en-US"/>
              <a:pPr>
                <a:defRPr/>
              </a:pPr>
              <a:t>‹#›</a:t>
            </a:fld>
            <a:endParaRPr lang="en-US"/>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6146"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4" name="Rectangle 13"/>
          <p:cNvSpPr>
            <a:spLocks noGrp="1" noChangeArrowheads="1"/>
          </p:cNvSpPr>
          <p:nvPr>
            <p:ph type="sldNum" sz="quarter" idx="10"/>
          </p:nvPr>
        </p:nvSpPr>
        <p:spPr/>
        <p:txBody>
          <a:bodyPr/>
          <a:lstStyle>
            <a:lvl1pPr>
              <a:defRPr/>
            </a:lvl1pPr>
          </a:lstStyle>
          <a:p>
            <a:pPr>
              <a:defRPr/>
            </a:pPr>
            <a:fld id="{413C10A3-B115-40A2-8F7C-6C2C51B51023}" type="slidenum">
              <a:rPr lang="en-US"/>
              <a:pPr>
                <a:defRPr/>
              </a:pPr>
              <a:t>‹#›</a:t>
            </a:fld>
            <a:endParaRPr lang="en-US"/>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51630EE0-502A-4BBC-A213-134072BAC1AE}" type="slidenum">
              <a:rPr lang="en-US"/>
              <a:pPr>
                <a:defRPr/>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17550"/>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E25910C-3C06-4819-8DD9-BAA570BF09B9}" type="slidenum">
              <a:rPr lang="en-US"/>
              <a:pPr>
                <a:defRPr/>
              </a:pPr>
              <a:t>‹#›</a:t>
            </a:fld>
            <a:endParaRPr lang="en-US"/>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0152214-3A8B-42E4-9654-5CF1E63D5191}" type="slidenum">
              <a:rPr lang="en-US"/>
              <a:pPr>
                <a:defRPr/>
              </a:pPr>
              <a:t>‹#›</a:t>
            </a:fld>
            <a:endParaRPr lang="en-US"/>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A8CF80E-B7BF-4731-9A5D-2DB824B9A253}" type="slidenum">
              <a:rPr lang="en-US"/>
              <a:pPr>
                <a:defRPr/>
              </a:pPr>
              <a:t>‹#›</a:t>
            </a:fld>
            <a:endParaRPr lang="en-US"/>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2F22E28-4A06-4210-B36F-A33360B5F7E9}" type="slidenum">
              <a:rPr lang="en-US"/>
              <a:pPr>
                <a:defRPr/>
              </a:pPr>
              <a:t>‹#›</a:t>
            </a:fld>
            <a:endParaRPr lang="en-US"/>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7170"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Content Placeholder 1"/>
          <p:cNvSpPr>
            <a:spLocks noGrp="1"/>
          </p:cNvSpPr>
          <p:nvPr>
            <p:ph/>
          </p:nvPr>
        </p:nvSpPr>
        <p:spPr>
          <a:xfrm>
            <a:off x="381000" y="228600"/>
            <a:ext cx="84582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fld id="{9E3E6D4D-A66B-41DC-876D-9E047E7E9012}" type="slidenum">
              <a:rPr lang="en-US"/>
              <a:pPr>
                <a:defRPr/>
              </a:pPr>
              <a:t>‹#›</a:t>
            </a:fld>
            <a:endParaRPr lang="en-US" dirty="0"/>
          </a:p>
        </p:txBody>
      </p:sp>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8194"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477000"/>
            <a:ext cx="2895600" cy="381000"/>
          </a:xfrm>
        </p:spPr>
        <p:txBody>
          <a:bodyPr/>
          <a:lstStyle>
            <a:lvl1pPr>
              <a:defRPr smtClean="0"/>
            </a:lvl1pPr>
          </a:lstStyle>
          <a:p>
            <a:pPr>
              <a:defRPr/>
            </a:pPr>
            <a:endParaRPr lang="en-US" dirty="0"/>
          </a:p>
        </p:txBody>
      </p:sp>
      <p:sp>
        <p:nvSpPr>
          <p:cNvPr id="8" name="Slide Number Placeholder 6"/>
          <p:cNvSpPr>
            <a:spLocks noGrp="1"/>
          </p:cNvSpPr>
          <p:nvPr>
            <p:ph type="sldNum" sz="quarter" idx="12"/>
          </p:nvPr>
        </p:nvSpPr>
        <p:spPr>
          <a:xfrm>
            <a:off x="7239000" y="6477000"/>
            <a:ext cx="1905000" cy="381000"/>
          </a:xfrm>
        </p:spPr>
        <p:txBody>
          <a:bodyPr/>
          <a:lstStyle>
            <a:lvl1pPr>
              <a:defRPr/>
            </a:lvl1pPr>
          </a:lstStyle>
          <a:p>
            <a:pPr>
              <a:defRPr/>
            </a:pPr>
            <a:fld id="{AC369AC1-3D14-4A94-BEAA-5F6C6B6AA2AA}" type="slidenum">
              <a:rPr lang="en-US"/>
              <a:pPr>
                <a:defRPr/>
              </a:pPr>
              <a:t>‹#›</a:t>
            </a:fld>
            <a:endParaRPr lang="en-US"/>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graphicFrame>
        <p:nvGraphicFramePr>
          <p:cNvPr id="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9218"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4478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40386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5"/>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8" name="Footer Placeholder 6"/>
          <p:cNvSpPr>
            <a:spLocks noGrp="1"/>
          </p:cNvSpPr>
          <p:nvPr>
            <p:ph type="ftr" sz="quarter" idx="11"/>
          </p:nvPr>
        </p:nvSpPr>
        <p:spPr>
          <a:xfrm>
            <a:off x="3124200" y="6477000"/>
            <a:ext cx="2895600" cy="381000"/>
          </a:xfrm>
        </p:spPr>
        <p:txBody>
          <a:bodyPr/>
          <a:lstStyle>
            <a:lvl1pPr>
              <a:defRPr smtClean="0"/>
            </a:lvl1pPr>
          </a:lstStyle>
          <a:p>
            <a:pPr>
              <a:defRPr/>
            </a:pPr>
            <a:endParaRPr lang="en-US"/>
          </a:p>
        </p:txBody>
      </p:sp>
      <p:sp>
        <p:nvSpPr>
          <p:cNvPr id="9" name="Slide Number Placeholder 7"/>
          <p:cNvSpPr>
            <a:spLocks noGrp="1"/>
          </p:cNvSpPr>
          <p:nvPr>
            <p:ph type="sldNum" sz="quarter" idx="12"/>
          </p:nvPr>
        </p:nvSpPr>
        <p:spPr>
          <a:xfrm>
            <a:off x="7239000" y="6477000"/>
            <a:ext cx="1905000" cy="381000"/>
          </a:xfrm>
        </p:spPr>
        <p:txBody>
          <a:bodyPr/>
          <a:lstStyle>
            <a:lvl1pPr>
              <a:defRPr/>
            </a:lvl1pPr>
          </a:lstStyle>
          <a:p>
            <a:pPr>
              <a:defRPr/>
            </a:pPr>
            <a:fld id="{5D2FE76D-7127-4D54-BE37-68A8BA4877D3}" type="slidenum">
              <a:rPr lang="en-US"/>
              <a:pPr>
                <a:defRPr/>
              </a:pPr>
              <a:t>‹#›</a:t>
            </a:fld>
            <a:endParaRPr lang="en-US"/>
          </a:p>
        </p:txBody>
      </p:sp>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AndClipArt" preserve="1">
  <p:cSld name="Title, Text and Clip Ar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242"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72000" y="1447800"/>
            <a:ext cx="4114800" cy="5029200"/>
          </a:xfrm>
        </p:spPr>
        <p:txBody>
          <a:bodyPr/>
          <a:lstStyle/>
          <a:p>
            <a:pPr lvl="0"/>
            <a:r>
              <a:rPr lang="en-US" noProof="0"/>
              <a:t>Click icon to add clip art</a:t>
            </a:r>
          </a:p>
        </p:txBody>
      </p:sp>
      <p:sp>
        <p:nvSpPr>
          <p:cNvPr id="6" name="Date Placeholder 4"/>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477000"/>
            <a:ext cx="2895600" cy="381000"/>
          </a:xfrm>
        </p:spPr>
        <p:txBody>
          <a:bodyPr/>
          <a:lstStyle>
            <a:lvl1pPr>
              <a:defRPr smtClean="0"/>
            </a:lvl1pPr>
          </a:lstStyle>
          <a:p>
            <a:pPr>
              <a:defRPr/>
            </a:pPr>
            <a:endParaRPr lang="en-US"/>
          </a:p>
        </p:txBody>
      </p:sp>
      <p:sp>
        <p:nvSpPr>
          <p:cNvPr id="8" name="Slide Number Placeholder 6"/>
          <p:cNvSpPr>
            <a:spLocks noGrp="1"/>
          </p:cNvSpPr>
          <p:nvPr>
            <p:ph type="sldNum" sz="quarter" idx="12"/>
          </p:nvPr>
        </p:nvSpPr>
        <p:spPr>
          <a:xfrm>
            <a:off x="7239000" y="6477000"/>
            <a:ext cx="1905000" cy="381000"/>
          </a:xfrm>
        </p:spPr>
        <p:txBody>
          <a:bodyPr/>
          <a:lstStyle>
            <a:lvl1pPr>
              <a:defRPr/>
            </a:lvl1pPr>
          </a:lstStyle>
          <a:p>
            <a:pPr>
              <a:defRPr/>
            </a:pPr>
            <a:fld id="{632552E4-B939-4CBE-BB43-8A24F4CF251F}" type="slidenum">
              <a:rPr lang="en-US"/>
              <a:pPr>
                <a:defRPr/>
              </a:pPr>
              <a:t>‹#›</a:t>
            </a:fld>
            <a:endParaRPr lang="en-US"/>
          </a:p>
        </p:txBody>
      </p:sp>
    </p:spTree>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82000" cy="685800"/>
          </a:xfrm>
        </p:spPr>
        <p:txBody>
          <a:bodyPr/>
          <a:lstStyle/>
          <a:p>
            <a:r>
              <a:rPr lang="en-US"/>
              <a:t>Click to edit Master title style</a:t>
            </a:r>
          </a:p>
        </p:txBody>
      </p:sp>
      <p:sp>
        <p:nvSpPr>
          <p:cNvPr id="3" name="Table Placeholder 2"/>
          <p:cNvSpPr>
            <a:spLocks noGrp="1"/>
          </p:cNvSpPr>
          <p:nvPr>
            <p:ph type="tbl" idx="1"/>
          </p:nvPr>
        </p:nvSpPr>
        <p:spPr>
          <a:xfrm>
            <a:off x="381000" y="1447800"/>
            <a:ext cx="8382000" cy="5029200"/>
          </a:xfrm>
        </p:spPr>
        <p:txBody>
          <a:bodyPr/>
          <a:lstStyle/>
          <a:p>
            <a:r>
              <a:rPr lang="en-US"/>
              <a:t>Click icon to add table</a:t>
            </a:r>
          </a:p>
        </p:txBody>
      </p:sp>
      <p:sp>
        <p:nvSpPr>
          <p:cNvPr id="4" name="Date Placeholder 3"/>
          <p:cNvSpPr>
            <a:spLocks noGrp="1"/>
          </p:cNvSpPr>
          <p:nvPr>
            <p:ph type="dt" sz="half" idx="10"/>
          </p:nvPr>
        </p:nvSpPr>
        <p:spPr>
          <a:xfrm>
            <a:off x="152400" y="6324600"/>
            <a:ext cx="1905000" cy="533400"/>
          </a:xfrm>
        </p:spPr>
        <p:txBody>
          <a:bodyPr/>
          <a:lstStyle>
            <a:lvl1pPr>
              <a:defRPr/>
            </a:lvl1pPr>
          </a:lstStyle>
          <a:p>
            <a:endParaRPr lang="en-US"/>
          </a:p>
        </p:txBody>
      </p:sp>
      <p:sp>
        <p:nvSpPr>
          <p:cNvPr id="5" name="Footer Placeholder 4"/>
          <p:cNvSpPr>
            <a:spLocks noGrp="1"/>
          </p:cNvSpPr>
          <p:nvPr>
            <p:ph type="ftr" sz="quarter" idx="11"/>
          </p:nvPr>
        </p:nvSpPr>
        <p:spPr>
          <a:xfrm>
            <a:off x="3200400" y="6324600"/>
            <a:ext cx="2895600" cy="533400"/>
          </a:xfrm>
        </p:spPr>
        <p:txBody>
          <a:bodyPr/>
          <a:lstStyle>
            <a:lvl1pPr>
              <a:defRPr/>
            </a:lvl1pPr>
          </a:lstStyle>
          <a:p>
            <a:endParaRPr lang="en-US"/>
          </a:p>
        </p:txBody>
      </p:sp>
      <p:sp>
        <p:nvSpPr>
          <p:cNvPr id="6" name="Slide Number Placeholder 5"/>
          <p:cNvSpPr>
            <a:spLocks noGrp="1"/>
          </p:cNvSpPr>
          <p:nvPr>
            <p:ph type="sldNum" sz="quarter" idx="12"/>
          </p:nvPr>
        </p:nvSpPr>
        <p:spPr>
          <a:xfrm>
            <a:off x="7239000" y="6400800"/>
            <a:ext cx="1905000" cy="457200"/>
          </a:xfrm>
        </p:spPr>
        <p:txBody>
          <a:bodyPr/>
          <a:lstStyle>
            <a:lvl1pPr>
              <a:defRPr/>
            </a:lvl1pPr>
          </a:lstStyle>
          <a:p>
            <a:fld id="{223B9929-1738-403E-B748-BD2AC83CC94E}" type="slidenum">
              <a:rPr lang="en-US"/>
              <a:pPr/>
              <a:t>‹#›</a:t>
            </a:fld>
            <a:endParaRPr lang="en-US"/>
          </a:p>
        </p:txBody>
      </p:sp>
    </p:spTree>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96072D-AEFF-4539-9442-BB6AEA16A128}"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96072D-AEFF-4539-9442-BB6AEA16A128}" type="datetimeFigureOut">
              <a:rPr lang="en-US" smtClean="0"/>
              <a:pPr/>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96072D-AEFF-4539-9442-BB6AEA16A128}" type="datetimeFigureOut">
              <a:rPr lang="en-US" smtClean="0"/>
              <a:pPr/>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6072D-AEFF-4539-9442-BB6AEA16A128}" type="datetimeFigureOut">
              <a:rPr lang="en-US" smtClean="0"/>
              <a:pPr/>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96072D-AEFF-4539-9442-BB6AEA16A128}"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96072D-AEFF-4539-9442-BB6AEA16A128}"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96072D-AEFF-4539-9442-BB6AEA16A128}"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 name="Rectangle 13"/>
          <p:cNvSpPr>
            <a:spLocks noChangeArrowheads="1"/>
          </p:cNvSpPr>
          <p:nvPr/>
        </p:nvSpPr>
        <p:spPr bwMode="auto">
          <a:xfrm>
            <a:off x="8694738" y="6553200"/>
            <a:ext cx="449262" cy="304800"/>
          </a:xfrm>
          <a:prstGeom prst="rect">
            <a:avLst/>
          </a:prstGeom>
          <a:noFill/>
          <a:ln w="9525">
            <a:noFill/>
            <a:miter lim="800000"/>
            <a:headEnd/>
            <a:tailEnd/>
          </a:ln>
          <a:effectLst/>
        </p:spPr>
        <p:txBody>
          <a:bodyPr wrap="none">
            <a:spAutoFit/>
          </a:bodyPr>
          <a:lstStyle/>
          <a:p>
            <a:pPr>
              <a:defRPr/>
            </a:pPr>
            <a:fld id="{7B71D8D0-C757-4B5A-9C04-B89876E56090}" type="slidenum">
              <a:rPr lang="en-US" sz="1400">
                <a:solidFill>
                  <a:schemeClr val="bg2"/>
                </a:solidFill>
              </a:rPr>
              <a:pPr>
                <a:defRPr/>
              </a:pPr>
              <a:t>‹#›</a:t>
            </a:fld>
            <a:endParaRPr 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transition>
    <p:zo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C98182BA-9C59-4286-8229-0A7200B40675}" type="slidenum">
              <a:rPr lang="en-US"/>
              <a:pPr>
                <a:defRPr/>
              </a:pPr>
              <a:t>‹#›</a:t>
            </a:fld>
            <a:endParaRPr lang="en-US"/>
          </a:p>
        </p:txBody>
      </p:sp>
    </p:spTree>
  </p:cSld>
  <p:clrMapOvr>
    <a:masterClrMapping/>
  </p:clrMapOvr>
  <p:transition>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2290"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13"/>
          <p:cNvSpPr>
            <a:spLocks noGrp="1" noChangeArrowheads="1"/>
          </p:cNvSpPr>
          <p:nvPr>
            <p:ph type="sldNum" sz="quarter" idx="10"/>
          </p:nvPr>
        </p:nvSpPr>
        <p:spPr/>
        <p:txBody>
          <a:bodyPr/>
          <a:lstStyle>
            <a:lvl1pPr>
              <a:defRPr/>
            </a:lvl1pPr>
          </a:lstStyle>
          <a:p>
            <a:pPr>
              <a:defRPr/>
            </a:pPr>
            <a:fld id="{758E0DD7-E83A-40B4-87E7-723AE8FB7CE8}" type="slidenum">
              <a:rPr lang="en-US"/>
              <a:pPr>
                <a:defRPr/>
              </a:pPr>
              <a:t>‹#›</a:t>
            </a:fld>
            <a:endParaRPr lang="en-US"/>
          </a:p>
        </p:txBody>
      </p:sp>
    </p:spTree>
  </p:cSld>
  <p:clrMapOvr>
    <a:masterClrMapping/>
  </p:clrMapOvr>
  <p:transition>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3314"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a:lvl1pPr>
          </a:lstStyle>
          <a:p>
            <a:pPr>
              <a:defRPr/>
            </a:pPr>
            <a:fld id="{66AEAFCA-2DA2-4542-BAA1-BC2034A99BE2}" type="slidenum">
              <a:rPr lang="en-US"/>
              <a:pPr>
                <a:defRPr/>
              </a:pPr>
              <a:t>‹#›</a:t>
            </a:fld>
            <a:endParaRPr lang="en-US"/>
          </a:p>
        </p:txBody>
      </p:sp>
    </p:spTree>
  </p:cSld>
  <p:clrMapOvr>
    <a:masterClrMapping/>
  </p:clrMapOvr>
  <p:transition>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4338"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3"/>
          <p:cNvSpPr>
            <a:spLocks noGrp="1" noChangeArrowheads="1"/>
          </p:cNvSpPr>
          <p:nvPr>
            <p:ph type="sldNum" sz="quarter" idx="10"/>
          </p:nvPr>
        </p:nvSpPr>
        <p:spPr/>
        <p:txBody>
          <a:bodyPr/>
          <a:lstStyle>
            <a:lvl1pPr>
              <a:defRPr/>
            </a:lvl1pPr>
          </a:lstStyle>
          <a:p>
            <a:pPr>
              <a:defRPr/>
            </a:pPr>
            <a:fld id="{15640C1A-A132-4462-904B-A1673A262D48}" type="slidenum">
              <a:rPr lang="en-US"/>
              <a:pPr>
                <a:defRPr/>
              </a:pPr>
              <a:t>‹#›</a:t>
            </a:fld>
            <a:endParaRPr lang="en-US"/>
          </a:p>
        </p:txBody>
      </p:sp>
    </p:spTree>
  </p:cSld>
  <p:clrMapOvr>
    <a:masterClrMapping/>
  </p:clrMapOvr>
  <p:transition>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5362"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457200" y="274638"/>
            <a:ext cx="8229600" cy="63976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13"/>
          <p:cNvSpPr>
            <a:spLocks noGrp="1" noChangeArrowheads="1"/>
          </p:cNvSpPr>
          <p:nvPr>
            <p:ph type="sldNum" sz="quarter" idx="10"/>
          </p:nvPr>
        </p:nvSpPr>
        <p:spPr/>
        <p:txBody>
          <a:bodyPr/>
          <a:lstStyle>
            <a:lvl1pPr>
              <a:defRPr/>
            </a:lvl1pPr>
          </a:lstStyle>
          <a:p>
            <a:pPr>
              <a:defRPr/>
            </a:pPr>
            <a:fld id="{C7796423-90A5-4848-8EBC-A22B80F5D924}" type="slidenum">
              <a:rPr lang="en-US"/>
              <a:pPr>
                <a:defRPr/>
              </a:pPr>
              <a:t>‹#›</a:t>
            </a:fld>
            <a:endParaRPr lang="en-US"/>
          </a:p>
        </p:txBody>
      </p:sp>
    </p:spTree>
  </p:cSld>
  <p:clrMapOvr>
    <a:masterClrMapping/>
  </p:clrMapOvr>
  <p:transition>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6386"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4" name="Rectangle 13"/>
          <p:cNvSpPr>
            <a:spLocks noGrp="1" noChangeArrowheads="1"/>
          </p:cNvSpPr>
          <p:nvPr>
            <p:ph type="sldNum" sz="quarter" idx="10"/>
          </p:nvPr>
        </p:nvSpPr>
        <p:spPr/>
        <p:txBody>
          <a:bodyPr/>
          <a:lstStyle>
            <a:lvl1pPr>
              <a:defRPr/>
            </a:lvl1pPr>
          </a:lstStyle>
          <a:p>
            <a:pPr>
              <a:defRPr/>
            </a:pPr>
            <a:fld id="{413C10A3-B115-40A2-8F7C-6C2C51B51023}" type="slidenum">
              <a:rPr lang="en-US"/>
              <a:pPr>
                <a:defRPr/>
              </a:pPr>
              <a:t>‹#›</a:t>
            </a:fld>
            <a:endParaRPr lang="en-US"/>
          </a:p>
        </p:txBody>
      </p:sp>
    </p:spTree>
  </p:cSld>
  <p:clrMapOvr>
    <a:masterClrMapping/>
  </p:clrMapOvr>
  <p:transition>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51630EE0-502A-4BBC-A213-134072BAC1AE}" type="slidenum">
              <a:rPr lang="en-US"/>
              <a:pPr>
                <a:defRPr/>
              </a:pPr>
              <a:t>‹#›</a:t>
            </a:fld>
            <a:endParaRPr lang="en-US"/>
          </a:p>
        </p:txBody>
      </p:sp>
    </p:spTree>
  </p:cSld>
  <p:clrMapOvr>
    <a:masterClrMapping/>
  </p:clrMapOvr>
  <p:transition>
    <p:zo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17550"/>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E25910C-3C06-4819-8DD9-BAA570BF09B9}" type="slidenum">
              <a:rPr lang="en-US"/>
              <a:pPr>
                <a:defRPr/>
              </a:pPr>
              <a:t>‹#›</a:t>
            </a:fld>
            <a:endParaRPr lang="en-US"/>
          </a:p>
        </p:txBody>
      </p:sp>
    </p:spTree>
  </p:cSld>
  <p:clrMapOvr>
    <a:masterClrMapping/>
  </p:clrMapOvr>
  <p:transition>
    <p:zo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0152214-3A8B-42E4-9654-5CF1E63D5191}"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96072D-AEFF-4539-9442-BB6AEA16A128}" type="datetimeFigureOut">
              <a:rPr lang="en-US" smtClean="0"/>
              <a:pPr/>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A8CF80E-B7BF-4731-9A5D-2DB824B9A253}" type="slidenum">
              <a:rPr lang="en-US"/>
              <a:pPr>
                <a:defRPr/>
              </a:pPr>
              <a:t>‹#›</a:t>
            </a:fld>
            <a:endParaRPr lang="en-US"/>
          </a:p>
        </p:txBody>
      </p:sp>
    </p:spTree>
  </p:cSld>
  <p:clrMapOvr>
    <a:masterClrMapping/>
  </p:clrMapOvr>
  <p:transition>
    <p:zo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2F22E28-4A06-4210-B36F-A33360B5F7E9}" type="slidenum">
              <a:rPr lang="en-US"/>
              <a:pPr>
                <a:defRPr/>
              </a:pPr>
              <a:t>‹#›</a:t>
            </a:fld>
            <a:endParaRPr lang="en-US"/>
          </a:p>
        </p:txBody>
      </p:sp>
    </p:spTree>
  </p:cSld>
  <p:clrMapOvr>
    <a:masterClrMapping/>
  </p:clrMapOvr>
  <p:transition>
    <p:zo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7410"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Content Placeholder 1"/>
          <p:cNvSpPr>
            <a:spLocks noGrp="1"/>
          </p:cNvSpPr>
          <p:nvPr>
            <p:ph/>
          </p:nvPr>
        </p:nvSpPr>
        <p:spPr>
          <a:xfrm>
            <a:off x="381000" y="228600"/>
            <a:ext cx="84582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fld id="{9E3E6D4D-A66B-41DC-876D-9E047E7E9012}" type="slidenum">
              <a:rPr lang="en-US"/>
              <a:pPr>
                <a:defRPr/>
              </a:pPr>
              <a:t>‹#›</a:t>
            </a:fld>
            <a:endParaRPr lang="en-US" dirty="0"/>
          </a:p>
        </p:txBody>
      </p:sp>
    </p:spTree>
  </p:cSld>
  <p:clrMapOvr>
    <a:masterClrMapping/>
  </p:clrMapOvr>
  <p:transition>
    <p:zo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8434"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477000"/>
            <a:ext cx="2895600" cy="381000"/>
          </a:xfrm>
        </p:spPr>
        <p:txBody>
          <a:bodyPr/>
          <a:lstStyle>
            <a:lvl1pPr>
              <a:defRPr smtClean="0"/>
            </a:lvl1pPr>
          </a:lstStyle>
          <a:p>
            <a:pPr>
              <a:defRPr/>
            </a:pPr>
            <a:endParaRPr lang="en-US" dirty="0"/>
          </a:p>
        </p:txBody>
      </p:sp>
      <p:sp>
        <p:nvSpPr>
          <p:cNvPr id="8" name="Slide Number Placeholder 6"/>
          <p:cNvSpPr>
            <a:spLocks noGrp="1"/>
          </p:cNvSpPr>
          <p:nvPr>
            <p:ph type="sldNum" sz="quarter" idx="12"/>
          </p:nvPr>
        </p:nvSpPr>
        <p:spPr>
          <a:xfrm>
            <a:off x="7239000" y="6477000"/>
            <a:ext cx="1905000" cy="381000"/>
          </a:xfrm>
        </p:spPr>
        <p:txBody>
          <a:bodyPr/>
          <a:lstStyle>
            <a:lvl1pPr>
              <a:defRPr/>
            </a:lvl1pPr>
          </a:lstStyle>
          <a:p>
            <a:pPr>
              <a:defRPr/>
            </a:pPr>
            <a:fld id="{AC369AC1-3D14-4A94-BEAA-5F6C6B6AA2AA}" type="slidenum">
              <a:rPr lang="en-US"/>
              <a:pPr>
                <a:defRPr/>
              </a:pPr>
              <a:t>‹#›</a:t>
            </a:fld>
            <a:endParaRPr lang="en-US"/>
          </a:p>
        </p:txBody>
      </p:sp>
    </p:spTree>
  </p:cSld>
  <p:clrMapOvr>
    <a:masterClrMapping/>
  </p:clrMapOvr>
  <p:transition>
    <p:zo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graphicFrame>
        <p:nvGraphicFramePr>
          <p:cNvPr id="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9458"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4478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40386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5"/>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8" name="Footer Placeholder 6"/>
          <p:cNvSpPr>
            <a:spLocks noGrp="1"/>
          </p:cNvSpPr>
          <p:nvPr>
            <p:ph type="ftr" sz="quarter" idx="11"/>
          </p:nvPr>
        </p:nvSpPr>
        <p:spPr>
          <a:xfrm>
            <a:off x="3124200" y="6477000"/>
            <a:ext cx="2895600" cy="381000"/>
          </a:xfrm>
        </p:spPr>
        <p:txBody>
          <a:bodyPr/>
          <a:lstStyle>
            <a:lvl1pPr>
              <a:defRPr smtClean="0"/>
            </a:lvl1pPr>
          </a:lstStyle>
          <a:p>
            <a:pPr>
              <a:defRPr/>
            </a:pPr>
            <a:endParaRPr lang="en-US"/>
          </a:p>
        </p:txBody>
      </p:sp>
      <p:sp>
        <p:nvSpPr>
          <p:cNvPr id="9" name="Slide Number Placeholder 7"/>
          <p:cNvSpPr>
            <a:spLocks noGrp="1"/>
          </p:cNvSpPr>
          <p:nvPr>
            <p:ph type="sldNum" sz="quarter" idx="12"/>
          </p:nvPr>
        </p:nvSpPr>
        <p:spPr>
          <a:xfrm>
            <a:off x="7239000" y="6477000"/>
            <a:ext cx="1905000" cy="381000"/>
          </a:xfrm>
        </p:spPr>
        <p:txBody>
          <a:bodyPr/>
          <a:lstStyle>
            <a:lvl1pPr>
              <a:defRPr/>
            </a:lvl1pPr>
          </a:lstStyle>
          <a:p>
            <a:pPr>
              <a:defRPr/>
            </a:pPr>
            <a:fld id="{5D2FE76D-7127-4D54-BE37-68A8BA4877D3}" type="slidenum">
              <a:rPr lang="en-US"/>
              <a:pPr>
                <a:defRPr/>
              </a:pPr>
              <a:t>‹#›</a:t>
            </a:fld>
            <a:endParaRPr lang="en-US"/>
          </a:p>
        </p:txBody>
      </p:sp>
    </p:spTree>
  </p:cSld>
  <p:clrMapOvr>
    <a:masterClrMapping/>
  </p:clrMapOvr>
  <p:transition>
    <p:zo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AndClipArt" preserve="1">
  <p:cSld name="Title, Text and Clip Ar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0482"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72000" y="1447800"/>
            <a:ext cx="4114800" cy="5029200"/>
          </a:xfrm>
        </p:spPr>
        <p:txBody>
          <a:bodyPr/>
          <a:lstStyle/>
          <a:p>
            <a:pPr lvl="0"/>
            <a:r>
              <a:rPr lang="en-US" noProof="0"/>
              <a:t>Click icon to add clip art</a:t>
            </a:r>
          </a:p>
        </p:txBody>
      </p:sp>
      <p:sp>
        <p:nvSpPr>
          <p:cNvPr id="6" name="Date Placeholder 4"/>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477000"/>
            <a:ext cx="2895600" cy="381000"/>
          </a:xfrm>
        </p:spPr>
        <p:txBody>
          <a:bodyPr/>
          <a:lstStyle>
            <a:lvl1pPr>
              <a:defRPr smtClean="0"/>
            </a:lvl1pPr>
          </a:lstStyle>
          <a:p>
            <a:pPr>
              <a:defRPr/>
            </a:pPr>
            <a:endParaRPr lang="en-US"/>
          </a:p>
        </p:txBody>
      </p:sp>
      <p:sp>
        <p:nvSpPr>
          <p:cNvPr id="8" name="Slide Number Placeholder 6"/>
          <p:cNvSpPr>
            <a:spLocks noGrp="1"/>
          </p:cNvSpPr>
          <p:nvPr>
            <p:ph type="sldNum" sz="quarter" idx="12"/>
          </p:nvPr>
        </p:nvSpPr>
        <p:spPr>
          <a:xfrm>
            <a:off x="7239000" y="6477000"/>
            <a:ext cx="1905000" cy="381000"/>
          </a:xfrm>
        </p:spPr>
        <p:txBody>
          <a:bodyPr/>
          <a:lstStyle>
            <a:lvl1pPr>
              <a:defRPr/>
            </a:lvl1pPr>
          </a:lstStyle>
          <a:p>
            <a:pPr>
              <a:defRPr/>
            </a:pPr>
            <a:fld id="{632552E4-B939-4CBE-BB43-8A24F4CF251F}" type="slidenum">
              <a:rPr lang="en-US"/>
              <a:pPr>
                <a:defRPr/>
              </a:pPr>
              <a:t>‹#›</a:t>
            </a:fld>
            <a:endParaRPr lang="en-US"/>
          </a:p>
        </p:txBody>
      </p:sp>
    </p:spTree>
  </p:cSld>
  <p:clrMapOvr>
    <a:masterClrMapping/>
  </p:clrMapOvr>
  <p:transition>
    <p:zo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82000" cy="685800"/>
          </a:xfrm>
        </p:spPr>
        <p:txBody>
          <a:bodyPr/>
          <a:lstStyle/>
          <a:p>
            <a:r>
              <a:rPr lang="en-US"/>
              <a:t>Click to edit Master title style</a:t>
            </a:r>
          </a:p>
        </p:txBody>
      </p:sp>
      <p:sp>
        <p:nvSpPr>
          <p:cNvPr id="3" name="Table Placeholder 2"/>
          <p:cNvSpPr>
            <a:spLocks noGrp="1"/>
          </p:cNvSpPr>
          <p:nvPr>
            <p:ph type="tbl" idx="1"/>
          </p:nvPr>
        </p:nvSpPr>
        <p:spPr>
          <a:xfrm>
            <a:off x="381000" y="1447800"/>
            <a:ext cx="8382000" cy="5029200"/>
          </a:xfrm>
        </p:spPr>
        <p:txBody>
          <a:bodyPr/>
          <a:lstStyle/>
          <a:p>
            <a:r>
              <a:rPr lang="en-US"/>
              <a:t>Click icon to add table</a:t>
            </a:r>
          </a:p>
        </p:txBody>
      </p:sp>
      <p:sp>
        <p:nvSpPr>
          <p:cNvPr id="4" name="Date Placeholder 3"/>
          <p:cNvSpPr>
            <a:spLocks noGrp="1"/>
          </p:cNvSpPr>
          <p:nvPr>
            <p:ph type="dt" sz="half" idx="10"/>
          </p:nvPr>
        </p:nvSpPr>
        <p:spPr>
          <a:xfrm>
            <a:off x="152400" y="6324600"/>
            <a:ext cx="1905000" cy="533400"/>
          </a:xfrm>
        </p:spPr>
        <p:txBody>
          <a:bodyPr/>
          <a:lstStyle>
            <a:lvl1pPr>
              <a:defRPr/>
            </a:lvl1pPr>
          </a:lstStyle>
          <a:p>
            <a:endParaRPr lang="en-US"/>
          </a:p>
        </p:txBody>
      </p:sp>
      <p:sp>
        <p:nvSpPr>
          <p:cNvPr id="5" name="Footer Placeholder 4"/>
          <p:cNvSpPr>
            <a:spLocks noGrp="1"/>
          </p:cNvSpPr>
          <p:nvPr>
            <p:ph type="ftr" sz="quarter" idx="11"/>
          </p:nvPr>
        </p:nvSpPr>
        <p:spPr>
          <a:xfrm>
            <a:off x="3200400" y="6324600"/>
            <a:ext cx="2895600" cy="533400"/>
          </a:xfrm>
        </p:spPr>
        <p:txBody>
          <a:bodyPr/>
          <a:lstStyle>
            <a:lvl1pPr>
              <a:defRPr/>
            </a:lvl1pPr>
          </a:lstStyle>
          <a:p>
            <a:endParaRPr lang="en-US"/>
          </a:p>
        </p:txBody>
      </p:sp>
      <p:sp>
        <p:nvSpPr>
          <p:cNvPr id="6" name="Slide Number Placeholder 5"/>
          <p:cNvSpPr>
            <a:spLocks noGrp="1"/>
          </p:cNvSpPr>
          <p:nvPr>
            <p:ph type="sldNum" sz="quarter" idx="12"/>
          </p:nvPr>
        </p:nvSpPr>
        <p:spPr>
          <a:xfrm>
            <a:off x="7239000" y="6400800"/>
            <a:ext cx="1905000" cy="457200"/>
          </a:xfrm>
        </p:spPr>
        <p:txBody>
          <a:bodyPr/>
          <a:lstStyle>
            <a:lvl1pPr>
              <a:defRPr/>
            </a:lvl1pPr>
          </a:lstStyle>
          <a:p>
            <a:fld id="{223B9929-1738-403E-B748-BD2AC83CC94E}" type="slidenum">
              <a:rPr lang="en-US"/>
              <a:pPr/>
              <a:t>‹#›</a:t>
            </a:fld>
            <a:endParaRPr lang="en-US"/>
          </a:p>
        </p:txBody>
      </p:sp>
    </p:spTree>
  </p:cSld>
  <p:clrMapOvr>
    <a:masterClrMapping/>
  </p:clrMapOvr>
  <p:transition>
    <p:zo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11"/>
          <p:cNvSpPr>
            <a:spLocks noChangeArrowheads="1"/>
          </p:cNvSpPr>
          <p:nvPr/>
        </p:nvSpPr>
        <p:spPr bwMode="auto">
          <a:xfrm flipV="1">
            <a:off x="450850" y="1371600"/>
            <a:ext cx="8693150" cy="5556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sp>
        <p:nvSpPr>
          <p:cNvPr id="14348" name="Rectangle 12"/>
          <p:cNvSpPr>
            <a:spLocks noGrp="1" noChangeArrowheads="1"/>
          </p:cNvSpPr>
          <p:nvPr>
            <p:ph type="ctrTitle"/>
          </p:nvPr>
        </p:nvSpPr>
        <p:spPr>
          <a:xfrm>
            <a:off x="457200" y="1600200"/>
            <a:ext cx="7772400" cy="1143000"/>
          </a:xfrm>
        </p:spPr>
        <p:txBody>
          <a:bodyPr/>
          <a:lstStyle>
            <a:lvl1pPr>
              <a:defRPr/>
            </a:lvl1pPr>
          </a:lstStyle>
          <a:p>
            <a:r>
              <a:rPr lang="en-US" dirty="0"/>
              <a:t>Click to edit Master title style</a:t>
            </a:r>
          </a:p>
        </p:txBody>
      </p:sp>
      <p:pic>
        <p:nvPicPr>
          <p:cNvPr id="29698" name="Picture 2" descr="C:\Users\user\Desktop\astu_new1.png"/>
          <p:cNvPicPr>
            <a:picLocks noChangeAspect="1" noChangeArrowheads="1"/>
          </p:cNvPicPr>
          <p:nvPr userDrawn="1"/>
        </p:nvPicPr>
        <p:blipFill>
          <a:blip r:embed="rId2" cstate="print"/>
          <a:srcRect/>
          <a:stretch>
            <a:fillRect/>
          </a:stretch>
        </p:blipFill>
        <p:spPr bwMode="auto">
          <a:xfrm>
            <a:off x="3810000" y="152400"/>
            <a:ext cx="1285875" cy="1219200"/>
          </a:xfrm>
          <a:prstGeom prst="rect">
            <a:avLst/>
          </a:prstGeom>
          <a:noFill/>
        </p:spPr>
      </p:pic>
      <p:sp>
        <p:nvSpPr>
          <p:cNvPr id="16" name="Oval 15"/>
          <p:cNvSpPr/>
          <p:nvPr userDrawn="1"/>
        </p:nvSpPr>
        <p:spPr bwMode="auto">
          <a:xfrm>
            <a:off x="8659504"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zo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7/22/2024</a:t>
            </a:fld>
            <a:endParaRPr lang="en-US"/>
          </a:p>
        </p:txBody>
      </p:sp>
      <p:sp>
        <p:nvSpPr>
          <p:cNvPr id="4" name="Rectangle 12"/>
          <p:cNvSpPr>
            <a:spLocks noGrp="1" noChangeArrowheads="1"/>
          </p:cNvSpPr>
          <p:nvPr>
            <p:ph type="ftr" sz="quarter" idx="11"/>
          </p:nvPr>
        </p:nvSpPr>
        <p:spPr>
          <a:ln/>
        </p:spPr>
        <p:txBody>
          <a:bodyPr/>
          <a:lstStyle>
            <a:lvl1pPr>
              <a:defRPr/>
            </a:lvl1pPr>
          </a:lstStyle>
          <a:p>
            <a:endParaRPr lang="en-US"/>
          </a:p>
        </p:txBody>
      </p:sp>
      <p:sp>
        <p:nvSpPr>
          <p:cNvPr id="5"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838200"/>
          <a:ext cx="8382000" cy="76200"/>
        </p:xfrm>
        <a:graphic>
          <a:graphicData uri="http://schemas.openxmlformats.org/presentationml/2006/ole">
            <mc:AlternateContent xmlns:mc="http://schemas.openxmlformats.org/markup-compatibility/2006">
              <mc:Choice xmlns:v="urn:schemas-microsoft-com:vml" Requires="v">
                <p:oleObj spid="_x0000_s22530"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382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381000" y="228600"/>
            <a:ext cx="8382000" cy="6096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381000" y="990600"/>
            <a:ext cx="8382000" cy="5486400"/>
          </a:xfrm>
        </p:spPr>
        <p:txBody>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Oval 5"/>
          <p:cNvSpPr/>
          <p:nvPr/>
        </p:nvSpPr>
        <p:spPr bwMode="auto">
          <a:xfrm>
            <a:off x="86868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96072D-AEFF-4539-9442-BB6AEA16A128}" type="datetimeFigureOut">
              <a:rPr lang="en-US" smtClean="0"/>
              <a:pPr/>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3554"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4578"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5602"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457200" y="274638"/>
            <a:ext cx="8229600" cy="63976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6626"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4"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7/22/2024</a:t>
            </a:fld>
            <a:endParaRPr lang="en-US"/>
          </a:p>
        </p:txBody>
      </p:sp>
      <p:sp>
        <p:nvSpPr>
          <p:cNvPr id="3" name="Rectangle 12"/>
          <p:cNvSpPr>
            <a:spLocks noGrp="1" noChangeArrowheads="1"/>
          </p:cNvSpPr>
          <p:nvPr>
            <p:ph type="ftr" sz="quarter" idx="11"/>
          </p:nvPr>
        </p:nvSpPr>
        <p:spPr>
          <a:ln/>
        </p:spPr>
        <p:txBody>
          <a:bodyPr/>
          <a:lstStyle>
            <a:lvl1pPr>
              <a:defRPr/>
            </a:lvl1pPr>
          </a:lstStyle>
          <a:p>
            <a:endParaRPr lang="en-US"/>
          </a:p>
        </p:txBody>
      </p:sp>
      <p:sp>
        <p:nvSpPr>
          <p:cNvPr id="4"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17550"/>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7/22/2024</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7/22/2024</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7/22/2024</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7/22/2024</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7650"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Content Placeholder 1"/>
          <p:cNvSpPr>
            <a:spLocks noGrp="1"/>
          </p:cNvSpPr>
          <p:nvPr>
            <p:ph/>
          </p:nvPr>
        </p:nvSpPr>
        <p:spPr>
          <a:xfrm>
            <a:off x="381000" y="228600"/>
            <a:ext cx="84582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6072D-AEFF-4539-9442-BB6AEA16A128}" type="datetimeFigureOut">
              <a:rPr lang="en-US" smtClean="0"/>
              <a:pPr/>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graphicFrame>
        <p:nvGraphicFramePr>
          <p:cNvPr id="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8674"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4478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40386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5"/>
          <p:cNvSpPr>
            <a:spLocks noGrp="1"/>
          </p:cNvSpPr>
          <p:nvPr>
            <p:ph type="dt" sz="half" idx="10"/>
          </p:nvPr>
        </p:nvSpPr>
        <p:spPr>
          <a:xfrm>
            <a:off x="152400" y="6477000"/>
            <a:ext cx="1905000" cy="381000"/>
          </a:xfrm>
        </p:spPr>
        <p:txBody>
          <a:bodyPr/>
          <a:lstStyle>
            <a:lvl1pPr>
              <a:defRPr/>
            </a:lvl1pPr>
          </a:lstStyle>
          <a:p>
            <a:fld id="{4396072D-AEFF-4539-9442-BB6AEA16A128}" type="datetimeFigureOut">
              <a:rPr lang="en-US" smtClean="0"/>
              <a:pPr/>
              <a:t>7/22/2024</a:t>
            </a:fld>
            <a:endParaRPr lang="en-US"/>
          </a:p>
        </p:txBody>
      </p:sp>
      <p:sp>
        <p:nvSpPr>
          <p:cNvPr id="8" name="Footer Placeholder 6"/>
          <p:cNvSpPr>
            <a:spLocks noGrp="1"/>
          </p:cNvSpPr>
          <p:nvPr>
            <p:ph type="ftr" sz="quarter" idx="11"/>
          </p:nvPr>
        </p:nvSpPr>
        <p:spPr>
          <a:xfrm>
            <a:off x="3124200" y="6477000"/>
            <a:ext cx="2895600" cy="381000"/>
          </a:xfrm>
        </p:spPr>
        <p:txBody>
          <a:bodyPr/>
          <a:lstStyle>
            <a:lvl1pPr>
              <a:defRPr smtClean="0"/>
            </a:lvl1pPr>
          </a:lstStyle>
          <a:p>
            <a:endParaRPr lang="en-US"/>
          </a:p>
        </p:txBody>
      </p:sp>
      <p:sp>
        <p:nvSpPr>
          <p:cNvPr id="9" name="Slide Number Placeholder 7"/>
          <p:cNvSpPr>
            <a:spLocks noGrp="1"/>
          </p:cNvSpPr>
          <p:nvPr>
            <p:ph type="sldNum" sz="quarter" idx="12"/>
          </p:nvPr>
        </p:nvSpPr>
        <p:spPr>
          <a:xfrm>
            <a:off x="7239000" y="6477000"/>
            <a:ext cx="1905000" cy="381000"/>
          </a:xfrm>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96072D-AEFF-4539-9442-BB6AEA16A128}"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96072D-AEFF-4539-9442-BB6AEA16A128}"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oleObject" Target="../embeddings/oleObject1.bin"/><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image" Target="../media/image1.pn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oleObject" Target="../embeddings/oleObject11.bin"/><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image" Target="../media/image1.png"/><Relationship Id="rId2" Type="http://schemas.openxmlformats.org/officeDocument/2006/relationships/slideLayout" Target="../slideLayouts/slideLayout58.xml"/><Relationship Id="rId16" Type="http://schemas.openxmlformats.org/officeDocument/2006/relationships/oleObject" Target="../embeddings/oleObject21.bin"/><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theme" Target="../theme/theme5.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6072D-AEFF-4539-9442-BB6AEA16A128}" type="datetimeFigureOut">
              <a:rPr lang="en-US" smtClean="0"/>
              <a:pPr/>
              <a:t>7/22/2024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DFC1E-34FC-4D3F-8FB1-D47DCABC30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762000" y="228600"/>
            <a:ext cx="7716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381000" y="1447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vl1pPr>
          </a:lstStyle>
          <a:p>
            <a:pPr>
              <a:defRPr/>
            </a:pPr>
            <a:endParaRPr lang="en-US"/>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ABE90174-6FFE-4568-BF1A-2AF5D4C94B68}" type="slidenum">
              <a:rPr lang="en-US"/>
              <a:pPr>
                <a:defRPr/>
              </a:pPr>
              <a:t>‹#›</a:t>
            </a:fld>
            <a:endParaRPr lang="en-US"/>
          </a:p>
        </p:txBody>
      </p:sp>
      <p:graphicFrame>
        <p:nvGraphicFramePr>
          <p:cNvPr id="102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26" name="Clip" r:id="rId19" imgW="6857143" imgH="48963" progId="">
                  <p:embed/>
                </p:oleObj>
              </mc:Choice>
              <mc:Fallback>
                <p:oleObj name="Clip" r:id="rId19" imgW="6857143" imgH="48963" progId="">
                  <p:embed/>
                  <p:pic>
                    <p:nvPicPr>
                      <p:cNvPr id="0" name="Object 23"/>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ransition>
    <p:zoom/>
  </p:transition>
  <p:hf hdr="0" ftr="0" dt="0"/>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Tahoma" pitchFamily="34" charset="0"/>
        </a:defRPr>
      </a:lvl2pPr>
      <a:lvl3pPr algn="ctr" rtl="0" eaLnBrk="1" fontAlgn="base" hangingPunct="1">
        <a:spcBef>
          <a:spcPct val="0"/>
        </a:spcBef>
        <a:spcAft>
          <a:spcPct val="0"/>
        </a:spcAft>
        <a:defRPr sz="3600" b="1">
          <a:solidFill>
            <a:schemeClr val="tx2"/>
          </a:solidFill>
          <a:latin typeface="Tahoma" pitchFamily="34" charset="0"/>
        </a:defRPr>
      </a:lvl3pPr>
      <a:lvl4pPr algn="ctr" rtl="0" eaLnBrk="1" fontAlgn="base" hangingPunct="1">
        <a:spcBef>
          <a:spcPct val="0"/>
        </a:spcBef>
        <a:spcAft>
          <a:spcPct val="0"/>
        </a:spcAft>
        <a:defRPr sz="3600" b="1">
          <a:solidFill>
            <a:schemeClr val="tx2"/>
          </a:solidFill>
          <a:latin typeface="Tahoma" pitchFamily="34" charset="0"/>
        </a:defRPr>
      </a:lvl4pPr>
      <a:lvl5pPr algn="ctr" rtl="0" eaLnBrk="1" fontAlgn="base" hangingPunct="1">
        <a:spcBef>
          <a:spcPct val="0"/>
        </a:spcBef>
        <a:spcAft>
          <a:spcPct val="0"/>
        </a:spcAft>
        <a:defRPr sz="3600" b="1">
          <a:solidFill>
            <a:schemeClr val="tx2"/>
          </a:solidFill>
          <a:latin typeface="Tahoma" pitchFamily="34" charset="0"/>
        </a:defRPr>
      </a:lvl5pPr>
      <a:lvl6pPr marL="457200" algn="ctr" rtl="0" eaLnBrk="1" fontAlgn="base" hangingPunct="1">
        <a:spcBef>
          <a:spcPct val="0"/>
        </a:spcBef>
        <a:spcAft>
          <a:spcPct val="0"/>
        </a:spcAft>
        <a:defRPr sz="3600" b="1">
          <a:solidFill>
            <a:schemeClr val="tx2"/>
          </a:solidFill>
          <a:latin typeface="Tahoma" pitchFamily="34" charset="0"/>
        </a:defRPr>
      </a:lvl6pPr>
      <a:lvl7pPr marL="914400" algn="ctr" rtl="0" eaLnBrk="1" fontAlgn="base" hangingPunct="1">
        <a:spcBef>
          <a:spcPct val="0"/>
        </a:spcBef>
        <a:spcAft>
          <a:spcPct val="0"/>
        </a:spcAft>
        <a:defRPr sz="3600" b="1">
          <a:solidFill>
            <a:schemeClr val="tx2"/>
          </a:solidFill>
          <a:latin typeface="Tahoma" pitchFamily="34" charset="0"/>
        </a:defRPr>
      </a:lvl7pPr>
      <a:lvl8pPr marL="1371600" algn="ctr" rtl="0" eaLnBrk="1" fontAlgn="base" hangingPunct="1">
        <a:spcBef>
          <a:spcPct val="0"/>
        </a:spcBef>
        <a:spcAft>
          <a:spcPct val="0"/>
        </a:spcAft>
        <a:defRPr sz="3600" b="1">
          <a:solidFill>
            <a:schemeClr val="tx2"/>
          </a:solidFill>
          <a:latin typeface="Tahoma" pitchFamily="34" charset="0"/>
        </a:defRPr>
      </a:lvl8pPr>
      <a:lvl9pPr marL="1828800" algn="ctr" rtl="0" eaLnBrk="1" fontAlgn="base" hangingPunct="1">
        <a:spcBef>
          <a:spcPct val="0"/>
        </a:spcBef>
        <a:spcAft>
          <a:spcPct val="0"/>
        </a:spcAft>
        <a:defRPr sz="3600" b="1">
          <a:solidFill>
            <a:schemeClr val="tx2"/>
          </a:solidFill>
          <a:latin typeface="Tahoma" pitchFamily="34" charset="0"/>
        </a:defRPr>
      </a:lvl9pPr>
    </p:titleStyle>
    <p:bodyStyle>
      <a:lvl1pPr marL="342900" indent="-342900" algn="l" rtl="0" eaLnBrk="1" fontAlgn="base" hangingPunct="1">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1" fontAlgn="base" hangingPunct="1">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6072D-AEFF-4539-9442-BB6AEA16A128}" type="datetimeFigureOut">
              <a:rPr lang="en-US" smtClean="0"/>
              <a:pPr/>
              <a:t>7/22/2024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DFC1E-34FC-4D3F-8FB1-D47DCABC30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762000" y="228600"/>
            <a:ext cx="7716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381000" y="1447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vl1pPr>
          </a:lstStyle>
          <a:p>
            <a:pPr>
              <a:defRPr/>
            </a:pPr>
            <a:endParaRPr lang="en-US"/>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ABE90174-6FFE-4568-BF1A-2AF5D4C94B68}" type="slidenum">
              <a:rPr lang="en-US"/>
              <a:pPr>
                <a:defRPr/>
              </a:pPr>
              <a:t>‹#›</a:t>
            </a:fld>
            <a:endParaRPr lang="en-US"/>
          </a:p>
        </p:txBody>
      </p:sp>
      <p:graphicFrame>
        <p:nvGraphicFramePr>
          <p:cNvPr id="102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1266" name="Clip" r:id="rId19" imgW="6857143" imgH="48963" progId="">
                  <p:embed/>
                </p:oleObj>
              </mc:Choice>
              <mc:Fallback>
                <p:oleObj name="Clip" r:id="rId19" imgW="6857143" imgH="48963" progId="">
                  <p:embed/>
                  <p:pic>
                    <p:nvPicPr>
                      <p:cNvPr id="0" name="Object 23"/>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ransition>
    <p:zoom/>
  </p:transition>
  <p:hf hdr="0" ftr="0" dt="0"/>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Tahoma" pitchFamily="34" charset="0"/>
        </a:defRPr>
      </a:lvl2pPr>
      <a:lvl3pPr algn="ctr" rtl="0" eaLnBrk="1" fontAlgn="base" hangingPunct="1">
        <a:spcBef>
          <a:spcPct val="0"/>
        </a:spcBef>
        <a:spcAft>
          <a:spcPct val="0"/>
        </a:spcAft>
        <a:defRPr sz="3600" b="1">
          <a:solidFill>
            <a:schemeClr val="tx2"/>
          </a:solidFill>
          <a:latin typeface="Tahoma" pitchFamily="34" charset="0"/>
        </a:defRPr>
      </a:lvl3pPr>
      <a:lvl4pPr algn="ctr" rtl="0" eaLnBrk="1" fontAlgn="base" hangingPunct="1">
        <a:spcBef>
          <a:spcPct val="0"/>
        </a:spcBef>
        <a:spcAft>
          <a:spcPct val="0"/>
        </a:spcAft>
        <a:defRPr sz="3600" b="1">
          <a:solidFill>
            <a:schemeClr val="tx2"/>
          </a:solidFill>
          <a:latin typeface="Tahoma" pitchFamily="34" charset="0"/>
        </a:defRPr>
      </a:lvl4pPr>
      <a:lvl5pPr algn="ctr" rtl="0" eaLnBrk="1" fontAlgn="base" hangingPunct="1">
        <a:spcBef>
          <a:spcPct val="0"/>
        </a:spcBef>
        <a:spcAft>
          <a:spcPct val="0"/>
        </a:spcAft>
        <a:defRPr sz="3600" b="1">
          <a:solidFill>
            <a:schemeClr val="tx2"/>
          </a:solidFill>
          <a:latin typeface="Tahoma" pitchFamily="34" charset="0"/>
        </a:defRPr>
      </a:lvl5pPr>
      <a:lvl6pPr marL="457200" algn="ctr" rtl="0" eaLnBrk="1" fontAlgn="base" hangingPunct="1">
        <a:spcBef>
          <a:spcPct val="0"/>
        </a:spcBef>
        <a:spcAft>
          <a:spcPct val="0"/>
        </a:spcAft>
        <a:defRPr sz="3600" b="1">
          <a:solidFill>
            <a:schemeClr val="tx2"/>
          </a:solidFill>
          <a:latin typeface="Tahoma" pitchFamily="34" charset="0"/>
        </a:defRPr>
      </a:lvl6pPr>
      <a:lvl7pPr marL="914400" algn="ctr" rtl="0" eaLnBrk="1" fontAlgn="base" hangingPunct="1">
        <a:spcBef>
          <a:spcPct val="0"/>
        </a:spcBef>
        <a:spcAft>
          <a:spcPct val="0"/>
        </a:spcAft>
        <a:defRPr sz="3600" b="1">
          <a:solidFill>
            <a:schemeClr val="tx2"/>
          </a:solidFill>
          <a:latin typeface="Tahoma" pitchFamily="34" charset="0"/>
        </a:defRPr>
      </a:lvl7pPr>
      <a:lvl8pPr marL="1371600" algn="ctr" rtl="0" eaLnBrk="1" fontAlgn="base" hangingPunct="1">
        <a:spcBef>
          <a:spcPct val="0"/>
        </a:spcBef>
        <a:spcAft>
          <a:spcPct val="0"/>
        </a:spcAft>
        <a:defRPr sz="3600" b="1">
          <a:solidFill>
            <a:schemeClr val="tx2"/>
          </a:solidFill>
          <a:latin typeface="Tahoma" pitchFamily="34" charset="0"/>
        </a:defRPr>
      </a:lvl8pPr>
      <a:lvl9pPr marL="1828800" algn="ctr" rtl="0" eaLnBrk="1" fontAlgn="base" hangingPunct="1">
        <a:spcBef>
          <a:spcPct val="0"/>
        </a:spcBef>
        <a:spcAft>
          <a:spcPct val="0"/>
        </a:spcAft>
        <a:defRPr sz="3600" b="1">
          <a:solidFill>
            <a:schemeClr val="tx2"/>
          </a:solidFill>
          <a:latin typeface="Tahoma" pitchFamily="34" charset="0"/>
        </a:defRPr>
      </a:lvl9pPr>
    </p:titleStyle>
    <p:bodyStyle>
      <a:lvl1pPr marL="342900" indent="-342900" algn="l" rtl="0" eaLnBrk="1" fontAlgn="base" hangingPunct="1">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1" fontAlgn="base" hangingPunct="1">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762000" y="228600"/>
            <a:ext cx="7716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381000" y="1447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4396072D-AEFF-4539-9442-BB6AEA16A128}" type="datetimeFigureOut">
              <a:rPr lang="en-US" smtClean="0"/>
              <a:pPr/>
              <a:t>7/22/2024</a:t>
            </a:fld>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vl1pPr>
          </a:lstStyle>
          <a:p>
            <a:endParaRPr lang="en-US"/>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6C7DFC1E-34FC-4D3F-8FB1-D47DCABC3090}" type="slidenum">
              <a:rPr lang="en-US" smtClean="0"/>
              <a:pPr/>
              <a:t>‹#›</a:t>
            </a:fld>
            <a:endParaRPr lang="en-US"/>
          </a:p>
        </p:txBody>
      </p:sp>
      <p:graphicFrame>
        <p:nvGraphicFramePr>
          <p:cNvPr id="102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1506" name="Clip" r:id="rId16" imgW="6857143" imgH="48963" progId="">
                  <p:embed/>
                </p:oleObj>
              </mc:Choice>
              <mc:Fallback>
                <p:oleObj name="Clip" r:id="rId16" imgW="6857143" imgH="48963" progId="">
                  <p:embed/>
                  <p:pic>
                    <p:nvPicPr>
                      <p:cNvPr id="0" name="Object 2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transition>
    <p:zoom/>
  </p:transition>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Tahoma" pitchFamily="34" charset="0"/>
        </a:defRPr>
      </a:lvl2pPr>
      <a:lvl3pPr algn="ctr" rtl="0" eaLnBrk="1" fontAlgn="base" hangingPunct="1">
        <a:spcBef>
          <a:spcPct val="0"/>
        </a:spcBef>
        <a:spcAft>
          <a:spcPct val="0"/>
        </a:spcAft>
        <a:defRPr sz="3600" b="1">
          <a:solidFill>
            <a:schemeClr val="tx2"/>
          </a:solidFill>
          <a:latin typeface="Tahoma" pitchFamily="34" charset="0"/>
        </a:defRPr>
      </a:lvl3pPr>
      <a:lvl4pPr algn="ctr" rtl="0" eaLnBrk="1" fontAlgn="base" hangingPunct="1">
        <a:spcBef>
          <a:spcPct val="0"/>
        </a:spcBef>
        <a:spcAft>
          <a:spcPct val="0"/>
        </a:spcAft>
        <a:defRPr sz="3600" b="1">
          <a:solidFill>
            <a:schemeClr val="tx2"/>
          </a:solidFill>
          <a:latin typeface="Tahoma" pitchFamily="34" charset="0"/>
        </a:defRPr>
      </a:lvl4pPr>
      <a:lvl5pPr algn="ctr" rtl="0" eaLnBrk="1" fontAlgn="base" hangingPunct="1">
        <a:spcBef>
          <a:spcPct val="0"/>
        </a:spcBef>
        <a:spcAft>
          <a:spcPct val="0"/>
        </a:spcAft>
        <a:defRPr sz="3600" b="1">
          <a:solidFill>
            <a:schemeClr val="tx2"/>
          </a:solidFill>
          <a:latin typeface="Tahoma" pitchFamily="34" charset="0"/>
        </a:defRPr>
      </a:lvl5pPr>
      <a:lvl6pPr marL="457200" algn="ctr" rtl="0" eaLnBrk="1" fontAlgn="base" hangingPunct="1">
        <a:spcBef>
          <a:spcPct val="0"/>
        </a:spcBef>
        <a:spcAft>
          <a:spcPct val="0"/>
        </a:spcAft>
        <a:defRPr sz="3600" b="1">
          <a:solidFill>
            <a:schemeClr val="tx2"/>
          </a:solidFill>
          <a:latin typeface="Tahoma" pitchFamily="34" charset="0"/>
        </a:defRPr>
      </a:lvl6pPr>
      <a:lvl7pPr marL="914400" algn="ctr" rtl="0" eaLnBrk="1" fontAlgn="base" hangingPunct="1">
        <a:spcBef>
          <a:spcPct val="0"/>
        </a:spcBef>
        <a:spcAft>
          <a:spcPct val="0"/>
        </a:spcAft>
        <a:defRPr sz="3600" b="1">
          <a:solidFill>
            <a:schemeClr val="tx2"/>
          </a:solidFill>
          <a:latin typeface="Tahoma" pitchFamily="34" charset="0"/>
        </a:defRPr>
      </a:lvl7pPr>
      <a:lvl8pPr marL="1371600" algn="ctr" rtl="0" eaLnBrk="1" fontAlgn="base" hangingPunct="1">
        <a:spcBef>
          <a:spcPct val="0"/>
        </a:spcBef>
        <a:spcAft>
          <a:spcPct val="0"/>
        </a:spcAft>
        <a:defRPr sz="3600" b="1">
          <a:solidFill>
            <a:schemeClr val="tx2"/>
          </a:solidFill>
          <a:latin typeface="Tahoma" pitchFamily="34" charset="0"/>
        </a:defRPr>
      </a:lvl8pPr>
      <a:lvl9pPr marL="1828800" algn="ctr" rtl="0" eaLnBrk="1" fontAlgn="base" hangingPunct="1">
        <a:spcBef>
          <a:spcPct val="0"/>
        </a:spcBef>
        <a:spcAft>
          <a:spcPct val="0"/>
        </a:spcAft>
        <a:defRPr sz="3600" b="1">
          <a:solidFill>
            <a:schemeClr val="tx2"/>
          </a:solidFill>
          <a:latin typeface="Tahoma" pitchFamily="34" charset="0"/>
        </a:defRPr>
      </a:lvl9pPr>
    </p:titleStyle>
    <p:bodyStyle>
      <a:lvl1pPr marL="342900" indent="-342900" algn="l" rtl="0" eaLnBrk="1" fontAlgn="base" hangingPunct="1">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1" fontAlgn="base" hangingPunct="1">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9.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5E20-E0D4-A7B1-7030-74BDE3FEBBA8}"/>
              </a:ext>
            </a:extLst>
          </p:cNvPr>
          <p:cNvSpPr>
            <a:spLocks noGrp="1"/>
          </p:cNvSpPr>
          <p:nvPr>
            <p:ph type="title"/>
          </p:nvPr>
        </p:nvSpPr>
        <p:spPr/>
        <p:txBody>
          <a:bodyPr/>
          <a:lstStyle/>
          <a:p>
            <a:pPr algn="ctr"/>
            <a:r>
              <a:rPr lang="en-US" sz="3600" dirty="0">
                <a:solidFill>
                  <a:srgbClr val="C00000"/>
                </a:solidFill>
                <a:latin typeface="Britannic Bold" pitchFamily="34" charset="0"/>
              </a:rPr>
              <a:t>Principles of Compiler Design</a:t>
            </a:r>
            <a:endParaRPr lang="en-ER" dirty="0"/>
          </a:p>
        </p:txBody>
      </p:sp>
      <p:sp>
        <p:nvSpPr>
          <p:cNvPr id="3" name="Content Placeholder 2">
            <a:extLst>
              <a:ext uri="{FF2B5EF4-FFF2-40B4-BE49-F238E27FC236}">
                <a16:creationId xmlns:a16="http://schemas.microsoft.com/office/drawing/2014/main" id="{BB03853B-0202-DABF-3E31-9F7FD311954B}"/>
              </a:ext>
            </a:extLst>
          </p:cNvPr>
          <p:cNvSpPr>
            <a:spLocks noGrp="1"/>
          </p:cNvSpPr>
          <p:nvPr>
            <p:ph idx="1"/>
          </p:nvPr>
        </p:nvSpPr>
        <p:spPr/>
        <p:txBody>
          <a:bodyPr/>
          <a:lstStyle/>
          <a:p>
            <a:pPr marL="0" indent="0" algn="ctr">
              <a:buNone/>
            </a:pPr>
            <a:endParaRPr lang="en-US" sz="3600" dirty="0"/>
          </a:p>
          <a:p>
            <a:pPr marL="0" indent="0" algn="ctr">
              <a:buNone/>
            </a:pPr>
            <a:endParaRPr lang="en-US" sz="3600" dirty="0"/>
          </a:p>
          <a:p>
            <a:pPr marL="0" indent="0" algn="ctr">
              <a:buNone/>
            </a:pPr>
            <a:endParaRPr lang="en-US" sz="3600" dirty="0"/>
          </a:p>
          <a:p>
            <a:pPr marL="0" indent="0" algn="ctr">
              <a:buNone/>
            </a:pPr>
            <a:endParaRPr lang="en-US" sz="3600" dirty="0"/>
          </a:p>
          <a:p>
            <a:pPr marL="0" indent="0" algn="ctr">
              <a:buNone/>
            </a:pPr>
            <a:r>
              <a:rPr lang="en-US" sz="4000" dirty="0">
                <a:ln w="0"/>
                <a:effectLst>
                  <a:outerShdw blurRad="38100" dist="19050" dir="2700000" algn="tl" rotWithShape="0">
                    <a:schemeClr val="dk1">
                      <a:alpha val="40000"/>
                    </a:schemeClr>
                  </a:outerShdw>
                </a:effectLst>
              </a:rPr>
              <a:t>Chapter 8</a:t>
            </a:r>
            <a:br>
              <a:rPr lang="en-US" sz="4000" dirty="0">
                <a:ln w="0"/>
                <a:effectLst>
                  <a:outerShdw blurRad="38100" dist="19050" dir="2700000" algn="tl" rotWithShape="0">
                    <a:schemeClr val="dk1">
                      <a:alpha val="40000"/>
                    </a:schemeClr>
                  </a:outerShdw>
                </a:effectLst>
              </a:rPr>
            </a:br>
            <a:r>
              <a:rPr lang="en-US" sz="4000" dirty="0">
                <a:ln w="0"/>
                <a:effectLst>
                  <a:outerShdw blurRad="38100" dist="19050" dir="2700000" algn="tl" rotWithShape="0">
                    <a:schemeClr val="dk1">
                      <a:alpha val="40000"/>
                    </a:schemeClr>
                  </a:outerShdw>
                </a:effectLst>
              </a:rPr>
              <a:t>Code Generation and Optimization </a:t>
            </a:r>
            <a:endParaRPr lang="en-ER" sz="4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02714398"/>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Target Machine Model</a:t>
            </a:r>
          </a:p>
        </p:txBody>
      </p:sp>
      <p:sp>
        <p:nvSpPr>
          <p:cNvPr id="3" name="Content Placeholder 2"/>
          <p:cNvSpPr>
            <a:spLocks noGrp="1"/>
          </p:cNvSpPr>
          <p:nvPr>
            <p:ph idx="1"/>
          </p:nvPr>
        </p:nvSpPr>
        <p:spPr/>
        <p:txBody>
          <a:bodyPr/>
          <a:lstStyle/>
          <a:p>
            <a:pPr>
              <a:lnSpc>
                <a:spcPct val="100000"/>
              </a:lnSpc>
            </a:pPr>
            <a:r>
              <a:rPr lang="en-US" dirty="0"/>
              <a:t>Our target computer models a three-address machine with load and store operations, computation operations, jump operations, and conditional jumps.</a:t>
            </a:r>
          </a:p>
          <a:p>
            <a:pPr>
              <a:lnSpc>
                <a:spcPct val="100000"/>
              </a:lnSpc>
            </a:pPr>
            <a:r>
              <a:rPr lang="en-US" dirty="0"/>
              <a:t>We assume the following kinds of instructions are available:</a:t>
            </a:r>
          </a:p>
          <a:p>
            <a:pPr lvl="1">
              <a:lnSpc>
                <a:spcPct val="100000"/>
              </a:lnSpc>
            </a:pPr>
            <a:r>
              <a:rPr lang="en-US" b="1" dirty="0"/>
              <a:t>Load operations: </a:t>
            </a:r>
          </a:p>
          <a:p>
            <a:pPr lvl="2">
              <a:lnSpc>
                <a:spcPct val="100000"/>
              </a:lnSpc>
            </a:pPr>
            <a:r>
              <a:rPr lang="en-US" dirty="0">
                <a:solidFill>
                  <a:schemeClr val="tx2"/>
                </a:solidFill>
              </a:rPr>
              <a:t>LD </a:t>
            </a:r>
            <a:r>
              <a:rPr lang="en-US" dirty="0" err="1">
                <a:solidFill>
                  <a:schemeClr val="tx2"/>
                </a:solidFill>
              </a:rPr>
              <a:t>dst</a:t>
            </a:r>
            <a:r>
              <a:rPr lang="en-US" dirty="0">
                <a:solidFill>
                  <a:schemeClr val="tx2"/>
                </a:solidFill>
              </a:rPr>
              <a:t>, </a:t>
            </a:r>
            <a:r>
              <a:rPr lang="en-US" dirty="0" err="1">
                <a:solidFill>
                  <a:schemeClr val="tx2"/>
                </a:solidFill>
              </a:rPr>
              <a:t>addr</a:t>
            </a:r>
            <a:r>
              <a:rPr lang="en-US" dirty="0">
                <a:solidFill>
                  <a:schemeClr val="tx2"/>
                </a:solidFill>
              </a:rPr>
              <a:t> </a:t>
            </a:r>
            <a:r>
              <a:rPr lang="en-US" dirty="0"/>
              <a:t>loads the value in location </a:t>
            </a:r>
            <a:r>
              <a:rPr lang="en-US" dirty="0" err="1"/>
              <a:t>addr</a:t>
            </a:r>
            <a:r>
              <a:rPr lang="en-US" dirty="0"/>
              <a:t> into location </a:t>
            </a:r>
            <a:r>
              <a:rPr lang="en-US" dirty="0" err="1"/>
              <a:t>dst</a:t>
            </a:r>
            <a:r>
              <a:rPr lang="en-US" dirty="0"/>
              <a:t>. </a:t>
            </a:r>
          </a:p>
          <a:p>
            <a:pPr lvl="2">
              <a:lnSpc>
                <a:spcPct val="100000"/>
              </a:lnSpc>
            </a:pPr>
            <a:r>
              <a:rPr lang="en-US" dirty="0">
                <a:solidFill>
                  <a:schemeClr val="tx2"/>
                </a:solidFill>
              </a:rPr>
              <a:t>LD r, x </a:t>
            </a:r>
            <a:r>
              <a:rPr lang="en-US" dirty="0"/>
              <a:t>which loads the value in location x into register r. </a:t>
            </a:r>
          </a:p>
          <a:p>
            <a:pPr lvl="2">
              <a:lnSpc>
                <a:spcPct val="100000"/>
              </a:lnSpc>
            </a:pPr>
            <a:r>
              <a:rPr lang="en-US" dirty="0">
                <a:solidFill>
                  <a:schemeClr val="tx2"/>
                </a:solidFill>
              </a:rPr>
              <a:t>LD r1 , r2 </a:t>
            </a:r>
            <a:r>
              <a:rPr lang="en-US" dirty="0"/>
              <a:t>is a register-to-register copy in which the contents of register r2 are copied into register r1 .</a:t>
            </a:r>
          </a:p>
          <a:p>
            <a:pPr lvl="1">
              <a:lnSpc>
                <a:spcPct val="100000"/>
              </a:lnSpc>
            </a:pPr>
            <a:r>
              <a:rPr lang="en-US" b="1" dirty="0"/>
              <a:t>Store operations: </a:t>
            </a:r>
            <a:r>
              <a:rPr lang="en-US" dirty="0">
                <a:solidFill>
                  <a:schemeClr val="tx2"/>
                </a:solidFill>
              </a:rPr>
              <a:t>S1 x, r </a:t>
            </a:r>
            <a:r>
              <a:rPr lang="en-US" dirty="0"/>
              <a:t>stores the value in register r into the location x. </a:t>
            </a:r>
          </a:p>
          <a:p>
            <a:pPr lvl="1">
              <a:lnSpc>
                <a:spcPct val="100000"/>
              </a:lnSpc>
            </a:pPr>
            <a:r>
              <a:rPr lang="en-US" b="1" dirty="0"/>
              <a:t>Computation operations: </a:t>
            </a:r>
            <a:r>
              <a:rPr lang="en-US" dirty="0">
                <a:solidFill>
                  <a:schemeClr val="tx2"/>
                </a:solidFill>
              </a:rPr>
              <a:t>OP </a:t>
            </a:r>
            <a:r>
              <a:rPr lang="en-US" dirty="0" err="1">
                <a:solidFill>
                  <a:schemeClr val="tx2"/>
                </a:solidFill>
              </a:rPr>
              <a:t>dst</a:t>
            </a:r>
            <a:r>
              <a:rPr lang="en-US" dirty="0">
                <a:solidFill>
                  <a:schemeClr val="tx2"/>
                </a:solidFill>
              </a:rPr>
              <a:t>, </a:t>
            </a:r>
            <a:r>
              <a:rPr lang="en-US" dirty="0" err="1">
                <a:solidFill>
                  <a:schemeClr val="tx2"/>
                </a:solidFill>
              </a:rPr>
              <a:t>srcl</a:t>
            </a:r>
            <a:r>
              <a:rPr lang="en-US" dirty="0">
                <a:solidFill>
                  <a:schemeClr val="tx2"/>
                </a:solidFill>
              </a:rPr>
              <a:t> , src2 </a:t>
            </a:r>
            <a:r>
              <a:rPr lang="en-US" dirty="0"/>
              <a:t>, where OP is a operator like ADD or SUB, and </a:t>
            </a:r>
            <a:r>
              <a:rPr lang="en-US" dirty="0" err="1"/>
              <a:t>dst</a:t>
            </a:r>
            <a:r>
              <a:rPr lang="en-US" dirty="0"/>
              <a:t>, </a:t>
            </a:r>
            <a:r>
              <a:rPr lang="en-US" dirty="0" err="1"/>
              <a:t>srcl</a:t>
            </a:r>
            <a:r>
              <a:rPr lang="en-US" dirty="0"/>
              <a:t> , and src2 are locations, not necessarily distinct. </a:t>
            </a:r>
          </a:p>
          <a:p>
            <a:pPr lvl="1">
              <a:lnSpc>
                <a:spcPct val="100000"/>
              </a:lnSpc>
            </a:pPr>
            <a:r>
              <a:rPr lang="en-US" b="1" dirty="0"/>
              <a:t>Unconditional jumps: </a:t>
            </a:r>
            <a:r>
              <a:rPr lang="en-US" dirty="0"/>
              <a:t>BR L causes control to branch to </a:t>
            </a:r>
            <a:r>
              <a:rPr lang="en-US" sz="2000" dirty="0"/>
              <a:t>the machine instruction with label L. (BR stands for branch.)</a:t>
            </a:r>
          </a:p>
          <a:p>
            <a:pPr lvl="1">
              <a:lnSpc>
                <a:spcPct val="100000"/>
              </a:lnSpc>
            </a:pPr>
            <a:r>
              <a:rPr lang="en-US" b="1" dirty="0"/>
              <a:t>Conditional jumps: </a:t>
            </a:r>
            <a:r>
              <a:rPr lang="en-US" dirty="0" err="1">
                <a:solidFill>
                  <a:schemeClr val="tx2"/>
                </a:solidFill>
              </a:rPr>
              <a:t>Bcond</a:t>
            </a:r>
            <a:r>
              <a:rPr lang="en-US" dirty="0">
                <a:solidFill>
                  <a:schemeClr val="tx2"/>
                </a:solidFill>
              </a:rPr>
              <a:t> r, L</a:t>
            </a:r>
            <a:r>
              <a:rPr lang="en-US" dirty="0"/>
              <a:t>, where r is a register, L is a label, and </a:t>
            </a:r>
            <a:r>
              <a:rPr lang="en-US" dirty="0" err="1"/>
              <a:t>cond</a:t>
            </a:r>
            <a:r>
              <a:rPr lang="en-US" dirty="0"/>
              <a:t> stands for any of the common tests on values in the register r. </a:t>
            </a:r>
          </a:p>
          <a:p>
            <a:pPr lvl="1"/>
            <a:endParaRPr lang="en-US" dirty="0"/>
          </a:p>
          <a:p>
            <a:pPr lvl="1"/>
            <a:endParaRPr lang="en-US" dirty="0"/>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nSpc>
                <a:spcPct val="100000"/>
              </a:lnSpc>
              <a:buNone/>
            </a:pPr>
            <a:r>
              <a:rPr lang="en-US" dirty="0"/>
              <a:t>We assume our target machine has a variety of </a:t>
            </a:r>
            <a:r>
              <a:rPr lang="en-US" b="1" dirty="0"/>
              <a:t>addressing modes</a:t>
            </a:r>
            <a:r>
              <a:rPr lang="en-US" dirty="0"/>
              <a:t>:</a:t>
            </a:r>
          </a:p>
          <a:p>
            <a:pPr algn="just">
              <a:lnSpc>
                <a:spcPct val="100000"/>
              </a:lnSpc>
            </a:pPr>
            <a:r>
              <a:rPr lang="en-US" dirty="0"/>
              <a:t>In instructions, a location can be a variable name x referring to the memory location that is reserved for x.</a:t>
            </a:r>
          </a:p>
          <a:p>
            <a:pPr algn="just">
              <a:lnSpc>
                <a:spcPct val="100000"/>
              </a:lnSpc>
            </a:pPr>
            <a:r>
              <a:rPr lang="en-US" dirty="0"/>
              <a:t>A location can also be an </a:t>
            </a:r>
            <a:r>
              <a:rPr lang="en-US" dirty="0">
                <a:solidFill>
                  <a:schemeClr val="tx2"/>
                </a:solidFill>
              </a:rPr>
              <a:t>indexed address </a:t>
            </a:r>
            <a:r>
              <a:rPr lang="en-US" dirty="0"/>
              <a:t>of the form a (r), where </a:t>
            </a:r>
            <a:r>
              <a:rPr lang="en-US" i="1" dirty="0"/>
              <a:t>a</a:t>
            </a:r>
            <a:r>
              <a:rPr lang="en-US" dirty="0"/>
              <a:t> is a variable and r is a register. </a:t>
            </a:r>
          </a:p>
          <a:p>
            <a:pPr lvl="1" algn="just">
              <a:lnSpc>
                <a:spcPct val="100000"/>
              </a:lnSpc>
            </a:pPr>
            <a:r>
              <a:rPr lang="en-US" dirty="0"/>
              <a:t>The memory location denoted by a(r) is computed by taking the </a:t>
            </a:r>
            <a:r>
              <a:rPr lang="en-US" i="1" dirty="0"/>
              <a:t>l</a:t>
            </a:r>
            <a:r>
              <a:rPr lang="en-US" dirty="0"/>
              <a:t>-value of </a:t>
            </a:r>
            <a:r>
              <a:rPr lang="en-US" i="1" dirty="0"/>
              <a:t>a </a:t>
            </a:r>
            <a:r>
              <a:rPr lang="en-US" dirty="0"/>
              <a:t>and adding to it the value in register r. </a:t>
            </a:r>
          </a:p>
          <a:p>
            <a:pPr lvl="1" algn="just">
              <a:lnSpc>
                <a:spcPct val="100000"/>
              </a:lnSpc>
            </a:pPr>
            <a:r>
              <a:rPr lang="en-US" dirty="0"/>
              <a:t>For example, the instruction </a:t>
            </a:r>
            <a:r>
              <a:rPr lang="en-US" dirty="0">
                <a:solidFill>
                  <a:schemeClr val="tx2"/>
                </a:solidFill>
              </a:rPr>
              <a:t>LD </a:t>
            </a:r>
            <a:r>
              <a:rPr lang="en-US" dirty="0" err="1">
                <a:solidFill>
                  <a:schemeClr val="tx2"/>
                </a:solidFill>
              </a:rPr>
              <a:t>Rl</a:t>
            </a:r>
            <a:r>
              <a:rPr lang="en-US" dirty="0">
                <a:solidFill>
                  <a:schemeClr val="tx2"/>
                </a:solidFill>
              </a:rPr>
              <a:t> , a (R2 ) </a:t>
            </a:r>
            <a:r>
              <a:rPr lang="en-US" dirty="0"/>
              <a:t>has the effect of setting </a:t>
            </a:r>
            <a:r>
              <a:rPr lang="en-US" dirty="0" err="1">
                <a:solidFill>
                  <a:schemeClr val="tx2"/>
                </a:solidFill>
              </a:rPr>
              <a:t>Rl</a:t>
            </a:r>
            <a:r>
              <a:rPr lang="en-US" dirty="0">
                <a:solidFill>
                  <a:schemeClr val="tx2"/>
                </a:solidFill>
              </a:rPr>
              <a:t> = contents ( a + contents (R2) )</a:t>
            </a:r>
            <a:r>
              <a:rPr lang="en-US" dirty="0"/>
              <a:t> , where contents(x) denotes the contents of the register or memory location represented by x. </a:t>
            </a:r>
          </a:p>
          <a:p>
            <a:pPr lvl="1" algn="just">
              <a:lnSpc>
                <a:spcPct val="100000"/>
              </a:lnSpc>
            </a:pPr>
            <a:r>
              <a:rPr lang="en-US" dirty="0"/>
              <a:t>This addressing mode is useful for accessing arrays, where a is the base address of the array (that is, the address of the first element), and r holds the number of bytes past that address we wish to go to reach one of the elements of array a.</a:t>
            </a:r>
          </a:p>
          <a:p>
            <a:endParaRPr lang="en-US" dirty="0"/>
          </a:p>
          <a:p>
            <a:pPr lvl="1"/>
            <a:endParaRPr lang="en-US" dirty="0"/>
          </a:p>
          <a:p>
            <a:endParaRPr lang="en-US" dirty="0"/>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gn="just">
              <a:lnSpc>
                <a:spcPct val="100000"/>
              </a:lnSpc>
            </a:pPr>
            <a:r>
              <a:rPr lang="en-US" dirty="0"/>
              <a:t>A memory location can be an </a:t>
            </a:r>
            <a:r>
              <a:rPr lang="en-US" dirty="0">
                <a:solidFill>
                  <a:schemeClr val="tx2"/>
                </a:solidFill>
              </a:rPr>
              <a:t>integer indexed by a register</a:t>
            </a:r>
            <a:r>
              <a:rPr lang="en-US" dirty="0"/>
              <a:t>. </a:t>
            </a:r>
          </a:p>
          <a:p>
            <a:pPr lvl="1" algn="just">
              <a:lnSpc>
                <a:spcPct val="100000"/>
              </a:lnSpc>
            </a:pPr>
            <a:r>
              <a:rPr lang="en-US" dirty="0"/>
              <a:t>For example, LD </a:t>
            </a:r>
            <a:r>
              <a:rPr lang="en-US" dirty="0" err="1"/>
              <a:t>Rl</a:t>
            </a:r>
            <a:r>
              <a:rPr lang="en-US" dirty="0"/>
              <a:t> , 100 (R2 ) has the effect of setting R l = contents (100 + contents (R2) ) , that is, of loading into R l the value in the memory location obtained by adding 100 to the contents of register R2. </a:t>
            </a:r>
          </a:p>
          <a:p>
            <a:pPr algn="just">
              <a:lnSpc>
                <a:spcPct val="100000"/>
              </a:lnSpc>
            </a:pPr>
            <a:r>
              <a:rPr lang="en-US" dirty="0"/>
              <a:t>We also allow two </a:t>
            </a:r>
            <a:r>
              <a:rPr lang="en-US" dirty="0">
                <a:solidFill>
                  <a:schemeClr val="tx2"/>
                </a:solidFill>
              </a:rPr>
              <a:t>indirect addressing modes</a:t>
            </a:r>
            <a:r>
              <a:rPr lang="en-US" dirty="0"/>
              <a:t>: *r means the memory location found in the location represented by the contents of register r and * 100 (r) means the memory location found in the location obtained by adding 100 to the contents of r. </a:t>
            </a:r>
          </a:p>
          <a:p>
            <a:pPr lvl="1" algn="just">
              <a:lnSpc>
                <a:spcPct val="100000"/>
              </a:lnSpc>
            </a:pPr>
            <a:r>
              <a:rPr lang="en-US" dirty="0"/>
              <a:t>For example, LD </a:t>
            </a:r>
            <a:r>
              <a:rPr lang="en-US" dirty="0" err="1"/>
              <a:t>Rl</a:t>
            </a:r>
            <a:r>
              <a:rPr lang="en-US" dirty="0"/>
              <a:t> , * 100 (R2) has the effect of setting </a:t>
            </a:r>
            <a:r>
              <a:rPr lang="en-US" dirty="0" err="1"/>
              <a:t>Rl</a:t>
            </a:r>
            <a:r>
              <a:rPr lang="en-US" dirty="0"/>
              <a:t> = contents (contents (100 + contents (R2) ) ) , that is, of loading into </a:t>
            </a:r>
            <a:r>
              <a:rPr lang="en-US" dirty="0" err="1"/>
              <a:t>Rl</a:t>
            </a:r>
            <a:r>
              <a:rPr lang="en-US" dirty="0"/>
              <a:t> the value in the memory location stored in the memory location obtained by adding 100 to the contents of register R2.</a:t>
            </a:r>
          </a:p>
          <a:p>
            <a:pPr algn="just">
              <a:lnSpc>
                <a:spcPct val="100000"/>
              </a:lnSpc>
            </a:pPr>
            <a:r>
              <a:rPr lang="en-US" dirty="0"/>
              <a:t>Finally, we allow an </a:t>
            </a:r>
            <a:r>
              <a:rPr lang="en-US" dirty="0">
                <a:solidFill>
                  <a:schemeClr val="tx2"/>
                </a:solidFill>
              </a:rPr>
              <a:t>immediate constant addressing mode</a:t>
            </a:r>
            <a:r>
              <a:rPr lang="en-US" dirty="0"/>
              <a:t>. The constant is prefixed by #. The instruction LD </a:t>
            </a:r>
            <a:r>
              <a:rPr lang="en-US" dirty="0" err="1"/>
              <a:t>Rl</a:t>
            </a:r>
            <a:r>
              <a:rPr lang="en-US" dirty="0"/>
              <a:t> , # 100 loads the integer 100 into register </a:t>
            </a:r>
            <a:r>
              <a:rPr lang="en-US" dirty="0" err="1"/>
              <a:t>Rl</a:t>
            </a:r>
            <a:r>
              <a:rPr lang="en-US" dirty="0"/>
              <a:t> , and ADD </a:t>
            </a:r>
            <a:r>
              <a:rPr lang="en-US" dirty="0" err="1"/>
              <a:t>Rl</a:t>
            </a:r>
            <a:r>
              <a:rPr lang="en-US" dirty="0"/>
              <a:t> , </a:t>
            </a:r>
            <a:r>
              <a:rPr lang="en-US" dirty="0" err="1"/>
              <a:t>Rl</a:t>
            </a:r>
            <a:r>
              <a:rPr lang="en-US" dirty="0"/>
              <a:t> , # 100 adds the integer 100 into register R1.</a:t>
            </a: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gn="just"/>
            <a:r>
              <a:rPr lang="en-US" b="1" dirty="0"/>
              <a:t>Example1: </a:t>
            </a:r>
            <a:r>
              <a:rPr lang="en-US" dirty="0"/>
              <a:t>We may execute the three-address instruction </a:t>
            </a:r>
            <a:r>
              <a:rPr lang="en-US" b="1" dirty="0">
                <a:solidFill>
                  <a:schemeClr val="tx2"/>
                </a:solidFill>
              </a:rPr>
              <a:t>b = a [i] </a:t>
            </a:r>
            <a:r>
              <a:rPr lang="en-US" dirty="0"/>
              <a:t>by the machine instructions(a is an array whose elements are 8-byte values) :</a:t>
            </a:r>
          </a:p>
          <a:p>
            <a:endParaRPr lang="en-US" dirty="0"/>
          </a:p>
          <a:p>
            <a:endParaRPr lang="en-US" dirty="0"/>
          </a:p>
          <a:p>
            <a:endParaRPr lang="en-US" dirty="0"/>
          </a:p>
          <a:p>
            <a:endParaRPr lang="en-US" dirty="0"/>
          </a:p>
          <a:p>
            <a:r>
              <a:rPr lang="en-US" b="1" dirty="0"/>
              <a:t>Example2:  </a:t>
            </a:r>
            <a:r>
              <a:rPr lang="en-US" b="1" dirty="0">
                <a:solidFill>
                  <a:schemeClr val="tx2"/>
                </a:solidFill>
              </a:rPr>
              <a:t>a [j ]  = c </a:t>
            </a:r>
            <a:r>
              <a:rPr lang="en-US" dirty="0"/>
              <a:t>is implemented by:</a:t>
            </a:r>
          </a:p>
          <a:p>
            <a:endParaRPr lang="en-US" b="1" dirty="0"/>
          </a:p>
        </p:txBody>
      </p:sp>
      <p:pic>
        <p:nvPicPr>
          <p:cNvPr id="77826" name="Picture 2"/>
          <p:cNvPicPr>
            <a:picLocks noChangeAspect="1" noChangeArrowheads="1"/>
          </p:cNvPicPr>
          <p:nvPr/>
        </p:nvPicPr>
        <p:blipFill>
          <a:blip r:embed="rId2" cstate="print"/>
          <a:srcRect/>
          <a:stretch>
            <a:fillRect/>
          </a:stretch>
        </p:blipFill>
        <p:spPr bwMode="auto">
          <a:xfrm>
            <a:off x="1524000" y="1905000"/>
            <a:ext cx="6610350" cy="1162050"/>
          </a:xfrm>
          <a:prstGeom prst="rect">
            <a:avLst/>
          </a:prstGeom>
          <a:noFill/>
          <a:ln w="9525">
            <a:noFill/>
            <a:miter lim="800000"/>
            <a:headEnd/>
            <a:tailEnd/>
          </a:ln>
          <a:effectLst/>
        </p:spPr>
      </p:pic>
      <p:pic>
        <p:nvPicPr>
          <p:cNvPr id="77827" name="Picture 3"/>
          <p:cNvPicPr>
            <a:picLocks noChangeAspect="1" noChangeArrowheads="1"/>
          </p:cNvPicPr>
          <p:nvPr/>
        </p:nvPicPr>
        <p:blipFill>
          <a:blip r:embed="rId3" cstate="print"/>
          <a:srcRect/>
          <a:stretch>
            <a:fillRect/>
          </a:stretch>
        </p:blipFill>
        <p:spPr bwMode="auto">
          <a:xfrm>
            <a:off x="1524000" y="3810000"/>
            <a:ext cx="6743700" cy="1095375"/>
          </a:xfrm>
          <a:prstGeom prst="rect">
            <a:avLst/>
          </a:prstGeom>
          <a:noFill/>
          <a:ln w="9525">
            <a:noFill/>
            <a:miter lim="800000"/>
            <a:headEnd/>
            <a:tailEnd/>
          </a:ln>
          <a:effectLst/>
        </p:spPr>
      </p:pic>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b="1" dirty="0"/>
              <a:t>Example3: </a:t>
            </a:r>
            <a:r>
              <a:rPr lang="en-US" dirty="0"/>
              <a:t>To implement a simple pointer indirection, such as the three-address statement </a:t>
            </a:r>
            <a:r>
              <a:rPr lang="en-US" b="1" dirty="0">
                <a:solidFill>
                  <a:schemeClr val="tx2"/>
                </a:solidFill>
              </a:rPr>
              <a:t>x = *p</a:t>
            </a:r>
            <a:r>
              <a:rPr lang="en-US" dirty="0"/>
              <a:t>, we can use machine instructions like:</a:t>
            </a:r>
          </a:p>
          <a:p>
            <a:endParaRPr lang="en-US" b="1" dirty="0"/>
          </a:p>
          <a:p>
            <a:endParaRPr lang="en-US" b="1" dirty="0"/>
          </a:p>
          <a:p>
            <a:endParaRPr lang="en-US" b="1" dirty="0"/>
          </a:p>
          <a:p>
            <a:r>
              <a:rPr lang="en-US" b="1" dirty="0"/>
              <a:t>Example4: </a:t>
            </a:r>
            <a:r>
              <a:rPr lang="en-US" dirty="0"/>
              <a:t>Consider a conditional-jump three-address instruction like </a:t>
            </a:r>
            <a:r>
              <a:rPr lang="en-US" b="1" dirty="0">
                <a:solidFill>
                  <a:schemeClr val="tx2"/>
                </a:solidFill>
                <a:latin typeface="Times New Roman" pitchFamily="18" charset="0"/>
                <a:cs typeface="Times New Roman" pitchFamily="18" charset="0"/>
              </a:rPr>
              <a:t>if x &lt; y </a:t>
            </a:r>
            <a:r>
              <a:rPr lang="en-US" b="1" dirty="0" err="1">
                <a:solidFill>
                  <a:schemeClr val="tx2"/>
                </a:solidFill>
                <a:latin typeface="Times New Roman" pitchFamily="18" charset="0"/>
                <a:cs typeface="Times New Roman" pitchFamily="18" charset="0"/>
              </a:rPr>
              <a:t>goto</a:t>
            </a:r>
            <a:r>
              <a:rPr lang="en-US" b="1" dirty="0">
                <a:solidFill>
                  <a:schemeClr val="tx2"/>
                </a:solidFill>
                <a:latin typeface="Times New Roman" pitchFamily="18" charset="0"/>
                <a:cs typeface="Times New Roman" pitchFamily="18" charset="0"/>
              </a:rPr>
              <a:t> L</a:t>
            </a:r>
          </a:p>
          <a:p>
            <a:pPr>
              <a:buNone/>
            </a:pPr>
            <a:r>
              <a:rPr lang="en-US" dirty="0"/>
              <a:t>     The machine-code equivalent would be something like:</a:t>
            </a:r>
          </a:p>
          <a:p>
            <a:endParaRPr lang="en-US" b="1" dirty="0">
              <a:solidFill>
                <a:schemeClr val="tx2"/>
              </a:solidFill>
            </a:endParaRPr>
          </a:p>
          <a:p>
            <a:endParaRPr lang="en-US" b="1" dirty="0"/>
          </a:p>
        </p:txBody>
      </p:sp>
      <p:pic>
        <p:nvPicPr>
          <p:cNvPr id="78850" name="Picture 2"/>
          <p:cNvPicPr>
            <a:picLocks noChangeAspect="1" noChangeArrowheads="1"/>
          </p:cNvPicPr>
          <p:nvPr/>
        </p:nvPicPr>
        <p:blipFill>
          <a:blip r:embed="rId2" cstate="print"/>
          <a:srcRect/>
          <a:stretch>
            <a:fillRect/>
          </a:stretch>
        </p:blipFill>
        <p:spPr bwMode="auto">
          <a:xfrm>
            <a:off x="1266825" y="1600200"/>
            <a:ext cx="6610350" cy="838200"/>
          </a:xfrm>
          <a:prstGeom prst="rect">
            <a:avLst/>
          </a:prstGeom>
          <a:noFill/>
          <a:ln w="9525">
            <a:noFill/>
            <a:miter lim="800000"/>
            <a:headEnd/>
            <a:tailEnd/>
          </a:ln>
          <a:effectLst/>
        </p:spPr>
      </p:pic>
      <p:pic>
        <p:nvPicPr>
          <p:cNvPr id="78851" name="Picture 3"/>
          <p:cNvPicPr>
            <a:picLocks noChangeAspect="1" noChangeArrowheads="1"/>
          </p:cNvPicPr>
          <p:nvPr/>
        </p:nvPicPr>
        <p:blipFill>
          <a:blip r:embed="rId3" cstate="print"/>
          <a:srcRect/>
          <a:stretch>
            <a:fillRect/>
          </a:stretch>
        </p:blipFill>
        <p:spPr bwMode="auto">
          <a:xfrm>
            <a:off x="1905000" y="3810000"/>
            <a:ext cx="5143500" cy="1085850"/>
          </a:xfrm>
          <a:prstGeom prst="rect">
            <a:avLst/>
          </a:prstGeom>
          <a:noFill/>
          <a:ln w="9525">
            <a:noFill/>
            <a:miter lim="800000"/>
            <a:headEnd/>
            <a:tailEnd/>
          </a:ln>
          <a:effectLst/>
        </p:spPr>
      </p:pic>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Blocks and Flow Graphs</a:t>
            </a:r>
          </a:p>
        </p:txBody>
      </p:sp>
      <p:sp>
        <p:nvSpPr>
          <p:cNvPr id="3" name="Content Placeholder 2"/>
          <p:cNvSpPr>
            <a:spLocks noGrp="1"/>
          </p:cNvSpPr>
          <p:nvPr>
            <p:ph idx="1"/>
          </p:nvPr>
        </p:nvSpPr>
        <p:spPr/>
        <p:txBody>
          <a:bodyPr/>
          <a:lstStyle/>
          <a:p>
            <a:pPr>
              <a:lnSpc>
                <a:spcPct val="150000"/>
              </a:lnSpc>
            </a:pPr>
            <a:r>
              <a:rPr lang="en-US" dirty="0"/>
              <a:t>Partition the intermediate code into </a:t>
            </a:r>
            <a:r>
              <a:rPr lang="en-US" b="1" dirty="0">
                <a:solidFill>
                  <a:schemeClr val="tx2"/>
                </a:solidFill>
              </a:rPr>
              <a:t>basic blocks</a:t>
            </a:r>
            <a:r>
              <a:rPr lang="en-US" dirty="0"/>
              <a:t>, with the properties that</a:t>
            </a:r>
          </a:p>
          <a:p>
            <a:pPr lvl="1">
              <a:lnSpc>
                <a:spcPct val="150000"/>
              </a:lnSpc>
            </a:pPr>
            <a:r>
              <a:rPr lang="en-US" dirty="0"/>
              <a:t>The flow of control can only enter the basic block through the first instruction in the block. That is, there are no jumps into the middle of the block.</a:t>
            </a:r>
          </a:p>
          <a:p>
            <a:pPr lvl="1">
              <a:lnSpc>
                <a:spcPct val="150000"/>
              </a:lnSpc>
            </a:pPr>
            <a:r>
              <a:rPr lang="en-US" dirty="0"/>
              <a:t>Control will leave the block without halting or branching, except possibly at the last instruction in the block.</a:t>
            </a:r>
          </a:p>
          <a:p>
            <a:pPr>
              <a:lnSpc>
                <a:spcPct val="150000"/>
              </a:lnSpc>
            </a:pPr>
            <a:r>
              <a:rPr lang="en-US" dirty="0"/>
              <a:t>The basic blocks become the nodes of a </a:t>
            </a:r>
            <a:r>
              <a:rPr lang="en-US" b="1" dirty="0">
                <a:solidFill>
                  <a:schemeClr val="tx2"/>
                </a:solidFill>
              </a:rPr>
              <a:t>flow graph</a:t>
            </a:r>
            <a:r>
              <a:rPr lang="en-US" dirty="0"/>
              <a:t>, whose edges indicate which blocks can follow which other blocks.</a:t>
            </a:r>
          </a:p>
          <a:p>
            <a:endParaRPr lang="en-US" dirty="0"/>
          </a:p>
          <a:p>
            <a:endParaRPr lang="en-US" dirty="0"/>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Blocks</a:t>
            </a:r>
          </a:p>
        </p:txBody>
      </p:sp>
      <p:sp>
        <p:nvSpPr>
          <p:cNvPr id="3" name="Content Placeholder 2"/>
          <p:cNvSpPr>
            <a:spLocks noGrp="1"/>
          </p:cNvSpPr>
          <p:nvPr>
            <p:ph idx="1"/>
          </p:nvPr>
        </p:nvSpPr>
        <p:spPr>
          <a:xfrm>
            <a:off x="381000" y="990600"/>
            <a:ext cx="8763000" cy="5486400"/>
          </a:xfrm>
        </p:spPr>
        <p:txBody>
          <a:bodyPr/>
          <a:lstStyle/>
          <a:p>
            <a:pPr algn="just">
              <a:lnSpc>
                <a:spcPct val="100000"/>
              </a:lnSpc>
            </a:pPr>
            <a:r>
              <a:rPr lang="en-US" dirty="0"/>
              <a:t>We begin a new basic block with the first instruction and keep adding instructions until we meet either a jump, a conditional jump, or a label on the following instruction. </a:t>
            </a:r>
          </a:p>
          <a:p>
            <a:pPr algn="just">
              <a:lnSpc>
                <a:spcPct val="100000"/>
              </a:lnSpc>
            </a:pPr>
            <a:r>
              <a:rPr lang="en-US" dirty="0"/>
              <a:t>In the absence of jumps and labels, control proceeds sequentially from one instruction to the next. </a:t>
            </a:r>
          </a:p>
          <a:p>
            <a:pPr algn="just">
              <a:lnSpc>
                <a:spcPct val="100000"/>
              </a:lnSpc>
            </a:pPr>
            <a:r>
              <a:rPr lang="en-US" dirty="0"/>
              <a:t>This idea is formalized in the following algorithm.</a:t>
            </a:r>
          </a:p>
          <a:p>
            <a:pPr marL="1538288" indent="-1538288">
              <a:lnSpc>
                <a:spcPct val="100000"/>
              </a:lnSpc>
              <a:buNone/>
            </a:pPr>
            <a:r>
              <a:rPr lang="en-US" b="1" dirty="0">
                <a:solidFill>
                  <a:schemeClr val="tx2"/>
                </a:solidFill>
              </a:rPr>
              <a:t>Algorithm : Partitioning three-address instructions into basic  blocks</a:t>
            </a:r>
            <a:endParaRPr lang="en-US" dirty="0"/>
          </a:p>
          <a:p>
            <a:pPr>
              <a:lnSpc>
                <a:spcPct val="100000"/>
              </a:lnSpc>
              <a:buNone/>
            </a:pPr>
            <a:r>
              <a:rPr lang="en-US" b="1" dirty="0"/>
              <a:t>INPUT: </a:t>
            </a:r>
            <a:r>
              <a:rPr lang="en-US" dirty="0"/>
              <a:t>A sequence of three-address instructions.</a:t>
            </a:r>
          </a:p>
          <a:p>
            <a:pPr marL="1320800" indent="-1320800">
              <a:lnSpc>
                <a:spcPct val="100000"/>
              </a:lnSpc>
              <a:buNone/>
            </a:pPr>
            <a:r>
              <a:rPr lang="en-US" b="1" dirty="0"/>
              <a:t>OUTPUT: </a:t>
            </a:r>
            <a:r>
              <a:rPr lang="en-US" dirty="0"/>
              <a:t>A list of the basic blocks for that sequence in which each instruction is assigned to exactly one basic block.</a:t>
            </a:r>
          </a:p>
          <a:p>
            <a:endParaRPr lang="en-US" dirty="0"/>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nSpc>
                <a:spcPct val="100000"/>
              </a:lnSpc>
            </a:pPr>
            <a:r>
              <a:rPr lang="en-US" b="1" dirty="0"/>
              <a:t>METHOD: </a:t>
            </a:r>
            <a:r>
              <a:rPr lang="en-US" dirty="0"/>
              <a:t>First, we determine those instructions in the intermediate code that are leaders, that is, the first instructions in some basic block. The instruction just past the end of the intermediate program is not included as a leader. The rules for finding leaders are:</a:t>
            </a:r>
          </a:p>
          <a:p>
            <a:pPr lvl="1">
              <a:lnSpc>
                <a:spcPct val="100000"/>
              </a:lnSpc>
              <a:buNone/>
            </a:pPr>
            <a:r>
              <a:rPr lang="en-US" dirty="0"/>
              <a:t> 1. The first three-address instruction in the intermediate code is a leader.</a:t>
            </a:r>
          </a:p>
          <a:p>
            <a:pPr lvl="1">
              <a:lnSpc>
                <a:spcPct val="100000"/>
              </a:lnSpc>
              <a:buNone/>
            </a:pPr>
            <a:r>
              <a:rPr lang="en-US" dirty="0"/>
              <a:t> 2. Any instruction that is the target of a conditional or unconditional jump is a leader.</a:t>
            </a:r>
          </a:p>
          <a:p>
            <a:pPr lvl="1">
              <a:lnSpc>
                <a:spcPct val="100000"/>
              </a:lnSpc>
              <a:buNone/>
            </a:pPr>
            <a:r>
              <a:rPr lang="en-US" dirty="0"/>
              <a:t> 3. Any instruction that immediately follows a conditional or unconditional jump is a leader.</a:t>
            </a:r>
          </a:p>
          <a:p>
            <a:pPr>
              <a:lnSpc>
                <a:spcPct val="100000"/>
              </a:lnSpc>
            </a:pPr>
            <a:r>
              <a:rPr lang="en-US" dirty="0"/>
              <a:t>Then, for each leader, its basic block consists of itself and all instructions up to but not including the next leader or the end of the intermediate program.</a:t>
            </a:r>
            <a:endParaRPr lang="en-US" sz="1600" dirty="0"/>
          </a:p>
          <a:p>
            <a:pPr lvl="1">
              <a:buNone/>
            </a:pPr>
            <a:endParaRPr lang="en-US" dirty="0"/>
          </a:p>
          <a:p>
            <a:endParaRPr lang="en-US" dirty="0"/>
          </a:p>
          <a:p>
            <a:endParaRPr lang="en-US" dirty="0"/>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buNone/>
            </a:pPr>
            <a:r>
              <a:rPr lang="en-US" b="1" dirty="0"/>
              <a:t>Example: </a:t>
            </a:r>
            <a:r>
              <a:rPr lang="en-US" dirty="0"/>
              <a:t>Intermediate code to set a 10 x 10 matrix to an identity matrix</a:t>
            </a:r>
          </a:p>
          <a:p>
            <a:endParaRPr lang="en-US" dirty="0"/>
          </a:p>
        </p:txBody>
      </p:sp>
      <p:pic>
        <p:nvPicPr>
          <p:cNvPr id="79874" name="Picture 2"/>
          <p:cNvPicPr>
            <a:picLocks noChangeAspect="1" noChangeArrowheads="1"/>
          </p:cNvPicPr>
          <p:nvPr/>
        </p:nvPicPr>
        <p:blipFill>
          <a:blip r:embed="rId2" cstate="print"/>
          <a:srcRect/>
          <a:stretch>
            <a:fillRect/>
          </a:stretch>
        </p:blipFill>
        <p:spPr bwMode="auto">
          <a:xfrm>
            <a:off x="0" y="1295400"/>
            <a:ext cx="3124200" cy="4867275"/>
          </a:xfrm>
          <a:prstGeom prst="rect">
            <a:avLst/>
          </a:prstGeom>
          <a:noFill/>
          <a:ln w="9525">
            <a:noFill/>
            <a:miter lim="800000"/>
            <a:headEnd/>
            <a:tailEnd/>
          </a:ln>
          <a:effectLst/>
        </p:spPr>
      </p:pic>
      <p:pic>
        <p:nvPicPr>
          <p:cNvPr id="79875" name="Picture 3"/>
          <p:cNvPicPr>
            <a:picLocks noChangeAspect="1" noChangeArrowheads="1"/>
          </p:cNvPicPr>
          <p:nvPr/>
        </p:nvPicPr>
        <p:blipFill>
          <a:blip r:embed="rId3" cstate="print"/>
          <a:srcRect/>
          <a:stretch>
            <a:fillRect/>
          </a:stretch>
        </p:blipFill>
        <p:spPr bwMode="auto">
          <a:xfrm>
            <a:off x="2895600" y="1371600"/>
            <a:ext cx="3028950" cy="1428750"/>
          </a:xfrm>
          <a:prstGeom prst="rect">
            <a:avLst/>
          </a:prstGeom>
          <a:noFill/>
          <a:ln w="9525">
            <a:noFill/>
            <a:miter lim="800000"/>
            <a:headEnd/>
            <a:tailEnd/>
          </a:ln>
          <a:effectLst/>
        </p:spPr>
      </p:pic>
      <p:sp>
        <p:nvSpPr>
          <p:cNvPr id="7" name="Rectangle 6"/>
          <p:cNvSpPr/>
          <p:nvPr/>
        </p:nvSpPr>
        <p:spPr>
          <a:xfrm>
            <a:off x="3276600" y="2819400"/>
            <a:ext cx="5486400" cy="2862322"/>
          </a:xfrm>
          <a:prstGeom prst="rect">
            <a:avLst/>
          </a:prstGeom>
        </p:spPr>
        <p:txBody>
          <a:bodyPr wrap="square">
            <a:spAutoFit/>
          </a:bodyPr>
          <a:lstStyle/>
          <a:p>
            <a:pPr algn="just"/>
            <a:r>
              <a:rPr lang="en-US" dirty="0"/>
              <a:t>First, instruction 1 is a leader by rule (1) of Algorithm. </a:t>
            </a:r>
          </a:p>
          <a:p>
            <a:pPr algn="just"/>
            <a:r>
              <a:rPr lang="en-US" dirty="0"/>
              <a:t>To find the other leaders, we first need to find the jumps. In this example, there are three jumps, all conditional, at instructions 9, 11 , and 17. </a:t>
            </a:r>
          </a:p>
          <a:p>
            <a:pPr algn="just"/>
            <a:r>
              <a:rPr lang="en-US" dirty="0"/>
              <a:t>By rule (2) , the targets of these jumps are leaders; they are instructions 3, 2, and 13, respectively. </a:t>
            </a:r>
          </a:p>
          <a:p>
            <a:pPr algn="just"/>
            <a:r>
              <a:rPr lang="en-US" dirty="0"/>
              <a:t>Then, by rule (3) , each instruction following a jump is a leader; those are instructions 10 and 12. Note that no instruction follows 17 in this code, but if there were code following, the 18th instruction would also be a leader.</a:t>
            </a:r>
          </a:p>
        </p:txBody>
      </p:sp>
      <p:sp>
        <p:nvSpPr>
          <p:cNvPr id="10" name="Left Arrow 9"/>
          <p:cNvSpPr/>
          <p:nvPr/>
        </p:nvSpPr>
        <p:spPr bwMode="auto">
          <a:xfrm>
            <a:off x="2438400" y="1828800"/>
            <a:ext cx="914400" cy="304800"/>
          </a:xfrm>
          <a:prstGeom prst="lef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Use Information</a:t>
            </a:r>
          </a:p>
        </p:txBody>
      </p:sp>
      <p:sp>
        <p:nvSpPr>
          <p:cNvPr id="3" name="Content Placeholder 2"/>
          <p:cNvSpPr>
            <a:spLocks noGrp="1"/>
          </p:cNvSpPr>
          <p:nvPr>
            <p:ph idx="1"/>
          </p:nvPr>
        </p:nvSpPr>
        <p:spPr/>
        <p:txBody>
          <a:bodyPr/>
          <a:lstStyle/>
          <a:p>
            <a:r>
              <a:rPr lang="en-US" dirty="0"/>
              <a:t>Knowing when the value of a variable will be used next is essential for generating good code. If the value of a variable that is currently in a register will never be referenced subsequently, then that register can be assigned to another variable.</a:t>
            </a:r>
          </a:p>
          <a:p>
            <a:r>
              <a:rPr lang="en-US" dirty="0"/>
              <a:t>The use of a name in a three-address statement is defined as follows. Suppose three-address statement i assigns a value to x . If statement j has x as an operand, and control can flow from statement i to j along a path that has no intervening assignments to x, then we say statement j uses the value of x computed at statement i . We further say that x is </a:t>
            </a:r>
            <a:r>
              <a:rPr lang="en-US" b="1" dirty="0">
                <a:solidFill>
                  <a:schemeClr val="tx2"/>
                </a:solidFill>
              </a:rPr>
              <a:t>live</a:t>
            </a:r>
            <a:r>
              <a:rPr lang="en-US" dirty="0"/>
              <a:t> at statement i .</a:t>
            </a:r>
          </a:p>
          <a:p>
            <a:pPr>
              <a:buNone/>
            </a:pPr>
            <a:r>
              <a:rPr lang="en-US" b="1" dirty="0">
                <a:solidFill>
                  <a:schemeClr val="tx2"/>
                </a:solidFill>
              </a:rPr>
              <a:t>Algorithm: </a:t>
            </a:r>
            <a:r>
              <a:rPr lang="en-US" dirty="0">
                <a:solidFill>
                  <a:schemeClr val="tx2"/>
                </a:solidFill>
              </a:rPr>
              <a:t>Determine the liveness and next-use information for each statement in a basic block.</a:t>
            </a:r>
          </a:p>
          <a:p>
            <a:pPr marL="1030288" indent="-1030288">
              <a:buNone/>
            </a:pPr>
            <a:r>
              <a:rPr lang="en-US" b="1" dirty="0"/>
              <a:t>INPUT: </a:t>
            </a:r>
            <a:r>
              <a:rPr lang="en-US" dirty="0"/>
              <a:t>A basic block B of three-address statements. We assume that the symbol table initially shows all nontemporary variables in B as being live on exit.</a:t>
            </a:r>
          </a:p>
          <a:p>
            <a:pPr marL="1320800" indent="-1320800">
              <a:buNone/>
            </a:pPr>
            <a:r>
              <a:rPr lang="en-US" b="1" dirty="0"/>
              <a:t>OUTPUT: </a:t>
            </a:r>
            <a:r>
              <a:rPr lang="en-US" dirty="0"/>
              <a:t>At each statement i : x = y + z in B, we attach to i the liveness and next-use information of x, y, and z.</a:t>
            </a:r>
          </a:p>
          <a:p>
            <a:pPr>
              <a:buNone/>
            </a:pPr>
            <a:endParaRPr lang="en-US" dirty="0"/>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a:t>
            </a:r>
          </a:p>
        </p:txBody>
      </p:sp>
      <p:sp>
        <p:nvSpPr>
          <p:cNvPr id="3" name="Content Placeholder 2"/>
          <p:cNvSpPr>
            <a:spLocks noGrp="1"/>
          </p:cNvSpPr>
          <p:nvPr>
            <p:ph idx="1"/>
          </p:nvPr>
        </p:nvSpPr>
        <p:spPr/>
        <p:txBody>
          <a:bodyPr/>
          <a:lstStyle/>
          <a:p>
            <a:pPr algn="just">
              <a:lnSpc>
                <a:spcPct val="100000"/>
              </a:lnSpc>
            </a:pPr>
            <a:r>
              <a:rPr lang="en-US" dirty="0"/>
              <a:t>The final phase of the compiler model is the code generator. </a:t>
            </a:r>
          </a:p>
          <a:p>
            <a:pPr algn="just">
              <a:lnSpc>
                <a:spcPct val="100000"/>
              </a:lnSpc>
            </a:pPr>
            <a:r>
              <a:rPr lang="en-US" dirty="0"/>
              <a:t>It takes as </a:t>
            </a:r>
            <a:r>
              <a:rPr lang="en-US" b="1" dirty="0"/>
              <a:t>input</a:t>
            </a:r>
            <a:r>
              <a:rPr lang="en-US" dirty="0"/>
              <a:t> the </a:t>
            </a:r>
            <a:r>
              <a:rPr lang="en-US" b="1" dirty="0"/>
              <a:t>intermediate representation</a:t>
            </a:r>
            <a:r>
              <a:rPr lang="en-US" dirty="0"/>
              <a:t> (IR) produced by the front end of the compiler, along with relevant symbol table information, and </a:t>
            </a:r>
            <a:r>
              <a:rPr lang="en-US" b="1" dirty="0"/>
              <a:t>produces</a:t>
            </a:r>
            <a:r>
              <a:rPr lang="en-US" dirty="0"/>
              <a:t> as output a semantically equivalent </a:t>
            </a:r>
            <a:r>
              <a:rPr lang="en-US" b="1" dirty="0"/>
              <a:t>target program</a:t>
            </a:r>
          </a:p>
          <a:p>
            <a:pPr algn="just">
              <a:lnSpc>
                <a:spcPct val="100000"/>
              </a:lnSpc>
            </a:pPr>
            <a:endParaRPr lang="en-US" b="1" dirty="0"/>
          </a:p>
          <a:p>
            <a:pPr algn="just">
              <a:lnSpc>
                <a:spcPct val="100000"/>
              </a:lnSpc>
            </a:pPr>
            <a:endParaRPr lang="en-US" b="1" dirty="0"/>
          </a:p>
          <a:p>
            <a:pPr algn="just">
              <a:lnSpc>
                <a:spcPct val="100000"/>
              </a:lnSpc>
            </a:pPr>
            <a:r>
              <a:rPr lang="en-US" dirty="0"/>
              <a:t>A code generator has three primary tasks: instruction selection, register allocation and assignment, and instruction ordering.</a:t>
            </a:r>
          </a:p>
          <a:p>
            <a:pPr lvl="1"/>
            <a:r>
              <a:rPr lang="en-US" dirty="0"/>
              <a:t>Instruction selection involves choosing appropriate target-machine instructions to implement the IR statements. </a:t>
            </a:r>
          </a:p>
          <a:p>
            <a:pPr lvl="1"/>
            <a:r>
              <a:rPr lang="en-US" dirty="0"/>
              <a:t>Register allocation and assignment involves deciding what values to keep in which registers.</a:t>
            </a:r>
          </a:p>
          <a:p>
            <a:pPr lvl="1"/>
            <a:r>
              <a:rPr lang="en-US" dirty="0"/>
              <a:t>Instruction ordering involves deciding in what order to schedule the execution of instructions.</a:t>
            </a:r>
          </a:p>
          <a:p>
            <a:pPr algn="just">
              <a:lnSpc>
                <a:spcPct val="100000"/>
              </a:lnSpc>
            </a:pPr>
            <a:endParaRPr lang="en-US" dirty="0"/>
          </a:p>
          <a:p>
            <a:pPr algn="just">
              <a:lnSpc>
                <a:spcPct val="100000"/>
              </a:lnSpc>
            </a:pPr>
            <a:endParaRPr lang="en-US" dirty="0"/>
          </a:p>
          <a:p>
            <a:pPr algn="just">
              <a:lnSpc>
                <a:spcPct val="100000"/>
              </a:lnSpc>
            </a:pPr>
            <a:endParaRPr lang="en-US" b="1" dirty="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28650" y="2943225"/>
            <a:ext cx="7886700" cy="971550"/>
          </a:xfrm>
          <a:prstGeom prst="rect">
            <a:avLst/>
          </a:prstGeom>
          <a:noFill/>
          <a:ln w="9525">
            <a:noFill/>
            <a:miter lim="800000"/>
            <a:headEnd/>
            <a:tailEnd/>
          </a:ln>
          <a:effectLst/>
        </p:spPr>
      </p:pic>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nSpc>
                <a:spcPct val="100000"/>
              </a:lnSpc>
              <a:buNone/>
            </a:pPr>
            <a:r>
              <a:rPr lang="en-US" b="1" dirty="0"/>
              <a:t>METHOD: </a:t>
            </a:r>
            <a:r>
              <a:rPr lang="en-US" dirty="0"/>
              <a:t>We start at the last statement in B and scan backwards to the</a:t>
            </a:r>
          </a:p>
          <a:p>
            <a:pPr>
              <a:lnSpc>
                <a:spcPct val="100000"/>
              </a:lnSpc>
              <a:buNone/>
            </a:pPr>
            <a:r>
              <a:rPr lang="en-US" dirty="0"/>
              <a:t>beginning of B. At each statement i: x = y + z in B, we do the following:</a:t>
            </a:r>
          </a:p>
          <a:p>
            <a:pPr marL="914400" lvl="1" indent="-457200">
              <a:lnSpc>
                <a:spcPct val="100000"/>
              </a:lnSpc>
              <a:buSzPct val="100000"/>
              <a:buFont typeface="+mj-lt"/>
              <a:buAutoNum type="arabicPeriod"/>
            </a:pPr>
            <a:r>
              <a:rPr lang="en-US" dirty="0"/>
              <a:t>Attach to statement i the information currently found in the symbol table regarding the next use and liveness of x , y, and y.</a:t>
            </a:r>
          </a:p>
          <a:p>
            <a:pPr marL="914400" lvl="1" indent="-457200">
              <a:lnSpc>
                <a:spcPct val="100000"/>
              </a:lnSpc>
              <a:buSzPct val="100000"/>
              <a:buFont typeface="+mj-lt"/>
              <a:buAutoNum type="arabicPeriod"/>
            </a:pPr>
            <a:r>
              <a:rPr lang="en-US" dirty="0"/>
              <a:t>In the symbol table, set x to "not live" and "no next use.“</a:t>
            </a:r>
          </a:p>
          <a:p>
            <a:pPr marL="914400" lvl="1" indent="-457200">
              <a:lnSpc>
                <a:spcPct val="100000"/>
              </a:lnSpc>
              <a:buSzPct val="100000"/>
              <a:buFont typeface="+mj-lt"/>
              <a:buAutoNum type="arabicPeriod"/>
            </a:pPr>
            <a:r>
              <a:rPr lang="en-US" dirty="0"/>
              <a:t>In the symbol table, set y and z to "live" and the next uses of y and z to i .</a:t>
            </a:r>
          </a:p>
          <a:p>
            <a:pPr marL="0" indent="0">
              <a:lnSpc>
                <a:spcPct val="100000"/>
              </a:lnSpc>
              <a:buNone/>
            </a:pPr>
            <a:r>
              <a:rPr lang="en-US" dirty="0"/>
              <a:t>Here we have used + as a symbol representing any operator. If the three-address statement i is of the form x = + Y or x = y, the steps are the same as above, ignoring z. Note that the order of steps (2) and (3) may not be interchanged because x may be y or z.</a:t>
            </a:r>
          </a:p>
          <a:p>
            <a:pPr>
              <a:buNone/>
            </a:pPr>
            <a:endParaRPr lang="en-US" dirty="0"/>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Graphs</a:t>
            </a:r>
          </a:p>
        </p:txBody>
      </p:sp>
      <p:sp>
        <p:nvSpPr>
          <p:cNvPr id="3" name="Content Placeholder 2"/>
          <p:cNvSpPr>
            <a:spLocks noGrp="1"/>
          </p:cNvSpPr>
          <p:nvPr>
            <p:ph idx="1"/>
          </p:nvPr>
        </p:nvSpPr>
        <p:spPr/>
        <p:txBody>
          <a:bodyPr/>
          <a:lstStyle/>
          <a:p>
            <a:pPr>
              <a:lnSpc>
                <a:spcPct val="100000"/>
              </a:lnSpc>
            </a:pPr>
            <a:r>
              <a:rPr lang="en-US" dirty="0"/>
              <a:t>Once an intermediate-code program is partitioned into basic blocks, we represent the flow of control between them by a flow graph. </a:t>
            </a:r>
          </a:p>
          <a:p>
            <a:pPr>
              <a:lnSpc>
                <a:spcPct val="100000"/>
              </a:lnSpc>
            </a:pPr>
            <a:r>
              <a:rPr lang="en-US" dirty="0"/>
              <a:t>The nodes of the flow graph are the basic blocks. There is an edge from block B to block C if and only if it is possible for the first instruction in block C to immediately follow the last instruction in block B . </a:t>
            </a:r>
          </a:p>
          <a:p>
            <a:pPr>
              <a:lnSpc>
                <a:spcPct val="100000"/>
              </a:lnSpc>
            </a:pPr>
            <a:r>
              <a:rPr lang="en-US" dirty="0"/>
              <a:t>There are two ways that such an edge could be justified:</a:t>
            </a:r>
          </a:p>
          <a:p>
            <a:pPr lvl="1">
              <a:lnSpc>
                <a:spcPct val="100000"/>
              </a:lnSpc>
            </a:pPr>
            <a:r>
              <a:rPr lang="en-US" dirty="0"/>
              <a:t> There is a conditional or unconditional jump from the end of B to the beginning of C .</a:t>
            </a:r>
          </a:p>
          <a:p>
            <a:pPr lvl="1">
              <a:lnSpc>
                <a:spcPct val="100000"/>
              </a:lnSpc>
            </a:pPr>
            <a:r>
              <a:rPr lang="en-US" dirty="0"/>
              <a:t>C immediately follows B in the original order of the three-address instructions, and B does not end in an unconditional jump.</a:t>
            </a:r>
          </a:p>
          <a:p>
            <a:r>
              <a:rPr lang="en-US" dirty="0"/>
              <a:t>We say that B is a predecessor of C , and C is a successor of B .</a:t>
            </a:r>
          </a:p>
          <a:p>
            <a:endParaRPr lang="en-US" dirty="0"/>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nSpc>
                <a:spcPct val="100000"/>
              </a:lnSpc>
            </a:pPr>
            <a:r>
              <a:rPr lang="en-US" dirty="0"/>
              <a:t>Often we add two nodes, called the entry and exit, that do not correspond to executable intermediate instructions. </a:t>
            </a:r>
          </a:p>
          <a:p>
            <a:pPr>
              <a:lnSpc>
                <a:spcPct val="100000"/>
              </a:lnSpc>
            </a:pPr>
            <a:r>
              <a:rPr lang="en-US" dirty="0"/>
              <a:t>There is an edge from the entry to the first executable node of the flow graph, that is, to the basic block that comes from the first instruction of the intermediate code. </a:t>
            </a:r>
          </a:p>
          <a:p>
            <a:pPr>
              <a:lnSpc>
                <a:spcPct val="100000"/>
              </a:lnSpc>
            </a:pPr>
            <a:r>
              <a:rPr lang="en-US" dirty="0"/>
              <a:t>There is an edge to the exit from any basic block that contains an instruction that could be the last executed instruction of the program.</a:t>
            </a:r>
          </a:p>
          <a:p>
            <a:pPr>
              <a:lnSpc>
                <a:spcPct val="100000"/>
              </a:lnSpc>
            </a:pPr>
            <a:r>
              <a:rPr lang="en-US" dirty="0"/>
              <a:t>If the final instruction of the program is not an unconditional jump, then the block containing the final instruction of the program is one predecessor of the exit, but so is any basic block that has a jump to code that is not part of the program.</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pic>
        <p:nvPicPr>
          <p:cNvPr id="77826" name="Picture 2"/>
          <p:cNvPicPr>
            <a:picLocks noChangeAspect="1" noChangeArrowheads="1"/>
          </p:cNvPicPr>
          <p:nvPr/>
        </p:nvPicPr>
        <p:blipFill>
          <a:blip r:embed="rId2" cstate="print"/>
          <a:srcRect/>
          <a:stretch>
            <a:fillRect/>
          </a:stretch>
        </p:blipFill>
        <p:spPr bwMode="auto">
          <a:xfrm>
            <a:off x="0" y="914400"/>
            <a:ext cx="3886200" cy="5943600"/>
          </a:xfrm>
          <a:prstGeom prst="rect">
            <a:avLst/>
          </a:prstGeom>
          <a:noFill/>
          <a:ln w="9525">
            <a:noFill/>
            <a:miter lim="800000"/>
            <a:headEnd/>
            <a:tailEnd/>
          </a:ln>
          <a:effectLst/>
        </p:spPr>
      </p:pic>
      <p:sp>
        <p:nvSpPr>
          <p:cNvPr id="5" name="Rectangle 4"/>
          <p:cNvSpPr/>
          <p:nvPr/>
        </p:nvSpPr>
        <p:spPr>
          <a:xfrm>
            <a:off x="3962400" y="3048000"/>
            <a:ext cx="4572000" cy="1754326"/>
          </a:xfrm>
          <a:prstGeom prst="rect">
            <a:avLst/>
          </a:prstGeom>
        </p:spPr>
        <p:txBody>
          <a:bodyPr>
            <a:spAutoFit/>
          </a:bodyPr>
          <a:lstStyle/>
          <a:p>
            <a:r>
              <a:rPr lang="en-US" dirty="0"/>
              <a:t>Block B3 has two successors. One is itself, because the leader of B3 , instruction 3, is the target of the conditional jump at the end of B3 , instruction 9 . The other successor is B4 , because control can fall through the conditional jump at the end of B3 and next enter the leader of B4 .</a:t>
            </a:r>
          </a:p>
        </p:txBody>
      </p:sp>
      <p:sp>
        <p:nvSpPr>
          <p:cNvPr id="6" name="Rectangle 5"/>
          <p:cNvSpPr/>
          <p:nvPr/>
        </p:nvSpPr>
        <p:spPr>
          <a:xfrm>
            <a:off x="3962400" y="4819471"/>
            <a:ext cx="4572000" cy="1200329"/>
          </a:xfrm>
          <a:prstGeom prst="rect">
            <a:avLst/>
          </a:prstGeom>
        </p:spPr>
        <p:txBody>
          <a:bodyPr>
            <a:spAutoFit/>
          </a:bodyPr>
          <a:lstStyle/>
          <a:p>
            <a:r>
              <a:rPr lang="en-US" dirty="0"/>
              <a:t>Only B6 points to the exit of the flow graph, since the only way to get to code that follows the program from which we constructed the flow graph is to fall through the conditional jump that ends B6 .</a:t>
            </a:r>
          </a:p>
        </p:txBody>
      </p:sp>
      <p:sp>
        <p:nvSpPr>
          <p:cNvPr id="7" name="Rectangle 6"/>
          <p:cNvSpPr/>
          <p:nvPr/>
        </p:nvSpPr>
        <p:spPr>
          <a:xfrm>
            <a:off x="3962400" y="990600"/>
            <a:ext cx="4572000" cy="2031325"/>
          </a:xfrm>
          <a:prstGeom prst="rect">
            <a:avLst/>
          </a:prstGeom>
        </p:spPr>
        <p:txBody>
          <a:bodyPr>
            <a:spAutoFit/>
          </a:bodyPr>
          <a:lstStyle/>
          <a:p>
            <a:r>
              <a:rPr lang="en-US" b="1" dirty="0"/>
              <a:t>Example: </a:t>
            </a:r>
            <a:r>
              <a:rPr lang="en-US" dirty="0"/>
              <a:t>The set of basic blocks constructed in Example of slide10 yields the below flow graph. The entry points to basic block B1 , since </a:t>
            </a:r>
            <a:r>
              <a:rPr lang="en-US" dirty="0" err="1"/>
              <a:t>Bl</a:t>
            </a:r>
            <a:r>
              <a:rPr lang="en-US" dirty="0"/>
              <a:t> contains the first instruction of the program. The only successor of </a:t>
            </a:r>
            <a:r>
              <a:rPr lang="en-US" dirty="0" err="1"/>
              <a:t>Bl</a:t>
            </a:r>
            <a:r>
              <a:rPr lang="en-US" dirty="0"/>
              <a:t> is B2 , because </a:t>
            </a:r>
            <a:r>
              <a:rPr lang="en-US" dirty="0" err="1"/>
              <a:t>Bl</a:t>
            </a:r>
            <a:r>
              <a:rPr lang="en-US" dirty="0"/>
              <a:t> does not end in an unconditional jump, and the leader of B2 immediately follows the end of B1 .</a:t>
            </a:r>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DAG Representation of Flow Graphs</a:t>
            </a:r>
          </a:p>
        </p:txBody>
      </p:sp>
      <p:sp>
        <p:nvSpPr>
          <p:cNvPr id="3" name="Content Placeholder 2"/>
          <p:cNvSpPr>
            <a:spLocks noGrp="1"/>
          </p:cNvSpPr>
          <p:nvPr>
            <p:ph idx="1"/>
          </p:nvPr>
        </p:nvSpPr>
        <p:spPr/>
        <p:txBody>
          <a:bodyPr/>
          <a:lstStyle/>
          <a:p>
            <a:pPr>
              <a:buNone/>
            </a:pPr>
            <a:r>
              <a:rPr lang="en-US" dirty="0"/>
              <a:t>We construct a DAG for a basic block as follows:</a:t>
            </a:r>
          </a:p>
          <a:p>
            <a:pPr marL="457200" indent="-457200" algn="just">
              <a:lnSpc>
                <a:spcPct val="100000"/>
              </a:lnSpc>
              <a:buSzPct val="100000"/>
              <a:buFont typeface="+mj-lt"/>
              <a:buAutoNum type="arabicPeriod"/>
            </a:pPr>
            <a:r>
              <a:rPr lang="en-US" dirty="0"/>
              <a:t>There is a node in the DAG for each of the initial values of the variables appearing in the basic block.</a:t>
            </a:r>
          </a:p>
          <a:p>
            <a:pPr marL="457200" indent="-457200" algn="just">
              <a:lnSpc>
                <a:spcPct val="100000"/>
              </a:lnSpc>
              <a:buSzPct val="100000"/>
              <a:buFont typeface="+mj-lt"/>
              <a:buAutoNum type="arabicPeriod"/>
            </a:pPr>
            <a:r>
              <a:rPr lang="en-US" dirty="0"/>
              <a:t>There is a node N associated with each statement s within the block. The children of N are those nodes corresponding to statements that are the last definitions, prior to s, of the operands used by s.</a:t>
            </a:r>
          </a:p>
          <a:p>
            <a:pPr marL="457200" indent="-457200" algn="just">
              <a:lnSpc>
                <a:spcPct val="100000"/>
              </a:lnSpc>
              <a:buSzPct val="100000"/>
              <a:buFont typeface="+mj-lt"/>
              <a:buAutoNum type="arabicPeriod"/>
            </a:pPr>
            <a:r>
              <a:rPr lang="en-US" dirty="0"/>
              <a:t>Node N is labeled by the operator applied at s, and also attached to N is the list of variables for which it is the last definition within the block.</a:t>
            </a:r>
          </a:p>
          <a:p>
            <a:pPr marL="457200" indent="-457200" algn="just">
              <a:lnSpc>
                <a:spcPct val="100000"/>
              </a:lnSpc>
              <a:buSzPct val="100000"/>
              <a:buFont typeface="+mj-lt"/>
              <a:buAutoNum type="arabicPeriod"/>
            </a:pPr>
            <a:r>
              <a:rPr lang="en-US" dirty="0"/>
              <a:t>Certain nodes are designated output nodes. These are the nodes whose variables are live on exit from the block; that is, their values may be used later, in another block of the flow graph. </a:t>
            </a:r>
          </a:p>
          <a:p>
            <a:endParaRPr lang="en-US" dirty="0"/>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marL="0" indent="0" algn="just">
              <a:lnSpc>
                <a:spcPct val="100000"/>
              </a:lnSpc>
              <a:buNone/>
            </a:pPr>
            <a:r>
              <a:rPr lang="en-US" dirty="0"/>
              <a:t>The DAG representation of a basic block lets us perform several code improving transformations on the code represented by the block.</a:t>
            </a:r>
          </a:p>
          <a:p>
            <a:pPr marL="457200" indent="-457200" algn="just">
              <a:lnSpc>
                <a:spcPct val="100000"/>
              </a:lnSpc>
              <a:buSzPct val="100000"/>
              <a:buFont typeface="+mj-lt"/>
              <a:buAutoNum type="alphaLcParenR"/>
            </a:pPr>
            <a:r>
              <a:rPr lang="en-US" dirty="0"/>
              <a:t>We can eliminate local common sub expressions, that is , instructions that compute a value that has already been computed.</a:t>
            </a:r>
          </a:p>
          <a:p>
            <a:pPr marL="457200" indent="-457200" algn="just">
              <a:lnSpc>
                <a:spcPct val="100000"/>
              </a:lnSpc>
              <a:buSzPct val="100000"/>
              <a:buFont typeface="+mj-lt"/>
              <a:buAutoNum type="alphaLcParenR"/>
            </a:pPr>
            <a:r>
              <a:rPr lang="en-US" dirty="0"/>
              <a:t>We can eliminate dead code, that is , instructions that compute a value that is never used.</a:t>
            </a:r>
          </a:p>
          <a:p>
            <a:pPr marL="457200" indent="-457200" algn="just">
              <a:lnSpc>
                <a:spcPct val="100000"/>
              </a:lnSpc>
              <a:buSzPct val="100000"/>
              <a:buFont typeface="+mj-lt"/>
              <a:buAutoNum type="alphaLcParenR"/>
            </a:pPr>
            <a:r>
              <a:rPr lang="en-US" dirty="0"/>
              <a:t>We can reorder statements that do not depend on one another; such reordering may reduce the time a temporary value needs to be preserved in a register.</a:t>
            </a:r>
          </a:p>
          <a:p>
            <a:pPr marL="457200" indent="-457200" algn="just">
              <a:lnSpc>
                <a:spcPct val="100000"/>
              </a:lnSpc>
              <a:buSzPct val="100000"/>
              <a:buFont typeface="+mj-lt"/>
              <a:buAutoNum type="alphaLcParenR"/>
            </a:pPr>
            <a:r>
              <a:rPr lang="en-US" dirty="0"/>
              <a:t>We can apply algebraic laws to reorder operands of three-address instructions, and sometimes thereby simplify the computation.</a:t>
            </a:r>
          </a:p>
          <a:p>
            <a:pPr marL="457200" indent="-457200" algn="just">
              <a:lnSpc>
                <a:spcPct val="100000"/>
              </a:lnSpc>
              <a:buSzPct val="100000"/>
              <a:buFont typeface="+mj-lt"/>
              <a:buAutoNum type="alphaLcParenR"/>
            </a:pPr>
            <a:endParaRPr lang="en-US" dirty="0"/>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buNone/>
            </a:pPr>
            <a:r>
              <a:rPr lang="en-US" dirty="0"/>
              <a:t>Example: A DAG for the block</a:t>
            </a:r>
          </a:p>
          <a:p>
            <a:endParaRPr lang="en-US" dirty="0"/>
          </a:p>
        </p:txBody>
      </p:sp>
      <p:pic>
        <p:nvPicPr>
          <p:cNvPr id="77826" name="Picture 2"/>
          <p:cNvPicPr>
            <a:picLocks noChangeAspect="1" noChangeArrowheads="1"/>
          </p:cNvPicPr>
          <p:nvPr/>
        </p:nvPicPr>
        <p:blipFill>
          <a:blip r:embed="rId2" cstate="print"/>
          <a:srcRect/>
          <a:stretch>
            <a:fillRect/>
          </a:stretch>
        </p:blipFill>
        <p:spPr bwMode="auto">
          <a:xfrm>
            <a:off x="1581150" y="1447800"/>
            <a:ext cx="1238250" cy="1171575"/>
          </a:xfrm>
          <a:prstGeom prst="rect">
            <a:avLst/>
          </a:prstGeom>
          <a:noFill/>
          <a:ln w="9525">
            <a:noFill/>
            <a:miter lim="800000"/>
            <a:headEnd/>
            <a:tailEnd/>
          </a:ln>
          <a:effectLst/>
        </p:spPr>
      </p:pic>
      <p:pic>
        <p:nvPicPr>
          <p:cNvPr id="77827" name="Picture 3"/>
          <p:cNvPicPr>
            <a:picLocks noChangeAspect="1" noChangeArrowheads="1"/>
          </p:cNvPicPr>
          <p:nvPr/>
        </p:nvPicPr>
        <p:blipFill>
          <a:blip r:embed="rId3" cstate="print"/>
          <a:srcRect/>
          <a:stretch>
            <a:fillRect/>
          </a:stretch>
        </p:blipFill>
        <p:spPr bwMode="auto">
          <a:xfrm>
            <a:off x="3352800" y="1447800"/>
            <a:ext cx="3276600" cy="2371725"/>
          </a:xfrm>
          <a:prstGeom prst="rect">
            <a:avLst/>
          </a:prstGeom>
          <a:noFill/>
          <a:ln w="9525">
            <a:noFill/>
            <a:miter lim="800000"/>
            <a:headEnd/>
            <a:tailEnd/>
          </a:ln>
          <a:effectLst/>
        </p:spPr>
      </p:pic>
      <p:pic>
        <p:nvPicPr>
          <p:cNvPr id="77828" name="Picture 4"/>
          <p:cNvPicPr>
            <a:picLocks noChangeAspect="1" noChangeArrowheads="1"/>
          </p:cNvPicPr>
          <p:nvPr/>
        </p:nvPicPr>
        <p:blipFill>
          <a:blip r:embed="rId4" cstate="print"/>
          <a:srcRect/>
          <a:stretch>
            <a:fillRect/>
          </a:stretch>
        </p:blipFill>
        <p:spPr bwMode="auto">
          <a:xfrm>
            <a:off x="1600200" y="4191000"/>
            <a:ext cx="1295400" cy="1104900"/>
          </a:xfrm>
          <a:prstGeom prst="rect">
            <a:avLst/>
          </a:prstGeom>
          <a:noFill/>
          <a:ln w="9525">
            <a:noFill/>
            <a:miter lim="800000"/>
            <a:headEnd/>
            <a:tailEnd/>
          </a:ln>
          <a:effectLst/>
        </p:spPr>
      </p:pic>
      <p:pic>
        <p:nvPicPr>
          <p:cNvPr id="77829" name="Picture 5"/>
          <p:cNvPicPr>
            <a:picLocks noChangeAspect="1" noChangeArrowheads="1"/>
          </p:cNvPicPr>
          <p:nvPr/>
        </p:nvPicPr>
        <p:blipFill>
          <a:blip r:embed="rId5" cstate="print"/>
          <a:srcRect/>
          <a:stretch>
            <a:fillRect/>
          </a:stretch>
        </p:blipFill>
        <p:spPr bwMode="auto">
          <a:xfrm>
            <a:off x="3352800" y="3971925"/>
            <a:ext cx="2819400" cy="2124075"/>
          </a:xfrm>
          <a:prstGeom prst="rect">
            <a:avLst/>
          </a:prstGeom>
          <a:noFill/>
          <a:ln w="9525">
            <a:noFill/>
            <a:miter lim="800000"/>
            <a:headEnd/>
            <a:tailEnd/>
          </a:ln>
          <a:effectLst/>
        </p:spPr>
      </p:pic>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Code Generator</a:t>
            </a:r>
          </a:p>
        </p:txBody>
      </p:sp>
      <p:sp>
        <p:nvSpPr>
          <p:cNvPr id="3" name="Content Placeholder 2"/>
          <p:cNvSpPr>
            <a:spLocks noGrp="1"/>
          </p:cNvSpPr>
          <p:nvPr>
            <p:ph idx="1"/>
          </p:nvPr>
        </p:nvSpPr>
        <p:spPr>
          <a:xfrm>
            <a:off x="381000" y="990600"/>
            <a:ext cx="8610600" cy="5486400"/>
          </a:xfrm>
        </p:spPr>
        <p:txBody>
          <a:bodyPr/>
          <a:lstStyle/>
          <a:p>
            <a:pPr algn="just">
              <a:lnSpc>
                <a:spcPct val="100000"/>
              </a:lnSpc>
            </a:pPr>
            <a:r>
              <a:rPr lang="en-US" dirty="0"/>
              <a:t>We consider an algorithm that generates code for a single basic block.</a:t>
            </a:r>
          </a:p>
          <a:p>
            <a:pPr lvl="1" algn="just">
              <a:lnSpc>
                <a:spcPct val="100000"/>
              </a:lnSpc>
            </a:pPr>
            <a:r>
              <a:rPr lang="en-US" dirty="0"/>
              <a:t> It considers each three-address instruction in turn, and keeps track of what values are in what registers so it can avoid generating unnecessary loads and stores.</a:t>
            </a:r>
          </a:p>
          <a:p>
            <a:pPr algn="just">
              <a:lnSpc>
                <a:spcPct val="100000"/>
              </a:lnSpc>
            </a:pPr>
            <a:r>
              <a:rPr lang="en-US" dirty="0"/>
              <a:t>One of the primary issues during code generation is deciding how to use registers to best advantage. There are four principal uses of registers:</a:t>
            </a:r>
          </a:p>
          <a:p>
            <a:pPr lvl="1" algn="just">
              <a:lnSpc>
                <a:spcPct val="100000"/>
              </a:lnSpc>
            </a:pPr>
            <a:r>
              <a:rPr lang="en-US" dirty="0"/>
              <a:t>In most machine architectures, some or all of the operands of an operation must be in registers in order to perform the operation .</a:t>
            </a:r>
          </a:p>
          <a:p>
            <a:pPr lvl="1" algn="just">
              <a:lnSpc>
                <a:spcPct val="100000"/>
              </a:lnSpc>
            </a:pPr>
            <a:r>
              <a:rPr lang="en-US" dirty="0"/>
              <a:t>Registers make good temporaries - places to hold the result of a sub expression while a larger expression is being evaluated, or more generally, a place to hold a variable that is used only within a single basic block.</a:t>
            </a:r>
          </a:p>
          <a:p>
            <a:pPr lvl="1" algn="just">
              <a:lnSpc>
                <a:spcPct val="100000"/>
              </a:lnSpc>
            </a:pPr>
            <a:r>
              <a:rPr lang="en-US" dirty="0"/>
              <a:t>Registers are used to hold (global)</a:t>
            </a:r>
            <a:r>
              <a:rPr lang="en-US" sz="1600" dirty="0"/>
              <a:t> </a:t>
            </a:r>
            <a:r>
              <a:rPr lang="en-US" dirty="0"/>
              <a:t>values that are computed in one basic block and used in other blocks, for example, a loop index that is incremented going around the loop and is used several times within the loop .</a:t>
            </a:r>
          </a:p>
          <a:p>
            <a:pPr lvl="1" algn="just">
              <a:lnSpc>
                <a:spcPct val="100000"/>
              </a:lnSpc>
            </a:pPr>
            <a:r>
              <a:rPr lang="en-US" dirty="0"/>
              <a:t>Registers are often used to help with run-time storage management, for example, to manage the run-time stack, including the maintenance of stack pointers and possibly the top elements of the stack itself.</a:t>
            </a:r>
            <a:endParaRPr lang="en-US" sz="1200" dirty="0"/>
          </a:p>
          <a:p>
            <a:pPr lvl="2"/>
            <a:endParaRPr lang="en-US" dirty="0"/>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nSpc>
                <a:spcPct val="100000"/>
              </a:lnSpc>
              <a:buNone/>
            </a:pPr>
            <a:r>
              <a:rPr lang="en-US" b="1" dirty="0"/>
              <a:t>Register and Address Descriptors</a:t>
            </a:r>
          </a:p>
          <a:p>
            <a:pPr marL="406400" lvl="1" indent="-231775" algn="just">
              <a:lnSpc>
                <a:spcPct val="100000"/>
              </a:lnSpc>
            </a:pPr>
            <a:r>
              <a:rPr lang="en-US" dirty="0"/>
              <a:t>In order to make the needed decisions, we require a data structure that tells us what program variables currently have their value in a register, and which register or registers, if so.</a:t>
            </a:r>
          </a:p>
          <a:p>
            <a:pPr marL="406400" lvl="1" indent="-231775" algn="just">
              <a:lnSpc>
                <a:spcPct val="100000"/>
              </a:lnSpc>
            </a:pPr>
            <a:r>
              <a:rPr lang="en-US" dirty="0"/>
              <a:t>We also need to know whether the memory location for a given variable currently has the proper value for that variable, since a new value for the variable may have been computed in a register and not yet stored.</a:t>
            </a:r>
          </a:p>
          <a:p>
            <a:pPr>
              <a:lnSpc>
                <a:spcPct val="100000"/>
              </a:lnSpc>
              <a:buNone/>
            </a:pPr>
            <a:r>
              <a:rPr lang="en-US" dirty="0"/>
              <a:t>The desired data structure has the following descriptors:</a:t>
            </a:r>
            <a:endParaRPr lang="en-US" sz="1600" dirty="0"/>
          </a:p>
          <a:p>
            <a:pPr marL="406400" lvl="1" indent="-231775" algn="just">
              <a:lnSpc>
                <a:spcPct val="100000"/>
              </a:lnSpc>
              <a:buSzPct val="60000"/>
              <a:buFont typeface="+mj-lt"/>
              <a:buAutoNum type="arabicPeriod"/>
            </a:pPr>
            <a:r>
              <a:rPr lang="en-US" dirty="0"/>
              <a:t>For each available register, a </a:t>
            </a:r>
            <a:r>
              <a:rPr lang="en-US" i="1" dirty="0"/>
              <a:t>Register descriptor </a:t>
            </a:r>
            <a:r>
              <a:rPr lang="en-US" dirty="0"/>
              <a:t>keeps track of the variable names whose current value is in that register. Since we shall use only those registers that are available for local use within a basic block, we assume that initially, all register descriptors are empty. As the code generation progresses, each register will hold the value of zero or more names.</a:t>
            </a:r>
          </a:p>
          <a:p>
            <a:pPr marL="406400" lvl="1" indent="-231775" algn="just">
              <a:lnSpc>
                <a:spcPct val="100000"/>
              </a:lnSpc>
              <a:buSzPct val="60000"/>
              <a:buFont typeface="+mj-lt"/>
              <a:buAutoNum type="arabicPeriod"/>
            </a:pPr>
            <a:r>
              <a:rPr lang="en-US" dirty="0"/>
              <a:t>For each program variable, an </a:t>
            </a:r>
            <a:r>
              <a:rPr lang="en-US" sz="1600" i="1" dirty="0"/>
              <a:t>address descriptor </a:t>
            </a:r>
            <a:r>
              <a:rPr lang="en-US" dirty="0"/>
              <a:t>keeps track of the location or locations where the current value of that variable can be found. The location might be a register, a memory address, a stack location, or some set of more than one of these. The information can be stored in the symbol-table entry for that variable name.</a:t>
            </a:r>
            <a:endParaRPr lang="en-US" sz="1600" dirty="0"/>
          </a:p>
          <a:p>
            <a:pPr lvl="1"/>
            <a:endParaRPr lang="en-US" dirty="0"/>
          </a:p>
          <a:p>
            <a:endParaRPr lang="en-US" b="1" dirty="0"/>
          </a:p>
          <a:p>
            <a:endParaRPr lang="en-US" dirty="0"/>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Algorithm</a:t>
            </a:r>
          </a:p>
        </p:txBody>
      </p:sp>
      <p:sp>
        <p:nvSpPr>
          <p:cNvPr id="3" name="Content Placeholder 2"/>
          <p:cNvSpPr>
            <a:spLocks noGrp="1"/>
          </p:cNvSpPr>
          <p:nvPr>
            <p:ph idx="1"/>
          </p:nvPr>
        </p:nvSpPr>
        <p:spPr>
          <a:xfrm>
            <a:off x="381000" y="990600"/>
            <a:ext cx="8534400" cy="5486400"/>
          </a:xfrm>
        </p:spPr>
        <p:txBody>
          <a:bodyPr/>
          <a:lstStyle/>
          <a:p>
            <a:pPr>
              <a:lnSpc>
                <a:spcPct val="100000"/>
              </a:lnSpc>
            </a:pPr>
            <a:r>
              <a:rPr lang="en-US" dirty="0"/>
              <a:t>An essential part of the algorithm is a function </a:t>
            </a:r>
            <a:r>
              <a:rPr lang="en-US" i="1" dirty="0"/>
              <a:t>getReg( I), </a:t>
            </a:r>
            <a:r>
              <a:rPr lang="en-US" dirty="0"/>
              <a:t>which selects registers for </a:t>
            </a:r>
            <a:r>
              <a:rPr lang="en-US"/>
              <a:t>each memory </a:t>
            </a:r>
            <a:r>
              <a:rPr lang="en-US" dirty="0"/>
              <a:t>location associated with the three-address instruction I.</a:t>
            </a:r>
          </a:p>
          <a:p>
            <a:pPr>
              <a:lnSpc>
                <a:spcPct val="100000"/>
              </a:lnSpc>
            </a:pPr>
            <a:r>
              <a:rPr lang="en-US" dirty="0"/>
              <a:t>Function getReg has access to the register and address descriptors for all the variables of the basic block, and may also have access to certain useful data-flow information such as the variables that are live on exit from the block. </a:t>
            </a:r>
          </a:p>
          <a:p>
            <a:pPr>
              <a:lnSpc>
                <a:spcPct val="100000"/>
              </a:lnSpc>
              <a:buNone/>
            </a:pPr>
            <a:r>
              <a:rPr lang="en-US" b="1" dirty="0"/>
              <a:t>Machine Instructions for Operations</a:t>
            </a:r>
          </a:p>
          <a:p>
            <a:pPr>
              <a:lnSpc>
                <a:spcPct val="100000"/>
              </a:lnSpc>
              <a:buNone/>
            </a:pPr>
            <a:r>
              <a:rPr lang="en-US" dirty="0"/>
              <a:t>For a three-address instruction such as x = y + z, do the following:</a:t>
            </a:r>
          </a:p>
          <a:p>
            <a:pPr marL="166688" indent="-219075" algn="just">
              <a:lnSpc>
                <a:spcPct val="100000"/>
              </a:lnSpc>
              <a:buSzPct val="100000"/>
              <a:buFont typeface="+mj-lt"/>
              <a:buAutoNum type="arabicPeriod"/>
            </a:pPr>
            <a:r>
              <a:rPr lang="en-US" sz="2000" dirty="0"/>
              <a:t>Use getReg(x = y + z) to select registers for x, y, and z. Call these Rx , </a:t>
            </a:r>
            <a:r>
              <a:rPr lang="en-US" sz="2000" dirty="0" err="1"/>
              <a:t>Ry</a:t>
            </a:r>
            <a:r>
              <a:rPr lang="en-US" sz="2000" dirty="0"/>
              <a:t>, and </a:t>
            </a:r>
            <a:r>
              <a:rPr lang="en-US" sz="2000" dirty="0" err="1"/>
              <a:t>Rz</a:t>
            </a:r>
            <a:r>
              <a:rPr lang="en-US" sz="2000" dirty="0"/>
              <a:t> .</a:t>
            </a:r>
          </a:p>
          <a:p>
            <a:pPr marL="166688" indent="-219075" algn="just">
              <a:lnSpc>
                <a:spcPct val="100000"/>
              </a:lnSpc>
              <a:buSzPct val="100000"/>
              <a:buFont typeface="+mj-lt"/>
              <a:buAutoNum type="arabicPeriod"/>
            </a:pPr>
            <a:r>
              <a:rPr lang="en-US" sz="2000" dirty="0"/>
              <a:t>If y is not in </a:t>
            </a:r>
            <a:r>
              <a:rPr lang="en-US" sz="2000" dirty="0" err="1"/>
              <a:t>Ry</a:t>
            </a:r>
            <a:r>
              <a:rPr lang="en-US" sz="2000" dirty="0"/>
              <a:t> , then issue an instruction LD </a:t>
            </a:r>
            <a:r>
              <a:rPr lang="en-US" sz="2000" dirty="0" err="1"/>
              <a:t>Ry</a:t>
            </a:r>
            <a:r>
              <a:rPr lang="en-US" sz="2000" dirty="0"/>
              <a:t> , y' , where y' is one of the memory locations.</a:t>
            </a:r>
          </a:p>
          <a:p>
            <a:pPr marL="166688" indent="-219075" algn="just">
              <a:lnSpc>
                <a:spcPct val="100000"/>
              </a:lnSpc>
              <a:buSzPct val="100000"/>
              <a:buFont typeface="+mj-lt"/>
              <a:buAutoNum type="arabicPeriod"/>
            </a:pPr>
            <a:r>
              <a:rPr lang="en-US" sz="2000" dirty="0"/>
              <a:t>Similarly, if z is not in </a:t>
            </a:r>
            <a:r>
              <a:rPr lang="en-US" sz="2000" dirty="0" err="1"/>
              <a:t>Rz</a:t>
            </a:r>
            <a:r>
              <a:rPr lang="en-US" sz="2000" dirty="0"/>
              <a:t> , issue and instruction LD </a:t>
            </a:r>
            <a:r>
              <a:rPr lang="en-US" sz="2000" dirty="0" err="1"/>
              <a:t>Rz</a:t>
            </a:r>
            <a:r>
              <a:rPr lang="en-US" sz="2000" dirty="0"/>
              <a:t>, </a:t>
            </a:r>
            <a:r>
              <a:rPr lang="en-US" sz="2000" dirty="0" err="1"/>
              <a:t>Zl</a:t>
            </a:r>
            <a:r>
              <a:rPr lang="en-US" sz="2000" dirty="0"/>
              <a:t>, where </a:t>
            </a:r>
            <a:r>
              <a:rPr lang="en-US" sz="2000" dirty="0" err="1"/>
              <a:t>Zl</a:t>
            </a:r>
            <a:r>
              <a:rPr lang="en-US" sz="2000" dirty="0"/>
              <a:t> is a location for z.</a:t>
            </a:r>
          </a:p>
          <a:p>
            <a:pPr marL="166688" indent="-219075" algn="just">
              <a:lnSpc>
                <a:spcPct val="100000"/>
              </a:lnSpc>
              <a:buSzPct val="100000"/>
              <a:buFont typeface="+mj-lt"/>
              <a:buAutoNum type="arabicPeriod"/>
            </a:pPr>
            <a:r>
              <a:rPr lang="en-US" sz="2000" dirty="0"/>
              <a:t>Issue the instruction ADD Rx , </a:t>
            </a:r>
            <a:r>
              <a:rPr lang="en-US" sz="2000" dirty="0" err="1"/>
              <a:t>Ry</a:t>
            </a:r>
            <a:r>
              <a:rPr lang="en-US" sz="2000" dirty="0"/>
              <a:t> , </a:t>
            </a:r>
            <a:r>
              <a:rPr lang="en-US" sz="2000" dirty="0" err="1"/>
              <a:t>Rz</a:t>
            </a:r>
            <a:r>
              <a:rPr lang="en-US" sz="2000" dirty="0"/>
              <a:t> .</a:t>
            </a:r>
          </a:p>
          <a:p>
            <a:endParaRPr lang="en-US" dirty="0"/>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p:nvPr>
        </p:nvSpPr>
        <p:spPr/>
        <p:txBody>
          <a:bodyPr/>
          <a:lstStyle/>
          <a:p>
            <a:r>
              <a:rPr lang="en-US"/>
              <a:t>Issues in the Design of Code Generator</a:t>
            </a:r>
          </a:p>
        </p:txBody>
      </p:sp>
      <p:sp>
        <p:nvSpPr>
          <p:cNvPr id="6" name="Content Placeholder 5"/>
          <p:cNvSpPr>
            <a:spLocks noGrp="1"/>
          </p:cNvSpPr>
          <p:nvPr>
            <p:ph idx="1"/>
          </p:nvPr>
        </p:nvSpPr>
        <p:spPr/>
        <p:txBody>
          <a:bodyPr>
            <a:normAutofit/>
          </a:bodyPr>
          <a:lstStyle/>
          <a:p>
            <a:pPr>
              <a:lnSpc>
                <a:spcPct val="100000"/>
              </a:lnSpc>
              <a:defRPr/>
            </a:pPr>
            <a:r>
              <a:rPr lang="en-US" dirty="0"/>
              <a:t>The most important criterion is that it produces correct code.</a:t>
            </a:r>
          </a:p>
          <a:p>
            <a:pPr>
              <a:lnSpc>
                <a:spcPct val="100000"/>
              </a:lnSpc>
              <a:defRPr/>
            </a:pPr>
            <a:r>
              <a:rPr lang="en-US" dirty="0"/>
              <a:t>Input to the code generator</a:t>
            </a:r>
          </a:p>
          <a:p>
            <a:pPr lvl="1">
              <a:lnSpc>
                <a:spcPct val="100000"/>
              </a:lnSpc>
              <a:defRPr/>
            </a:pPr>
            <a:r>
              <a:rPr lang="en-US" dirty="0"/>
              <a:t>IR + Symbol table</a:t>
            </a:r>
          </a:p>
          <a:p>
            <a:pPr lvl="1">
              <a:lnSpc>
                <a:spcPct val="100000"/>
              </a:lnSpc>
              <a:defRPr/>
            </a:pPr>
            <a:r>
              <a:rPr lang="en-US" dirty="0"/>
              <a:t>We assume front end produces low-level IR, i.e. values of names in it can be directly manipulated by the machine instructions.</a:t>
            </a:r>
          </a:p>
          <a:p>
            <a:pPr lvl="1">
              <a:lnSpc>
                <a:spcPct val="100000"/>
              </a:lnSpc>
              <a:defRPr/>
            </a:pPr>
            <a:r>
              <a:rPr lang="en-US" dirty="0"/>
              <a:t>Syntactic and semantic errors have been already detected.</a:t>
            </a:r>
          </a:p>
          <a:p>
            <a:pPr>
              <a:lnSpc>
                <a:spcPct val="100000"/>
              </a:lnSpc>
              <a:defRPr/>
            </a:pPr>
            <a:r>
              <a:rPr lang="en-US" dirty="0"/>
              <a:t>The target program</a:t>
            </a:r>
          </a:p>
          <a:p>
            <a:pPr lvl="1">
              <a:lnSpc>
                <a:spcPct val="100000"/>
              </a:lnSpc>
              <a:defRPr/>
            </a:pPr>
            <a:r>
              <a:rPr lang="en-US" dirty="0"/>
              <a:t>Common target architectures are: </a:t>
            </a:r>
          </a:p>
          <a:p>
            <a:pPr lvl="2">
              <a:lnSpc>
                <a:spcPct val="100000"/>
              </a:lnSpc>
              <a:defRPr/>
            </a:pPr>
            <a:r>
              <a:rPr lang="en-US" dirty="0"/>
              <a:t>RISC(Reduced Instruction Set Computer), </a:t>
            </a:r>
          </a:p>
          <a:p>
            <a:pPr lvl="2"/>
            <a:r>
              <a:rPr lang="en-US" dirty="0"/>
              <a:t>CISC(complex instruction set computer)  and </a:t>
            </a:r>
          </a:p>
          <a:p>
            <a:pPr lvl="2"/>
            <a:r>
              <a:rPr lang="en-US" dirty="0"/>
              <a:t>Stack based machines</a:t>
            </a:r>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381000" y="990600"/>
            <a:ext cx="8534400" cy="5486400"/>
          </a:xfrm>
        </p:spPr>
        <p:txBody>
          <a:bodyPr/>
          <a:lstStyle/>
          <a:p>
            <a:r>
              <a:rPr lang="en-US" b="1" dirty="0"/>
              <a:t>Managing Register and Address Descriptors</a:t>
            </a:r>
          </a:p>
          <a:p>
            <a:pPr marL="0" indent="0">
              <a:lnSpc>
                <a:spcPct val="100000"/>
              </a:lnSpc>
              <a:buNone/>
            </a:pPr>
            <a:r>
              <a:rPr lang="en-US" sz="2000" dirty="0"/>
              <a:t>As the code-generation algorithm issues load, store, and other machine instructions, it needs to update the register and address descriptors. The rules are as follows:</a:t>
            </a:r>
          </a:p>
          <a:p>
            <a:pPr marL="457200" indent="-457200">
              <a:lnSpc>
                <a:spcPct val="100000"/>
              </a:lnSpc>
              <a:buFont typeface="+mj-lt"/>
              <a:buAutoNum type="arabicPeriod"/>
            </a:pPr>
            <a:r>
              <a:rPr lang="en-US" sz="2000" dirty="0"/>
              <a:t>For the instruction LD R, x</a:t>
            </a:r>
          </a:p>
          <a:p>
            <a:pPr lvl="1">
              <a:lnSpc>
                <a:spcPct val="100000"/>
              </a:lnSpc>
            </a:pPr>
            <a:r>
              <a:rPr lang="en-US" sz="1800" dirty="0"/>
              <a:t>Change the register descriptor for register R so it holds only x.</a:t>
            </a:r>
          </a:p>
          <a:p>
            <a:pPr lvl="1">
              <a:lnSpc>
                <a:spcPct val="100000"/>
              </a:lnSpc>
            </a:pPr>
            <a:r>
              <a:rPr lang="en-US" sz="1800" dirty="0"/>
              <a:t>Change the address descriptor for x by adding register R as an additional location.</a:t>
            </a:r>
          </a:p>
          <a:p>
            <a:pPr marL="457200" indent="-457200">
              <a:lnSpc>
                <a:spcPct val="100000"/>
              </a:lnSpc>
              <a:buFont typeface="+mj-lt"/>
              <a:buAutoNum type="arabicPeriod"/>
            </a:pPr>
            <a:r>
              <a:rPr lang="en-US" sz="2000" dirty="0"/>
              <a:t>For the instruction 8T x, R, change the address descriptor for x to include its own memory location.</a:t>
            </a:r>
          </a:p>
          <a:p>
            <a:pPr marL="457200" indent="-457200">
              <a:lnSpc>
                <a:spcPct val="100000"/>
              </a:lnSpc>
              <a:buFont typeface="+mj-lt"/>
              <a:buAutoNum type="arabicPeriod"/>
            </a:pPr>
            <a:r>
              <a:rPr lang="en-US" sz="2000" dirty="0"/>
              <a:t>For an operation such as ADD Rx , </a:t>
            </a:r>
            <a:r>
              <a:rPr lang="en-US" sz="2000" dirty="0" err="1"/>
              <a:t>Ry</a:t>
            </a:r>
            <a:r>
              <a:rPr lang="en-US" sz="2000" dirty="0"/>
              <a:t> , </a:t>
            </a:r>
            <a:r>
              <a:rPr lang="en-US" sz="2000" dirty="0" err="1"/>
              <a:t>Rz</a:t>
            </a:r>
            <a:r>
              <a:rPr lang="en-US" sz="2000" dirty="0"/>
              <a:t> implementing a three-address instruction x = y + z</a:t>
            </a:r>
          </a:p>
          <a:p>
            <a:pPr lvl="1">
              <a:lnSpc>
                <a:spcPct val="100000"/>
              </a:lnSpc>
            </a:pPr>
            <a:r>
              <a:rPr lang="en-US" sz="1800" dirty="0"/>
              <a:t>(a) Change the register descriptor for Rx so that it holds only x.</a:t>
            </a:r>
          </a:p>
          <a:p>
            <a:pPr lvl="1">
              <a:lnSpc>
                <a:spcPct val="100000"/>
              </a:lnSpc>
            </a:pPr>
            <a:r>
              <a:rPr lang="en-US" sz="1800" dirty="0"/>
              <a:t>(b) Change the address descriptor for x so that its only location is Rx .</a:t>
            </a:r>
          </a:p>
          <a:p>
            <a:pPr lvl="1">
              <a:lnSpc>
                <a:spcPct val="100000"/>
              </a:lnSpc>
            </a:pPr>
            <a:r>
              <a:rPr lang="en-US" sz="1800" dirty="0"/>
              <a:t>(c) Remove Rx from the address descriptor of any variable other than x.</a:t>
            </a:r>
            <a:endParaRPr lang="en-US" dirty="0"/>
          </a:p>
          <a:p>
            <a:pPr marL="457200" indent="-457200">
              <a:lnSpc>
                <a:spcPct val="100000"/>
              </a:lnSpc>
              <a:buFont typeface="+mj-lt"/>
              <a:buAutoNum type="arabicPeriod"/>
            </a:pPr>
            <a:r>
              <a:rPr lang="en-US" sz="2000" dirty="0"/>
              <a:t>When we process a copy statement x = y , after generating the load for y into register </a:t>
            </a:r>
            <a:r>
              <a:rPr lang="en-US" sz="2000" dirty="0" err="1"/>
              <a:t>Ry</a:t>
            </a:r>
            <a:r>
              <a:rPr lang="en-US" sz="2000" dirty="0"/>
              <a:t> , if needed, and after managing descriptors as for all load statements (per rule 1 ) :</a:t>
            </a:r>
          </a:p>
          <a:p>
            <a:pPr lvl="1">
              <a:lnSpc>
                <a:spcPct val="100000"/>
              </a:lnSpc>
            </a:pPr>
            <a:r>
              <a:rPr lang="en-US" sz="1800" dirty="0"/>
              <a:t>(a) Add x to the register descriptor for </a:t>
            </a:r>
            <a:r>
              <a:rPr lang="en-US" sz="1800" dirty="0" err="1"/>
              <a:t>Ry</a:t>
            </a:r>
            <a:r>
              <a:rPr lang="en-US" sz="1800" dirty="0"/>
              <a:t> .</a:t>
            </a:r>
          </a:p>
          <a:p>
            <a:pPr lvl="1">
              <a:lnSpc>
                <a:spcPct val="100000"/>
              </a:lnSpc>
            </a:pPr>
            <a:r>
              <a:rPr lang="en-US" sz="1800" dirty="0"/>
              <a:t>(b) Change the address descriptor for x so that its only location is </a:t>
            </a:r>
            <a:r>
              <a:rPr lang="en-US" sz="1800" dirty="0" err="1"/>
              <a:t>Ry</a:t>
            </a:r>
            <a:r>
              <a:rPr lang="en-US" sz="1800" dirty="0"/>
              <a:t> .</a:t>
            </a:r>
          </a:p>
          <a:p>
            <a:endParaRPr lang="en-US" dirty="0"/>
          </a:p>
          <a:p>
            <a:endParaRPr lang="en-US" dirty="0"/>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77826" name="Picture 2"/>
          <p:cNvPicPr>
            <a:picLocks noChangeAspect="1" noChangeArrowheads="1"/>
          </p:cNvPicPr>
          <p:nvPr/>
        </p:nvPicPr>
        <p:blipFill>
          <a:blip r:embed="rId2" cstate="print"/>
          <a:srcRect/>
          <a:stretch>
            <a:fillRect/>
          </a:stretch>
        </p:blipFill>
        <p:spPr bwMode="auto">
          <a:xfrm>
            <a:off x="762000" y="1062038"/>
            <a:ext cx="6934200" cy="5338762"/>
          </a:xfrm>
          <a:prstGeom prst="rect">
            <a:avLst/>
          </a:prstGeom>
          <a:noFill/>
          <a:ln w="9525">
            <a:noFill/>
            <a:miter lim="800000"/>
            <a:headEnd/>
            <a:tailEnd/>
          </a:ln>
          <a:effectLst/>
        </p:spPr>
      </p:pic>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nSpc>
                <a:spcPct val="100000"/>
              </a:lnSpc>
              <a:buNone/>
            </a:pPr>
            <a:r>
              <a:rPr lang="en-US" b="1" dirty="0"/>
              <a:t>Design of the Function </a:t>
            </a:r>
            <a:r>
              <a:rPr lang="en-US" b="1" i="1" dirty="0"/>
              <a:t>getReg(I)</a:t>
            </a:r>
          </a:p>
          <a:p>
            <a:pPr marL="0" indent="0">
              <a:lnSpc>
                <a:spcPct val="100000"/>
              </a:lnSpc>
              <a:buNone/>
            </a:pPr>
            <a:r>
              <a:rPr lang="en-US" dirty="0"/>
              <a:t>Consider instruction x = y + z. First, we must pick a register for y and a register for z. The rules are as follows:</a:t>
            </a:r>
          </a:p>
          <a:p>
            <a:pPr>
              <a:lnSpc>
                <a:spcPct val="100000"/>
              </a:lnSpc>
              <a:buNone/>
            </a:pPr>
            <a:r>
              <a:rPr lang="en-US" dirty="0"/>
              <a:t>1 . If y is currently in a register, pick a register already containing y as Ry. Do not issue a machine instruction to load this register, as none is needed.</a:t>
            </a:r>
          </a:p>
          <a:p>
            <a:pPr>
              <a:lnSpc>
                <a:spcPct val="100000"/>
              </a:lnSpc>
              <a:buNone/>
            </a:pPr>
            <a:r>
              <a:rPr lang="en-US" dirty="0"/>
              <a:t>2. If y is not in a register, but there is a register that is currently empty, pick one such register as Ry.</a:t>
            </a:r>
          </a:p>
          <a:p>
            <a:pPr>
              <a:lnSpc>
                <a:spcPct val="100000"/>
              </a:lnSpc>
              <a:buNone/>
            </a:pPr>
            <a:r>
              <a:rPr lang="en-US" dirty="0"/>
              <a:t>3. The difficult case occurs when y is not in a register, and there is no register that is currently empty. We need to pick one of the allowable registers anyway, and we need to make it safe to reuse. </a:t>
            </a:r>
          </a:p>
          <a:p>
            <a:endParaRPr lang="en-US" dirty="0"/>
          </a:p>
          <a:p>
            <a:endParaRPr lang="en-US" dirty="0"/>
          </a:p>
          <a:p>
            <a:endParaRPr lang="en-US" dirty="0"/>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buNone/>
            </a:pPr>
            <a:r>
              <a:rPr lang="en-US" b="1" dirty="0"/>
              <a:t>Possibilities for the values of R</a:t>
            </a:r>
          </a:p>
          <a:p>
            <a:pPr>
              <a:lnSpc>
                <a:spcPct val="100000"/>
              </a:lnSpc>
              <a:buNone/>
            </a:pPr>
            <a:r>
              <a:rPr lang="en-US" dirty="0"/>
              <a:t>(a) If the address descriptor for v says that v is somewhere besides R, then we are OK.</a:t>
            </a:r>
          </a:p>
          <a:p>
            <a:pPr>
              <a:lnSpc>
                <a:spcPct val="100000"/>
              </a:lnSpc>
              <a:buNone/>
            </a:pPr>
            <a:r>
              <a:rPr lang="en-US" dirty="0"/>
              <a:t>(b) If v is x, the value being computed by instruction I, and x is not also one of the other operands of instruction I (z in this example) , then we are OK. The reason is that in this case, we know this value of x is never again going to be used, so we are free to ignore it.</a:t>
            </a:r>
          </a:p>
          <a:p>
            <a:pPr>
              <a:lnSpc>
                <a:spcPct val="100000"/>
              </a:lnSpc>
              <a:buNone/>
            </a:pPr>
            <a:r>
              <a:rPr lang="en-US" dirty="0"/>
              <a:t>( c) Otherwise, if v is not used later (that is , after the instruction I, there are no further uses of v, and if v is live on exit from the block, then v is recomputed within the block) , then we are OK.</a:t>
            </a:r>
          </a:p>
          <a:p>
            <a:pPr>
              <a:lnSpc>
                <a:spcPct val="100000"/>
              </a:lnSpc>
              <a:buNone/>
            </a:pPr>
            <a:r>
              <a:rPr lang="en-US" dirty="0"/>
              <a:t>(d) If we are not OK by one of the first two cases, then we need to generate the store instruction 8T v, R to place a copy of v in its own memory location. This operation is called a spill.</a:t>
            </a:r>
          </a:p>
          <a:p>
            <a:pPr>
              <a:buNone/>
            </a:pPr>
            <a:endParaRPr lang="en-US" dirty="0"/>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nSpc>
                <a:spcPct val="100000"/>
              </a:lnSpc>
              <a:buNone/>
            </a:pPr>
            <a:r>
              <a:rPr lang="en-US" b="1" dirty="0"/>
              <a:t>Selection of the register Rx</a:t>
            </a:r>
          </a:p>
          <a:p>
            <a:pPr>
              <a:lnSpc>
                <a:spcPct val="100000"/>
              </a:lnSpc>
              <a:buNone/>
            </a:pPr>
            <a:r>
              <a:rPr lang="en-US" dirty="0"/>
              <a:t>1. Since a new value of x is being computed, a register that holds only x is always an acceptable choice for Rx; . This statement holds even if x is one of y and z, since our machine instructions allows two registers to be the same in one instruction.</a:t>
            </a:r>
          </a:p>
          <a:p>
            <a:pPr>
              <a:lnSpc>
                <a:spcPct val="100000"/>
              </a:lnSpc>
              <a:buNone/>
            </a:pPr>
            <a:r>
              <a:rPr lang="en-US" dirty="0"/>
              <a:t>2. If y is not used aft </a:t>
            </a:r>
            <a:r>
              <a:rPr lang="en-US" dirty="0" err="1"/>
              <a:t>er</a:t>
            </a:r>
            <a:r>
              <a:rPr lang="en-US" dirty="0"/>
              <a:t> instruction I, in the sense described for variable v in item (3c) , and </a:t>
            </a:r>
            <a:r>
              <a:rPr lang="en-US" dirty="0" err="1"/>
              <a:t>Ry</a:t>
            </a:r>
            <a:r>
              <a:rPr lang="en-US" dirty="0"/>
              <a:t> holds only y after being loaded, if necessary, then </a:t>
            </a:r>
            <a:r>
              <a:rPr lang="en-US" dirty="0" err="1"/>
              <a:t>Ry</a:t>
            </a:r>
            <a:r>
              <a:rPr lang="en-US" dirty="0"/>
              <a:t> can also be used as Rx; . A similar option holds regarding z and </a:t>
            </a:r>
            <a:r>
              <a:rPr lang="en-US" dirty="0" err="1"/>
              <a:t>Rz</a:t>
            </a:r>
            <a:r>
              <a:rPr lang="en-US" dirty="0"/>
              <a:t>.</a:t>
            </a:r>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43EB5-9B91-9421-5D02-EECF0E534B9F}"/>
              </a:ext>
            </a:extLst>
          </p:cNvPr>
          <p:cNvSpPr>
            <a:spLocks noGrp="1"/>
          </p:cNvSpPr>
          <p:nvPr>
            <p:ph type="title"/>
          </p:nvPr>
        </p:nvSpPr>
        <p:spPr/>
        <p:txBody>
          <a:bodyPr/>
          <a:lstStyle/>
          <a:p>
            <a:r>
              <a:rPr lang="en-US" dirty="0"/>
              <a:t>End of Ch8…</a:t>
            </a:r>
            <a:endParaRPr lang="en-ER" dirty="0"/>
          </a:p>
        </p:txBody>
      </p:sp>
      <p:sp>
        <p:nvSpPr>
          <p:cNvPr id="3" name="Content Placeholder 2">
            <a:extLst>
              <a:ext uri="{FF2B5EF4-FFF2-40B4-BE49-F238E27FC236}">
                <a16:creationId xmlns:a16="http://schemas.microsoft.com/office/drawing/2014/main" id="{EF28EA6C-69A0-A819-32EF-7741D28A06E1}"/>
              </a:ext>
            </a:extLst>
          </p:cNvPr>
          <p:cNvSpPr>
            <a:spLocks noGrp="1"/>
          </p:cNvSpPr>
          <p:nvPr>
            <p:ph idx="1"/>
          </p:nvPr>
        </p:nvSpPr>
        <p:spPr/>
        <p:txBody>
          <a:bodyPr/>
          <a:lstStyle/>
          <a:p>
            <a:pPr marL="0" indent="0" algn="ctr">
              <a:buNone/>
            </a:pP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0" indent="0" algn="ctr">
              <a:buNone/>
            </a:pP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0" indent="0" algn="ctr">
              <a:buNone/>
            </a:pPr>
            <a:r>
              <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a:p>
            <a:pPr marL="0" indent="0" algn="ctr">
              <a:buNone/>
            </a:pPr>
            <a:r>
              <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endParaRPr lang="en-ER"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312010564"/>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gn="just"/>
            <a:r>
              <a:rPr lang="en-US" dirty="0"/>
              <a:t>A RISC machine typically has many registers, three-address instructions, simple addressing modes, and a relatively simple instruction-set architecture.</a:t>
            </a:r>
          </a:p>
          <a:p>
            <a:pPr algn="just"/>
            <a:r>
              <a:rPr lang="en-US" dirty="0"/>
              <a:t>In contrast, a ClSC machine typically has few registers, two-address instructions, a variety of addressing modes , several register classes, variable-length instructions, and instructions with side effects.</a:t>
            </a:r>
          </a:p>
          <a:p>
            <a:pPr algn="just"/>
            <a:r>
              <a:rPr lang="en-US" dirty="0"/>
              <a:t>In a stack-based machine, operations are done by pushing operands onto a stack and then performing the operations on the operands at the top of the stack. </a:t>
            </a:r>
          </a:p>
          <a:p>
            <a:pPr algn="just"/>
            <a:r>
              <a:rPr lang="en-US" dirty="0"/>
              <a:t>To achieve high performance the top of the stack is typically kept in registers. </a:t>
            </a:r>
          </a:p>
          <a:p>
            <a:pPr algn="just"/>
            <a:r>
              <a:rPr lang="en-US" dirty="0"/>
              <a:t>Stack-based machines almost disappeared because it was felt that the stack organization was too limiting and required too many swap and copy operations.</a:t>
            </a:r>
          </a:p>
          <a:p>
            <a:pPr marL="342900" lvl="1" indent="-342900" algn="just">
              <a:buClr>
                <a:schemeClr val="folHlink"/>
              </a:buClr>
              <a:buSzPct val="60000"/>
            </a:pPr>
            <a:r>
              <a:rPr lang="en-US" sz="2400" dirty="0"/>
              <a:t>In this chapter we use a very simple RISC-like computer with addition of some CISC-like addressing modes.</a:t>
            </a:r>
          </a:p>
          <a:p>
            <a:endParaRPr lang="en-US" dirty="0"/>
          </a:p>
          <a:p>
            <a:endParaRPr lang="en-US" dirty="0"/>
          </a:p>
          <a:p>
            <a:endParaRPr lang="en-US" dirty="0"/>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selection</a:t>
            </a:r>
          </a:p>
        </p:txBody>
      </p:sp>
      <p:sp>
        <p:nvSpPr>
          <p:cNvPr id="3" name="Content Placeholder 2"/>
          <p:cNvSpPr>
            <a:spLocks noGrp="1"/>
          </p:cNvSpPr>
          <p:nvPr>
            <p:ph idx="1"/>
          </p:nvPr>
        </p:nvSpPr>
        <p:spPr/>
        <p:txBody>
          <a:bodyPr/>
          <a:lstStyle/>
          <a:p>
            <a:r>
              <a:rPr lang="en-US" dirty="0"/>
              <a:t>The code generator must map the </a:t>
            </a:r>
            <a:r>
              <a:rPr lang="en-US" dirty="0" err="1"/>
              <a:t>lR</a:t>
            </a:r>
            <a:r>
              <a:rPr lang="en-US" dirty="0"/>
              <a:t> program into a code sequence that can be executed by the target machine.</a:t>
            </a:r>
          </a:p>
          <a:p>
            <a:r>
              <a:rPr lang="en-US" dirty="0"/>
              <a:t>The complexity of performing this mapping is determined by a factors such as</a:t>
            </a:r>
          </a:p>
          <a:p>
            <a:pPr lvl="1"/>
            <a:r>
              <a:rPr lang="en-US" dirty="0"/>
              <a:t>the level of the IR</a:t>
            </a:r>
          </a:p>
          <a:p>
            <a:pPr lvl="1"/>
            <a:r>
              <a:rPr lang="en-US" dirty="0"/>
              <a:t>the nature of the instruction-set architecture</a:t>
            </a:r>
          </a:p>
          <a:p>
            <a:pPr lvl="1"/>
            <a:r>
              <a:rPr lang="en-US" dirty="0"/>
              <a:t>the desired quality of the generated code.</a:t>
            </a:r>
          </a:p>
          <a:p>
            <a:r>
              <a:rPr lang="en-US" dirty="0"/>
              <a:t>For example, every three-address statement of the form x = y + z, where x, y, and z are statically allocated, can be translated into the code sequence</a:t>
            </a:r>
          </a:p>
          <a:p>
            <a:endParaRPr lang="en-US" dirty="0"/>
          </a:p>
          <a:p>
            <a:endParaRPr lang="en-US" dirty="0"/>
          </a:p>
        </p:txBody>
      </p:sp>
      <p:pic>
        <p:nvPicPr>
          <p:cNvPr id="77826" name="Picture 2"/>
          <p:cNvPicPr>
            <a:picLocks noChangeAspect="1" noChangeArrowheads="1"/>
          </p:cNvPicPr>
          <p:nvPr/>
        </p:nvPicPr>
        <p:blipFill>
          <a:blip r:embed="rId2" cstate="print"/>
          <a:srcRect/>
          <a:stretch>
            <a:fillRect/>
          </a:stretch>
        </p:blipFill>
        <p:spPr bwMode="auto">
          <a:xfrm>
            <a:off x="1243013" y="4257675"/>
            <a:ext cx="6657975" cy="923925"/>
          </a:xfrm>
          <a:prstGeom prst="rect">
            <a:avLst/>
          </a:prstGeom>
          <a:noFill/>
          <a:ln w="9525">
            <a:noFill/>
            <a:miter lim="800000"/>
            <a:headEnd/>
            <a:tailEnd/>
          </a:ln>
        </p:spPr>
      </p:pic>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nSpc>
                <a:spcPct val="100000"/>
              </a:lnSpc>
            </a:pPr>
            <a:r>
              <a:rPr lang="en-US" dirty="0"/>
              <a:t>This strategy often produces redundant loads and stores. For example, the sequence of three-address statements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Here, the fourth statement is redundant since it loads a value that has just been stored, and so is the third if a is not subsequently used.</a:t>
            </a:r>
          </a:p>
          <a:p>
            <a:pPr>
              <a:lnSpc>
                <a:spcPct val="100000"/>
              </a:lnSpc>
            </a:pPr>
            <a:r>
              <a:rPr lang="en-US" dirty="0"/>
              <a:t>The quality of the generated code is usually determined by its speed and size.</a:t>
            </a:r>
          </a:p>
          <a:p>
            <a:endParaRPr lang="en-US" dirty="0"/>
          </a:p>
          <a:p>
            <a:endParaRPr lang="en-US" dirty="0"/>
          </a:p>
        </p:txBody>
      </p:sp>
      <p:pic>
        <p:nvPicPr>
          <p:cNvPr id="78850" name="Picture 2"/>
          <p:cNvPicPr>
            <a:picLocks noChangeAspect="1" noChangeArrowheads="1"/>
          </p:cNvPicPr>
          <p:nvPr/>
        </p:nvPicPr>
        <p:blipFill>
          <a:blip r:embed="rId2" cstate="print"/>
          <a:srcRect/>
          <a:stretch>
            <a:fillRect/>
          </a:stretch>
        </p:blipFill>
        <p:spPr bwMode="auto">
          <a:xfrm>
            <a:off x="3657600" y="1752600"/>
            <a:ext cx="1200150" cy="504825"/>
          </a:xfrm>
          <a:prstGeom prst="rect">
            <a:avLst/>
          </a:prstGeom>
          <a:noFill/>
          <a:ln w="9525">
            <a:noFill/>
            <a:miter lim="800000"/>
            <a:headEnd/>
            <a:tailEnd/>
          </a:ln>
        </p:spPr>
      </p:pic>
      <p:pic>
        <p:nvPicPr>
          <p:cNvPr id="78851" name="Picture 3"/>
          <p:cNvPicPr>
            <a:picLocks noChangeAspect="1" noChangeArrowheads="1"/>
          </p:cNvPicPr>
          <p:nvPr/>
        </p:nvPicPr>
        <p:blipFill>
          <a:blip r:embed="rId3" cstate="print"/>
          <a:srcRect/>
          <a:stretch>
            <a:fillRect/>
          </a:stretch>
        </p:blipFill>
        <p:spPr bwMode="auto">
          <a:xfrm>
            <a:off x="1600200" y="2438400"/>
            <a:ext cx="4600575" cy="1981200"/>
          </a:xfrm>
          <a:prstGeom prst="rect">
            <a:avLst/>
          </a:prstGeom>
          <a:noFill/>
          <a:ln w="9525">
            <a:noFill/>
            <a:miter lim="800000"/>
            <a:headEnd/>
            <a:tailEnd/>
          </a:ln>
        </p:spPr>
      </p:pic>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Allocation</a:t>
            </a:r>
          </a:p>
        </p:txBody>
      </p:sp>
      <p:sp>
        <p:nvSpPr>
          <p:cNvPr id="3" name="Content Placeholder 2"/>
          <p:cNvSpPr>
            <a:spLocks noGrp="1"/>
          </p:cNvSpPr>
          <p:nvPr>
            <p:ph idx="1"/>
          </p:nvPr>
        </p:nvSpPr>
        <p:spPr/>
        <p:txBody>
          <a:bodyPr/>
          <a:lstStyle/>
          <a:p>
            <a:pPr>
              <a:lnSpc>
                <a:spcPct val="100000"/>
              </a:lnSpc>
            </a:pPr>
            <a:r>
              <a:rPr lang="en-US" dirty="0"/>
              <a:t>A key problem in code generation is deciding what values to hold in what registers. </a:t>
            </a:r>
          </a:p>
          <a:p>
            <a:pPr>
              <a:lnSpc>
                <a:spcPct val="100000"/>
              </a:lnSpc>
            </a:pPr>
            <a:r>
              <a:rPr lang="en-US" dirty="0"/>
              <a:t>Registers are the fastest computational unit on the target machine, but we usually do not have enough of them to hold all values. Values not held in registers need to reside in memory. </a:t>
            </a:r>
          </a:p>
          <a:p>
            <a:pPr>
              <a:lnSpc>
                <a:spcPct val="100000"/>
              </a:lnSpc>
            </a:pPr>
            <a:r>
              <a:rPr lang="en-US" dirty="0"/>
              <a:t>Instructions involving register operands are invariably shorter and faster than those involving operands in memory, so efficient utilization of registers is particularly important.</a:t>
            </a:r>
          </a:p>
          <a:p>
            <a:pPr>
              <a:lnSpc>
                <a:spcPct val="100000"/>
              </a:lnSpc>
            </a:pPr>
            <a:r>
              <a:rPr lang="en-US" dirty="0"/>
              <a:t>The use of registers is often subdivided into two sub problems:</a:t>
            </a:r>
          </a:p>
          <a:p>
            <a:pPr marL="857250" lvl="1" indent="-457200">
              <a:lnSpc>
                <a:spcPct val="100000"/>
              </a:lnSpc>
              <a:buSzPct val="100000"/>
              <a:buFont typeface="+mj-lt"/>
              <a:buAutoNum type="arabicPeriod"/>
            </a:pPr>
            <a:r>
              <a:rPr lang="en-US" dirty="0"/>
              <a:t>Register allocation, during which we select the set of variables that will reside in registers at each point in the program.</a:t>
            </a:r>
          </a:p>
          <a:p>
            <a:pPr marL="857250" lvl="1" indent="-457200">
              <a:lnSpc>
                <a:spcPct val="100000"/>
              </a:lnSpc>
              <a:buSzPct val="100000"/>
              <a:buFont typeface="+mj-lt"/>
              <a:buAutoNum type="arabicPeriod"/>
            </a:pPr>
            <a:r>
              <a:rPr lang="en-US" dirty="0"/>
              <a:t>Register assignment, during which we pick the specific register that a variable will reside in.</a:t>
            </a:r>
          </a:p>
          <a:p>
            <a:r>
              <a:rPr lang="en-US" dirty="0"/>
              <a:t>Finding an optimal assignment of registers to variables is difficult, even with single-register machines.</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nSpc>
                <a:spcPct val="100000"/>
              </a:lnSpc>
            </a:pPr>
            <a:r>
              <a:rPr lang="en-US" dirty="0"/>
              <a:t>The problem is further complicated because the hardware and/or the operating system of the target machine may require that certain register-usage conventions be observed.</a:t>
            </a:r>
          </a:p>
          <a:p>
            <a:pPr>
              <a:lnSpc>
                <a:spcPct val="100000"/>
              </a:lnSpc>
            </a:pPr>
            <a:r>
              <a:rPr lang="en-US" b="1" dirty="0"/>
              <a:t>Example: </a:t>
            </a:r>
            <a:r>
              <a:rPr lang="en-US" dirty="0"/>
              <a:t>Certain machines require register-pairs (an even and next odd numbered register) for some operands and results. For example, on some machines, integer multiplication and integer division involve register pairs.</a:t>
            </a:r>
          </a:p>
          <a:p>
            <a:pPr lvl="1">
              <a:lnSpc>
                <a:spcPct val="100000"/>
              </a:lnSpc>
            </a:pPr>
            <a:r>
              <a:rPr lang="en-US" dirty="0"/>
              <a:t>The multiplication instruction is of the form </a:t>
            </a:r>
            <a:r>
              <a:rPr lang="en-US" b="1" dirty="0"/>
              <a:t>M x, y</a:t>
            </a:r>
          </a:p>
          <a:p>
            <a:pPr lvl="1">
              <a:lnSpc>
                <a:spcPct val="100000"/>
              </a:lnSpc>
              <a:buNone/>
            </a:pPr>
            <a:r>
              <a:rPr lang="en-US" dirty="0"/>
              <a:t>     where </a:t>
            </a:r>
            <a:r>
              <a:rPr lang="en-US" sz="1600" dirty="0"/>
              <a:t>x</a:t>
            </a:r>
            <a:r>
              <a:rPr lang="en-US" sz="1200" dirty="0"/>
              <a:t>, </a:t>
            </a:r>
            <a:r>
              <a:rPr lang="en-US" dirty="0"/>
              <a:t>the multiplicand, is the even register of an even/odd register pair and </a:t>
            </a:r>
            <a:r>
              <a:rPr lang="en-US" sz="1600" dirty="0"/>
              <a:t>y, </a:t>
            </a:r>
            <a:r>
              <a:rPr lang="en-US" dirty="0"/>
              <a:t>the multiplier, is the odd register. The product occupies the entire even/odd register pair.</a:t>
            </a:r>
            <a:endParaRPr lang="en-US" sz="1600" dirty="0"/>
          </a:p>
          <a:p>
            <a:pPr lvl="1">
              <a:lnSpc>
                <a:spcPct val="100000"/>
              </a:lnSpc>
            </a:pPr>
            <a:r>
              <a:rPr lang="en-US" dirty="0"/>
              <a:t>The division instruction is of the form </a:t>
            </a:r>
            <a:r>
              <a:rPr lang="en-US" b="1" dirty="0"/>
              <a:t>D x, y</a:t>
            </a:r>
          </a:p>
          <a:p>
            <a:pPr lvl="1">
              <a:lnSpc>
                <a:spcPct val="100000"/>
              </a:lnSpc>
              <a:buNone/>
            </a:pPr>
            <a:r>
              <a:rPr lang="en-US" dirty="0"/>
              <a:t>     where the dividend occupies an even/odd register pair whose even register is </a:t>
            </a:r>
            <a:r>
              <a:rPr lang="en-US" sz="400" dirty="0"/>
              <a:t>X; </a:t>
            </a:r>
            <a:r>
              <a:rPr lang="en-US" dirty="0"/>
              <a:t>the divisor is </a:t>
            </a:r>
            <a:r>
              <a:rPr lang="en-US" sz="400" dirty="0"/>
              <a:t>y. </a:t>
            </a:r>
            <a:r>
              <a:rPr lang="en-US" dirty="0"/>
              <a:t>After division, the even register holds the remainder and the odd register the quotient</a:t>
            </a:r>
            <a:endParaRPr lang="en-US" sz="1200" dirty="0"/>
          </a:p>
          <a:p>
            <a:pPr lvl="1"/>
            <a:endParaRPr lang="en-US" dirty="0"/>
          </a:p>
          <a:p>
            <a:pPr lvl="1"/>
            <a:endParaRPr lang="en-US" b="1" dirty="0"/>
          </a:p>
          <a:p>
            <a:endParaRPr lang="en-US" dirty="0"/>
          </a:p>
          <a:p>
            <a:pPr>
              <a:buNone/>
            </a:pPr>
            <a:endParaRPr lang="en-US" dirty="0"/>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Consider the two three-address code sequences in which the only difference in (a) and (b) is the operator in the second statement.</a:t>
            </a:r>
          </a:p>
          <a:p>
            <a:endParaRPr lang="en-US" dirty="0"/>
          </a:p>
          <a:p>
            <a:endParaRPr lang="en-US" dirty="0"/>
          </a:p>
          <a:p>
            <a:endParaRPr lang="en-US" dirty="0"/>
          </a:p>
          <a:p>
            <a:endParaRPr lang="en-US" dirty="0"/>
          </a:p>
          <a:p>
            <a:r>
              <a:rPr lang="en-US" dirty="0"/>
              <a:t>The shortest assembly-code sequences for (a) and (b) are given as</a:t>
            </a:r>
          </a:p>
          <a:p>
            <a:endParaRPr lang="en-US" dirty="0"/>
          </a:p>
          <a:p>
            <a:endParaRPr lang="en-US" dirty="0"/>
          </a:p>
          <a:p>
            <a:endParaRPr lang="en-US" dirty="0"/>
          </a:p>
        </p:txBody>
      </p:sp>
      <p:pic>
        <p:nvPicPr>
          <p:cNvPr id="79874" name="Picture 2"/>
          <p:cNvPicPr>
            <a:picLocks noChangeAspect="1" noChangeArrowheads="1"/>
          </p:cNvPicPr>
          <p:nvPr/>
        </p:nvPicPr>
        <p:blipFill>
          <a:blip r:embed="rId2" cstate="print"/>
          <a:srcRect/>
          <a:stretch>
            <a:fillRect/>
          </a:stretch>
        </p:blipFill>
        <p:spPr bwMode="auto">
          <a:xfrm>
            <a:off x="2286000" y="1676400"/>
            <a:ext cx="4029075" cy="1381125"/>
          </a:xfrm>
          <a:prstGeom prst="rect">
            <a:avLst/>
          </a:prstGeom>
          <a:noFill/>
          <a:ln w="9525">
            <a:noFill/>
            <a:miter lim="800000"/>
            <a:headEnd/>
            <a:tailEnd/>
          </a:ln>
        </p:spPr>
      </p:pic>
      <p:pic>
        <p:nvPicPr>
          <p:cNvPr id="79875" name="Picture 3"/>
          <p:cNvPicPr>
            <a:picLocks noChangeAspect="1" noChangeArrowheads="1"/>
          </p:cNvPicPr>
          <p:nvPr/>
        </p:nvPicPr>
        <p:blipFill>
          <a:blip r:embed="rId3" cstate="print"/>
          <a:srcRect/>
          <a:stretch>
            <a:fillRect/>
          </a:stretch>
        </p:blipFill>
        <p:spPr bwMode="auto">
          <a:xfrm>
            <a:off x="2438400" y="3505200"/>
            <a:ext cx="4162425" cy="2295525"/>
          </a:xfrm>
          <a:prstGeom prst="rect">
            <a:avLst/>
          </a:prstGeom>
          <a:noFill/>
          <a:ln w="9525">
            <a:noFill/>
            <a:miter lim="800000"/>
            <a:headEnd/>
            <a:tailEnd/>
          </a:ln>
        </p:spPr>
      </p:pic>
    </p:spTree>
  </p:cSld>
  <p:clrMapOvr>
    <a:masterClrMapping/>
  </p:clrMapOvr>
  <p:transition>
    <p:zoom/>
  </p:transition>
</p:sld>
</file>

<file path=ppt/theme/theme1.xml><?xml version="1.0" encoding="utf-8"?>
<a:theme xmlns:a="http://schemas.openxmlformats.org/drawingml/2006/main" name="Theme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heme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heme3">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ustom 1">
      <a:majorFont>
        <a:latin typeface="Andalus"/>
        <a:ea typeface=""/>
        <a:cs typeface=""/>
      </a:majorFont>
      <a:minorFont>
        <a:latin typeface="Perpet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Theme4</Template>
  <TotalTime>798</TotalTime>
  <Words>4465</Words>
  <Application>Microsoft Office PowerPoint</Application>
  <PresentationFormat>On-screen Show (4:3)</PresentationFormat>
  <Paragraphs>247</Paragraphs>
  <Slides>35</Slides>
  <Notes>0</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35</vt:i4>
      </vt:variant>
    </vt:vector>
  </HeadingPairs>
  <TitlesOfParts>
    <vt:vector size="49" baseType="lpstr">
      <vt:lpstr>Andalus</vt:lpstr>
      <vt:lpstr>Arial</vt:lpstr>
      <vt:lpstr>Britannic Bold</vt:lpstr>
      <vt:lpstr>Calibri</vt:lpstr>
      <vt:lpstr>Perpetua</vt:lpstr>
      <vt:lpstr>Tahoma</vt:lpstr>
      <vt:lpstr>Times New Roman</vt:lpstr>
      <vt:lpstr>Wingdings</vt:lpstr>
      <vt:lpstr>Theme4</vt:lpstr>
      <vt:lpstr>Blends</vt:lpstr>
      <vt:lpstr>1_Theme4</vt:lpstr>
      <vt:lpstr>1_Blends</vt:lpstr>
      <vt:lpstr>Theme3</vt:lpstr>
      <vt:lpstr>Clip</vt:lpstr>
      <vt:lpstr>Principles of Compiler Design</vt:lpstr>
      <vt:lpstr>Code Generation</vt:lpstr>
      <vt:lpstr>Issues in the Design of Code Generator</vt:lpstr>
      <vt:lpstr>Contd…</vt:lpstr>
      <vt:lpstr>Instruction selection</vt:lpstr>
      <vt:lpstr>Contd…</vt:lpstr>
      <vt:lpstr>Register Allocation</vt:lpstr>
      <vt:lpstr>Contd…</vt:lpstr>
      <vt:lpstr>Contd…</vt:lpstr>
      <vt:lpstr>A Simple Target Machine Model</vt:lpstr>
      <vt:lpstr>Contd…</vt:lpstr>
      <vt:lpstr>Contd…</vt:lpstr>
      <vt:lpstr>Contd…</vt:lpstr>
      <vt:lpstr>Contd…</vt:lpstr>
      <vt:lpstr>Basic Blocks and Flow Graphs</vt:lpstr>
      <vt:lpstr>Basic Blocks</vt:lpstr>
      <vt:lpstr>Contd…</vt:lpstr>
      <vt:lpstr>Contd..</vt:lpstr>
      <vt:lpstr>Next Use Information</vt:lpstr>
      <vt:lpstr>Contd…</vt:lpstr>
      <vt:lpstr>Flow Graphs</vt:lpstr>
      <vt:lpstr>Contd…</vt:lpstr>
      <vt:lpstr>Contd…</vt:lpstr>
      <vt:lpstr>DAG Representation of Flow Graphs</vt:lpstr>
      <vt:lpstr>Contd…</vt:lpstr>
      <vt:lpstr>Contd…</vt:lpstr>
      <vt:lpstr>A Simple Code Generator</vt:lpstr>
      <vt:lpstr>Contd…</vt:lpstr>
      <vt:lpstr>Code Generation Algorithm</vt:lpstr>
      <vt:lpstr>Contd…</vt:lpstr>
      <vt:lpstr>Example</vt:lpstr>
      <vt:lpstr>Contd…</vt:lpstr>
      <vt:lpstr>Contd…</vt:lpstr>
      <vt:lpstr>Contd…</vt:lpstr>
      <vt:lpstr>End of Ch8…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366</cp:revision>
  <dcterms:created xsi:type="dcterms:W3CDTF">2014-02-14T12:52:41Z</dcterms:created>
  <dcterms:modified xsi:type="dcterms:W3CDTF">2024-07-22T13:33:54Z</dcterms:modified>
</cp:coreProperties>
</file>