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3" r:id="rId4"/>
    <p:sldId id="291" r:id="rId5"/>
    <p:sldId id="260" r:id="rId6"/>
    <p:sldId id="289" r:id="rId7"/>
    <p:sldId id="290" r:id="rId8"/>
    <p:sldId id="259" r:id="rId9"/>
    <p:sldId id="258" r:id="rId10"/>
    <p:sldId id="265" r:id="rId11"/>
    <p:sldId id="269" r:id="rId12"/>
    <p:sldId id="268" r:id="rId13"/>
    <p:sldId id="267" r:id="rId14"/>
    <p:sldId id="266" r:id="rId15"/>
    <p:sldId id="270" r:id="rId16"/>
    <p:sldId id="272" r:id="rId17"/>
    <p:sldId id="271" r:id="rId18"/>
    <p:sldId id="274" r:id="rId19"/>
    <p:sldId id="277" r:id="rId20"/>
    <p:sldId id="293" r:id="rId21"/>
    <p:sldId id="276" r:id="rId22"/>
    <p:sldId id="275" r:id="rId23"/>
    <p:sldId id="278" r:id="rId24"/>
    <p:sldId id="280" r:id="rId25"/>
    <p:sldId id="292" r:id="rId26"/>
    <p:sldId id="279" r:id="rId27"/>
    <p:sldId id="281" r:id="rId28"/>
    <p:sldId id="283" r:id="rId29"/>
    <p:sldId id="286" r:id="rId30"/>
    <p:sldId id="294" r:id="rId31"/>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5" d="100"/>
          <a:sy n="75" d="100"/>
        </p:scale>
        <p:origin x="41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0B99C1-9A38-CC3E-86B5-CC39F0E7D6FC}"/>
              </a:ext>
            </a:extLst>
          </p:cNvPr>
          <p:cNvSpPr>
            <a:spLocks noGrp="1"/>
          </p:cNvSpPr>
          <p:nvPr>
            <p:ph type="dt" sz="half" idx="10"/>
          </p:nvPr>
        </p:nvSpPr>
        <p:spPr/>
        <p:txBody>
          <a:bodyPr/>
          <a:lstStyle>
            <a:lvl1pPr>
              <a:defRPr/>
            </a:lvl1pPr>
          </a:lstStyle>
          <a:p>
            <a:pPr>
              <a:defRPr/>
            </a:pPr>
            <a:fld id="{3E3C355C-9856-4ED6-BDA3-83BD424E5670}" type="datetimeFigureOut">
              <a:rPr lang="en-US"/>
              <a:pPr>
                <a:defRPr/>
              </a:pPr>
              <a:t>7/3/2023</a:t>
            </a:fld>
            <a:endParaRPr lang="en-US"/>
          </a:p>
        </p:txBody>
      </p:sp>
      <p:sp>
        <p:nvSpPr>
          <p:cNvPr id="5" name="Footer Placeholder 4">
            <a:extLst>
              <a:ext uri="{FF2B5EF4-FFF2-40B4-BE49-F238E27FC236}">
                <a16:creationId xmlns:a16="http://schemas.microsoft.com/office/drawing/2014/main" id="{7B68DA1F-8740-564A-503F-FA80AA5AA99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E659375-D821-505F-9D9B-E3FB650CFF03}"/>
              </a:ext>
            </a:extLst>
          </p:cNvPr>
          <p:cNvSpPr>
            <a:spLocks noGrp="1"/>
          </p:cNvSpPr>
          <p:nvPr>
            <p:ph type="sldNum" sz="quarter" idx="12"/>
          </p:nvPr>
        </p:nvSpPr>
        <p:spPr/>
        <p:txBody>
          <a:bodyPr/>
          <a:lstStyle>
            <a:lvl1pPr>
              <a:defRPr/>
            </a:lvl1pPr>
          </a:lstStyle>
          <a:p>
            <a:pPr>
              <a:defRPr/>
            </a:pPr>
            <a:fld id="{8505EE01-8BAC-48CB-BB01-0EB128A78FE5}" type="slidenum">
              <a:rPr lang="en-US" altLang="en-US"/>
              <a:pPr>
                <a:defRPr/>
              </a:pPr>
              <a:t>‹#›</a:t>
            </a:fld>
            <a:endParaRPr lang="en-US" altLang="en-US"/>
          </a:p>
        </p:txBody>
      </p:sp>
    </p:spTree>
    <p:extLst>
      <p:ext uri="{BB962C8B-B14F-4D97-AF65-F5344CB8AC3E}">
        <p14:creationId xmlns:p14="http://schemas.microsoft.com/office/powerpoint/2010/main" val="649079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5B2876-801F-B99D-D1BE-A0F9AC87FBA9}"/>
              </a:ext>
            </a:extLst>
          </p:cNvPr>
          <p:cNvSpPr>
            <a:spLocks noGrp="1"/>
          </p:cNvSpPr>
          <p:nvPr>
            <p:ph type="dt" sz="half" idx="10"/>
          </p:nvPr>
        </p:nvSpPr>
        <p:spPr/>
        <p:txBody>
          <a:bodyPr/>
          <a:lstStyle>
            <a:lvl1pPr>
              <a:defRPr/>
            </a:lvl1pPr>
          </a:lstStyle>
          <a:p>
            <a:pPr>
              <a:defRPr/>
            </a:pPr>
            <a:fld id="{9BDE20DD-840F-49E9-8E14-93972B2A7DC7}" type="datetimeFigureOut">
              <a:rPr lang="en-US"/>
              <a:pPr>
                <a:defRPr/>
              </a:pPr>
              <a:t>7/3/2023</a:t>
            </a:fld>
            <a:endParaRPr lang="en-US"/>
          </a:p>
        </p:txBody>
      </p:sp>
      <p:sp>
        <p:nvSpPr>
          <p:cNvPr id="5" name="Footer Placeholder 4">
            <a:extLst>
              <a:ext uri="{FF2B5EF4-FFF2-40B4-BE49-F238E27FC236}">
                <a16:creationId xmlns:a16="http://schemas.microsoft.com/office/drawing/2014/main" id="{D6C6BFA4-0A9B-D2D9-B8CD-9435E47A4CE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482FB37D-6361-5CA5-F406-A2AE8DA3CA6C}"/>
              </a:ext>
            </a:extLst>
          </p:cNvPr>
          <p:cNvSpPr>
            <a:spLocks noGrp="1"/>
          </p:cNvSpPr>
          <p:nvPr>
            <p:ph type="sldNum" sz="quarter" idx="12"/>
          </p:nvPr>
        </p:nvSpPr>
        <p:spPr/>
        <p:txBody>
          <a:bodyPr/>
          <a:lstStyle>
            <a:lvl1pPr>
              <a:defRPr/>
            </a:lvl1pPr>
          </a:lstStyle>
          <a:p>
            <a:pPr>
              <a:defRPr/>
            </a:pPr>
            <a:fld id="{8A81B161-539C-4F88-A86E-313A6B85BBA4}" type="slidenum">
              <a:rPr lang="en-US" altLang="en-US"/>
              <a:pPr>
                <a:defRPr/>
              </a:pPr>
              <a:t>‹#›</a:t>
            </a:fld>
            <a:endParaRPr lang="en-US" altLang="en-US"/>
          </a:p>
        </p:txBody>
      </p:sp>
    </p:spTree>
    <p:extLst>
      <p:ext uri="{BB962C8B-B14F-4D97-AF65-F5344CB8AC3E}">
        <p14:creationId xmlns:p14="http://schemas.microsoft.com/office/powerpoint/2010/main" val="2862757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C53D7A-EB45-B87A-34B7-298C3DA7E791}"/>
              </a:ext>
            </a:extLst>
          </p:cNvPr>
          <p:cNvSpPr>
            <a:spLocks noGrp="1"/>
          </p:cNvSpPr>
          <p:nvPr>
            <p:ph type="dt" sz="half" idx="10"/>
          </p:nvPr>
        </p:nvSpPr>
        <p:spPr/>
        <p:txBody>
          <a:bodyPr/>
          <a:lstStyle>
            <a:lvl1pPr>
              <a:defRPr/>
            </a:lvl1pPr>
          </a:lstStyle>
          <a:p>
            <a:pPr>
              <a:defRPr/>
            </a:pPr>
            <a:fld id="{CB8B8265-DEDF-4814-AD0F-16CC9E94339C}" type="datetimeFigureOut">
              <a:rPr lang="en-US"/>
              <a:pPr>
                <a:defRPr/>
              </a:pPr>
              <a:t>7/3/2023</a:t>
            </a:fld>
            <a:endParaRPr lang="en-US"/>
          </a:p>
        </p:txBody>
      </p:sp>
      <p:sp>
        <p:nvSpPr>
          <p:cNvPr id="5" name="Footer Placeholder 4">
            <a:extLst>
              <a:ext uri="{FF2B5EF4-FFF2-40B4-BE49-F238E27FC236}">
                <a16:creationId xmlns:a16="http://schemas.microsoft.com/office/drawing/2014/main" id="{F132B8B0-04CC-50D1-924A-0EE45E838195}"/>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E23A60F-2F83-138A-76E5-7A747A16E1CC}"/>
              </a:ext>
            </a:extLst>
          </p:cNvPr>
          <p:cNvSpPr>
            <a:spLocks noGrp="1"/>
          </p:cNvSpPr>
          <p:nvPr>
            <p:ph type="sldNum" sz="quarter" idx="12"/>
          </p:nvPr>
        </p:nvSpPr>
        <p:spPr/>
        <p:txBody>
          <a:bodyPr/>
          <a:lstStyle>
            <a:lvl1pPr>
              <a:defRPr/>
            </a:lvl1pPr>
          </a:lstStyle>
          <a:p>
            <a:pPr>
              <a:defRPr/>
            </a:pPr>
            <a:fld id="{57BF2871-8B51-4483-8C4B-0D1470F759EA}" type="slidenum">
              <a:rPr lang="en-US" altLang="en-US"/>
              <a:pPr>
                <a:defRPr/>
              </a:pPr>
              <a:t>‹#›</a:t>
            </a:fld>
            <a:endParaRPr lang="en-US" altLang="en-US"/>
          </a:p>
        </p:txBody>
      </p:sp>
    </p:spTree>
    <p:extLst>
      <p:ext uri="{BB962C8B-B14F-4D97-AF65-F5344CB8AC3E}">
        <p14:creationId xmlns:p14="http://schemas.microsoft.com/office/powerpoint/2010/main" val="3778081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530C75-EBD5-BCF5-16D9-5A4346CCDAA9}"/>
              </a:ext>
            </a:extLst>
          </p:cNvPr>
          <p:cNvSpPr>
            <a:spLocks noGrp="1"/>
          </p:cNvSpPr>
          <p:nvPr>
            <p:ph type="dt" sz="half" idx="10"/>
          </p:nvPr>
        </p:nvSpPr>
        <p:spPr/>
        <p:txBody>
          <a:bodyPr/>
          <a:lstStyle>
            <a:lvl1pPr>
              <a:defRPr/>
            </a:lvl1pPr>
          </a:lstStyle>
          <a:p>
            <a:pPr>
              <a:defRPr/>
            </a:pPr>
            <a:fld id="{7B9962FB-3A13-45AC-B83B-8FE4E92A3175}" type="datetimeFigureOut">
              <a:rPr lang="en-US"/>
              <a:pPr>
                <a:defRPr/>
              </a:pPr>
              <a:t>7/3/2023</a:t>
            </a:fld>
            <a:endParaRPr lang="en-US"/>
          </a:p>
        </p:txBody>
      </p:sp>
      <p:sp>
        <p:nvSpPr>
          <p:cNvPr id="5" name="Footer Placeholder 4">
            <a:extLst>
              <a:ext uri="{FF2B5EF4-FFF2-40B4-BE49-F238E27FC236}">
                <a16:creationId xmlns:a16="http://schemas.microsoft.com/office/drawing/2014/main" id="{4E27671C-64F5-3A01-565D-1427AF3034A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3C012DB-96A7-9229-DFE8-4E724608FA31}"/>
              </a:ext>
            </a:extLst>
          </p:cNvPr>
          <p:cNvSpPr>
            <a:spLocks noGrp="1"/>
          </p:cNvSpPr>
          <p:nvPr>
            <p:ph type="sldNum" sz="quarter" idx="12"/>
          </p:nvPr>
        </p:nvSpPr>
        <p:spPr/>
        <p:txBody>
          <a:bodyPr/>
          <a:lstStyle>
            <a:lvl1pPr>
              <a:defRPr/>
            </a:lvl1pPr>
          </a:lstStyle>
          <a:p>
            <a:pPr>
              <a:defRPr/>
            </a:pPr>
            <a:fld id="{950DA204-1CBB-48FC-8772-9ADD2CD5C061}" type="slidenum">
              <a:rPr lang="en-US" altLang="en-US"/>
              <a:pPr>
                <a:defRPr/>
              </a:pPr>
              <a:t>‹#›</a:t>
            </a:fld>
            <a:endParaRPr lang="en-US" altLang="en-US"/>
          </a:p>
        </p:txBody>
      </p:sp>
    </p:spTree>
    <p:extLst>
      <p:ext uri="{BB962C8B-B14F-4D97-AF65-F5344CB8AC3E}">
        <p14:creationId xmlns:p14="http://schemas.microsoft.com/office/powerpoint/2010/main" val="3454622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28DEB9D-6023-488C-1380-1E29915AED38}"/>
              </a:ext>
            </a:extLst>
          </p:cNvPr>
          <p:cNvSpPr>
            <a:spLocks noGrp="1"/>
          </p:cNvSpPr>
          <p:nvPr>
            <p:ph type="dt" sz="half" idx="10"/>
          </p:nvPr>
        </p:nvSpPr>
        <p:spPr/>
        <p:txBody>
          <a:bodyPr/>
          <a:lstStyle>
            <a:lvl1pPr>
              <a:defRPr/>
            </a:lvl1pPr>
          </a:lstStyle>
          <a:p>
            <a:pPr>
              <a:defRPr/>
            </a:pPr>
            <a:fld id="{4E47B542-FB6A-44BA-BB21-81D463084FD4}" type="datetimeFigureOut">
              <a:rPr lang="en-US"/>
              <a:pPr>
                <a:defRPr/>
              </a:pPr>
              <a:t>7/3/2023</a:t>
            </a:fld>
            <a:endParaRPr lang="en-US"/>
          </a:p>
        </p:txBody>
      </p:sp>
      <p:sp>
        <p:nvSpPr>
          <p:cNvPr id="5" name="Footer Placeholder 4">
            <a:extLst>
              <a:ext uri="{FF2B5EF4-FFF2-40B4-BE49-F238E27FC236}">
                <a16:creationId xmlns:a16="http://schemas.microsoft.com/office/drawing/2014/main" id="{663CC61C-ADDE-A1D8-A45F-B598F9B2C76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644F3CD-FEB3-0820-6BA0-F56DDEEDF433}"/>
              </a:ext>
            </a:extLst>
          </p:cNvPr>
          <p:cNvSpPr>
            <a:spLocks noGrp="1"/>
          </p:cNvSpPr>
          <p:nvPr>
            <p:ph type="sldNum" sz="quarter" idx="12"/>
          </p:nvPr>
        </p:nvSpPr>
        <p:spPr/>
        <p:txBody>
          <a:bodyPr/>
          <a:lstStyle>
            <a:lvl1pPr>
              <a:defRPr/>
            </a:lvl1pPr>
          </a:lstStyle>
          <a:p>
            <a:pPr>
              <a:defRPr/>
            </a:pPr>
            <a:fld id="{80E375A8-5D42-4276-997B-CED551583705}" type="slidenum">
              <a:rPr lang="en-US" altLang="en-US"/>
              <a:pPr>
                <a:defRPr/>
              </a:pPr>
              <a:t>‹#›</a:t>
            </a:fld>
            <a:endParaRPr lang="en-US" altLang="en-US"/>
          </a:p>
        </p:txBody>
      </p:sp>
    </p:spTree>
    <p:extLst>
      <p:ext uri="{BB962C8B-B14F-4D97-AF65-F5344CB8AC3E}">
        <p14:creationId xmlns:p14="http://schemas.microsoft.com/office/powerpoint/2010/main" val="533029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A4F44111-B592-AD97-A84C-6C0C66C758B1}"/>
              </a:ext>
            </a:extLst>
          </p:cNvPr>
          <p:cNvSpPr>
            <a:spLocks noGrp="1"/>
          </p:cNvSpPr>
          <p:nvPr>
            <p:ph type="dt" sz="half" idx="10"/>
          </p:nvPr>
        </p:nvSpPr>
        <p:spPr/>
        <p:txBody>
          <a:bodyPr/>
          <a:lstStyle>
            <a:lvl1pPr>
              <a:defRPr/>
            </a:lvl1pPr>
          </a:lstStyle>
          <a:p>
            <a:pPr>
              <a:defRPr/>
            </a:pPr>
            <a:fld id="{93E75540-094C-4A34-8C57-4EA934BF5CF8}" type="datetimeFigureOut">
              <a:rPr lang="en-US"/>
              <a:pPr>
                <a:defRPr/>
              </a:pPr>
              <a:t>7/3/2023</a:t>
            </a:fld>
            <a:endParaRPr lang="en-US"/>
          </a:p>
        </p:txBody>
      </p:sp>
      <p:sp>
        <p:nvSpPr>
          <p:cNvPr id="6" name="Footer Placeholder 4">
            <a:extLst>
              <a:ext uri="{FF2B5EF4-FFF2-40B4-BE49-F238E27FC236}">
                <a16:creationId xmlns:a16="http://schemas.microsoft.com/office/drawing/2014/main" id="{396545BB-94EC-8A72-49D4-B9610DC0AA5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A91A2844-2539-9ED9-C52B-7E2F5666AD61}"/>
              </a:ext>
            </a:extLst>
          </p:cNvPr>
          <p:cNvSpPr>
            <a:spLocks noGrp="1"/>
          </p:cNvSpPr>
          <p:nvPr>
            <p:ph type="sldNum" sz="quarter" idx="12"/>
          </p:nvPr>
        </p:nvSpPr>
        <p:spPr/>
        <p:txBody>
          <a:bodyPr/>
          <a:lstStyle>
            <a:lvl1pPr>
              <a:defRPr/>
            </a:lvl1pPr>
          </a:lstStyle>
          <a:p>
            <a:pPr>
              <a:defRPr/>
            </a:pPr>
            <a:fld id="{1E7AF1E5-E852-4EE1-BF6F-30035A244A37}" type="slidenum">
              <a:rPr lang="en-US" altLang="en-US"/>
              <a:pPr>
                <a:defRPr/>
              </a:pPr>
              <a:t>‹#›</a:t>
            </a:fld>
            <a:endParaRPr lang="en-US" altLang="en-US"/>
          </a:p>
        </p:txBody>
      </p:sp>
    </p:spTree>
    <p:extLst>
      <p:ext uri="{BB962C8B-B14F-4D97-AF65-F5344CB8AC3E}">
        <p14:creationId xmlns:p14="http://schemas.microsoft.com/office/powerpoint/2010/main" val="1626092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0AADFA88-9320-B619-6232-FD51B3BF436F}"/>
              </a:ext>
            </a:extLst>
          </p:cNvPr>
          <p:cNvSpPr>
            <a:spLocks noGrp="1"/>
          </p:cNvSpPr>
          <p:nvPr>
            <p:ph type="dt" sz="half" idx="10"/>
          </p:nvPr>
        </p:nvSpPr>
        <p:spPr/>
        <p:txBody>
          <a:bodyPr/>
          <a:lstStyle>
            <a:lvl1pPr>
              <a:defRPr/>
            </a:lvl1pPr>
          </a:lstStyle>
          <a:p>
            <a:pPr>
              <a:defRPr/>
            </a:pPr>
            <a:fld id="{B6055A82-50F2-4F9A-802E-E75503A330C6}" type="datetimeFigureOut">
              <a:rPr lang="en-US"/>
              <a:pPr>
                <a:defRPr/>
              </a:pPr>
              <a:t>7/3/2023</a:t>
            </a:fld>
            <a:endParaRPr lang="en-US"/>
          </a:p>
        </p:txBody>
      </p:sp>
      <p:sp>
        <p:nvSpPr>
          <p:cNvPr id="8" name="Footer Placeholder 4">
            <a:extLst>
              <a:ext uri="{FF2B5EF4-FFF2-40B4-BE49-F238E27FC236}">
                <a16:creationId xmlns:a16="http://schemas.microsoft.com/office/drawing/2014/main" id="{F6CC684C-E4A8-D284-47B1-2506344AE62E}"/>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5B66028A-646A-4A2E-EACC-5AF168345914}"/>
              </a:ext>
            </a:extLst>
          </p:cNvPr>
          <p:cNvSpPr>
            <a:spLocks noGrp="1"/>
          </p:cNvSpPr>
          <p:nvPr>
            <p:ph type="sldNum" sz="quarter" idx="12"/>
          </p:nvPr>
        </p:nvSpPr>
        <p:spPr/>
        <p:txBody>
          <a:bodyPr/>
          <a:lstStyle>
            <a:lvl1pPr>
              <a:defRPr/>
            </a:lvl1pPr>
          </a:lstStyle>
          <a:p>
            <a:pPr>
              <a:defRPr/>
            </a:pPr>
            <a:fld id="{905161EC-6A16-499D-98F6-1EE43E93C12B}" type="slidenum">
              <a:rPr lang="en-US" altLang="en-US"/>
              <a:pPr>
                <a:defRPr/>
              </a:pPr>
              <a:t>‹#›</a:t>
            </a:fld>
            <a:endParaRPr lang="en-US" altLang="en-US"/>
          </a:p>
        </p:txBody>
      </p:sp>
    </p:spTree>
    <p:extLst>
      <p:ext uri="{BB962C8B-B14F-4D97-AF65-F5344CB8AC3E}">
        <p14:creationId xmlns:p14="http://schemas.microsoft.com/office/powerpoint/2010/main" val="467358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8C29EEDA-CFAB-2FB6-7BC2-6A72104F9996}"/>
              </a:ext>
            </a:extLst>
          </p:cNvPr>
          <p:cNvSpPr>
            <a:spLocks noGrp="1"/>
          </p:cNvSpPr>
          <p:nvPr>
            <p:ph type="dt" sz="half" idx="10"/>
          </p:nvPr>
        </p:nvSpPr>
        <p:spPr/>
        <p:txBody>
          <a:bodyPr/>
          <a:lstStyle>
            <a:lvl1pPr>
              <a:defRPr/>
            </a:lvl1pPr>
          </a:lstStyle>
          <a:p>
            <a:pPr>
              <a:defRPr/>
            </a:pPr>
            <a:fld id="{1902FEC4-E274-4582-B57A-673235BE7C3C}" type="datetimeFigureOut">
              <a:rPr lang="en-US"/>
              <a:pPr>
                <a:defRPr/>
              </a:pPr>
              <a:t>7/3/2023</a:t>
            </a:fld>
            <a:endParaRPr lang="en-US"/>
          </a:p>
        </p:txBody>
      </p:sp>
      <p:sp>
        <p:nvSpPr>
          <p:cNvPr id="4" name="Footer Placeholder 4">
            <a:extLst>
              <a:ext uri="{FF2B5EF4-FFF2-40B4-BE49-F238E27FC236}">
                <a16:creationId xmlns:a16="http://schemas.microsoft.com/office/drawing/2014/main" id="{2FDCBEA8-ECC4-EA0B-D1D8-187AD2DD5A48}"/>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5DFF6C47-DA98-84F7-A9B5-861CD4FF047F}"/>
              </a:ext>
            </a:extLst>
          </p:cNvPr>
          <p:cNvSpPr>
            <a:spLocks noGrp="1"/>
          </p:cNvSpPr>
          <p:nvPr>
            <p:ph type="sldNum" sz="quarter" idx="12"/>
          </p:nvPr>
        </p:nvSpPr>
        <p:spPr/>
        <p:txBody>
          <a:bodyPr/>
          <a:lstStyle>
            <a:lvl1pPr>
              <a:defRPr/>
            </a:lvl1pPr>
          </a:lstStyle>
          <a:p>
            <a:pPr>
              <a:defRPr/>
            </a:pPr>
            <a:fld id="{2294B949-010D-4147-9491-B8CD8E7DF038}" type="slidenum">
              <a:rPr lang="en-US" altLang="en-US"/>
              <a:pPr>
                <a:defRPr/>
              </a:pPr>
              <a:t>‹#›</a:t>
            </a:fld>
            <a:endParaRPr lang="en-US" altLang="en-US"/>
          </a:p>
        </p:txBody>
      </p:sp>
    </p:spTree>
    <p:extLst>
      <p:ext uri="{BB962C8B-B14F-4D97-AF65-F5344CB8AC3E}">
        <p14:creationId xmlns:p14="http://schemas.microsoft.com/office/powerpoint/2010/main" val="179438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4C027D48-A5DF-1235-36DB-B2A910C8AAC6}"/>
              </a:ext>
            </a:extLst>
          </p:cNvPr>
          <p:cNvSpPr>
            <a:spLocks noGrp="1"/>
          </p:cNvSpPr>
          <p:nvPr>
            <p:ph type="dt" sz="half" idx="10"/>
          </p:nvPr>
        </p:nvSpPr>
        <p:spPr/>
        <p:txBody>
          <a:bodyPr/>
          <a:lstStyle>
            <a:lvl1pPr>
              <a:defRPr/>
            </a:lvl1pPr>
          </a:lstStyle>
          <a:p>
            <a:pPr>
              <a:defRPr/>
            </a:pPr>
            <a:fld id="{DFD4E0E1-4DDC-4484-B8F4-E4F94DFFF99D}" type="datetimeFigureOut">
              <a:rPr lang="en-US"/>
              <a:pPr>
                <a:defRPr/>
              </a:pPr>
              <a:t>7/3/2023</a:t>
            </a:fld>
            <a:endParaRPr lang="en-US"/>
          </a:p>
        </p:txBody>
      </p:sp>
      <p:sp>
        <p:nvSpPr>
          <p:cNvPr id="3" name="Footer Placeholder 4">
            <a:extLst>
              <a:ext uri="{FF2B5EF4-FFF2-40B4-BE49-F238E27FC236}">
                <a16:creationId xmlns:a16="http://schemas.microsoft.com/office/drawing/2014/main" id="{35013F88-0ECA-6F8C-C610-08493BB3D263}"/>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A3F5EE45-2E8A-1239-6AD0-76D95DF6283F}"/>
              </a:ext>
            </a:extLst>
          </p:cNvPr>
          <p:cNvSpPr>
            <a:spLocks noGrp="1"/>
          </p:cNvSpPr>
          <p:nvPr>
            <p:ph type="sldNum" sz="quarter" idx="12"/>
          </p:nvPr>
        </p:nvSpPr>
        <p:spPr/>
        <p:txBody>
          <a:bodyPr/>
          <a:lstStyle>
            <a:lvl1pPr>
              <a:defRPr/>
            </a:lvl1pPr>
          </a:lstStyle>
          <a:p>
            <a:pPr>
              <a:defRPr/>
            </a:pPr>
            <a:fld id="{A2F3E58B-33A6-4350-A4FB-FA2BB7561E08}" type="slidenum">
              <a:rPr lang="en-US" altLang="en-US"/>
              <a:pPr>
                <a:defRPr/>
              </a:pPr>
              <a:t>‹#›</a:t>
            </a:fld>
            <a:endParaRPr lang="en-US" altLang="en-US"/>
          </a:p>
        </p:txBody>
      </p:sp>
    </p:spTree>
    <p:extLst>
      <p:ext uri="{BB962C8B-B14F-4D97-AF65-F5344CB8AC3E}">
        <p14:creationId xmlns:p14="http://schemas.microsoft.com/office/powerpoint/2010/main" val="3017749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a:extLst>
              <a:ext uri="{FF2B5EF4-FFF2-40B4-BE49-F238E27FC236}">
                <a16:creationId xmlns:a16="http://schemas.microsoft.com/office/drawing/2014/main" id="{4AEEC928-0D37-E81E-C038-732AD09379DA}"/>
              </a:ext>
            </a:extLst>
          </p:cNvPr>
          <p:cNvSpPr>
            <a:spLocks noGrp="1"/>
          </p:cNvSpPr>
          <p:nvPr>
            <p:ph type="dt" sz="half" idx="10"/>
          </p:nvPr>
        </p:nvSpPr>
        <p:spPr/>
        <p:txBody>
          <a:bodyPr/>
          <a:lstStyle>
            <a:lvl1pPr>
              <a:defRPr/>
            </a:lvl1pPr>
          </a:lstStyle>
          <a:p>
            <a:pPr>
              <a:defRPr/>
            </a:pPr>
            <a:fld id="{6D13B312-2A46-4154-AB2E-D1DFDA155BEF}" type="datetimeFigureOut">
              <a:rPr lang="en-US"/>
              <a:pPr>
                <a:defRPr/>
              </a:pPr>
              <a:t>7/3/2023</a:t>
            </a:fld>
            <a:endParaRPr lang="en-US"/>
          </a:p>
        </p:txBody>
      </p:sp>
      <p:sp>
        <p:nvSpPr>
          <p:cNvPr id="6" name="Footer Placeholder 4">
            <a:extLst>
              <a:ext uri="{FF2B5EF4-FFF2-40B4-BE49-F238E27FC236}">
                <a16:creationId xmlns:a16="http://schemas.microsoft.com/office/drawing/2014/main" id="{2442E99C-16B8-5028-8D5B-12AE02C4047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D409A861-49A0-0DBA-AE4E-09439A9AFD94}"/>
              </a:ext>
            </a:extLst>
          </p:cNvPr>
          <p:cNvSpPr>
            <a:spLocks noGrp="1"/>
          </p:cNvSpPr>
          <p:nvPr>
            <p:ph type="sldNum" sz="quarter" idx="12"/>
          </p:nvPr>
        </p:nvSpPr>
        <p:spPr/>
        <p:txBody>
          <a:bodyPr/>
          <a:lstStyle>
            <a:lvl1pPr>
              <a:defRPr/>
            </a:lvl1pPr>
          </a:lstStyle>
          <a:p>
            <a:pPr>
              <a:defRPr/>
            </a:pPr>
            <a:fld id="{D63CFF72-8980-4D14-A9BB-E97777454AA5}" type="slidenum">
              <a:rPr lang="en-US" altLang="en-US"/>
              <a:pPr>
                <a:defRPr/>
              </a:pPr>
              <a:t>‹#›</a:t>
            </a:fld>
            <a:endParaRPr lang="en-US" altLang="en-US"/>
          </a:p>
        </p:txBody>
      </p:sp>
    </p:spTree>
    <p:extLst>
      <p:ext uri="{BB962C8B-B14F-4D97-AF65-F5344CB8AC3E}">
        <p14:creationId xmlns:p14="http://schemas.microsoft.com/office/powerpoint/2010/main" val="1837753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a:extLst>
              <a:ext uri="{FF2B5EF4-FFF2-40B4-BE49-F238E27FC236}">
                <a16:creationId xmlns:a16="http://schemas.microsoft.com/office/drawing/2014/main" id="{66BEEE99-5BB8-F61E-567D-95AEBFF61FF7}"/>
              </a:ext>
            </a:extLst>
          </p:cNvPr>
          <p:cNvSpPr>
            <a:spLocks noGrp="1"/>
          </p:cNvSpPr>
          <p:nvPr>
            <p:ph type="dt" sz="half" idx="10"/>
          </p:nvPr>
        </p:nvSpPr>
        <p:spPr/>
        <p:txBody>
          <a:bodyPr/>
          <a:lstStyle>
            <a:lvl1pPr>
              <a:defRPr/>
            </a:lvl1pPr>
          </a:lstStyle>
          <a:p>
            <a:pPr>
              <a:defRPr/>
            </a:pPr>
            <a:fld id="{F66A8E24-58DE-4D5A-B097-A6F055584FF8}" type="datetimeFigureOut">
              <a:rPr lang="en-US"/>
              <a:pPr>
                <a:defRPr/>
              </a:pPr>
              <a:t>7/3/2023</a:t>
            </a:fld>
            <a:endParaRPr lang="en-US"/>
          </a:p>
        </p:txBody>
      </p:sp>
      <p:sp>
        <p:nvSpPr>
          <p:cNvPr id="6" name="Footer Placeholder 4">
            <a:extLst>
              <a:ext uri="{FF2B5EF4-FFF2-40B4-BE49-F238E27FC236}">
                <a16:creationId xmlns:a16="http://schemas.microsoft.com/office/drawing/2014/main" id="{E6644669-B8C9-FE27-EE19-3A4EB2A5195F}"/>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4912B190-B891-5A5B-7AC8-DFE3A8280E63}"/>
              </a:ext>
            </a:extLst>
          </p:cNvPr>
          <p:cNvSpPr>
            <a:spLocks noGrp="1"/>
          </p:cNvSpPr>
          <p:nvPr>
            <p:ph type="sldNum" sz="quarter" idx="12"/>
          </p:nvPr>
        </p:nvSpPr>
        <p:spPr/>
        <p:txBody>
          <a:bodyPr/>
          <a:lstStyle>
            <a:lvl1pPr>
              <a:defRPr/>
            </a:lvl1pPr>
          </a:lstStyle>
          <a:p>
            <a:pPr>
              <a:defRPr/>
            </a:pPr>
            <a:fld id="{B7F7DDB6-D0D9-4EB9-BBED-610BB6B7C76D}" type="slidenum">
              <a:rPr lang="en-US" altLang="en-US"/>
              <a:pPr>
                <a:defRPr/>
              </a:pPr>
              <a:t>‹#›</a:t>
            </a:fld>
            <a:endParaRPr lang="en-US" altLang="en-US"/>
          </a:p>
        </p:txBody>
      </p:sp>
    </p:spTree>
    <p:extLst>
      <p:ext uri="{BB962C8B-B14F-4D97-AF65-F5344CB8AC3E}">
        <p14:creationId xmlns:p14="http://schemas.microsoft.com/office/powerpoint/2010/main" val="3408276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4AFDEDC9-0DAC-BC77-BDEC-5C2C99716A35}"/>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597D9A82-8FD5-F435-1534-23869412C762}"/>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637D470F-EBB6-6015-65DC-967C3CD4F3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786B8F58-AB86-4277-B9B4-99A61781B33B}" type="datetimeFigureOut">
              <a:rPr lang="en-US"/>
              <a:pPr>
                <a:defRPr/>
              </a:pPr>
              <a:t>7/3/2023</a:t>
            </a:fld>
            <a:endParaRPr lang="en-US"/>
          </a:p>
        </p:txBody>
      </p:sp>
      <p:sp>
        <p:nvSpPr>
          <p:cNvPr id="5" name="Footer Placeholder 4">
            <a:extLst>
              <a:ext uri="{FF2B5EF4-FFF2-40B4-BE49-F238E27FC236}">
                <a16:creationId xmlns:a16="http://schemas.microsoft.com/office/drawing/2014/main" id="{2238A98F-8242-29BE-0E2A-A4D7B3783E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D93801FB-0227-73E0-C291-D3E46F3FE5A4}"/>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FD545AA1-61F0-498C-93F2-477FCC4675A4}"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3">
            <a:extLst>
              <a:ext uri="{FF2B5EF4-FFF2-40B4-BE49-F238E27FC236}">
                <a16:creationId xmlns:a16="http://schemas.microsoft.com/office/drawing/2014/main" id="{D9106DD1-6580-2057-4129-9A4AAB834E3D}"/>
              </a:ext>
            </a:extLst>
          </p:cNvPr>
          <p:cNvSpPr>
            <a:spLocks noGrp="1"/>
          </p:cNvSpPr>
          <p:nvPr>
            <p:ph type="title"/>
          </p:nvPr>
        </p:nvSpPr>
        <p:spPr/>
        <p:txBody>
          <a:bodyPr/>
          <a:lstStyle/>
          <a:p>
            <a:pPr eaLnBrk="1" hangingPunct="1"/>
            <a:r>
              <a:rPr lang="en-US" altLang="en-US" b="1">
                <a:solidFill>
                  <a:srgbClr val="000000"/>
                </a:solidFill>
                <a:latin typeface="Times New Roman" panose="02020603050405020304" pitchFamily="18" charset="0"/>
              </a:rPr>
              <a:t>Chapter 6: Legal frame work </a:t>
            </a:r>
            <a:endParaRPr lang="en-US" altLang="en-US"/>
          </a:p>
        </p:txBody>
      </p:sp>
      <p:sp>
        <p:nvSpPr>
          <p:cNvPr id="2051" name="Content Placeholder 4">
            <a:extLst>
              <a:ext uri="{FF2B5EF4-FFF2-40B4-BE49-F238E27FC236}">
                <a16:creationId xmlns:a16="http://schemas.microsoft.com/office/drawing/2014/main" id="{7A563EF0-A65C-BF02-3E67-0EA231283613}"/>
              </a:ext>
            </a:extLst>
          </p:cNvPr>
          <p:cNvSpPr>
            <a:spLocks noGrp="1"/>
          </p:cNvSpPr>
          <p:nvPr>
            <p:ph idx="1"/>
          </p:nvPr>
        </p:nvSpPr>
        <p:spPr>
          <a:xfrm>
            <a:off x="0" y="1416050"/>
            <a:ext cx="12192000" cy="4926013"/>
          </a:xfrm>
        </p:spPr>
        <p:txBody>
          <a:bodyPr/>
          <a:lstStyle/>
          <a:p>
            <a:pPr marL="0" indent="0" eaLnBrk="1" hangingPunct="1">
              <a:buFont typeface="Arial" panose="020B0604020202020204" pitchFamily="34" charset="0"/>
              <a:buNone/>
              <a:defRPr/>
            </a:pPr>
            <a:r>
              <a:rPr lang="en-US" altLang="en-US" b="1" dirty="0">
                <a:solidFill>
                  <a:srgbClr val="000000"/>
                </a:solidFill>
                <a:latin typeface="Times New Roman" panose="02020603050405020304" pitchFamily="18" charset="0"/>
              </a:rPr>
              <a:t>Chapter Objectives </a:t>
            </a:r>
            <a:endParaRPr lang="en-US" altLang="en-US"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r>
              <a:rPr lang="en-US" altLang="en-US" dirty="0">
                <a:solidFill>
                  <a:srgbClr val="000000"/>
                </a:solidFill>
                <a:latin typeface="Times New Roman" panose="02020603050405020304" pitchFamily="18" charset="0"/>
              </a:rPr>
              <a:t>After completing this chapter, you will be able to: </a:t>
            </a:r>
          </a:p>
          <a:p>
            <a:pPr eaLnBrk="1" hangingPunct="1">
              <a:buFont typeface="Wingdings" panose="05000000000000000000" pitchFamily="2" charset="2"/>
              <a:buChar char="ü"/>
              <a:defRPr/>
            </a:pPr>
            <a:r>
              <a:rPr lang="en-US" altLang="en-US" dirty="0">
                <a:solidFill>
                  <a:srgbClr val="000000"/>
                </a:solidFill>
                <a:latin typeface="Times New Roman" panose="02020603050405020304" pitchFamily="18" charset="0"/>
              </a:rPr>
              <a:t>Discuss the concept of the legal framework </a:t>
            </a:r>
          </a:p>
          <a:p>
            <a:pPr eaLnBrk="1" hangingPunct="1">
              <a:buFont typeface="Wingdings" panose="05000000000000000000" pitchFamily="2" charset="2"/>
              <a:buChar char="ü"/>
              <a:defRPr/>
            </a:pPr>
            <a:r>
              <a:rPr lang="en-US" altLang="en-US" dirty="0">
                <a:solidFill>
                  <a:srgbClr val="000000"/>
                </a:solidFill>
                <a:latin typeface="Times New Roman" panose="02020603050405020304" pitchFamily="18" charset="0"/>
              </a:rPr>
              <a:t>Identify international and national legal frameworks in relation to inclusiveness </a:t>
            </a:r>
          </a:p>
          <a:p>
            <a:pPr eaLnBrk="1" hangingPunct="1">
              <a:buFont typeface="Wingdings" panose="05000000000000000000" pitchFamily="2" charset="2"/>
              <a:buChar char="ü"/>
              <a:defRPr/>
            </a:pPr>
            <a:r>
              <a:rPr lang="en-US" altLang="en-US" dirty="0">
                <a:solidFill>
                  <a:srgbClr val="000000"/>
                </a:solidFill>
                <a:latin typeface="Times New Roman" panose="02020603050405020304" pitchFamily="18" charset="0"/>
              </a:rPr>
              <a:t>Discuss legal frameworks and their implementation </a:t>
            </a:r>
          </a:p>
          <a:p>
            <a:pPr eaLnBrk="1" hangingPunct="1">
              <a:buFont typeface="Wingdings" panose="05000000000000000000" pitchFamily="2" charset="2"/>
              <a:buChar char="ü"/>
              <a:defRPr/>
            </a:pPr>
            <a:r>
              <a:rPr lang="en-US" altLang="en-US" dirty="0">
                <a:solidFill>
                  <a:srgbClr val="000000"/>
                </a:solidFill>
                <a:latin typeface="Times New Roman" panose="02020603050405020304" pitchFamily="18" charset="0"/>
              </a:rPr>
              <a:t>Explore gaps in the implementation of legal frameworks to implement inclusion </a:t>
            </a:r>
          </a:p>
          <a:p>
            <a:pPr eaLnBrk="1" hangingPunct="1">
              <a:defRPr/>
            </a:pPr>
            <a:endParaRPr lang="en-US"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2">
            <a:extLst>
              <a:ext uri="{FF2B5EF4-FFF2-40B4-BE49-F238E27FC236}">
                <a16:creationId xmlns:a16="http://schemas.microsoft.com/office/drawing/2014/main" id="{848B1963-76F6-2981-87FD-1E53B7665BEA}"/>
              </a:ext>
            </a:extLst>
          </p:cNvPr>
          <p:cNvSpPr>
            <a:spLocks noGrp="1"/>
          </p:cNvSpPr>
          <p:nvPr>
            <p:ph idx="4294967295"/>
          </p:nvPr>
        </p:nvSpPr>
        <p:spPr>
          <a:xfrm>
            <a:off x="0" y="0"/>
            <a:ext cx="12192000" cy="6858000"/>
          </a:xfrm>
        </p:spPr>
        <p:txBody>
          <a:bodyPr/>
          <a:lstStyle/>
          <a:p>
            <a:pPr marL="0" indent="0" eaLnBrk="1" hangingPunct="1">
              <a:buFont typeface="Arial" panose="020B0604020202020204" pitchFamily="34" charset="0"/>
              <a:buNone/>
              <a:defRPr/>
            </a:pPr>
            <a:r>
              <a:rPr lang="en-US" altLang="en-US" b="1" i="1" dirty="0">
                <a:solidFill>
                  <a:srgbClr val="000000"/>
                </a:solidFill>
                <a:latin typeface="Times New Roman" panose="02020603050405020304" pitchFamily="18" charset="0"/>
              </a:rPr>
              <a:t>D) The World Program of Action, 1982 and the Standard Rules, 1993 the World Program of Action Concerning Persons with Disability </a:t>
            </a:r>
            <a:endParaRPr lang="en-US" altLang="en-US" i="1" dirty="0">
              <a:solidFill>
                <a:srgbClr val="000000"/>
              </a:solidFill>
              <a:latin typeface="Times New Roman" panose="02020603050405020304" pitchFamily="18" charset="0"/>
            </a:endParaRPr>
          </a:p>
          <a:p>
            <a:pPr eaLnBrk="1" hangingPunct="1">
              <a:defRPr/>
            </a:pPr>
            <a:r>
              <a:rPr lang="en-US" altLang="en-US" dirty="0">
                <a:solidFill>
                  <a:srgbClr val="000000"/>
                </a:solidFill>
                <a:latin typeface="Times New Roman" panose="02020603050405020304" pitchFamily="18" charset="0"/>
              </a:rPr>
              <a:t>This originated from the International Year of Disabled Persons in 1981, a landmark period in the history of disability rights. </a:t>
            </a:r>
          </a:p>
          <a:p>
            <a:pPr eaLnBrk="1" hangingPunct="1">
              <a:defRPr/>
            </a:pPr>
            <a:r>
              <a:rPr lang="en-US" altLang="en-US" dirty="0">
                <a:solidFill>
                  <a:srgbClr val="000000"/>
                </a:solidFill>
                <a:latin typeface="Times New Roman" panose="02020603050405020304" pitchFamily="18" charset="0"/>
              </a:rPr>
              <a:t>The World Program of Action laid the foundations for inclusive education by stating that: </a:t>
            </a:r>
          </a:p>
          <a:p>
            <a:pPr marL="338138" indent="-338138" eaLnBrk="1" hangingPunct="1">
              <a:buFont typeface="+mj-lt"/>
              <a:buAutoNum type="arabicPeriod"/>
              <a:defRPr/>
            </a:pPr>
            <a:r>
              <a:rPr lang="en-US" altLang="en-US" dirty="0">
                <a:solidFill>
                  <a:srgbClr val="000000"/>
                </a:solidFill>
                <a:latin typeface="Times New Roman" panose="02020603050405020304" pitchFamily="18" charset="0"/>
              </a:rPr>
              <a:t>The education of people with </a:t>
            </a:r>
            <a:r>
              <a:rPr lang="en-US" altLang="en-US" b="1" i="1" dirty="0">
                <a:solidFill>
                  <a:srgbClr val="FF0000"/>
                </a:solidFill>
                <a:latin typeface="Times New Roman" panose="02020603050405020304" pitchFamily="18" charset="0"/>
              </a:rPr>
              <a:t>disabilities should take place in the general school system as far as possible. </a:t>
            </a:r>
          </a:p>
          <a:p>
            <a:pPr marL="338138" indent="-338138" eaLnBrk="1" hangingPunct="1">
              <a:buFont typeface="+mj-lt"/>
              <a:buAutoNum type="arabicPeriod"/>
              <a:defRPr/>
            </a:pPr>
            <a:r>
              <a:rPr lang="en-US" altLang="en-US" dirty="0">
                <a:solidFill>
                  <a:srgbClr val="000000"/>
                </a:solidFill>
                <a:latin typeface="Times New Roman" panose="02020603050405020304" pitchFamily="18" charset="0"/>
              </a:rPr>
              <a:t>Responsibility for their education should be placed upon the educational authorities. </a:t>
            </a:r>
            <a:r>
              <a:rPr lang="en-US" altLang="en-US" dirty="0">
                <a:solidFill>
                  <a:srgbClr val="FF0000"/>
                </a:solidFill>
                <a:latin typeface="Times New Roman" panose="02020603050405020304" pitchFamily="18" charset="0"/>
              </a:rPr>
              <a:t>(Note, in many countries the education of disabled children was under the authority of other ministries such as health or social welfare, or none at all) </a:t>
            </a:r>
          </a:p>
          <a:p>
            <a:pPr marL="338138" indent="-338138" eaLnBrk="1" hangingPunct="1">
              <a:buFont typeface="+mj-lt"/>
              <a:buAutoNum type="arabicPeriod"/>
              <a:defRPr/>
            </a:pPr>
            <a:r>
              <a:rPr lang="en-US" altLang="en-US" b="1" i="1" dirty="0">
                <a:solidFill>
                  <a:srgbClr val="FF0000"/>
                </a:solidFill>
                <a:latin typeface="Times New Roman" panose="02020603050405020304" pitchFamily="18" charset="0"/>
              </a:rPr>
              <a:t>Laws regarding compulsory education should include children </a:t>
            </a:r>
            <a:r>
              <a:rPr lang="en-US" altLang="en-US" dirty="0">
                <a:solidFill>
                  <a:srgbClr val="000000"/>
                </a:solidFill>
                <a:latin typeface="Times New Roman" panose="02020603050405020304" pitchFamily="18" charset="0"/>
              </a:rPr>
              <a:t>with all ranges of disabilities, including the most severely disabled </a:t>
            </a:r>
          </a:p>
          <a:p>
            <a:pPr marL="338138" indent="-338138" eaLnBrk="1" hangingPunct="1">
              <a:buFont typeface="+mj-lt"/>
              <a:buAutoNum type="arabicPeriod"/>
              <a:defRPr/>
            </a:pPr>
            <a:r>
              <a:rPr lang="en-US" altLang="en-US" dirty="0">
                <a:solidFill>
                  <a:srgbClr val="000000"/>
                </a:solidFill>
                <a:latin typeface="Times New Roman" panose="02020603050405020304" pitchFamily="18" charset="0"/>
              </a:rPr>
              <a:t>Educational services for disabled children should be i</a:t>
            </a:r>
            <a:r>
              <a:rPr lang="en-US" altLang="en-US" b="1" i="1" dirty="0">
                <a:solidFill>
                  <a:srgbClr val="FF0000"/>
                </a:solidFill>
                <a:latin typeface="Times New Roman" panose="02020603050405020304" pitchFamily="18" charset="0"/>
              </a:rPr>
              <a:t>ndividualized, locally accessible, and comprehensive </a:t>
            </a:r>
          </a:p>
          <a:p>
            <a:pPr eaLnBrk="1" hangingPunct="1">
              <a:defRPr/>
            </a:pPr>
            <a:endParaRPr lang="en-US"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a:extLst>
              <a:ext uri="{FF2B5EF4-FFF2-40B4-BE49-F238E27FC236}">
                <a16:creationId xmlns:a16="http://schemas.microsoft.com/office/drawing/2014/main" id="{BD8AFE1D-A813-576E-2357-0A298A93C57E}"/>
              </a:ext>
            </a:extLst>
          </p:cNvPr>
          <p:cNvSpPr>
            <a:spLocks noGrp="1"/>
          </p:cNvSpPr>
          <p:nvPr>
            <p:ph idx="4294967295"/>
          </p:nvPr>
        </p:nvSpPr>
        <p:spPr>
          <a:xfrm>
            <a:off x="0" y="0"/>
            <a:ext cx="12192000" cy="6754813"/>
          </a:xfrm>
        </p:spPr>
        <p:txBody>
          <a:bodyPr/>
          <a:lstStyle/>
          <a:p>
            <a:pPr marL="515938" indent="-515938" eaLnBrk="1" hangingPunct="1">
              <a:buFont typeface="Arial" panose="020B0604020202020204" pitchFamily="34" charset="0"/>
              <a:buNone/>
              <a:defRPr/>
            </a:pPr>
            <a:r>
              <a:rPr lang="en-US" altLang="en-US" b="1" i="1" dirty="0">
                <a:solidFill>
                  <a:srgbClr val="000000"/>
                </a:solidFill>
                <a:latin typeface="Times New Roman" panose="02020603050405020304" pitchFamily="18" charset="0"/>
              </a:rPr>
              <a:t>E) The Standard Rules on the Equalization of Opportunities for Persons with Disabilities - Rule 6- </a:t>
            </a:r>
            <a:r>
              <a:rPr lang="en-US" altLang="en-US" dirty="0">
                <a:solidFill>
                  <a:srgbClr val="000000"/>
                </a:solidFill>
                <a:latin typeface="Times New Roman" panose="02020603050405020304" pitchFamily="18" charset="0"/>
              </a:rPr>
              <a:t>States should ensure that the education of persons with disabilities is ―an integral part of the educational system</a:t>
            </a:r>
            <a:endParaRPr lang="en-US" altLang="en-US" i="1"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r>
              <a:rPr lang="en-US" altLang="en-US" dirty="0">
                <a:solidFill>
                  <a:srgbClr val="000000"/>
                </a:solidFill>
                <a:latin typeface="Times New Roman" panose="02020603050405020304" pitchFamily="18" charset="0"/>
              </a:rPr>
              <a:t>This consists of rules governing all aspects of the rights of people with disabilities.</a:t>
            </a:r>
          </a:p>
          <a:p>
            <a:pPr marL="393700" indent="-393700" eaLnBrk="1" hangingPunct="1">
              <a:buFont typeface="+mj-lt"/>
              <a:buAutoNum type="arabicPeriod"/>
              <a:defRPr/>
            </a:pPr>
            <a:r>
              <a:rPr lang="en-US" altLang="en-US" dirty="0">
                <a:solidFill>
                  <a:srgbClr val="000000"/>
                </a:solidFill>
                <a:latin typeface="Times New Roman" panose="02020603050405020304" pitchFamily="18" charset="0"/>
              </a:rPr>
              <a:t>The State should take responsibility for the education of people with disabilities, and should a) have a </a:t>
            </a:r>
            <a:r>
              <a:rPr lang="en-US" altLang="en-US" b="1" i="1" dirty="0">
                <a:solidFill>
                  <a:srgbClr val="FF0000"/>
                </a:solidFill>
                <a:latin typeface="Times New Roman" panose="02020603050405020304" pitchFamily="18" charset="0"/>
              </a:rPr>
              <a:t>clear policy </a:t>
            </a:r>
            <a:r>
              <a:rPr lang="en-US" altLang="en-US" dirty="0">
                <a:solidFill>
                  <a:srgbClr val="000000"/>
                </a:solidFill>
                <a:latin typeface="Times New Roman" panose="02020603050405020304" pitchFamily="18" charset="0"/>
              </a:rPr>
              <a:t>b) have a </a:t>
            </a:r>
            <a:r>
              <a:rPr lang="en-US" altLang="en-US" b="1" i="1" dirty="0">
                <a:solidFill>
                  <a:srgbClr val="FF0000"/>
                </a:solidFill>
                <a:latin typeface="Times New Roman" panose="02020603050405020304" pitchFamily="18" charset="0"/>
              </a:rPr>
              <a:t>flexible curriculum </a:t>
            </a:r>
            <a:r>
              <a:rPr lang="en-US" altLang="en-US" dirty="0">
                <a:solidFill>
                  <a:srgbClr val="000000"/>
                </a:solidFill>
                <a:latin typeface="Times New Roman" panose="02020603050405020304" pitchFamily="18" charset="0"/>
              </a:rPr>
              <a:t>c) </a:t>
            </a:r>
            <a:r>
              <a:rPr lang="en-US" altLang="en-US" b="1" i="1" dirty="0">
                <a:solidFill>
                  <a:srgbClr val="FF0000"/>
                </a:solidFill>
                <a:latin typeface="Times New Roman" panose="02020603050405020304" pitchFamily="18" charset="0"/>
              </a:rPr>
              <a:t>provide quality materials</a:t>
            </a:r>
            <a:r>
              <a:rPr lang="en-US" altLang="en-US" dirty="0">
                <a:solidFill>
                  <a:srgbClr val="000000"/>
                </a:solidFill>
                <a:latin typeface="Times New Roman" panose="02020603050405020304" pitchFamily="18" charset="0"/>
              </a:rPr>
              <a:t>, and </a:t>
            </a:r>
            <a:r>
              <a:rPr lang="en-US" altLang="en-US" b="1" i="1" dirty="0">
                <a:solidFill>
                  <a:srgbClr val="FF0000"/>
                </a:solidFill>
                <a:latin typeface="Times New Roman" panose="02020603050405020304" pitchFamily="18" charset="0"/>
              </a:rPr>
              <a:t>ongoing teacher training and support</a:t>
            </a:r>
            <a:r>
              <a:rPr lang="en-US" altLang="en-US" dirty="0">
                <a:solidFill>
                  <a:srgbClr val="000000"/>
                </a:solidFill>
                <a:latin typeface="Times New Roman" panose="02020603050405020304" pitchFamily="18" charset="0"/>
              </a:rPr>
              <a:t>. </a:t>
            </a:r>
          </a:p>
          <a:p>
            <a:pPr marL="393700" indent="-393700" eaLnBrk="1" hangingPunct="1">
              <a:buFont typeface="+mj-lt"/>
              <a:buAutoNum type="arabicPeriod"/>
              <a:defRPr/>
            </a:pPr>
            <a:r>
              <a:rPr lang="en-US" altLang="en-US" b="1" i="1" dirty="0">
                <a:solidFill>
                  <a:srgbClr val="FF0000"/>
                </a:solidFill>
                <a:latin typeface="Times New Roman" panose="02020603050405020304" pitchFamily="18" charset="0"/>
              </a:rPr>
              <a:t>Integration in mainstream schools </a:t>
            </a:r>
            <a:r>
              <a:rPr lang="en-US" altLang="en-US" dirty="0">
                <a:solidFill>
                  <a:srgbClr val="000000"/>
                </a:solidFill>
                <a:latin typeface="Times New Roman" panose="02020603050405020304" pitchFamily="18" charset="0"/>
              </a:rPr>
              <a:t>is promoted with some key conditions; it should be properly resourced and of high quality – it should not be seen as a cheap option. </a:t>
            </a:r>
          </a:p>
          <a:p>
            <a:pPr marL="393700" indent="-393700" eaLnBrk="1" hangingPunct="1">
              <a:buFont typeface="+mj-lt"/>
              <a:buAutoNum type="arabicPeriod"/>
              <a:defRPr/>
            </a:pPr>
            <a:r>
              <a:rPr lang="en-US" altLang="en-US" dirty="0">
                <a:solidFill>
                  <a:srgbClr val="000000"/>
                </a:solidFill>
                <a:latin typeface="Times New Roman" panose="02020603050405020304" pitchFamily="18" charset="0"/>
              </a:rPr>
              <a:t>Special attention should be given to very young and preschool children, and to women with disabilities </a:t>
            </a:r>
          </a:p>
          <a:p>
            <a:pPr marL="393700" indent="-393700" eaLnBrk="1" hangingPunct="1">
              <a:buFont typeface="+mj-lt"/>
              <a:buAutoNum type="arabicPeriod"/>
              <a:defRPr/>
            </a:pPr>
            <a:r>
              <a:rPr lang="en-US" altLang="en-US" dirty="0">
                <a:solidFill>
                  <a:srgbClr val="000000"/>
                </a:solidFill>
                <a:latin typeface="Times New Roman" panose="02020603050405020304" pitchFamily="18" charset="0"/>
              </a:rPr>
              <a:t>Community-based programs are seen as complementary to integrated‘ education </a:t>
            </a:r>
          </a:p>
          <a:p>
            <a:pPr marL="393700" indent="-393700" eaLnBrk="1" hangingPunct="1">
              <a:buFont typeface="+mj-lt"/>
              <a:buAutoNum type="arabicPeriod"/>
              <a:defRPr/>
            </a:pPr>
            <a:r>
              <a:rPr lang="en-US" altLang="en-US" dirty="0">
                <a:solidFill>
                  <a:srgbClr val="000000"/>
                </a:solidFill>
                <a:latin typeface="Times New Roman" panose="02020603050405020304" pitchFamily="18" charset="0"/>
              </a:rPr>
              <a:t>Special education is not ruled out where the mainstream system is inadequate, and for deaf and deaf/blind students </a:t>
            </a:r>
          </a:p>
          <a:p>
            <a:pPr marL="0" indent="0" eaLnBrk="1" hangingPunct="1">
              <a:buFont typeface="Arial" panose="020B0604020202020204" pitchFamily="34" charset="0"/>
              <a:buNone/>
              <a:defRPr/>
            </a:pPr>
            <a:r>
              <a:rPr lang="en-US" altLang="en-US" dirty="0">
                <a:solidFill>
                  <a:srgbClr val="000000"/>
                </a:solidFill>
                <a:latin typeface="Times New Roman" panose="02020603050405020304" pitchFamily="18" charset="0"/>
              </a:rPr>
              <a:t>  </a:t>
            </a:r>
          </a:p>
          <a:p>
            <a:pPr eaLnBrk="1" hangingPunct="1">
              <a:defRPr/>
            </a:pPr>
            <a:endParaRPr lang="en-US"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2">
            <a:extLst>
              <a:ext uri="{FF2B5EF4-FFF2-40B4-BE49-F238E27FC236}">
                <a16:creationId xmlns:a16="http://schemas.microsoft.com/office/drawing/2014/main" id="{1E9BE5F8-23E1-61DB-EDF5-E1BF1D59F81F}"/>
              </a:ext>
            </a:extLst>
          </p:cNvPr>
          <p:cNvSpPr>
            <a:spLocks noGrp="1"/>
          </p:cNvSpPr>
          <p:nvPr>
            <p:ph idx="4294967295"/>
          </p:nvPr>
        </p:nvSpPr>
        <p:spPr>
          <a:xfrm>
            <a:off x="0" y="0"/>
            <a:ext cx="12192000" cy="6858000"/>
          </a:xfrm>
        </p:spPr>
        <p:txBody>
          <a:bodyPr/>
          <a:lstStyle/>
          <a:p>
            <a:pPr marL="0" indent="0" eaLnBrk="1" hangingPunct="1">
              <a:buFont typeface="Arial" panose="020B0604020202020204" pitchFamily="34" charset="0"/>
              <a:buNone/>
              <a:defRPr/>
            </a:pPr>
            <a:r>
              <a:rPr lang="en-US" altLang="en-US" dirty="0">
                <a:solidFill>
                  <a:srgbClr val="000000"/>
                </a:solidFill>
                <a:latin typeface="Times New Roman" panose="02020603050405020304" pitchFamily="18" charset="0"/>
              </a:rPr>
              <a:t>Rule 6 States should ensure that the education of persons with disabilities is ―an integral part of the educational system </a:t>
            </a:r>
          </a:p>
          <a:p>
            <a:pPr marL="514350" indent="-514350" eaLnBrk="1" hangingPunct="1">
              <a:buFont typeface="+mj-lt"/>
              <a:buAutoNum type="arabicPeriod"/>
              <a:defRPr/>
            </a:pPr>
            <a:r>
              <a:rPr lang="en-US" altLang="en-US" b="1" i="1" dirty="0">
                <a:solidFill>
                  <a:srgbClr val="000000"/>
                </a:solidFill>
                <a:latin typeface="Times New Roman" panose="02020603050405020304" pitchFamily="18" charset="0"/>
              </a:rPr>
              <a:t>Para 1: </a:t>
            </a:r>
            <a:r>
              <a:rPr lang="en-US" altLang="en-US" dirty="0">
                <a:solidFill>
                  <a:srgbClr val="000000"/>
                </a:solidFill>
                <a:latin typeface="Times New Roman" panose="02020603050405020304" pitchFamily="18" charset="0"/>
              </a:rPr>
              <a:t>general education authorities are responsible for the education of people with disabilities </a:t>
            </a:r>
          </a:p>
          <a:p>
            <a:pPr marL="514350" indent="-514350" eaLnBrk="1" hangingPunct="1">
              <a:buFont typeface="+mj-lt"/>
              <a:buAutoNum type="arabicPeriod"/>
              <a:defRPr/>
            </a:pPr>
            <a:r>
              <a:rPr lang="en-US" altLang="en-US" b="1" i="1" dirty="0">
                <a:solidFill>
                  <a:srgbClr val="000000"/>
                </a:solidFill>
                <a:latin typeface="Times New Roman" panose="02020603050405020304" pitchFamily="18" charset="0"/>
              </a:rPr>
              <a:t>Para2</a:t>
            </a:r>
            <a:r>
              <a:rPr lang="en-US" altLang="en-US" dirty="0">
                <a:solidFill>
                  <a:srgbClr val="000000"/>
                </a:solidFill>
                <a:latin typeface="Times New Roman" panose="02020603050405020304" pitchFamily="18" charset="0"/>
              </a:rPr>
              <a:t>: education in mainstream schools presupposes the provision of appropriate support services </a:t>
            </a:r>
          </a:p>
          <a:p>
            <a:pPr marL="514350" indent="-514350" eaLnBrk="1" hangingPunct="1">
              <a:buFont typeface="+mj-lt"/>
              <a:buAutoNum type="arabicPeriod"/>
              <a:defRPr/>
            </a:pPr>
            <a:r>
              <a:rPr lang="en-US" altLang="en-US" b="1" i="1" dirty="0">
                <a:solidFill>
                  <a:srgbClr val="000000"/>
                </a:solidFill>
                <a:latin typeface="Times New Roman" panose="02020603050405020304" pitchFamily="18" charset="0"/>
              </a:rPr>
              <a:t>Para 6</a:t>
            </a:r>
            <a:r>
              <a:rPr lang="en-US" altLang="en-US" dirty="0">
                <a:solidFill>
                  <a:srgbClr val="000000"/>
                </a:solidFill>
                <a:latin typeface="Times New Roman" panose="02020603050405020304" pitchFamily="18" charset="0"/>
              </a:rPr>
              <a:t>: states the need to a) have a clear policy, b) have a flexible curriculum, c) provide quality materials, and ongoing teacher training and support </a:t>
            </a:r>
          </a:p>
          <a:p>
            <a:pPr marL="514350" indent="-514350" eaLnBrk="1" hangingPunct="1">
              <a:buFont typeface="+mj-lt"/>
              <a:buAutoNum type="arabicPeriod"/>
              <a:defRPr/>
            </a:pPr>
            <a:r>
              <a:rPr lang="en-US" altLang="en-US" b="1" i="1" dirty="0">
                <a:solidFill>
                  <a:srgbClr val="000000"/>
                </a:solidFill>
                <a:latin typeface="Times New Roman" panose="02020603050405020304" pitchFamily="18" charset="0"/>
              </a:rPr>
              <a:t>Para 7</a:t>
            </a:r>
            <a:r>
              <a:rPr lang="en-US" altLang="en-US" dirty="0">
                <a:solidFill>
                  <a:srgbClr val="000000"/>
                </a:solidFill>
                <a:latin typeface="Times New Roman" panose="02020603050405020304" pitchFamily="18" charset="0"/>
              </a:rPr>
              <a:t>: community-based programs should be seen as complementary to integrated education </a:t>
            </a:r>
          </a:p>
          <a:p>
            <a:pPr marL="514350" indent="-514350" eaLnBrk="1" hangingPunct="1">
              <a:buFont typeface="+mj-lt"/>
              <a:buAutoNum type="arabicPeriod"/>
              <a:defRPr/>
            </a:pPr>
            <a:r>
              <a:rPr lang="en-US" altLang="en-US" b="1" i="1" dirty="0">
                <a:solidFill>
                  <a:srgbClr val="000000"/>
                </a:solidFill>
                <a:latin typeface="Times New Roman" panose="02020603050405020304" pitchFamily="18" charset="0"/>
              </a:rPr>
              <a:t>Para 8: </a:t>
            </a:r>
            <a:r>
              <a:rPr lang="en-US" altLang="en-US" dirty="0">
                <a:solidFill>
                  <a:srgbClr val="000000"/>
                </a:solidFill>
                <a:latin typeface="Times New Roman" panose="02020603050405020304" pitchFamily="18" charset="0"/>
              </a:rPr>
              <a:t>in cases where the general school system does not adequately meet the needs of all disabled persons, special education may be considered in some instances special education may currently be the most appropriate form of education for some students </a:t>
            </a:r>
          </a:p>
          <a:p>
            <a:pPr marL="514350" indent="-514350" eaLnBrk="1" hangingPunct="1">
              <a:buFont typeface="+mj-lt"/>
              <a:buAutoNum type="arabicPeriod"/>
              <a:defRPr/>
            </a:pPr>
            <a:r>
              <a:rPr lang="en-US" altLang="en-US" b="1" i="1" dirty="0">
                <a:solidFill>
                  <a:srgbClr val="000000"/>
                </a:solidFill>
                <a:latin typeface="Times New Roman" panose="02020603050405020304" pitchFamily="18" charset="0"/>
              </a:rPr>
              <a:t>Para 9: </a:t>
            </a:r>
            <a:r>
              <a:rPr lang="en-US" altLang="en-US" dirty="0">
                <a:solidFill>
                  <a:srgbClr val="000000"/>
                </a:solidFill>
                <a:latin typeface="Times New Roman" panose="02020603050405020304" pitchFamily="18" charset="0"/>
              </a:rPr>
              <a:t>deaf and deaf/blind students may receive more appropriate education in separate schools, special classes, or units </a:t>
            </a:r>
          </a:p>
          <a:p>
            <a:pPr eaLnBrk="1" hangingPunct="1">
              <a:defRPr/>
            </a:pPr>
            <a:endParaRPr lang="en-US"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2">
            <a:extLst>
              <a:ext uri="{FF2B5EF4-FFF2-40B4-BE49-F238E27FC236}">
                <a16:creationId xmlns:a16="http://schemas.microsoft.com/office/drawing/2014/main" id="{475EE277-0293-B007-A60C-922C94A16CC8}"/>
              </a:ext>
            </a:extLst>
          </p:cNvPr>
          <p:cNvSpPr>
            <a:spLocks noGrp="1"/>
          </p:cNvSpPr>
          <p:nvPr>
            <p:ph idx="4294967295"/>
          </p:nvPr>
        </p:nvSpPr>
        <p:spPr>
          <a:xfrm>
            <a:off x="0" y="0"/>
            <a:ext cx="12192000" cy="6858000"/>
          </a:xfrm>
        </p:spPr>
        <p:txBody>
          <a:bodyPr/>
          <a:lstStyle/>
          <a:p>
            <a:pPr marL="457200" indent="-457200" eaLnBrk="1" hangingPunct="1">
              <a:buFont typeface="Arial" panose="020B0604020202020204" pitchFamily="34" charset="0"/>
              <a:buNone/>
              <a:defRPr/>
            </a:pPr>
            <a:r>
              <a:rPr lang="en-US" altLang="en-US" b="1" dirty="0">
                <a:solidFill>
                  <a:srgbClr val="000000"/>
                </a:solidFill>
                <a:latin typeface="Times New Roman" panose="02020603050405020304" pitchFamily="18" charset="0"/>
              </a:rPr>
              <a:t>F) The Salamanca/Spain Statement and Framework for Action on Special Needs Education, 1994 </a:t>
            </a:r>
            <a:endParaRPr lang="en-US" altLang="en-US" dirty="0">
              <a:solidFill>
                <a:srgbClr val="000000"/>
              </a:solidFill>
              <a:latin typeface="Times New Roman" panose="02020603050405020304" pitchFamily="18" charset="0"/>
            </a:endParaRPr>
          </a:p>
          <a:p>
            <a:pPr eaLnBrk="1" hangingPunct="1">
              <a:defRPr/>
            </a:pPr>
            <a:r>
              <a:rPr lang="en-US" altLang="en-US" dirty="0">
                <a:solidFill>
                  <a:srgbClr val="000000"/>
                </a:solidFill>
                <a:latin typeface="Times New Roman" panose="02020603050405020304" pitchFamily="18" charset="0"/>
              </a:rPr>
              <a:t>The </a:t>
            </a:r>
            <a:r>
              <a:rPr lang="en-US" altLang="en-US" b="1" dirty="0">
                <a:solidFill>
                  <a:srgbClr val="000000"/>
                </a:solidFill>
                <a:latin typeface="Times New Roman" panose="02020603050405020304" pitchFamily="18" charset="0"/>
              </a:rPr>
              <a:t>Framework </a:t>
            </a:r>
            <a:r>
              <a:rPr lang="en-US" altLang="en-US" dirty="0">
                <a:solidFill>
                  <a:srgbClr val="000000"/>
                </a:solidFill>
                <a:latin typeface="Times New Roman" panose="02020603050405020304" pitchFamily="18" charset="0"/>
              </a:rPr>
              <a:t>gave rise to the </a:t>
            </a:r>
            <a:r>
              <a:rPr lang="en-US" altLang="en-US" b="1" i="1" dirty="0">
                <a:solidFill>
                  <a:srgbClr val="FF0000"/>
                </a:solidFill>
                <a:latin typeface="Times New Roman" panose="02020603050405020304" pitchFamily="18" charset="0"/>
              </a:rPr>
              <a:t>thinking and practice from a different perspective</a:t>
            </a:r>
            <a:r>
              <a:rPr lang="en-US" altLang="en-US" dirty="0">
                <a:solidFill>
                  <a:srgbClr val="000000"/>
                </a:solidFill>
                <a:latin typeface="Times New Roman" panose="02020603050405020304" pitchFamily="18" charset="0"/>
              </a:rPr>
              <a:t> – not from disabled activists, but from the professionals working in schools, trying to </a:t>
            </a:r>
            <a:r>
              <a:rPr lang="en-US" altLang="en-US" b="1" i="1" dirty="0">
                <a:solidFill>
                  <a:srgbClr val="FF0000"/>
                </a:solidFill>
                <a:latin typeface="Times New Roman" panose="02020603050405020304" pitchFamily="18" charset="0"/>
              </a:rPr>
              <a:t>find ways to enable all children to learn together</a:t>
            </a:r>
            <a:r>
              <a:rPr lang="en-US" altLang="en-US" dirty="0">
                <a:solidFill>
                  <a:srgbClr val="000000"/>
                </a:solidFill>
                <a:latin typeface="Times New Roman" panose="02020603050405020304" pitchFamily="18" charset="0"/>
              </a:rPr>
              <a:t>.</a:t>
            </a:r>
          </a:p>
          <a:p>
            <a:pPr eaLnBrk="1" hangingPunct="1">
              <a:defRPr/>
            </a:pPr>
            <a:r>
              <a:rPr lang="en-US" altLang="en-US" dirty="0">
                <a:solidFill>
                  <a:srgbClr val="000000"/>
                </a:solidFill>
                <a:latin typeface="Times New Roman" panose="02020603050405020304" pitchFamily="18" charset="0"/>
              </a:rPr>
              <a:t>A key difference is that, rather than talking about a particular group (for example children with disabilities or girls) and their rights, in Salamanca, the focus was on the diversity of children‘s characteristics and educational needs.</a:t>
            </a:r>
          </a:p>
          <a:p>
            <a:pPr eaLnBrk="1" hangingPunct="1">
              <a:defRPr/>
            </a:pPr>
            <a:r>
              <a:rPr lang="en-US" altLang="en-US" dirty="0">
                <a:solidFill>
                  <a:srgbClr val="000000"/>
                </a:solidFill>
                <a:latin typeface="Times New Roman" panose="02020603050405020304" pitchFamily="18" charset="0"/>
              </a:rPr>
              <a:t>It marked a big shift away from the </a:t>
            </a:r>
            <a:r>
              <a:rPr lang="en-US" altLang="en-US" b="1" i="1" dirty="0">
                <a:solidFill>
                  <a:srgbClr val="FF0000"/>
                </a:solidFill>
                <a:latin typeface="Times New Roman" panose="02020603050405020304" pitchFamily="18" charset="0"/>
              </a:rPr>
              <a:t>dominant paradigm in special needs education</a:t>
            </a:r>
            <a:r>
              <a:rPr lang="en-US" altLang="en-US" dirty="0">
                <a:solidFill>
                  <a:srgbClr val="000000"/>
                </a:solidFill>
                <a:latin typeface="Times New Roman" panose="02020603050405020304" pitchFamily="18" charset="0"/>
              </a:rPr>
              <a:t>, which was strongly supportive of segregated special schools.</a:t>
            </a:r>
          </a:p>
          <a:p>
            <a:pPr eaLnBrk="1" hangingPunct="1">
              <a:defRPr/>
            </a:pPr>
            <a:r>
              <a:rPr lang="en-US" altLang="en-US" dirty="0">
                <a:solidFill>
                  <a:srgbClr val="000000"/>
                </a:solidFill>
                <a:latin typeface="Times New Roman" panose="02020603050405020304" pitchFamily="18" charset="0"/>
              </a:rPr>
              <a:t> It reflected the new thinking‘ in special needs education and promoted the concept of a </a:t>
            </a:r>
            <a:r>
              <a:rPr lang="en-US" altLang="en-US" b="1" i="1" dirty="0">
                <a:solidFill>
                  <a:srgbClr val="FF0000"/>
                </a:solidFill>
                <a:latin typeface="Times New Roman" panose="02020603050405020304" pitchFamily="18" charset="0"/>
              </a:rPr>
              <a:t>fully inclusive school</a:t>
            </a:r>
            <a:r>
              <a:rPr lang="en-US" altLang="en-US" dirty="0">
                <a:solidFill>
                  <a:srgbClr val="000000"/>
                </a:solidFill>
                <a:latin typeface="Times New Roman" panose="02020603050405020304" pitchFamily="18" charset="0"/>
              </a:rPr>
              <a:t>. </a:t>
            </a:r>
          </a:p>
          <a:p>
            <a:pPr eaLnBrk="1" hangingPunct="1">
              <a:defRPr/>
            </a:pPr>
            <a:r>
              <a:rPr lang="en-US" altLang="en-US" dirty="0">
                <a:solidFill>
                  <a:srgbClr val="000000"/>
                </a:solidFill>
                <a:latin typeface="Times New Roman" panose="02020603050405020304" pitchFamily="18" charset="0"/>
              </a:rPr>
              <a:t>The Salamanca Statement and Framework for Action is still a key international document on the principles and practice of inclusive education. </a:t>
            </a:r>
            <a:endParaRPr lang="en-US"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a:extLst>
              <a:ext uri="{FF2B5EF4-FFF2-40B4-BE49-F238E27FC236}">
                <a16:creationId xmlns:a16="http://schemas.microsoft.com/office/drawing/2014/main" id="{DCE85C50-B1C6-EFC8-3866-35B686FCD726}"/>
              </a:ext>
            </a:extLst>
          </p:cNvPr>
          <p:cNvSpPr>
            <a:spLocks noGrp="1"/>
          </p:cNvSpPr>
          <p:nvPr>
            <p:ph idx="4294967295"/>
          </p:nvPr>
        </p:nvSpPr>
        <p:spPr>
          <a:xfrm>
            <a:off x="0" y="0"/>
            <a:ext cx="12192000" cy="6858000"/>
          </a:xfrm>
        </p:spPr>
        <p:txBody>
          <a:bodyPr/>
          <a:lstStyle/>
          <a:p>
            <a:pPr marL="280988" indent="-280988" eaLnBrk="1" hangingPunct="1">
              <a:buFont typeface="Arial" panose="020B0604020202020204" pitchFamily="34" charset="0"/>
              <a:buNone/>
              <a:defRPr/>
            </a:pPr>
            <a:r>
              <a:rPr lang="en-US" altLang="en-US" b="1" i="1" dirty="0">
                <a:solidFill>
                  <a:srgbClr val="000000"/>
                </a:solidFill>
                <a:latin typeface="Times New Roman" panose="02020603050405020304" pitchFamily="18" charset="0"/>
              </a:rPr>
              <a:t>Article 2: </a:t>
            </a:r>
            <a:r>
              <a:rPr lang="en-US" altLang="en-US" dirty="0">
                <a:solidFill>
                  <a:srgbClr val="000000"/>
                </a:solidFill>
                <a:latin typeface="Times New Roman" panose="02020603050405020304" pitchFamily="18" charset="0"/>
              </a:rPr>
              <a:t>Education systems should </a:t>
            </a:r>
            <a:r>
              <a:rPr lang="en-US" altLang="en-US" b="1" i="1" dirty="0">
                <a:solidFill>
                  <a:srgbClr val="FF0000"/>
                </a:solidFill>
                <a:latin typeface="Times New Roman" panose="02020603050405020304" pitchFamily="18" charset="0"/>
              </a:rPr>
              <a:t>take into account the wide diversity </a:t>
            </a:r>
            <a:r>
              <a:rPr lang="en-US" altLang="en-US" dirty="0">
                <a:solidFill>
                  <a:srgbClr val="000000"/>
                </a:solidFill>
                <a:latin typeface="Times New Roman" panose="02020603050405020304" pitchFamily="18" charset="0"/>
              </a:rPr>
              <a:t>of children‘s different characteristics and needs </a:t>
            </a:r>
            <a:r>
              <a:rPr lang="en-US" altLang="en-US" b="1" i="1" dirty="0">
                <a:solidFill>
                  <a:srgbClr val="FF0000"/>
                </a:solidFill>
                <a:latin typeface="Times New Roman" panose="02020603050405020304" pitchFamily="18" charset="0"/>
              </a:rPr>
              <a:t>regular schools with this inclusive orientation</a:t>
            </a:r>
            <a:r>
              <a:rPr lang="en-US" altLang="en-US" dirty="0">
                <a:solidFill>
                  <a:srgbClr val="000000"/>
                </a:solidFill>
                <a:latin typeface="Times New Roman" panose="02020603050405020304" pitchFamily="18" charset="0"/>
              </a:rPr>
              <a:t> are the most effective means of combating discriminatory attitudes, creating welcoming communities, building an inclusive society, and achieving education for all; moreover, they provide effective education to the majority of children and improve the efficiency and ultimately the cost-effectiveness of the entire education system. </a:t>
            </a:r>
          </a:p>
          <a:p>
            <a:pPr marL="398463" indent="-398463" eaLnBrk="1" hangingPunct="1">
              <a:buFont typeface="Arial" panose="020B0604020202020204" pitchFamily="34" charset="0"/>
              <a:buNone/>
              <a:defRPr/>
            </a:pPr>
            <a:r>
              <a:rPr lang="en-US" altLang="en-US" b="1" i="1" dirty="0">
                <a:solidFill>
                  <a:srgbClr val="000000"/>
                </a:solidFill>
                <a:latin typeface="Times New Roman" panose="02020603050405020304" pitchFamily="18" charset="0"/>
              </a:rPr>
              <a:t>Article 3: </a:t>
            </a:r>
            <a:r>
              <a:rPr lang="en-US" altLang="en-US" dirty="0">
                <a:solidFill>
                  <a:srgbClr val="000000"/>
                </a:solidFill>
                <a:latin typeface="Times New Roman" panose="02020603050405020304" pitchFamily="18" charset="0"/>
              </a:rPr>
              <a:t>Governments should ―adopt as a matter of law or policy the principle of inclusive education... unless there are compelling reasons for doing otherwise. </a:t>
            </a:r>
          </a:p>
          <a:p>
            <a:pPr marL="176213" indent="-176213" eaLnBrk="1" hangingPunct="1">
              <a:buFont typeface="Arial" panose="020B0604020202020204" pitchFamily="34" charset="0"/>
              <a:buNone/>
              <a:defRPr/>
            </a:pPr>
            <a:r>
              <a:rPr lang="en-US" altLang="en-US" b="1" i="1" dirty="0">
                <a:solidFill>
                  <a:srgbClr val="000000"/>
                </a:solidFill>
                <a:latin typeface="Times New Roman" panose="02020603050405020304" pitchFamily="18" charset="0"/>
              </a:rPr>
              <a:t>Article 4: </a:t>
            </a:r>
            <a:r>
              <a:rPr lang="en-US" altLang="en-US" dirty="0">
                <a:solidFill>
                  <a:srgbClr val="000000"/>
                </a:solidFill>
                <a:latin typeface="Times New Roman" panose="02020603050405020304" pitchFamily="18" charset="0"/>
              </a:rPr>
              <a:t>- human differences are normal and learning must be adapted to the needs of the child rather than the child fitted to preordained assumptions, a child-centered pedagogy is beneficial to all students, and as a consequence, to society as a whole... it can substantially reduce drop-out and repetition while ensuring higher average levels of achievement. </a:t>
            </a:r>
          </a:p>
          <a:p>
            <a:pPr marL="176213" indent="-176213" eaLnBrk="1" hangingPunct="1">
              <a:buFont typeface="Arial" panose="020B0604020202020204" pitchFamily="34" charset="0"/>
              <a:buNone/>
              <a:defRPr/>
            </a:pPr>
            <a:r>
              <a:rPr lang="en-US" altLang="en-US" b="1" i="1" dirty="0">
                <a:solidFill>
                  <a:srgbClr val="000000"/>
                </a:solidFill>
                <a:latin typeface="Times New Roman" panose="02020603050405020304" pitchFamily="18" charset="0"/>
              </a:rPr>
              <a:t>Article</a:t>
            </a:r>
            <a:r>
              <a:rPr lang="en-US" altLang="en-US" dirty="0">
                <a:solidFill>
                  <a:srgbClr val="000000"/>
                </a:solidFill>
                <a:latin typeface="Times New Roman" panose="02020603050405020304" pitchFamily="18" charset="0"/>
              </a:rPr>
              <a:t> </a:t>
            </a:r>
            <a:r>
              <a:rPr lang="en-US" altLang="en-US" b="1" i="1" dirty="0">
                <a:solidFill>
                  <a:srgbClr val="000000"/>
                </a:solidFill>
                <a:latin typeface="Times New Roman" panose="02020603050405020304" pitchFamily="18" charset="0"/>
              </a:rPr>
              <a:t>6: </a:t>
            </a:r>
            <a:r>
              <a:rPr lang="en-US" altLang="en-US" dirty="0">
                <a:solidFill>
                  <a:srgbClr val="000000"/>
                </a:solidFill>
                <a:latin typeface="Times New Roman" panose="02020603050405020304" pitchFamily="18" charset="0"/>
              </a:rPr>
              <a:t>-Inclusion and participation are essential to human dignity and to the enjoyment and exercise of human rights.</a:t>
            </a:r>
          </a:p>
          <a:p>
            <a:pPr marL="398463" indent="-398463" eaLnBrk="1" hangingPunct="1">
              <a:buFont typeface="Arial" panose="020B0604020202020204" pitchFamily="34" charset="0"/>
              <a:buNone/>
              <a:defRPr/>
            </a:pPr>
            <a:endParaRPr lang="en-US"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2">
            <a:extLst>
              <a:ext uri="{FF2B5EF4-FFF2-40B4-BE49-F238E27FC236}">
                <a16:creationId xmlns:a16="http://schemas.microsoft.com/office/drawing/2014/main" id="{E35ECAEE-89E4-EB12-BC72-FF3D525D232D}"/>
              </a:ext>
            </a:extLst>
          </p:cNvPr>
          <p:cNvSpPr>
            <a:spLocks noGrp="1"/>
          </p:cNvSpPr>
          <p:nvPr>
            <p:ph idx="4294967295"/>
          </p:nvPr>
        </p:nvSpPr>
        <p:spPr>
          <a:xfrm>
            <a:off x="0" y="0"/>
            <a:ext cx="12192000" cy="6740525"/>
          </a:xfrm>
        </p:spPr>
        <p:txBody>
          <a:bodyPr/>
          <a:lstStyle/>
          <a:p>
            <a:pPr marL="236538" indent="-236538" eaLnBrk="1" hangingPunct="1">
              <a:buFont typeface="Arial" panose="020B0604020202020204" pitchFamily="34" charset="0"/>
              <a:buNone/>
              <a:defRPr/>
            </a:pPr>
            <a:r>
              <a:rPr lang="en-US" altLang="en-US" b="1" i="1" dirty="0">
                <a:solidFill>
                  <a:srgbClr val="000000"/>
                </a:solidFill>
                <a:latin typeface="Times New Roman" panose="02020603050405020304" pitchFamily="18" charset="0"/>
              </a:rPr>
              <a:t>Article 7: </a:t>
            </a:r>
            <a:r>
              <a:rPr lang="en-US" altLang="en-US" dirty="0">
                <a:solidFill>
                  <a:srgbClr val="000000"/>
                </a:solidFill>
                <a:latin typeface="Times New Roman" panose="02020603050405020304" pitchFamily="18" charset="0"/>
              </a:rPr>
              <a:t>-The fundamental principle of the inclusive school is that all children should learn together, wherever possible, regardless of any difficulties or differences they may have. </a:t>
            </a:r>
          </a:p>
          <a:p>
            <a:pPr marL="236538" indent="-236538" eaLnBrk="1" hangingPunct="1">
              <a:buFont typeface="Arial" panose="020B0604020202020204" pitchFamily="34" charset="0"/>
              <a:buNone/>
              <a:defRPr/>
            </a:pPr>
            <a:r>
              <a:rPr lang="en-US" altLang="en-US" b="1" i="1" dirty="0">
                <a:solidFill>
                  <a:srgbClr val="000000"/>
                </a:solidFill>
                <a:latin typeface="Times New Roman" panose="02020603050405020304" pitchFamily="18" charset="0"/>
              </a:rPr>
              <a:t>Article 10</a:t>
            </a:r>
            <a:r>
              <a:rPr lang="en-US" altLang="en-US" dirty="0">
                <a:solidFill>
                  <a:srgbClr val="000000"/>
                </a:solidFill>
                <a:latin typeface="Times New Roman" panose="02020603050405020304" pitchFamily="18" charset="0"/>
              </a:rPr>
              <a:t>: - Experience suggests that inclusive schools, serving all of the children in a community, are most successful in eliciting community support and in finding imaginative and innovative ways of using the limited resources that are available. </a:t>
            </a:r>
          </a:p>
          <a:p>
            <a:pPr eaLnBrk="1" hangingPunct="1">
              <a:defRPr/>
            </a:pPr>
            <a:r>
              <a:rPr lang="en-US" altLang="en-US" b="1" i="1" dirty="0">
                <a:solidFill>
                  <a:srgbClr val="000000"/>
                </a:solidFill>
                <a:latin typeface="Times New Roman" panose="02020603050405020304" pitchFamily="18" charset="0"/>
              </a:rPr>
              <a:t>Article 18: </a:t>
            </a:r>
            <a:r>
              <a:rPr lang="en-US" altLang="en-US" dirty="0">
                <a:solidFill>
                  <a:srgbClr val="000000"/>
                </a:solidFill>
                <a:latin typeface="Times New Roman" panose="02020603050405020304" pitchFamily="18" charset="0"/>
              </a:rPr>
              <a:t>- Educational policies at all levels, from the national to the local, should stipulate that a child with a disability should attend the neighborhood school that is, the school that would be attended if the child did not have a disability.</a:t>
            </a:r>
          </a:p>
          <a:p>
            <a:pPr marL="0" indent="0" eaLnBrk="1" hangingPunct="1">
              <a:buFont typeface="Arial" panose="020B0604020202020204" pitchFamily="34" charset="0"/>
              <a:buNone/>
              <a:defRPr/>
            </a:pPr>
            <a:endParaRPr lang="en-US" altLang="en-US"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r>
              <a:rPr lang="en-US" altLang="en-US" b="1" dirty="0">
                <a:solidFill>
                  <a:srgbClr val="000000"/>
                </a:solidFill>
                <a:latin typeface="Times New Roman" panose="02020603050405020304" pitchFamily="18" charset="0"/>
              </a:rPr>
              <a:t>G. Convention on the Rights of Persons with Disabilities, 2006 </a:t>
            </a:r>
            <a:endParaRPr lang="en-US" altLang="en-US"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r>
              <a:rPr lang="en-US" altLang="en-US" b="1" dirty="0">
                <a:solidFill>
                  <a:srgbClr val="000000"/>
                </a:solidFill>
                <a:latin typeface="Times New Roman" panose="02020603050405020304" pitchFamily="18" charset="0"/>
              </a:rPr>
              <a:t>Article 24 – Education:- </a:t>
            </a:r>
            <a:r>
              <a:rPr lang="en-US" altLang="en-US" dirty="0">
                <a:solidFill>
                  <a:srgbClr val="000000"/>
                </a:solidFill>
                <a:latin typeface="Times New Roman" panose="02020603050405020304" pitchFamily="18" charset="0"/>
              </a:rPr>
              <a:t> States Parties recognize the right of persons with disabilities to </a:t>
            </a:r>
            <a:r>
              <a:rPr lang="en-US" altLang="en-US" b="1" i="1" dirty="0">
                <a:solidFill>
                  <a:srgbClr val="FF0000"/>
                </a:solidFill>
                <a:latin typeface="Times New Roman" panose="02020603050405020304" pitchFamily="18" charset="0"/>
              </a:rPr>
              <a:t>education-right without discrimination</a:t>
            </a:r>
            <a:r>
              <a:rPr lang="en-US" altLang="en-US" dirty="0">
                <a:solidFill>
                  <a:srgbClr val="000000"/>
                </a:solidFill>
                <a:latin typeface="Times New Roman" panose="02020603050405020304" pitchFamily="18" charset="0"/>
              </a:rPr>
              <a:t>. </a:t>
            </a:r>
            <a:endParaRPr lang="en-US" altLang="en-US" dirty="0">
              <a:solidFill>
                <a:prstClr val="black"/>
              </a:solidFill>
            </a:endParaRPr>
          </a:p>
          <a:p>
            <a:pPr eaLnBrk="1" hangingPunct="1">
              <a:defRPr/>
            </a:pPr>
            <a:endParaRPr lang="en-US"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2">
            <a:extLst>
              <a:ext uri="{FF2B5EF4-FFF2-40B4-BE49-F238E27FC236}">
                <a16:creationId xmlns:a16="http://schemas.microsoft.com/office/drawing/2014/main" id="{F3E4551A-8DB4-5B75-FAD6-C3D9E1E6FE23}"/>
              </a:ext>
            </a:extLst>
          </p:cNvPr>
          <p:cNvSpPr>
            <a:spLocks noGrp="1"/>
          </p:cNvSpPr>
          <p:nvPr>
            <p:ph idx="4294967295"/>
          </p:nvPr>
        </p:nvSpPr>
        <p:spPr>
          <a:xfrm>
            <a:off x="0" y="0"/>
            <a:ext cx="12063413" cy="6858000"/>
          </a:xfrm>
        </p:spPr>
        <p:txBody>
          <a:bodyPr/>
          <a:lstStyle/>
          <a:p>
            <a:pPr marL="0" indent="0" eaLnBrk="1" hangingPunct="1">
              <a:buFont typeface="Arial" panose="020B0604020202020204" pitchFamily="34" charset="0"/>
              <a:buNone/>
              <a:defRPr/>
            </a:pPr>
            <a:r>
              <a:rPr lang="en-US" altLang="en-US" sz="3000" dirty="0">
                <a:solidFill>
                  <a:srgbClr val="000000"/>
                </a:solidFill>
                <a:latin typeface="Times New Roman" panose="02020603050405020304" pitchFamily="18" charset="0"/>
              </a:rPr>
              <a:t>2. In realizing this right, States Parties shall ensure that: </a:t>
            </a:r>
          </a:p>
          <a:p>
            <a:pPr marL="514350" indent="-338138" eaLnBrk="1" hangingPunct="1">
              <a:buFont typeface="+mj-lt"/>
              <a:buAutoNum type="alphaLcPeriod"/>
              <a:defRPr/>
            </a:pPr>
            <a:r>
              <a:rPr lang="en-US" altLang="en-US" sz="3000" dirty="0">
                <a:solidFill>
                  <a:srgbClr val="000000"/>
                </a:solidFill>
                <a:latin typeface="Times New Roman" panose="02020603050405020304" pitchFamily="18" charset="0"/>
              </a:rPr>
              <a:t>Persons with disabilities are </a:t>
            </a:r>
            <a:r>
              <a:rPr lang="en-US" altLang="en-US" sz="3000" b="1" i="1" dirty="0">
                <a:solidFill>
                  <a:srgbClr val="FF0000"/>
                </a:solidFill>
                <a:latin typeface="Times New Roman" panose="02020603050405020304" pitchFamily="18" charset="0"/>
              </a:rPr>
              <a:t>not excluded from the general education system </a:t>
            </a:r>
            <a:r>
              <a:rPr lang="en-US" altLang="en-US" sz="3000" dirty="0">
                <a:solidFill>
                  <a:srgbClr val="000000"/>
                </a:solidFill>
                <a:latin typeface="Times New Roman" panose="02020603050405020304" pitchFamily="18" charset="0"/>
              </a:rPr>
              <a:t>on the basis of disability, and those children with disabilities are not excluded from free and compulsory primary education, or from secondary education, on the basis of disability; </a:t>
            </a:r>
          </a:p>
          <a:p>
            <a:pPr marL="514350" indent="-338138" eaLnBrk="1" hangingPunct="1">
              <a:buFont typeface="+mj-lt"/>
              <a:buAutoNum type="alphaLcPeriod"/>
              <a:defRPr/>
            </a:pPr>
            <a:r>
              <a:rPr lang="en-US" altLang="en-US" sz="3000" dirty="0">
                <a:solidFill>
                  <a:srgbClr val="000000"/>
                </a:solidFill>
                <a:latin typeface="Times New Roman" panose="02020603050405020304" pitchFamily="18" charset="0"/>
              </a:rPr>
              <a:t>Persons with disabilities </a:t>
            </a:r>
            <a:r>
              <a:rPr lang="en-US" altLang="en-US" sz="3000" b="1" i="1" dirty="0">
                <a:solidFill>
                  <a:srgbClr val="FF0000"/>
                </a:solidFill>
                <a:latin typeface="Times New Roman" panose="02020603050405020304" pitchFamily="18" charset="0"/>
              </a:rPr>
              <a:t>can access an inclusive, quality, and free primary education and secondary education</a:t>
            </a:r>
            <a:r>
              <a:rPr lang="en-US" altLang="en-US" sz="3000" dirty="0">
                <a:solidFill>
                  <a:srgbClr val="000000"/>
                </a:solidFill>
                <a:latin typeface="Times New Roman" panose="02020603050405020304" pitchFamily="18" charset="0"/>
              </a:rPr>
              <a:t> on an equal basis with others in the communities in which they live; </a:t>
            </a:r>
          </a:p>
          <a:p>
            <a:pPr marL="514350" indent="-338138" eaLnBrk="1" hangingPunct="1">
              <a:buFont typeface="+mj-lt"/>
              <a:buAutoNum type="alphaLcPeriod"/>
              <a:defRPr/>
            </a:pPr>
            <a:r>
              <a:rPr lang="en-US" altLang="en-US" sz="3000" dirty="0">
                <a:solidFill>
                  <a:srgbClr val="000000"/>
                </a:solidFill>
                <a:latin typeface="Times New Roman" panose="02020603050405020304" pitchFamily="18" charset="0"/>
              </a:rPr>
              <a:t>Reasonable accommodation of the individual‘s requirements is provided; </a:t>
            </a:r>
          </a:p>
          <a:p>
            <a:pPr marL="514350" indent="-338138" eaLnBrk="1" hangingPunct="1">
              <a:buFont typeface="+mj-lt"/>
              <a:buAutoNum type="alphaLcPeriod"/>
              <a:defRPr/>
            </a:pPr>
            <a:r>
              <a:rPr lang="en-US" altLang="en-US" sz="3000" dirty="0">
                <a:solidFill>
                  <a:srgbClr val="000000"/>
                </a:solidFill>
                <a:latin typeface="Times New Roman" panose="02020603050405020304" pitchFamily="18" charset="0"/>
              </a:rPr>
              <a:t>Persons with disabilities </a:t>
            </a:r>
            <a:r>
              <a:rPr lang="en-US" altLang="en-US" sz="3000" b="1" i="1" dirty="0">
                <a:solidFill>
                  <a:srgbClr val="FF0000"/>
                </a:solidFill>
                <a:latin typeface="Times New Roman" panose="02020603050405020304" pitchFamily="18" charset="0"/>
              </a:rPr>
              <a:t>receive the support required</a:t>
            </a:r>
            <a:r>
              <a:rPr lang="en-US" altLang="en-US" sz="3000" dirty="0">
                <a:solidFill>
                  <a:srgbClr val="000000"/>
                </a:solidFill>
                <a:latin typeface="Times New Roman" panose="02020603050405020304" pitchFamily="18" charset="0"/>
              </a:rPr>
              <a:t>, within </a:t>
            </a:r>
            <a:r>
              <a:rPr lang="en-US" altLang="en-US" sz="3000" b="1" i="1" dirty="0">
                <a:solidFill>
                  <a:srgbClr val="FF0000"/>
                </a:solidFill>
                <a:latin typeface="Times New Roman" panose="02020603050405020304" pitchFamily="18" charset="0"/>
              </a:rPr>
              <a:t>the general education system</a:t>
            </a:r>
            <a:r>
              <a:rPr lang="en-US" altLang="en-US" sz="3000" dirty="0">
                <a:solidFill>
                  <a:srgbClr val="000000"/>
                </a:solidFill>
                <a:latin typeface="Times New Roman" panose="02020603050405020304" pitchFamily="18" charset="0"/>
              </a:rPr>
              <a:t>, to facilitate their effective education; </a:t>
            </a:r>
          </a:p>
          <a:p>
            <a:pPr marL="514350" indent="-338138" eaLnBrk="1" hangingPunct="1">
              <a:buFont typeface="+mj-lt"/>
              <a:buAutoNum type="alphaLcPeriod"/>
              <a:defRPr/>
            </a:pPr>
            <a:r>
              <a:rPr lang="en-US" altLang="en-US" sz="3000" dirty="0">
                <a:solidFill>
                  <a:srgbClr val="000000"/>
                </a:solidFill>
                <a:latin typeface="Times New Roman" panose="02020603050405020304" pitchFamily="18" charset="0"/>
              </a:rPr>
              <a:t>Effective </a:t>
            </a:r>
            <a:r>
              <a:rPr lang="en-US" altLang="en-US" sz="3000" b="1" i="1" dirty="0">
                <a:solidFill>
                  <a:srgbClr val="FF0000"/>
                </a:solidFill>
                <a:latin typeface="Times New Roman" panose="02020603050405020304" pitchFamily="18" charset="0"/>
              </a:rPr>
              <a:t>individualized support measures </a:t>
            </a:r>
            <a:r>
              <a:rPr lang="en-US" altLang="en-US" sz="3000" dirty="0">
                <a:solidFill>
                  <a:srgbClr val="000000"/>
                </a:solidFill>
                <a:latin typeface="Times New Roman" panose="02020603050405020304" pitchFamily="18" charset="0"/>
              </a:rPr>
              <a:t>are provided in environments that maximize academic and social development, consistent with the goal of full inclusion. </a:t>
            </a:r>
            <a:endParaRPr lang="en-US" altLang="en-US" sz="3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a:extLst>
              <a:ext uri="{FF2B5EF4-FFF2-40B4-BE49-F238E27FC236}">
                <a16:creationId xmlns:a16="http://schemas.microsoft.com/office/drawing/2014/main" id="{D7E16BDA-4B9C-E6D7-307D-C1AE3FE15FAF}"/>
              </a:ext>
            </a:extLst>
          </p:cNvPr>
          <p:cNvSpPr>
            <a:spLocks noGrp="1"/>
          </p:cNvSpPr>
          <p:nvPr>
            <p:ph idx="4294967295"/>
          </p:nvPr>
        </p:nvSpPr>
        <p:spPr>
          <a:xfrm>
            <a:off x="0" y="103188"/>
            <a:ext cx="12192000" cy="6754812"/>
          </a:xfrm>
        </p:spPr>
        <p:txBody>
          <a:bodyPr/>
          <a:lstStyle/>
          <a:p>
            <a:pPr marL="280988" indent="-280988" eaLnBrk="1" hangingPunct="1">
              <a:buFont typeface="Arial" panose="020B0604020202020204" pitchFamily="34" charset="0"/>
              <a:buNone/>
              <a:defRPr/>
            </a:pPr>
            <a:r>
              <a:rPr lang="en-US" altLang="en-US" sz="3000" dirty="0">
                <a:solidFill>
                  <a:srgbClr val="000000"/>
                </a:solidFill>
                <a:latin typeface="Times New Roman" panose="02020603050405020304" pitchFamily="18" charset="0"/>
              </a:rPr>
              <a:t>3. States Parties shall </a:t>
            </a:r>
            <a:r>
              <a:rPr lang="en-US" altLang="en-US" sz="3000" b="1" i="1" dirty="0">
                <a:solidFill>
                  <a:srgbClr val="FF0000"/>
                </a:solidFill>
                <a:latin typeface="Times New Roman" panose="02020603050405020304" pitchFamily="18" charset="0"/>
              </a:rPr>
              <a:t>enable persons with disabilities to learn life and social development skills</a:t>
            </a:r>
            <a:r>
              <a:rPr lang="en-US" altLang="en-US" sz="3000" dirty="0">
                <a:solidFill>
                  <a:srgbClr val="000000"/>
                </a:solidFill>
                <a:latin typeface="Times New Roman" panose="02020603050405020304" pitchFamily="18" charset="0"/>
              </a:rPr>
              <a:t> to facilitate their full and equal participation in education and as members of the community. </a:t>
            </a:r>
          </a:p>
          <a:p>
            <a:pPr marL="280988" indent="-280988" eaLnBrk="1" hangingPunct="1">
              <a:buFont typeface="Arial" panose="020B0604020202020204" pitchFamily="34" charset="0"/>
              <a:buNone/>
              <a:defRPr/>
            </a:pPr>
            <a:r>
              <a:rPr lang="en-US" altLang="en-US" sz="3000" dirty="0">
                <a:solidFill>
                  <a:srgbClr val="000000"/>
                </a:solidFill>
                <a:latin typeface="Times New Roman" panose="02020603050405020304" pitchFamily="18" charset="0"/>
              </a:rPr>
              <a:t>To this end, States Parties shall take appropriate measures, including: </a:t>
            </a:r>
          </a:p>
          <a:p>
            <a:pPr marL="690562" indent="-514350" eaLnBrk="1" hangingPunct="1">
              <a:buFont typeface="+mj-lt"/>
              <a:buAutoNum type="alphaUcPeriod"/>
              <a:defRPr/>
            </a:pPr>
            <a:r>
              <a:rPr lang="en-US" altLang="en-US" sz="3000" dirty="0">
                <a:solidFill>
                  <a:srgbClr val="000000"/>
                </a:solidFill>
                <a:latin typeface="Times New Roman" panose="02020603050405020304" pitchFamily="18" charset="0"/>
              </a:rPr>
              <a:t>Facilitating the learning of Braille, alternative script, augmentative and alternative modes, means and formats of communication and orientation and mobility skills, and facilitating peer support and mentoring; </a:t>
            </a:r>
          </a:p>
          <a:p>
            <a:pPr marL="690562" indent="-514350" eaLnBrk="1" hangingPunct="1">
              <a:buFont typeface="+mj-lt"/>
              <a:buAutoNum type="alphaUcPeriod"/>
              <a:defRPr/>
            </a:pPr>
            <a:r>
              <a:rPr lang="en-US" altLang="en-US" sz="3000" dirty="0">
                <a:solidFill>
                  <a:srgbClr val="000000"/>
                </a:solidFill>
                <a:latin typeface="Times New Roman" panose="02020603050405020304" pitchFamily="18" charset="0"/>
              </a:rPr>
              <a:t>Facilitating the learning of sign language and the promotion of the linguistic identity of the deaf community; </a:t>
            </a:r>
          </a:p>
          <a:p>
            <a:pPr marL="690562" indent="-514350" eaLnBrk="1" hangingPunct="1">
              <a:buFont typeface="+mj-lt"/>
              <a:buAutoNum type="alphaUcPeriod"/>
              <a:defRPr/>
            </a:pPr>
            <a:r>
              <a:rPr lang="en-US" altLang="en-US" sz="3000" dirty="0">
                <a:solidFill>
                  <a:srgbClr val="000000"/>
                </a:solidFill>
                <a:latin typeface="Times New Roman" panose="02020603050405020304" pitchFamily="18" charset="0"/>
              </a:rPr>
              <a:t>Ensuring that the education of persons, and in particular children, who are blind, deaf or deaf-blind, is delivered in the most appropriate languages and modes and means of communication for the individual, and in environments that maximize academic and social development. </a:t>
            </a:r>
          </a:p>
          <a:p>
            <a:pPr marL="514350" indent="-338138" eaLnBrk="1" hangingPunct="1">
              <a:buFont typeface="+mj-lt"/>
              <a:buAutoNum type="alphaUcPeriod"/>
              <a:defRPr/>
            </a:pPr>
            <a:endParaRPr lang="en-US"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a:extLst>
              <a:ext uri="{FF2B5EF4-FFF2-40B4-BE49-F238E27FC236}">
                <a16:creationId xmlns:a16="http://schemas.microsoft.com/office/drawing/2014/main" id="{DF74B8FD-F30F-FF7A-24E7-5257C4BE6A29}"/>
              </a:ext>
            </a:extLst>
          </p:cNvPr>
          <p:cNvSpPr>
            <a:spLocks noGrp="1"/>
          </p:cNvSpPr>
          <p:nvPr>
            <p:ph idx="4294967295"/>
          </p:nvPr>
        </p:nvSpPr>
        <p:spPr>
          <a:xfrm>
            <a:off x="0" y="0"/>
            <a:ext cx="12192000" cy="6754813"/>
          </a:xfrm>
        </p:spPr>
        <p:txBody>
          <a:bodyPr/>
          <a:lstStyle/>
          <a:p>
            <a:pPr marL="457200" indent="-398463" eaLnBrk="1" hangingPunct="1">
              <a:buFont typeface="Arial" panose="020B0604020202020204" pitchFamily="34" charset="0"/>
              <a:buNone/>
              <a:defRPr/>
            </a:pPr>
            <a:r>
              <a:rPr lang="en-US" altLang="en-US" sz="3000" dirty="0">
                <a:solidFill>
                  <a:srgbClr val="000000"/>
                </a:solidFill>
                <a:latin typeface="Times New Roman" panose="02020603050405020304" pitchFamily="18" charset="0"/>
              </a:rPr>
              <a:t>4</a:t>
            </a:r>
            <a:r>
              <a:rPr lang="en-US" altLang="en-US" sz="3200" dirty="0">
                <a:solidFill>
                  <a:srgbClr val="000000"/>
                </a:solidFill>
                <a:latin typeface="Times New Roman" panose="02020603050405020304" pitchFamily="18" charset="0"/>
              </a:rPr>
              <a:t>. In order to help ensure the realization of this right, States Parties shall take appropriate measures </a:t>
            </a:r>
            <a:r>
              <a:rPr lang="en-US" altLang="en-US" sz="3200" b="1" i="1" dirty="0">
                <a:solidFill>
                  <a:srgbClr val="FF0000"/>
                </a:solidFill>
                <a:latin typeface="Times New Roman" panose="02020603050405020304" pitchFamily="18" charset="0"/>
              </a:rPr>
              <a:t>to employ teachers, including teachers with disabilities</a:t>
            </a:r>
            <a:r>
              <a:rPr lang="en-US" altLang="en-US" sz="3200" dirty="0">
                <a:solidFill>
                  <a:srgbClr val="000000"/>
                </a:solidFill>
                <a:latin typeface="Times New Roman" panose="02020603050405020304" pitchFamily="18" charset="0"/>
              </a:rPr>
              <a:t>, who are qualified in </a:t>
            </a:r>
            <a:r>
              <a:rPr lang="en-US" altLang="en-US" sz="3200" b="1" i="1" dirty="0">
                <a:solidFill>
                  <a:srgbClr val="000000"/>
                </a:solidFill>
                <a:latin typeface="Times New Roman" panose="02020603050405020304" pitchFamily="18" charset="0"/>
              </a:rPr>
              <a:t>s</a:t>
            </a:r>
            <a:r>
              <a:rPr lang="en-US" altLang="en-US" sz="3200" b="1" i="1" dirty="0">
                <a:solidFill>
                  <a:srgbClr val="FF0000"/>
                </a:solidFill>
                <a:latin typeface="Times New Roman" panose="02020603050405020304" pitchFamily="18" charset="0"/>
              </a:rPr>
              <a:t>ign language and/or Braille and to train professionals and staff who work at all levels of education</a:t>
            </a:r>
            <a:r>
              <a:rPr lang="en-US" altLang="en-US" sz="3200" dirty="0">
                <a:solidFill>
                  <a:srgbClr val="000000"/>
                </a:solidFill>
                <a:latin typeface="Times New Roman" panose="02020603050405020304" pitchFamily="18" charset="0"/>
              </a:rPr>
              <a:t>. </a:t>
            </a:r>
          </a:p>
          <a:p>
            <a:pPr marL="398463" indent="-341313" eaLnBrk="1" hangingPunct="1">
              <a:buFont typeface="Arial" panose="020B0604020202020204" pitchFamily="34" charset="0"/>
              <a:buNone/>
              <a:defRPr/>
            </a:pPr>
            <a:r>
              <a:rPr lang="en-US" altLang="en-US" sz="3200" dirty="0">
                <a:solidFill>
                  <a:srgbClr val="000000"/>
                </a:solidFill>
                <a:latin typeface="Times New Roman" panose="02020603050405020304" pitchFamily="18" charset="0"/>
              </a:rPr>
              <a:t>5. States Parties shall ensure that persons </a:t>
            </a:r>
            <a:r>
              <a:rPr lang="en-US" altLang="en-US" sz="3200" b="1" i="1" dirty="0">
                <a:solidFill>
                  <a:srgbClr val="FF0000"/>
                </a:solidFill>
                <a:latin typeface="Times New Roman" panose="02020603050405020304" pitchFamily="18" charset="0"/>
              </a:rPr>
              <a:t>with disabilities are able to access general tertiary education, vocational training, adult education, and lifelong learning without discrimination and on an equal basis with others</a:t>
            </a:r>
            <a:r>
              <a:rPr lang="en-US" altLang="en-US" sz="3200" dirty="0">
                <a:solidFill>
                  <a:srgbClr val="000000"/>
                </a:solidFill>
                <a:latin typeface="Times New Roman" panose="02020603050405020304" pitchFamily="18" charset="0"/>
              </a:rPr>
              <a:t>. </a:t>
            </a:r>
          </a:p>
          <a:p>
            <a:pPr marL="398463" indent="-341313" eaLnBrk="1" hangingPunct="1">
              <a:buFont typeface="Arial" panose="020B0604020202020204" pitchFamily="34" charset="0"/>
              <a:buNone/>
              <a:defRPr/>
            </a:pPr>
            <a:r>
              <a:rPr lang="en-US" altLang="en-US" sz="3200" dirty="0">
                <a:solidFill>
                  <a:srgbClr val="000000"/>
                </a:solidFill>
                <a:latin typeface="Times New Roman" panose="02020603050405020304" pitchFamily="18" charset="0"/>
              </a:rPr>
              <a:t>To this end, States Parties shall ensure that reasonable accommodation is provided to persons with disabilities </a:t>
            </a:r>
            <a:endParaRPr lang="en-US" altLang="en-US" sz="32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a:extLst>
              <a:ext uri="{FF2B5EF4-FFF2-40B4-BE49-F238E27FC236}">
                <a16:creationId xmlns:a16="http://schemas.microsoft.com/office/drawing/2014/main" id="{D605E7FA-6F78-8F24-E108-FC646CA4AA17}"/>
              </a:ext>
            </a:extLst>
          </p:cNvPr>
          <p:cNvSpPr>
            <a:spLocks noGrp="1"/>
          </p:cNvSpPr>
          <p:nvPr>
            <p:ph idx="4294967295"/>
          </p:nvPr>
        </p:nvSpPr>
        <p:spPr>
          <a:xfrm>
            <a:off x="0" y="0"/>
            <a:ext cx="12192000" cy="6858000"/>
          </a:xfrm>
        </p:spPr>
        <p:txBody>
          <a:bodyPr/>
          <a:lstStyle/>
          <a:p>
            <a:pPr marL="0" indent="0" eaLnBrk="1" hangingPunct="1">
              <a:buFont typeface="Arial" panose="020B0604020202020204" pitchFamily="34" charset="0"/>
              <a:buNone/>
              <a:defRPr/>
            </a:pPr>
            <a:r>
              <a:rPr lang="en-US" altLang="en-US" sz="3100" b="1" dirty="0">
                <a:solidFill>
                  <a:srgbClr val="000000"/>
                </a:solidFill>
                <a:latin typeface="Times New Roman" panose="02020603050405020304" pitchFamily="18" charset="0"/>
              </a:rPr>
              <a:t>H) World Education Forum, Dakar </a:t>
            </a:r>
            <a:r>
              <a:rPr lang="en-US" altLang="en-US" sz="3100" dirty="0">
                <a:solidFill>
                  <a:srgbClr val="000000"/>
                </a:solidFill>
                <a:latin typeface="Times New Roman" panose="02020603050405020304" pitchFamily="18" charset="0"/>
              </a:rPr>
              <a:t>(Senegal), </a:t>
            </a:r>
            <a:r>
              <a:rPr lang="en-US" altLang="en-US" sz="3100" b="1" dirty="0">
                <a:solidFill>
                  <a:srgbClr val="000000"/>
                </a:solidFill>
                <a:latin typeface="Times New Roman" panose="02020603050405020304" pitchFamily="18" charset="0"/>
              </a:rPr>
              <a:t>2000 -</a:t>
            </a:r>
            <a:r>
              <a:rPr lang="en-US" altLang="en-US" sz="3100" dirty="0">
                <a:solidFill>
                  <a:srgbClr val="000000"/>
                </a:solidFill>
                <a:latin typeface="Times New Roman" panose="02020603050405020304" pitchFamily="18" charset="0"/>
              </a:rPr>
              <a:t> </a:t>
            </a:r>
            <a:r>
              <a:rPr lang="en-US" altLang="en-US" sz="3100" b="1" i="1" dirty="0">
                <a:solidFill>
                  <a:srgbClr val="FF0000"/>
                </a:solidFill>
                <a:latin typeface="Times New Roman" panose="02020603050405020304" pitchFamily="18" charset="0"/>
              </a:rPr>
              <a:t>Education for All </a:t>
            </a:r>
          </a:p>
          <a:p>
            <a:pPr eaLnBrk="1" hangingPunct="1">
              <a:defRPr/>
            </a:pPr>
            <a:r>
              <a:rPr lang="en-US" altLang="en-US" sz="3100" dirty="0">
                <a:solidFill>
                  <a:srgbClr val="000000"/>
                </a:solidFill>
                <a:latin typeface="Times New Roman" panose="02020603050405020304" pitchFamily="18" charset="0"/>
              </a:rPr>
              <a:t>We hereby collectively commit ourselves to the attainment of the following goals: </a:t>
            </a:r>
          </a:p>
          <a:p>
            <a:pPr marL="571500" indent="-395288" eaLnBrk="1" hangingPunct="1">
              <a:buFont typeface="+mj-lt"/>
              <a:buAutoNum type="romanLcPeriod"/>
              <a:defRPr/>
            </a:pPr>
            <a:r>
              <a:rPr lang="en-US" altLang="en-US" sz="3100" dirty="0">
                <a:solidFill>
                  <a:srgbClr val="000000"/>
                </a:solidFill>
                <a:latin typeface="Times New Roman" panose="02020603050405020304" pitchFamily="18" charset="0"/>
              </a:rPr>
              <a:t>Expanding and improving comprehensive early childhood care and education, especially </a:t>
            </a:r>
            <a:r>
              <a:rPr lang="en-US" altLang="en-US" sz="3100" b="1" i="1" dirty="0">
                <a:solidFill>
                  <a:srgbClr val="FF0000"/>
                </a:solidFill>
                <a:latin typeface="Times New Roman" panose="02020603050405020304" pitchFamily="18" charset="0"/>
              </a:rPr>
              <a:t>for the most vulnerable and disadvantaged children; </a:t>
            </a:r>
          </a:p>
          <a:p>
            <a:pPr marL="571500" indent="-395288" eaLnBrk="1" hangingPunct="1">
              <a:buFont typeface="+mj-lt"/>
              <a:buAutoNum type="romanLcPeriod"/>
              <a:defRPr/>
            </a:pPr>
            <a:r>
              <a:rPr lang="en-US" altLang="en-US" sz="3100" dirty="0">
                <a:solidFill>
                  <a:srgbClr val="000000"/>
                </a:solidFill>
                <a:latin typeface="Times New Roman" panose="02020603050405020304" pitchFamily="18" charset="0"/>
              </a:rPr>
              <a:t>Ensuring that by 2015 all children, particularly girls, children in difficult circumstances, and those belonging to ethnic minorities, have access to and complete free and compulsory primary education of good quality; </a:t>
            </a:r>
          </a:p>
          <a:p>
            <a:pPr marL="571500" indent="-395288" eaLnBrk="1" hangingPunct="1">
              <a:buFont typeface="+mj-lt"/>
              <a:buAutoNum type="romanLcPeriod"/>
              <a:defRPr/>
            </a:pPr>
            <a:r>
              <a:rPr lang="en-US" altLang="en-US" sz="3100" dirty="0">
                <a:solidFill>
                  <a:srgbClr val="000000"/>
                </a:solidFill>
                <a:latin typeface="Times New Roman" panose="02020603050405020304" pitchFamily="18" charset="0"/>
              </a:rPr>
              <a:t> Ensuring that the learning needs of all young people and adults are met through </a:t>
            </a:r>
            <a:r>
              <a:rPr lang="en-US" altLang="en-US" sz="3100" b="1" i="1" dirty="0">
                <a:solidFill>
                  <a:srgbClr val="FF0000"/>
                </a:solidFill>
                <a:latin typeface="Times New Roman" panose="02020603050405020304" pitchFamily="18" charset="0"/>
              </a:rPr>
              <a:t>equitable access </a:t>
            </a:r>
            <a:r>
              <a:rPr lang="en-US" altLang="en-US" sz="3100" dirty="0">
                <a:solidFill>
                  <a:srgbClr val="000000"/>
                </a:solidFill>
                <a:latin typeface="Times New Roman" panose="02020603050405020304" pitchFamily="18" charset="0"/>
              </a:rPr>
              <a:t>to appropriate learning and life skills programs</a:t>
            </a:r>
          </a:p>
          <a:p>
            <a:pPr eaLnBrk="1" hangingPunct="1">
              <a:defRPr/>
            </a:pPr>
            <a:endParaRPr lang="en-US" altLang="en-US" sz="3200" dirty="0">
              <a:solidFill>
                <a:srgbClr val="000000"/>
              </a:solidFill>
              <a:latin typeface="Times New Roman" panose="02020603050405020304" pitchFamily="18" charset="0"/>
            </a:endParaRPr>
          </a:p>
          <a:p>
            <a:pPr eaLnBrk="1" hangingPunct="1">
              <a:defRPr/>
            </a:pPr>
            <a:endParaRPr lang="en-US" altLang="en-US" dirty="0">
              <a:solidFill>
                <a:srgbClr val="000000"/>
              </a:solidFill>
              <a:latin typeface="Times New Roman" panose="02020603050405020304" pitchFamily="18" charset="0"/>
            </a:endParaRPr>
          </a:p>
          <a:p>
            <a:pPr eaLnBrk="1" hangingPunct="1">
              <a:defRPr/>
            </a:pPr>
            <a:endParaRPr lang="en-US"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Content Placeholder 2">
            <a:extLst>
              <a:ext uri="{FF2B5EF4-FFF2-40B4-BE49-F238E27FC236}">
                <a16:creationId xmlns:a16="http://schemas.microsoft.com/office/drawing/2014/main" id="{51A57579-41D5-A38E-7478-168E6FB6DE51}"/>
              </a:ext>
            </a:extLst>
          </p:cNvPr>
          <p:cNvSpPr>
            <a:spLocks noGrp="1"/>
          </p:cNvSpPr>
          <p:nvPr>
            <p:ph idx="4294967295"/>
          </p:nvPr>
        </p:nvSpPr>
        <p:spPr>
          <a:xfrm>
            <a:off x="0" y="0"/>
            <a:ext cx="12336463" cy="6858000"/>
          </a:xfrm>
        </p:spPr>
        <p:txBody>
          <a:bodyPr/>
          <a:lstStyle/>
          <a:p>
            <a:pPr marL="0" indent="0" eaLnBrk="1" hangingPunct="1">
              <a:buFont typeface="Arial" panose="020B0604020202020204" pitchFamily="34" charset="0"/>
              <a:buNone/>
              <a:defRPr/>
            </a:pPr>
            <a:r>
              <a:rPr lang="en-US" altLang="en-US" sz="2900" b="1" dirty="0">
                <a:solidFill>
                  <a:srgbClr val="000000"/>
                </a:solidFill>
                <a:latin typeface="Times New Roman" panose="02020603050405020304" pitchFamily="18" charset="0"/>
              </a:rPr>
              <a:t>6.1. Legal Frameworks Regarding Inclusion/Civil right </a:t>
            </a:r>
            <a:endParaRPr lang="en-US" altLang="en-US" sz="2900" dirty="0">
              <a:solidFill>
                <a:srgbClr val="000000"/>
              </a:solidFill>
              <a:latin typeface="Times New Roman" panose="02020603050405020304" pitchFamily="18" charset="0"/>
            </a:endParaRPr>
          </a:p>
          <a:p>
            <a:pPr eaLnBrk="1" hangingPunct="1">
              <a:defRPr/>
            </a:pPr>
            <a:r>
              <a:rPr lang="en-US" altLang="en-US" sz="2900" dirty="0">
                <a:solidFill>
                  <a:srgbClr val="000000"/>
                </a:solidFill>
                <a:latin typeface="Times New Roman" panose="02020603050405020304" pitchFamily="18" charset="0"/>
              </a:rPr>
              <a:t>Children and youth with disabilities have </a:t>
            </a:r>
            <a:r>
              <a:rPr lang="en-US" altLang="en-US" sz="2900" b="1" i="1" dirty="0">
                <a:solidFill>
                  <a:srgbClr val="FF0000"/>
                </a:solidFill>
                <a:latin typeface="Times New Roman" panose="02020603050405020304" pitchFamily="18" charset="0"/>
              </a:rPr>
              <a:t>moral, civil, parental, ethical, and legal rights</a:t>
            </a:r>
            <a:r>
              <a:rPr lang="en-US" altLang="en-US" sz="2900" dirty="0">
                <a:solidFill>
                  <a:srgbClr val="000000"/>
                </a:solidFill>
                <a:latin typeface="Times New Roman" panose="02020603050405020304" pitchFamily="18" charset="0"/>
              </a:rPr>
              <a:t> (right to learn with non-disabled children).</a:t>
            </a:r>
          </a:p>
          <a:p>
            <a:pPr eaLnBrk="1" hangingPunct="1">
              <a:defRPr/>
            </a:pPr>
            <a:r>
              <a:rPr lang="en-US" altLang="en-US" sz="2900" dirty="0">
                <a:solidFill>
                  <a:srgbClr val="000000"/>
                </a:solidFill>
                <a:latin typeface="Times New Roman" panose="02020603050405020304" pitchFamily="18" charset="0"/>
              </a:rPr>
              <a:t>Inclusive </a:t>
            </a:r>
            <a:r>
              <a:rPr lang="en-US" altLang="en-US" sz="2900" b="1" i="1" dirty="0">
                <a:solidFill>
                  <a:srgbClr val="FF0000"/>
                </a:solidFill>
                <a:latin typeface="Times New Roman" panose="02020603050405020304" pitchFamily="18" charset="0"/>
              </a:rPr>
              <a:t>education is the most effective means of combating discriminatory </a:t>
            </a:r>
            <a:r>
              <a:rPr lang="en-US" altLang="en-US" sz="2900" dirty="0">
                <a:solidFill>
                  <a:srgbClr val="000000"/>
                </a:solidFill>
                <a:latin typeface="Times New Roman" panose="02020603050405020304" pitchFamily="18" charset="0"/>
              </a:rPr>
              <a:t>attitudes, creating a welcoming community, and building an inclusive society. </a:t>
            </a:r>
          </a:p>
          <a:p>
            <a:pPr eaLnBrk="1" hangingPunct="1">
              <a:defRPr/>
            </a:pPr>
            <a:r>
              <a:rPr lang="en-US" altLang="en-US" sz="2900" dirty="0">
                <a:solidFill>
                  <a:srgbClr val="000000"/>
                </a:solidFill>
                <a:latin typeface="Times New Roman" panose="02020603050405020304" pitchFamily="18" charset="0"/>
              </a:rPr>
              <a:t>Inclusive education is essential to the </a:t>
            </a:r>
            <a:r>
              <a:rPr lang="en-US" altLang="en-US" sz="2900" b="1" i="1" dirty="0">
                <a:solidFill>
                  <a:srgbClr val="FF0000"/>
                </a:solidFill>
                <a:latin typeface="Times New Roman" panose="02020603050405020304" pitchFamily="18" charset="0"/>
              </a:rPr>
              <a:t>enjoyment and exercise of human rights</a:t>
            </a:r>
            <a:r>
              <a:rPr lang="en-US" altLang="en-US" sz="2900" dirty="0">
                <a:solidFill>
                  <a:srgbClr val="000000"/>
                </a:solidFill>
                <a:latin typeface="Times New Roman" panose="02020603050405020304" pitchFamily="18" charset="0"/>
              </a:rPr>
              <a:t>. </a:t>
            </a:r>
          </a:p>
          <a:p>
            <a:pPr eaLnBrk="1" hangingPunct="1">
              <a:defRPr/>
            </a:pPr>
            <a:r>
              <a:rPr lang="en-US" altLang="en-US" sz="2900" dirty="0">
                <a:solidFill>
                  <a:srgbClr val="000000"/>
                </a:solidFill>
                <a:latin typeface="Times New Roman" panose="02020603050405020304" pitchFamily="18" charset="0"/>
              </a:rPr>
              <a:t>The right to </a:t>
            </a:r>
            <a:r>
              <a:rPr lang="en-US" altLang="en-US" sz="2900" b="1" i="1" dirty="0">
                <a:solidFill>
                  <a:srgbClr val="FF0000"/>
                </a:solidFill>
                <a:latin typeface="Times New Roman" panose="02020603050405020304" pitchFamily="18" charset="0"/>
              </a:rPr>
              <a:t>inclusive education for perso</a:t>
            </a:r>
            <a:r>
              <a:rPr lang="en-US" altLang="en-US" sz="2900" dirty="0">
                <a:solidFill>
                  <a:srgbClr val="000000"/>
                </a:solidFill>
                <a:latin typeface="Times New Roman" panose="02020603050405020304" pitchFamily="18" charset="0"/>
              </a:rPr>
              <a:t>ns with disabilities is a </a:t>
            </a:r>
            <a:r>
              <a:rPr lang="en-US" altLang="en-US" sz="2900" b="1" i="1" dirty="0">
                <a:solidFill>
                  <a:srgbClr val="FF0000"/>
                </a:solidFill>
                <a:latin typeface="Times New Roman" panose="02020603050405020304" pitchFamily="18" charset="0"/>
              </a:rPr>
              <a:t>fundamental human right. </a:t>
            </a:r>
          </a:p>
          <a:p>
            <a:pPr eaLnBrk="1" hangingPunct="1">
              <a:defRPr/>
            </a:pPr>
            <a:r>
              <a:rPr lang="en-US" altLang="en-US" sz="2900" dirty="0">
                <a:solidFill>
                  <a:srgbClr val="000000"/>
                </a:solidFill>
                <a:latin typeface="Times New Roman" panose="02020603050405020304" pitchFamily="18" charset="0"/>
              </a:rPr>
              <a:t>States have specific obligations under international law to respect, protect and fulfill the right to inclusive education for persons with disabilities. </a:t>
            </a:r>
          </a:p>
          <a:p>
            <a:pPr eaLnBrk="1" hangingPunct="1">
              <a:defRPr/>
            </a:pPr>
            <a:r>
              <a:rPr lang="en-US" altLang="en-US" sz="2900" dirty="0">
                <a:solidFill>
                  <a:srgbClr val="000000"/>
                </a:solidFill>
                <a:latin typeface="Times New Roman" panose="02020603050405020304" pitchFamily="18" charset="0"/>
              </a:rPr>
              <a:t>The obligation to respect requires States to refrain from denying or limiting equal access to inclusive education for persons with disabilities. </a:t>
            </a:r>
          </a:p>
          <a:p>
            <a:pPr eaLnBrk="1" hangingPunct="1">
              <a:defRPr/>
            </a:pPr>
            <a:r>
              <a:rPr lang="en-US" altLang="en-US" sz="2900" dirty="0">
                <a:solidFill>
                  <a:srgbClr val="000000"/>
                </a:solidFill>
                <a:latin typeface="Times New Roman" panose="02020603050405020304" pitchFamily="18" charset="0"/>
              </a:rPr>
              <a:t>This right should be guaranteed by law.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
            <a:extLst>
              <a:ext uri="{FF2B5EF4-FFF2-40B4-BE49-F238E27FC236}">
                <a16:creationId xmlns:a16="http://schemas.microsoft.com/office/drawing/2014/main" id="{04639738-03D7-609B-6843-226569A5E684}"/>
              </a:ext>
            </a:extLst>
          </p:cNvPr>
          <p:cNvSpPr>
            <a:spLocks noChangeArrowheads="1"/>
          </p:cNvSpPr>
          <p:nvPr/>
        </p:nvSpPr>
        <p:spPr bwMode="auto">
          <a:xfrm>
            <a:off x="0" y="0"/>
            <a:ext cx="12374563" cy="550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 typeface="Calibri Light" panose="020F0302020204030204" pitchFamily="34" charset="0"/>
              <a:buAutoNum type="romanLcPeriod" startAt="4"/>
            </a:pPr>
            <a:r>
              <a:rPr lang="en-US" altLang="en-US" sz="3200">
                <a:latin typeface="Times New Roman" panose="02020603050405020304" pitchFamily="18" charset="0"/>
                <a:cs typeface="Times New Roman" panose="02020603050405020304" pitchFamily="18" charset="0"/>
              </a:rPr>
              <a:t>achieving a 50% improvement in levels of adult literacy by 2015, especially for women, and equitable access to basic and continuing education for all adults; </a:t>
            </a:r>
          </a:p>
          <a:p>
            <a:pPr>
              <a:lnSpc>
                <a:spcPct val="100000"/>
              </a:lnSpc>
              <a:spcBef>
                <a:spcPct val="0"/>
              </a:spcBef>
              <a:buFont typeface="Calibri Light" panose="020F0302020204030204" pitchFamily="34" charset="0"/>
              <a:buAutoNum type="romanLcPeriod" startAt="4"/>
            </a:pPr>
            <a:r>
              <a:rPr lang="en-US" altLang="en-US" sz="3200">
                <a:latin typeface="Times New Roman" panose="02020603050405020304" pitchFamily="18" charset="0"/>
                <a:cs typeface="Times New Roman" panose="02020603050405020304" pitchFamily="18" charset="0"/>
              </a:rPr>
              <a:t> eliminating gender disparities in primary and secondary education by 2005, and achieving gender equality in education by 2015, with a focus on ensuring girls‘ full and equal access to and achievement in basic education of good quality; and </a:t>
            </a:r>
          </a:p>
          <a:p>
            <a:pPr>
              <a:lnSpc>
                <a:spcPct val="100000"/>
              </a:lnSpc>
              <a:spcBef>
                <a:spcPct val="0"/>
              </a:spcBef>
              <a:buFont typeface="Calibri Light" panose="020F0302020204030204" pitchFamily="34" charset="0"/>
              <a:buAutoNum type="romanLcPeriod" startAt="4"/>
            </a:pPr>
            <a:r>
              <a:rPr lang="en-US" altLang="en-US" sz="3200">
                <a:latin typeface="Times New Roman" panose="02020603050405020304" pitchFamily="18" charset="0"/>
                <a:cs typeface="Times New Roman" panose="02020603050405020304" pitchFamily="18" charset="0"/>
              </a:rPr>
              <a:t> improving all aspects of the quality of education and ensuring excellence of all so that recognized and measurable learning outcomes are achieved by all, especially in literacy, numeracy, and essential life skills.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a:extLst>
              <a:ext uri="{FF2B5EF4-FFF2-40B4-BE49-F238E27FC236}">
                <a16:creationId xmlns:a16="http://schemas.microsoft.com/office/drawing/2014/main" id="{809A6B16-A09A-C263-FC4E-39F2C70FD3F2}"/>
              </a:ext>
            </a:extLst>
          </p:cNvPr>
          <p:cNvSpPr>
            <a:spLocks noGrp="1"/>
          </p:cNvSpPr>
          <p:nvPr>
            <p:ph idx="4294967295"/>
          </p:nvPr>
        </p:nvSpPr>
        <p:spPr>
          <a:xfrm>
            <a:off x="0" y="0"/>
            <a:ext cx="12192000" cy="6858000"/>
          </a:xfrm>
        </p:spPr>
        <p:txBody>
          <a:bodyPr/>
          <a:lstStyle/>
          <a:p>
            <a:pPr marL="0" indent="0" eaLnBrk="1" hangingPunct="1">
              <a:buFont typeface="Arial" panose="020B0604020202020204" pitchFamily="34" charset="0"/>
              <a:buNone/>
              <a:defRPr/>
            </a:pPr>
            <a:r>
              <a:rPr lang="en-US" altLang="en-US" sz="2600" b="1" i="1" dirty="0">
                <a:solidFill>
                  <a:srgbClr val="000000"/>
                </a:solidFill>
                <a:latin typeface="Times New Roman" panose="02020603050405020304" pitchFamily="18" charset="0"/>
              </a:rPr>
              <a:t>I) 1960 UNESCO Convention against Discrimination in Education – Articles 1, 3&amp;4 </a:t>
            </a:r>
            <a:endParaRPr lang="en-US" altLang="en-US" sz="2600" i="1"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r>
              <a:rPr lang="en-US" altLang="en-US" sz="2600" b="1" dirty="0">
                <a:solidFill>
                  <a:srgbClr val="000000"/>
                </a:solidFill>
                <a:latin typeface="Times New Roman" panose="02020603050405020304" pitchFamily="18" charset="0"/>
              </a:rPr>
              <a:t>Article 1 </a:t>
            </a:r>
            <a:endParaRPr lang="en-US" altLang="en-US" sz="2600" dirty="0">
              <a:solidFill>
                <a:srgbClr val="000000"/>
              </a:solidFill>
              <a:latin typeface="Times New Roman" panose="02020603050405020304" pitchFamily="18" charset="0"/>
            </a:endParaRPr>
          </a:p>
          <a:p>
            <a:pPr marL="339725" indent="-339725" eaLnBrk="1" hangingPunct="1">
              <a:buFont typeface="+mj-lt"/>
              <a:buAutoNum type="arabicPeriod"/>
              <a:defRPr/>
            </a:pPr>
            <a:r>
              <a:rPr lang="en-US" altLang="en-US" sz="2600" b="1" i="1" dirty="0">
                <a:solidFill>
                  <a:srgbClr val="FF0000"/>
                </a:solidFill>
                <a:latin typeface="Times New Roman" panose="02020603050405020304" pitchFamily="18" charset="0"/>
              </a:rPr>
              <a:t>Discrimination</a:t>
            </a:r>
            <a:r>
              <a:rPr lang="en-US" altLang="en-US" sz="2600" dirty="0">
                <a:solidFill>
                  <a:srgbClr val="000000"/>
                </a:solidFill>
                <a:latin typeface="Times New Roman" panose="02020603050405020304" pitchFamily="18" charset="0"/>
              </a:rPr>
              <a:t>:- includes any distinction, exclusion, limitation, or preference which, being based on </a:t>
            </a:r>
            <a:r>
              <a:rPr lang="en-US" altLang="en-US" sz="2600" b="1" i="1" dirty="0">
                <a:solidFill>
                  <a:srgbClr val="FF0000"/>
                </a:solidFill>
                <a:latin typeface="Times New Roman" panose="02020603050405020304" pitchFamily="18" charset="0"/>
              </a:rPr>
              <a:t>race, color, sex, language</a:t>
            </a:r>
            <a:r>
              <a:rPr lang="en-US" altLang="en-US" sz="2600" dirty="0">
                <a:solidFill>
                  <a:srgbClr val="000000"/>
                </a:solidFill>
                <a:latin typeface="Times New Roman" panose="02020603050405020304" pitchFamily="18" charset="0"/>
              </a:rPr>
              <a:t>, religion, political or another opinion, national or social origin, economic condition, or birth, has the purpose or effect of </a:t>
            </a:r>
            <a:r>
              <a:rPr lang="en-US" altLang="en-US" sz="2600" b="1" i="1" dirty="0">
                <a:solidFill>
                  <a:srgbClr val="FF0000"/>
                </a:solidFill>
                <a:latin typeface="Times New Roman" panose="02020603050405020304" pitchFamily="18" charset="0"/>
              </a:rPr>
              <a:t>nullifying or impairing e</a:t>
            </a:r>
            <a:r>
              <a:rPr lang="en-US" altLang="en-US" sz="2600" dirty="0">
                <a:solidFill>
                  <a:srgbClr val="000000"/>
                </a:solidFill>
                <a:latin typeface="Times New Roman" panose="02020603050405020304" pitchFamily="18" charset="0"/>
              </a:rPr>
              <a:t>quality of treatment in education and in particular: </a:t>
            </a:r>
          </a:p>
          <a:p>
            <a:pPr marL="339725" indent="-339725" eaLnBrk="1" hangingPunct="1">
              <a:buFont typeface="+mj-lt"/>
              <a:buAutoNum type="alphaLcPeriod"/>
              <a:defRPr/>
            </a:pPr>
            <a:r>
              <a:rPr lang="en-US" altLang="en-US" sz="2600" dirty="0">
                <a:solidFill>
                  <a:srgbClr val="000000"/>
                </a:solidFill>
                <a:latin typeface="Times New Roman" panose="02020603050405020304" pitchFamily="18" charset="0"/>
              </a:rPr>
              <a:t>Of depriving any person or group of persons of access to education of any type or at any level; </a:t>
            </a:r>
          </a:p>
          <a:p>
            <a:pPr marL="339725" indent="-339725" eaLnBrk="1" hangingPunct="1">
              <a:buFont typeface="+mj-lt"/>
              <a:buAutoNum type="alphaLcPeriod"/>
              <a:defRPr/>
            </a:pPr>
            <a:r>
              <a:rPr lang="en-US" altLang="en-US" sz="2600" dirty="0">
                <a:solidFill>
                  <a:srgbClr val="000000"/>
                </a:solidFill>
                <a:latin typeface="Times New Roman" panose="02020603050405020304" pitchFamily="18" charset="0"/>
              </a:rPr>
              <a:t>Of limiting any person or group of persons to the education of an inferior standard; </a:t>
            </a:r>
          </a:p>
          <a:p>
            <a:pPr marL="339725" indent="-339725" eaLnBrk="1" hangingPunct="1">
              <a:buFont typeface="+mj-lt"/>
              <a:buAutoNum type="alphaLcPeriod"/>
              <a:defRPr/>
            </a:pPr>
            <a:r>
              <a:rPr lang="en-US" altLang="en-US" sz="2600" dirty="0">
                <a:solidFill>
                  <a:srgbClr val="000000"/>
                </a:solidFill>
                <a:latin typeface="Times New Roman" panose="02020603050405020304" pitchFamily="18" charset="0"/>
              </a:rPr>
              <a:t>Subject to the provisions of Article 2 of this Convention, of establishing or maintaining separate educational systems or institutions for persons or groups of persons; or </a:t>
            </a:r>
          </a:p>
          <a:p>
            <a:pPr marL="339725" indent="-339725" eaLnBrk="1" hangingPunct="1">
              <a:buFont typeface="+mj-lt"/>
              <a:buAutoNum type="alphaLcPeriod"/>
              <a:defRPr/>
            </a:pPr>
            <a:r>
              <a:rPr lang="en-US" altLang="en-US" sz="2600" dirty="0">
                <a:solidFill>
                  <a:srgbClr val="000000"/>
                </a:solidFill>
                <a:latin typeface="Times New Roman" panose="02020603050405020304" pitchFamily="18" charset="0"/>
              </a:rPr>
              <a:t>Of inflicting on any person or group of persons conditions which are incompatible with the dignity of man. 2. For the purposes of this Convention, the term `education' refers to all types and levels of education and includes access to education, the standard and quality of education, and the conditions under which it is given. </a:t>
            </a:r>
          </a:p>
          <a:p>
            <a:pPr eaLnBrk="1" hangingPunct="1">
              <a:defRPr/>
            </a:pPr>
            <a:endParaRPr lang="en-US"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2">
            <a:extLst>
              <a:ext uri="{FF2B5EF4-FFF2-40B4-BE49-F238E27FC236}">
                <a16:creationId xmlns:a16="http://schemas.microsoft.com/office/drawing/2014/main" id="{968F9A16-AD4A-B380-54DD-8E5203735EBF}"/>
              </a:ext>
            </a:extLst>
          </p:cNvPr>
          <p:cNvSpPr>
            <a:spLocks noGrp="1"/>
          </p:cNvSpPr>
          <p:nvPr>
            <p:ph idx="4294967295"/>
          </p:nvPr>
        </p:nvSpPr>
        <p:spPr>
          <a:xfrm>
            <a:off x="0" y="0"/>
            <a:ext cx="12192000" cy="6858000"/>
          </a:xfrm>
        </p:spPr>
        <p:txBody>
          <a:bodyPr/>
          <a:lstStyle/>
          <a:p>
            <a:pPr marL="398463" indent="-398463" eaLnBrk="1" hangingPunct="1">
              <a:buFont typeface="Arial" panose="020B0604020202020204" pitchFamily="34" charset="0"/>
              <a:buNone/>
              <a:defRPr/>
            </a:pPr>
            <a:r>
              <a:rPr lang="en-US" altLang="en-US" b="1" dirty="0">
                <a:solidFill>
                  <a:srgbClr val="000000"/>
                </a:solidFill>
                <a:latin typeface="Times New Roman" panose="02020603050405020304" pitchFamily="18" charset="0"/>
              </a:rPr>
              <a:t>Article 3 </a:t>
            </a:r>
            <a:r>
              <a:rPr lang="en-US" altLang="en-US" dirty="0">
                <a:solidFill>
                  <a:srgbClr val="000000"/>
                </a:solidFill>
                <a:latin typeface="Times New Roman" panose="02020603050405020304" pitchFamily="18" charset="0"/>
              </a:rPr>
              <a:t>In order to eliminate and prevent discrimination within the meaning of this Convention, the States Parties thereto undertake: </a:t>
            </a:r>
          </a:p>
          <a:p>
            <a:pPr marL="514350" indent="-514350" eaLnBrk="1" hangingPunct="1">
              <a:buFont typeface="+mj-lt"/>
              <a:buAutoNum type="alphaUcPeriod"/>
              <a:defRPr/>
            </a:pPr>
            <a:r>
              <a:rPr lang="en-US" altLang="en-US" dirty="0">
                <a:solidFill>
                  <a:srgbClr val="000000"/>
                </a:solidFill>
                <a:latin typeface="Times New Roman" panose="02020603050405020304" pitchFamily="18" charset="0"/>
              </a:rPr>
              <a:t> To abrogate any statutory provisions and any administrative instructions and discontinue any administrative practices which involve discrimination in education; </a:t>
            </a:r>
          </a:p>
          <a:p>
            <a:pPr marL="514350" indent="-514350" eaLnBrk="1" hangingPunct="1">
              <a:buFont typeface="+mj-lt"/>
              <a:buAutoNum type="alphaUcPeriod"/>
              <a:defRPr/>
            </a:pPr>
            <a:r>
              <a:rPr lang="en-US" altLang="en-US" dirty="0">
                <a:solidFill>
                  <a:srgbClr val="000000"/>
                </a:solidFill>
                <a:latin typeface="Times New Roman" panose="02020603050405020304" pitchFamily="18" charset="0"/>
              </a:rPr>
              <a:t>To ensure, by legislation where necessary, that there is no discrimination in the admission of pupils to educational institutions; </a:t>
            </a:r>
          </a:p>
          <a:p>
            <a:pPr marL="514350" indent="-514350" eaLnBrk="1" hangingPunct="1">
              <a:buFont typeface="+mj-lt"/>
              <a:buAutoNum type="alphaUcPeriod"/>
              <a:defRPr/>
            </a:pPr>
            <a:r>
              <a:rPr lang="en-US" altLang="en-US" dirty="0">
                <a:solidFill>
                  <a:srgbClr val="000000"/>
                </a:solidFill>
                <a:latin typeface="Times New Roman" panose="02020603050405020304" pitchFamily="18" charset="0"/>
              </a:rPr>
              <a:t>Not to allow any differences of treatment by the public authorities between nationals, except on the basis of merit or need, in the matter of school fees and the grant of scholarships or other forms of assistance to pupils and necessary permits and facilities for the pursuit of studies in foreign countries ; </a:t>
            </a:r>
          </a:p>
          <a:p>
            <a:pPr marL="514350" indent="-514350" eaLnBrk="1" hangingPunct="1">
              <a:buFont typeface="+mj-lt"/>
              <a:buAutoNum type="alphaUcPeriod"/>
              <a:defRPr/>
            </a:pPr>
            <a:r>
              <a:rPr lang="en-US" altLang="en-US" dirty="0">
                <a:solidFill>
                  <a:srgbClr val="000000"/>
                </a:solidFill>
                <a:latin typeface="Times New Roman" panose="02020603050405020304" pitchFamily="18" charset="0"/>
              </a:rPr>
              <a:t>Not to allow, in any form of assistance granted by the public authorities to educational institutions, any restrictions or preference based solely on the ground that pupils belong to a particular group; </a:t>
            </a:r>
          </a:p>
          <a:p>
            <a:pPr marL="514350" indent="-514350" eaLnBrk="1" hangingPunct="1">
              <a:buFont typeface="+mj-lt"/>
              <a:buAutoNum type="alphaUcPeriod"/>
              <a:defRPr/>
            </a:pPr>
            <a:r>
              <a:rPr lang="en-US" altLang="en-US" dirty="0">
                <a:solidFill>
                  <a:srgbClr val="000000"/>
                </a:solidFill>
                <a:latin typeface="Times New Roman" panose="02020603050405020304" pitchFamily="18" charset="0"/>
              </a:rPr>
              <a:t>To give foreign nationals resident within their territory the same access to education as that given to their own nationals. </a:t>
            </a:r>
          </a:p>
          <a:p>
            <a:pPr eaLnBrk="1" hangingPunct="1">
              <a:defRPr/>
            </a:pPr>
            <a:endParaRPr lang="en-US"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2">
            <a:extLst>
              <a:ext uri="{FF2B5EF4-FFF2-40B4-BE49-F238E27FC236}">
                <a16:creationId xmlns:a16="http://schemas.microsoft.com/office/drawing/2014/main" id="{EA35A9A9-F51F-D21D-B252-E4AD19A0FB0E}"/>
              </a:ext>
            </a:extLst>
          </p:cNvPr>
          <p:cNvSpPr>
            <a:spLocks noGrp="1"/>
          </p:cNvSpPr>
          <p:nvPr>
            <p:ph idx="4294967295"/>
          </p:nvPr>
        </p:nvSpPr>
        <p:spPr>
          <a:xfrm>
            <a:off x="0" y="103188"/>
            <a:ext cx="12192000" cy="6754812"/>
          </a:xfrm>
        </p:spPr>
        <p:txBody>
          <a:bodyPr/>
          <a:lstStyle/>
          <a:p>
            <a:pPr marL="280988" indent="-280988" eaLnBrk="1" hangingPunct="1">
              <a:buFont typeface="Arial" panose="020B0604020202020204" pitchFamily="34" charset="0"/>
              <a:buNone/>
              <a:defRPr/>
            </a:pPr>
            <a:r>
              <a:rPr lang="en-US" altLang="en-US" b="1" dirty="0">
                <a:solidFill>
                  <a:srgbClr val="000000"/>
                </a:solidFill>
                <a:latin typeface="Times New Roman" panose="02020603050405020304" pitchFamily="18" charset="0"/>
              </a:rPr>
              <a:t>Article 4 </a:t>
            </a:r>
            <a:r>
              <a:rPr lang="en-US" altLang="en-US" dirty="0">
                <a:solidFill>
                  <a:srgbClr val="000000"/>
                </a:solidFill>
                <a:latin typeface="Times New Roman" panose="02020603050405020304" pitchFamily="18" charset="0"/>
              </a:rPr>
              <a:t>The States Parties to this Convention undertake furthermore to formulate, develop and apply a national policy which, by methods appropriate to the circumstances and to national usage, will tend to promote equality of opportunity and of treatment in the matter of education and in particular: </a:t>
            </a:r>
          </a:p>
          <a:p>
            <a:pPr marL="514350" indent="-514350" eaLnBrk="1" hangingPunct="1">
              <a:buFont typeface="+mj-lt"/>
              <a:buAutoNum type="alphaUcPeriod"/>
              <a:defRPr/>
            </a:pPr>
            <a:r>
              <a:rPr lang="en-US" altLang="en-US" dirty="0">
                <a:solidFill>
                  <a:srgbClr val="000000"/>
                </a:solidFill>
                <a:latin typeface="Times New Roman" panose="02020603050405020304" pitchFamily="18" charset="0"/>
              </a:rPr>
              <a:t>To make primary education free and compulsory; make secondary education in its different forms generally available and accessible to all; make higher education equally accessible to all on the basis of individual capacity; assure compliance by all with the obligation to attend school prescribed by law; </a:t>
            </a:r>
          </a:p>
          <a:p>
            <a:pPr marL="514350" indent="-514350" eaLnBrk="1" hangingPunct="1">
              <a:buFont typeface="+mj-lt"/>
              <a:buAutoNum type="alphaUcPeriod"/>
              <a:defRPr/>
            </a:pPr>
            <a:r>
              <a:rPr lang="en-US" altLang="en-US" dirty="0">
                <a:solidFill>
                  <a:srgbClr val="000000"/>
                </a:solidFill>
                <a:latin typeface="Times New Roman" panose="02020603050405020304" pitchFamily="18" charset="0"/>
              </a:rPr>
              <a:t>To ensure that the standards of education are equivalent in all public educational institutions of the same level and that the conditions relating to the quality of the education provided are also equivalent; </a:t>
            </a:r>
          </a:p>
          <a:p>
            <a:pPr marL="514350" indent="-514350" eaLnBrk="1" hangingPunct="1">
              <a:buFont typeface="+mj-lt"/>
              <a:buAutoNum type="alphaUcPeriod"/>
              <a:defRPr/>
            </a:pPr>
            <a:r>
              <a:rPr lang="en-US" altLang="en-US" dirty="0">
                <a:solidFill>
                  <a:srgbClr val="000000"/>
                </a:solidFill>
                <a:latin typeface="Times New Roman" panose="02020603050405020304" pitchFamily="18" charset="0"/>
              </a:rPr>
              <a:t>To encourage and intensify by appropriate methods the education of persons who have not received any primary education or who have not completed the entire primary education course and the continuation of their education on the basis of individual capacity; </a:t>
            </a:r>
          </a:p>
          <a:p>
            <a:pPr marL="514350" indent="-514350" eaLnBrk="1" hangingPunct="1">
              <a:buFont typeface="+mj-lt"/>
              <a:buAutoNum type="alphaUcPeriod"/>
              <a:defRPr/>
            </a:pPr>
            <a:r>
              <a:rPr lang="en-US" altLang="en-US" dirty="0">
                <a:solidFill>
                  <a:srgbClr val="000000"/>
                </a:solidFill>
                <a:latin typeface="Times New Roman" panose="02020603050405020304" pitchFamily="18" charset="0"/>
              </a:rPr>
              <a:t>To provide training for the teaching profession without discrimination. </a:t>
            </a:r>
          </a:p>
          <a:p>
            <a:pPr eaLnBrk="1" hangingPunct="1">
              <a:defRPr/>
            </a:pPr>
            <a:endParaRPr lang="en-US"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2">
            <a:extLst>
              <a:ext uri="{FF2B5EF4-FFF2-40B4-BE49-F238E27FC236}">
                <a16:creationId xmlns:a16="http://schemas.microsoft.com/office/drawing/2014/main" id="{F768868B-27CC-0D93-B99E-909F499CD2C7}"/>
              </a:ext>
            </a:extLst>
          </p:cNvPr>
          <p:cNvSpPr>
            <a:spLocks noGrp="1"/>
          </p:cNvSpPr>
          <p:nvPr>
            <p:ph idx="4294967295"/>
          </p:nvPr>
        </p:nvSpPr>
        <p:spPr>
          <a:xfrm>
            <a:off x="0" y="0"/>
            <a:ext cx="12323763" cy="6858000"/>
          </a:xfrm>
        </p:spPr>
        <p:txBody>
          <a:bodyPr/>
          <a:lstStyle/>
          <a:p>
            <a:pPr marL="0" indent="0" eaLnBrk="1" hangingPunct="1">
              <a:buFont typeface="Arial" panose="020B0604020202020204" pitchFamily="34" charset="0"/>
              <a:buNone/>
              <a:defRPr/>
            </a:pPr>
            <a:r>
              <a:rPr lang="en-US" altLang="en-US" b="1" dirty="0">
                <a:solidFill>
                  <a:srgbClr val="000000"/>
                </a:solidFill>
                <a:latin typeface="Times New Roman" panose="02020603050405020304" pitchFamily="18" charset="0"/>
              </a:rPr>
              <a:t>7.2. National Laws and Policy Frameworks of Ethiopia</a:t>
            </a:r>
          </a:p>
          <a:p>
            <a:pPr eaLnBrk="1" hangingPunct="1">
              <a:defRPr/>
            </a:pPr>
            <a:r>
              <a:rPr lang="en-US" altLang="en-US" dirty="0">
                <a:solidFill>
                  <a:srgbClr val="000000"/>
                </a:solidFill>
                <a:latin typeface="Times New Roman" panose="02020603050405020304" pitchFamily="18" charset="0"/>
              </a:rPr>
              <a:t>Ethiopia has signed most of the international conventions and declarations protecting the rights of persons with disabilities. </a:t>
            </a:r>
          </a:p>
          <a:p>
            <a:pPr eaLnBrk="1" hangingPunct="1">
              <a:defRPr/>
            </a:pPr>
            <a:r>
              <a:rPr lang="en-US" altLang="en-US" dirty="0">
                <a:solidFill>
                  <a:srgbClr val="000000"/>
                </a:solidFill>
                <a:latin typeface="Times New Roman" panose="02020603050405020304" pitchFamily="18" charset="0"/>
              </a:rPr>
              <a:t>There are also </a:t>
            </a:r>
            <a:r>
              <a:rPr lang="en-US" altLang="en-US" b="1" i="1" dirty="0">
                <a:solidFill>
                  <a:srgbClr val="FF0000"/>
                </a:solidFill>
                <a:latin typeface="Times New Roman" panose="02020603050405020304" pitchFamily="18" charset="0"/>
              </a:rPr>
              <a:t>national policies on the rights of persons with disabilities</a:t>
            </a:r>
            <a:r>
              <a:rPr lang="en-US" altLang="en-US" dirty="0">
                <a:solidFill>
                  <a:srgbClr val="000000"/>
                </a:solidFill>
                <a:latin typeface="Times New Roman" panose="02020603050405020304" pitchFamily="18" charset="0"/>
              </a:rPr>
              <a:t>. </a:t>
            </a:r>
          </a:p>
          <a:p>
            <a:pPr eaLnBrk="1" hangingPunct="1">
              <a:defRPr/>
            </a:pPr>
            <a:r>
              <a:rPr lang="en-US" altLang="en-US" dirty="0">
                <a:solidFill>
                  <a:srgbClr val="000000"/>
                </a:solidFill>
                <a:latin typeface="Times New Roman" panose="02020603050405020304" pitchFamily="18" charset="0"/>
              </a:rPr>
              <a:t>These different national and international policies, conventions, and declarations are presented in various international and local policy documents. </a:t>
            </a:r>
          </a:p>
          <a:p>
            <a:pPr marL="280988" indent="-280988" eaLnBrk="1" hangingPunct="1">
              <a:buFont typeface="Arial" panose="020B0604020202020204" pitchFamily="34" charset="0"/>
              <a:buNone/>
              <a:defRPr/>
            </a:pPr>
            <a:r>
              <a:rPr lang="en-US" altLang="en-US" sz="2550" b="1" i="1" dirty="0">
                <a:solidFill>
                  <a:srgbClr val="000000"/>
                </a:solidFill>
                <a:latin typeface="Times New Roman" panose="02020603050405020304" pitchFamily="18" charset="0"/>
              </a:rPr>
              <a:t>National Laws and Policy Frameworks Related To Rights of People with Disabilities, Equal Participation in Education, Social, Economic, Apolitical, and Other Aspect of Life </a:t>
            </a:r>
            <a:endParaRPr lang="en-US" altLang="en-US" sz="2550" dirty="0">
              <a:solidFill>
                <a:srgbClr val="000000"/>
              </a:solidFill>
              <a:latin typeface="Times New Roman" panose="02020603050405020304" pitchFamily="18" charset="0"/>
            </a:endParaRPr>
          </a:p>
          <a:p>
            <a:pPr marL="280988" indent="-280988" eaLnBrk="1" hangingPunct="1">
              <a:buFont typeface="Arial" panose="020B0604020202020204" pitchFamily="34" charset="0"/>
              <a:buAutoNum type="arabicPeriod"/>
              <a:defRPr/>
            </a:pPr>
            <a:r>
              <a:rPr lang="en-US" altLang="en-US" dirty="0">
                <a:solidFill>
                  <a:srgbClr val="000000"/>
                </a:solidFill>
                <a:latin typeface="Times New Roman" panose="02020603050405020304" pitchFamily="18" charset="0"/>
              </a:rPr>
              <a:t>Constitution of the Federal Democratic Republic of Ethiopia-1995: Article 41(5) the State‘s responsibility for the </a:t>
            </a:r>
            <a:r>
              <a:rPr lang="en-US" altLang="en-US" b="1" i="1" dirty="0">
                <a:solidFill>
                  <a:srgbClr val="FF0000"/>
                </a:solidFill>
                <a:latin typeface="Times New Roman" panose="02020603050405020304" pitchFamily="18" charset="0"/>
              </a:rPr>
              <a:t>provision of necessary rehabilitation and support services for people with disabilities</a:t>
            </a:r>
            <a:r>
              <a:rPr lang="en-US" altLang="en-US" dirty="0">
                <a:solidFill>
                  <a:srgbClr val="000000"/>
                </a:solidFill>
                <a:latin typeface="Times New Roman" panose="02020603050405020304" pitchFamily="18" charset="0"/>
              </a:rPr>
              <a:t>. </a:t>
            </a:r>
          </a:p>
          <a:p>
            <a:pPr marL="280988" indent="-280988" eaLnBrk="1" hangingPunct="1">
              <a:buFont typeface="Arial" panose="020B0604020202020204" pitchFamily="34" charset="0"/>
              <a:buAutoNum type="arabicPeriod"/>
              <a:defRPr/>
            </a:pPr>
            <a:r>
              <a:rPr lang="en-US" altLang="en-US" dirty="0">
                <a:solidFill>
                  <a:srgbClr val="000000"/>
                </a:solidFill>
                <a:latin typeface="Times New Roman" panose="02020603050405020304" pitchFamily="18" charset="0"/>
              </a:rPr>
              <a:t>Labor Proclamation, No. 377/2003, amended by Labor Proclamation No. 494/2006: </a:t>
            </a:r>
          </a:p>
          <a:p>
            <a:pPr eaLnBrk="1" hangingPunct="1">
              <a:buFont typeface="Wingdings" panose="05000000000000000000" pitchFamily="2" charset="2"/>
              <a:buChar char="v"/>
              <a:defRPr/>
            </a:pPr>
            <a:r>
              <a:rPr lang="en-US" altLang="en-US" dirty="0">
                <a:solidFill>
                  <a:srgbClr val="000000"/>
                </a:solidFill>
                <a:latin typeface="Times New Roman" panose="02020603050405020304" pitchFamily="18" charset="0"/>
              </a:rPr>
              <a:t>It states that it is </a:t>
            </a:r>
            <a:r>
              <a:rPr lang="en-US" altLang="en-US" b="1" i="1" dirty="0">
                <a:solidFill>
                  <a:srgbClr val="FF0000"/>
                </a:solidFill>
                <a:latin typeface="Times New Roman" panose="02020603050405020304" pitchFamily="18" charset="0"/>
              </a:rPr>
              <a:t>unlawful</a:t>
            </a:r>
            <a:r>
              <a:rPr lang="en-US" altLang="en-US" dirty="0">
                <a:solidFill>
                  <a:srgbClr val="000000"/>
                </a:solidFill>
                <a:latin typeface="Times New Roman" panose="02020603050405020304" pitchFamily="18" charset="0"/>
              </a:rPr>
              <a:t> for an employer to discriminate against workers on the basis of </a:t>
            </a:r>
            <a:r>
              <a:rPr lang="en-US" altLang="en-US" b="1" i="1" dirty="0">
                <a:solidFill>
                  <a:srgbClr val="FF0000"/>
                </a:solidFill>
                <a:latin typeface="Times New Roman" panose="02020603050405020304" pitchFamily="18" charset="0"/>
              </a:rPr>
              <a:t>nationality, sex, religion, political outlook, or on any other conditions</a:t>
            </a:r>
            <a:r>
              <a:rPr lang="en-US" altLang="en-US" dirty="0">
                <a:solidFill>
                  <a:srgbClr val="000000"/>
                </a:solidFill>
                <a:latin typeface="Times New Roman" panose="02020603050405020304" pitchFamily="18" charset="0"/>
              </a:rPr>
              <a:t>. </a:t>
            </a:r>
          </a:p>
          <a:p>
            <a:pPr marL="0" indent="0" eaLnBrk="1" hangingPunct="1">
              <a:buFont typeface="Arial" panose="020B0604020202020204" pitchFamily="34" charset="0"/>
              <a:buNone/>
              <a:defRPr/>
            </a:pPr>
            <a:endParaRPr lang="en-US"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1ACBDDD-0B0D-CB7F-CA48-AA5B596BC2BE}"/>
              </a:ext>
            </a:extLst>
          </p:cNvPr>
          <p:cNvSpPr/>
          <p:nvPr/>
        </p:nvSpPr>
        <p:spPr>
          <a:xfrm>
            <a:off x="0" y="0"/>
            <a:ext cx="12192000" cy="7402513"/>
          </a:xfrm>
          <a:prstGeom prst="rect">
            <a:avLst/>
          </a:prstGeom>
        </p:spPr>
        <p:txBody>
          <a:bodyPr>
            <a:spAutoFit/>
          </a:bodyPr>
          <a:lstStyle/>
          <a:p>
            <a:pPr marL="398463" indent="-398463">
              <a:defRPr/>
            </a:pPr>
            <a:r>
              <a:rPr lang="en-US" sz="2800" dirty="0">
                <a:latin typeface="Times New Roman" panose="02020603050405020304" pitchFamily="18" charset="0"/>
                <a:cs typeface="Times New Roman" panose="02020603050405020304" pitchFamily="18" charset="0"/>
              </a:rPr>
              <a:t>3. The Federal Civil Servant Proclamation- No. 515/2007: It offers special preference in the recruitment, promotion, and deployment, among others, of qualified candidates with disabilities. This provision is applicable to government offices only. </a:t>
            </a:r>
          </a:p>
          <a:p>
            <a:pPr marL="398463" indent="-398463">
              <a:defRPr/>
            </a:pPr>
            <a:r>
              <a:rPr lang="en-US" sz="2800" dirty="0">
                <a:latin typeface="Times New Roman" panose="02020603050405020304" pitchFamily="18" charset="0"/>
                <a:cs typeface="Times New Roman" panose="02020603050405020304" pitchFamily="18" charset="0"/>
              </a:rPr>
              <a:t>4. Proclamation concerning the Rights to Employment for Persons with Disabilities- No. 568/2008: The proclamation makes null and void </a:t>
            </a:r>
            <a:r>
              <a:rPr lang="en-US" sz="2800" b="1" i="1" dirty="0">
                <a:solidFill>
                  <a:srgbClr val="FF0000"/>
                </a:solidFill>
                <a:latin typeface="Times New Roman" panose="02020603050405020304" pitchFamily="18" charset="0"/>
                <a:cs typeface="Times New Roman" panose="02020603050405020304" pitchFamily="18" charset="0"/>
              </a:rPr>
              <a:t>any law, practice, custom, attitude, and other discriminatory situations that limit equal opportunities for persons with disabilities.</a:t>
            </a:r>
          </a:p>
          <a:p>
            <a:pPr marL="457200" indent="-457200">
              <a:buFont typeface="Wingdings" panose="05000000000000000000" pitchFamily="2" charset="2"/>
              <a:buChar char="v"/>
              <a:defRPr/>
            </a:pPr>
            <a:r>
              <a:rPr lang="en-US" sz="2800" dirty="0">
                <a:latin typeface="Times New Roman" panose="02020603050405020304" pitchFamily="18" charset="0"/>
                <a:cs typeface="Times New Roman" panose="02020603050405020304" pitchFamily="18" charset="0"/>
              </a:rPr>
              <a:t> It also requires employers to provide appropriate working and training conditions; take all reasonable accommodation measures and affirm active actions, particularly when employing women with disabilities; and assign an assistant to enable a person with a disability to perform their work or follow training. </a:t>
            </a:r>
          </a:p>
          <a:p>
            <a:pPr>
              <a:defRPr/>
            </a:pPr>
            <a:r>
              <a:rPr lang="en-US" sz="2800" dirty="0">
                <a:latin typeface="Times New Roman" panose="02020603050405020304" pitchFamily="18" charset="0"/>
                <a:cs typeface="Times New Roman" panose="02020603050405020304" pitchFamily="18" charset="0"/>
              </a:rPr>
              <a:t>5. Framework Document- 2009: provides for SNE in TVET </a:t>
            </a:r>
          </a:p>
          <a:p>
            <a:pPr marL="339725" indent="-339725">
              <a:defRPr/>
            </a:pPr>
            <a:r>
              <a:rPr lang="en-US" sz="2800" dirty="0">
                <a:latin typeface="Times New Roman" panose="02020603050405020304" pitchFamily="18" charset="0"/>
                <a:cs typeface="Times New Roman" panose="02020603050405020304" pitchFamily="18" charset="0"/>
              </a:rPr>
              <a:t>6. </a:t>
            </a:r>
            <a:r>
              <a:rPr lang="en-US" sz="2800" b="1" i="1" dirty="0">
                <a:solidFill>
                  <a:srgbClr val="FF0000"/>
                </a:solidFill>
                <a:latin typeface="Times New Roman" panose="02020603050405020304" pitchFamily="18" charset="0"/>
                <a:cs typeface="Times New Roman" panose="02020603050405020304" pitchFamily="18" charset="0"/>
              </a:rPr>
              <a:t>Building Proclamation- </a:t>
            </a:r>
            <a:r>
              <a:rPr lang="en-US" sz="2800" dirty="0">
                <a:latin typeface="Times New Roman" panose="02020603050405020304" pitchFamily="18" charset="0"/>
                <a:cs typeface="Times New Roman" panose="02020603050405020304" pitchFamily="18" charset="0"/>
              </a:rPr>
              <a:t>No. 624/2009: </a:t>
            </a:r>
            <a:r>
              <a:rPr lang="en-US" sz="2700" dirty="0">
                <a:latin typeface="Times New Roman" panose="02020603050405020304" pitchFamily="18" charset="0"/>
                <a:cs typeface="Times New Roman" panose="02020603050405020304" pitchFamily="18" charset="0"/>
              </a:rPr>
              <a:t>provides for </a:t>
            </a:r>
            <a:r>
              <a:rPr lang="en-US" sz="2700" b="1" i="1" dirty="0">
                <a:solidFill>
                  <a:srgbClr val="FF0000"/>
                </a:solidFill>
                <a:latin typeface="Times New Roman" panose="02020603050405020304" pitchFamily="18" charset="0"/>
                <a:cs typeface="Times New Roman" panose="02020603050405020304" pitchFamily="18" charset="0"/>
              </a:rPr>
              <a:t>accessibility in the design </a:t>
            </a:r>
            <a:r>
              <a:rPr lang="en-US" sz="2700" dirty="0">
                <a:latin typeface="Times New Roman" panose="02020603050405020304" pitchFamily="18" charset="0"/>
                <a:cs typeface="Times New Roman" panose="02020603050405020304" pitchFamily="18" charset="0"/>
              </a:rPr>
              <a:t>and </a:t>
            </a:r>
            <a:r>
              <a:rPr lang="en-US" sz="2700" b="1" i="1" dirty="0">
                <a:solidFill>
                  <a:srgbClr val="FF0000"/>
                </a:solidFill>
                <a:latin typeface="Times New Roman" panose="02020603050405020304" pitchFamily="18" charset="0"/>
                <a:cs typeface="Times New Roman" panose="02020603050405020304" pitchFamily="18" charset="0"/>
              </a:rPr>
              <a:t>construction of any building </a:t>
            </a:r>
            <a:r>
              <a:rPr lang="en-US" sz="2700" dirty="0">
                <a:latin typeface="Times New Roman" panose="02020603050405020304" pitchFamily="18" charset="0"/>
                <a:cs typeface="Times New Roman" panose="02020603050405020304" pitchFamily="18" charset="0"/>
              </a:rPr>
              <a:t>to ensure suitability for physically impaired persons. </a:t>
            </a:r>
          </a:p>
          <a:p>
            <a:pPr>
              <a:defRPr/>
            </a:pPr>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ntent Placeholder 2">
            <a:extLst>
              <a:ext uri="{FF2B5EF4-FFF2-40B4-BE49-F238E27FC236}">
                <a16:creationId xmlns:a16="http://schemas.microsoft.com/office/drawing/2014/main" id="{8C4B9761-FC99-1052-276D-1E854F88A882}"/>
              </a:ext>
            </a:extLst>
          </p:cNvPr>
          <p:cNvSpPr>
            <a:spLocks noGrp="1"/>
          </p:cNvSpPr>
          <p:nvPr>
            <p:ph idx="4294967295"/>
          </p:nvPr>
        </p:nvSpPr>
        <p:spPr>
          <a:xfrm>
            <a:off x="0" y="0"/>
            <a:ext cx="12336463" cy="6858000"/>
          </a:xfrm>
        </p:spPr>
        <p:txBody>
          <a:bodyPr/>
          <a:lstStyle/>
          <a:p>
            <a:pPr marL="339725" indent="-339725" eaLnBrk="1" hangingPunct="1">
              <a:buFont typeface="Arial" panose="020B0604020202020204" pitchFamily="34" charset="0"/>
              <a:buNone/>
              <a:defRPr/>
            </a:pPr>
            <a:r>
              <a:rPr lang="en-US" altLang="en-US" sz="2750" dirty="0">
                <a:solidFill>
                  <a:srgbClr val="000000"/>
                </a:solidFill>
                <a:latin typeface="Times New Roman" panose="02020603050405020304" pitchFamily="18" charset="0"/>
              </a:rPr>
              <a:t>7. Proclamation on Definition of Powers of Duties of the Executive Organs of the FDRE No. 691/2010: This provides for conditions of </a:t>
            </a:r>
            <a:r>
              <a:rPr lang="en-US" altLang="en-US" sz="2750" b="1" i="1" dirty="0">
                <a:solidFill>
                  <a:srgbClr val="FF0000"/>
                </a:solidFill>
                <a:latin typeface="Times New Roman" panose="02020603050405020304" pitchFamily="18" charset="0"/>
              </a:rPr>
              <a:t>equal opportunities and full participation of persons with disabilities and those living with HIV/AIDS. </a:t>
            </a:r>
          </a:p>
          <a:p>
            <a:pPr marL="236538" indent="-236538" eaLnBrk="1" hangingPunct="1">
              <a:buFont typeface="Arial" panose="020B0604020202020204" pitchFamily="34" charset="0"/>
              <a:buNone/>
              <a:defRPr/>
            </a:pPr>
            <a:r>
              <a:rPr lang="en-US" altLang="en-US" sz="2750" dirty="0">
                <a:solidFill>
                  <a:srgbClr val="000000"/>
                </a:solidFill>
                <a:latin typeface="Times New Roman" panose="02020603050405020304" pitchFamily="18" charset="0"/>
              </a:rPr>
              <a:t>8. Growth and Transformation Plan (GTP) 2010-2015: It focuses on establishing disability as a cross-cutting sector of development where the focus is given to </a:t>
            </a:r>
            <a:r>
              <a:rPr lang="en-US" altLang="en-US" sz="2750" b="1" i="1" dirty="0">
                <a:solidFill>
                  <a:srgbClr val="FF0000"/>
                </a:solidFill>
                <a:latin typeface="Times New Roman" panose="02020603050405020304" pitchFamily="18" charset="0"/>
              </a:rPr>
              <a:t>preventing disability and to providing education and training, rehabilitation, and equal access and opportunities to persons with disabilities</a:t>
            </a:r>
            <a:r>
              <a:rPr lang="en-US" altLang="en-US" sz="2750" dirty="0">
                <a:solidFill>
                  <a:srgbClr val="000000"/>
                </a:solidFill>
                <a:latin typeface="Times New Roman" panose="02020603050405020304" pitchFamily="18" charset="0"/>
              </a:rPr>
              <a:t>. </a:t>
            </a:r>
          </a:p>
          <a:p>
            <a:pPr marL="236538" indent="-236538" eaLnBrk="1" hangingPunct="1">
              <a:buFont typeface="Arial" panose="020B0604020202020204" pitchFamily="34" charset="0"/>
              <a:buNone/>
              <a:defRPr/>
            </a:pPr>
            <a:r>
              <a:rPr lang="en-US" altLang="en-US" sz="2750" dirty="0">
                <a:solidFill>
                  <a:srgbClr val="000000"/>
                </a:solidFill>
                <a:latin typeface="Times New Roman" panose="02020603050405020304" pitchFamily="18" charset="0"/>
              </a:rPr>
              <a:t>9. National Plan of Action of PWDs-(2012-2021): The documents aim at making Ethiopia an inclusive society.</a:t>
            </a:r>
          </a:p>
          <a:p>
            <a:pPr marL="225425" indent="-112713" eaLnBrk="1" hangingPunct="1">
              <a:buFont typeface="Wingdings" panose="05000000000000000000" pitchFamily="2" charset="2"/>
              <a:buChar char="v"/>
              <a:defRPr/>
            </a:pPr>
            <a:r>
              <a:rPr lang="en-US" altLang="en-US" sz="2750" dirty="0">
                <a:solidFill>
                  <a:srgbClr val="000000"/>
                </a:solidFill>
                <a:latin typeface="Times New Roman" panose="02020603050405020304" pitchFamily="18" charset="0"/>
              </a:rPr>
              <a:t> It addresses the needs of persons with disabilities in Ethiopia for </a:t>
            </a:r>
            <a:r>
              <a:rPr lang="en-US" altLang="en-US" sz="2700" b="1" i="1" dirty="0">
                <a:solidFill>
                  <a:srgbClr val="FF0000"/>
                </a:solidFill>
                <a:latin typeface="Times New Roman" panose="02020603050405020304" pitchFamily="18" charset="0"/>
              </a:rPr>
              <a:t>comprehensive rehabilitation services, equal opportunities for education, skills training, and work, as well as full participation in the life of their families, communities, and the nation</a:t>
            </a:r>
            <a:r>
              <a:rPr lang="en-US" altLang="en-US" sz="2750" dirty="0">
                <a:solidFill>
                  <a:srgbClr val="000000"/>
                </a:solidFill>
                <a:latin typeface="Times New Roman" panose="02020603050405020304" pitchFamily="18" charset="0"/>
              </a:rPr>
              <a:t> </a:t>
            </a:r>
          </a:p>
          <a:p>
            <a:pPr marL="339725" indent="-339725" eaLnBrk="1" hangingPunct="1">
              <a:buFont typeface="Arial" panose="020B0604020202020204" pitchFamily="34" charset="0"/>
              <a:buNone/>
              <a:defRPr/>
            </a:pPr>
            <a:r>
              <a:rPr lang="en-US" altLang="en-US" sz="2750" dirty="0">
                <a:solidFill>
                  <a:srgbClr val="000000"/>
                </a:solidFill>
                <a:latin typeface="Times New Roman" panose="02020603050405020304" pitchFamily="18" charset="0"/>
              </a:rPr>
              <a:t>10. Proclamation concerning the Rights of Disabled Persons to Employment-No.101/1994: The Proclamation aims </a:t>
            </a:r>
            <a:r>
              <a:rPr lang="en-US" altLang="en-US" sz="2750" b="1" i="1" dirty="0">
                <a:solidFill>
                  <a:srgbClr val="FF0000"/>
                </a:solidFill>
                <a:latin typeface="Times New Roman" panose="02020603050405020304" pitchFamily="18" charset="0"/>
              </a:rPr>
              <a:t>to protect and promote the rights of disabled persons to appropriate training, employment opportunities, and salary, and to prevent any workplace discrimination. </a:t>
            </a:r>
            <a:endParaRPr lang="en-US" altLang="en-US" sz="2750" b="1" i="1" dirty="0">
              <a:solidFill>
                <a:srgbClr val="FF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2">
            <a:extLst>
              <a:ext uri="{FF2B5EF4-FFF2-40B4-BE49-F238E27FC236}">
                <a16:creationId xmlns:a16="http://schemas.microsoft.com/office/drawing/2014/main" id="{2F8F45F7-1E90-2A25-D5DF-C69C22DD0E5C}"/>
              </a:ext>
            </a:extLst>
          </p:cNvPr>
          <p:cNvSpPr>
            <a:spLocks noGrp="1"/>
          </p:cNvSpPr>
          <p:nvPr>
            <p:ph idx="4294967295"/>
          </p:nvPr>
        </p:nvSpPr>
        <p:spPr>
          <a:xfrm>
            <a:off x="0" y="0"/>
            <a:ext cx="12192000" cy="6724650"/>
          </a:xfrm>
        </p:spPr>
        <p:txBody>
          <a:bodyPr/>
          <a:lstStyle/>
          <a:p>
            <a:pPr marL="339725" indent="-339725" eaLnBrk="1" hangingPunct="1">
              <a:buFont typeface="Arial" panose="020B0604020202020204" pitchFamily="34" charset="0"/>
              <a:buNone/>
              <a:defRPr/>
            </a:pPr>
            <a:r>
              <a:rPr lang="en-US" altLang="en-US" sz="2700" dirty="0">
                <a:solidFill>
                  <a:srgbClr val="000000"/>
                </a:solidFill>
                <a:latin typeface="Times New Roman" panose="02020603050405020304" pitchFamily="18" charset="0"/>
              </a:rPr>
              <a:t>11. The Federal Civil Servant Proclamation (Proclamation -No 1064/2017: Article 13/2 of proclamation no 1064/2017 recognizes that:‘ There shall be </a:t>
            </a:r>
            <a:r>
              <a:rPr lang="en-US" altLang="en-US" sz="2700" b="1" i="1" dirty="0">
                <a:solidFill>
                  <a:srgbClr val="FF0000"/>
                </a:solidFill>
                <a:latin typeface="Times New Roman" panose="02020603050405020304" pitchFamily="18" charset="0"/>
              </a:rPr>
              <a:t>no discrimination among job seekers or civil servants in filling vacancies because of their ethnic origin, sex, religion, political outlook, disability, HIV/AIDS or any other ground.‘ </a:t>
            </a:r>
          </a:p>
          <a:p>
            <a:pPr eaLnBrk="1" hangingPunct="1">
              <a:defRPr/>
            </a:pPr>
            <a:r>
              <a:rPr lang="en-US" altLang="en-US" sz="2700" dirty="0">
                <a:solidFill>
                  <a:srgbClr val="000000"/>
                </a:solidFill>
                <a:latin typeface="Times New Roman" panose="02020603050405020304" pitchFamily="18" charset="0"/>
              </a:rPr>
              <a:t>Article 49 of the same proclamation provides for the applicable conditions of work for workers with disabilities as follows: </a:t>
            </a:r>
          </a:p>
          <a:p>
            <a:pPr marL="339725" indent="-339725" eaLnBrk="1" hangingPunct="1">
              <a:buFont typeface="+mj-lt"/>
              <a:buAutoNum type="arabicPeriod"/>
              <a:defRPr/>
            </a:pPr>
            <a:r>
              <a:rPr lang="en-US" altLang="en-US" sz="2700" dirty="0">
                <a:solidFill>
                  <a:srgbClr val="000000"/>
                </a:solidFill>
                <a:latin typeface="Times New Roman" panose="02020603050405020304" pitchFamily="18" charset="0"/>
              </a:rPr>
              <a:t>Person with disabilities shall be entitled to </a:t>
            </a:r>
            <a:r>
              <a:rPr lang="en-US" altLang="en-US" sz="2700" b="1" i="1" dirty="0">
                <a:solidFill>
                  <a:srgbClr val="FF0000"/>
                </a:solidFill>
                <a:latin typeface="Times New Roman" panose="02020603050405020304" pitchFamily="18" charset="0"/>
              </a:rPr>
              <a:t>affirmative action in recruitment, promotion, transfer, redeployment/reorganizing, education, and training;</a:t>
            </a:r>
          </a:p>
          <a:p>
            <a:pPr marL="339725" indent="-339725" eaLnBrk="1" hangingPunct="1">
              <a:buFont typeface="+mj-lt"/>
              <a:buAutoNum type="arabicPeriod"/>
              <a:defRPr/>
            </a:pPr>
            <a:r>
              <a:rPr lang="en-US" altLang="en-US" sz="2700" dirty="0">
                <a:solidFill>
                  <a:srgbClr val="000000"/>
                </a:solidFill>
                <a:latin typeface="Times New Roman" panose="02020603050405020304" pitchFamily="18" charset="0"/>
              </a:rPr>
              <a:t>Any government institution shall ensure that its working environment is conducive </a:t>
            </a:r>
            <a:r>
              <a:rPr lang="en-US" altLang="en-US" sz="2700" b="1" i="1" dirty="0">
                <a:solidFill>
                  <a:srgbClr val="FF0000"/>
                </a:solidFill>
                <a:latin typeface="Times New Roman" panose="02020603050405020304" pitchFamily="18" charset="0"/>
              </a:rPr>
              <a:t>to civil servants with disabilities, provide them with the necessary tools and materials and train them on how to use such tools and materials</a:t>
            </a:r>
            <a:r>
              <a:rPr lang="en-US" altLang="en-US" sz="2700" dirty="0">
                <a:solidFill>
                  <a:srgbClr val="000000"/>
                </a:solidFill>
                <a:latin typeface="Times New Roman" panose="02020603050405020304" pitchFamily="18" charset="0"/>
              </a:rPr>
              <a:t>; </a:t>
            </a:r>
          </a:p>
          <a:p>
            <a:pPr marL="339725" indent="-339725" eaLnBrk="1" hangingPunct="1">
              <a:buFont typeface="+mj-lt"/>
              <a:buAutoNum type="arabicPeriod"/>
              <a:defRPr/>
            </a:pPr>
            <a:r>
              <a:rPr lang="en-US" altLang="en-US" sz="2700" dirty="0">
                <a:solidFill>
                  <a:srgbClr val="000000"/>
                </a:solidFill>
                <a:latin typeface="Times New Roman" panose="02020603050405020304" pitchFamily="18" charset="0"/>
              </a:rPr>
              <a:t>Any government institution shall have the responsibility to assign a person who shall provide proper assistance for those civil servants with a disability that requires assistance; and</a:t>
            </a:r>
          </a:p>
          <a:p>
            <a:pPr marL="339725" indent="-339725" eaLnBrk="1" hangingPunct="1">
              <a:buFont typeface="+mj-lt"/>
              <a:buAutoNum type="arabicPeriod"/>
              <a:defRPr/>
            </a:pPr>
            <a:r>
              <a:rPr lang="en-US" altLang="en-US" sz="2700" dirty="0">
                <a:solidFill>
                  <a:srgbClr val="000000"/>
                </a:solidFill>
                <a:latin typeface="Times New Roman" panose="02020603050405020304" pitchFamily="18" charset="0"/>
              </a:rPr>
              <a:t> Privileges prescribed by other laws to persons with disabilities shall be applicable for the implementation of this Proclamation. </a:t>
            </a:r>
          </a:p>
          <a:p>
            <a:pPr marL="339725" indent="-339725" eaLnBrk="1" hangingPunct="1">
              <a:buFont typeface="Arial" panose="020B0604020202020204" pitchFamily="34" charset="0"/>
              <a:buNone/>
              <a:defRPr/>
            </a:pPr>
            <a:r>
              <a:rPr lang="en-US" altLang="en-US" dirty="0">
                <a:solidFill>
                  <a:srgbClr val="000000"/>
                </a:solidFill>
                <a:latin typeface="Times New Roman" panose="02020603050405020304" pitchFamily="18" charset="0"/>
              </a:rPr>
              <a:t> </a:t>
            </a:r>
          </a:p>
          <a:p>
            <a:pPr eaLnBrk="1" hangingPunct="1">
              <a:defRPr/>
            </a:pPr>
            <a:endParaRPr lang="en-US"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2">
            <a:extLst>
              <a:ext uri="{FF2B5EF4-FFF2-40B4-BE49-F238E27FC236}">
                <a16:creationId xmlns:a16="http://schemas.microsoft.com/office/drawing/2014/main" id="{AA9D79F5-4FC9-0262-DBFF-4B4D4D7CFB41}"/>
              </a:ext>
            </a:extLst>
          </p:cNvPr>
          <p:cNvSpPr>
            <a:spLocks noGrp="1"/>
          </p:cNvSpPr>
          <p:nvPr>
            <p:ph idx="4294967295"/>
          </p:nvPr>
        </p:nvSpPr>
        <p:spPr>
          <a:xfrm>
            <a:off x="0" y="117475"/>
            <a:ext cx="12192000" cy="6637338"/>
          </a:xfrm>
        </p:spPr>
        <p:txBody>
          <a:bodyPr/>
          <a:lstStyle/>
          <a:p>
            <a:pPr marL="515938" indent="-515938" eaLnBrk="1" hangingPunct="1">
              <a:buFont typeface="Arial" panose="020B0604020202020204" pitchFamily="34" charset="0"/>
              <a:buNone/>
              <a:defRPr/>
            </a:pPr>
            <a:r>
              <a:rPr lang="en-US" altLang="en-US" dirty="0">
                <a:solidFill>
                  <a:srgbClr val="000000"/>
                </a:solidFill>
                <a:latin typeface="Times New Roman" panose="02020603050405020304" pitchFamily="18" charset="0"/>
              </a:rPr>
              <a:t>12</a:t>
            </a:r>
            <a:r>
              <a:rPr lang="en-US" altLang="en-US" sz="3000" dirty="0">
                <a:solidFill>
                  <a:srgbClr val="000000"/>
                </a:solidFill>
                <a:latin typeface="Times New Roman" panose="02020603050405020304" pitchFamily="18" charset="0"/>
              </a:rPr>
              <a:t>. Labor Proclamation-1156/2019: </a:t>
            </a:r>
          </a:p>
          <a:p>
            <a:pPr indent="165100" eaLnBrk="1" hangingPunct="1">
              <a:buFont typeface="Wingdings" panose="05000000000000000000" pitchFamily="2" charset="2"/>
              <a:buChar char="v"/>
              <a:defRPr/>
            </a:pPr>
            <a:r>
              <a:rPr lang="en-US" altLang="en-US" sz="3000" dirty="0">
                <a:solidFill>
                  <a:srgbClr val="000000"/>
                </a:solidFill>
                <a:latin typeface="Times New Roman" panose="02020603050405020304" pitchFamily="18" charset="0"/>
              </a:rPr>
              <a:t>This proclamation controls the private sector employment relationship. </a:t>
            </a:r>
          </a:p>
          <a:p>
            <a:pPr marL="515938" indent="-515938" eaLnBrk="1" hangingPunct="1">
              <a:buFont typeface="Arial" panose="020B0604020202020204" pitchFamily="34" charset="0"/>
              <a:buNone/>
              <a:defRPr/>
            </a:pPr>
            <a:r>
              <a:rPr lang="en-US" altLang="en-US" sz="3000" dirty="0">
                <a:solidFill>
                  <a:srgbClr val="000000"/>
                </a:solidFill>
                <a:latin typeface="Times New Roman" panose="02020603050405020304" pitchFamily="18" charset="0"/>
              </a:rPr>
              <a:t>13. Organization of Civil Society Proclamation -No. 1113/2019: </a:t>
            </a:r>
          </a:p>
          <a:p>
            <a:pPr marL="576263" indent="-295275" eaLnBrk="1" hangingPunct="1">
              <a:buFont typeface="Wingdings" panose="05000000000000000000" pitchFamily="2" charset="2"/>
              <a:buChar char="v"/>
              <a:defRPr/>
            </a:pPr>
            <a:r>
              <a:rPr lang="en-US" altLang="en-US" sz="3000" dirty="0">
                <a:solidFill>
                  <a:srgbClr val="000000"/>
                </a:solidFill>
                <a:latin typeface="Times New Roman" panose="02020603050405020304" pitchFamily="18" charset="0"/>
              </a:rPr>
              <a:t>It regulates issues concerning the formation, registration, activities, and dissolution of civil society organizations. </a:t>
            </a:r>
          </a:p>
          <a:p>
            <a:pPr marL="515938" indent="-515938" eaLnBrk="1" hangingPunct="1">
              <a:buFont typeface="Arial" panose="020B0604020202020204" pitchFamily="34" charset="0"/>
              <a:buNone/>
              <a:defRPr/>
            </a:pPr>
            <a:r>
              <a:rPr lang="en-US" altLang="en-US" sz="3000" dirty="0">
                <a:solidFill>
                  <a:srgbClr val="000000"/>
                </a:solidFill>
                <a:latin typeface="Times New Roman" panose="02020603050405020304" pitchFamily="18" charset="0"/>
              </a:rPr>
              <a:t>14. The Revised higher institutions proclamation- No. 1152/2019: </a:t>
            </a:r>
          </a:p>
          <a:p>
            <a:pPr marL="746125" indent="-407988" eaLnBrk="1" hangingPunct="1">
              <a:buFont typeface="Wingdings" panose="05000000000000000000" pitchFamily="2" charset="2"/>
              <a:buChar char="v"/>
              <a:tabLst>
                <a:tab pos="633413" algn="l"/>
              </a:tabLst>
              <a:defRPr/>
            </a:pPr>
            <a:r>
              <a:rPr lang="en-US" altLang="en-US" sz="3000" dirty="0">
                <a:solidFill>
                  <a:srgbClr val="000000"/>
                </a:solidFill>
                <a:latin typeface="Times New Roman" panose="02020603050405020304" pitchFamily="18" charset="0"/>
              </a:rPr>
              <a:t>It has incorporated some rights entitling students with disabilities</a:t>
            </a:r>
          </a:p>
          <a:p>
            <a:pPr marL="515938" indent="-515938" eaLnBrk="1" hangingPunct="1">
              <a:buFont typeface="Arial" panose="020B0604020202020204" pitchFamily="34" charset="0"/>
              <a:buNone/>
              <a:defRPr/>
            </a:pPr>
            <a:r>
              <a:rPr lang="en-US" altLang="en-US" sz="3000" dirty="0">
                <a:solidFill>
                  <a:srgbClr val="000000"/>
                </a:solidFill>
                <a:latin typeface="Times New Roman" panose="02020603050405020304" pitchFamily="18" charset="0"/>
              </a:rPr>
              <a:t>15. Advertisement Proclamation –No. 759/2012: </a:t>
            </a:r>
          </a:p>
          <a:p>
            <a:pPr marL="576263" indent="-350838" eaLnBrk="1" hangingPunct="1">
              <a:buFont typeface="Wingdings" panose="05000000000000000000" pitchFamily="2" charset="2"/>
              <a:buChar char="v"/>
              <a:defRPr/>
            </a:pPr>
            <a:r>
              <a:rPr lang="en-US" altLang="en-US" sz="3000" dirty="0">
                <a:solidFill>
                  <a:srgbClr val="000000"/>
                </a:solidFill>
                <a:latin typeface="Times New Roman" panose="02020603050405020304" pitchFamily="18" charset="0"/>
              </a:rPr>
              <a:t>According to article 7/4 of this proclamation, a commercial advertisement that undermines the </a:t>
            </a:r>
            <a:r>
              <a:rPr lang="en-US" altLang="en-US" sz="3000" b="1" i="1" dirty="0">
                <a:solidFill>
                  <a:srgbClr val="FF0000"/>
                </a:solidFill>
                <a:latin typeface="Times New Roman" panose="02020603050405020304" pitchFamily="18" charset="0"/>
              </a:rPr>
              <a:t>dignity and emotional feeling of a person physically disabled is immoral. </a:t>
            </a:r>
          </a:p>
          <a:p>
            <a:pPr marL="515938" indent="-515938" eaLnBrk="1" hangingPunct="1">
              <a:buFont typeface="Arial" panose="020B0604020202020204" pitchFamily="34" charset="0"/>
              <a:buNone/>
              <a:defRPr/>
            </a:pPr>
            <a:r>
              <a:rPr lang="en-US" altLang="en-US" sz="3000" dirty="0">
                <a:solidFill>
                  <a:srgbClr val="000000"/>
                </a:solidFill>
                <a:latin typeface="Times New Roman" panose="02020603050405020304" pitchFamily="18" charset="0"/>
              </a:rPr>
              <a:t>16. The Ethiopian Building proclamation -No 624/2009: </a:t>
            </a:r>
          </a:p>
          <a:p>
            <a:pPr indent="109538" eaLnBrk="1" hangingPunct="1">
              <a:buFont typeface="Wingdings" panose="05000000000000000000" pitchFamily="2" charset="2"/>
              <a:buChar char="v"/>
              <a:defRPr/>
            </a:pPr>
            <a:r>
              <a:rPr lang="en-US" altLang="en-US" sz="3000" dirty="0">
                <a:solidFill>
                  <a:srgbClr val="000000"/>
                </a:solidFill>
                <a:latin typeface="Times New Roman" panose="02020603050405020304" pitchFamily="18" charset="0"/>
              </a:rPr>
              <a:t> It focuses on </a:t>
            </a:r>
            <a:r>
              <a:rPr lang="en-US" altLang="en-US" sz="3000" b="1" i="1" dirty="0">
                <a:solidFill>
                  <a:srgbClr val="FF0000"/>
                </a:solidFill>
                <a:latin typeface="Times New Roman" panose="02020603050405020304" pitchFamily="18" charset="0"/>
              </a:rPr>
              <a:t>buildings and construction</a:t>
            </a:r>
          </a:p>
          <a:p>
            <a:pPr marL="0" indent="0" eaLnBrk="1" hangingPunct="1">
              <a:buFont typeface="Arial" panose="020B0604020202020204" pitchFamily="34" charset="0"/>
              <a:buNone/>
              <a:defRPr/>
            </a:pPr>
            <a:endParaRPr lang="en-US" altLang="en-US" dirty="0">
              <a:solidFill>
                <a:srgbClr val="000000"/>
              </a:solidFill>
              <a:latin typeface="Times New Roman" panose="02020603050405020304" pitchFamily="18" charset="0"/>
            </a:endParaRPr>
          </a:p>
          <a:p>
            <a:pPr marL="0" indent="0" eaLnBrk="1" hangingPunct="1">
              <a:buFont typeface="Arial" panose="020B0604020202020204" pitchFamily="34" charset="0"/>
              <a:buNone/>
              <a:defRPr/>
            </a:pPr>
            <a:endParaRPr lang="en-US"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a:extLst>
              <a:ext uri="{FF2B5EF4-FFF2-40B4-BE49-F238E27FC236}">
                <a16:creationId xmlns:a16="http://schemas.microsoft.com/office/drawing/2014/main" id="{0DB68F17-57E0-6BFE-6FF0-4E27EF339E3B}"/>
              </a:ext>
            </a:extLst>
          </p:cNvPr>
          <p:cNvSpPr>
            <a:spLocks noGrp="1"/>
          </p:cNvSpPr>
          <p:nvPr>
            <p:ph idx="4294967295"/>
          </p:nvPr>
        </p:nvSpPr>
        <p:spPr>
          <a:xfrm>
            <a:off x="0" y="0"/>
            <a:ext cx="12192000" cy="6858000"/>
          </a:xfrm>
        </p:spPr>
        <p:txBody>
          <a:bodyPr/>
          <a:lstStyle/>
          <a:p>
            <a:pPr marL="515938" indent="-515938" eaLnBrk="1" hangingPunct="1">
              <a:buFont typeface="Arial" panose="020B0604020202020204" pitchFamily="34" charset="0"/>
              <a:buNone/>
              <a:defRPr/>
            </a:pPr>
            <a:r>
              <a:rPr lang="en-US" altLang="en-US" sz="2500" dirty="0">
                <a:solidFill>
                  <a:srgbClr val="000000"/>
                </a:solidFill>
                <a:latin typeface="Times New Roman" panose="02020603050405020304" pitchFamily="18" charset="0"/>
              </a:rPr>
              <a:t>17. Definition of Powers and Duties of the Executive Organs of the Federal Democratic Republic of Ethiopia Proclamation -</a:t>
            </a:r>
            <a:r>
              <a:rPr lang="en-US" altLang="en-US" sz="2500" b="1" dirty="0">
                <a:solidFill>
                  <a:srgbClr val="FF0000"/>
                </a:solidFill>
                <a:latin typeface="Times New Roman" panose="02020603050405020304" pitchFamily="18" charset="0"/>
              </a:rPr>
              <a:t>No.</a:t>
            </a:r>
            <a:r>
              <a:rPr lang="en-US" altLang="en-US" sz="2500" b="1" i="1" dirty="0">
                <a:solidFill>
                  <a:srgbClr val="FF0000"/>
                </a:solidFill>
                <a:latin typeface="Times New Roman" panose="02020603050405020304" pitchFamily="18" charset="0"/>
              </a:rPr>
              <a:t> 1097/2018</a:t>
            </a:r>
            <a:r>
              <a:rPr lang="en-US" altLang="en-US" sz="2500" dirty="0">
                <a:solidFill>
                  <a:srgbClr val="000000"/>
                </a:solidFill>
                <a:latin typeface="Times New Roman" panose="02020603050405020304" pitchFamily="18" charset="0"/>
              </a:rPr>
              <a:t>: </a:t>
            </a:r>
          </a:p>
          <a:p>
            <a:pPr eaLnBrk="1" hangingPunct="1">
              <a:buFont typeface="Wingdings" panose="05000000000000000000" pitchFamily="2" charset="2"/>
              <a:buChar char="v"/>
              <a:defRPr/>
            </a:pPr>
            <a:r>
              <a:rPr lang="en-US" altLang="en-US" sz="2500" dirty="0">
                <a:solidFill>
                  <a:srgbClr val="000000"/>
                </a:solidFill>
                <a:latin typeface="Times New Roman" panose="02020603050405020304" pitchFamily="18" charset="0"/>
              </a:rPr>
              <a:t>It mainly focuses on addressing the common responsibility of ministries in general and the specific duty of the </a:t>
            </a:r>
            <a:r>
              <a:rPr lang="en-US" altLang="en-US" sz="2500" b="1" i="1" dirty="0">
                <a:solidFill>
                  <a:srgbClr val="FF0000"/>
                </a:solidFill>
                <a:latin typeface="Times New Roman" panose="02020603050405020304" pitchFamily="18" charset="0"/>
              </a:rPr>
              <a:t>ministry of labor and social affair in Creating conditions whereby persons with disabilities, the elderly, and segments of society vulnerable to social and economic problems benefit from equal opportunities and full participation </a:t>
            </a:r>
            <a:r>
              <a:rPr lang="en-US" altLang="en-US" sz="2500" dirty="0">
                <a:solidFill>
                  <a:srgbClr val="000000"/>
                </a:solidFill>
                <a:latin typeface="Times New Roman" panose="02020603050405020304" pitchFamily="18" charset="0"/>
              </a:rPr>
              <a:t>(article10/4).</a:t>
            </a:r>
          </a:p>
          <a:p>
            <a:pPr eaLnBrk="1" hangingPunct="1">
              <a:buFont typeface="Wingdings" panose="05000000000000000000" pitchFamily="2" charset="2"/>
              <a:buChar char="v"/>
              <a:defRPr/>
            </a:pPr>
            <a:r>
              <a:rPr lang="en-US" altLang="en-US" sz="2500" dirty="0">
                <a:solidFill>
                  <a:srgbClr val="000000"/>
                </a:solidFill>
                <a:latin typeface="Times New Roman" panose="02020603050405020304" pitchFamily="18" charset="0"/>
              </a:rPr>
              <a:t>It obliges the mistress to work in cooperation with concerned bodies (Article 29/11 A)</a:t>
            </a:r>
          </a:p>
          <a:p>
            <a:pPr marL="515938" indent="-515938" eaLnBrk="1" hangingPunct="1">
              <a:buFont typeface="Arial" panose="020B0604020202020204" pitchFamily="34" charset="0"/>
              <a:buNone/>
              <a:defRPr/>
            </a:pPr>
            <a:r>
              <a:rPr lang="en-US" altLang="en-US" sz="2500" dirty="0">
                <a:solidFill>
                  <a:srgbClr val="000000"/>
                </a:solidFill>
                <a:latin typeface="Times New Roman" panose="02020603050405020304" pitchFamily="18" charset="0"/>
              </a:rPr>
              <a:t>18. Developmental Social Welfare Policy 1997: </a:t>
            </a:r>
          </a:p>
          <a:p>
            <a:pPr eaLnBrk="1" hangingPunct="1">
              <a:buFont typeface="Wingdings" panose="05000000000000000000" pitchFamily="2" charset="2"/>
              <a:buChar char="v"/>
              <a:defRPr/>
            </a:pPr>
            <a:r>
              <a:rPr lang="en-US" altLang="en-US" sz="2500" dirty="0">
                <a:solidFill>
                  <a:srgbClr val="000000"/>
                </a:solidFill>
                <a:latin typeface="Times New Roman" panose="02020603050405020304" pitchFamily="18" charset="0"/>
              </a:rPr>
              <a:t>It specifically targets people with disabilities and sets out to </a:t>
            </a:r>
            <a:r>
              <a:rPr lang="en-US" altLang="en-US" sz="2500" b="1" i="1" dirty="0">
                <a:solidFill>
                  <a:srgbClr val="FF0000"/>
                </a:solidFill>
                <a:latin typeface="Times New Roman" panose="02020603050405020304" pitchFamily="18" charset="0"/>
              </a:rPr>
              <a:t>safeguard their rights </a:t>
            </a:r>
            <a:r>
              <a:rPr lang="en-US" altLang="en-US" sz="2500" dirty="0">
                <a:solidFill>
                  <a:srgbClr val="000000"/>
                </a:solidFill>
                <a:latin typeface="Times New Roman" panose="02020603050405020304" pitchFamily="18" charset="0"/>
              </a:rPr>
              <a:t>and </a:t>
            </a:r>
            <a:r>
              <a:rPr lang="en-US" altLang="en-US" sz="2500" b="1" i="1" dirty="0">
                <a:solidFill>
                  <a:srgbClr val="FF0000"/>
                </a:solidFill>
                <a:latin typeface="Times New Roman" panose="02020603050405020304" pitchFamily="18" charset="0"/>
              </a:rPr>
              <a:t>promote opportunities for vocational rehabilitation</a:t>
            </a:r>
            <a:r>
              <a:rPr lang="en-US" altLang="en-US" sz="2500" dirty="0">
                <a:solidFill>
                  <a:srgbClr val="000000"/>
                </a:solidFill>
                <a:latin typeface="Times New Roman" panose="02020603050405020304" pitchFamily="18" charset="0"/>
              </a:rPr>
              <a:t>. </a:t>
            </a:r>
          </a:p>
          <a:p>
            <a:pPr eaLnBrk="1" hangingPunct="1">
              <a:buFont typeface="Wingdings" panose="05000000000000000000" pitchFamily="2" charset="2"/>
              <a:buChar char="v"/>
              <a:defRPr/>
            </a:pPr>
            <a:r>
              <a:rPr lang="en-US" altLang="en-US" sz="2500" b="1" i="1" dirty="0">
                <a:solidFill>
                  <a:srgbClr val="FF0000"/>
                </a:solidFill>
                <a:latin typeface="Times New Roman" panose="02020603050405020304" pitchFamily="18" charset="0"/>
              </a:rPr>
              <a:t>Full participation in education, health, political, economic, and social activities, and other activities</a:t>
            </a:r>
            <a:r>
              <a:rPr lang="en-US" altLang="en-US" sz="2500" dirty="0">
                <a:solidFill>
                  <a:srgbClr val="000000"/>
                </a:solidFill>
                <a:latin typeface="Times New Roman" panose="02020603050405020304" pitchFamily="18" charset="0"/>
              </a:rPr>
              <a:t>. </a:t>
            </a:r>
          </a:p>
          <a:p>
            <a:pPr marL="515938" indent="-515938" eaLnBrk="1" hangingPunct="1">
              <a:buFont typeface="Arial" panose="020B0604020202020204" pitchFamily="34" charset="0"/>
              <a:buNone/>
              <a:defRPr/>
            </a:pPr>
            <a:r>
              <a:rPr lang="en-US" altLang="en-US" sz="2500" dirty="0">
                <a:solidFill>
                  <a:srgbClr val="000000"/>
                </a:solidFill>
                <a:latin typeface="Times New Roman" panose="02020603050405020304" pitchFamily="18" charset="0"/>
              </a:rPr>
              <a:t>19. The FDRE Education and Training Policy of 1994: special attention must be provided to those </a:t>
            </a:r>
            <a:r>
              <a:rPr lang="en-US" altLang="en-US" sz="2500" b="1" i="1" dirty="0">
                <a:solidFill>
                  <a:srgbClr val="FF0000"/>
                </a:solidFill>
                <a:latin typeface="Times New Roman" panose="02020603050405020304" pitchFamily="18" charset="0"/>
              </a:rPr>
              <a:t>with special needs</a:t>
            </a:r>
            <a:r>
              <a:rPr lang="en-US" altLang="en-US" sz="2500" dirty="0">
                <a:solidFill>
                  <a:srgbClr val="000000"/>
                </a:solidFill>
                <a:latin typeface="Times New Roman" panose="02020603050405020304" pitchFamily="18" charset="0"/>
              </a:rPr>
              <a:t>. However, it does not have any clear recognition for reasonable accommodation </a:t>
            </a:r>
          </a:p>
          <a:p>
            <a:pPr marL="515938" indent="-515938" eaLnBrk="1" hangingPunct="1">
              <a:buFont typeface="Arial" panose="020B0604020202020204" pitchFamily="34" charset="0"/>
              <a:buNone/>
              <a:defRPr/>
            </a:pPr>
            <a:r>
              <a:rPr lang="en-US" altLang="en-US" sz="2500" dirty="0">
                <a:solidFill>
                  <a:srgbClr val="000000"/>
                </a:solidFill>
                <a:latin typeface="Times New Roman" panose="02020603050405020304" pitchFamily="18" charset="0"/>
              </a:rPr>
              <a:t>20. The FDRE special needs/inclusive education strategy 2012: focuses on </a:t>
            </a:r>
            <a:r>
              <a:rPr lang="en-US" altLang="en-US" sz="2500" b="1" i="1" dirty="0">
                <a:solidFill>
                  <a:srgbClr val="FF0000"/>
                </a:solidFill>
                <a:latin typeface="Times New Roman" panose="02020603050405020304" pitchFamily="18" charset="0"/>
              </a:rPr>
              <a:t>inclusive education policy, strategies, and responsibilities of stakeholders              </a:t>
            </a:r>
            <a:r>
              <a:rPr lang="en-US" altLang="en-US" sz="2500" dirty="0">
                <a:solidFill>
                  <a:srgbClr val="FF0000"/>
                </a:solidFill>
                <a:latin typeface="Times New Roman" panose="02020603050405020304" pitchFamily="18" charset="0"/>
              </a:rPr>
              <a:t>~~~⸎⸎~~~</a:t>
            </a:r>
          </a:p>
          <a:p>
            <a:pPr marL="515938" indent="-515938" eaLnBrk="1" hangingPunct="1">
              <a:buFont typeface="Arial" panose="020B0604020202020204" pitchFamily="34" charset="0"/>
              <a:buNone/>
              <a:defRPr/>
            </a:pPr>
            <a:endParaRPr lang="en-US" altLang="en-US" sz="2500" dirty="0">
              <a:solidFill>
                <a:srgbClr val="000000"/>
              </a:solidFill>
              <a:latin typeface="Times New Roman" panose="02020603050405020304" pitchFamily="18" charset="0"/>
            </a:endParaRPr>
          </a:p>
          <a:p>
            <a:pPr marL="515938" indent="-515938" eaLnBrk="1" hangingPunct="1">
              <a:buFont typeface="Arial" panose="020B0604020202020204" pitchFamily="34" charset="0"/>
              <a:buNone/>
              <a:defRPr/>
            </a:pPr>
            <a:endParaRPr lang="en-US" altLang="en-US" sz="2500" dirty="0">
              <a:solidFill>
                <a:srgbClr val="000000"/>
              </a:solidFill>
              <a:latin typeface="Times New Roman" panose="02020603050405020304" pitchFamily="18" charset="0"/>
            </a:endParaRPr>
          </a:p>
          <a:p>
            <a:pPr marL="515938" indent="-515938" eaLnBrk="1" hangingPunct="1">
              <a:buFont typeface="Arial" panose="020B0604020202020204" pitchFamily="34" charset="0"/>
              <a:buNone/>
              <a:defRPr/>
            </a:pPr>
            <a:endParaRPr lang="en-US" altLang="en-US" sz="2500" dirty="0">
              <a:solidFill>
                <a:srgbClr val="000000"/>
              </a:solidFill>
              <a:latin typeface="Times New Roman" panose="02020603050405020304" pitchFamily="18" charset="0"/>
            </a:endParaRPr>
          </a:p>
          <a:p>
            <a:pPr marL="515938" indent="-515938" eaLnBrk="1" hangingPunct="1">
              <a:buFont typeface="Arial" panose="020B0604020202020204" pitchFamily="34" charset="0"/>
              <a:buNone/>
              <a:defRPr/>
            </a:pPr>
            <a:endParaRPr lang="en-US" altLang="en-US" sz="2500" dirty="0">
              <a:solidFill>
                <a:srgbClr val="000000"/>
              </a:solidFill>
              <a:latin typeface="Times New Roman" panose="02020603050405020304" pitchFamily="18" charset="0"/>
            </a:endParaRPr>
          </a:p>
          <a:p>
            <a:pPr marL="515938" indent="-515938" eaLnBrk="1" hangingPunct="1">
              <a:buFont typeface="Arial" panose="020B0604020202020204" pitchFamily="34" charset="0"/>
              <a:buNone/>
              <a:defRPr/>
            </a:pPr>
            <a:endParaRPr lang="en-US" altLang="en-US" sz="2500" dirty="0">
              <a:solidFill>
                <a:srgbClr val="000000"/>
              </a:solidFill>
              <a:latin typeface="Times New Roman" panose="02020603050405020304" pitchFamily="18" charset="0"/>
            </a:endParaRPr>
          </a:p>
          <a:p>
            <a:pPr marL="515938" indent="-515938" eaLnBrk="1" hangingPunct="1">
              <a:buFont typeface="Arial" panose="020B0604020202020204" pitchFamily="34" charset="0"/>
              <a:buNone/>
              <a:defRPr/>
            </a:pPr>
            <a:r>
              <a:rPr lang="en-US" altLang="en-US" sz="2500" dirty="0">
                <a:solidFill>
                  <a:srgbClr val="000000"/>
                </a:solidFill>
                <a:latin typeface="Times New Roman" panose="02020603050405020304" pitchFamily="18" charset="0"/>
              </a:rPr>
              <a:t>  ~</a:t>
            </a:r>
          </a:p>
          <a:p>
            <a:pPr eaLnBrk="1" hangingPunct="1">
              <a:defRPr/>
            </a:pPr>
            <a:endParaRPr lang="en-US" altLang="en-US" dirty="0">
              <a:solidFill>
                <a:srgbClr val="000000"/>
              </a:solidFill>
              <a:latin typeface="Times New Roman" panose="02020603050405020304" pitchFamily="18" charset="0"/>
            </a:endParaRPr>
          </a:p>
          <a:p>
            <a:pPr eaLnBrk="1" hangingPunct="1">
              <a:defRPr/>
            </a:pPr>
            <a:endParaRPr lang="en-US"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Content Placeholder 2">
            <a:extLst>
              <a:ext uri="{FF2B5EF4-FFF2-40B4-BE49-F238E27FC236}">
                <a16:creationId xmlns:a16="http://schemas.microsoft.com/office/drawing/2014/main" id="{90A73051-462D-CF5A-6029-33AFF4F3D0A0}"/>
              </a:ext>
            </a:extLst>
          </p:cNvPr>
          <p:cNvSpPr>
            <a:spLocks noGrp="1"/>
          </p:cNvSpPr>
          <p:nvPr>
            <p:ph idx="4294967295"/>
          </p:nvPr>
        </p:nvSpPr>
        <p:spPr>
          <a:xfrm>
            <a:off x="0" y="0"/>
            <a:ext cx="12192000" cy="6754813"/>
          </a:xfrm>
        </p:spPr>
        <p:txBody>
          <a:bodyPr/>
          <a:lstStyle/>
          <a:p>
            <a:pPr marL="0" indent="0" eaLnBrk="1" hangingPunct="1">
              <a:buFont typeface="Arial" panose="020B0604020202020204" pitchFamily="34" charset="0"/>
              <a:buNone/>
              <a:defRPr/>
            </a:pPr>
            <a:r>
              <a:rPr lang="en-US" altLang="en-US" b="1" dirty="0">
                <a:solidFill>
                  <a:srgbClr val="000000"/>
                </a:solidFill>
                <a:latin typeface="Times New Roman" panose="02020603050405020304" pitchFamily="18" charset="0"/>
              </a:rPr>
              <a:t>6.2. International and National Legal Frameworks </a:t>
            </a:r>
            <a:r>
              <a:rPr lang="en-US" altLang="en-US" i="1" dirty="0">
                <a:solidFill>
                  <a:srgbClr val="000000"/>
                </a:solidFill>
                <a:latin typeface="Times New Roman" panose="02020603050405020304" pitchFamily="18" charset="0"/>
              </a:rPr>
              <a:t>(see module on page 150)</a:t>
            </a:r>
          </a:p>
          <a:p>
            <a:pPr marL="0" indent="0" eaLnBrk="1" hangingPunct="1">
              <a:buFont typeface="Arial" panose="020B0604020202020204" pitchFamily="34" charset="0"/>
              <a:buNone/>
              <a:defRPr/>
            </a:pPr>
            <a:r>
              <a:rPr lang="en-US" altLang="en-US" b="1" dirty="0">
                <a:solidFill>
                  <a:srgbClr val="000000"/>
                </a:solidFill>
                <a:latin typeface="Times New Roman" panose="02020603050405020304" pitchFamily="18" charset="0"/>
              </a:rPr>
              <a:t>6.2.1. International Legal Framework </a:t>
            </a:r>
          </a:p>
          <a:p>
            <a:pPr eaLnBrk="1" hangingPunct="1">
              <a:defRPr/>
            </a:pPr>
            <a:r>
              <a:rPr lang="en-US" altLang="en-US" dirty="0">
                <a:solidFill>
                  <a:srgbClr val="000000"/>
                </a:solidFill>
                <a:latin typeface="Times New Roman" panose="02020603050405020304" pitchFamily="18" charset="0"/>
              </a:rPr>
              <a:t>There have been international efforts to address the equal opportunity of PWDs in employment to address such challenges primarily from ILO a specialized agency of the UN and the General Assembly of the UN itself.</a:t>
            </a:r>
          </a:p>
          <a:p>
            <a:pPr eaLnBrk="1" hangingPunct="1">
              <a:defRPr/>
            </a:pPr>
            <a:r>
              <a:rPr lang="en-US" altLang="en-US" dirty="0">
                <a:solidFill>
                  <a:srgbClr val="000000"/>
                </a:solidFill>
                <a:latin typeface="Times New Roman" panose="02020603050405020304" pitchFamily="18" charset="0"/>
              </a:rPr>
              <a:t>Most of the endeavors resulted in the </a:t>
            </a:r>
            <a:r>
              <a:rPr lang="en-US" altLang="en-US" b="1" i="1" dirty="0">
                <a:solidFill>
                  <a:srgbClr val="FF0000"/>
                </a:solidFill>
                <a:latin typeface="Times New Roman" panose="02020603050405020304" pitchFamily="18" charset="0"/>
              </a:rPr>
              <a:t>adoption of resolutions and recommendations as well as conventions featuring different legal effects</a:t>
            </a:r>
            <a:r>
              <a:rPr lang="en-US" altLang="en-US" dirty="0">
                <a:solidFill>
                  <a:srgbClr val="000000"/>
                </a:solidFill>
                <a:latin typeface="Times New Roman" panose="02020603050405020304" pitchFamily="18" charset="0"/>
              </a:rPr>
              <a:t>. </a:t>
            </a:r>
          </a:p>
          <a:p>
            <a:pPr eaLnBrk="1" hangingPunct="1">
              <a:defRPr/>
            </a:pPr>
            <a:r>
              <a:rPr lang="en-US" altLang="en-US" dirty="0">
                <a:solidFill>
                  <a:srgbClr val="000000"/>
                </a:solidFill>
                <a:latin typeface="Times New Roman" panose="02020603050405020304" pitchFamily="18" charset="0"/>
              </a:rPr>
              <a:t>While </a:t>
            </a:r>
            <a:r>
              <a:rPr lang="en-US" altLang="en-US" b="1" i="1" dirty="0">
                <a:solidFill>
                  <a:srgbClr val="FF0000"/>
                </a:solidFill>
                <a:latin typeface="Times New Roman" panose="02020603050405020304" pitchFamily="18" charset="0"/>
              </a:rPr>
              <a:t>conventions produce a binding legal effect, resolutions, declarations, and recommendations</a:t>
            </a:r>
            <a:r>
              <a:rPr lang="en-US" altLang="en-US" dirty="0">
                <a:solidFill>
                  <a:srgbClr val="000000"/>
                </a:solidFill>
                <a:latin typeface="Times New Roman" panose="02020603050405020304" pitchFamily="18" charset="0"/>
              </a:rPr>
              <a:t>, which are referred to as soft laws, do not create the binding legal effect. </a:t>
            </a:r>
          </a:p>
          <a:p>
            <a:pPr eaLnBrk="1" hangingPunct="1">
              <a:defRPr/>
            </a:pPr>
            <a:r>
              <a:rPr lang="en-US" altLang="en-US" dirty="0">
                <a:solidFill>
                  <a:srgbClr val="000000"/>
                </a:solidFill>
                <a:latin typeface="Times New Roman" panose="02020603050405020304" pitchFamily="18" charset="0"/>
              </a:rPr>
              <a:t>International human rights instruments protect the rights of persons with disabilities through the principles of </a:t>
            </a:r>
            <a:r>
              <a:rPr lang="en-US" altLang="en-US" b="1" i="1" dirty="0">
                <a:solidFill>
                  <a:srgbClr val="FF0000"/>
                </a:solidFill>
                <a:latin typeface="Times New Roman" panose="02020603050405020304" pitchFamily="18" charset="0"/>
              </a:rPr>
              <a:t>equality and non-discrimination</a:t>
            </a:r>
            <a:r>
              <a:rPr lang="en-US" altLang="en-US" dirty="0">
                <a:solidFill>
                  <a:srgbClr val="000000"/>
                </a:solidFill>
                <a:latin typeface="Times New Roman" panose="02020603050405020304" pitchFamily="18" charset="0"/>
              </a:rPr>
              <a:t>.</a:t>
            </a:r>
          </a:p>
          <a:p>
            <a:pPr eaLnBrk="1" hangingPunct="1">
              <a:defRPr/>
            </a:pPr>
            <a:r>
              <a:rPr lang="en-US" altLang="en-US" dirty="0">
                <a:solidFill>
                  <a:srgbClr val="000000"/>
                </a:solidFill>
                <a:latin typeface="Times New Roman" panose="02020603050405020304" pitchFamily="18" charset="0"/>
              </a:rPr>
              <a:t>There are a number of </a:t>
            </a:r>
            <a:r>
              <a:rPr lang="en-US" altLang="en-US" b="1" i="1" dirty="0">
                <a:solidFill>
                  <a:srgbClr val="FF0000"/>
                </a:solidFill>
                <a:latin typeface="Times New Roman" panose="02020603050405020304" pitchFamily="18" charset="0"/>
              </a:rPr>
              <a:t>international legal frameworks regarding people </a:t>
            </a:r>
            <a:r>
              <a:rPr lang="en-US" altLang="en-US" dirty="0">
                <a:solidFill>
                  <a:srgbClr val="000000"/>
                </a:solidFill>
                <a:latin typeface="Times New Roman" panose="02020603050405020304" pitchFamily="18" charset="0"/>
              </a:rPr>
              <a:t>with disability that are aimed at </a:t>
            </a:r>
            <a:r>
              <a:rPr lang="en-US" altLang="en-US" b="1" i="1" dirty="0">
                <a:solidFill>
                  <a:srgbClr val="FF0000"/>
                </a:solidFill>
                <a:latin typeface="Times New Roman" panose="02020603050405020304" pitchFamily="18" charset="0"/>
              </a:rPr>
              <a:t>protecting the rights of persons </a:t>
            </a:r>
            <a:r>
              <a:rPr lang="en-US" altLang="en-US" dirty="0">
                <a:solidFill>
                  <a:srgbClr val="000000"/>
                </a:solidFill>
                <a:latin typeface="Times New Roman" panose="02020603050405020304" pitchFamily="18" charset="0"/>
              </a:rPr>
              <a:t>with disabilities through the </a:t>
            </a:r>
            <a:r>
              <a:rPr lang="en-US" altLang="en-US" b="1" i="1" dirty="0">
                <a:solidFill>
                  <a:srgbClr val="FF0000"/>
                </a:solidFill>
                <a:latin typeface="Times New Roman" panose="02020603050405020304" pitchFamily="18" charset="0"/>
              </a:rPr>
              <a:t>principles of equality and non-discrimination</a:t>
            </a:r>
            <a:r>
              <a:rPr lang="en-US" altLang="en-US" dirty="0">
                <a:solidFill>
                  <a:srgbClr val="000000"/>
                </a:solidFill>
                <a:latin typeface="Times New Roman" panose="02020603050405020304" pitchFamily="18" charset="0"/>
              </a:rPr>
              <a:t>.</a:t>
            </a:r>
            <a:endParaRPr lang="en-US"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5322AF3-D030-188B-DF80-4D245288D672}"/>
              </a:ext>
            </a:extLst>
          </p:cNvPr>
          <p:cNvSpPr txBox="1"/>
          <p:nvPr/>
        </p:nvSpPr>
        <p:spPr>
          <a:xfrm>
            <a:off x="0" y="165100"/>
            <a:ext cx="12052300" cy="4278313"/>
          </a:xfrm>
          <a:prstGeom prst="rect">
            <a:avLst/>
          </a:prstGeom>
          <a:noFill/>
        </p:spPr>
        <p:txBody>
          <a:bodyPr>
            <a:spAutoFit/>
          </a:bodyPr>
          <a:lstStyle/>
          <a:p>
            <a:pPr>
              <a:defRPr/>
            </a:pPr>
            <a:r>
              <a:rPr lang="en-US" sz="3400" b="1" dirty="0">
                <a:latin typeface="Times New Roman" panose="02020603050405020304" pitchFamily="18" charset="0"/>
                <a:cs typeface="Times New Roman" panose="02020603050405020304" pitchFamily="18" charset="0"/>
              </a:rPr>
              <a:t>Chapter summary question</a:t>
            </a:r>
          </a:p>
          <a:p>
            <a:pPr marL="514350" indent="-514350">
              <a:buFont typeface="+mj-lt"/>
              <a:buAutoNum type="arabicPeriod"/>
              <a:defRPr/>
            </a:pPr>
            <a:r>
              <a:rPr lang="en-US" sz="3400" dirty="0">
                <a:latin typeface="Times New Roman" panose="02020603050405020304" pitchFamily="18" charset="0"/>
                <a:cs typeface="Times New Roman" panose="02020603050405020304" pitchFamily="18" charset="0"/>
              </a:rPr>
              <a:t>Discuss the concept of the legal framework </a:t>
            </a:r>
          </a:p>
          <a:p>
            <a:pPr marL="514350" indent="-514350">
              <a:buFont typeface="+mj-lt"/>
              <a:buAutoNum type="arabicPeriod"/>
              <a:defRPr/>
            </a:pPr>
            <a:r>
              <a:rPr lang="en-US" sz="3400" dirty="0">
                <a:latin typeface="Times New Roman" panose="02020603050405020304" pitchFamily="18" charset="0"/>
                <a:cs typeface="Times New Roman" panose="02020603050405020304" pitchFamily="18" charset="0"/>
              </a:rPr>
              <a:t>Identify international and national legal frameworks in relation to inclusiveness practice in Ethiopia</a:t>
            </a:r>
          </a:p>
          <a:p>
            <a:pPr marL="514350" indent="-514350">
              <a:buFont typeface="+mj-lt"/>
              <a:buAutoNum type="arabicPeriod"/>
              <a:defRPr/>
            </a:pPr>
            <a:r>
              <a:rPr lang="en-US" sz="3400" dirty="0">
                <a:latin typeface="Times New Roman" panose="02020603050405020304" pitchFamily="18" charset="0"/>
                <a:cs typeface="Times New Roman" panose="02020603050405020304" pitchFamily="18" charset="0"/>
              </a:rPr>
              <a:t>Discuss legal frameworks and their implementation of legal frameworks for inclusion in Ethiopia. </a:t>
            </a:r>
          </a:p>
          <a:p>
            <a:pPr marL="514350" indent="-514350">
              <a:buFont typeface="+mj-lt"/>
              <a:buAutoNum type="arabicPeriod"/>
              <a:defRPr/>
            </a:pPr>
            <a:r>
              <a:rPr lang="en-US" sz="3400" dirty="0">
                <a:latin typeface="Times New Roman" panose="02020603050405020304" pitchFamily="18" charset="0"/>
                <a:cs typeface="Times New Roman" panose="02020603050405020304" pitchFamily="18" charset="0"/>
              </a:rPr>
              <a:t>Explore gaps in the implementation of legal frameworks to implement inclusion in Ethiopia.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9A77F7-04D7-BCBB-DDFC-E895EDF0EC67}"/>
              </a:ext>
            </a:extLst>
          </p:cNvPr>
          <p:cNvSpPr/>
          <p:nvPr/>
        </p:nvSpPr>
        <p:spPr>
          <a:xfrm>
            <a:off x="0" y="0"/>
            <a:ext cx="12192000" cy="7278688"/>
          </a:xfrm>
          <a:prstGeom prst="rect">
            <a:avLst/>
          </a:prstGeom>
        </p:spPr>
        <p:txBody>
          <a:bodyPr>
            <a:spAutoFit/>
          </a:bodyPr>
          <a:lstStyle/>
          <a:p>
            <a:pPr>
              <a:defRPr/>
            </a:pPr>
            <a:r>
              <a:rPr lang="en-US" b="1" dirty="0">
                <a:solidFill>
                  <a:srgbClr val="000000"/>
                </a:solidFill>
                <a:latin typeface="Times New Roman" panose="02020603050405020304" pitchFamily="18" charset="0"/>
              </a:rPr>
              <a:t>Key International Instruments and other Documents that Promote Inclusion </a:t>
            </a:r>
            <a:endParaRPr lang="en-US" dirty="0">
              <a:solidFill>
                <a:srgbClr val="000000"/>
              </a:solidFill>
              <a:latin typeface="Times New Roman" panose="02020603050405020304" pitchFamily="18" charset="0"/>
            </a:endParaRPr>
          </a:p>
          <a:p>
            <a:pPr marL="171450" indent="-171450">
              <a:buFont typeface="Wingdings" panose="05000000000000000000" pitchFamily="2" charset="2"/>
              <a:buChar char="Ø"/>
              <a:defRPr/>
            </a:pPr>
            <a:r>
              <a:rPr lang="en-US" b="1" i="1" dirty="0">
                <a:solidFill>
                  <a:srgbClr val="000000"/>
                </a:solidFill>
                <a:latin typeface="Times New Roman" panose="02020603050405020304" pitchFamily="18" charset="0"/>
              </a:rPr>
              <a:t>1948 Universal Declaration of Human Rights – Article 26 </a:t>
            </a:r>
          </a:p>
          <a:p>
            <a:pPr marL="171450" indent="-171450">
              <a:buFont typeface="Wingdings" panose="05000000000000000000" pitchFamily="2" charset="2"/>
              <a:buChar char="Ø"/>
              <a:defRPr/>
            </a:pPr>
            <a:r>
              <a:rPr lang="en-US" b="1" i="1" dirty="0">
                <a:solidFill>
                  <a:srgbClr val="000000"/>
                </a:solidFill>
                <a:latin typeface="Times New Roman" panose="02020603050405020304" pitchFamily="18" charset="0"/>
              </a:rPr>
              <a:t>1960 UNESCO Convention against Discrimination in Education – Articles 1, 3 and 4 </a:t>
            </a:r>
          </a:p>
          <a:p>
            <a:pPr marL="171450" indent="-171450">
              <a:buFont typeface="Wingdings" panose="05000000000000000000" pitchFamily="2" charset="2"/>
              <a:buChar char="Ø"/>
              <a:defRPr/>
            </a:pPr>
            <a:r>
              <a:rPr lang="en-US" b="1" i="1" dirty="0">
                <a:solidFill>
                  <a:srgbClr val="000000"/>
                </a:solidFill>
                <a:latin typeface="Times New Roman" panose="02020603050405020304" pitchFamily="18" charset="0"/>
              </a:rPr>
              <a:t>1965 International Convention on the Elimination of All Forms of Racial Discrimination – Article 5 </a:t>
            </a:r>
          </a:p>
          <a:p>
            <a:pPr marL="171450" indent="-171450">
              <a:buFont typeface="Wingdings" panose="05000000000000000000" pitchFamily="2" charset="2"/>
              <a:buChar char="Ø"/>
              <a:defRPr/>
            </a:pPr>
            <a:r>
              <a:rPr lang="en-US" b="1" i="1" dirty="0">
                <a:solidFill>
                  <a:srgbClr val="000000"/>
                </a:solidFill>
                <a:latin typeface="Times New Roman" panose="02020603050405020304" pitchFamily="18" charset="0"/>
              </a:rPr>
              <a:t>1966 International Covenant on Economic, Social and Cultural Rights – Article 13 </a:t>
            </a:r>
          </a:p>
          <a:p>
            <a:pPr marL="171450" indent="-171450">
              <a:buFont typeface="Wingdings" panose="05000000000000000000" pitchFamily="2" charset="2"/>
              <a:buChar char="Ø"/>
              <a:defRPr/>
            </a:pPr>
            <a:r>
              <a:rPr lang="en-US" b="1" i="1" dirty="0">
                <a:solidFill>
                  <a:srgbClr val="000000"/>
                </a:solidFill>
                <a:latin typeface="Times New Roman" panose="02020603050405020304" pitchFamily="18" charset="0"/>
              </a:rPr>
              <a:t>1966 International Covenant on Civil and Political Rights – Articles 18 and 19 </a:t>
            </a:r>
          </a:p>
          <a:p>
            <a:pPr marL="171450" indent="-171450">
              <a:buFont typeface="Wingdings" panose="05000000000000000000" pitchFamily="2" charset="2"/>
              <a:buChar char="Ø"/>
              <a:defRPr/>
            </a:pPr>
            <a:r>
              <a:rPr lang="en-US" b="1" i="1" dirty="0">
                <a:solidFill>
                  <a:srgbClr val="000000"/>
                </a:solidFill>
                <a:latin typeface="Times New Roman" panose="02020603050405020304" pitchFamily="18" charset="0"/>
              </a:rPr>
              <a:t>1973 ILO Convention on the Minimum Age for Employment – Article 7 </a:t>
            </a:r>
          </a:p>
          <a:p>
            <a:pPr marL="171450" indent="-171450">
              <a:buFont typeface="Wingdings" panose="05000000000000000000" pitchFamily="2" charset="2"/>
              <a:buChar char="Ø"/>
              <a:defRPr/>
            </a:pPr>
            <a:r>
              <a:rPr lang="en-US" b="1" i="1" dirty="0">
                <a:solidFill>
                  <a:srgbClr val="000000"/>
                </a:solidFill>
                <a:latin typeface="Times New Roman" panose="02020603050405020304" pitchFamily="18" charset="0"/>
              </a:rPr>
              <a:t>1979 Convention on the Elimination of All Forms of Discrimination Against Women – Article 10 </a:t>
            </a:r>
          </a:p>
          <a:p>
            <a:pPr marL="171450" indent="-171450">
              <a:buFont typeface="Wingdings" panose="05000000000000000000" pitchFamily="2" charset="2"/>
              <a:buChar char="Ø"/>
              <a:defRPr/>
            </a:pPr>
            <a:r>
              <a:rPr lang="en-US" b="1" i="1" dirty="0">
                <a:solidFill>
                  <a:srgbClr val="000000"/>
                </a:solidFill>
                <a:latin typeface="Times New Roman" panose="02020603050405020304" pitchFamily="18" charset="0"/>
              </a:rPr>
              <a:t>1982 World Program of Action Concerning Disabled person proposals for implementation, national action, part 2 </a:t>
            </a:r>
          </a:p>
          <a:p>
            <a:pPr marL="171450" indent="-171450">
              <a:buFont typeface="Wingdings" panose="05000000000000000000" pitchFamily="2" charset="2"/>
              <a:buChar char="Ø"/>
              <a:defRPr/>
            </a:pPr>
            <a:r>
              <a:rPr lang="en-US" b="1" i="1" dirty="0">
                <a:solidFill>
                  <a:srgbClr val="000000"/>
                </a:solidFill>
                <a:latin typeface="Times New Roman" panose="02020603050405020304" pitchFamily="18" charset="0"/>
              </a:rPr>
              <a:t>1989 Convention on the Rights of the Child – Articles 23, 28 and 29 </a:t>
            </a:r>
          </a:p>
          <a:p>
            <a:pPr marL="171450" indent="-171450">
              <a:buFont typeface="Wingdings" panose="05000000000000000000" pitchFamily="2" charset="2"/>
              <a:buChar char="Ø"/>
              <a:defRPr/>
            </a:pPr>
            <a:r>
              <a:rPr lang="en-US" b="1" i="1" dirty="0">
                <a:solidFill>
                  <a:srgbClr val="000000"/>
                </a:solidFill>
                <a:latin typeface="Times New Roman" panose="02020603050405020304" pitchFamily="18" charset="0"/>
              </a:rPr>
              <a:t>1989 ILO Convention Concerning Indigenous and Tribal Peoples – Articles 26, 27, 28, 29, 30 and 31 </a:t>
            </a:r>
          </a:p>
          <a:p>
            <a:pPr marL="171450" indent="-171450">
              <a:buFont typeface="Wingdings" panose="05000000000000000000" pitchFamily="2" charset="2"/>
              <a:buChar char="Ø"/>
              <a:defRPr/>
            </a:pPr>
            <a:r>
              <a:rPr lang="en-US" b="1" i="1" dirty="0">
                <a:solidFill>
                  <a:srgbClr val="000000"/>
                </a:solidFill>
                <a:latin typeface="Times New Roman" panose="02020603050405020304" pitchFamily="18" charset="0"/>
              </a:rPr>
              <a:t>1990 The World Declaration on Education for All, Jomtien </a:t>
            </a:r>
          </a:p>
          <a:p>
            <a:pPr marL="171450" indent="-171450">
              <a:buFont typeface="Wingdings" panose="05000000000000000000" pitchFamily="2" charset="2"/>
              <a:buChar char="Ø"/>
              <a:defRPr/>
            </a:pPr>
            <a:r>
              <a:rPr lang="en-US" b="1" i="1" dirty="0">
                <a:solidFill>
                  <a:srgbClr val="000000"/>
                </a:solidFill>
                <a:latin typeface="Times New Roman" panose="02020603050405020304" pitchFamily="18" charset="0"/>
              </a:rPr>
              <a:t>1993 The Standard Rules on the Equalization of Opportunities for Persons with Disabilities </a:t>
            </a:r>
          </a:p>
          <a:p>
            <a:pPr marL="171450" indent="-171450">
              <a:buFont typeface="Wingdings" panose="05000000000000000000" pitchFamily="2" charset="2"/>
              <a:buChar char="Ø"/>
              <a:defRPr/>
            </a:pPr>
            <a:r>
              <a:rPr lang="en-US" b="1" i="1" dirty="0">
                <a:solidFill>
                  <a:srgbClr val="000000"/>
                </a:solidFill>
                <a:latin typeface="Times New Roman" panose="02020603050405020304" pitchFamily="18" charset="0"/>
              </a:rPr>
              <a:t>1994 The Salamanca Statement and Framework for Action on Special Needs Education </a:t>
            </a:r>
          </a:p>
          <a:p>
            <a:pPr marL="171450" indent="-171450">
              <a:buFont typeface="Wingdings" panose="05000000000000000000" pitchFamily="2" charset="2"/>
              <a:buChar char="Ø"/>
              <a:defRPr/>
            </a:pPr>
            <a:r>
              <a:rPr lang="en-US" b="1" i="1" dirty="0">
                <a:solidFill>
                  <a:srgbClr val="000000"/>
                </a:solidFill>
                <a:latin typeface="Times New Roman" panose="02020603050405020304" pitchFamily="18" charset="0"/>
              </a:rPr>
              <a:t>1999 ILO Convention on the Worst Forms of Child Labor – Article 7 </a:t>
            </a:r>
          </a:p>
          <a:p>
            <a:pPr marL="171450" indent="-171450">
              <a:buFont typeface="Wingdings" panose="05000000000000000000" pitchFamily="2" charset="2"/>
              <a:buChar char="Ø"/>
              <a:defRPr/>
            </a:pPr>
            <a:r>
              <a:rPr lang="en-US" b="1" i="1" dirty="0">
                <a:solidFill>
                  <a:srgbClr val="000000"/>
                </a:solidFill>
                <a:latin typeface="Times New Roman" panose="02020603050405020304" pitchFamily="18" charset="0"/>
              </a:rPr>
              <a:t>1999 Salamanca Five Years On Review </a:t>
            </a:r>
          </a:p>
          <a:p>
            <a:pPr marL="171450" indent="-171450">
              <a:buFont typeface="Wingdings" panose="05000000000000000000" pitchFamily="2" charset="2"/>
              <a:buChar char="Ø"/>
              <a:defRPr/>
            </a:pPr>
            <a:r>
              <a:rPr lang="en-US" b="1" i="1" dirty="0">
                <a:solidFill>
                  <a:srgbClr val="000000"/>
                </a:solidFill>
                <a:latin typeface="Times New Roman" panose="02020603050405020304" pitchFamily="18" charset="0"/>
              </a:rPr>
              <a:t>2000 World Education Forum Framework for Action, Dakar </a:t>
            </a:r>
          </a:p>
          <a:p>
            <a:pPr marL="171450" indent="-171450">
              <a:buFont typeface="Wingdings" panose="05000000000000000000" pitchFamily="2" charset="2"/>
              <a:buChar char="Ø"/>
              <a:defRPr/>
            </a:pPr>
            <a:r>
              <a:rPr lang="en-US" b="1" i="1" dirty="0">
                <a:solidFill>
                  <a:srgbClr val="000000"/>
                </a:solidFill>
                <a:latin typeface="Times New Roman" panose="02020603050405020304" pitchFamily="18" charset="0"/>
              </a:rPr>
              <a:t>2000 Millennium Development Goals focusing on Poverty Reduction and Development </a:t>
            </a:r>
          </a:p>
          <a:p>
            <a:pPr marL="171450" indent="-171450">
              <a:buFont typeface="Wingdings" panose="05000000000000000000" pitchFamily="2" charset="2"/>
              <a:buChar char="Ø"/>
              <a:defRPr/>
            </a:pPr>
            <a:r>
              <a:rPr lang="en-US" b="1" i="1" dirty="0">
                <a:solidFill>
                  <a:srgbClr val="000000"/>
                </a:solidFill>
                <a:latin typeface="Times New Roman" panose="02020603050405020304" pitchFamily="18" charset="0"/>
              </a:rPr>
              <a:t>2002 EFA Global Monitoring Report: EFA </a:t>
            </a:r>
          </a:p>
          <a:p>
            <a:pPr marL="171450" indent="-171450">
              <a:buFont typeface="Wingdings" panose="05000000000000000000" pitchFamily="2" charset="2"/>
              <a:buChar char="Ø"/>
              <a:defRPr/>
            </a:pPr>
            <a:r>
              <a:rPr lang="en-US" b="1" i="1" dirty="0">
                <a:solidFill>
                  <a:srgbClr val="000000"/>
                </a:solidFill>
                <a:latin typeface="Times New Roman" panose="02020603050405020304" pitchFamily="18" charset="0"/>
              </a:rPr>
              <a:t>2004 EFA Global Monitoring Report: Gender and Education for All – the leap to quality </a:t>
            </a:r>
          </a:p>
          <a:p>
            <a:pPr marL="171450" indent="-171450">
              <a:buFont typeface="Wingdings" panose="05000000000000000000" pitchFamily="2" charset="2"/>
              <a:buChar char="Ø"/>
              <a:defRPr/>
            </a:pPr>
            <a:r>
              <a:rPr lang="en-US" b="1" i="1" dirty="0">
                <a:solidFill>
                  <a:srgbClr val="000000"/>
                </a:solidFill>
                <a:latin typeface="Times New Roman" panose="02020603050405020304" pitchFamily="18" charset="0"/>
              </a:rPr>
              <a:t>2005 EFA Global Monitoring Report: Education for All – the quality imperative </a:t>
            </a:r>
          </a:p>
          <a:p>
            <a:pPr marL="171450" indent="-171450">
              <a:buFont typeface="Wingdings" panose="05000000000000000000" pitchFamily="2" charset="2"/>
              <a:buChar char="Ø"/>
              <a:defRPr/>
            </a:pPr>
            <a:r>
              <a:rPr lang="en-US" b="1" i="1" dirty="0">
                <a:solidFill>
                  <a:srgbClr val="000000"/>
                </a:solidFill>
                <a:latin typeface="Times New Roman" panose="02020603050405020304" pitchFamily="18" charset="0"/>
              </a:rPr>
              <a:t>2006 EFA Global Monitoring Report: Literacy for Life </a:t>
            </a:r>
          </a:p>
          <a:p>
            <a:pPr marL="171450" indent="-171450">
              <a:buFont typeface="Wingdings" panose="05000000000000000000" pitchFamily="2" charset="2"/>
              <a:buChar char="Ø"/>
              <a:defRPr/>
            </a:pPr>
            <a:r>
              <a:rPr lang="en-US" b="1" i="1" dirty="0">
                <a:solidFill>
                  <a:srgbClr val="000000"/>
                </a:solidFill>
                <a:latin typeface="Times New Roman" panose="02020603050405020304" pitchFamily="18" charset="0"/>
              </a:rPr>
              <a:t>2006 Convention on the Rights of Persons with Disabilities </a:t>
            </a:r>
          </a:p>
          <a:p>
            <a:pPr marL="171450" indent="-171450">
              <a:buFont typeface="Wingdings" panose="05000000000000000000" pitchFamily="2" charset="2"/>
              <a:buChar char="Ø"/>
              <a:defRPr/>
            </a:pPr>
            <a:r>
              <a:rPr lang="en-US" b="1" i="1" dirty="0">
                <a:solidFill>
                  <a:srgbClr val="000000"/>
                </a:solidFill>
                <a:latin typeface="Times New Roman" panose="02020603050405020304" pitchFamily="18" charset="0"/>
              </a:rPr>
              <a:t>2007 EFA Global Monitoring Report: Strong Foundations – early childhood care and education </a:t>
            </a:r>
          </a:p>
          <a:p>
            <a:pPr marL="171450" indent="-171450">
              <a:buFont typeface="Wingdings" panose="05000000000000000000" pitchFamily="2" charset="2"/>
              <a:buChar char="Ø"/>
              <a:defRPr/>
            </a:pPr>
            <a:r>
              <a:rPr lang="en-US" b="1" i="1" dirty="0">
                <a:solidFill>
                  <a:srgbClr val="000000"/>
                </a:solidFill>
                <a:latin typeface="Times New Roman" panose="02020603050405020304" pitchFamily="18" charset="0"/>
              </a:rPr>
              <a:t>2008 EFA Global Monitoring Report: Education for All by 2015 </a:t>
            </a:r>
          </a:p>
          <a:p>
            <a:pPr>
              <a:defRPr/>
            </a:pPr>
            <a:r>
              <a:rPr lang="en-US" sz="1700" dirty="0">
                <a:solidFill>
                  <a:srgbClr val="000000"/>
                </a:solidFill>
                <a:latin typeface="Times New Roman" panose="02020603050405020304" pitchFamily="18" charset="0"/>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Content Placeholder 2">
            <a:extLst>
              <a:ext uri="{FF2B5EF4-FFF2-40B4-BE49-F238E27FC236}">
                <a16:creationId xmlns:a16="http://schemas.microsoft.com/office/drawing/2014/main" id="{407FB31F-D395-60F3-B0C4-975A81F7DF8F}"/>
              </a:ext>
            </a:extLst>
          </p:cNvPr>
          <p:cNvSpPr>
            <a:spLocks noGrp="1"/>
          </p:cNvSpPr>
          <p:nvPr>
            <p:ph idx="4294967295"/>
          </p:nvPr>
        </p:nvSpPr>
        <p:spPr>
          <a:xfrm>
            <a:off x="0" y="0"/>
            <a:ext cx="12192000" cy="6858000"/>
          </a:xfrm>
        </p:spPr>
        <p:txBody>
          <a:bodyPr/>
          <a:lstStyle/>
          <a:p>
            <a:pPr marL="0" indent="0" eaLnBrk="1" hangingPunct="1">
              <a:buFont typeface="Arial" panose="020B0604020202020204" pitchFamily="34" charset="0"/>
              <a:buNone/>
              <a:defRPr/>
            </a:pPr>
            <a:r>
              <a:rPr lang="en-US" altLang="en-US" dirty="0">
                <a:solidFill>
                  <a:srgbClr val="000000"/>
                </a:solidFill>
                <a:latin typeface="Times New Roman" panose="02020603050405020304" pitchFamily="18" charset="0"/>
              </a:rPr>
              <a:t>The major international legal frameworks that support the inclusion of people with disabilities and vulnerabilities. </a:t>
            </a:r>
          </a:p>
          <a:p>
            <a:pPr marL="0" indent="0" eaLnBrk="1" hangingPunct="1">
              <a:buFont typeface="Arial" panose="020B0604020202020204" pitchFamily="34" charset="0"/>
              <a:buNone/>
              <a:defRPr/>
            </a:pPr>
            <a:r>
              <a:rPr lang="en-US" altLang="en-US" b="1" i="1" dirty="0">
                <a:solidFill>
                  <a:srgbClr val="000000"/>
                </a:solidFill>
                <a:latin typeface="Times New Roman" panose="02020603050405020304" pitchFamily="18" charset="0"/>
              </a:rPr>
              <a:t>A) 1948 Universal Declaration of Human Rights – Article 26 </a:t>
            </a:r>
            <a:endParaRPr lang="en-US" altLang="en-US" i="1" dirty="0">
              <a:solidFill>
                <a:srgbClr val="000000"/>
              </a:solidFill>
              <a:latin typeface="Times New Roman" panose="02020603050405020304" pitchFamily="18" charset="0"/>
            </a:endParaRPr>
          </a:p>
          <a:p>
            <a:pPr marL="693738" indent="-295275" eaLnBrk="1" hangingPunct="1">
              <a:buFont typeface="+mj-lt"/>
              <a:buAutoNum type="arabicPeriod"/>
              <a:defRPr/>
            </a:pPr>
            <a:r>
              <a:rPr lang="en-US" altLang="en-US" dirty="0">
                <a:solidFill>
                  <a:srgbClr val="000000"/>
                </a:solidFill>
                <a:latin typeface="Times New Roman" panose="02020603050405020304" pitchFamily="18" charset="0"/>
              </a:rPr>
              <a:t>Everyone has </a:t>
            </a:r>
            <a:r>
              <a:rPr lang="en-US" altLang="en-US" b="1" i="1" dirty="0">
                <a:solidFill>
                  <a:srgbClr val="FF0000"/>
                </a:solidFill>
                <a:latin typeface="Times New Roman" panose="02020603050405020304" pitchFamily="18" charset="0"/>
              </a:rPr>
              <a:t>the right to education</a:t>
            </a:r>
            <a:r>
              <a:rPr lang="en-US" altLang="en-US" dirty="0">
                <a:solidFill>
                  <a:srgbClr val="000000"/>
                </a:solidFill>
                <a:latin typeface="Times New Roman" panose="02020603050405020304" pitchFamily="18" charset="0"/>
              </a:rPr>
              <a:t>. </a:t>
            </a:r>
          </a:p>
          <a:p>
            <a:pPr marL="693738" indent="-295275" eaLnBrk="1" hangingPunct="1">
              <a:buFont typeface="+mj-lt"/>
              <a:buAutoNum type="arabicPeriod"/>
              <a:defRPr/>
            </a:pPr>
            <a:r>
              <a:rPr lang="en-US" altLang="en-US" dirty="0">
                <a:solidFill>
                  <a:srgbClr val="000000"/>
                </a:solidFill>
                <a:latin typeface="Times New Roman" panose="02020603050405020304" pitchFamily="18" charset="0"/>
              </a:rPr>
              <a:t>Education shall be directed to </a:t>
            </a:r>
            <a:r>
              <a:rPr lang="en-US" altLang="en-US" b="1" dirty="0">
                <a:solidFill>
                  <a:srgbClr val="FF0000"/>
                </a:solidFill>
                <a:latin typeface="Times New Roman" panose="02020603050405020304" pitchFamily="18" charset="0"/>
              </a:rPr>
              <a:t>the full development of the human personality </a:t>
            </a:r>
            <a:r>
              <a:rPr lang="en-US" altLang="en-US" dirty="0">
                <a:solidFill>
                  <a:srgbClr val="000000"/>
                </a:solidFill>
                <a:latin typeface="Times New Roman" panose="02020603050405020304" pitchFamily="18" charset="0"/>
              </a:rPr>
              <a:t>and to the strengthening of respect for human rights and fundamental freedoms</a:t>
            </a:r>
          </a:p>
          <a:p>
            <a:pPr marL="693738" indent="-295275" eaLnBrk="1" hangingPunct="1">
              <a:buFont typeface="+mj-lt"/>
              <a:buAutoNum type="arabicPeriod"/>
              <a:defRPr/>
            </a:pPr>
            <a:r>
              <a:rPr lang="en-US" altLang="en-US" dirty="0">
                <a:solidFill>
                  <a:srgbClr val="000000"/>
                </a:solidFill>
                <a:latin typeface="Times New Roman" panose="02020603050405020304" pitchFamily="18" charset="0"/>
              </a:rPr>
              <a:t>Parents have a prior right to </a:t>
            </a:r>
            <a:r>
              <a:rPr lang="en-US" altLang="en-US" b="1" i="1" dirty="0">
                <a:solidFill>
                  <a:srgbClr val="FF0000"/>
                </a:solidFill>
                <a:latin typeface="Times New Roman" panose="02020603050405020304" pitchFamily="18" charset="0"/>
              </a:rPr>
              <a:t>choose the kind </a:t>
            </a:r>
            <a:r>
              <a:rPr lang="en-US" altLang="en-US" dirty="0">
                <a:solidFill>
                  <a:srgbClr val="000000"/>
                </a:solidFill>
                <a:latin typeface="Times New Roman" panose="02020603050405020304" pitchFamily="18" charset="0"/>
              </a:rPr>
              <a:t>of education that shall be given to their children. </a:t>
            </a:r>
          </a:p>
          <a:p>
            <a:pPr marL="515938" indent="-515938" eaLnBrk="1" hangingPunct="1">
              <a:buFont typeface="Arial" panose="020B0604020202020204" pitchFamily="34" charset="0"/>
              <a:buNone/>
              <a:defRPr/>
            </a:pPr>
            <a:r>
              <a:rPr lang="en-US" altLang="en-US" b="1" dirty="0">
                <a:solidFill>
                  <a:srgbClr val="000000"/>
                </a:solidFill>
                <a:latin typeface="Times New Roman" panose="02020603050405020304" pitchFamily="18" charset="0"/>
              </a:rPr>
              <a:t>B) </a:t>
            </a:r>
            <a:r>
              <a:rPr lang="en-US" altLang="en-US" b="1" i="1" dirty="0">
                <a:solidFill>
                  <a:srgbClr val="000000"/>
                </a:solidFill>
                <a:latin typeface="Times New Roman" panose="02020603050405020304" pitchFamily="18" charset="0"/>
              </a:rPr>
              <a:t>The UN Convention on the Rights of the Child, 1989 Extracts from Articles, 2, 23, 28 and 29 </a:t>
            </a:r>
            <a:endParaRPr lang="en-US" altLang="en-US" i="1" dirty="0">
              <a:solidFill>
                <a:srgbClr val="000000"/>
              </a:solidFill>
              <a:latin typeface="Times New Roman" panose="02020603050405020304" pitchFamily="18" charset="0"/>
            </a:endParaRPr>
          </a:p>
          <a:p>
            <a:pPr marL="398463" indent="-398463" eaLnBrk="1" hangingPunct="1">
              <a:buFont typeface="Arial" panose="020B0604020202020204" pitchFamily="34" charset="0"/>
              <a:buNone/>
              <a:defRPr/>
            </a:pPr>
            <a:r>
              <a:rPr lang="en-US" altLang="en-US" b="1" dirty="0">
                <a:solidFill>
                  <a:srgbClr val="000000"/>
                </a:solidFill>
                <a:latin typeface="Times New Roman" panose="02020603050405020304" pitchFamily="18" charset="0"/>
              </a:rPr>
              <a:t>Article 2 :- </a:t>
            </a:r>
            <a:r>
              <a:rPr lang="en-US" altLang="en-US" dirty="0">
                <a:solidFill>
                  <a:srgbClr val="000000"/>
                </a:solidFill>
                <a:latin typeface="Times New Roman" panose="02020603050405020304" pitchFamily="18" charset="0"/>
              </a:rPr>
              <a:t>States Parties shall respect and ensure the rights set forth in the present Convention to each child within their jurisdiction without discrimination of any kind, irrespective of the child‘s or his or her parent‘s or legal guardian‘s race, color, sex, language, religion, political or another opinion, national, ethnic or social origin, property, disability, birth or another status. </a:t>
            </a:r>
          </a:p>
          <a:p>
            <a:pPr eaLnBrk="1" hangingPunct="1">
              <a:defRPr/>
            </a:pPr>
            <a:endParaRPr lang="en-US"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D88136-245E-EB74-2210-0A8086DE516A}"/>
              </a:ext>
            </a:extLst>
          </p:cNvPr>
          <p:cNvSpPr/>
          <p:nvPr/>
        </p:nvSpPr>
        <p:spPr>
          <a:xfrm>
            <a:off x="-147638" y="0"/>
            <a:ext cx="12580938" cy="5851525"/>
          </a:xfrm>
          <a:prstGeom prst="rect">
            <a:avLst/>
          </a:prstGeom>
        </p:spPr>
        <p:txBody>
          <a:bodyPr>
            <a:spAutoFit/>
          </a:bodyPr>
          <a:lstStyle/>
          <a:p>
            <a:pPr eaLnBrk="1" hangingPunct="1">
              <a:lnSpc>
                <a:spcPct val="90000"/>
              </a:lnSpc>
              <a:spcBef>
                <a:spcPts val="1000"/>
              </a:spcBef>
              <a:defRPr/>
            </a:pPr>
            <a:r>
              <a:rPr lang="en-US" altLang="en-US" sz="2800" b="1" dirty="0">
                <a:solidFill>
                  <a:srgbClr val="000000"/>
                </a:solidFill>
                <a:latin typeface="Times New Roman" panose="02020603050405020304" pitchFamily="18" charset="0"/>
              </a:rPr>
              <a:t>Article 23 </a:t>
            </a:r>
            <a:endParaRPr lang="en-US" altLang="en-US" sz="2800" dirty="0">
              <a:solidFill>
                <a:srgbClr val="000000"/>
              </a:solidFill>
              <a:latin typeface="Times New Roman" panose="02020603050405020304" pitchFamily="18" charset="0"/>
            </a:endParaRPr>
          </a:p>
          <a:p>
            <a:pPr marL="514350" indent="-396875" eaLnBrk="1" hangingPunct="1">
              <a:lnSpc>
                <a:spcPct val="90000"/>
              </a:lnSpc>
              <a:spcBef>
                <a:spcPts val="1000"/>
              </a:spcBef>
              <a:buFont typeface="+mj-lt"/>
              <a:buAutoNum type="arabicPeriod"/>
              <a:defRPr/>
            </a:pPr>
            <a:r>
              <a:rPr lang="en-US" altLang="en-US" sz="3000" dirty="0">
                <a:solidFill>
                  <a:srgbClr val="000000"/>
                </a:solidFill>
                <a:latin typeface="Times New Roman" panose="02020603050405020304" pitchFamily="18" charset="0"/>
              </a:rPr>
              <a:t>States Parties recognize that a </a:t>
            </a:r>
            <a:r>
              <a:rPr lang="en-US" altLang="en-US" sz="3000" i="1" dirty="0">
                <a:solidFill>
                  <a:srgbClr val="FF0000"/>
                </a:solidFill>
                <a:latin typeface="Times New Roman" panose="02020603050405020304" pitchFamily="18" charset="0"/>
              </a:rPr>
              <a:t>mentally or physically disabled child should enjoy a full and decent life,</a:t>
            </a:r>
            <a:r>
              <a:rPr lang="en-US" altLang="en-US" sz="3000" dirty="0">
                <a:solidFill>
                  <a:srgbClr val="000000"/>
                </a:solidFill>
                <a:latin typeface="Times New Roman" panose="02020603050405020304" pitchFamily="18" charset="0"/>
              </a:rPr>
              <a:t> in conditions that ensure dignity, promote self-reliance, and facilitate the child‘s active participation in the community. </a:t>
            </a:r>
          </a:p>
          <a:p>
            <a:pPr marL="514350" indent="-396875" eaLnBrk="1" hangingPunct="1">
              <a:lnSpc>
                <a:spcPct val="90000"/>
              </a:lnSpc>
              <a:spcBef>
                <a:spcPts val="1000"/>
              </a:spcBef>
              <a:buFont typeface="+mj-lt"/>
              <a:buAutoNum type="arabicPeriod"/>
              <a:defRPr/>
            </a:pPr>
            <a:r>
              <a:rPr lang="en-US" altLang="en-US" sz="3000" dirty="0">
                <a:solidFill>
                  <a:srgbClr val="000000"/>
                </a:solidFill>
                <a:latin typeface="Times New Roman" panose="02020603050405020304" pitchFamily="18" charset="0"/>
              </a:rPr>
              <a:t>Recognize the </a:t>
            </a:r>
            <a:r>
              <a:rPr lang="en-US" altLang="en-US" sz="3000" b="1" i="1" dirty="0">
                <a:solidFill>
                  <a:srgbClr val="FF0000"/>
                </a:solidFill>
                <a:latin typeface="Times New Roman" panose="02020603050405020304" pitchFamily="18" charset="0"/>
              </a:rPr>
              <a:t>right of the child </a:t>
            </a:r>
            <a:r>
              <a:rPr lang="en-US" altLang="en-US" sz="3000" dirty="0">
                <a:solidFill>
                  <a:srgbClr val="000000"/>
                </a:solidFill>
                <a:latin typeface="Times New Roman" panose="02020603050405020304" pitchFamily="18" charset="0"/>
              </a:rPr>
              <a:t>to </a:t>
            </a:r>
            <a:r>
              <a:rPr lang="en-US" altLang="en-US" sz="3000" i="1" dirty="0">
                <a:solidFill>
                  <a:srgbClr val="FF0000"/>
                </a:solidFill>
                <a:latin typeface="Times New Roman" panose="02020603050405020304" pitchFamily="18" charset="0"/>
              </a:rPr>
              <a:t>special care</a:t>
            </a:r>
            <a:r>
              <a:rPr lang="en-US" altLang="en-US" sz="3000" dirty="0">
                <a:solidFill>
                  <a:srgbClr val="000000"/>
                </a:solidFill>
                <a:latin typeface="Times New Roman" panose="02020603050405020304" pitchFamily="18" charset="0"/>
              </a:rPr>
              <a:t>......subject to available resources. </a:t>
            </a:r>
          </a:p>
          <a:p>
            <a:pPr marL="514350" indent="-396875" eaLnBrk="1" hangingPunct="1">
              <a:lnSpc>
                <a:spcPct val="90000"/>
              </a:lnSpc>
              <a:spcBef>
                <a:spcPts val="1000"/>
              </a:spcBef>
              <a:buFont typeface="+mj-lt"/>
              <a:buAutoNum type="arabicPeriod"/>
              <a:defRPr/>
            </a:pPr>
            <a:r>
              <a:rPr lang="en-US" altLang="en-US" sz="3000" dirty="0">
                <a:solidFill>
                  <a:srgbClr val="000000"/>
                </a:solidFill>
                <a:latin typeface="Times New Roman" panose="02020603050405020304" pitchFamily="18" charset="0"/>
              </a:rPr>
              <a:t>Recognizing the </a:t>
            </a:r>
            <a:r>
              <a:rPr lang="en-US" altLang="en-US" sz="3000" b="1" i="1" dirty="0">
                <a:solidFill>
                  <a:srgbClr val="FF0000"/>
                </a:solidFill>
                <a:latin typeface="Times New Roman" panose="02020603050405020304" pitchFamily="18" charset="0"/>
              </a:rPr>
              <a:t>special needs of a disabled child</a:t>
            </a:r>
            <a:r>
              <a:rPr lang="en-US" altLang="en-US" sz="3000" dirty="0">
                <a:solidFill>
                  <a:srgbClr val="000000"/>
                </a:solidFill>
                <a:latin typeface="Times New Roman" panose="02020603050405020304" pitchFamily="18" charset="0"/>
              </a:rPr>
              <a:t>...taking into account the financial resources of the parents or others caring for the child... ensure that the disabled child has access to and receives education, training, health care services, rehabilitation services, pre-parathion for employment and recreation opportunities in a manner conducive to the child‘s achieving the fullest possible social integration and individual development, including his or her cultural and spiritual development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C4DD96F-F79C-C30B-C4FA-EB2714024FE2}"/>
              </a:ext>
            </a:extLst>
          </p:cNvPr>
          <p:cNvSpPr/>
          <p:nvPr/>
        </p:nvSpPr>
        <p:spPr>
          <a:xfrm>
            <a:off x="0" y="161925"/>
            <a:ext cx="12192000" cy="5902325"/>
          </a:xfrm>
          <a:prstGeom prst="rect">
            <a:avLst/>
          </a:prstGeom>
        </p:spPr>
        <p:txBody>
          <a:bodyPr>
            <a:spAutoFit/>
          </a:bodyPr>
          <a:lstStyle/>
          <a:p>
            <a:pPr eaLnBrk="1" hangingPunct="1">
              <a:lnSpc>
                <a:spcPct val="90000"/>
              </a:lnSpc>
              <a:spcBef>
                <a:spcPts val="1000"/>
              </a:spcBef>
              <a:defRPr/>
            </a:pPr>
            <a:r>
              <a:rPr lang="en-US" altLang="en-US" sz="2800" b="1" dirty="0">
                <a:solidFill>
                  <a:srgbClr val="000000"/>
                </a:solidFill>
                <a:latin typeface="Times New Roman" panose="02020603050405020304" pitchFamily="18" charset="0"/>
              </a:rPr>
              <a:t>Article 28 </a:t>
            </a:r>
            <a:endParaRPr lang="en-US" altLang="en-US" sz="2800" dirty="0">
              <a:solidFill>
                <a:srgbClr val="000000"/>
              </a:solidFill>
              <a:latin typeface="Times New Roman" panose="02020603050405020304" pitchFamily="18" charset="0"/>
            </a:endParaRPr>
          </a:p>
          <a:p>
            <a:pPr marL="514350" indent="-514350" eaLnBrk="1" hangingPunct="1">
              <a:lnSpc>
                <a:spcPct val="90000"/>
              </a:lnSpc>
              <a:spcBef>
                <a:spcPts val="1000"/>
              </a:spcBef>
              <a:buFont typeface="+mj-lt"/>
              <a:buAutoNum type="arabicPeriod"/>
              <a:defRPr/>
            </a:pPr>
            <a:r>
              <a:rPr lang="en-US" altLang="en-US" sz="2800" dirty="0">
                <a:solidFill>
                  <a:srgbClr val="000000"/>
                </a:solidFill>
                <a:latin typeface="Times New Roman" panose="02020603050405020304" pitchFamily="18" charset="0"/>
              </a:rPr>
              <a:t>States Parties recognize the </a:t>
            </a:r>
            <a:r>
              <a:rPr lang="en-US" altLang="en-US" sz="2800" b="1" i="1" dirty="0">
                <a:solidFill>
                  <a:srgbClr val="FF0000"/>
                </a:solidFill>
                <a:latin typeface="Times New Roman" panose="02020603050405020304" pitchFamily="18" charset="0"/>
              </a:rPr>
              <a:t>right of the child to education </a:t>
            </a:r>
            <a:r>
              <a:rPr lang="en-US" altLang="en-US" sz="2800" dirty="0">
                <a:solidFill>
                  <a:srgbClr val="000000"/>
                </a:solidFill>
                <a:latin typeface="Times New Roman" panose="02020603050405020304" pitchFamily="18" charset="0"/>
              </a:rPr>
              <a:t>and with a view to achieving this right progressively and on the basis of equal opportunity, they shall, in particular: </a:t>
            </a:r>
          </a:p>
          <a:p>
            <a:pPr marL="514350" indent="-514350" eaLnBrk="1" hangingPunct="1">
              <a:lnSpc>
                <a:spcPct val="90000"/>
              </a:lnSpc>
              <a:spcBef>
                <a:spcPts val="1000"/>
              </a:spcBef>
              <a:buFont typeface="+mj-lt"/>
              <a:buAutoNum type="alphaLcPeriod"/>
              <a:defRPr/>
            </a:pPr>
            <a:r>
              <a:rPr lang="en-US" altLang="en-US" sz="2800" dirty="0">
                <a:solidFill>
                  <a:srgbClr val="000000"/>
                </a:solidFill>
                <a:latin typeface="Times New Roman" panose="02020603050405020304" pitchFamily="18" charset="0"/>
              </a:rPr>
              <a:t> Make </a:t>
            </a:r>
            <a:r>
              <a:rPr lang="en-US" altLang="en-US" sz="2800" b="1" i="1" dirty="0">
                <a:solidFill>
                  <a:srgbClr val="FF0000"/>
                </a:solidFill>
                <a:latin typeface="Times New Roman" panose="02020603050405020304" pitchFamily="18" charset="0"/>
              </a:rPr>
              <a:t>primary education compulsory </a:t>
            </a:r>
            <a:r>
              <a:rPr lang="en-US" altLang="en-US" sz="2800" dirty="0">
                <a:solidFill>
                  <a:srgbClr val="000000"/>
                </a:solidFill>
                <a:latin typeface="Times New Roman" panose="02020603050405020304" pitchFamily="18" charset="0"/>
              </a:rPr>
              <a:t>and available free to all; </a:t>
            </a:r>
          </a:p>
          <a:p>
            <a:pPr marL="514350" indent="-514350" eaLnBrk="1" hangingPunct="1">
              <a:lnSpc>
                <a:spcPct val="90000"/>
              </a:lnSpc>
              <a:spcBef>
                <a:spcPts val="1000"/>
              </a:spcBef>
              <a:buFont typeface="+mj-lt"/>
              <a:buAutoNum type="alphaLcPeriod"/>
              <a:defRPr/>
            </a:pPr>
            <a:r>
              <a:rPr lang="en-US" altLang="en-US" sz="2800" dirty="0">
                <a:solidFill>
                  <a:srgbClr val="000000"/>
                </a:solidFill>
                <a:latin typeface="Times New Roman" panose="02020603050405020304" pitchFamily="18" charset="0"/>
              </a:rPr>
              <a:t>Encourage the </a:t>
            </a:r>
            <a:r>
              <a:rPr lang="en-US" altLang="en-US" sz="2800" b="1" i="1" dirty="0">
                <a:solidFill>
                  <a:srgbClr val="FF0000"/>
                </a:solidFill>
                <a:latin typeface="Times New Roman" panose="02020603050405020304" pitchFamily="18" charset="0"/>
              </a:rPr>
              <a:t>development of different forms of secondary education</a:t>
            </a:r>
            <a:r>
              <a:rPr lang="en-US" altLang="en-US" sz="2800" dirty="0">
                <a:solidFill>
                  <a:srgbClr val="000000"/>
                </a:solidFill>
                <a:latin typeface="Times New Roman" panose="02020603050405020304" pitchFamily="18" charset="0"/>
              </a:rPr>
              <a:t>, including general and vocational education, make them available and accessible to every child;</a:t>
            </a:r>
          </a:p>
          <a:p>
            <a:pPr marL="514350" indent="-514350" eaLnBrk="1" hangingPunct="1">
              <a:lnSpc>
                <a:spcPct val="90000"/>
              </a:lnSpc>
              <a:spcBef>
                <a:spcPts val="1000"/>
              </a:spcBef>
              <a:buFont typeface="+mj-lt"/>
              <a:buAutoNum type="alphaLcPeriod"/>
              <a:defRPr/>
            </a:pPr>
            <a:r>
              <a:rPr lang="en-US" altLang="en-US" sz="2800" dirty="0">
                <a:solidFill>
                  <a:srgbClr val="000000"/>
                </a:solidFill>
                <a:latin typeface="Times New Roman" panose="02020603050405020304" pitchFamily="18" charset="0"/>
              </a:rPr>
              <a:t>Make </a:t>
            </a:r>
            <a:r>
              <a:rPr lang="en-US" altLang="en-US" sz="2800" b="1" i="1" dirty="0">
                <a:solidFill>
                  <a:srgbClr val="FF0000"/>
                </a:solidFill>
                <a:latin typeface="Times New Roman" panose="02020603050405020304" pitchFamily="18" charset="0"/>
              </a:rPr>
              <a:t>higher education accessible to all</a:t>
            </a:r>
            <a:r>
              <a:rPr lang="en-US" altLang="en-US" sz="2800" dirty="0">
                <a:solidFill>
                  <a:srgbClr val="000000"/>
                </a:solidFill>
                <a:latin typeface="Times New Roman" panose="02020603050405020304" pitchFamily="18" charset="0"/>
              </a:rPr>
              <a:t>;</a:t>
            </a:r>
          </a:p>
          <a:p>
            <a:pPr marL="514350" indent="-514350" eaLnBrk="1" hangingPunct="1">
              <a:lnSpc>
                <a:spcPct val="90000"/>
              </a:lnSpc>
              <a:spcBef>
                <a:spcPts val="1000"/>
              </a:spcBef>
              <a:buFont typeface="+mj-lt"/>
              <a:buAutoNum type="alphaLcPeriod"/>
              <a:defRPr/>
            </a:pPr>
            <a:r>
              <a:rPr lang="en-US" altLang="en-US" sz="2800" dirty="0">
                <a:solidFill>
                  <a:srgbClr val="000000"/>
                </a:solidFill>
                <a:latin typeface="Times New Roman" panose="02020603050405020304" pitchFamily="18" charset="0"/>
              </a:rPr>
              <a:t>Make educational and vocational </a:t>
            </a:r>
            <a:r>
              <a:rPr lang="en-US" altLang="en-US" sz="2800" b="1" i="1" dirty="0">
                <a:solidFill>
                  <a:srgbClr val="FF0000"/>
                </a:solidFill>
                <a:latin typeface="Times New Roman" panose="02020603050405020304" pitchFamily="18" charset="0"/>
              </a:rPr>
              <a:t>information and guidance available </a:t>
            </a:r>
            <a:r>
              <a:rPr lang="en-US" altLang="en-US" sz="2800" dirty="0">
                <a:solidFill>
                  <a:srgbClr val="000000"/>
                </a:solidFill>
                <a:latin typeface="Times New Roman" panose="02020603050405020304" pitchFamily="18" charset="0"/>
              </a:rPr>
              <a:t>and accessible to all children; </a:t>
            </a:r>
          </a:p>
          <a:p>
            <a:pPr marL="514350" indent="-514350" eaLnBrk="1" hangingPunct="1">
              <a:lnSpc>
                <a:spcPct val="90000"/>
              </a:lnSpc>
              <a:spcBef>
                <a:spcPts val="1000"/>
              </a:spcBef>
              <a:buFont typeface="+mj-lt"/>
              <a:buAutoNum type="alphaLcPeriod"/>
              <a:defRPr/>
            </a:pPr>
            <a:r>
              <a:rPr lang="en-US" altLang="en-US" sz="2800" dirty="0">
                <a:solidFill>
                  <a:srgbClr val="000000"/>
                </a:solidFill>
                <a:latin typeface="Times New Roman" panose="02020603050405020304" pitchFamily="18" charset="0"/>
              </a:rPr>
              <a:t>Take measures to encourage </a:t>
            </a:r>
            <a:r>
              <a:rPr lang="en-US" altLang="en-US" sz="2800" i="1" dirty="0">
                <a:solidFill>
                  <a:srgbClr val="FF0000"/>
                </a:solidFill>
                <a:latin typeface="Times New Roman" panose="02020603050405020304" pitchFamily="18" charset="0"/>
              </a:rPr>
              <a:t>regular attendance </a:t>
            </a:r>
            <a:r>
              <a:rPr lang="en-US" altLang="en-US" sz="2800" dirty="0">
                <a:solidFill>
                  <a:srgbClr val="000000"/>
                </a:solidFill>
                <a:latin typeface="Times New Roman" panose="02020603050405020304" pitchFamily="18" charset="0"/>
              </a:rPr>
              <a:t>at schools and the reduction of drop-out rates. </a:t>
            </a:r>
            <a:endParaRPr lang="en-US" dirty="0">
              <a:solidFill>
                <a:prstClr val="black"/>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2">
            <a:extLst>
              <a:ext uri="{FF2B5EF4-FFF2-40B4-BE49-F238E27FC236}">
                <a16:creationId xmlns:a16="http://schemas.microsoft.com/office/drawing/2014/main" id="{2FC4E918-3DA9-0E56-DC7A-C74E38ED3A42}"/>
              </a:ext>
            </a:extLst>
          </p:cNvPr>
          <p:cNvSpPr>
            <a:spLocks noGrp="1"/>
          </p:cNvSpPr>
          <p:nvPr>
            <p:ph idx="4294967295"/>
          </p:nvPr>
        </p:nvSpPr>
        <p:spPr>
          <a:xfrm>
            <a:off x="0" y="0"/>
            <a:ext cx="12192000" cy="6858000"/>
          </a:xfrm>
        </p:spPr>
        <p:txBody>
          <a:bodyPr/>
          <a:lstStyle/>
          <a:p>
            <a:pPr marL="0" indent="0" eaLnBrk="1" hangingPunct="1">
              <a:buFont typeface="Arial" panose="020B0604020202020204" pitchFamily="34" charset="0"/>
              <a:buNone/>
              <a:defRPr/>
            </a:pPr>
            <a:r>
              <a:rPr lang="en-US" altLang="en-US" b="1" dirty="0">
                <a:solidFill>
                  <a:srgbClr val="000000"/>
                </a:solidFill>
                <a:latin typeface="Times New Roman" panose="02020603050405020304" pitchFamily="18" charset="0"/>
              </a:rPr>
              <a:t>Article 29 </a:t>
            </a:r>
            <a:endParaRPr lang="en-US" altLang="en-US" dirty="0">
              <a:solidFill>
                <a:srgbClr val="000000"/>
              </a:solidFill>
              <a:latin typeface="Times New Roman" panose="02020603050405020304" pitchFamily="18" charset="0"/>
            </a:endParaRPr>
          </a:p>
          <a:p>
            <a:pPr marL="514350" indent="-514350" eaLnBrk="1" hangingPunct="1">
              <a:buFont typeface="+mj-lt"/>
              <a:buAutoNum type="arabicPeriod"/>
              <a:defRPr/>
            </a:pPr>
            <a:r>
              <a:rPr lang="en-US" altLang="en-US" dirty="0">
                <a:solidFill>
                  <a:srgbClr val="000000"/>
                </a:solidFill>
                <a:latin typeface="Times New Roman" panose="02020603050405020304" pitchFamily="18" charset="0"/>
              </a:rPr>
              <a:t>States Parties agree that the </a:t>
            </a:r>
            <a:r>
              <a:rPr lang="en-US" altLang="en-US" b="1" i="1" dirty="0">
                <a:solidFill>
                  <a:srgbClr val="FF0000"/>
                </a:solidFill>
                <a:latin typeface="Times New Roman" panose="02020603050405020304" pitchFamily="18" charset="0"/>
              </a:rPr>
              <a:t>education of the child shall be directed </a:t>
            </a:r>
            <a:r>
              <a:rPr lang="en-US" altLang="en-US" dirty="0">
                <a:solidFill>
                  <a:srgbClr val="000000"/>
                </a:solidFill>
                <a:latin typeface="Times New Roman" panose="02020603050405020304" pitchFamily="18" charset="0"/>
              </a:rPr>
              <a:t>to: </a:t>
            </a:r>
          </a:p>
          <a:p>
            <a:pPr marL="514350" indent="-338138" eaLnBrk="1" hangingPunct="1">
              <a:buFont typeface="+mj-lt"/>
              <a:buAutoNum type="alphaLcPeriod"/>
              <a:defRPr/>
            </a:pPr>
            <a:r>
              <a:rPr lang="en-US" altLang="en-US" dirty="0">
                <a:solidFill>
                  <a:srgbClr val="000000"/>
                </a:solidFill>
                <a:latin typeface="Times New Roman" panose="02020603050405020304" pitchFamily="18" charset="0"/>
              </a:rPr>
              <a:t> The </a:t>
            </a:r>
            <a:r>
              <a:rPr lang="en-US" altLang="en-US" b="1" i="1" dirty="0">
                <a:solidFill>
                  <a:srgbClr val="FF0000"/>
                </a:solidFill>
                <a:latin typeface="Times New Roman" panose="02020603050405020304" pitchFamily="18" charset="0"/>
              </a:rPr>
              <a:t>development of the child‘s personality</a:t>
            </a:r>
            <a:r>
              <a:rPr lang="en-US" altLang="en-US" dirty="0">
                <a:solidFill>
                  <a:srgbClr val="000000"/>
                </a:solidFill>
                <a:latin typeface="Times New Roman" panose="02020603050405020304" pitchFamily="18" charset="0"/>
              </a:rPr>
              <a:t>, talents, and mental and physical abilities to their fullest potential; </a:t>
            </a:r>
          </a:p>
          <a:p>
            <a:pPr marL="514350" indent="-338138" eaLnBrk="1" hangingPunct="1">
              <a:buFont typeface="+mj-lt"/>
              <a:buAutoNum type="alphaLcPeriod"/>
              <a:defRPr/>
            </a:pPr>
            <a:r>
              <a:rPr lang="en-US" altLang="en-US" dirty="0">
                <a:solidFill>
                  <a:srgbClr val="000000"/>
                </a:solidFill>
                <a:latin typeface="Times New Roman" panose="02020603050405020304" pitchFamily="18" charset="0"/>
              </a:rPr>
              <a:t>The development of </a:t>
            </a:r>
            <a:r>
              <a:rPr lang="en-US" altLang="en-US" b="1" i="1" dirty="0">
                <a:solidFill>
                  <a:srgbClr val="FF0000"/>
                </a:solidFill>
                <a:latin typeface="Times New Roman" panose="02020603050405020304" pitchFamily="18" charset="0"/>
              </a:rPr>
              <a:t>respect for human rights </a:t>
            </a:r>
            <a:r>
              <a:rPr lang="en-US" altLang="en-US" dirty="0">
                <a:solidFill>
                  <a:srgbClr val="000000"/>
                </a:solidFill>
                <a:latin typeface="Times New Roman" panose="02020603050405020304" pitchFamily="18" charset="0"/>
              </a:rPr>
              <a:t>and fundamental freedoms; </a:t>
            </a:r>
          </a:p>
          <a:p>
            <a:pPr marL="514350" indent="-338138" eaLnBrk="1" hangingPunct="1">
              <a:buFont typeface="+mj-lt"/>
              <a:buAutoNum type="alphaLcPeriod"/>
              <a:defRPr/>
            </a:pPr>
            <a:r>
              <a:rPr lang="en-US" altLang="en-US" dirty="0">
                <a:solidFill>
                  <a:srgbClr val="000000"/>
                </a:solidFill>
                <a:latin typeface="Times New Roman" panose="02020603050405020304" pitchFamily="18" charset="0"/>
              </a:rPr>
              <a:t>The development of </a:t>
            </a:r>
            <a:r>
              <a:rPr lang="en-US" altLang="en-US" b="1" i="1" dirty="0">
                <a:solidFill>
                  <a:srgbClr val="FF0000"/>
                </a:solidFill>
                <a:latin typeface="Times New Roman" panose="02020603050405020304" pitchFamily="18" charset="0"/>
              </a:rPr>
              <a:t>respect for the child‘s parents</a:t>
            </a:r>
            <a:r>
              <a:rPr lang="en-US" altLang="en-US" dirty="0">
                <a:solidFill>
                  <a:srgbClr val="000000"/>
                </a:solidFill>
                <a:latin typeface="Times New Roman" panose="02020603050405020304" pitchFamily="18" charset="0"/>
              </a:rPr>
              <a:t>, his or her own cultural identity, language, and values, for the national values of the country in which the child is living, the country from which he or she may originate, and for civilizations different from his or her own; </a:t>
            </a:r>
          </a:p>
          <a:p>
            <a:pPr marL="514350" indent="-338138" eaLnBrk="1" hangingPunct="1">
              <a:buFont typeface="+mj-lt"/>
              <a:buAutoNum type="alphaLcPeriod"/>
              <a:defRPr/>
            </a:pPr>
            <a:r>
              <a:rPr lang="en-US" altLang="en-US" dirty="0">
                <a:solidFill>
                  <a:srgbClr val="000000"/>
                </a:solidFill>
                <a:latin typeface="Times New Roman" panose="02020603050405020304" pitchFamily="18" charset="0"/>
              </a:rPr>
              <a:t> The preparation of the child for </a:t>
            </a:r>
            <a:r>
              <a:rPr lang="en-US" altLang="en-US" b="1" i="1" dirty="0">
                <a:solidFill>
                  <a:srgbClr val="FF0000"/>
                </a:solidFill>
                <a:latin typeface="Times New Roman" panose="02020603050405020304" pitchFamily="18" charset="0"/>
              </a:rPr>
              <a:t>responsible life in a free society</a:t>
            </a:r>
            <a:r>
              <a:rPr lang="en-US" altLang="en-US" dirty="0">
                <a:solidFill>
                  <a:srgbClr val="000000"/>
                </a:solidFill>
                <a:latin typeface="Times New Roman" panose="02020603050405020304" pitchFamily="18" charset="0"/>
              </a:rPr>
              <a:t>; </a:t>
            </a:r>
          </a:p>
          <a:p>
            <a:pPr marL="514350" indent="-338138" eaLnBrk="1" hangingPunct="1">
              <a:buFont typeface="+mj-lt"/>
              <a:buAutoNum type="alphaLcPeriod"/>
              <a:defRPr/>
            </a:pPr>
            <a:r>
              <a:rPr lang="en-US" altLang="en-US" dirty="0">
                <a:solidFill>
                  <a:srgbClr val="000000"/>
                </a:solidFill>
                <a:latin typeface="Times New Roman" panose="02020603050405020304" pitchFamily="18" charset="0"/>
              </a:rPr>
              <a:t>The development of respect for the natural environment. </a:t>
            </a:r>
          </a:p>
          <a:p>
            <a:pPr marL="398463" indent="-398463" eaLnBrk="1" hangingPunct="1">
              <a:buFont typeface="Arial" panose="020B0604020202020204" pitchFamily="34" charset="0"/>
              <a:buNone/>
              <a:defRPr/>
            </a:pPr>
            <a:endParaRPr lang="en-US"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a:extLst>
              <a:ext uri="{FF2B5EF4-FFF2-40B4-BE49-F238E27FC236}">
                <a16:creationId xmlns:a16="http://schemas.microsoft.com/office/drawing/2014/main" id="{85584253-29CB-39F3-8579-39689DBBD286}"/>
              </a:ext>
            </a:extLst>
          </p:cNvPr>
          <p:cNvSpPr>
            <a:spLocks noGrp="1"/>
          </p:cNvSpPr>
          <p:nvPr>
            <p:ph idx="4294967295"/>
          </p:nvPr>
        </p:nvSpPr>
        <p:spPr>
          <a:xfrm>
            <a:off x="0" y="0"/>
            <a:ext cx="12192000" cy="6858000"/>
          </a:xfrm>
        </p:spPr>
        <p:txBody>
          <a:bodyPr/>
          <a:lstStyle/>
          <a:p>
            <a:pPr marL="0" indent="0" eaLnBrk="1" hangingPunct="1">
              <a:buFont typeface="Arial" panose="020B0604020202020204" pitchFamily="34" charset="0"/>
              <a:buNone/>
              <a:defRPr/>
            </a:pPr>
            <a:r>
              <a:rPr lang="en-US" altLang="en-US" b="1" dirty="0">
                <a:solidFill>
                  <a:srgbClr val="000000"/>
                </a:solidFill>
                <a:latin typeface="Times New Roman" panose="02020603050405020304" pitchFamily="18" charset="0"/>
              </a:rPr>
              <a:t>Article III – Universalizing access and promoting equity </a:t>
            </a:r>
            <a:endParaRPr lang="en-US" altLang="en-US" dirty="0">
              <a:solidFill>
                <a:srgbClr val="000000"/>
              </a:solidFill>
              <a:latin typeface="Times New Roman" panose="02020603050405020304" pitchFamily="18" charset="0"/>
            </a:endParaRPr>
          </a:p>
          <a:p>
            <a:pPr marL="514350" indent="-514350" eaLnBrk="1" hangingPunct="1">
              <a:buFont typeface="+mj-lt"/>
              <a:buAutoNum type="arabicPeriod"/>
              <a:defRPr/>
            </a:pPr>
            <a:r>
              <a:rPr lang="en-US" altLang="en-US" dirty="0">
                <a:solidFill>
                  <a:srgbClr val="000000"/>
                </a:solidFill>
                <a:latin typeface="Times New Roman" panose="02020603050405020304" pitchFamily="18" charset="0"/>
              </a:rPr>
              <a:t>Basic education should be provided </a:t>
            </a:r>
            <a:r>
              <a:rPr lang="en-US" altLang="en-US" b="1" i="1" dirty="0">
                <a:solidFill>
                  <a:srgbClr val="FF0000"/>
                </a:solidFill>
                <a:latin typeface="Times New Roman" panose="02020603050405020304" pitchFamily="18" charset="0"/>
              </a:rPr>
              <a:t>to all children, youth, and adults. </a:t>
            </a:r>
          </a:p>
          <a:p>
            <a:pPr marL="514350" indent="-514350" eaLnBrk="1" hangingPunct="1">
              <a:buFont typeface="+mj-lt"/>
              <a:buAutoNum type="arabicPeriod"/>
              <a:defRPr/>
            </a:pPr>
            <a:r>
              <a:rPr lang="en-US" altLang="en-US" dirty="0">
                <a:solidFill>
                  <a:srgbClr val="000000"/>
                </a:solidFill>
                <a:latin typeface="Times New Roman" panose="02020603050405020304" pitchFamily="18" charset="0"/>
              </a:rPr>
              <a:t>For </a:t>
            </a:r>
            <a:r>
              <a:rPr lang="en-US" altLang="en-US" b="1" i="1" dirty="0">
                <a:solidFill>
                  <a:srgbClr val="FF0000"/>
                </a:solidFill>
                <a:latin typeface="Times New Roman" panose="02020603050405020304" pitchFamily="18" charset="0"/>
              </a:rPr>
              <a:t>basic education to be equitable</a:t>
            </a:r>
            <a:r>
              <a:rPr lang="en-US" altLang="en-US" dirty="0">
                <a:solidFill>
                  <a:srgbClr val="000000"/>
                </a:solidFill>
                <a:latin typeface="Times New Roman" panose="02020603050405020304" pitchFamily="18" charset="0"/>
              </a:rPr>
              <a:t>, all children, youth, and adults must be given the </a:t>
            </a:r>
            <a:r>
              <a:rPr lang="en-US" altLang="en-US" b="1" i="1" dirty="0">
                <a:solidFill>
                  <a:srgbClr val="FF0000"/>
                </a:solidFill>
                <a:latin typeface="Times New Roman" panose="02020603050405020304" pitchFamily="18" charset="0"/>
              </a:rPr>
              <a:t>opportunity to achieve and maintain an acceptable level of learning</a:t>
            </a:r>
            <a:r>
              <a:rPr lang="en-US" altLang="en-US" dirty="0">
                <a:solidFill>
                  <a:srgbClr val="000000"/>
                </a:solidFill>
                <a:latin typeface="Times New Roman" panose="02020603050405020304" pitchFamily="18" charset="0"/>
              </a:rPr>
              <a:t>. </a:t>
            </a:r>
          </a:p>
          <a:p>
            <a:pPr marL="514350" indent="-514350" eaLnBrk="1" hangingPunct="1">
              <a:buFont typeface="+mj-lt"/>
              <a:buAutoNum type="arabicPeriod"/>
              <a:defRPr/>
            </a:pPr>
            <a:r>
              <a:rPr lang="en-US" altLang="en-US" dirty="0">
                <a:solidFill>
                  <a:srgbClr val="000000"/>
                </a:solidFill>
                <a:latin typeface="Times New Roman" panose="02020603050405020304" pitchFamily="18" charset="0"/>
              </a:rPr>
              <a:t>The most </a:t>
            </a:r>
            <a:r>
              <a:rPr lang="en-US" altLang="en-US" b="1" i="1" dirty="0">
                <a:solidFill>
                  <a:srgbClr val="FF0000"/>
                </a:solidFill>
                <a:latin typeface="Times New Roman" panose="02020603050405020304" pitchFamily="18" charset="0"/>
              </a:rPr>
              <a:t>urgent priority is to ensure access </a:t>
            </a:r>
            <a:r>
              <a:rPr lang="en-US" altLang="en-US" dirty="0">
                <a:solidFill>
                  <a:srgbClr val="000000"/>
                </a:solidFill>
                <a:latin typeface="Times New Roman" panose="02020603050405020304" pitchFamily="18" charset="0"/>
              </a:rPr>
              <a:t>to, and improve the </a:t>
            </a:r>
            <a:r>
              <a:rPr lang="en-US" altLang="en-US" b="1" i="1" dirty="0">
                <a:solidFill>
                  <a:srgbClr val="000000"/>
                </a:solidFill>
                <a:latin typeface="Times New Roman" panose="02020603050405020304" pitchFamily="18" charset="0"/>
              </a:rPr>
              <a:t>quality of, education for girls and women,</a:t>
            </a:r>
            <a:r>
              <a:rPr lang="en-US" altLang="en-US" dirty="0">
                <a:solidFill>
                  <a:srgbClr val="000000"/>
                </a:solidFill>
                <a:latin typeface="Times New Roman" panose="02020603050405020304" pitchFamily="18" charset="0"/>
              </a:rPr>
              <a:t> and to remove every obstacle that hampers their active participation. </a:t>
            </a:r>
          </a:p>
          <a:p>
            <a:pPr marL="514350" indent="-514350" eaLnBrk="1" hangingPunct="1">
              <a:buFont typeface="+mj-lt"/>
              <a:buAutoNum type="arabicPeriod"/>
              <a:defRPr/>
            </a:pPr>
            <a:r>
              <a:rPr lang="en-US" altLang="en-US" dirty="0">
                <a:solidFill>
                  <a:srgbClr val="000000"/>
                </a:solidFill>
                <a:latin typeface="Times New Roman" panose="02020603050405020304" pitchFamily="18" charset="0"/>
              </a:rPr>
              <a:t>An </a:t>
            </a:r>
            <a:r>
              <a:rPr lang="en-US" altLang="en-US" b="1" i="1" dirty="0">
                <a:solidFill>
                  <a:srgbClr val="FF0000"/>
                </a:solidFill>
                <a:latin typeface="Times New Roman" panose="02020603050405020304" pitchFamily="18" charset="0"/>
              </a:rPr>
              <a:t>active commitment must be made to removing educational disparities. </a:t>
            </a:r>
            <a:r>
              <a:rPr lang="en-US" altLang="en-US" dirty="0">
                <a:solidFill>
                  <a:srgbClr val="000000"/>
                </a:solidFill>
                <a:latin typeface="Times New Roman" panose="02020603050405020304" pitchFamily="18" charset="0"/>
              </a:rPr>
              <a:t>Underserved groups: the poor; street and working children; rural and remote populations; nomads and migrant workers; indigenous peoples; ethnic, racial, and linguistic minorities; refugees; those displaced by war; and people under occupation, should not suffer any discrimination in access to learning opportunities </a:t>
            </a:r>
          </a:p>
          <a:p>
            <a:pPr marL="514350" indent="-514350" eaLnBrk="1" hangingPunct="1">
              <a:buFont typeface="+mj-lt"/>
              <a:buAutoNum type="arabicPeriod"/>
              <a:defRPr/>
            </a:pPr>
            <a:r>
              <a:rPr lang="en-US" altLang="en-US" dirty="0">
                <a:solidFill>
                  <a:srgbClr val="000000"/>
                </a:solidFill>
                <a:latin typeface="Times New Roman" panose="02020603050405020304" pitchFamily="18" charset="0"/>
              </a:rPr>
              <a:t>The learning needs of the disabled demand special attention. </a:t>
            </a:r>
            <a:endParaRPr lang="en-US" alt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1227</TotalTime>
  <Words>4630</Words>
  <Application>Microsoft Office PowerPoint</Application>
  <PresentationFormat>Widescreen</PresentationFormat>
  <Paragraphs>212</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Chapter 6: Legal frame work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 Legal frame work </dc:title>
  <dc:creator>admin</dc:creator>
  <cp:lastModifiedBy>Dereje Adefris Woldetsadik</cp:lastModifiedBy>
  <cp:revision>104</cp:revision>
  <dcterms:created xsi:type="dcterms:W3CDTF">2020-12-04T06:38:14Z</dcterms:created>
  <dcterms:modified xsi:type="dcterms:W3CDTF">2023-07-03T09:28:55Z</dcterms:modified>
</cp:coreProperties>
</file>