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65" r:id="rId5"/>
    <p:sldId id="264" r:id="rId6"/>
    <p:sldId id="262" r:id="rId7"/>
    <p:sldId id="261" r:id="rId8"/>
    <p:sldId id="259" r:id="rId9"/>
    <p:sldId id="267" r:id="rId10"/>
    <p:sldId id="270" r:id="rId11"/>
    <p:sldId id="278" r:id="rId12"/>
    <p:sldId id="279" r:id="rId13"/>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5" d="100"/>
          <a:sy n="75" d="100"/>
        </p:scale>
        <p:origin x="41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EDBF524-90CA-13F8-FB98-9A22D2624E7C}"/>
              </a:ext>
            </a:extLst>
          </p:cNvPr>
          <p:cNvSpPr>
            <a:spLocks noGrp="1"/>
          </p:cNvSpPr>
          <p:nvPr>
            <p:ph type="dt" sz="half" idx="10"/>
          </p:nvPr>
        </p:nvSpPr>
        <p:spPr/>
        <p:txBody>
          <a:bodyPr/>
          <a:lstStyle>
            <a:lvl1pPr>
              <a:defRPr/>
            </a:lvl1pPr>
          </a:lstStyle>
          <a:p>
            <a:pPr>
              <a:defRPr/>
            </a:pPr>
            <a:fld id="{09BA911E-636D-4D35-A7AA-C8EE30485B4E}" type="datetimeFigureOut">
              <a:rPr lang="en-US"/>
              <a:pPr>
                <a:defRPr/>
              </a:pPr>
              <a:t>6/26/2023</a:t>
            </a:fld>
            <a:endParaRPr lang="en-US"/>
          </a:p>
        </p:txBody>
      </p:sp>
      <p:sp>
        <p:nvSpPr>
          <p:cNvPr id="5" name="Footer Placeholder 4">
            <a:extLst>
              <a:ext uri="{FF2B5EF4-FFF2-40B4-BE49-F238E27FC236}">
                <a16:creationId xmlns:a16="http://schemas.microsoft.com/office/drawing/2014/main" id="{2EA6846C-8565-B95D-4746-6B76D4547B0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5BBFBB6-B211-ED91-B6B6-9FEF35C45E03}"/>
              </a:ext>
            </a:extLst>
          </p:cNvPr>
          <p:cNvSpPr>
            <a:spLocks noGrp="1"/>
          </p:cNvSpPr>
          <p:nvPr>
            <p:ph type="sldNum" sz="quarter" idx="12"/>
          </p:nvPr>
        </p:nvSpPr>
        <p:spPr/>
        <p:txBody>
          <a:bodyPr/>
          <a:lstStyle>
            <a:lvl1pPr>
              <a:defRPr/>
            </a:lvl1pPr>
          </a:lstStyle>
          <a:p>
            <a:pPr>
              <a:defRPr/>
            </a:pPr>
            <a:fld id="{5C024767-21EB-4ABE-B6BA-FC45D548BEF6}" type="slidenum">
              <a:rPr lang="en-US" altLang="en-US"/>
              <a:pPr>
                <a:defRPr/>
              </a:pPr>
              <a:t>‹#›</a:t>
            </a:fld>
            <a:endParaRPr lang="en-US" altLang="en-US"/>
          </a:p>
        </p:txBody>
      </p:sp>
    </p:spTree>
    <p:extLst>
      <p:ext uri="{BB962C8B-B14F-4D97-AF65-F5344CB8AC3E}">
        <p14:creationId xmlns:p14="http://schemas.microsoft.com/office/powerpoint/2010/main" val="2121537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ED1CE-CA7A-8B35-D37B-5FEF7591A551}"/>
              </a:ext>
            </a:extLst>
          </p:cNvPr>
          <p:cNvSpPr>
            <a:spLocks noGrp="1"/>
          </p:cNvSpPr>
          <p:nvPr>
            <p:ph type="dt" sz="half" idx="10"/>
          </p:nvPr>
        </p:nvSpPr>
        <p:spPr/>
        <p:txBody>
          <a:bodyPr/>
          <a:lstStyle>
            <a:lvl1pPr>
              <a:defRPr/>
            </a:lvl1pPr>
          </a:lstStyle>
          <a:p>
            <a:pPr>
              <a:defRPr/>
            </a:pPr>
            <a:fld id="{0E72F45E-6768-4091-9FD8-F11841727843}" type="datetimeFigureOut">
              <a:rPr lang="en-US"/>
              <a:pPr>
                <a:defRPr/>
              </a:pPr>
              <a:t>6/26/2023</a:t>
            </a:fld>
            <a:endParaRPr lang="en-US"/>
          </a:p>
        </p:txBody>
      </p:sp>
      <p:sp>
        <p:nvSpPr>
          <p:cNvPr id="5" name="Footer Placeholder 4">
            <a:extLst>
              <a:ext uri="{FF2B5EF4-FFF2-40B4-BE49-F238E27FC236}">
                <a16:creationId xmlns:a16="http://schemas.microsoft.com/office/drawing/2014/main" id="{B9421B37-C742-A001-6020-93766986179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34D8215-FC1B-0E0F-71D9-EE1C4DDBED04}"/>
              </a:ext>
            </a:extLst>
          </p:cNvPr>
          <p:cNvSpPr>
            <a:spLocks noGrp="1"/>
          </p:cNvSpPr>
          <p:nvPr>
            <p:ph type="sldNum" sz="quarter" idx="12"/>
          </p:nvPr>
        </p:nvSpPr>
        <p:spPr/>
        <p:txBody>
          <a:bodyPr/>
          <a:lstStyle>
            <a:lvl1pPr>
              <a:defRPr/>
            </a:lvl1pPr>
          </a:lstStyle>
          <a:p>
            <a:pPr>
              <a:defRPr/>
            </a:pPr>
            <a:fld id="{048A4295-EC26-40F4-8E81-DF09A4ED84EE}" type="slidenum">
              <a:rPr lang="en-US" altLang="en-US"/>
              <a:pPr>
                <a:defRPr/>
              </a:pPr>
              <a:t>‹#›</a:t>
            </a:fld>
            <a:endParaRPr lang="en-US" altLang="en-US"/>
          </a:p>
        </p:txBody>
      </p:sp>
    </p:spTree>
    <p:extLst>
      <p:ext uri="{BB962C8B-B14F-4D97-AF65-F5344CB8AC3E}">
        <p14:creationId xmlns:p14="http://schemas.microsoft.com/office/powerpoint/2010/main" val="3824205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B6200C-B57B-087F-E7FB-982012CC5565}"/>
              </a:ext>
            </a:extLst>
          </p:cNvPr>
          <p:cNvSpPr>
            <a:spLocks noGrp="1"/>
          </p:cNvSpPr>
          <p:nvPr>
            <p:ph type="dt" sz="half" idx="10"/>
          </p:nvPr>
        </p:nvSpPr>
        <p:spPr/>
        <p:txBody>
          <a:bodyPr/>
          <a:lstStyle>
            <a:lvl1pPr>
              <a:defRPr/>
            </a:lvl1pPr>
          </a:lstStyle>
          <a:p>
            <a:pPr>
              <a:defRPr/>
            </a:pPr>
            <a:fld id="{D54672B6-EC40-415F-84D9-0A450B941670}" type="datetimeFigureOut">
              <a:rPr lang="en-US"/>
              <a:pPr>
                <a:defRPr/>
              </a:pPr>
              <a:t>6/26/2023</a:t>
            </a:fld>
            <a:endParaRPr lang="en-US"/>
          </a:p>
        </p:txBody>
      </p:sp>
      <p:sp>
        <p:nvSpPr>
          <p:cNvPr id="5" name="Footer Placeholder 4">
            <a:extLst>
              <a:ext uri="{FF2B5EF4-FFF2-40B4-BE49-F238E27FC236}">
                <a16:creationId xmlns:a16="http://schemas.microsoft.com/office/drawing/2014/main" id="{02DC1330-600B-E76F-AEF6-06AC109F5A9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04A095F-6489-782D-560D-D29E47668F59}"/>
              </a:ext>
            </a:extLst>
          </p:cNvPr>
          <p:cNvSpPr>
            <a:spLocks noGrp="1"/>
          </p:cNvSpPr>
          <p:nvPr>
            <p:ph type="sldNum" sz="quarter" idx="12"/>
          </p:nvPr>
        </p:nvSpPr>
        <p:spPr/>
        <p:txBody>
          <a:bodyPr/>
          <a:lstStyle>
            <a:lvl1pPr>
              <a:defRPr/>
            </a:lvl1pPr>
          </a:lstStyle>
          <a:p>
            <a:pPr>
              <a:defRPr/>
            </a:pPr>
            <a:fld id="{3FEC30BD-1C3D-4113-8BAF-598A8633DEB2}" type="slidenum">
              <a:rPr lang="en-US" altLang="en-US"/>
              <a:pPr>
                <a:defRPr/>
              </a:pPr>
              <a:t>‹#›</a:t>
            </a:fld>
            <a:endParaRPr lang="en-US" altLang="en-US"/>
          </a:p>
        </p:txBody>
      </p:sp>
    </p:spTree>
    <p:extLst>
      <p:ext uri="{BB962C8B-B14F-4D97-AF65-F5344CB8AC3E}">
        <p14:creationId xmlns:p14="http://schemas.microsoft.com/office/powerpoint/2010/main" val="3057553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719778-B0A5-49D9-1CC1-5793DD9C8339}"/>
              </a:ext>
            </a:extLst>
          </p:cNvPr>
          <p:cNvSpPr>
            <a:spLocks noGrp="1"/>
          </p:cNvSpPr>
          <p:nvPr>
            <p:ph type="dt" sz="half" idx="10"/>
          </p:nvPr>
        </p:nvSpPr>
        <p:spPr/>
        <p:txBody>
          <a:bodyPr/>
          <a:lstStyle>
            <a:lvl1pPr>
              <a:defRPr/>
            </a:lvl1pPr>
          </a:lstStyle>
          <a:p>
            <a:pPr>
              <a:defRPr/>
            </a:pPr>
            <a:fld id="{EB59792D-24F3-4060-93C6-1E02BBD39775}" type="datetimeFigureOut">
              <a:rPr lang="en-US"/>
              <a:pPr>
                <a:defRPr/>
              </a:pPr>
              <a:t>6/26/2023</a:t>
            </a:fld>
            <a:endParaRPr lang="en-US"/>
          </a:p>
        </p:txBody>
      </p:sp>
      <p:sp>
        <p:nvSpPr>
          <p:cNvPr id="5" name="Footer Placeholder 4">
            <a:extLst>
              <a:ext uri="{FF2B5EF4-FFF2-40B4-BE49-F238E27FC236}">
                <a16:creationId xmlns:a16="http://schemas.microsoft.com/office/drawing/2014/main" id="{A246FAC4-4C4A-1DA7-B470-2EBB1CD9514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BFDEF71-3020-931E-0213-6B4CA73988EE}"/>
              </a:ext>
            </a:extLst>
          </p:cNvPr>
          <p:cNvSpPr>
            <a:spLocks noGrp="1"/>
          </p:cNvSpPr>
          <p:nvPr>
            <p:ph type="sldNum" sz="quarter" idx="12"/>
          </p:nvPr>
        </p:nvSpPr>
        <p:spPr/>
        <p:txBody>
          <a:bodyPr/>
          <a:lstStyle>
            <a:lvl1pPr>
              <a:defRPr/>
            </a:lvl1pPr>
          </a:lstStyle>
          <a:p>
            <a:pPr>
              <a:defRPr/>
            </a:pPr>
            <a:fld id="{E77A13B7-21D1-495C-88C7-8DD048BAF6FB}" type="slidenum">
              <a:rPr lang="en-US" altLang="en-US"/>
              <a:pPr>
                <a:defRPr/>
              </a:pPr>
              <a:t>‹#›</a:t>
            </a:fld>
            <a:endParaRPr lang="en-US" altLang="en-US"/>
          </a:p>
        </p:txBody>
      </p:sp>
    </p:spTree>
    <p:extLst>
      <p:ext uri="{BB962C8B-B14F-4D97-AF65-F5344CB8AC3E}">
        <p14:creationId xmlns:p14="http://schemas.microsoft.com/office/powerpoint/2010/main" val="428768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0DEC1DF-1FF6-CCCC-8C35-8307F06BB1BE}"/>
              </a:ext>
            </a:extLst>
          </p:cNvPr>
          <p:cNvSpPr>
            <a:spLocks noGrp="1"/>
          </p:cNvSpPr>
          <p:nvPr>
            <p:ph type="dt" sz="half" idx="10"/>
          </p:nvPr>
        </p:nvSpPr>
        <p:spPr/>
        <p:txBody>
          <a:bodyPr/>
          <a:lstStyle>
            <a:lvl1pPr>
              <a:defRPr/>
            </a:lvl1pPr>
          </a:lstStyle>
          <a:p>
            <a:pPr>
              <a:defRPr/>
            </a:pPr>
            <a:fld id="{B960B427-57F4-48C8-8251-4936A14CBD8A}" type="datetimeFigureOut">
              <a:rPr lang="en-US"/>
              <a:pPr>
                <a:defRPr/>
              </a:pPr>
              <a:t>6/26/2023</a:t>
            </a:fld>
            <a:endParaRPr lang="en-US"/>
          </a:p>
        </p:txBody>
      </p:sp>
      <p:sp>
        <p:nvSpPr>
          <p:cNvPr id="5" name="Footer Placeholder 4">
            <a:extLst>
              <a:ext uri="{FF2B5EF4-FFF2-40B4-BE49-F238E27FC236}">
                <a16:creationId xmlns:a16="http://schemas.microsoft.com/office/drawing/2014/main" id="{3FF1CF55-5403-2C7D-1F47-97F22DBF7F5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05DE673-B1D9-5623-6AE4-54D1001ABE70}"/>
              </a:ext>
            </a:extLst>
          </p:cNvPr>
          <p:cNvSpPr>
            <a:spLocks noGrp="1"/>
          </p:cNvSpPr>
          <p:nvPr>
            <p:ph type="sldNum" sz="quarter" idx="12"/>
          </p:nvPr>
        </p:nvSpPr>
        <p:spPr/>
        <p:txBody>
          <a:bodyPr/>
          <a:lstStyle>
            <a:lvl1pPr>
              <a:defRPr/>
            </a:lvl1pPr>
          </a:lstStyle>
          <a:p>
            <a:pPr>
              <a:defRPr/>
            </a:pPr>
            <a:fld id="{2F32224A-DEDD-4642-96BC-6406DA111346}" type="slidenum">
              <a:rPr lang="en-US" altLang="en-US"/>
              <a:pPr>
                <a:defRPr/>
              </a:pPr>
              <a:t>‹#›</a:t>
            </a:fld>
            <a:endParaRPr lang="en-US" altLang="en-US"/>
          </a:p>
        </p:txBody>
      </p:sp>
    </p:spTree>
    <p:extLst>
      <p:ext uri="{BB962C8B-B14F-4D97-AF65-F5344CB8AC3E}">
        <p14:creationId xmlns:p14="http://schemas.microsoft.com/office/powerpoint/2010/main" val="703689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87A9A775-4BF7-B5D5-E3C2-A449BD9DCA9C}"/>
              </a:ext>
            </a:extLst>
          </p:cNvPr>
          <p:cNvSpPr>
            <a:spLocks noGrp="1"/>
          </p:cNvSpPr>
          <p:nvPr>
            <p:ph type="dt" sz="half" idx="10"/>
          </p:nvPr>
        </p:nvSpPr>
        <p:spPr/>
        <p:txBody>
          <a:bodyPr/>
          <a:lstStyle>
            <a:lvl1pPr>
              <a:defRPr/>
            </a:lvl1pPr>
          </a:lstStyle>
          <a:p>
            <a:pPr>
              <a:defRPr/>
            </a:pPr>
            <a:fld id="{C531ACB2-E247-44C3-927A-0868BC97FA69}" type="datetimeFigureOut">
              <a:rPr lang="en-US"/>
              <a:pPr>
                <a:defRPr/>
              </a:pPr>
              <a:t>6/26/2023</a:t>
            </a:fld>
            <a:endParaRPr lang="en-US"/>
          </a:p>
        </p:txBody>
      </p:sp>
      <p:sp>
        <p:nvSpPr>
          <p:cNvPr id="6" name="Footer Placeholder 4">
            <a:extLst>
              <a:ext uri="{FF2B5EF4-FFF2-40B4-BE49-F238E27FC236}">
                <a16:creationId xmlns:a16="http://schemas.microsoft.com/office/drawing/2014/main" id="{53DAEE01-7C5F-7546-F7D6-8EA28E259C3C}"/>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E846DCD2-B808-1104-93DB-F9F4D93A7F89}"/>
              </a:ext>
            </a:extLst>
          </p:cNvPr>
          <p:cNvSpPr>
            <a:spLocks noGrp="1"/>
          </p:cNvSpPr>
          <p:nvPr>
            <p:ph type="sldNum" sz="quarter" idx="12"/>
          </p:nvPr>
        </p:nvSpPr>
        <p:spPr/>
        <p:txBody>
          <a:bodyPr/>
          <a:lstStyle>
            <a:lvl1pPr>
              <a:defRPr/>
            </a:lvl1pPr>
          </a:lstStyle>
          <a:p>
            <a:pPr>
              <a:defRPr/>
            </a:pPr>
            <a:fld id="{5E54D6BD-5FFB-47BC-BE77-BBEC3BA0051B}" type="slidenum">
              <a:rPr lang="en-US" altLang="en-US"/>
              <a:pPr>
                <a:defRPr/>
              </a:pPr>
              <a:t>‹#›</a:t>
            </a:fld>
            <a:endParaRPr lang="en-US" altLang="en-US"/>
          </a:p>
        </p:txBody>
      </p:sp>
    </p:spTree>
    <p:extLst>
      <p:ext uri="{BB962C8B-B14F-4D97-AF65-F5344CB8AC3E}">
        <p14:creationId xmlns:p14="http://schemas.microsoft.com/office/powerpoint/2010/main" val="3819710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5C92CCAA-A30D-2F68-EA92-70D253459089}"/>
              </a:ext>
            </a:extLst>
          </p:cNvPr>
          <p:cNvSpPr>
            <a:spLocks noGrp="1"/>
          </p:cNvSpPr>
          <p:nvPr>
            <p:ph type="dt" sz="half" idx="10"/>
          </p:nvPr>
        </p:nvSpPr>
        <p:spPr/>
        <p:txBody>
          <a:bodyPr/>
          <a:lstStyle>
            <a:lvl1pPr>
              <a:defRPr/>
            </a:lvl1pPr>
          </a:lstStyle>
          <a:p>
            <a:pPr>
              <a:defRPr/>
            </a:pPr>
            <a:fld id="{B6172353-AD0F-48D0-AA3C-8D3B8F041FBB}" type="datetimeFigureOut">
              <a:rPr lang="en-US"/>
              <a:pPr>
                <a:defRPr/>
              </a:pPr>
              <a:t>6/26/2023</a:t>
            </a:fld>
            <a:endParaRPr lang="en-US"/>
          </a:p>
        </p:txBody>
      </p:sp>
      <p:sp>
        <p:nvSpPr>
          <p:cNvPr id="8" name="Footer Placeholder 4">
            <a:extLst>
              <a:ext uri="{FF2B5EF4-FFF2-40B4-BE49-F238E27FC236}">
                <a16:creationId xmlns:a16="http://schemas.microsoft.com/office/drawing/2014/main" id="{8E29E579-FA04-2FE0-E5A5-5CD90992AD52}"/>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F2C00688-2ACC-AE3B-3BCB-6A9EB37C13C5}"/>
              </a:ext>
            </a:extLst>
          </p:cNvPr>
          <p:cNvSpPr>
            <a:spLocks noGrp="1"/>
          </p:cNvSpPr>
          <p:nvPr>
            <p:ph type="sldNum" sz="quarter" idx="12"/>
          </p:nvPr>
        </p:nvSpPr>
        <p:spPr/>
        <p:txBody>
          <a:bodyPr/>
          <a:lstStyle>
            <a:lvl1pPr>
              <a:defRPr/>
            </a:lvl1pPr>
          </a:lstStyle>
          <a:p>
            <a:pPr>
              <a:defRPr/>
            </a:pPr>
            <a:fld id="{7D3236C4-DDCF-4425-B939-A86D49754241}" type="slidenum">
              <a:rPr lang="en-US" altLang="en-US"/>
              <a:pPr>
                <a:defRPr/>
              </a:pPr>
              <a:t>‹#›</a:t>
            </a:fld>
            <a:endParaRPr lang="en-US" altLang="en-US"/>
          </a:p>
        </p:txBody>
      </p:sp>
    </p:spTree>
    <p:extLst>
      <p:ext uri="{BB962C8B-B14F-4D97-AF65-F5344CB8AC3E}">
        <p14:creationId xmlns:p14="http://schemas.microsoft.com/office/powerpoint/2010/main" val="3869167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1F7B7AD9-CBF3-7B49-8745-DDC344985CD2}"/>
              </a:ext>
            </a:extLst>
          </p:cNvPr>
          <p:cNvSpPr>
            <a:spLocks noGrp="1"/>
          </p:cNvSpPr>
          <p:nvPr>
            <p:ph type="dt" sz="half" idx="10"/>
          </p:nvPr>
        </p:nvSpPr>
        <p:spPr/>
        <p:txBody>
          <a:bodyPr/>
          <a:lstStyle>
            <a:lvl1pPr>
              <a:defRPr/>
            </a:lvl1pPr>
          </a:lstStyle>
          <a:p>
            <a:pPr>
              <a:defRPr/>
            </a:pPr>
            <a:fld id="{3A1B8AD9-872A-439D-9E33-DF82F8BFEAEC}" type="datetimeFigureOut">
              <a:rPr lang="en-US"/>
              <a:pPr>
                <a:defRPr/>
              </a:pPr>
              <a:t>6/26/2023</a:t>
            </a:fld>
            <a:endParaRPr lang="en-US"/>
          </a:p>
        </p:txBody>
      </p:sp>
      <p:sp>
        <p:nvSpPr>
          <p:cNvPr id="4" name="Footer Placeholder 4">
            <a:extLst>
              <a:ext uri="{FF2B5EF4-FFF2-40B4-BE49-F238E27FC236}">
                <a16:creationId xmlns:a16="http://schemas.microsoft.com/office/drawing/2014/main" id="{8F85D3DC-9F68-6CCF-B6AC-663A491B2D1B}"/>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0004D99D-20D2-7DEB-028E-2E067D40CF8B}"/>
              </a:ext>
            </a:extLst>
          </p:cNvPr>
          <p:cNvSpPr>
            <a:spLocks noGrp="1"/>
          </p:cNvSpPr>
          <p:nvPr>
            <p:ph type="sldNum" sz="quarter" idx="12"/>
          </p:nvPr>
        </p:nvSpPr>
        <p:spPr/>
        <p:txBody>
          <a:bodyPr/>
          <a:lstStyle>
            <a:lvl1pPr>
              <a:defRPr/>
            </a:lvl1pPr>
          </a:lstStyle>
          <a:p>
            <a:pPr>
              <a:defRPr/>
            </a:pPr>
            <a:fld id="{85D0DA64-0E3D-4F58-80D3-9F8DB3C5E539}" type="slidenum">
              <a:rPr lang="en-US" altLang="en-US"/>
              <a:pPr>
                <a:defRPr/>
              </a:pPr>
              <a:t>‹#›</a:t>
            </a:fld>
            <a:endParaRPr lang="en-US" altLang="en-US"/>
          </a:p>
        </p:txBody>
      </p:sp>
    </p:spTree>
    <p:extLst>
      <p:ext uri="{BB962C8B-B14F-4D97-AF65-F5344CB8AC3E}">
        <p14:creationId xmlns:p14="http://schemas.microsoft.com/office/powerpoint/2010/main" val="3971869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98D5BC73-2351-7113-E3BA-9D875E400313}"/>
              </a:ext>
            </a:extLst>
          </p:cNvPr>
          <p:cNvSpPr>
            <a:spLocks noGrp="1"/>
          </p:cNvSpPr>
          <p:nvPr>
            <p:ph type="dt" sz="half" idx="10"/>
          </p:nvPr>
        </p:nvSpPr>
        <p:spPr/>
        <p:txBody>
          <a:bodyPr/>
          <a:lstStyle>
            <a:lvl1pPr>
              <a:defRPr/>
            </a:lvl1pPr>
          </a:lstStyle>
          <a:p>
            <a:pPr>
              <a:defRPr/>
            </a:pPr>
            <a:fld id="{EE595707-D17B-4B15-8567-C5B836B8BF56}" type="datetimeFigureOut">
              <a:rPr lang="en-US"/>
              <a:pPr>
                <a:defRPr/>
              </a:pPr>
              <a:t>6/26/2023</a:t>
            </a:fld>
            <a:endParaRPr lang="en-US"/>
          </a:p>
        </p:txBody>
      </p:sp>
      <p:sp>
        <p:nvSpPr>
          <p:cNvPr id="3" name="Footer Placeholder 4">
            <a:extLst>
              <a:ext uri="{FF2B5EF4-FFF2-40B4-BE49-F238E27FC236}">
                <a16:creationId xmlns:a16="http://schemas.microsoft.com/office/drawing/2014/main" id="{D2703521-5931-0F10-569B-B48A27118328}"/>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7979E312-C6B6-00C4-27BF-5EF658B43BA7}"/>
              </a:ext>
            </a:extLst>
          </p:cNvPr>
          <p:cNvSpPr>
            <a:spLocks noGrp="1"/>
          </p:cNvSpPr>
          <p:nvPr>
            <p:ph type="sldNum" sz="quarter" idx="12"/>
          </p:nvPr>
        </p:nvSpPr>
        <p:spPr/>
        <p:txBody>
          <a:bodyPr/>
          <a:lstStyle>
            <a:lvl1pPr>
              <a:defRPr/>
            </a:lvl1pPr>
          </a:lstStyle>
          <a:p>
            <a:pPr>
              <a:defRPr/>
            </a:pPr>
            <a:fld id="{E0ED882B-23EC-4AC6-B11B-00EC398AA405}" type="slidenum">
              <a:rPr lang="en-US" altLang="en-US"/>
              <a:pPr>
                <a:defRPr/>
              </a:pPr>
              <a:t>‹#›</a:t>
            </a:fld>
            <a:endParaRPr lang="en-US" altLang="en-US"/>
          </a:p>
        </p:txBody>
      </p:sp>
    </p:spTree>
    <p:extLst>
      <p:ext uri="{BB962C8B-B14F-4D97-AF65-F5344CB8AC3E}">
        <p14:creationId xmlns:p14="http://schemas.microsoft.com/office/powerpoint/2010/main" val="1471216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a:extLst>
              <a:ext uri="{FF2B5EF4-FFF2-40B4-BE49-F238E27FC236}">
                <a16:creationId xmlns:a16="http://schemas.microsoft.com/office/drawing/2014/main" id="{47AAB12A-944A-7DEF-9B1C-A9A25A1A640B}"/>
              </a:ext>
            </a:extLst>
          </p:cNvPr>
          <p:cNvSpPr>
            <a:spLocks noGrp="1"/>
          </p:cNvSpPr>
          <p:nvPr>
            <p:ph type="dt" sz="half" idx="10"/>
          </p:nvPr>
        </p:nvSpPr>
        <p:spPr/>
        <p:txBody>
          <a:bodyPr/>
          <a:lstStyle>
            <a:lvl1pPr>
              <a:defRPr/>
            </a:lvl1pPr>
          </a:lstStyle>
          <a:p>
            <a:pPr>
              <a:defRPr/>
            </a:pPr>
            <a:fld id="{C77EA19E-9ED8-4A27-B510-16AD11ADC3C8}" type="datetimeFigureOut">
              <a:rPr lang="en-US"/>
              <a:pPr>
                <a:defRPr/>
              </a:pPr>
              <a:t>6/26/2023</a:t>
            </a:fld>
            <a:endParaRPr lang="en-US"/>
          </a:p>
        </p:txBody>
      </p:sp>
      <p:sp>
        <p:nvSpPr>
          <p:cNvPr id="6" name="Footer Placeholder 4">
            <a:extLst>
              <a:ext uri="{FF2B5EF4-FFF2-40B4-BE49-F238E27FC236}">
                <a16:creationId xmlns:a16="http://schemas.microsoft.com/office/drawing/2014/main" id="{65F2573C-ACE6-64C9-F9C6-3BD387714890}"/>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9EBC180C-7891-A016-6986-E2E8C6F91D50}"/>
              </a:ext>
            </a:extLst>
          </p:cNvPr>
          <p:cNvSpPr>
            <a:spLocks noGrp="1"/>
          </p:cNvSpPr>
          <p:nvPr>
            <p:ph type="sldNum" sz="quarter" idx="12"/>
          </p:nvPr>
        </p:nvSpPr>
        <p:spPr/>
        <p:txBody>
          <a:bodyPr/>
          <a:lstStyle>
            <a:lvl1pPr>
              <a:defRPr/>
            </a:lvl1pPr>
          </a:lstStyle>
          <a:p>
            <a:pPr>
              <a:defRPr/>
            </a:pPr>
            <a:fld id="{830DBF19-3C40-44C4-A57C-C9F0AE2F43C5}" type="slidenum">
              <a:rPr lang="en-US" altLang="en-US"/>
              <a:pPr>
                <a:defRPr/>
              </a:pPr>
              <a:t>‹#›</a:t>
            </a:fld>
            <a:endParaRPr lang="en-US" altLang="en-US"/>
          </a:p>
        </p:txBody>
      </p:sp>
    </p:spTree>
    <p:extLst>
      <p:ext uri="{BB962C8B-B14F-4D97-AF65-F5344CB8AC3E}">
        <p14:creationId xmlns:p14="http://schemas.microsoft.com/office/powerpoint/2010/main" val="2572356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a:extLst>
              <a:ext uri="{FF2B5EF4-FFF2-40B4-BE49-F238E27FC236}">
                <a16:creationId xmlns:a16="http://schemas.microsoft.com/office/drawing/2014/main" id="{9D273D67-8377-FC40-1E9F-66E932C0A527}"/>
              </a:ext>
            </a:extLst>
          </p:cNvPr>
          <p:cNvSpPr>
            <a:spLocks noGrp="1"/>
          </p:cNvSpPr>
          <p:nvPr>
            <p:ph type="dt" sz="half" idx="10"/>
          </p:nvPr>
        </p:nvSpPr>
        <p:spPr/>
        <p:txBody>
          <a:bodyPr/>
          <a:lstStyle>
            <a:lvl1pPr>
              <a:defRPr/>
            </a:lvl1pPr>
          </a:lstStyle>
          <a:p>
            <a:pPr>
              <a:defRPr/>
            </a:pPr>
            <a:fld id="{A374FB6F-6FD6-482B-B8FD-5346CA489AE4}" type="datetimeFigureOut">
              <a:rPr lang="en-US"/>
              <a:pPr>
                <a:defRPr/>
              </a:pPr>
              <a:t>6/26/2023</a:t>
            </a:fld>
            <a:endParaRPr lang="en-US"/>
          </a:p>
        </p:txBody>
      </p:sp>
      <p:sp>
        <p:nvSpPr>
          <p:cNvPr id="6" name="Footer Placeholder 4">
            <a:extLst>
              <a:ext uri="{FF2B5EF4-FFF2-40B4-BE49-F238E27FC236}">
                <a16:creationId xmlns:a16="http://schemas.microsoft.com/office/drawing/2014/main" id="{DA3E810F-1A39-CD03-F4AC-547CD4490173}"/>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408723C-F6FE-60B8-23C4-1C0B51D52551}"/>
              </a:ext>
            </a:extLst>
          </p:cNvPr>
          <p:cNvSpPr>
            <a:spLocks noGrp="1"/>
          </p:cNvSpPr>
          <p:nvPr>
            <p:ph type="sldNum" sz="quarter" idx="12"/>
          </p:nvPr>
        </p:nvSpPr>
        <p:spPr/>
        <p:txBody>
          <a:bodyPr/>
          <a:lstStyle>
            <a:lvl1pPr>
              <a:defRPr/>
            </a:lvl1pPr>
          </a:lstStyle>
          <a:p>
            <a:pPr>
              <a:defRPr/>
            </a:pPr>
            <a:fld id="{6980B4F7-EB4F-4AA8-9180-CCC2DECA30E5}" type="slidenum">
              <a:rPr lang="en-US" altLang="en-US"/>
              <a:pPr>
                <a:defRPr/>
              </a:pPr>
              <a:t>‹#›</a:t>
            </a:fld>
            <a:endParaRPr lang="en-US" altLang="en-US"/>
          </a:p>
        </p:txBody>
      </p:sp>
    </p:spTree>
    <p:extLst>
      <p:ext uri="{BB962C8B-B14F-4D97-AF65-F5344CB8AC3E}">
        <p14:creationId xmlns:p14="http://schemas.microsoft.com/office/powerpoint/2010/main" val="1654216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8FDF4400-AD31-17C3-2CE7-B19199A39ED5}"/>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56C4F282-3493-A191-EC88-8CAF4B4FD8EC}"/>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78DBF4DD-1997-918B-8EA8-113C0F30CF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8C657FA2-A135-44CF-B1FC-906A57E5D107}" type="datetimeFigureOut">
              <a:rPr lang="en-US"/>
              <a:pPr>
                <a:defRPr/>
              </a:pPr>
              <a:t>6/26/2023</a:t>
            </a:fld>
            <a:endParaRPr lang="en-US"/>
          </a:p>
        </p:txBody>
      </p:sp>
      <p:sp>
        <p:nvSpPr>
          <p:cNvPr id="5" name="Footer Placeholder 4">
            <a:extLst>
              <a:ext uri="{FF2B5EF4-FFF2-40B4-BE49-F238E27FC236}">
                <a16:creationId xmlns:a16="http://schemas.microsoft.com/office/drawing/2014/main" id="{6BAE9FAB-FF4C-D467-D688-2A0468EC57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158D87FC-1565-7428-7463-F81D5FA11E55}"/>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FE4C2ABE-35AB-4157-ACC8-DB8335E0B37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image" Target="../media/image1.emf" /><Relationship Id="rId1" Type="http://schemas.openxmlformats.org/officeDocument/2006/relationships/slideLayout" Target="../slideLayouts/slideLayout5.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3">
            <a:extLst>
              <a:ext uri="{FF2B5EF4-FFF2-40B4-BE49-F238E27FC236}">
                <a16:creationId xmlns:a16="http://schemas.microsoft.com/office/drawing/2014/main" id="{80C17755-627D-6234-D65B-890EF7E56186}"/>
              </a:ext>
            </a:extLst>
          </p:cNvPr>
          <p:cNvSpPr>
            <a:spLocks noGrp="1"/>
          </p:cNvSpPr>
          <p:nvPr>
            <p:ph type="title"/>
          </p:nvPr>
        </p:nvSpPr>
        <p:spPr>
          <a:xfrm>
            <a:off x="147638" y="0"/>
            <a:ext cx="11206162" cy="487363"/>
          </a:xfrm>
        </p:spPr>
        <p:txBody>
          <a:bodyPr/>
          <a:lstStyle/>
          <a:p>
            <a:pPr eaLnBrk="1" hangingPunct="1"/>
            <a:r>
              <a:rPr lang="en-US" altLang="en-US" sz="3200" b="1">
                <a:solidFill>
                  <a:srgbClr val="000000"/>
                </a:solidFill>
                <a:latin typeface="Times New Roman" panose="02020603050405020304" pitchFamily="18" charset="0"/>
              </a:rPr>
              <a:t>Chapter 5: Inclusion for Peace, Democracy and Development </a:t>
            </a:r>
            <a:endParaRPr lang="en-US" altLang="en-US" sz="3200"/>
          </a:p>
        </p:txBody>
      </p:sp>
      <p:sp>
        <p:nvSpPr>
          <p:cNvPr id="2051" name="Content Placeholder 4">
            <a:extLst>
              <a:ext uri="{FF2B5EF4-FFF2-40B4-BE49-F238E27FC236}">
                <a16:creationId xmlns:a16="http://schemas.microsoft.com/office/drawing/2014/main" id="{D0CCED44-A7E2-6CA9-D88E-D1D9F389521C}"/>
              </a:ext>
            </a:extLst>
          </p:cNvPr>
          <p:cNvSpPr>
            <a:spLocks noGrp="1"/>
          </p:cNvSpPr>
          <p:nvPr>
            <p:ph idx="1"/>
          </p:nvPr>
        </p:nvSpPr>
        <p:spPr>
          <a:xfrm>
            <a:off x="0" y="649288"/>
            <a:ext cx="12430125" cy="6105525"/>
          </a:xfrm>
        </p:spPr>
        <p:txBody>
          <a:bodyPr/>
          <a:lstStyle/>
          <a:p>
            <a:pPr marL="0" indent="0" eaLnBrk="1" hangingPunct="1">
              <a:buFont typeface="Arial" panose="020B0604020202020204" pitchFamily="34" charset="0"/>
              <a:buNone/>
              <a:defRPr/>
            </a:pPr>
            <a:r>
              <a:rPr lang="en-US" altLang="en-US" b="1" dirty="0">
                <a:solidFill>
                  <a:srgbClr val="000000"/>
                </a:solidFill>
                <a:latin typeface="Times New Roman" panose="02020603050405020304" pitchFamily="18" charset="0"/>
              </a:rPr>
              <a:t>Chapter Objectives </a:t>
            </a:r>
            <a:endParaRPr lang="en-US" altLang="en-US"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r>
              <a:rPr lang="en-US" altLang="en-US" dirty="0">
                <a:solidFill>
                  <a:srgbClr val="000000"/>
                </a:solidFill>
                <a:latin typeface="Times New Roman" panose="02020603050405020304" pitchFamily="18" charset="0"/>
              </a:rPr>
              <a:t>After the successful completion of this chapter, you will be able to: </a:t>
            </a:r>
          </a:p>
          <a:p>
            <a:pPr eaLnBrk="1" hangingPunct="1">
              <a:buFont typeface="Wingdings" panose="05000000000000000000" pitchFamily="2" charset="2"/>
              <a:buChar char="ü"/>
              <a:defRPr/>
            </a:pPr>
            <a:r>
              <a:rPr lang="en-US" altLang="en-US" i="1" dirty="0">
                <a:solidFill>
                  <a:srgbClr val="000000"/>
                </a:solidFill>
                <a:latin typeface="Times New Roman" panose="02020603050405020304" pitchFamily="18" charset="0"/>
              </a:rPr>
              <a:t>Define Peace, Democracy, and Development </a:t>
            </a:r>
          </a:p>
          <a:p>
            <a:pPr eaLnBrk="1" hangingPunct="1">
              <a:buFont typeface="Wingdings" panose="05000000000000000000" pitchFamily="2" charset="2"/>
              <a:buChar char="ü"/>
              <a:defRPr/>
            </a:pPr>
            <a:r>
              <a:rPr lang="en-US" altLang="en-US" i="1" dirty="0">
                <a:solidFill>
                  <a:srgbClr val="000000"/>
                </a:solidFill>
                <a:latin typeface="Times New Roman" panose="02020603050405020304" pitchFamily="18" charset="0"/>
              </a:rPr>
              <a:t>Identify sources of exclusionary practices </a:t>
            </a:r>
          </a:p>
          <a:p>
            <a:pPr eaLnBrk="1" hangingPunct="1">
              <a:buFont typeface="Wingdings" panose="05000000000000000000" pitchFamily="2" charset="2"/>
              <a:buChar char="ü"/>
              <a:defRPr/>
            </a:pPr>
            <a:r>
              <a:rPr lang="en-US" altLang="en-US" i="1" dirty="0">
                <a:solidFill>
                  <a:srgbClr val="000000"/>
                </a:solidFill>
                <a:latin typeface="Times New Roman" panose="02020603050405020304" pitchFamily="18" charset="0"/>
              </a:rPr>
              <a:t>Discuss exclusionary practices in the community </a:t>
            </a:r>
          </a:p>
          <a:p>
            <a:pPr eaLnBrk="1" hangingPunct="1">
              <a:buFont typeface="Wingdings" panose="05000000000000000000" pitchFamily="2" charset="2"/>
              <a:buChar char="ü"/>
              <a:defRPr/>
            </a:pPr>
            <a:r>
              <a:rPr lang="en-US" altLang="en-US" i="1" dirty="0">
                <a:solidFill>
                  <a:srgbClr val="000000"/>
                </a:solidFill>
                <a:latin typeface="Times New Roman" panose="02020603050405020304" pitchFamily="18" charset="0"/>
              </a:rPr>
              <a:t>Discuss respecting diverse needs, cultures, values, demands, and ideas </a:t>
            </a:r>
          </a:p>
          <a:p>
            <a:pPr eaLnBrk="1" hangingPunct="1">
              <a:buFont typeface="Wingdings" panose="05000000000000000000" pitchFamily="2" charset="2"/>
              <a:buChar char="ü"/>
              <a:defRPr/>
            </a:pPr>
            <a:r>
              <a:rPr lang="en-US" altLang="en-US" i="1" dirty="0">
                <a:solidFill>
                  <a:srgbClr val="000000"/>
                </a:solidFill>
                <a:latin typeface="Times New Roman" panose="02020603050405020304" pitchFamily="18" charset="0"/>
              </a:rPr>
              <a:t>Identify conflict emanated from exclusion </a:t>
            </a:r>
          </a:p>
          <a:p>
            <a:pPr eaLnBrk="1" hangingPunct="1">
              <a:buFont typeface="Wingdings" panose="05000000000000000000" pitchFamily="2" charset="2"/>
              <a:buChar char="ü"/>
              <a:defRPr/>
            </a:pPr>
            <a:r>
              <a:rPr lang="en-US" altLang="en-US" i="1" dirty="0">
                <a:solidFill>
                  <a:srgbClr val="000000"/>
                </a:solidFill>
                <a:latin typeface="Times New Roman" panose="02020603050405020304" pitchFamily="18" charset="0"/>
              </a:rPr>
              <a:t>Explain the means and benefits of participation of the marginalized group of people </a:t>
            </a:r>
          </a:p>
          <a:p>
            <a:pPr eaLnBrk="1" hangingPunct="1">
              <a:buFont typeface="Wingdings" panose="05000000000000000000" pitchFamily="2" charset="2"/>
              <a:buChar char="ü"/>
              <a:defRPr/>
            </a:pPr>
            <a:r>
              <a:rPr lang="en-US" altLang="en-US" i="1" dirty="0">
                <a:solidFill>
                  <a:srgbClr val="000000"/>
                </a:solidFill>
                <a:latin typeface="Times New Roman" panose="02020603050405020304" pitchFamily="18" charset="0"/>
              </a:rPr>
              <a:t>Discuss the democratic principles for inclusive practices </a:t>
            </a:r>
          </a:p>
          <a:p>
            <a:pPr eaLnBrk="1" hangingPunct="1">
              <a:buFont typeface="Wingdings" panose="05000000000000000000" pitchFamily="2" charset="2"/>
              <a:buChar char="ü"/>
              <a:defRPr/>
            </a:pPr>
            <a:r>
              <a:rPr lang="en-US" altLang="en-US" i="1" dirty="0">
                <a:solidFill>
                  <a:srgbClr val="000000"/>
                </a:solidFill>
                <a:latin typeface="Times New Roman" panose="02020603050405020304" pitchFamily="18" charset="0"/>
              </a:rPr>
              <a:t>Explain the importance of inclusion for psychosocial development </a:t>
            </a:r>
          </a:p>
          <a:p>
            <a:pPr eaLnBrk="1" hangingPunct="1">
              <a:buFont typeface="Wingdings" panose="05000000000000000000" pitchFamily="2" charset="2"/>
              <a:buChar char="ü"/>
              <a:defRPr/>
            </a:pPr>
            <a:r>
              <a:rPr lang="en-US" altLang="en-US" i="1" dirty="0">
                <a:solidFill>
                  <a:srgbClr val="000000"/>
                </a:solidFill>
                <a:latin typeface="Times New Roman" panose="02020603050405020304" pitchFamily="18" charset="0"/>
              </a:rPr>
              <a:t>Elaborate on the importance of inclusion for economic development </a:t>
            </a:r>
          </a:p>
          <a:p>
            <a:pPr eaLnBrk="1" hangingPunct="1">
              <a:buFont typeface="Wingdings" panose="05000000000000000000" pitchFamily="2" charset="2"/>
              <a:buChar char="ü"/>
              <a:defRPr/>
            </a:pPr>
            <a:r>
              <a:rPr lang="en-US" altLang="en-US" i="1" dirty="0">
                <a:solidFill>
                  <a:srgbClr val="000000"/>
                </a:solidFill>
                <a:latin typeface="Times New Roman" panose="02020603050405020304" pitchFamily="18" charset="0"/>
              </a:rPr>
              <a:t>Discuss the importance of inclusion for peace </a:t>
            </a:r>
          </a:p>
          <a:p>
            <a:pPr eaLnBrk="1" hangingPunct="1">
              <a:defRPr/>
            </a:pPr>
            <a:endParaRPr lang="en-US"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A7368-A5E4-3CD9-D87C-58D231AB1DB8}"/>
              </a:ext>
            </a:extLst>
          </p:cNvPr>
          <p:cNvSpPr>
            <a:spLocks noGrp="1"/>
          </p:cNvSpPr>
          <p:nvPr>
            <p:ph type="title"/>
          </p:nvPr>
        </p:nvSpPr>
        <p:spPr>
          <a:xfrm>
            <a:off x="112713" y="0"/>
            <a:ext cx="12079287" cy="1844675"/>
          </a:xfrm>
        </p:spPr>
        <p:txBody>
          <a:bodyPr/>
          <a:lstStyle/>
          <a:p>
            <a:pPr eaLnBrk="1" hangingPunct="1">
              <a:spcBef>
                <a:spcPts val="1000"/>
              </a:spcBef>
              <a:defRPr/>
            </a:pPr>
            <a:br>
              <a:rPr lang="en-US" altLang="en-US" sz="2800" b="1" dirty="0">
                <a:solidFill>
                  <a:srgbClr val="000000"/>
                </a:solidFill>
                <a:latin typeface="Times New Roman" panose="02020603050405020304" pitchFamily="18" charset="0"/>
                <a:ea typeface="+mn-ea"/>
                <a:cs typeface="+mn-cs"/>
              </a:rPr>
            </a:br>
            <a:r>
              <a:rPr lang="en-US" altLang="en-US" sz="2800" b="1" dirty="0">
                <a:solidFill>
                  <a:srgbClr val="000000"/>
                </a:solidFill>
                <a:latin typeface="Times New Roman" panose="02020603050405020304" pitchFamily="18" charset="0"/>
                <a:ea typeface="+mn-ea"/>
                <a:cs typeface="+mn-cs"/>
              </a:rPr>
              <a:t>5.6. </a:t>
            </a:r>
            <a:r>
              <a:rPr lang="en-US" altLang="en-US" sz="2600" b="1" dirty="0">
                <a:solidFill>
                  <a:srgbClr val="000000"/>
                </a:solidFill>
                <a:latin typeface="Times New Roman" panose="02020603050405020304" pitchFamily="18" charset="0"/>
                <a:ea typeface="+mn-ea"/>
                <a:cs typeface="+mn-cs"/>
              </a:rPr>
              <a:t>Respecting diverse needs, cultures, values, demands, and ideas </a:t>
            </a:r>
            <a:br>
              <a:rPr lang="en-US" altLang="en-US" sz="2600" b="1" dirty="0">
                <a:solidFill>
                  <a:srgbClr val="000000"/>
                </a:solidFill>
                <a:latin typeface="Times New Roman" panose="02020603050405020304" pitchFamily="18" charset="0"/>
                <a:ea typeface="+mn-ea"/>
                <a:cs typeface="+mn-cs"/>
              </a:rPr>
            </a:br>
            <a:r>
              <a:rPr lang="en-US" altLang="en-US" sz="2600" dirty="0">
                <a:solidFill>
                  <a:srgbClr val="000000"/>
                </a:solidFill>
                <a:latin typeface="Times New Roman" panose="02020603050405020304" pitchFamily="18" charset="0"/>
                <a:ea typeface="+mn-ea"/>
                <a:cs typeface="+mn-cs"/>
              </a:rPr>
              <a:t>These include race, ethnicity, age, ability, language, nationality, socioeconomic status, gender, religion, or sexual orientation. </a:t>
            </a:r>
            <a:br>
              <a:rPr lang="en-US" altLang="en-US" sz="2600" dirty="0">
                <a:solidFill>
                  <a:srgbClr val="000000"/>
                </a:solidFill>
                <a:latin typeface="Times New Roman" panose="02020603050405020304" pitchFamily="18" charset="0"/>
                <a:ea typeface="+mn-ea"/>
                <a:cs typeface="+mn-cs"/>
              </a:rPr>
            </a:br>
            <a:r>
              <a:rPr lang="en-US" altLang="en-US" sz="2600" dirty="0">
                <a:solidFill>
                  <a:srgbClr val="000000"/>
                </a:solidFill>
                <a:latin typeface="Times New Roman" panose="02020603050405020304" pitchFamily="18" charset="0"/>
                <a:ea typeface="+mn-ea"/>
                <a:cs typeface="+mn-cs"/>
              </a:rPr>
              <a:t>The biggest diversity issues in the workplace are the following:</a:t>
            </a:r>
            <a:br>
              <a:rPr lang="en-US" altLang="en-US" sz="2600" dirty="0">
                <a:solidFill>
                  <a:srgbClr val="000000"/>
                </a:solidFill>
                <a:latin typeface="Times New Roman" panose="02020603050405020304" pitchFamily="18" charset="0"/>
                <a:ea typeface="+mn-ea"/>
                <a:cs typeface="+mn-cs"/>
              </a:rPr>
            </a:br>
            <a:endParaRPr lang="en-US" sz="2600" dirty="0"/>
          </a:p>
        </p:txBody>
      </p:sp>
      <p:sp>
        <p:nvSpPr>
          <p:cNvPr id="11267" name="Content Placeholder 2">
            <a:extLst>
              <a:ext uri="{FF2B5EF4-FFF2-40B4-BE49-F238E27FC236}">
                <a16:creationId xmlns:a16="http://schemas.microsoft.com/office/drawing/2014/main" id="{024C9DF4-87DA-7DBA-6381-2745361BE1B6}"/>
              </a:ext>
            </a:extLst>
          </p:cNvPr>
          <p:cNvSpPr>
            <a:spLocks noGrp="1"/>
          </p:cNvSpPr>
          <p:nvPr>
            <p:ph sz="half" idx="2"/>
          </p:nvPr>
        </p:nvSpPr>
        <p:spPr>
          <a:xfrm>
            <a:off x="0" y="2166938"/>
            <a:ext cx="5599113" cy="4691062"/>
          </a:xfrm>
        </p:spPr>
        <p:txBody>
          <a:bodyPr/>
          <a:lstStyle/>
          <a:p>
            <a:pPr eaLnBrk="1" hangingPunct="1">
              <a:buFont typeface="Wingdings" panose="05000000000000000000" pitchFamily="2" charset="2"/>
              <a:buChar char="Ø"/>
            </a:pPr>
            <a:r>
              <a:rPr lang="en-US" altLang="en-US" i="1">
                <a:solidFill>
                  <a:srgbClr val="000000"/>
                </a:solidFill>
                <a:latin typeface="Times New Roman" panose="02020603050405020304" pitchFamily="18" charset="0"/>
              </a:rPr>
              <a:t>Acceptance and Respect </a:t>
            </a:r>
          </a:p>
          <a:p>
            <a:pPr eaLnBrk="1" hangingPunct="1">
              <a:buFont typeface="Wingdings" panose="05000000000000000000" pitchFamily="2" charset="2"/>
              <a:buChar char="Ø"/>
            </a:pPr>
            <a:r>
              <a:rPr lang="en-US" altLang="en-US" i="1">
                <a:solidFill>
                  <a:srgbClr val="000000"/>
                </a:solidFill>
                <a:latin typeface="Times New Roman" panose="02020603050405020304" pitchFamily="18" charset="0"/>
              </a:rPr>
              <a:t>Accommodation of Beliefs </a:t>
            </a:r>
          </a:p>
          <a:p>
            <a:pPr eaLnBrk="1" hangingPunct="1">
              <a:buFont typeface="Wingdings" panose="05000000000000000000" pitchFamily="2" charset="2"/>
              <a:buChar char="Ø"/>
            </a:pPr>
            <a:r>
              <a:rPr lang="en-US" altLang="en-US" i="1">
                <a:solidFill>
                  <a:srgbClr val="000000"/>
                </a:solidFill>
                <a:latin typeface="Times New Roman" panose="02020603050405020304" pitchFamily="18" charset="0"/>
              </a:rPr>
              <a:t>Ethnic and Cultural Differences </a:t>
            </a:r>
          </a:p>
          <a:p>
            <a:pPr eaLnBrk="1" hangingPunct="1">
              <a:buFont typeface="Wingdings" panose="05000000000000000000" pitchFamily="2" charset="2"/>
              <a:buChar char="Ø"/>
            </a:pPr>
            <a:r>
              <a:rPr lang="en-US" altLang="en-US" i="1">
                <a:solidFill>
                  <a:srgbClr val="000000"/>
                </a:solidFill>
                <a:latin typeface="Times New Roman" panose="02020603050405020304" pitchFamily="18" charset="0"/>
              </a:rPr>
              <a:t>Gender Equality </a:t>
            </a:r>
          </a:p>
          <a:p>
            <a:pPr eaLnBrk="1" hangingPunct="1">
              <a:buFont typeface="Wingdings" panose="05000000000000000000" pitchFamily="2" charset="2"/>
              <a:buChar char="Ø"/>
            </a:pPr>
            <a:r>
              <a:rPr lang="en-US" altLang="en-US" i="1">
                <a:solidFill>
                  <a:srgbClr val="000000"/>
                </a:solidFill>
                <a:latin typeface="Times New Roman" panose="02020603050405020304" pitchFamily="18" charset="0"/>
              </a:rPr>
              <a:t>Physical and Mental Disabilities </a:t>
            </a:r>
          </a:p>
          <a:p>
            <a:pPr eaLnBrk="1" hangingPunct="1">
              <a:buFont typeface="Wingdings" panose="05000000000000000000" pitchFamily="2" charset="2"/>
              <a:buChar char="Ø"/>
            </a:pPr>
            <a:r>
              <a:rPr lang="en-US" altLang="en-US" i="1">
                <a:solidFill>
                  <a:srgbClr val="000000"/>
                </a:solidFill>
                <a:latin typeface="Times New Roman" panose="02020603050405020304" pitchFamily="18" charset="0"/>
              </a:rPr>
              <a:t>Generation Gaps </a:t>
            </a:r>
          </a:p>
          <a:p>
            <a:pPr eaLnBrk="1" hangingPunct="1">
              <a:buFont typeface="Wingdings" panose="05000000000000000000" pitchFamily="2" charset="2"/>
              <a:buChar char="Ø"/>
            </a:pPr>
            <a:r>
              <a:rPr lang="en-US" altLang="en-US" i="1">
                <a:solidFill>
                  <a:srgbClr val="000000"/>
                </a:solidFill>
                <a:latin typeface="Times New Roman" panose="02020603050405020304" pitchFamily="18" charset="0"/>
              </a:rPr>
              <a:t>Language and Communication </a:t>
            </a:r>
          </a:p>
          <a:p>
            <a:pPr eaLnBrk="1" hangingPunct="1"/>
            <a:endParaRPr lang="en-US" altLang="en-US">
              <a:solidFill>
                <a:srgbClr val="000000"/>
              </a:solidFill>
              <a:latin typeface="Times New Roman" panose="02020603050405020304" pitchFamily="18" charset="0"/>
            </a:endParaRPr>
          </a:p>
          <a:p>
            <a:pPr eaLnBrk="1" hangingPunct="1"/>
            <a:endParaRPr lang="en-US" altLang="en-US"/>
          </a:p>
        </p:txBody>
      </p:sp>
      <p:pic>
        <p:nvPicPr>
          <p:cNvPr id="11268" name="Content Placeholder 2">
            <a:extLst>
              <a:ext uri="{FF2B5EF4-FFF2-40B4-BE49-F238E27FC236}">
                <a16:creationId xmlns:a16="http://schemas.microsoft.com/office/drawing/2014/main" id="{77648989-AD19-8C67-BE4B-D3F39D32181A}"/>
              </a:ext>
            </a:extLst>
          </p:cNvPr>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a:xfrm>
            <a:off x="5294313" y="1725613"/>
            <a:ext cx="7631112" cy="5132387"/>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a:extLst>
              <a:ext uri="{FF2B5EF4-FFF2-40B4-BE49-F238E27FC236}">
                <a16:creationId xmlns:a16="http://schemas.microsoft.com/office/drawing/2014/main" id="{BB79208F-C8FE-57EC-1806-0231844B81C2}"/>
              </a:ext>
            </a:extLst>
          </p:cNvPr>
          <p:cNvSpPr>
            <a:spLocks noGrp="1"/>
          </p:cNvSpPr>
          <p:nvPr>
            <p:ph idx="4294967295"/>
          </p:nvPr>
        </p:nvSpPr>
        <p:spPr>
          <a:xfrm>
            <a:off x="0" y="0"/>
            <a:ext cx="12192000" cy="6858000"/>
          </a:xfrm>
        </p:spPr>
        <p:txBody>
          <a:bodyPr/>
          <a:lstStyle/>
          <a:p>
            <a:pPr marL="0" indent="0" eaLnBrk="1" hangingPunct="1">
              <a:buFont typeface="Arial" panose="020B0604020202020204" pitchFamily="34" charset="0"/>
              <a:buNone/>
              <a:defRPr/>
            </a:pPr>
            <a:r>
              <a:rPr lang="en-US" altLang="en-US" sz="3200" b="1" dirty="0">
                <a:latin typeface="Times New Roman" panose="02020603050405020304" pitchFamily="18" charset="0"/>
                <a:cs typeface="Times New Roman" panose="02020603050405020304" pitchFamily="18" charset="0"/>
              </a:rPr>
              <a:t> 5.7 Cultural Diversity </a:t>
            </a:r>
          </a:p>
          <a:p>
            <a:pPr marL="0" indent="0" eaLnBrk="1" hangingPunct="1">
              <a:buFont typeface="Arial" panose="020B0604020202020204" pitchFamily="34" charset="0"/>
              <a:buNone/>
              <a:defRPr/>
            </a:pPr>
            <a:r>
              <a:rPr lang="en-US" altLang="en-US" sz="3200" b="1" dirty="0">
                <a:latin typeface="Times New Roman" panose="02020603050405020304" pitchFamily="18" charset="0"/>
                <a:cs typeface="Times New Roman" panose="02020603050405020304" pitchFamily="18" charset="0"/>
              </a:rPr>
              <a:t> </a:t>
            </a:r>
            <a:r>
              <a:rPr lang="en-US" altLang="en-US" sz="3200" dirty="0">
                <a:solidFill>
                  <a:srgbClr val="000000"/>
                </a:solidFill>
                <a:latin typeface="Times New Roman" panose="02020603050405020304" pitchFamily="18" charset="0"/>
              </a:rPr>
              <a:t>The major categories of cultural diversities are the following;</a:t>
            </a:r>
          </a:p>
          <a:p>
            <a:pPr marL="514350" indent="-514350" eaLnBrk="1" hangingPunct="1">
              <a:buFont typeface="Calibri Light" panose="020F0302020204030204" pitchFamily="34" charset="0"/>
              <a:buAutoNum type="arabicPeriod"/>
              <a:defRPr/>
            </a:pPr>
            <a:r>
              <a:rPr lang="en-US" altLang="en-US" sz="3000" b="1" i="1" dirty="0">
                <a:solidFill>
                  <a:srgbClr val="000000"/>
                </a:solidFill>
                <a:latin typeface="Times New Roman" panose="02020603050405020304" pitchFamily="18" charset="0"/>
              </a:rPr>
              <a:t>Ethnic diversity:- </a:t>
            </a:r>
            <a:r>
              <a:rPr lang="en-US" altLang="en-US" sz="3000" dirty="0">
                <a:solidFill>
                  <a:srgbClr val="000000"/>
                </a:solidFill>
                <a:latin typeface="Times New Roman" panose="02020603050405020304" pitchFamily="18" charset="0"/>
              </a:rPr>
              <a:t> a construct that describes a </a:t>
            </a:r>
            <a:r>
              <a:rPr lang="en-US" altLang="en-US" sz="3000" b="1" i="1" dirty="0">
                <a:solidFill>
                  <a:srgbClr val="7030A0"/>
                </a:solidFill>
                <a:latin typeface="Times New Roman" panose="02020603050405020304" pitchFamily="18" charset="0"/>
              </a:rPr>
              <a:t>person's cultural identity</a:t>
            </a:r>
            <a:r>
              <a:rPr lang="en-US" altLang="en-US" sz="3000" dirty="0">
                <a:solidFill>
                  <a:srgbClr val="000000"/>
                </a:solidFill>
                <a:latin typeface="Times New Roman" panose="02020603050405020304" pitchFamily="18" charset="0"/>
              </a:rPr>
              <a:t>- nationality, regional culture, ancestry, and language.</a:t>
            </a:r>
          </a:p>
          <a:p>
            <a:pPr marL="514350" indent="-514350" eaLnBrk="1" hangingPunct="1">
              <a:buFont typeface="Calibri Light" panose="020F0302020204030204" pitchFamily="34" charset="0"/>
              <a:buAutoNum type="arabicPeriod"/>
              <a:defRPr/>
            </a:pPr>
            <a:r>
              <a:rPr lang="en-US" altLang="en-US" sz="3000" b="1" i="1" dirty="0">
                <a:solidFill>
                  <a:srgbClr val="000000"/>
                </a:solidFill>
                <a:latin typeface="Times New Roman" panose="02020603050405020304" pitchFamily="18" charset="0"/>
              </a:rPr>
              <a:t>Cultural diversity:- </a:t>
            </a:r>
            <a:r>
              <a:rPr lang="en-US" altLang="en-US" sz="3000" dirty="0">
                <a:latin typeface="Times New Roman" panose="02020603050405020304" pitchFamily="18" charset="0"/>
                <a:cs typeface="Times New Roman" panose="02020603050405020304" pitchFamily="18" charset="0"/>
              </a:rPr>
              <a:t>what language someone speaks, religion, holidays celebrated, ethnic identity, culture and the like </a:t>
            </a:r>
            <a:r>
              <a:rPr lang="en-US" altLang="en-US" sz="3000" dirty="0">
                <a:solidFill>
                  <a:srgbClr val="000000"/>
                </a:solidFill>
                <a:latin typeface="Times New Roman" panose="02020603050405020304" pitchFamily="18" charset="0"/>
                <a:cs typeface="Times New Roman" panose="02020603050405020304" pitchFamily="18" charset="0"/>
              </a:rPr>
              <a:t>helps us recognize and respect</a:t>
            </a:r>
          </a:p>
          <a:p>
            <a:pPr marL="514350" indent="-514350" eaLnBrk="1" hangingPunct="1">
              <a:buFont typeface="Calibri Light" panose="020F0302020204030204" pitchFamily="34" charset="0"/>
              <a:buAutoNum type="arabicPeriod"/>
              <a:defRPr/>
            </a:pPr>
            <a:r>
              <a:rPr lang="en-US" altLang="en-US" sz="3000" b="1" i="1" dirty="0">
                <a:solidFill>
                  <a:srgbClr val="000000"/>
                </a:solidFill>
                <a:latin typeface="Times New Roman" panose="02020603050405020304" pitchFamily="18" charset="0"/>
              </a:rPr>
              <a:t>Religious diversity:- </a:t>
            </a:r>
            <a:r>
              <a:rPr lang="en-US" altLang="en-US" sz="3000" dirty="0">
                <a:solidFill>
                  <a:srgbClr val="000000"/>
                </a:solidFill>
                <a:latin typeface="Times New Roman" panose="02020603050405020304" pitchFamily="18" charset="0"/>
              </a:rPr>
              <a:t>in the modern period, debates are common over the extent to which </a:t>
            </a:r>
            <a:r>
              <a:rPr lang="en-US" altLang="en-US" sz="3000" b="1" i="1" dirty="0">
                <a:solidFill>
                  <a:srgbClr val="000000"/>
                </a:solidFill>
                <a:latin typeface="Times New Roman" panose="02020603050405020304" pitchFamily="18" charset="0"/>
              </a:rPr>
              <a:t>religious</a:t>
            </a:r>
            <a:r>
              <a:rPr lang="en-US" altLang="en-US" sz="3000" dirty="0">
                <a:solidFill>
                  <a:srgbClr val="000000"/>
                </a:solidFill>
                <a:latin typeface="Times New Roman" panose="02020603050405020304" pitchFamily="18" charset="0"/>
              </a:rPr>
              <a:t>, economic, or ethnic aspects of a </a:t>
            </a:r>
            <a:r>
              <a:rPr lang="en-US" altLang="en-US" sz="3000" b="1" i="1" dirty="0">
                <a:solidFill>
                  <a:srgbClr val="000000"/>
                </a:solidFill>
                <a:latin typeface="Times New Roman" panose="02020603050405020304" pitchFamily="18" charset="0"/>
              </a:rPr>
              <a:t>conflict</a:t>
            </a:r>
            <a:r>
              <a:rPr lang="en-US" altLang="en-US" sz="3000" b="1" dirty="0">
                <a:solidFill>
                  <a:srgbClr val="000000"/>
                </a:solidFill>
                <a:latin typeface="Times New Roman" panose="02020603050405020304" pitchFamily="18" charset="0"/>
              </a:rPr>
              <a:t> </a:t>
            </a:r>
            <a:r>
              <a:rPr lang="en-US" altLang="en-US" sz="3000" dirty="0">
                <a:solidFill>
                  <a:srgbClr val="000000"/>
                </a:solidFill>
                <a:latin typeface="Times New Roman" panose="02020603050405020304" pitchFamily="18" charset="0"/>
              </a:rPr>
              <a:t>predominate in a given conflict.</a:t>
            </a:r>
          </a:p>
          <a:p>
            <a:pPr marL="514350" indent="-514350" eaLnBrk="1" hangingPunct="1">
              <a:buFont typeface="Calibri Light" panose="020F0302020204030204" pitchFamily="34" charset="0"/>
              <a:buAutoNum type="arabicPeriod"/>
              <a:defRPr/>
            </a:pPr>
            <a:r>
              <a:rPr lang="en-US" altLang="en-US" sz="3000" b="1" i="1" dirty="0">
                <a:solidFill>
                  <a:srgbClr val="000000"/>
                </a:solidFill>
                <a:latin typeface="Times New Roman" panose="02020603050405020304" pitchFamily="18" charset="0"/>
              </a:rPr>
              <a:t>Gender differences:- </a:t>
            </a:r>
            <a:r>
              <a:rPr lang="en-US" altLang="en-US" sz="3000" dirty="0">
                <a:solidFill>
                  <a:srgbClr val="000000"/>
                </a:solidFill>
                <a:latin typeface="Times New Roman" panose="02020603050405020304" pitchFamily="18" charset="0"/>
              </a:rPr>
              <a:t>the role of a male or female in society.</a:t>
            </a:r>
          </a:p>
          <a:p>
            <a:pPr marL="514350" indent="-514350" eaLnBrk="1" hangingPunct="1">
              <a:buFont typeface="Calibri Light" panose="020F0302020204030204" pitchFamily="34" charset="0"/>
              <a:buAutoNum type="arabicPeriod"/>
              <a:defRPr/>
            </a:pPr>
            <a:r>
              <a:rPr lang="en-US" altLang="en-US" sz="3000" b="1" i="1" dirty="0">
                <a:solidFill>
                  <a:srgbClr val="000000"/>
                </a:solidFill>
                <a:latin typeface="Times New Roman" panose="02020603050405020304" pitchFamily="18" charset="0"/>
              </a:rPr>
              <a:t>Marginalized group of people:- </a:t>
            </a:r>
            <a:r>
              <a:rPr lang="en-US" altLang="en-US" sz="3000" dirty="0">
                <a:solidFill>
                  <a:srgbClr val="000000"/>
                </a:solidFill>
                <a:latin typeface="Times New Roman" panose="02020603050405020304" pitchFamily="18" charset="0"/>
              </a:rPr>
              <a:t>people may be marginalized on the basis of social, gender, cultural, ethnic, economic, social order, beliefs, and other factors. </a:t>
            </a:r>
          </a:p>
          <a:p>
            <a:pPr marL="514350" indent="-514350" eaLnBrk="1" hangingPunct="1">
              <a:buFont typeface="Calibri Light" panose="020F0302020204030204" pitchFamily="34" charset="0"/>
              <a:buAutoNum type="arabicPeriod"/>
              <a:defRPr/>
            </a:pPr>
            <a:endParaRPr lang="en-US" altLang="en-US" i="1" dirty="0">
              <a:solidFill>
                <a:srgbClr val="000000"/>
              </a:solidFill>
              <a:latin typeface="Times New Roman" panose="02020603050405020304" pitchFamily="18" charset="0"/>
            </a:endParaRPr>
          </a:p>
          <a:p>
            <a:pPr marL="514350" indent="-514350" eaLnBrk="1" hangingPunct="1">
              <a:buFont typeface="Calibri Light" panose="020F0302020204030204" pitchFamily="34" charset="0"/>
              <a:buAutoNum type="arabicPeriod"/>
              <a:defRPr/>
            </a:pPr>
            <a:endParaRPr lang="en-US" altLang="en-US" b="1" i="1" dirty="0">
              <a:solidFill>
                <a:srgbClr val="000000"/>
              </a:solidFill>
              <a:latin typeface="Times New Roman" panose="02020603050405020304" pitchFamily="18" charset="0"/>
            </a:endParaRPr>
          </a:p>
          <a:p>
            <a:pPr marL="514350" indent="-514350" eaLnBrk="1" hangingPunct="1">
              <a:buFont typeface="Calibri Light" panose="020F0302020204030204" pitchFamily="34" charset="0"/>
              <a:buAutoNum type="arabicPeriod"/>
              <a:defRPr/>
            </a:pPr>
            <a:endParaRPr lang="en-US" altLang="en-US" dirty="0">
              <a:solidFill>
                <a:srgbClr val="000000"/>
              </a:solidFill>
              <a:latin typeface="Times New Roman" panose="02020603050405020304" pitchFamily="18" charset="0"/>
              <a:cs typeface="Times New Roman" panose="02020603050405020304" pitchFamily="18" charset="0"/>
            </a:endParaRPr>
          </a:p>
          <a:p>
            <a:pPr marL="514350" indent="-514350" eaLnBrk="1" hangingPunct="1">
              <a:buFont typeface="Calibri Light" panose="020F0302020204030204" pitchFamily="34" charset="0"/>
              <a:buAutoNum type="arabicPeriod"/>
              <a:defRPr/>
            </a:pPr>
            <a:endParaRPr lang="en-US" altLang="en-US" dirty="0"/>
          </a:p>
        </p:txBody>
      </p:sp>
      <p:cxnSp>
        <p:nvCxnSpPr>
          <p:cNvPr id="3" name="Curved Connector 2">
            <a:extLst>
              <a:ext uri="{FF2B5EF4-FFF2-40B4-BE49-F238E27FC236}">
                <a16:creationId xmlns:a16="http://schemas.microsoft.com/office/drawing/2014/main" id="{E7C654F9-843D-5F47-7EA4-8D184F98D1EB}"/>
              </a:ext>
            </a:extLst>
          </p:cNvPr>
          <p:cNvCxnSpPr/>
          <p:nvPr/>
        </p:nvCxnSpPr>
        <p:spPr>
          <a:xfrm>
            <a:off x="4911725" y="6548438"/>
            <a:ext cx="1489075" cy="88900"/>
          </a:xfrm>
          <a:prstGeom prst="curvedConnector3">
            <a:avLst>
              <a:gd name="adj1" fmla="val 5099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B4EFED6-3055-AD28-A5FF-3F49E1B0F7EB}"/>
              </a:ext>
            </a:extLst>
          </p:cNvPr>
          <p:cNvSpPr txBox="1"/>
          <p:nvPr/>
        </p:nvSpPr>
        <p:spPr>
          <a:xfrm>
            <a:off x="134938" y="0"/>
            <a:ext cx="12057062" cy="6186488"/>
          </a:xfrm>
          <a:prstGeom prst="rect">
            <a:avLst/>
          </a:prstGeom>
          <a:noFill/>
        </p:spPr>
        <p:txBody>
          <a:bodyPr>
            <a:spAutoFit/>
          </a:bodyPr>
          <a:lstStyle/>
          <a:p>
            <a:pPr>
              <a:defRPr/>
            </a:pPr>
            <a:r>
              <a:rPr lang="en-US" sz="3300" b="1" dirty="0">
                <a:latin typeface="Times New Roman" panose="02020603050405020304" pitchFamily="18" charset="0"/>
                <a:cs typeface="Times New Roman" panose="02020603050405020304" pitchFamily="18" charset="0"/>
              </a:rPr>
              <a:t>Chapter summary questions</a:t>
            </a:r>
          </a:p>
          <a:p>
            <a:pPr marL="342900" indent="-342900">
              <a:buFont typeface="+mj-lt"/>
              <a:buAutoNum type="arabicPeriod"/>
              <a:defRPr/>
            </a:pPr>
            <a:r>
              <a:rPr lang="en-US" sz="3300" dirty="0">
                <a:latin typeface="Times New Roman" panose="02020603050405020304" pitchFamily="18" charset="0"/>
                <a:cs typeface="Times New Roman" panose="02020603050405020304" pitchFamily="18" charset="0"/>
              </a:rPr>
              <a:t>What are Peace, Democracy, and Development, and explain the relationship</a:t>
            </a:r>
          </a:p>
          <a:p>
            <a:pPr marL="342900" indent="-342900">
              <a:buFont typeface="+mj-lt"/>
              <a:buAutoNum type="arabicPeriod"/>
              <a:defRPr/>
            </a:pPr>
            <a:r>
              <a:rPr lang="en-US" sz="3300" dirty="0">
                <a:latin typeface="Times New Roman" panose="02020603050405020304" pitchFamily="18" charset="0"/>
                <a:cs typeface="Times New Roman" panose="02020603050405020304" pitchFamily="18" charset="0"/>
              </a:rPr>
              <a:t>Explain sources of exclusionary practices in Ethiopia </a:t>
            </a:r>
          </a:p>
          <a:p>
            <a:pPr marL="342900" indent="-342900">
              <a:buFont typeface="+mj-lt"/>
              <a:buAutoNum type="arabicPeriod"/>
              <a:defRPr/>
            </a:pPr>
            <a:r>
              <a:rPr lang="en-US" sz="3300" dirty="0">
                <a:latin typeface="Times New Roman" panose="02020603050405020304" pitchFamily="18" charset="0"/>
                <a:cs typeface="Times New Roman" panose="02020603050405020304" pitchFamily="18" charset="0"/>
              </a:rPr>
              <a:t>Explain your views in terms of the concepts of respecting diverse needs, cultures, values, demands, and ideas </a:t>
            </a:r>
          </a:p>
          <a:p>
            <a:pPr marL="342900" indent="-342900">
              <a:buFont typeface="+mj-lt"/>
              <a:buAutoNum type="arabicPeriod"/>
              <a:defRPr/>
            </a:pPr>
            <a:r>
              <a:rPr lang="en-US" sz="3300" dirty="0">
                <a:latin typeface="Times New Roman" panose="02020603050405020304" pitchFamily="18" charset="0"/>
                <a:cs typeface="Times New Roman" panose="02020603050405020304" pitchFamily="18" charset="0"/>
              </a:rPr>
              <a:t>Explain the conflict that can be emanated from exclusion.</a:t>
            </a:r>
          </a:p>
          <a:p>
            <a:pPr marL="342900" indent="-342900">
              <a:buFont typeface="+mj-lt"/>
              <a:buAutoNum type="arabicPeriod"/>
              <a:defRPr/>
            </a:pPr>
            <a:r>
              <a:rPr lang="en-US" sz="3300" dirty="0">
                <a:latin typeface="Times New Roman" panose="02020603050405020304" pitchFamily="18" charset="0"/>
                <a:cs typeface="Times New Roman" panose="02020603050405020304" pitchFamily="18" charset="0"/>
              </a:rPr>
              <a:t>Explain the means and the benefits of participation of the marginalized group of people </a:t>
            </a:r>
          </a:p>
          <a:p>
            <a:pPr marL="342900" indent="-342900">
              <a:buFont typeface="+mj-lt"/>
              <a:buAutoNum type="arabicPeriod"/>
              <a:defRPr/>
            </a:pPr>
            <a:r>
              <a:rPr lang="en-US" sz="3300" dirty="0">
                <a:latin typeface="Times New Roman" panose="02020603050405020304" pitchFamily="18" charset="0"/>
                <a:cs typeface="Times New Roman" panose="02020603050405020304" pitchFamily="18" charset="0"/>
              </a:rPr>
              <a:t>Discuss the democratic principles for inclusive practices </a:t>
            </a:r>
          </a:p>
          <a:p>
            <a:pPr marL="342900" indent="-342900">
              <a:buFont typeface="+mj-lt"/>
              <a:buAutoNum type="arabicPeriod"/>
              <a:defRPr/>
            </a:pPr>
            <a:r>
              <a:rPr lang="en-US" sz="3300" dirty="0">
                <a:latin typeface="Times New Roman" panose="02020603050405020304" pitchFamily="18" charset="0"/>
                <a:cs typeface="Times New Roman" panose="02020603050405020304" pitchFamily="18" charset="0"/>
              </a:rPr>
              <a:t>Explain the importance of inclusion for psychosocial development, economic development and peace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48904990-42BD-2F44-9AEA-9F7762B4D330}"/>
              </a:ext>
            </a:extLst>
          </p:cNvPr>
          <p:cNvSpPr>
            <a:spLocks noGrp="1"/>
          </p:cNvSpPr>
          <p:nvPr>
            <p:ph type="title"/>
          </p:nvPr>
        </p:nvSpPr>
        <p:spPr>
          <a:xfrm>
            <a:off x="0" y="0"/>
            <a:ext cx="12063413" cy="384175"/>
          </a:xfrm>
        </p:spPr>
        <p:txBody>
          <a:bodyPr/>
          <a:lstStyle/>
          <a:p>
            <a:pPr eaLnBrk="1" hangingPunct="1"/>
            <a:r>
              <a:rPr lang="en-US" altLang="en-US" sz="3300" b="1">
                <a:solidFill>
                  <a:srgbClr val="000000"/>
                </a:solidFill>
                <a:latin typeface="Times New Roman" panose="02020603050405020304" pitchFamily="18" charset="0"/>
                <a:cs typeface="Times New Roman" panose="02020603050405020304" pitchFamily="18" charset="0"/>
              </a:rPr>
              <a:t>5.1. Definition of Peace, Democracy and Development </a:t>
            </a:r>
            <a:endParaRPr lang="en-US" altLang="en-US" sz="3300">
              <a:latin typeface="Times New Roman" panose="02020603050405020304" pitchFamily="18" charset="0"/>
              <a:cs typeface="Times New Roman" panose="02020603050405020304" pitchFamily="18" charset="0"/>
            </a:endParaRPr>
          </a:p>
        </p:txBody>
      </p:sp>
      <p:sp>
        <p:nvSpPr>
          <p:cNvPr id="3075" name="Content Placeholder 2">
            <a:extLst>
              <a:ext uri="{FF2B5EF4-FFF2-40B4-BE49-F238E27FC236}">
                <a16:creationId xmlns:a16="http://schemas.microsoft.com/office/drawing/2014/main" id="{035C063A-462F-20DB-0E22-C6F8506DC478}"/>
              </a:ext>
            </a:extLst>
          </p:cNvPr>
          <p:cNvSpPr>
            <a:spLocks noGrp="1"/>
          </p:cNvSpPr>
          <p:nvPr>
            <p:ph idx="1"/>
          </p:nvPr>
        </p:nvSpPr>
        <p:spPr>
          <a:xfrm>
            <a:off x="0" y="384175"/>
            <a:ext cx="12192000" cy="6473825"/>
          </a:xfrm>
        </p:spPr>
        <p:txBody>
          <a:bodyPr/>
          <a:lstStyle/>
          <a:p>
            <a:r>
              <a:rPr lang="en-US" altLang="en-US" sz="2900">
                <a:latin typeface="Times New Roman" panose="02020603050405020304" pitchFamily="18" charset="0"/>
                <a:cs typeface="Times New Roman" panose="02020603050405020304" pitchFamily="18" charset="0"/>
              </a:rPr>
              <a:t>Inclusive education is at the </a:t>
            </a:r>
            <a:r>
              <a:rPr lang="en-US" altLang="en-US" sz="2900" b="1" i="1">
                <a:solidFill>
                  <a:srgbClr val="FF0000"/>
                </a:solidFill>
                <a:latin typeface="Times New Roman" panose="02020603050405020304" pitchFamily="18" charset="0"/>
                <a:cs typeface="Times New Roman" panose="02020603050405020304" pitchFamily="18" charset="0"/>
              </a:rPr>
              <a:t>heart of any strategy for peace-building, democracy, and development</a:t>
            </a:r>
            <a:r>
              <a:rPr lang="en-US" altLang="en-US" sz="2900">
                <a:latin typeface="Times New Roman" panose="02020603050405020304" pitchFamily="18" charset="0"/>
                <a:cs typeface="Times New Roman" panose="02020603050405020304" pitchFamily="18" charset="0"/>
              </a:rPr>
              <a:t>.</a:t>
            </a:r>
          </a:p>
          <a:p>
            <a:r>
              <a:rPr lang="en-US" altLang="en-US" sz="2900">
                <a:latin typeface="Times New Roman" panose="02020603050405020304" pitchFamily="18" charset="0"/>
                <a:cs typeface="Times New Roman" panose="02020603050405020304" pitchFamily="18" charset="0"/>
              </a:rPr>
              <a:t>Through inclusive </a:t>
            </a:r>
            <a:r>
              <a:rPr lang="en-US" altLang="en-US" sz="2900" b="1" i="1">
                <a:solidFill>
                  <a:srgbClr val="FF0000"/>
                </a:solidFill>
                <a:latin typeface="Times New Roman" panose="02020603050405020304" pitchFamily="18" charset="0"/>
                <a:cs typeface="Times New Roman" panose="02020603050405020304" pitchFamily="18" charset="0"/>
              </a:rPr>
              <a:t>educational values, skills, and knowledge that form the basis of respect for human rights and democratic principles can be developed</a:t>
            </a:r>
            <a:r>
              <a:rPr lang="en-US" altLang="en-US" sz="2900">
                <a:latin typeface="Times New Roman" panose="02020603050405020304" pitchFamily="18" charset="0"/>
                <a:cs typeface="Times New Roman" panose="02020603050405020304" pitchFamily="18" charset="0"/>
              </a:rPr>
              <a:t>. </a:t>
            </a:r>
          </a:p>
          <a:p>
            <a:r>
              <a:rPr lang="en-US" altLang="en-US" sz="2900">
                <a:latin typeface="Times New Roman" panose="02020603050405020304" pitchFamily="18" charset="0"/>
                <a:cs typeface="Times New Roman" panose="02020603050405020304" pitchFamily="18" charset="0"/>
              </a:rPr>
              <a:t>The rejection of violence and a spirit of tolerance, understanding, and mutual appreciation among individuals, groups, and nations can be enhanced through inclusive education </a:t>
            </a:r>
          </a:p>
          <a:p>
            <a:r>
              <a:rPr lang="en-US" altLang="en-US" sz="2900">
                <a:latin typeface="Times New Roman" panose="02020603050405020304" pitchFamily="18" charset="0"/>
                <a:cs typeface="Times New Roman" panose="02020603050405020304" pitchFamily="18" charset="0"/>
              </a:rPr>
              <a:t>Inclusiveness is the </a:t>
            </a:r>
            <a:r>
              <a:rPr lang="en-US" altLang="en-US" sz="2900" b="1" i="1">
                <a:solidFill>
                  <a:srgbClr val="7030A0"/>
                </a:solidFill>
                <a:latin typeface="Times New Roman" panose="02020603050405020304" pitchFamily="18" charset="0"/>
                <a:cs typeface="Times New Roman" panose="02020603050405020304" pitchFamily="18" charset="0"/>
              </a:rPr>
              <a:t>first phase towards increasing participation and fights for social justice</a:t>
            </a:r>
            <a:r>
              <a:rPr lang="en-US" altLang="en-US" sz="2900">
                <a:latin typeface="Times New Roman" panose="02020603050405020304" pitchFamily="18" charset="0"/>
                <a:cs typeface="Times New Roman" panose="02020603050405020304" pitchFamily="18" charset="0"/>
              </a:rPr>
              <a:t> for people with disabilities, vulnerable and general populations </a:t>
            </a:r>
          </a:p>
          <a:p>
            <a:r>
              <a:rPr lang="en-US" altLang="en-US" sz="2900">
                <a:latin typeface="Times New Roman" panose="02020603050405020304" pitchFamily="18" charset="0"/>
                <a:cs typeface="Times New Roman" panose="02020603050405020304" pitchFamily="18" charset="0"/>
              </a:rPr>
              <a:t>Inclusive developments in all sectors encourage greater acceptance of diversity of gender, culture, language, economy, and politics; and the formation of more tolerant, equitable, and cohesive societies; simply put, creates an inclusive society  </a:t>
            </a:r>
          </a:p>
          <a:p>
            <a:pPr eaLnBrk="1" hangingPunct="1"/>
            <a:endParaRPr lang="en-US" altLang="en-US" sz="300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Content Placeholder 2">
            <a:extLst>
              <a:ext uri="{FF2B5EF4-FFF2-40B4-BE49-F238E27FC236}">
                <a16:creationId xmlns:a16="http://schemas.microsoft.com/office/drawing/2014/main" id="{A44E4CFA-081E-6536-8956-1E56F4A91B90}"/>
              </a:ext>
            </a:extLst>
          </p:cNvPr>
          <p:cNvSpPr>
            <a:spLocks noGrp="1"/>
          </p:cNvSpPr>
          <p:nvPr>
            <p:ph idx="4294967295"/>
          </p:nvPr>
        </p:nvSpPr>
        <p:spPr>
          <a:xfrm>
            <a:off x="0" y="117475"/>
            <a:ext cx="12449175" cy="6740525"/>
          </a:xfrm>
        </p:spPr>
        <p:txBody>
          <a:bodyPr/>
          <a:lstStyle/>
          <a:p>
            <a:pPr marL="0" indent="0" eaLnBrk="1" hangingPunct="1">
              <a:buFont typeface="Arial" panose="020B0604020202020204" pitchFamily="34" charset="0"/>
              <a:buNone/>
              <a:defRPr/>
            </a:pPr>
            <a:r>
              <a:rPr lang="en-US" altLang="en-US" sz="3200" b="1" dirty="0">
                <a:solidFill>
                  <a:srgbClr val="000000"/>
                </a:solidFill>
                <a:latin typeface="Times New Roman" panose="02020603050405020304" pitchFamily="18" charset="0"/>
              </a:rPr>
              <a:t>5.2 Inclusion for Peace </a:t>
            </a:r>
            <a:endParaRPr lang="en-US" altLang="en-US" sz="32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r>
              <a:rPr lang="en-US" altLang="en-US" sz="3200" dirty="0">
                <a:solidFill>
                  <a:srgbClr val="000000"/>
                </a:solidFill>
                <a:latin typeface="Times New Roman" panose="02020603050405020304" pitchFamily="18" charset="0"/>
              </a:rPr>
              <a:t>Peace is defined as creating </a:t>
            </a:r>
            <a:r>
              <a:rPr lang="en-US" altLang="en-US" sz="3200" b="1" i="1" dirty="0">
                <a:solidFill>
                  <a:srgbClr val="FF0000"/>
                </a:solidFill>
                <a:latin typeface="Times New Roman" panose="02020603050405020304" pitchFamily="18" charset="0"/>
              </a:rPr>
              <a:t>mutual understanding, and positive relationships between individuals and groups </a:t>
            </a:r>
            <a:r>
              <a:rPr lang="en-US" altLang="en-US" sz="3200" dirty="0">
                <a:solidFill>
                  <a:srgbClr val="000000"/>
                </a:solidFill>
                <a:latin typeface="Times New Roman" panose="02020603050405020304" pitchFamily="18" charset="0"/>
              </a:rPr>
              <a:t>(heterogeneous groups). </a:t>
            </a:r>
          </a:p>
          <a:p>
            <a:pPr eaLnBrk="1" hangingPunct="1">
              <a:defRPr/>
            </a:pPr>
            <a:r>
              <a:rPr lang="en-US" altLang="en-US" sz="3200" dirty="0">
                <a:solidFill>
                  <a:srgbClr val="000000"/>
                </a:solidFill>
                <a:latin typeface="Times New Roman" panose="02020603050405020304" pitchFamily="18" charset="0"/>
              </a:rPr>
              <a:t>This means developing interpersonal peace through deep respect for other </a:t>
            </a:r>
            <a:r>
              <a:rPr lang="en-US" altLang="en-US" sz="3200" b="1" i="1" dirty="0">
                <a:solidFill>
                  <a:srgbClr val="FF0000"/>
                </a:solidFill>
                <a:latin typeface="Times New Roman" panose="02020603050405020304" pitchFamily="18" charset="0"/>
              </a:rPr>
              <a:t>persons, justice, tolerance, and cooperation</a:t>
            </a:r>
            <a:r>
              <a:rPr lang="en-US" altLang="en-US" sz="3200" dirty="0">
                <a:solidFill>
                  <a:srgbClr val="000000"/>
                </a:solidFill>
                <a:latin typeface="Times New Roman" panose="02020603050405020304" pitchFamily="18" charset="0"/>
              </a:rPr>
              <a:t>. </a:t>
            </a:r>
          </a:p>
          <a:p>
            <a:pPr eaLnBrk="1" hangingPunct="1">
              <a:defRPr/>
            </a:pPr>
            <a:r>
              <a:rPr lang="en-US" altLang="en-US" sz="3200" dirty="0">
                <a:solidFill>
                  <a:srgbClr val="000000"/>
                </a:solidFill>
                <a:latin typeface="Times New Roman" panose="02020603050405020304" pitchFamily="18" charset="0"/>
              </a:rPr>
              <a:t>Human beings are interconnected and should be free from </a:t>
            </a:r>
            <a:r>
              <a:rPr lang="en-US" altLang="en-US" sz="3200" b="1" i="1" dirty="0">
                <a:solidFill>
                  <a:srgbClr val="FF0000"/>
                </a:solidFill>
                <a:latin typeface="Times New Roman" panose="02020603050405020304" pitchFamily="18" charset="0"/>
              </a:rPr>
              <a:t>negative force, fear, hatred, anger, tension, violence stress, anxiety, and any kind of destruction</a:t>
            </a:r>
            <a:r>
              <a:rPr lang="en-US" altLang="en-US" sz="3200" dirty="0">
                <a:solidFill>
                  <a:srgbClr val="000000"/>
                </a:solidFill>
                <a:latin typeface="Times New Roman" panose="02020603050405020304" pitchFamily="18" charset="0"/>
              </a:rPr>
              <a:t>.</a:t>
            </a:r>
          </a:p>
          <a:p>
            <a:pPr eaLnBrk="1" hangingPunct="1">
              <a:defRPr/>
            </a:pPr>
            <a:r>
              <a:rPr lang="en-US" altLang="en-US" sz="3200" dirty="0">
                <a:solidFill>
                  <a:srgbClr val="000000"/>
                </a:solidFill>
                <a:latin typeface="Times New Roman" panose="02020603050405020304" pitchFamily="18" charset="0"/>
              </a:rPr>
              <a:t>Peace makes the mind quiet and calm prevents </a:t>
            </a:r>
            <a:r>
              <a:rPr lang="en-US" altLang="en-US" sz="3200" b="1" i="1" dirty="0">
                <a:solidFill>
                  <a:srgbClr val="FF0000"/>
                </a:solidFill>
                <a:latin typeface="Times New Roman" panose="02020603050405020304" pitchFamily="18" charset="0"/>
              </a:rPr>
              <a:t>anxieties, worries, stress, and fears, and awakens inner strength and confidence, develops freedom, happiness, love, joy, justice, and gratitude. </a:t>
            </a:r>
          </a:p>
          <a:p>
            <a:pPr eaLnBrk="1" hangingPunct="1">
              <a:defRPr/>
            </a:pPr>
            <a:r>
              <a:rPr lang="en-US" altLang="en-US" sz="3150" dirty="0">
                <a:solidFill>
                  <a:srgbClr val="000000"/>
                </a:solidFill>
                <a:latin typeface="Times New Roman" panose="02020603050405020304" pitchFamily="18" charset="0"/>
              </a:rPr>
              <a:t>Inclusive education is a </a:t>
            </a:r>
            <a:r>
              <a:rPr lang="en-US" altLang="en-US" sz="3150" b="1" i="1" dirty="0">
                <a:solidFill>
                  <a:srgbClr val="FF0000"/>
                </a:solidFill>
                <a:latin typeface="Times New Roman" panose="02020603050405020304" pitchFamily="18" charset="0"/>
              </a:rPr>
              <a:t>foundation for inclusiveness in all aspects of life</a:t>
            </a:r>
            <a:r>
              <a:rPr lang="en-US" altLang="en-US" sz="3150" dirty="0">
                <a:solidFill>
                  <a:srgbClr val="000000"/>
                </a:solidFill>
                <a:latin typeface="Times New Roman" panose="02020603050405020304" pitchFamily="18" charset="0"/>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a:extLst>
              <a:ext uri="{FF2B5EF4-FFF2-40B4-BE49-F238E27FC236}">
                <a16:creationId xmlns:a16="http://schemas.microsoft.com/office/drawing/2014/main" id="{EF0BA6D3-C66E-063E-42DC-4C5C00517A7E}"/>
              </a:ext>
            </a:extLst>
          </p:cNvPr>
          <p:cNvSpPr>
            <a:spLocks noGrp="1"/>
          </p:cNvSpPr>
          <p:nvPr>
            <p:ph idx="4294967295"/>
          </p:nvPr>
        </p:nvSpPr>
        <p:spPr>
          <a:xfrm>
            <a:off x="0" y="0"/>
            <a:ext cx="12192000" cy="6858000"/>
          </a:xfrm>
        </p:spPr>
        <p:txBody>
          <a:bodyPr/>
          <a:lstStyle/>
          <a:p>
            <a:pPr marL="0" indent="0">
              <a:spcBef>
                <a:spcPts val="0"/>
              </a:spcBef>
              <a:spcAft>
                <a:spcPts val="0"/>
              </a:spcAft>
              <a:buFont typeface="Arial" panose="020B0604020202020204" pitchFamily="34" charset="0"/>
              <a:buNone/>
              <a:defRPr/>
            </a:pPr>
            <a:r>
              <a:rPr lang="en-US" sz="2850" b="1" dirty="0">
                <a:solidFill>
                  <a:srgbClr val="000000"/>
                </a:solidFill>
                <a:latin typeface="Times New Roman" panose="02020603050405020304" pitchFamily="18" charset="0"/>
              </a:rPr>
              <a:t>What is the importance of Inclusive education? </a:t>
            </a:r>
          </a:p>
          <a:p>
            <a:pPr marL="0" indent="0">
              <a:spcBef>
                <a:spcPts val="0"/>
              </a:spcBef>
              <a:spcAft>
                <a:spcPts val="0"/>
              </a:spcAft>
              <a:buFont typeface="Arial" panose="020B0604020202020204" pitchFamily="34" charset="0"/>
              <a:buNone/>
              <a:defRPr/>
            </a:pPr>
            <a:r>
              <a:rPr lang="en-US" sz="2850" dirty="0">
                <a:solidFill>
                  <a:srgbClr val="000000"/>
                </a:solidFill>
                <a:latin typeface="Times New Roman" panose="02020603050405020304" pitchFamily="18" charset="0"/>
                <a:cs typeface="Times New Roman" panose="02020603050405020304" pitchFamily="18" charset="0"/>
              </a:rPr>
              <a:t>Inclusive education is crucial/important for: </a:t>
            </a:r>
            <a:endParaRPr lang="en-US" sz="2850" dirty="0">
              <a:latin typeface="Times New Roman" panose="02020603050405020304" pitchFamily="18" charset="0"/>
              <a:ea typeface="Calibri" panose="020F0502020204030204" pitchFamily="34" charset="0"/>
              <a:cs typeface="Times New Roman" panose="02020603050405020304" pitchFamily="18" charset="0"/>
            </a:endParaRPr>
          </a:p>
          <a:p>
            <a:pPr marL="514350" indent="-514350">
              <a:spcBef>
                <a:spcPts val="0"/>
              </a:spcBef>
              <a:spcAft>
                <a:spcPts val="0"/>
              </a:spcAft>
              <a:buFont typeface="+mj-lt"/>
              <a:buAutoNum type="arabicPeriod"/>
              <a:tabLst>
                <a:tab pos="457200" algn="l"/>
              </a:tabLst>
              <a:defRPr/>
            </a:pPr>
            <a:r>
              <a:rPr lang="en-US" sz="2850" b="1" i="1" dirty="0">
                <a:solidFill>
                  <a:srgbClr val="FF0000"/>
                </a:solidFill>
                <a:latin typeface="Times New Roman" panose="02020603050405020304" pitchFamily="18" charset="0"/>
                <a:cs typeface="Times New Roman" panose="02020603050405020304" pitchFamily="18" charset="0"/>
              </a:rPr>
              <a:t>Fostering education</a:t>
            </a:r>
            <a:r>
              <a:rPr lang="en-US" sz="2850" dirty="0">
                <a:solidFill>
                  <a:srgbClr val="000000"/>
                </a:solidFill>
                <a:latin typeface="Times New Roman" panose="02020603050405020304" pitchFamily="18" charset="0"/>
                <a:cs typeface="Times New Roman" panose="02020603050405020304" pitchFamily="18" charset="0"/>
              </a:rPr>
              <a:t>:-that promotes the values, attitudes, and behavior inherent in a culture of peace, including conflict prevention and resolution, dialogue, consensus-building, and active non-violence; </a:t>
            </a:r>
            <a:endParaRPr lang="en-US" sz="2850" dirty="0">
              <a:ea typeface="Calibri" panose="020F0502020204030204" pitchFamily="34" charset="0"/>
              <a:cs typeface="Times New Roman" panose="02020603050405020304" pitchFamily="18" charset="0"/>
            </a:endParaRPr>
          </a:p>
          <a:p>
            <a:pPr marL="514350" indent="-514350">
              <a:spcBef>
                <a:spcPts val="0"/>
              </a:spcBef>
              <a:spcAft>
                <a:spcPts val="0"/>
              </a:spcAft>
              <a:buFont typeface="+mj-lt"/>
              <a:buAutoNum type="arabicPeriod"/>
              <a:tabLst>
                <a:tab pos="457200" algn="l"/>
              </a:tabLst>
              <a:defRPr/>
            </a:pPr>
            <a:r>
              <a:rPr lang="en-US" sz="2850" b="1" i="1" dirty="0">
                <a:solidFill>
                  <a:srgbClr val="FF0000"/>
                </a:solidFill>
                <a:latin typeface="Times New Roman" panose="02020603050405020304" pitchFamily="18" charset="0"/>
                <a:cs typeface="Times New Roman" panose="02020603050405020304" pitchFamily="18" charset="0"/>
              </a:rPr>
              <a:t>Promoting sustainable economic and social development:- </a:t>
            </a:r>
            <a:r>
              <a:rPr lang="en-US" sz="2850" dirty="0">
                <a:solidFill>
                  <a:srgbClr val="000000"/>
                </a:solidFill>
                <a:latin typeface="Times New Roman" panose="02020603050405020304" pitchFamily="18" charset="0"/>
                <a:cs typeface="Times New Roman" panose="02020603050405020304" pitchFamily="18" charset="0"/>
              </a:rPr>
              <a:t>by targeting the eradication of poverty and social inequalities; </a:t>
            </a:r>
            <a:endParaRPr lang="en-US" sz="2850" dirty="0">
              <a:ea typeface="Calibri" panose="020F0502020204030204" pitchFamily="34" charset="0"/>
              <a:cs typeface="Times New Roman" panose="02020603050405020304" pitchFamily="18" charset="0"/>
            </a:endParaRPr>
          </a:p>
          <a:p>
            <a:pPr marL="514350" indent="-514350">
              <a:spcBef>
                <a:spcPts val="0"/>
              </a:spcBef>
              <a:spcAft>
                <a:spcPts val="0"/>
              </a:spcAft>
              <a:buFont typeface="+mj-lt"/>
              <a:buAutoNum type="arabicPeriod"/>
              <a:tabLst>
                <a:tab pos="457200" algn="l"/>
              </a:tabLst>
              <a:defRPr/>
            </a:pPr>
            <a:r>
              <a:rPr lang="en-US" sz="2850" b="1" i="1" dirty="0">
                <a:solidFill>
                  <a:srgbClr val="FF0000"/>
                </a:solidFill>
                <a:latin typeface="Times New Roman" panose="02020603050405020304" pitchFamily="18" charset="0"/>
                <a:cs typeface="Times New Roman" panose="02020603050405020304" pitchFamily="18" charset="0"/>
              </a:rPr>
              <a:t>Promoting respect </a:t>
            </a:r>
            <a:r>
              <a:rPr lang="en-US" sz="2850" dirty="0">
                <a:solidFill>
                  <a:srgbClr val="000000"/>
                </a:solidFill>
                <a:latin typeface="Times New Roman" panose="02020603050405020304" pitchFamily="18" charset="0"/>
                <a:cs typeface="Times New Roman" panose="02020603050405020304" pitchFamily="18" charset="0"/>
              </a:rPr>
              <a:t>for </a:t>
            </a:r>
            <a:r>
              <a:rPr lang="en-US" sz="2850" dirty="0">
                <a:solidFill>
                  <a:srgbClr val="FF0000"/>
                </a:solidFill>
                <a:latin typeface="Times New Roman" panose="02020603050405020304" pitchFamily="18" charset="0"/>
                <a:cs typeface="Times New Roman" panose="02020603050405020304" pitchFamily="18" charset="0"/>
              </a:rPr>
              <a:t>the Universal Declaration </a:t>
            </a:r>
            <a:r>
              <a:rPr lang="en-US" sz="2850" dirty="0">
                <a:solidFill>
                  <a:srgbClr val="000000"/>
                </a:solidFill>
                <a:latin typeface="Times New Roman" panose="02020603050405020304" pitchFamily="18" charset="0"/>
                <a:cs typeface="Times New Roman" panose="02020603050405020304" pitchFamily="18" charset="0"/>
              </a:rPr>
              <a:t>of Human Rights at all levels; </a:t>
            </a:r>
            <a:endParaRPr lang="en-US" sz="2850" dirty="0">
              <a:ea typeface="Calibri" panose="020F0502020204030204" pitchFamily="34" charset="0"/>
              <a:cs typeface="Times New Roman" panose="02020603050405020304" pitchFamily="18" charset="0"/>
            </a:endParaRPr>
          </a:p>
          <a:p>
            <a:pPr marL="514350" indent="-514350">
              <a:spcBef>
                <a:spcPts val="0"/>
              </a:spcBef>
              <a:spcAft>
                <a:spcPts val="0"/>
              </a:spcAft>
              <a:buFont typeface="+mj-lt"/>
              <a:buAutoNum type="arabicPeriod"/>
              <a:tabLst>
                <a:tab pos="457200" algn="l"/>
              </a:tabLst>
              <a:defRPr/>
            </a:pPr>
            <a:r>
              <a:rPr lang="en-US" sz="2850" b="1" i="1" dirty="0">
                <a:solidFill>
                  <a:srgbClr val="FF0000"/>
                </a:solidFill>
                <a:latin typeface="Times New Roman" panose="02020603050405020304" pitchFamily="18" charset="0"/>
                <a:cs typeface="Times New Roman" panose="02020603050405020304" pitchFamily="18" charset="0"/>
              </a:rPr>
              <a:t>Promoting gender equality </a:t>
            </a:r>
            <a:r>
              <a:rPr lang="en-US" sz="2850" dirty="0">
                <a:solidFill>
                  <a:srgbClr val="000000"/>
                </a:solidFill>
                <a:latin typeface="Times New Roman" panose="02020603050405020304" pitchFamily="18" charset="0"/>
                <a:cs typeface="Times New Roman" panose="02020603050405020304" pitchFamily="18" charset="0"/>
              </a:rPr>
              <a:t>in economic, social, and political decision-making; </a:t>
            </a:r>
            <a:endParaRPr lang="en-US" sz="2850" dirty="0">
              <a:ea typeface="Calibri" panose="020F0502020204030204" pitchFamily="34" charset="0"/>
              <a:cs typeface="Times New Roman" panose="02020603050405020304" pitchFamily="18" charset="0"/>
            </a:endParaRPr>
          </a:p>
          <a:p>
            <a:pPr marL="514350" indent="-514350">
              <a:spcBef>
                <a:spcPts val="0"/>
              </a:spcBef>
              <a:spcAft>
                <a:spcPts val="0"/>
              </a:spcAft>
              <a:buFont typeface="+mj-lt"/>
              <a:buAutoNum type="arabicPeriod"/>
              <a:tabLst>
                <a:tab pos="457200" algn="l"/>
              </a:tabLst>
              <a:defRPr/>
            </a:pPr>
            <a:r>
              <a:rPr lang="en-US" sz="2850" b="1" i="1" dirty="0">
                <a:solidFill>
                  <a:srgbClr val="FF0000"/>
                </a:solidFill>
                <a:latin typeface="Times New Roman" panose="02020603050405020304" pitchFamily="18" charset="0"/>
                <a:cs typeface="Times New Roman" panose="02020603050405020304" pitchFamily="18" charset="0"/>
              </a:rPr>
              <a:t>Fostering democratic participation </a:t>
            </a:r>
            <a:r>
              <a:rPr lang="en-US" sz="2850" dirty="0">
                <a:solidFill>
                  <a:srgbClr val="000000"/>
                </a:solidFill>
                <a:latin typeface="Times New Roman" panose="02020603050405020304" pitchFamily="18" charset="0"/>
                <a:cs typeface="Times New Roman" panose="02020603050405020304" pitchFamily="18" charset="0"/>
              </a:rPr>
              <a:t>and citizenship and supporting processes that promote and sustain democracy; </a:t>
            </a:r>
            <a:endParaRPr lang="en-US" sz="2850" dirty="0">
              <a:ea typeface="Calibri" panose="020F0502020204030204" pitchFamily="34" charset="0"/>
              <a:cs typeface="Times New Roman" panose="02020603050405020304" pitchFamily="18" charset="0"/>
            </a:endParaRPr>
          </a:p>
          <a:p>
            <a:pPr marL="514350" indent="-514350">
              <a:spcBef>
                <a:spcPts val="0"/>
              </a:spcBef>
              <a:spcAft>
                <a:spcPts val="0"/>
              </a:spcAft>
              <a:buFont typeface="+mj-lt"/>
              <a:buAutoNum type="arabicPeriod"/>
              <a:tabLst>
                <a:tab pos="457200" algn="l"/>
              </a:tabLst>
              <a:defRPr/>
            </a:pPr>
            <a:r>
              <a:rPr lang="en-US" sz="2850" b="1" i="1" dirty="0">
                <a:solidFill>
                  <a:srgbClr val="FF0000"/>
                </a:solidFill>
                <a:latin typeface="Times New Roman" panose="02020603050405020304" pitchFamily="18" charset="0"/>
                <a:cs typeface="Times New Roman" panose="02020603050405020304" pitchFamily="18" charset="0"/>
              </a:rPr>
              <a:t>Advancing understanding</a:t>
            </a:r>
            <a:r>
              <a:rPr lang="en-US" sz="2850" dirty="0">
                <a:solidFill>
                  <a:srgbClr val="000000"/>
                </a:solidFill>
                <a:latin typeface="Times New Roman" panose="02020603050405020304" pitchFamily="18" charset="0"/>
                <a:cs typeface="Times New Roman" panose="02020603050405020304" pitchFamily="18" charset="0"/>
              </a:rPr>
              <a:t>, respect for cultural diversity, and human solidarity by promoting dialogue among societies; </a:t>
            </a:r>
            <a:endParaRPr lang="en-US" sz="2850" dirty="0">
              <a:ea typeface="Calibri" panose="020F0502020204030204" pitchFamily="34" charset="0"/>
              <a:cs typeface="Times New Roman" panose="02020603050405020304" pitchFamily="18" charset="0"/>
            </a:endParaRPr>
          </a:p>
          <a:p>
            <a:pPr marL="514350" indent="-514350">
              <a:spcBef>
                <a:spcPts val="0"/>
              </a:spcBef>
              <a:spcAft>
                <a:spcPts val="0"/>
              </a:spcAft>
              <a:buFont typeface="+mj-lt"/>
              <a:buAutoNum type="arabicPeriod"/>
              <a:tabLst>
                <a:tab pos="457200" algn="l"/>
              </a:tabLst>
              <a:defRPr/>
            </a:pPr>
            <a:r>
              <a:rPr lang="en-US" sz="2850" b="1" i="1" dirty="0">
                <a:solidFill>
                  <a:srgbClr val="FF0000"/>
                </a:solidFill>
                <a:latin typeface="Times New Roman" panose="02020603050405020304" pitchFamily="18" charset="0"/>
                <a:cs typeface="Times New Roman" panose="02020603050405020304" pitchFamily="18" charset="0"/>
              </a:rPr>
              <a:t>Supporting participatory communi</a:t>
            </a:r>
            <a:r>
              <a:rPr lang="en-US" sz="2850" dirty="0">
                <a:solidFill>
                  <a:srgbClr val="000000"/>
                </a:solidFill>
                <a:latin typeface="Times New Roman" panose="02020603050405020304" pitchFamily="18" charset="0"/>
                <a:cs typeface="Times New Roman" panose="02020603050405020304" pitchFamily="18" charset="0"/>
              </a:rPr>
              <a:t>cation and the free flow and sharing of information and knowledge in the promotion of a culture of peace; </a:t>
            </a:r>
            <a:endParaRPr lang="en-US" sz="2850" dirty="0">
              <a:ea typeface="Calibri" panose="020F0502020204030204" pitchFamily="34" charset="0"/>
              <a:cs typeface="Times New Roman" panose="02020603050405020304" pitchFamily="18" charset="0"/>
            </a:endParaRPr>
          </a:p>
          <a:p>
            <a:pPr marL="398463" indent="-398463">
              <a:spcBef>
                <a:spcPts val="0"/>
              </a:spcBef>
              <a:spcAft>
                <a:spcPts val="0"/>
              </a:spcAft>
              <a:buFont typeface="+mj-lt"/>
              <a:buAutoNum type="arabicPeriod"/>
              <a:tabLst>
                <a:tab pos="398463" algn="l"/>
              </a:tabLst>
              <a:defRPr/>
            </a:pPr>
            <a:r>
              <a:rPr lang="en-US" sz="2850" b="1" i="1" dirty="0">
                <a:solidFill>
                  <a:srgbClr val="FF0000"/>
                </a:solidFill>
                <a:latin typeface="Times New Roman" panose="02020603050405020304" pitchFamily="18" charset="0"/>
                <a:cs typeface="Times New Roman" panose="02020603050405020304" pitchFamily="18" charset="0"/>
              </a:rPr>
              <a:t>Promoting international peace and security </a:t>
            </a:r>
            <a:r>
              <a:rPr lang="en-US" sz="2850" dirty="0">
                <a:solidFill>
                  <a:srgbClr val="000000"/>
                </a:solidFill>
                <a:latin typeface="Times New Roman" panose="02020603050405020304" pitchFamily="18" charset="0"/>
                <a:cs typeface="Times New Roman" panose="02020603050405020304" pitchFamily="18" charset="0"/>
              </a:rPr>
              <a:t>through activities such as the promotion of general and complete disarmament</a:t>
            </a:r>
            <a:r>
              <a:rPr lang="en-US" sz="2850" dirty="0">
                <a:solidFill>
                  <a:srgbClr val="000000"/>
                </a:solidFill>
                <a:latin typeface="Times New Roman" panose="02020603050405020304" pitchFamily="18" charset="0"/>
              </a:rPr>
              <a:t>. </a:t>
            </a:r>
            <a:endParaRPr lang="en-US" sz="2850" dirty="0">
              <a:ea typeface="Calibri" panose="020F0502020204030204" pitchFamily="34" charset="0"/>
              <a:cs typeface="Times New Roman" panose="02020603050405020304" pitchFamily="18" charset="0"/>
            </a:endParaRPr>
          </a:p>
          <a:p>
            <a:pPr marL="0" indent="0" eaLnBrk="1" hangingPunct="1">
              <a:buFont typeface="Arial" panose="020B0604020202020204" pitchFamily="34" charset="0"/>
              <a:buNone/>
              <a:defRPr/>
            </a:pPr>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2">
            <a:extLst>
              <a:ext uri="{FF2B5EF4-FFF2-40B4-BE49-F238E27FC236}">
                <a16:creationId xmlns:a16="http://schemas.microsoft.com/office/drawing/2014/main" id="{72B46D91-64DF-C5CD-17D4-1DE9E01311DD}"/>
              </a:ext>
            </a:extLst>
          </p:cNvPr>
          <p:cNvSpPr>
            <a:spLocks noGrp="1"/>
          </p:cNvSpPr>
          <p:nvPr>
            <p:ph idx="4294967295"/>
          </p:nvPr>
        </p:nvSpPr>
        <p:spPr>
          <a:xfrm>
            <a:off x="0" y="0"/>
            <a:ext cx="12192000" cy="6858000"/>
          </a:xfrm>
        </p:spPr>
        <p:txBody>
          <a:bodyPr/>
          <a:lstStyle/>
          <a:p>
            <a:pPr marL="0" indent="0">
              <a:spcBef>
                <a:spcPts val="0"/>
              </a:spcBef>
              <a:spcAft>
                <a:spcPts val="0"/>
              </a:spcAft>
              <a:buFont typeface="Arial" panose="020B0604020202020204" pitchFamily="34" charset="0"/>
              <a:buNone/>
              <a:defRPr/>
            </a:pPr>
            <a:r>
              <a:rPr lang="en-US" sz="3000" b="1"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What is the limitation of Exclusion education for a nation</a:t>
            </a:r>
            <a:r>
              <a:rPr lang="en-US" sz="30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3000" i="1" dirty="0">
              <a:solidFill>
                <a:prstClr val="black"/>
              </a:solidFill>
              <a:ea typeface="Calibri" panose="020F0502020204030204" pitchFamily="34" charset="0"/>
              <a:cs typeface="Times New Roman" panose="02020603050405020304" pitchFamily="18" charset="0"/>
            </a:endParaRPr>
          </a:p>
          <a:p>
            <a:pPr marL="0" indent="0">
              <a:spcBef>
                <a:spcPts val="0"/>
              </a:spcBef>
              <a:spcAft>
                <a:spcPts val="0"/>
              </a:spcAft>
              <a:buFont typeface="Arial" panose="020B0604020202020204" pitchFamily="34" charset="0"/>
              <a:buNone/>
              <a:defRPr/>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Exclusion practices in education </a:t>
            </a:r>
            <a:r>
              <a:rPr lang="en-US" b="1"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create an undesirable result for a nation</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dirty="0">
              <a:ea typeface="Calibri" panose="020F0502020204030204" pitchFamily="34" charset="0"/>
              <a:cs typeface="Times New Roman" panose="02020603050405020304" pitchFamily="18" charset="0"/>
            </a:endParaRPr>
          </a:p>
          <a:p>
            <a:pPr marL="339725" indent="-339725">
              <a:spcBef>
                <a:spcPts val="0"/>
              </a:spcBef>
              <a:spcAft>
                <a:spcPts val="0"/>
              </a:spcAft>
              <a:buFont typeface="+mj-lt"/>
              <a:buAutoNum type="arabicPeriod"/>
              <a:tabLst>
                <a:tab pos="280988" algn="l"/>
              </a:tabLst>
              <a:defRPr/>
            </a:pPr>
            <a:r>
              <a:rPr lang="en-US" b="1" i="1" dirty="0">
                <a:solidFill>
                  <a:srgbClr val="7030A0"/>
                </a:solidFill>
                <a:latin typeface="Times New Roman" panose="02020603050405020304" pitchFamily="18" charset="0"/>
                <a:ea typeface="Times New Roman" panose="02020603050405020304" pitchFamily="18" charset="0"/>
                <a:cs typeface="Times New Roman" panose="02020603050405020304" pitchFamily="18" charset="0"/>
              </a:rPr>
              <a:t>Cut people off </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from full involvement in the economic and social life of their country </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339725" indent="-339725">
              <a:spcBef>
                <a:spcPts val="0"/>
              </a:spcBef>
              <a:spcAft>
                <a:spcPts val="0"/>
              </a:spcAft>
              <a:buFont typeface="+mj-lt"/>
              <a:buAutoNum type="arabicPeriod"/>
              <a:tabLst>
                <a:tab pos="280988" algn="l"/>
              </a:tabLst>
              <a:defRPr/>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Exclusion through horizontal inequalities </a:t>
            </a:r>
            <a:r>
              <a:rPr lang="en-US" b="1" i="1" dirty="0">
                <a:solidFill>
                  <a:srgbClr val="7030A0"/>
                </a:solidFill>
                <a:latin typeface="Times New Roman" panose="02020603050405020304" pitchFamily="18" charset="0"/>
                <a:ea typeface="Times New Roman" panose="02020603050405020304" pitchFamily="18" charset="0"/>
                <a:cs typeface="Times New Roman" panose="02020603050405020304" pitchFamily="18" charset="0"/>
              </a:rPr>
              <a:t>undermines social cohesion, and shared values; </a:t>
            </a:r>
            <a:endParaRPr lang="en-US" b="1" i="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endParaRPr>
          </a:p>
          <a:p>
            <a:pPr marL="339725" indent="-339725">
              <a:spcBef>
                <a:spcPts val="0"/>
              </a:spcBef>
              <a:spcAft>
                <a:spcPts val="0"/>
              </a:spcAft>
              <a:buFont typeface="+mj-lt"/>
              <a:buAutoNum type="arabicPeriod"/>
              <a:tabLst>
                <a:tab pos="280988" algn="l"/>
              </a:tabLst>
              <a:defRPr/>
            </a:pPr>
            <a:r>
              <a:rPr lang="en-US" b="1" i="1" dirty="0">
                <a:solidFill>
                  <a:srgbClr val="7030A0"/>
                </a:solidFill>
                <a:latin typeface="Times New Roman" panose="02020603050405020304" pitchFamily="18" charset="0"/>
                <a:ea typeface="Times New Roman" panose="02020603050405020304" pitchFamily="18" charset="0"/>
                <a:cs typeface="Times New Roman" panose="02020603050405020304" pitchFamily="18" charset="0"/>
              </a:rPr>
              <a:t>Increase</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disparities in </a:t>
            </a:r>
            <a:r>
              <a:rPr lang="en-US" b="1" i="1" dirty="0">
                <a:solidFill>
                  <a:srgbClr val="7030A0"/>
                </a:solidFill>
                <a:latin typeface="Times New Roman" panose="02020603050405020304" pitchFamily="18" charset="0"/>
                <a:ea typeface="Times New Roman" panose="02020603050405020304" pitchFamily="18" charset="0"/>
                <a:cs typeface="Times New Roman" panose="02020603050405020304" pitchFamily="18" charset="0"/>
              </a:rPr>
              <a:t>wealth and income</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339725" indent="-339725">
              <a:spcBef>
                <a:spcPts val="0"/>
              </a:spcBef>
              <a:spcAft>
                <a:spcPts val="0"/>
              </a:spcAft>
              <a:buFont typeface="+mj-lt"/>
              <a:buAutoNum type="arabicPeriod"/>
              <a:tabLst>
                <a:tab pos="280988" algn="l"/>
              </a:tabLst>
              <a:defRPr/>
            </a:pPr>
            <a:r>
              <a:rPr lang="en-US" b="1" i="1" dirty="0">
                <a:solidFill>
                  <a:srgbClr val="7030A0"/>
                </a:solidFill>
                <a:latin typeface="Times New Roman" panose="02020603050405020304" pitchFamily="18" charset="0"/>
                <a:ea typeface="Times New Roman" panose="02020603050405020304" pitchFamily="18" charset="0"/>
                <a:cs typeface="Times New Roman" panose="02020603050405020304" pitchFamily="18" charset="0"/>
              </a:rPr>
              <a:t>Difficult to enable people to have a sense that they are engaged in a common </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enterprise, facing shared challenges, and that they are members of the same community; </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339725" indent="-339725">
              <a:spcBef>
                <a:spcPts val="0"/>
              </a:spcBef>
              <a:spcAft>
                <a:spcPts val="0"/>
              </a:spcAft>
              <a:buFont typeface="+mj-lt"/>
              <a:buAutoNum type="arabicPeriod"/>
              <a:tabLst>
                <a:tab pos="280988" algn="l"/>
              </a:tabLst>
              <a:defRPr/>
            </a:pPr>
            <a:r>
              <a:rPr lang="en-US" b="1" i="1" dirty="0">
                <a:solidFill>
                  <a:srgbClr val="7030A0"/>
                </a:solidFill>
                <a:latin typeface="Times New Roman" panose="02020603050405020304" pitchFamily="18" charset="0"/>
                <a:ea typeface="Times New Roman" panose="02020603050405020304" pitchFamily="18" charset="0"/>
                <a:cs typeface="Times New Roman" panose="02020603050405020304" pitchFamily="18" charset="0"/>
              </a:rPr>
              <a:t>Dominant ethnic groups control state resources </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and may discriminate against minority groups in terms of access to social resources e.g. education &amp; employment opportunities; </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339725" indent="-339725">
              <a:spcBef>
                <a:spcPts val="0"/>
              </a:spcBef>
              <a:spcAft>
                <a:spcPts val="0"/>
              </a:spcAft>
              <a:buFont typeface="+mj-lt"/>
              <a:buAutoNum type="arabicPeriod"/>
              <a:tabLst>
                <a:tab pos="280988" algn="l"/>
              </a:tabLst>
              <a:defRPr/>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Large horizontal </a:t>
            </a:r>
            <a:r>
              <a:rPr lang="en-US" b="1" i="1" dirty="0">
                <a:solidFill>
                  <a:srgbClr val="7030A0"/>
                </a:solidFill>
                <a:latin typeface="Times New Roman" panose="02020603050405020304" pitchFamily="18" charset="0"/>
                <a:ea typeface="Times New Roman" panose="02020603050405020304" pitchFamily="18" charset="0"/>
                <a:cs typeface="Times New Roman" panose="02020603050405020304" pitchFamily="18" charset="0"/>
              </a:rPr>
              <a:t>inequalities</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may instead </a:t>
            </a:r>
            <a:r>
              <a:rPr lang="en-US" b="1" i="1" dirty="0">
                <a:solidFill>
                  <a:srgbClr val="7030A0"/>
                </a:solidFill>
                <a:latin typeface="Times New Roman" panose="02020603050405020304" pitchFamily="18" charset="0"/>
                <a:ea typeface="Times New Roman" panose="02020603050405020304" pitchFamily="18" charset="0"/>
                <a:cs typeface="Times New Roman" panose="02020603050405020304" pitchFamily="18" charset="0"/>
              </a:rPr>
              <a:t>increase group cohesion </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among those who are marginalized, facilitating mobilization for conflict; </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339725" indent="-339725">
              <a:spcBef>
                <a:spcPts val="0"/>
              </a:spcBef>
              <a:spcAft>
                <a:spcPts val="0"/>
              </a:spcAft>
              <a:buFont typeface="+mj-lt"/>
              <a:buAutoNum type="arabicPeriod"/>
              <a:tabLst>
                <a:tab pos="280988" algn="l"/>
              </a:tabLst>
              <a:defRPr/>
            </a:pPr>
            <a:r>
              <a:rPr lang="en-US" b="1" i="1" dirty="0">
                <a:solidFill>
                  <a:srgbClr val="7030A0"/>
                </a:solidFill>
                <a:latin typeface="Times New Roman" panose="02020603050405020304" pitchFamily="18" charset="0"/>
                <a:ea typeface="Times New Roman" panose="02020603050405020304" pitchFamily="18" charset="0"/>
                <a:cs typeface="Times New Roman" panose="02020603050405020304" pitchFamily="18" charset="0"/>
              </a:rPr>
              <a:t>Increase the risk of the outbreak of conflict</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-:-due to discrimination on the basis of gender, age, class, religion, disability, poverty, geographical location etc. </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a:extLst>
              <a:ext uri="{FF2B5EF4-FFF2-40B4-BE49-F238E27FC236}">
                <a16:creationId xmlns:a16="http://schemas.microsoft.com/office/drawing/2014/main" id="{14C359A1-1375-5C35-05D9-8314750D1AA3}"/>
              </a:ext>
            </a:extLst>
          </p:cNvPr>
          <p:cNvSpPr>
            <a:spLocks noGrp="1"/>
          </p:cNvSpPr>
          <p:nvPr>
            <p:ph idx="4294967295"/>
          </p:nvPr>
        </p:nvSpPr>
        <p:spPr>
          <a:xfrm>
            <a:off x="0" y="0"/>
            <a:ext cx="12192000" cy="6858000"/>
          </a:xfrm>
        </p:spPr>
        <p:txBody>
          <a:bodyPr/>
          <a:lstStyle/>
          <a:p>
            <a:pPr marL="0" indent="0" eaLnBrk="1" hangingPunct="1">
              <a:buFont typeface="Arial" panose="020B0604020202020204" pitchFamily="34" charset="0"/>
              <a:buNone/>
              <a:defRPr/>
            </a:pPr>
            <a:r>
              <a:rPr lang="en-US" altLang="en-US" sz="3100" b="1" dirty="0">
                <a:solidFill>
                  <a:srgbClr val="000000"/>
                </a:solidFill>
                <a:latin typeface="Times New Roman" panose="02020603050405020304" pitchFamily="18" charset="0"/>
              </a:rPr>
              <a:t>5.3. Sustaining Peace </a:t>
            </a:r>
            <a:endParaRPr lang="en-US" altLang="en-US" sz="3100" dirty="0">
              <a:solidFill>
                <a:srgbClr val="000000"/>
              </a:solidFill>
              <a:latin typeface="Times New Roman" panose="02020603050405020304" pitchFamily="18" charset="0"/>
            </a:endParaRPr>
          </a:p>
          <a:p>
            <a:pPr eaLnBrk="1" hangingPunct="1">
              <a:defRPr/>
            </a:pPr>
            <a:r>
              <a:rPr lang="en-US" altLang="en-US" sz="3100" dirty="0">
                <a:solidFill>
                  <a:srgbClr val="000000"/>
                </a:solidFill>
                <a:latin typeface="Times New Roman" panose="02020603050405020304" pitchFamily="18" charset="0"/>
              </a:rPr>
              <a:t>It is important to expand </a:t>
            </a:r>
            <a:r>
              <a:rPr lang="en-US" altLang="en-US" sz="3100" b="1" i="1" dirty="0">
                <a:solidFill>
                  <a:srgbClr val="000000"/>
                </a:solidFill>
                <a:latin typeface="Times New Roman" panose="02020603050405020304" pitchFamily="18" charset="0"/>
              </a:rPr>
              <a:t>formal and informal inclusive education </a:t>
            </a:r>
            <a:r>
              <a:rPr lang="en-US" altLang="en-US" sz="3100" dirty="0">
                <a:solidFill>
                  <a:srgbClr val="000000"/>
                </a:solidFill>
                <a:latin typeface="Times New Roman" panose="02020603050405020304" pitchFamily="18" charset="0"/>
              </a:rPr>
              <a:t>with the aim of </a:t>
            </a:r>
            <a:r>
              <a:rPr lang="en-US" altLang="en-US" sz="3100" b="1" i="1" dirty="0">
                <a:solidFill>
                  <a:srgbClr val="FF0000"/>
                </a:solidFill>
                <a:latin typeface="Times New Roman" panose="02020603050405020304" pitchFamily="18" charset="0"/>
              </a:rPr>
              <a:t>creating an inclusive society </a:t>
            </a:r>
            <a:r>
              <a:rPr lang="en-US" altLang="en-US" sz="3100" dirty="0">
                <a:solidFill>
                  <a:srgbClr val="000000"/>
                </a:solidFill>
                <a:latin typeface="Times New Roman" panose="02020603050405020304" pitchFamily="18" charset="0"/>
              </a:rPr>
              <a:t>with the following competencies in young and adult populations: </a:t>
            </a:r>
          </a:p>
          <a:p>
            <a:pPr marL="520700" indent="-401638" eaLnBrk="1" hangingPunct="1">
              <a:buFont typeface="+mj-lt"/>
              <a:buAutoNum type="arabicPeriod"/>
              <a:defRPr/>
            </a:pPr>
            <a:r>
              <a:rPr lang="en-US" altLang="en-US" sz="3100" b="1" i="1" dirty="0">
                <a:solidFill>
                  <a:srgbClr val="FF0000"/>
                </a:solidFill>
                <a:latin typeface="Times New Roman" panose="02020603050405020304" pitchFamily="18" charset="0"/>
              </a:rPr>
              <a:t>Skill of sifting the truth from propaganda/bias </a:t>
            </a:r>
            <a:r>
              <a:rPr lang="en-US" altLang="en-US" sz="3100" dirty="0">
                <a:solidFill>
                  <a:srgbClr val="000000"/>
                </a:solidFill>
                <a:latin typeface="Times New Roman" panose="02020603050405020304" pitchFamily="18" charset="0"/>
              </a:rPr>
              <a:t>that surrounds them in every culture </a:t>
            </a:r>
          </a:p>
          <a:p>
            <a:pPr marL="520700" indent="-401638" eaLnBrk="1" hangingPunct="1">
              <a:buFont typeface="+mj-lt"/>
              <a:buAutoNum type="arabicPeriod"/>
              <a:defRPr/>
            </a:pPr>
            <a:r>
              <a:rPr lang="en-US" altLang="en-US" sz="3100" b="1" i="1" dirty="0">
                <a:solidFill>
                  <a:srgbClr val="FF0000"/>
                </a:solidFill>
                <a:latin typeface="Times New Roman" panose="02020603050405020304" pitchFamily="18" charset="0"/>
              </a:rPr>
              <a:t>Respect for the wise use of resources and appreciation </a:t>
            </a:r>
            <a:r>
              <a:rPr lang="en-US" altLang="en-US" sz="3100" dirty="0">
                <a:solidFill>
                  <a:srgbClr val="000000"/>
                </a:solidFill>
                <a:latin typeface="Times New Roman" panose="02020603050405020304" pitchFamily="18" charset="0"/>
              </a:rPr>
              <a:t>for more than just the materialistic aspects of quality of life </a:t>
            </a:r>
          </a:p>
          <a:p>
            <a:pPr marL="520700" indent="-401638" eaLnBrk="1" hangingPunct="1">
              <a:buFont typeface="+mj-lt"/>
              <a:buAutoNum type="arabicPeriod"/>
              <a:defRPr/>
            </a:pPr>
            <a:r>
              <a:rPr lang="en-US" altLang="en-US" sz="3100" b="1" i="1" dirty="0">
                <a:solidFill>
                  <a:srgbClr val="FF0000"/>
                </a:solidFill>
                <a:latin typeface="Times New Roman" panose="02020603050405020304" pitchFamily="18" charset="0"/>
              </a:rPr>
              <a:t>Respect for different points of view and the ability </a:t>
            </a:r>
            <a:r>
              <a:rPr lang="en-US" altLang="en-US" sz="3100" dirty="0">
                <a:solidFill>
                  <a:srgbClr val="000000"/>
                </a:solidFill>
                <a:latin typeface="Times New Roman" panose="02020603050405020304" pitchFamily="18" charset="0"/>
              </a:rPr>
              <a:t>to see the world through the eyes of others </a:t>
            </a:r>
          </a:p>
          <a:p>
            <a:pPr marL="520700" indent="-401638" eaLnBrk="1" hangingPunct="1">
              <a:buFont typeface="+mj-lt"/>
              <a:buAutoNum type="arabicPeriod"/>
              <a:defRPr/>
            </a:pPr>
            <a:r>
              <a:rPr lang="en-US" altLang="en-US" sz="3100" b="1" i="1" dirty="0">
                <a:solidFill>
                  <a:srgbClr val="FF0000"/>
                </a:solidFill>
                <a:latin typeface="Times New Roman" panose="02020603050405020304" pitchFamily="18" charset="0"/>
              </a:rPr>
              <a:t>Skills to resolve conflict in non-violent ways </a:t>
            </a:r>
          </a:p>
          <a:p>
            <a:pPr marL="520700" indent="-401638" eaLnBrk="1" hangingPunct="1">
              <a:buFont typeface="+mj-lt"/>
              <a:buAutoNum type="arabicPeriod"/>
              <a:defRPr/>
            </a:pPr>
            <a:r>
              <a:rPr lang="en-US" altLang="en-US" sz="3100" b="1" i="1" dirty="0">
                <a:solidFill>
                  <a:srgbClr val="FF0000"/>
                </a:solidFill>
                <a:latin typeface="Times New Roman" panose="02020603050405020304" pitchFamily="18" charset="0"/>
              </a:rPr>
              <a:t>The desire and ability to participate in shaping society</a:t>
            </a:r>
            <a:r>
              <a:rPr lang="en-US" altLang="en-US" sz="3100" dirty="0">
                <a:solidFill>
                  <a:srgbClr val="000000"/>
                </a:solidFill>
                <a:latin typeface="Times New Roman" panose="02020603050405020304" pitchFamily="18" charset="0"/>
              </a:rPr>
              <a:t>, in their own community, their nation, and the world. </a:t>
            </a:r>
          </a:p>
          <a:p>
            <a:pPr eaLnBrk="1" hangingPunct="1">
              <a:defRPr/>
            </a:pPr>
            <a:endParaRPr lang="en-US"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a:extLst>
              <a:ext uri="{FF2B5EF4-FFF2-40B4-BE49-F238E27FC236}">
                <a16:creationId xmlns:a16="http://schemas.microsoft.com/office/drawing/2014/main" id="{4D5870A7-3330-FB8B-16A4-C6E2CC195A6F}"/>
              </a:ext>
            </a:extLst>
          </p:cNvPr>
          <p:cNvSpPr>
            <a:spLocks noGrp="1"/>
          </p:cNvSpPr>
          <p:nvPr>
            <p:ph idx="4294967295"/>
          </p:nvPr>
        </p:nvSpPr>
        <p:spPr>
          <a:xfrm>
            <a:off x="0" y="0"/>
            <a:ext cx="12192000" cy="6858000"/>
          </a:xfrm>
        </p:spPr>
        <p:txBody>
          <a:bodyPr/>
          <a:lstStyle/>
          <a:p>
            <a:pPr marL="0" indent="0" eaLnBrk="1" hangingPunct="1">
              <a:buFont typeface="Arial" panose="020B0604020202020204" pitchFamily="34" charset="0"/>
              <a:buNone/>
              <a:defRPr/>
            </a:pPr>
            <a:r>
              <a:rPr lang="en-US" altLang="en-US" b="1" dirty="0">
                <a:solidFill>
                  <a:srgbClr val="000000"/>
                </a:solidFill>
                <a:latin typeface="Times New Roman" panose="02020603050405020304" pitchFamily="18" charset="0"/>
              </a:rPr>
              <a:t> 5.3.1.Steps in Building peace </a:t>
            </a:r>
          </a:p>
          <a:p>
            <a:pPr marL="339725" indent="-339725" eaLnBrk="1" hangingPunct="1">
              <a:buFont typeface="+mj-lt"/>
              <a:buAutoNum type="arabicPeriod"/>
              <a:defRPr/>
            </a:pPr>
            <a:r>
              <a:rPr lang="en-US" altLang="en-US" b="1" i="1" dirty="0">
                <a:solidFill>
                  <a:srgbClr val="000000"/>
                </a:solidFill>
                <a:latin typeface="Times New Roman" panose="02020603050405020304" pitchFamily="18" charset="0"/>
              </a:rPr>
              <a:t>Fostering inclusion</a:t>
            </a:r>
            <a:r>
              <a:rPr lang="en-US" altLang="en-US" dirty="0">
                <a:solidFill>
                  <a:srgbClr val="000000"/>
                </a:solidFill>
                <a:latin typeface="Times New Roman" panose="02020603050405020304" pitchFamily="18" charset="0"/>
              </a:rPr>
              <a:t>:- ensuring access to justice, strengthening the social fabric, and delivering good governance have repeatedly been shown to be essential to achieving development outcomes. </a:t>
            </a:r>
          </a:p>
          <a:p>
            <a:pPr marL="339725" indent="-339725" eaLnBrk="1" hangingPunct="1">
              <a:buFont typeface="+mj-lt"/>
              <a:buAutoNum type="arabicPeriod"/>
              <a:defRPr/>
            </a:pPr>
            <a:r>
              <a:rPr lang="en-US" altLang="en-US" b="1" i="1" dirty="0">
                <a:solidFill>
                  <a:srgbClr val="000000"/>
                </a:solidFill>
                <a:latin typeface="Times New Roman" panose="02020603050405020304" pitchFamily="18" charset="0"/>
              </a:rPr>
              <a:t>Reaffirm a commitment to human rights</a:t>
            </a:r>
            <a:r>
              <a:rPr lang="en-US" altLang="en-US" dirty="0">
                <a:solidFill>
                  <a:srgbClr val="000000"/>
                </a:solidFill>
                <a:latin typeface="Times New Roman" panose="02020603050405020304" pitchFamily="18" charset="0"/>
              </a:rPr>
              <a:t>:- the foundation for human dignity and just societies </a:t>
            </a:r>
            <a:r>
              <a:rPr lang="en-US" altLang="en-US" sz="2000" i="1" dirty="0">
                <a:solidFill>
                  <a:srgbClr val="000000"/>
                </a:solidFill>
                <a:latin typeface="Times New Roman" panose="02020603050405020304" pitchFamily="18" charset="0"/>
              </a:rPr>
              <a:t>(Human rights, including economic, social, and cultural rights based on equality and inclusion)</a:t>
            </a:r>
          </a:p>
          <a:p>
            <a:pPr marL="514350" indent="-514350" eaLnBrk="1" hangingPunct="1">
              <a:buFont typeface="+mj-lt"/>
              <a:buAutoNum type="arabicPeriod"/>
              <a:defRPr/>
            </a:pPr>
            <a:r>
              <a:rPr lang="en-US" altLang="en-US" b="1" i="1" dirty="0">
                <a:solidFill>
                  <a:srgbClr val="000000"/>
                </a:solidFill>
                <a:latin typeface="Times New Roman" panose="02020603050405020304" pitchFamily="18" charset="0"/>
              </a:rPr>
              <a:t>Foster social resilience </a:t>
            </a:r>
            <a:r>
              <a:rPr lang="en-US" altLang="en-US" dirty="0">
                <a:solidFill>
                  <a:srgbClr val="000000"/>
                </a:solidFill>
                <a:latin typeface="Times New Roman" panose="02020603050405020304" pitchFamily="18" charset="0"/>
              </a:rPr>
              <a:t>by strengthening inclusion and addressing inequality.</a:t>
            </a:r>
          </a:p>
          <a:p>
            <a:pPr marL="514350" indent="-514350" eaLnBrk="1" hangingPunct="1">
              <a:buFont typeface="+mj-lt"/>
              <a:buAutoNum type="arabicPeriod"/>
              <a:defRPr/>
            </a:pPr>
            <a:r>
              <a:rPr lang="en-US" altLang="en-US" b="1" i="1" dirty="0">
                <a:solidFill>
                  <a:srgbClr val="000000"/>
                </a:solidFill>
                <a:latin typeface="Times New Roman" panose="02020603050405020304" pitchFamily="18" charset="0"/>
              </a:rPr>
              <a:t>Think local and act global</a:t>
            </a:r>
            <a:r>
              <a:rPr lang="en-US" altLang="en-US" dirty="0">
                <a:solidFill>
                  <a:srgbClr val="000000"/>
                </a:solidFill>
                <a:latin typeface="Times New Roman" panose="02020603050405020304" pitchFamily="18" charset="0"/>
              </a:rPr>
              <a:t>: recommit to multilateralism as a safeguard for the most vulnerable </a:t>
            </a:r>
          </a:p>
          <a:p>
            <a:pPr marL="514350" indent="-514350" eaLnBrk="1" hangingPunct="1">
              <a:buFont typeface="+mj-lt"/>
              <a:buAutoNum type="arabicPeriod"/>
              <a:defRPr/>
            </a:pPr>
            <a:r>
              <a:rPr lang="en-US" altLang="en-US" b="1" i="1" dirty="0">
                <a:solidFill>
                  <a:srgbClr val="000000"/>
                </a:solidFill>
                <a:latin typeface="Times New Roman" panose="02020603050405020304" pitchFamily="18" charset="0"/>
              </a:rPr>
              <a:t>Sustainable Development Goals </a:t>
            </a:r>
            <a:r>
              <a:rPr lang="en-US" altLang="en-US" dirty="0">
                <a:solidFill>
                  <a:srgbClr val="000000"/>
                </a:solidFill>
                <a:latin typeface="Times New Roman" panose="02020603050405020304" pitchFamily="18" charset="0"/>
              </a:rPr>
              <a:t>(only 40% of the fostering the external drivers of peace, justice, and inclusion required)</a:t>
            </a:r>
          </a:p>
          <a:p>
            <a:pPr marL="514350" indent="-514350" eaLnBrk="1" hangingPunct="1">
              <a:buFont typeface="+mj-lt"/>
              <a:buAutoNum type="arabicPeriod"/>
              <a:defRPr/>
            </a:pPr>
            <a:r>
              <a:rPr lang="en-US" altLang="en-US" b="1" i="1" dirty="0">
                <a:solidFill>
                  <a:srgbClr val="000000"/>
                </a:solidFill>
                <a:latin typeface="Times New Roman" panose="02020603050405020304" pitchFamily="18" charset="0"/>
              </a:rPr>
              <a:t>Protect and support civil society in fostering sustainable peace</a:t>
            </a:r>
            <a:r>
              <a:rPr lang="en-US" altLang="en-US" dirty="0">
                <a:solidFill>
                  <a:srgbClr val="000000"/>
                </a:solidFill>
                <a:latin typeface="Times New Roman" panose="02020603050405020304" pitchFamily="18" charset="0"/>
              </a:rPr>
              <a:t>: Social, political, and economic changes that contribute to increasing peace are more robust if they are owned, implemented, and sustained by local actors, including youth and women. </a:t>
            </a:r>
          </a:p>
          <a:p>
            <a:pPr eaLnBrk="1" hangingPunct="1">
              <a:defRPr/>
            </a:pPr>
            <a:endParaRPr lang="en-US"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Content Placeholder 2">
            <a:extLst>
              <a:ext uri="{FF2B5EF4-FFF2-40B4-BE49-F238E27FC236}">
                <a16:creationId xmlns:a16="http://schemas.microsoft.com/office/drawing/2014/main" id="{70B0FFD4-1DC5-B1DB-643B-0C96F50DF725}"/>
              </a:ext>
            </a:extLst>
          </p:cNvPr>
          <p:cNvSpPr>
            <a:spLocks noGrp="1"/>
          </p:cNvSpPr>
          <p:nvPr>
            <p:ph idx="4294967295"/>
          </p:nvPr>
        </p:nvSpPr>
        <p:spPr>
          <a:xfrm>
            <a:off x="0" y="379413"/>
            <a:ext cx="12192000" cy="6478587"/>
          </a:xfrm>
        </p:spPr>
        <p:txBody>
          <a:bodyPr/>
          <a:lstStyle/>
          <a:p>
            <a:pPr marL="0" indent="0" eaLnBrk="1" hangingPunct="1">
              <a:buFont typeface="Arial" panose="020B0604020202020204" pitchFamily="34" charset="0"/>
              <a:buNone/>
              <a:defRPr/>
            </a:pPr>
            <a:r>
              <a:rPr lang="en-US" altLang="en-US" sz="3200" b="1" dirty="0">
                <a:solidFill>
                  <a:srgbClr val="000000"/>
                </a:solidFill>
                <a:latin typeface="Times New Roman" panose="02020603050405020304" pitchFamily="18" charset="0"/>
              </a:rPr>
              <a:t>5.4. Inclusion for Democracy </a:t>
            </a:r>
          </a:p>
          <a:p>
            <a:pPr eaLnBrk="1" hangingPunct="1">
              <a:defRPr/>
            </a:pPr>
            <a:r>
              <a:rPr lang="en-US" altLang="en-US" sz="3200" dirty="0">
                <a:solidFill>
                  <a:srgbClr val="000000"/>
                </a:solidFill>
                <a:latin typeface="Times New Roman" panose="02020603050405020304" pitchFamily="18" charset="0"/>
              </a:rPr>
              <a:t>Democracy is a </a:t>
            </a:r>
            <a:r>
              <a:rPr lang="en-US" altLang="en-US" sz="3200" b="1" i="1" dirty="0">
                <a:solidFill>
                  <a:srgbClr val="000000"/>
                </a:solidFill>
                <a:latin typeface="Times New Roman" panose="02020603050405020304" pitchFamily="18" charset="0"/>
              </a:rPr>
              <a:t>great philosophy of inclusion that is born and grown in inclusive schools</a:t>
            </a:r>
            <a:r>
              <a:rPr lang="en-US" altLang="en-US" sz="3200" dirty="0">
                <a:solidFill>
                  <a:srgbClr val="000000"/>
                </a:solidFill>
                <a:latin typeface="Times New Roman" panose="02020603050405020304" pitchFamily="18" charset="0"/>
              </a:rPr>
              <a:t>. </a:t>
            </a:r>
          </a:p>
          <a:p>
            <a:pPr eaLnBrk="1" hangingPunct="1">
              <a:defRPr/>
            </a:pPr>
            <a:r>
              <a:rPr lang="en-US" altLang="en-US" sz="3150" dirty="0">
                <a:solidFill>
                  <a:srgbClr val="000000"/>
                </a:solidFill>
                <a:latin typeface="Times New Roman" panose="02020603050405020304" pitchFamily="18" charset="0"/>
              </a:rPr>
              <a:t>It means the </a:t>
            </a:r>
            <a:r>
              <a:rPr lang="en-US" altLang="en-US" sz="3150" b="1" i="1" dirty="0">
                <a:solidFill>
                  <a:srgbClr val="FF0000"/>
                </a:solidFill>
                <a:latin typeface="Times New Roman" panose="02020603050405020304" pitchFamily="18" charset="0"/>
              </a:rPr>
              <a:t>rule of the people</a:t>
            </a:r>
            <a:r>
              <a:rPr lang="en-US" altLang="en-US" sz="3150" dirty="0">
                <a:solidFill>
                  <a:srgbClr val="000000"/>
                </a:solidFill>
                <a:latin typeface="Times New Roman" panose="02020603050405020304" pitchFamily="18" charset="0"/>
              </a:rPr>
              <a:t>, </a:t>
            </a:r>
            <a:r>
              <a:rPr lang="en-US" altLang="en-US" sz="3150" b="1" i="1" dirty="0">
                <a:solidFill>
                  <a:srgbClr val="FF0000"/>
                </a:solidFill>
                <a:latin typeface="Times New Roman" panose="02020603050405020304" pitchFamily="18" charset="0"/>
              </a:rPr>
              <a:t>by the people, for the people</a:t>
            </a:r>
            <a:r>
              <a:rPr lang="en-US" altLang="en-US" sz="3150" dirty="0">
                <a:solidFill>
                  <a:srgbClr val="000000"/>
                </a:solidFill>
                <a:latin typeface="Times New Roman" panose="02020603050405020304" pitchFamily="18" charset="0"/>
              </a:rPr>
              <a:t>; and where ―people are to mean all human beings, regardless of the diversities. </a:t>
            </a:r>
          </a:p>
          <a:p>
            <a:pPr eaLnBrk="1" hangingPunct="1">
              <a:defRPr/>
            </a:pPr>
            <a:r>
              <a:rPr lang="en-US" altLang="en-US" sz="3200" dirty="0">
                <a:solidFill>
                  <a:srgbClr val="000000"/>
                </a:solidFill>
                <a:latin typeface="Times New Roman" panose="02020603050405020304" pitchFamily="18" charset="0"/>
              </a:rPr>
              <a:t>Democratic schools are an educational ideal in which democracy is both </a:t>
            </a:r>
            <a:r>
              <a:rPr lang="en-US" altLang="en-US" sz="3200" b="1" i="1" dirty="0">
                <a:solidFill>
                  <a:srgbClr val="FF0000"/>
                </a:solidFill>
                <a:latin typeface="Times New Roman" panose="02020603050405020304" pitchFamily="18" charset="0"/>
              </a:rPr>
              <a:t>a goal and a method of instruction. </a:t>
            </a:r>
          </a:p>
          <a:p>
            <a:pPr eaLnBrk="1" hangingPunct="1">
              <a:defRPr/>
            </a:pPr>
            <a:r>
              <a:rPr lang="en-US" altLang="en-US" sz="3200" dirty="0">
                <a:solidFill>
                  <a:srgbClr val="000000"/>
                </a:solidFill>
                <a:latin typeface="Times New Roman" panose="02020603050405020304" pitchFamily="18" charset="0"/>
              </a:rPr>
              <a:t>It brings democratic values to education and can include self-determination within a community of equals, as well as such values as justice, respect, and trust in diversities </a:t>
            </a:r>
            <a:endParaRPr lang="en-US" altLang="en-US"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a:extLst>
              <a:ext uri="{FF2B5EF4-FFF2-40B4-BE49-F238E27FC236}">
                <a16:creationId xmlns:a16="http://schemas.microsoft.com/office/drawing/2014/main" id="{11FE5DF6-BC09-C51B-41B7-9CE4C91515F7}"/>
              </a:ext>
            </a:extLst>
          </p:cNvPr>
          <p:cNvSpPr>
            <a:spLocks noGrp="1"/>
          </p:cNvSpPr>
          <p:nvPr>
            <p:ph idx="4294967295"/>
          </p:nvPr>
        </p:nvSpPr>
        <p:spPr>
          <a:xfrm>
            <a:off x="0" y="0"/>
            <a:ext cx="12192000" cy="7050088"/>
          </a:xfrm>
        </p:spPr>
        <p:txBody>
          <a:bodyPr/>
          <a:lstStyle/>
          <a:p>
            <a:pPr marL="0" indent="0" eaLnBrk="1" hangingPunct="1">
              <a:buFont typeface="Arial" panose="020B0604020202020204" pitchFamily="34" charset="0"/>
              <a:buNone/>
              <a:defRPr/>
            </a:pPr>
            <a:r>
              <a:rPr lang="en-US" altLang="en-US" sz="3150" b="1" dirty="0">
                <a:solidFill>
                  <a:srgbClr val="000000"/>
                </a:solidFill>
                <a:latin typeface="Times New Roman" panose="02020603050405020304" pitchFamily="18" charset="0"/>
              </a:rPr>
              <a:t>5.5. Inclusion for Development </a:t>
            </a:r>
            <a:endParaRPr lang="en-US" altLang="en-US" sz="3150" dirty="0">
              <a:solidFill>
                <a:srgbClr val="000000"/>
              </a:solidFill>
              <a:latin typeface="Times New Roman" panose="02020603050405020304" pitchFamily="18" charset="0"/>
            </a:endParaRPr>
          </a:p>
          <a:p>
            <a:pPr eaLnBrk="1" hangingPunct="1">
              <a:defRPr/>
            </a:pPr>
            <a:r>
              <a:rPr lang="en-US" altLang="en-US" sz="3150" dirty="0">
                <a:solidFill>
                  <a:srgbClr val="000000"/>
                </a:solidFill>
                <a:latin typeface="Times New Roman" panose="02020603050405020304" pitchFamily="18" charset="0"/>
              </a:rPr>
              <a:t>The word development is widely used to refer to a </a:t>
            </a:r>
            <a:r>
              <a:rPr lang="en-US" altLang="en-US" sz="3150" b="1" i="1" dirty="0">
                <a:solidFill>
                  <a:srgbClr val="000000"/>
                </a:solidFill>
                <a:latin typeface="Times New Roman" panose="02020603050405020304" pitchFamily="18" charset="0"/>
              </a:rPr>
              <a:t>specified state of advancement or growth </a:t>
            </a:r>
            <a:r>
              <a:rPr lang="en-US" altLang="en-US" sz="3150" dirty="0">
                <a:solidFill>
                  <a:srgbClr val="000000"/>
                </a:solidFill>
                <a:latin typeface="Times New Roman" panose="02020603050405020304" pitchFamily="18" charset="0"/>
              </a:rPr>
              <a:t>a new and advanced idea, profession, physical, mental, product; or an event that constitutes a new stage under changing circumstances. </a:t>
            </a:r>
          </a:p>
          <a:p>
            <a:pPr eaLnBrk="1" hangingPunct="1">
              <a:defRPr/>
            </a:pPr>
            <a:r>
              <a:rPr lang="en-US" altLang="en-US" sz="3150" dirty="0">
                <a:solidFill>
                  <a:srgbClr val="000000"/>
                </a:solidFill>
                <a:latin typeface="Times New Roman" panose="02020603050405020304" pitchFamily="18" charset="0"/>
              </a:rPr>
              <a:t>Development is a positive growth or change in </a:t>
            </a:r>
            <a:r>
              <a:rPr lang="en-US" altLang="en-US" sz="3150" b="1" i="1" dirty="0">
                <a:solidFill>
                  <a:srgbClr val="FF0000"/>
                </a:solidFill>
                <a:latin typeface="Times New Roman" panose="02020603050405020304" pitchFamily="18" charset="0"/>
              </a:rPr>
              <a:t>economical, social, and political </a:t>
            </a:r>
            <a:r>
              <a:rPr lang="en-US" altLang="en-US" sz="3150" dirty="0">
                <a:solidFill>
                  <a:srgbClr val="000000"/>
                </a:solidFill>
                <a:latin typeface="Times New Roman" panose="02020603050405020304" pitchFamily="18" charset="0"/>
              </a:rPr>
              <a:t>aspects of a country. </a:t>
            </a:r>
          </a:p>
          <a:p>
            <a:pPr eaLnBrk="1" hangingPunct="1">
              <a:defRPr/>
            </a:pPr>
            <a:r>
              <a:rPr lang="en-US" altLang="en-US" sz="3150" dirty="0">
                <a:solidFill>
                  <a:srgbClr val="000000"/>
                </a:solidFill>
                <a:latin typeface="Times New Roman" panose="02020603050405020304" pitchFamily="18" charset="0"/>
              </a:rPr>
              <a:t>Inclusive development is a </a:t>
            </a:r>
            <a:r>
              <a:rPr lang="en-US" altLang="en-US" sz="3150" b="1" i="1" dirty="0">
                <a:solidFill>
                  <a:srgbClr val="000000"/>
                </a:solidFill>
                <a:latin typeface="Times New Roman" panose="02020603050405020304" pitchFamily="18" charset="0"/>
              </a:rPr>
              <a:t>process that occurs when social and material benefits are equitably distributed across divides in society</a:t>
            </a:r>
            <a:r>
              <a:rPr lang="en-US" altLang="en-US" sz="3150" dirty="0">
                <a:solidFill>
                  <a:srgbClr val="000000"/>
                </a:solidFill>
                <a:latin typeface="Times New Roman" panose="02020603050405020304" pitchFamily="18" charset="0"/>
              </a:rPr>
              <a:t> (</a:t>
            </a:r>
            <a:r>
              <a:rPr lang="en-US" altLang="en-US" sz="3150" dirty="0" err="1">
                <a:solidFill>
                  <a:srgbClr val="000000"/>
                </a:solidFill>
                <a:latin typeface="Times New Roman" panose="02020603050405020304" pitchFamily="18" charset="0"/>
              </a:rPr>
              <a:t>Hikey</a:t>
            </a:r>
            <a:r>
              <a:rPr lang="en-US" altLang="en-US" sz="3150" dirty="0">
                <a:solidFill>
                  <a:srgbClr val="000000"/>
                </a:solidFill>
                <a:latin typeface="Times New Roman" panose="02020603050405020304" pitchFamily="18" charset="0"/>
              </a:rPr>
              <a:t>, 2015) </a:t>
            </a:r>
          </a:p>
          <a:p>
            <a:pPr eaLnBrk="1" hangingPunct="1">
              <a:defRPr/>
            </a:pPr>
            <a:r>
              <a:rPr lang="en-US" altLang="en-US" sz="3150" dirty="0">
                <a:solidFill>
                  <a:srgbClr val="000000"/>
                </a:solidFill>
                <a:latin typeface="Times New Roman" panose="02020603050405020304" pitchFamily="18" charset="0"/>
              </a:rPr>
              <a:t>Inclusion development is </a:t>
            </a:r>
            <a:r>
              <a:rPr lang="en-US" altLang="en-US" sz="3150" b="1" i="1" dirty="0">
                <a:solidFill>
                  <a:srgbClr val="000000"/>
                </a:solidFill>
                <a:latin typeface="Times New Roman" panose="02020603050405020304" pitchFamily="18" charset="0"/>
              </a:rPr>
              <a:t>voice and power to the concerns and aspirations </a:t>
            </a:r>
            <a:r>
              <a:rPr lang="en-US" altLang="en-US" sz="3150" dirty="0">
                <a:solidFill>
                  <a:srgbClr val="000000"/>
                </a:solidFill>
                <a:latin typeface="Times New Roman" panose="02020603050405020304" pitchFamily="18" charset="0"/>
              </a:rPr>
              <a:t>of otherwise excluded groups (Johnson and Anderson 2012). </a:t>
            </a:r>
          </a:p>
          <a:p>
            <a:pPr eaLnBrk="1" hangingPunct="1">
              <a:defRPr/>
            </a:pPr>
            <a:r>
              <a:rPr lang="en-US" altLang="en-US" sz="3150" dirty="0">
                <a:solidFill>
                  <a:srgbClr val="000000"/>
                </a:solidFill>
                <a:latin typeface="Times New Roman" panose="02020603050405020304" pitchFamily="18" charset="0"/>
              </a:rPr>
              <a:t>Inclusive development also has an ―integral focus on the achievement of equity and the rights of citizenship (Hickey, 2013). </a:t>
            </a:r>
            <a:endParaRPr lang="en-US" altLang="en-US" sz="31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641</TotalTime>
  <Words>1512</Words>
  <Application>Microsoft Office PowerPoint</Application>
  <PresentationFormat>Widescreen</PresentationFormat>
  <Paragraphs>94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Chapter 5: Inclusion for Peace, Democracy and Development </vt:lpstr>
      <vt:lpstr>5.1. Definition of Peace, Democracy and Development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5.6. Respecting diverse needs, cultures, values, demands, and ideas  These include race, ethnicity, age, ability, language, nationality, socioeconomic status, gender, religion, or sexual orientation.  The biggest diversity issues in the workplace are the following: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Inclusion for Peace, Democracy and Development </dc:title>
  <dc:creator>admin</dc:creator>
  <cp:lastModifiedBy>Dereje Adefris Woldetsadik</cp:lastModifiedBy>
  <cp:revision>195</cp:revision>
  <dcterms:created xsi:type="dcterms:W3CDTF">2020-12-04T06:36:49Z</dcterms:created>
  <dcterms:modified xsi:type="dcterms:W3CDTF">2023-06-26T17:31:23Z</dcterms:modified>
</cp:coreProperties>
</file>