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127"/>
  </p:handoutMasterIdLst>
  <p:sldIdLst>
    <p:sldId id="289" r:id="rId3"/>
    <p:sldId id="290" r:id="rId4"/>
    <p:sldId id="291" r:id="rId5"/>
    <p:sldId id="292" r:id="rId6"/>
    <p:sldId id="293" r:id="rId7"/>
    <p:sldId id="294" r:id="rId8"/>
    <p:sldId id="297" r:id="rId9"/>
    <p:sldId id="300" r:id="rId10"/>
    <p:sldId id="299" r:id="rId11"/>
    <p:sldId id="303" r:id="rId12"/>
    <p:sldId id="302" r:id="rId13"/>
    <p:sldId id="306" r:id="rId14"/>
    <p:sldId id="305" r:id="rId15"/>
    <p:sldId id="308" r:id="rId16"/>
    <p:sldId id="295" r:id="rId17"/>
    <p:sldId id="631" r:id="rId18"/>
    <p:sldId id="632" r:id="rId20"/>
    <p:sldId id="633" r:id="rId21"/>
    <p:sldId id="667" r:id="rId22"/>
    <p:sldId id="669" r:id="rId23"/>
    <p:sldId id="671" r:id="rId24"/>
    <p:sldId id="673" r:id="rId25"/>
    <p:sldId id="635" r:id="rId26"/>
    <p:sldId id="675" r:id="rId27"/>
    <p:sldId id="677" r:id="rId28"/>
    <p:sldId id="680" r:id="rId29"/>
    <p:sldId id="638" r:id="rId30"/>
    <p:sldId id="639" r:id="rId31"/>
    <p:sldId id="640" r:id="rId32"/>
    <p:sldId id="641" r:id="rId33"/>
    <p:sldId id="642" r:id="rId34"/>
    <p:sldId id="792" r:id="rId35"/>
    <p:sldId id="794" r:id="rId36"/>
    <p:sldId id="796" r:id="rId37"/>
    <p:sldId id="643" r:id="rId38"/>
    <p:sldId id="644" r:id="rId39"/>
    <p:sldId id="645" r:id="rId40"/>
    <p:sldId id="681" r:id="rId41"/>
    <p:sldId id="313" r:id="rId42"/>
    <p:sldId id="314" r:id="rId43"/>
    <p:sldId id="315" r:id="rId44"/>
    <p:sldId id="316" r:id="rId45"/>
    <p:sldId id="317" r:id="rId46"/>
    <p:sldId id="693" r:id="rId47"/>
    <p:sldId id="695" r:id="rId48"/>
    <p:sldId id="697" r:id="rId49"/>
    <p:sldId id="699" r:id="rId50"/>
    <p:sldId id="318" r:id="rId51"/>
    <p:sldId id="319" r:id="rId52"/>
    <p:sldId id="701" r:id="rId53"/>
    <p:sldId id="704" r:id="rId54"/>
    <p:sldId id="706" r:id="rId55"/>
    <p:sldId id="320" r:id="rId56"/>
    <p:sldId id="321" r:id="rId57"/>
    <p:sldId id="750" r:id="rId58"/>
    <p:sldId id="767" r:id="rId59"/>
    <p:sldId id="751" r:id="rId60"/>
    <p:sldId id="752" r:id="rId61"/>
    <p:sldId id="753" r:id="rId62"/>
    <p:sldId id="754" r:id="rId63"/>
    <p:sldId id="755" r:id="rId64"/>
    <p:sldId id="756" r:id="rId65"/>
    <p:sldId id="757" r:id="rId66"/>
    <p:sldId id="758" r:id="rId67"/>
    <p:sldId id="759" r:id="rId68"/>
    <p:sldId id="760" r:id="rId69"/>
    <p:sldId id="761" r:id="rId70"/>
    <p:sldId id="762" r:id="rId71"/>
    <p:sldId id="768" r:id="rId72"/>
    <p:sldId id="763" r:id="rId73"/>
    <p:sldId id="425" r:id="rId74"/>
    <p:sldId id="782" r:id="rId75"/>
    <p:sldId id="784" r:id="rId76"/>
    <p:sldId id="798" r:id="rId77"/>
    <p:sldId id="800" r:id="rId78"/>
    <p:sldId id="432" r:id="rId79"/>
    <p:sldId id="559" r:id="rId80"/>
    <p:sldId id="803" r:id="rId81"/>
    <p:sldId id="805" r:id="rId82"/>
    <p:sldId id="807" r:id="rId83"/>
    <p:sldId id="809" r:id="rId84"/>
    <p:sldId id="811" r:id="rId85"/>
    <p:sldId id="819" r:id="rId86"/>
    <p:sldId id="821" r:id="rId87"/>
    <p:sldId id="823" r:id="rId88"/>
    <p:sldId id="812" r:id="rId89"/>
    <p:sldId id="816" r:id="rId90"/>
    <p:sldId id="814" r:id="rId91"/>
    <p:sldId id="825" r:id="rId92"/>
    <p:sldId id="748" r:id="rId93"/>
    <p:sldId id="827" r:id="rId94"/>
    <p:sldId id="829" r:id="rId95"/>
    <p:sldId id="831" r:id="rId96"/>
    <p:sldId id="832" r:id="rId97"/>
    <p:sldId id="840" r:id="rId98"/>
    <p:sldId id="842" r:id="rId99"/>
    <p:sldId id="844" r:id="rId100"/>
    <p:sldId id="834" r:id="rId101"/>
    <p:sldId id="846" r:id="rId102"/>
    <p:sldId id="835" r:id="rId103"/>
    <p:sldId id="860" r:id="rId104"/>
    <p:sldId id="862" r:id="rId105"/>
    <p:sldId id="864" r:id="rId106"/>
    <p:sldId id="866" r:id="rId107"/>
    <p:sldId id="868" r:id="rId108"/>
    <p:sldId id="870" r:id="rId109"/>
    <p:sldId id="837" r:id="rId110"/>
    <p:sldId id="887" r:id="rId111"/>
    <p:sldId id="891" r:id="rId112"/>
    <p:sldId id="893" r:id="rId113"/>
    <p:sldId id="897" r:id="rId114"/>
    <p:sldId id="895" r:id="rId115"/>
    <p:sldId id="899" r:id="rId116"/>
    <p:sldId id="901" r:id="rId117"/>
    <p:sldId id="838" r:id="rId118"/>
    <p:sldId id="875" r:id="rId119"/>
    <p:sldId id="903" r:id="rId120"/>
    <p:sldId id="877" r:id="rId121"/>
    <p:sldId id="905" r:id="rId122"/>
    <p:sldId id="881" r:id="rId123"/>
    <p:sldId id="883" r:id="rId124"/>
    <p:sldId id="907" r:id="rId125"/>
    <p:sldId id="408" r:id="rId1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A50021"/>
    <a:srgbClr val="3333FF"/>
    <a:srgbClr val="CC00CC"/>
    <a:srgbClr val="990099"/>
    <a:srgbClr val="FF3300"/>
    <a:srgbClr val="0000CC"/>
    <a:srgbClr val="660066"/>
    <a:srgbClr val="FF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559" autoAdjust="0"/>
  </p:normalViewPr>
  <p:slideViewPr>
    <p:cSldViewPr snapToGrid="0">
      <p:cViewPr varScale="1">
        <p:scale>
          <a:sx n="61" d="100"/>
          <a:sy n="61" d="100"/>
        </p:scale>
        <p:origin x="1020" y="4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0" Type="http://schemas.openxmlformats.org/officeDocument/2006/relationships/tableStyles" Target="tableStyles.xml"/><Relationship Id="rId13" Type="http://schemas.openxmlformats.org/officeDocument/2006/relationships/slide" Target="slides/slide11.xml"/><Relationship Id="rId129" Type="http://schemas.openxmlformats.org/officeDocument/2006/relationships/viewProps" Target="viewProps.xml"/><Relationship Id="rId128" Type="http://schemas.openxmlformats.org/officeDocument/2006/relationships/presProps" Target="presProps.xml"/><Relationship Id="rId127" Type="http://schemas.openxmlformats.org/officeDocument/2006/relationships/handoutMaster" Target="handoutMasters/handoutMaster1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E4FD1-0DEC-4250-95CC-214DDDBF56F2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F0436-0578-4CD6-8DCC-60965037CCEB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0436-0578-4CD6-8DCC-60965037CCEB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993A85-C19B-4C07-9B25-33A540906901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425AB7-1066-4541-A233-33B661C66BB0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C5A8B7-1AA6-468C-BA21-DAEB7F939A17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1C9AD5-EE58-4B6C-97CD-A029B7F12CFF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710005-F9AC-4742-8CD0-67F32A0B28D0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8EE3A7-6226-4173-9ECF-C9CB42E28FF2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08B917-FC6A-4CE3-9B4F-915F443E8229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5B4550-9EF3-4C2C-A360-53D899534C56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3E14A1-6E3D-40AB-B05F-528914008B75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FB2E89-B46E-477B-8671-DBEF303DDBBD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Parse-To split (a file or other input) into pieces of data that can be easily manipulated or stored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0436-0578-4CD6-8DCC-60965037CCEB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5BDA8D-C0F7-415A-89EA-F6B1176ACEFE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7588" y="514350"/>
            <a:ext cx="4572000" cy="2571750"/>
          </a:xfrm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infrastructure encompasses the foundational components and resources that support the operation and management of </a:t>
            </a:r>
            <a:endParaRPr lang="en-GB" dirty="0"/>
          </a:p>
          <a:p>
            <a:r>
              <a:rPr lang="en-GB" dirty="0"/>
              <a:t>IT services and systems within an organization. It includes both physical and virtual elements.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F0436-0578-4CD6-8DCC-60965037CCEB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F0436-0578-4CD6-8DCC-60965037CCEB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FDDI(</a:t>
            </a:r>
            <a:r>
              <a:rPr lang="en-GB" dirty="0" err="1"/>
              <a:t>Fiber</a:t>
            </a:r>
            <a:r>
              <a:rPr lang="en-GB" dirty="0"/>
              <a:t> Distributed Data Interface) –is a network standard that uses </a:t>
            </a:r>
            <a:r>
              <a:rPr lang="en-GB" dirty="0" err="1"/>
              <a:t>fiber</a:t>
            </a:r>
            <a:r>
              <a:rPr lang="en-GB" dirty="0"/>
              <a:t> optic</a:t>
            </a:r>
            <a:r>
              <a:rPr lang="en-GB" baseline="0" dirty="0"/>
              <a:t> connections in a local area network(LAN)</a:t>
            </a:r>
            <a:endParaRPr lang="en-GB" baseline="0" dirty="0"/>
          </a:p>
          <a:p>
            <a:r>
              <a:rPr lang="en-GB" baseline="0" dirty="0"/>
              <a:t>That can extend in range up to 200km (124 miles). The FDDI protocol is based on the token ring protocol. A FDDI LAN can support thousands of users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0436-0578-4CD6-8DCC-60965037CCEB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FDDI(</a:t>
            </a:r>
            <a:r>
              <a:rPr lang="en-GB" dirty="0" err="1"/>
              <a:t>Fiber</a:t>
            </a:r>
            <a:r>
              <a:rPr lang="en-GB" dirty="0"/>
              <a:t> Distributed Data Interface) –is a network standard that uses </a:t>
            </a:r>
            <a:r>
              <a:rPr lang="en-GB" dirty="0" err="1"/>
              <a:t>fiber</a:t>
            </a:r>
            <a:r>
              <a:rPr lang="en-GB" dirty="0"/>
              <a:t> optic</a:t>
            </a:r>
            <a:r>
              <a:rPr lang="en-GB" baseline="0" dirty="0"/>
              <a:t> connections in a local area network(LAN)</a:t>
            </a:r>
            <a:endParaRPr lang="en-GB" baseline="0" dirty="0"/>
          </a:p>
          <a:p>
            <a:r>
              <a:rPr lang="en-GB" baseline="0" dirty="0"/>
              <a:t>That can extend in range up to 200km (124 miles). The FDDI protocol is based on the token ring protocol. A FDDI LAN can support thousands of users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0436-0578-4CD6-8DCC-60965037CCEB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FDDI(</a:t>
            </a:r>
            <a:r>
              <a:rPr lang="en-GB" dirty="0" err="1"/>
              <a:t>Fiber</a:t>
            </a:r>
            <a:r>
              <a:rPr lang="en-GB" dirty="0"/>
              <a:t> Distributed Data Interface) –is a network standard that uses </a:t>
            </a:r>
            <a:r>
              <a:rPr lang="en-GB" dirty="0" err="1"/>
              <a:t>fiber</a:t>
            </a:r>
            <a:r>
              <a:rPr lang="en-GB" dirty="0"/>
              <a:t> optic</a:t>
            </a:r>
            <a:r>
              <a:rPr lang="en-GB" baseline="0" dirty="0"/>
              <a:t> connections in a local area network(LAN)</a:t>
            </a:r>
            <a:endParaRPr lang="en-GB" baseline="0" dirty="0"/>
          </a:p>
          <a:p>
            <a:r>
              <a:rPr lang="en-GB" baseline="0" dirty="0"/>
              <a:t>That can extend in range up to 200km (124 miles). The FDDI protocol is based on the token ring protocol. A FDDI LAN can support thousands of users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0436-0578-4CD6-8DCC-60965037CCEB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FDDI(</a:t>
            </a:r>
            <a:r>
              <a:rPr lang="en-GB" dirty="0" err="1"/>
              <a:t>Fiber</a:t>
            </a:r>
            <a:r>
              <a:rPr lang="en-GB" dirty="0"/>
              <a:t> Distributed Data Interface) –is a network standard that uses </a:t>
            </a:r>
            <a:r>
              <a:rPr lang="en-GB" dirty="0" err="1"/>
              <a:t>fiber</a:t>
            </a:r>
            <a:r>
              <a:rPr lang="en-GB" dirty="0"/>
              <a:t> optic</a:t>
            </a:r>
            <a:r>
              <a:rPr lang="en-GB" baseline="0" dirty="0"/>
              <a:t> connections in a local area network(LAN)</a:t>
            </a:r>
            <a:endParaRPr lang="en-GB" baseline="0" dirty="0"/>
          </a:p>
          <a:p>
            <a:r>
              <a:rPr lang="en-GB" baseline="0" dirty="0"/>
              <a:t>That can extend in range up to 200km (124 miles). The FDDI protocol is based on the token ring protocol. A FDDI LAN can support thousands of users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0436-0578-4CD6-8DCC-60965037CCEB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AAD28F-3E6F-4ED1-BEE1-4642B064CFD9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F49345-FAF3-4CFC-B5C9-AA3F51F4205D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746897-0739-489D-80E8-7B2244EC660B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8893-4F30-4B7B-A2D3-87C9DD5CAEBD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6454-A7CB-432A-B656-F5B087BD4624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BD01-2797-4512-9128-676C436E5700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 wrap="square" numCol="1" anchorCtr="0" compatLnSpc="1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C9D243B-F8E2-4CE9-9A4C-00D02F9F6F69}" type="datetime1">
              <a:rPr lang="en-GB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2596B1-CEC0-4C8B-935E-7F34E9B6DAA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6BF1-D4D5-483D-843B-A38D90E9A01F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95B6-79CB-4D44-ABEC-3786A4E15996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FD5C-95E5-4ED1-A159-2688C1098958}" type="datetime1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3AF5-1A21-48A3-A95C-09375464CDE3}" type="datetime1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0F67-4C03-4AB3-ADB0-7428BB5BE0F1}" type="datetime1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94FC-4F60-46E0-8F84-7A4C015D6BF3}" type="datetime1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18A1-5AC5-45F0-8B62-99E37B2AD84A}" type="datetime1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FE80-181F-494D-A05A-C244CEE0FDDF}" type="datetime1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3C4E-19DC-42D9-A38D-234E064A7330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n.wikipedia.org/wiki/OSI_mode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spiceworks.com/tech/networking/articles/what-is-network-hardware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hyperlink" Target="IT%20INFRAS.pptx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75199"/>
            <a:ext cx="10515600" cy="1401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</a:t>
            </a:r>
            <a:endParaRPr 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90D-E1B4-4256-AE84-1A1980F77980}" type="slidenum">
              <a:rPr lang="en-US" smtClean="0"/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5942" y="263525"/>
            <a:ext cx="3657601" cy="3350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2192000" cy="701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45"/>
                <a:gridCol w="11435255"/>
              </a:tblGrid>
              <a:tr h="159657">
                <a:tc>
                  <a:txBody>
                    <a:bodyPr/>
                    <a:lstStyle/>
                    <a:p>
                      <a:pPr marL="2917825" indent="-2917825" algn="just"/>
                      <a:endParaRPr 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Font typeface="Wingdings" panose="05000000000000000000" pitchFamily="2" charset="2"/>
                        <a:buNone/>
                      </a:pPr>
                      <a:endParaRPr lang="en-US" sz="32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90506">
                <a:tc>
                  <a:txBody>
                    <a:bodyPr/>
                    <a:lstStyle/>
                    <a:p>
                      <a:pPr marL="2917825" indent="-2917825" algn="just"/>
                      <a:endParaRPr 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SIX: WINDOWS SERVER AND SERVICES </a:t>
                      </a:r>
                      <a:endParaRPr lang="en-US" sz="2800" b="1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Installing Windows Sever 2012 and above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Active Directory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Directory Services</a:t>
                      </a:r>
                      <a:endParaRPr lang="en-US" sz="240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Benefits of Active Directory</a:t>
                      </a:r>
                      <a:endParaRPr lang="en-US" sz="240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Domains </a:t>
                      </a:r>
                      <a:endParaRPr lang="en-US" sz="240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Overview DNS and DNS  Services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Managing DNS Server Options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4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Forward lookup zone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4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Reverse Lookup Zone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4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Changing the Properties of a Zone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Configuring DNS Forwarding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4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Conditional Forwarders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4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DNS Server Roles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4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Integrating DNS with DHCP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4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Implementing Dynamic DNS,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Integrating DNS and Active Directory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4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Monitoring DNS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DHCP Services 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DHCP Services Overview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DHCP Lease Process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DHCP Clients and Leases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DHCP Server Configuration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90D-E1B4-4256-AE84-1A1980F7798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72965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Administration Skills 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2966"/>
            <a:ext cx="12029090" cy="638503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administration,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combination of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interpersonal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essential.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key skills required: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Technical Skills</a:t>
            </a:r>
            <a:endParaRPr lang="en-GB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Protocols</a:t>
            </a:r>
            <a:r>
              <a:rPr lang="en-GB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In-depth knowledge of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TCP/IP, DNS, DHCP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Network Hardware</a:t>
            </a:r>
            <a:r>
              <a:rPr lang="en-GB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Familiarity with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72965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Administration Skills--- 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2966"/>
            <a:ext cx="12029090" cy="638503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Network Security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intrusion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Operating Systems</a:t>
            </a:r>
            <a:r>
              <a:rPr lang="en-GB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Proficiency in various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</a:t>
            </a:r>
            <a:r>
              <a:rPr lang="en-GB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Server, Linux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Network Monitoring Tools</a:t>
            </a:r>
            <a:r>
              <a:rPr lang="en-GB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with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Nagios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SolarWinds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PRTG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72965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Administration Skills--- 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2966"/>
            <a:ext cx="12029090" cy="638503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Virtualization</a:t>
            </a:r>
            <a:r>
              <a:rPr lang="en-GB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virtualization technologies (e.g., VMware, Hyper-V) and managing virtual networks.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Scripting and Automation</a:t>
            </a:r>
            <a:r>
              <a:rPr lang="en-GB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scripting skills (e.g., Python, PowerShell) to automate tasks and improve efficiency.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Troubleshooting</a:t>
            </a:r>
            <a:r>
              <a:rPr lang="en-GB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diagnostic skills to identify and resolve network issues quickly.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72965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Administration Skills--- 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2966"/>
            <a:ext cx="12029090" cy="638503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Analytical Skills</a:t>
            </a:r>
            <a:endParaRPr lang="en-GB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</a:t>
            </a:r>
            <a:r>
              <a:rPr lang="en-GB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 problems and develop effective solutions.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Capacity Planning</a:t>
            </a:r>
            <a:r>
              <a:rPr lang="en-GB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in forecasting network needs and scaling resources accordingly.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Performance Analysis</a:t>
            </a:r>
            <a:r>
              <a:rPr lang="en-GB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assess network performance metrics and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identify areas for improvement.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72965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Administration Skills--- 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2966"/>
            <a:ext cx="12029090" cy="638503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Interpersonal Skills</a:t>
            </a:r>
            <a:endParaRPr lang="en-GB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verbal and written communication skills to collaborate with team members and explain technical concepts to non-technical users.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Team Collaboration</a:t>
            </a:r>
            <a:r>
              <a:rPr lang="en-GB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work effectively within a team and collaborate with other IT departments.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User Support</a:t>
            </a:r>
            <a:r>
              <a:rPr lang="en-GB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in providing support and training to users on network-related issues and best practices.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72965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Administration Skills--- 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2966"/>
            <a:ext cx="12029090" cy="638503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Organizational Skills</a:t>
            </a:r>
            <a:endParaRPr lang="en-GB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en-GB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maintain clear and accurate documentation of network configurations, policies, and procedures.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Project Management</a:t>
            </a:r>
            <a:r>
              <a:rPr lang="en-GB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in planning and managing network projects, including upgrades and implementations.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252246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Administration Skills--- 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2248"/>
            <a:ext cx="12029090" cy="660575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Continuous Learning</a:t>
            </a:r>
            <a:endParaRPr lang="en-GB" sz="2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Adaptability</a:t>
            </a:r>
            <a:r>
              <a:rPr lang="en-GB" sz="26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Willingness to stay current with evolving technologies and trends in networking.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Certifications</a:t>
            </a:r>
            <a:r>
              <a:rPr lang="en-GB" sz="26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Earning relevant certifications (e.g., Cisco CCNA, CompTIA Network+, Juniper JNCIA) can validate expertise and enhance career prospects.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sz="26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network administrator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these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effectively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adaptation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crucial in this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ever-evolving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b="1" smtClean="0"/>
            </a:fld>
            <a:endParaRPr lang="en-GB" b="1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62606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 path for Network Administration </a:t>
            </a:r>
            <a:endParaRPr lang="en-GB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2606"/>
            <a:ext cx="12192000" cy="6495393"/>
          </a:xfrm>
        </p:spPr>
        <p:txBody>
          <a:bodyPr>
            <a:no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career in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offers various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Here's a typical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career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trajectory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along with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may help you advance: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Entry-Level Positions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66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 Desk Technician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technical support, troubleshoot user issues, and assist with basic network problems.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Skills/Certifications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skills, CompTIA A+, basic networking knowledge.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62606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 path for Network Administration-------- </a:t>
            </a:r>
            <a:endParaRPr lang="en-GB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2606"/>
            <a:ext cx="12192000" cy="6495393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Support Technician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Assist with network maintenance, monitor network performance, and help implement solutions.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Skills/Certifications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CompTIA Network+, familiarity with network monitoring tools.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Mid-Level Positions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Administrator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 and maintain networks, configure hardware, implement security measures, and troubleshoot issues.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Skills/Certifications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CCNA (Cisco Certified Network Associate), strong knowledge of network protocols and hardware.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62606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 path for Network Administration-------</a:t>
            </a:r>
            <a:endParaRPr lang="en-GB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2607"/>
            <a:ext cx="12192000" cy="6495392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Systems Administrator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rgbClr val="FF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Oversee both networks and server environments, manage user accounts, and ensure system security.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Skills/Certifications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Certified: Azure Administrator, Linux certifications (e.g., LPIC).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Analyst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rgbClr val="FF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network performance, design network solutions, and assist in capacity planning.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Skills/Certifications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Analytical skills, familiarity with network design tools, CCNP (Cisco Certified Network Professional).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2192000" cy="7552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45"/>
                <a:gridCol w="11435255"/>
              </a:tblGrid>
              <a:tr h="159657">
                <a:tc>
                  <a:txBody>
                    <a:bodyPr/>
                    <a:lstStyle/>
                    <a:p>
                      <a:pPr marL="2917825" indent="-2917825" algn="just"/>
                      <a:endParaRPr 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Font typeface="Wingdings" panose="05000000000000000000" pitchFamily="2" charset="2"/>
                        <a:buNone/>
                      </a:pPr>
                      <a:r>
                        <a:rPr lang="en-US" sz="32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  <a:r>
                        <a:rPr lang="en-US" sz="3200" b="1" i="1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Six---continued</a:t>
                      </a:r>
                      <a:endParaRPr lang="en-US" sz="3200" b="1" i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90506">
                <a:tc>
                  <a:txBody>
                    <a:bodyPr/>
                    <a:lstStyle/>
                    <a:p>
                      <a:pPr marL="2917825" indent="-2917825" algn="just"/>
                      <a:endParaRPr 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DHCP Scopes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Manage Reservations and Reserved Clients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Verifying DHCP Reservation Configuration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Integrating DHCP with Active Directory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DHCP Servers Authorization 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Manage DHCP Options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Manage DHCP Databases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Managing and Configuring DHCP Relay Agent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Using Multiple DHCP Servers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Integrating DHCP with DDNS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Troubleshooting DHCP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FTP Services 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Overview of FTP Services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FTP Objectives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Configuring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FTP Services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vl="2"/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90506">
                <a:tc>
                  <a:txBody>
                    <a:bodyPr/>
                    <a:lstStyle/>
                    <a:p>
                      <a:pPr marL="2917825" indent="-2917825" algn="just"/>
                      <a:endParaRPr 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Font typeface="Wingdings" panose="05000000000000000000" pitchFamily="2" charset="2"/>
                        <a:buNone/>
                      </a:pPr>
                      <a:endParaRPr lang="en-US" sz="32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90D-E1B4-4256-AE84-1A1980F7798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62606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 path for Network Administration-------</a:t>
            </a:r>
            <a:endParaRPr lang="en-GB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2607"/>
            <a:ext cx="12192000" cy="6495392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Advanced Positions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Engineer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66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complex network solutions, optimize performance, and ensure network security.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Skills/Certifications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CCNP, experience with network architecture and advanced routing/switching.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 Specialist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66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network security measures, conduct vulnerability assessments, and respond to security incidents.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62606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 path for Network Administration-------</a:t>
            </a:r>
            <a:endParaRPr lang="en-GB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2607"/>
            <a:ext cx="12192000" cy="6495392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Advanced Positions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Engineer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66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complex network solutions, optimize performance, and ensure network security.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Skills/Certifications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CCNP, experience with network architecture and advanced routing/switching.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 Specialist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66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network security measures, conduct vulnerability assessments, and respond to security incidents.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62606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 path for Network Administration-------</a:t>
            </a:r>
            <a:endParaRPr lang="en-GB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2607"/>
            <a:ext cx="12192000" cy="6495392"/>
          </a:xfrm>
        </p:spPr>
        <p:txBody>
          <a:bodyPr>
            <a:noAutofit/>
          </a:bodyPr>
          <a:lstStyle/>
          <a:p>
            <a:pPr marR="0" lvl="1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Skills/Certifications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CISSP (Certified Information Systems Security Professional), CEH (Certified Ethical Hacker).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Network Architect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networking solutions in cloud environments, manage hybrid and multi-cloud networks.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Skills/Certifications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AWS Certified Solutions Architect, Google Cloud Professional Cloud Architect.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62606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 path for Network Administration-------</a:t>
            </a:r>
            <a:endParaRPr lang="en-GB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2607"/>
            <a:ext cx="12192000" cy="6495392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Leadership and Specialized Roles</a:t>
            </a:r>
            <a:endParaRPr kumimoji="0" lang="en-US" altLang="en-US" sz="2300" b="1" i="0" u="none" strike="noStrike" cap="none" normalizeH="0" baseline="0" dirty="0">
              <a:ln>
                <a:noFill/>
              </a:ln>
              <a:solidFill>
                <a:srgbClr val="66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Manager/Director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rgbClr val="FF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Oversee IT operations, including network administration, system management, and team leadership.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Skills/Certifications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Leadership skills, project management experience, ITIL certification.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Chief Information Officer (CIO)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rgbClr val="FF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the strategic direction for IT, including networking and infrastructure, and align IT with business goals.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Skills/Certifications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acumen, strong leadership skills, relevant executive-level experience.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62606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 path for Network Administration-------</a:t>
            </a:r>
            <a:endParaRPr lang="en-GB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2607"/>
            <a:ext cx="12192000" cy="6495392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 Continuous Development</a:t>
            </a:r>
            <a:endParaRPr kumimoji="0" lang="en-US" altLang="en-US" sz="2300" b="1" i="0" u="none" strike="noStrike" cap="none" normalizeH="0" baseline="0" dirty="0">
              <a:ln>
                <a:noFill/>
              </a:ln>
              <a:solidFill>
                <a:srgbClr val="FF33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rgbClr val="3333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Pursuing further certifications, such as CCIE (Cisco Certified Internetwork Expert) or specialized certifications in areas like VoIP or wireless networking, can enhance your qualifications.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Workshops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rgbClr val="3333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Attend workshops, webinars, and training sessions to keep up with emerging technologies and trends.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kumimoji="0" lang="en-US" altLang="en-US" sz="2300" b="1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career in network administration can be rewarding, with opportunities for specialization and advancement. 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learning and adaptation to new technologies are key to succeeding in this dynamic field.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57199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Monitoring and Management Tools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6840"/>
            <a:ext cx="12192000" cy="651115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relies on a variety of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ensure the </a:t>
            </a:r>
            <a:r>
              <a:rPr lang="en-GB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and </a:t>
            </a:r>
            <a:r>
              <a:rPr lang="en-GB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Network Monitoring and Management Tools</a:t>
            </a:r>
            <a:endParaRPr lang="en-GB" sz="26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Monitoring Software</a:t>
            </a:r>
            <a:r>
              <a:rPr lang="en-GB" sz="26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600" dirty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SolarWinds Network Performance Monitor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network performance and provides insights into traffic patterns.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Nagios</a:t>
            </a:r>
            <a:r>
              <a:rPr lang="en-GB" sz="26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monitoring of network services, hosts, and server resources.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PRTG Network Monitor</a:t>
            </a:r>
            <a:r>
              <a:rPr lang="en-GB" sz="2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network availability and performance, including bandwidth usage.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57199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Monitoring and Management Tools-----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6840"/>
            <a:ext cx="12192000" cy="651115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Configuration Management Tools</a:t>
            </a:r>
            <a:r>
              <a:rPr lang="en-GB" sz="2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Cisco Prime</a:t>
            </a:r>
            <a:r>
              <a:rPr lang="en-GB" sz="26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Cisco network devices and provides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configuration management capabilities.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lang="en-GB" sz="26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network configuration and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management tasks.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Puppet</a:t>
            </a:r>
            <a:r>
              <a:rPr lang="en-GB" sz="26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automated configuration management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across network devices.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57199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Monitoring and Management Tools-----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6840"/>
            <a:ext cx="12192000" cy="651115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Security Tools</a:t>
            </a:r>
            <a:endParaRPr lang="en-GB" sz="26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Firewalls</a:t>
            </a:r>
            <a:r>
              <a:rPr lang="en-GB" sz="26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600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ASA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advanced firewall capabilities to protect network boundaries.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Fortinet FortiGate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integrated security features, including firewall and intrusion prevention.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Intrusion Detection/Prevention Systems (IDS/IPS)</a:t>
            </a:r>
            <a:r>
              <a:rPr lang="en-GB" sz="26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600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Snort</a:t>
            </a:r>
            <a:r>
              <a:rPr lang="en-GB" sz="26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open-source network intrusion detection system for real-time traffic analysis.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Suricata</a:t>
            </a:r>
            <a:r>
              <a:rPr lang="en-GB" sz="26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open-source IDS/IPS for network security monitoring.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57199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Monitoring and Management Tools-----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6840"/>
            <a:ext cx="12192000" cy="651115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GB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 Solutions</a:t>
            </a:r>
            <a:r>
              <a:rPr lang="en-GB" sz="26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600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OpenVPN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software for creating secure point-to-point or site-to-site connections.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AnyConnect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secure remote access to the network for users.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Network Configuration and Analysis Tools</a:t>
            </a:r>
            <a:endParaRPr lang="en-GB" sz="26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Configuration Management</a:t>
            </a:r>
            <a:r>
              <a:rPr lang="en-GB" sz="26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6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NetBrain</a:t>
            </a:r>
            <a:r>
              <a:rPr lang="en-GB" sz="26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automated network documentation and configuration management.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RANCID</a:t>
            </a:r>
            <a:r>
              <a:rPr lang="en-GB" sz="26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6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network device configurations and helps manage changes.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57199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Monitoring and Management Tools-----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6840"/>
            <a:ext cx="12192000" cy="651115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Traffic Analysis Tools</a:t>
            </a:r>
            <a:r>
              <a:rPr lang="en-GB" sz="2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packet analysis tool for capturing and inspecting network traffic.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NetFlow Analyzer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traffic patterns and provides insights into bandwidth usage.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Network Design and Diagramming Tools</a:t>
            </a:r>
            <a:endParaRPr lang="en-GB" sz="24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Network Diagramming Software</a:t>
            </a:r>
            <a:r>
              <a:rPr lang="en-GB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400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Visio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for creating network diagrams and documentation.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Lucidchart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web-based tool for creating diagrams, including network layouts.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2192000" cy="728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45"/>
                <a:gridCol w="11435255"/>
              </a:tblGrid>
              <a:tr h="435429">
                <a:tc>
                  <a:txBody>
                    <a:bodyPr/>
                    <a:lstStyle/>
                    <a:p>
                      <a:pPr marL="2917825" indent="-2917825" algn="just"/>
                      <a:endParaRPr 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Font typeface="Wingdings" panose="05000000000000000000" pitchFamily="2" charset="2"/>
                        <a:buNone/>
                      </a:pPr>
                      <a:r>
                        <a:rPr lang="en-US" sz="32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  <a:r>
                        <a:rPr lang="en-US" sz="3200" b="1" i="1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Six---continued</a:t>
                      </a:r>
                      <a:endParaRPr lang="en-US" sz="32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90506">
                <a:tc>
                  <a:txBody>
                    <a:bodyPr/>
                    <a:lstStyle/>
                    <a:p>
                      <a:pPr marL="2917825" indent="-2917825" algn="just"/>
                      <a:endParaRPr 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IIS Services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Overview of IIS Services 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IIS Configuration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Setting the web services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 the IP Address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Website Properties 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90506">
                <a:tc>
                  <a:txBody>
                    <a:bodyPr/>
                    <a:lstStyle/>
                    <a:p>
                      <a:pPr marL="2917825" indent="-2917825" algn="just"/>
                      <a:endParaRPr 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3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SEVEN:</a:t>
                      </a:r>
                      <a:r>
                        <a:rPr lang="en-US" sz="3200" b="1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IP ROUTING CONFIGURATION </a:t>
                      </a:r>
                      <a:endParaRPr lang="en-GB" sz="1800" b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Basic Access Control Lists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Cabling a Network and Basic Router Configuration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Managing Device Configuration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Managing Switch Operating System and Configuration Files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Router Configuration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Static Route Configuration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DHCP and NAT Configuration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RIP Configuration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EIGRP Configuration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lvl="1" indent="0">
                        <a:buFont typeface="Wingdings" panose="05000000000000000000" pitchFamily="2" charset="2"/>
                        <a:buNone/>
                      </a:pPr>
                      <a:endParaRPr lang="en-US" sz="32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90D-E1B4-4256-AE84-1A1980F7798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57199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Monitoring and Management Tools-----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6840"/>
            <a:ext cx="12192000" cy="651115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Virtualization and Cloud Tools</a:t>
            </a:r>
            <a:endParaRPr lang="en-GB" sz="24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Virtualization Platforms</a:t>
            </a:r>
            <a:r>
              <a:rPr lang="en-GB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4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VMware</a:t>
            </a:r>
            <a:r>
              <a:rPr lang="en-GB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solutions for virtualizing servers and networks.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Hyper-V</a:t>
            </a:r>
            <a:r>
              <a:rPr lang="en-GB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Microsoft’s virtualization platform for managing virtual machines.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Cloud Networking Solutions</a:t>
            </a:r>
            <a:r>
              <a:rPr lang="en-GB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4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VPC</a:t>
            </a:r>
            <a:r>
              <a:rPr lang="en-GB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Amazon’s Virtual Private Cloud for managing network resources in the cloud.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Virtual Network</a:t>
            </a:r>
            <a:r>
              <a:rPr lang="en-GB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Azure’s solution for creating private networks.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57199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Monitoring and Management Tools-----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6840"/>
            <a:ext cx="12192000" cy="651115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 Command-Line and Scripting Tools</a:t>
            </a:r>
            <a:endParaRPr lang="en-GB" sz="26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Command-Line Interfaces (CLI)</a:t>
            </a:r>
            <a:r>
              <a:rPr lang="en-GB" sz="26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600" dirty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Familiarity with the CLI of routers and switches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(e.g., Cisco IOS, Juniper Junos) is essential for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configuration and troubleshooting.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Scripting Languages</a:t>
            </a:r>
            <a:r>
              <a:rPr lang="en-GB" sz="26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600" dirty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automating tasks and managing network configurations.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scripting in Unix/Linux environments.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57199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Monitoring and Management Tools-----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6840"/>
            <a:ext cx="12192000" cy="651115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 Performance Testing Tools</a:t>
            </a:r>
            <a:endParaRPr lang="en-GB" sz="24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Network Testing Tools</a:t>
            </a:r>
            <a:r>
              <a:rPr lang="en-GB" sz="24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400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iPerf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network bandwidth and performance.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PingPlotter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Visualizes network performance and latency over time.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 Backup and Recovery Tools</a:t>
            </a:r>
            <a:endParaRPr lang="en-GB" sz="24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Backup Solutions</a:t>
            </a:r>
            <a:r>
              <a:rPr lang="en-GB" sz="24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4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Cisco Network Assistant</a:t>
            </a:r>
            <a:r>
              <a:rPr lang="en-GB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Assists with configuration backups for Cisco devices.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 err="1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Rsync</a:t>
            </a:r>
            <a:r>
              <a:rPr lang="en-GB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command-line utility for efficient file backups and synchronization.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657" y="-1"/>
          <a:ext cx="12113626" cy="672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08"/>
                <a:gridCol w="5370431"/>
                <a:gridCol w="6256487"/>
              </a:tblGrid>
              <a:tr h="656195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60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Administrator Vs Network Administrator </a:t>
                      </a:r>
                      <a:endParaRPr lang="en-GB" sz="26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6561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GB" sz="2600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b="1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Administrator </a:t>
                      </a:r>
                      <a:endParaRPr lang="en-GB" sz="2400" b="1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b="1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Administrator </a:t>
                      </a:r>
                      <a:endParaRPr lang="en-GB" sz="2400" b="1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989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2400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Installing, configuring, and updating  software and applications...</a:t>
                      </a:r>
                      <a:endParaRPr lang="en-GB" sz="2400" b="1" i="0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Configuring and maintaining network hardware (routers, switches, firewalls).</a:t>
                      </a:r>
                      <a:endParaRPr lang="en-GB" sz="2400" b="1" i="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989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2400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Monitoring system performance and troubleshooting issues.</a:t>
                      </a:r>
                      <a:endParaRPr lang="en-GB" sz="2400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Monitoring network performance and security.</a:t>
                      </a:r>
                      <a:endParaRPr lang="en-GB" sz="2400" b="1" i="0" dirty="0">
                        <a:solidFill>
                          <a:srgbClr val="66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32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2400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Managing user accounts and permissions</a:t>
                      </a:r>
                      <a:endParaRPr lang="en-GB" sz="2400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Troubleshooting network connectivity issues.</a:t>
                      </a:r>
                      <a:endParaRPr lang="en-GB" sz="2400" b="1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989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2400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Implementing security measures and backups</a:t>
                      </a:r>
                      <a:endParaRPr lang="en-GB" sz="2400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Implementing network security protocols.</a:t>
                      </a:r>
                      <a:endParaRPr lang="en-GB" sz="2400" b="1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989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2400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Performing system upgrades and migrations.</a:t>
                      </a:r>
                      <a:endParaRPr lang="en-GB" sz="2400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Managing IP addresses and DNS settings.</a:t>
                      </a:r>
                      <a:endParaRPr lang="en-GB" sz="2400" b="1" i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own Arrow 1"/>
          <p:cNvSpPr/>
          <p:nvPr/>
        </p:nvSpPr>
        <p:spPr>
          <a:xfrm>
            <a:off x="5894614" y="751114"/>
            <a:ext cx="45719" cy="62440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2192000" cy="71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45"/>
                <a:gridCol w="11435255"/>
              </a:tblGrid>
              <a:tr h="493486">
                <a:tc>
                  <a:txBody>
                    <a:bodyPr/>
                    <a:lstStyle/>
                    <a:p>
                      <a:pPr marL="2917825" indent="-2917825" algn="just"/>
                      <a:endParaRPr lang="en-US" sz="4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28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  <a:r>
                        <a:rPr lang="en-US" sz="2800" b="1" i="1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Seven---continued</a:t>
                      </a:r>
                      <a:endParaRPr lang="en-US" sz="28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90506">
                <a:tc>
                  <a:txBody>
                    <a:bodyPr/>
                    <a:lstStyle/>
                    <a:p>
                      <a:pPr marL="2917825" indent="-2917825" algn="just"/>
                      <a:endParaRPr lang="en-US" sz="4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OSPF Configuration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Configuring Wireless LAN Access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Investigating the Routing Table Lookup Process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90506">
                <a:tc>
                  <a:txBody>
                    <a:bodyPr/>
                    <a:lstStyle/>
                    <a:p>
                      <a:pPr marL="2917825" indent="-2917825" algn="just"/>
                      <a:endParaRPr lang="en-US" sz="4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EIGHT:</a:t>
                      </a:r>
                      <a:r>
                        <a:rPr lang="en-US" sz="2800" b="1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NETWORK TROUBLESHOOTING FUNDAMENTALS </a:t>
                      </a:r>
                      <a:endParaRPr lang="en-GB" sz="1600" b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Troubleshooting Steps (hardware tools, software tools)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Building a fault tolerant system.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Fault Tolerant Components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Fundamentals of Fault Tolerance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Fundamentals of Coding Theory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Fault Tolerant Schemes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Industry Practices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Fault-Tolerant Design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Faults(Permanent Faults, Temporary Faults)</a:t>
                      </a:r>
                      <a:endParaRPr lang="en-US" sz="3600" b="0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Redundancy(Time Redundancy, Hardware Redundancy, Information Redundancy)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90D-E1B4-4256-AE84-1A1980F7798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2192000" cy="688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45"/>
                <a:gridCol w="11435255"/>
              </a:tblGrid>
              <a:tr h="435429">
                <a:tc>
                  <a:txBody>
                    <a:bodyPr/>
                    <a:lstStyle/>
                    <a:p>
                      <a:pPr marL="2917825" indent="-2917825" algn="just"/>
                      <a:endParaRPr 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Font typeface="Wingdings" panose="05000000000000000000" pitchFamily="2" charset="2"/>
                        <a:buNone/>
                      </a:pPr>
                      <a:r>
                        <a:rPr lang="en-US" sz="32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  <a:r>
                        <a:rPr lang="en-US" sz="3200" b="1" i="1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Eight---continued</a:t>
                      </a:r>
                      <a:endParaRPr lang="en-US" sz="32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90506">
                <a:tc>
                  <a:txBody>
                    <a:bodyPr/>
                    <a:lstStyle/>
                    <a:p>
                      <a:pPr marL="2917825" indent="-2917825" algn="just"/>
                      <a:endParaRPr 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 Failure Rate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Reliability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Mean-Time-to-Failure (MTTF)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Repair Rate and MTTR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Fault Tolerance Implementation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Sever Based Implementation of Fault Tolerance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371600" lvl="2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Level 1=&gt; duplicate FAT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371600" lvl="2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Level 2=&gt;duplicate sever HD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371600" lvl="2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Level 3=&gt; duplicate  server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544830" lvl="2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RAID Storage: The Practical Implementation 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544830" lvl="2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Network Operating System Support for Reliability (Striping, Parity, Mirroring)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endParaRPr lang="en-US" sz="3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lvl="1" indent="0">
                        <a:buFont typeface="Wingdings" panose="05000000000000000000" pitchFamily="2" charset="2"/>
                        <a:buNone/>
                      </a:pPr>
                      <a:endParaRPr lang="en-US" sz="32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90D-E1B4-4256-AE84-1A1980F7798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-2"/>
          <a:ext cx="12192000" cy="685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0571"/>
                <a:gridCol w="9071429"/>
              </a:tblGrid>
              <a:tr h="46972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273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Teaching and learning Methods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lvl="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Laboratory, 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Practical work and Simulation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031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Assessment/Evaluation and Grading System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Theoretical Tests (20%)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vl="0" algn="just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Assignment (15%)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vl="0" algn="just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Practical test (15%) 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vl="0" algn="just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Final Exam (50%)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273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Text Books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Limoncelli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Thomas A., Christina J. Hogan and Strata R.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Chalup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The Practice of System and Network Administration, Second Edition, Addison-Wesley Professional, 2007,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304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Materials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AutoNum type="arabicPeriod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Nemeth,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Evi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Garth Snyder, Scott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Seebass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Trent Hein UNIX System Administration Handbook (4</a:t>
                      </a:r>
                      <a:r>
                        <a:rPr lang="en-US" sz="24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Edition), Prentice Hall, 2010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lvl="0" indent="-457200" algn="just">
                        <a:buAutoNum type="arabicPeriod"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Server 2012 Unleashed eBook: Rand Morimoto, Michael Noel, Guy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Yardeni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Omar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Droubi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Andrew Abbate, Chris Amaris,2012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0" indent="-457200" algn="just">
                        <a:buAutoNum type="arabicPeriod"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Router Configuration procedures for Cisco 3900 series, Cisco 2900 series, and Cisco 1900 series integrated services routers (ISRs).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90D-E1B4-4256-AE84-1A1980F7798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ONE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46285"/>
            <a:ext cx="10515600" cy="23306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NETWORK ADMINISTRATION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93485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1. Overview of Computer Networks-----</a:t>
            </a:r>
            <a:endParaRPr lang="en-GB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2900"/>
            <a:ext cx="12192000" cy="65151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SzPct val="120000"/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paradigm: </a:t>
            </a:r>
            <a:endParaRPr lang="en-US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powerful computer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serving all the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Sneaker net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--Method of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3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copying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to a </a:t>
            </a:r>
            <a:r>
              <a:rPr lang="en-US" altLang="en-US" sz="3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3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carrying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from </a:t>
            </a:r>
            <a:r>
              <a:rPr lang="en-US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endParaRPr lang="en-US" altLang="en-US" sz="32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SzPct val="120000"/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paradigm </a:t>
            </a:r>
            <a:endParaRPr lang="en-US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of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but </a:t>
            </a:r>
            <a:r>
              <a:rPr lang="en-US" altLang="en-US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internetworked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(being able to </a:t>
            </a:r>
            <a:r>
              <a:rPr lang="en-US" altLang="en-US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doing the job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SzPct val="120000"/>
              <a:buFont typeface="Wingdings" panose="05000000000000000000" pitchFamily="2" charset="2"/>
              <a:buChar char="ü"/>
            </a:pPr>
            <a:r>
              <a:rPr lang="en-US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no geographical barrier</a:t>
            </a:r>
            <a:endParaRPr lang="en-US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alt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SzPct val="120000"/>
              <a:buFont typeface="Wingdings" panose="05000000000000000000" pitchFamily="2" charset="2"/>
              <a:buChar char="ü"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copper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microwaves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infrared, communication satellites,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fr-F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42899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1. Overview of Computer Networks----- </a:t>
            </a:r>
            <a:endParaRPr lang="en-GB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5943"/>
            <a:ext cx="12192000" cy="6662057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interconnected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endParaRPr lang="en-US" altLang="en-US" sz="2600" b="1" dirty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Interconnected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meaning </a:t>
            </a:r>
            <a:r>
              <a:rPr lang="en-US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the,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some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e.g., 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copper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cabling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optics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etc.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meaning where </a:t>
            </a:r>
            <a:r>
              <a:rPr lang="en-US" alt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(i.e. </a:t>
            </a:r>
            <a:r>
              <a:rPr lang="en-US" altLang="en-US" sz="26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computer</a:t>
            </a:r>
            <a:r>
              <a:rPr lang="en-US" altLang="en-US" sz="26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6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forcibly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6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another </a:t>
            </a:r>
            <a:r>
              <a:rPr lang="en-US" altLang="en-US" sz="26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PC’s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workstations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computers</a:t>
            </a:r>
            <a:r>
              <a:rPr lang="en-US" altLang="en-US" sz="26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internetworking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  <a:r>
              <a:rPr lang="en-US" altLang="en-US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routers</a:t>
            </a:r>
            <a:endParaRPr lang="en-US" altLang="en-US" sz="26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geographically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anywhere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330129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1.1.1 Application or uses of Computer Networks </a:t>
            </a:r>
            <a:endParaRPr lang="en-GB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330131"/>
          <a:ext cx="12066814" cy="629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57"/>
                <a:gridCol w="3312987"/>
                <a:gridCol w="8446770"/>
              </a:tblGrid>
              <a:tr h="3428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GB" sz="2300" dirty="0">
                        <a:solidFill>
                          <a:srgbClr val="A5002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800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</a:t>
                      </a:r>
                      <a:endParaRPr lang="en-GB" sz="2800" dirty="0">
                        <a:solidFill>
                          <a:srgbClr val="A5002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800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Descriptions and</a:t>
                      </a:r>
                      <a:r>
                        <a:rPr lang="en-GB" sz="2800" baseline="0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Examples</a:t>
                      </a:r>
                      <a:endParaRPr lang="en-GB" sz="2800" dirty="0">
                        <a:solidFill>
                          <a:srgbClr val="A5002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2400" dirty="0">
                        <a:solidFill>
                          <a:srgbClr val="CC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Sharing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C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en-GB" sz="2400" dirty="0">
                        <a:solidFill>
                          <a:srgbClr val="CC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en-US" altLang="en-US" sz="23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Computing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3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resources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en-US" sz="23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disks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en-US" sz="23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printers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…)</a:t>
                      </a:r>
                      <a:endParaRPr lang="en-US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en-US" sz="2300" b="1" dirty="0">
                          <a:solidFill>
                            <a:srgbClr val="66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300" b="1" dirty="0">
                          <a:solidFill>
                            <a:srgbClr val="66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mainly </a:t>
                      </a:r>
                      <a:r>
                        <a:rPr lang="en-US" altLang="en-US" sz="2300" b="1" dirty="0">
                          <a:solidFill>
                            <a:srgbClr val="6600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databases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</a:t>
                      </a:r>
                      <a:r>
                        <a:rPr lang="en-US" altLang="en-US" sz="2300" b="1" dirty="0">
                          <a:solidFill>
                            <a:srgbClr val="6600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300" b="1" dirty="0">
                          <a:solidFill>
                            <a:srgbClr val="6600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servers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</a:t>
                      </a:r>
                      <a:endParaRPr lang="en-US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solidFill>
                            <a:srgbClr val="66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2400" dirty="0">
                        <a:solidFill>
                          <a:srgbClr val="66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 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en-GB" sz="2400" dirty="0">
                        <a:solidFill>
                          <a:srgbClr val="66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e-mail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newsgroups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room,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telephony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endParaRPr lang="en-US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en-US" sz="2300" b="1" dirty="0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writing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US" altLang="en-US" sz="2300" b="1" dirty="0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300" b="1" dirty="0">
                          <a:solidFill>
                            <a:srgbClr val="CC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together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 making </a:t>
                      </a:r>
                      <a:r>
                        <a:rPr lang="en-US" altLang="en-US" sz="2300" b="1" dirty="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an </a:t>
                      </a:r>
                      <a:r>
                        <a:rPr lang="en-US" altLang="en-US" sz="2300" b="1" dirty="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300" b="1" dirty="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</a:t>
                      </a:r>
                      <a:endParaRPr lang="en-US" altLang="en-US" sz="2300" b="1" dirty="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en-US" sz="23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videoconferencing</a:t>
                      </a:r>
                      <a:endParaRPr lang="en-US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791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Applications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kumimoji="0" lang="en-US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User-to-User Communication, Entertainment, E-Commerce, </a:t>
                      </a:r>
                      <a:endParaRPr kumimoji="0" lang="en-US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4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240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Applications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en-GB" sz="240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en-US" sz="2300" b="1" dirty="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lang="en-US" altLang="en-US" sz="2300" b="1" dirty="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n-US" alt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placing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orders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…</a:t>
                      </a:r>
                      <a:endParaRPr lang="en-US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altLang="en-US" sz="2300" b="1" dirty="0">
                          <a:solidFill>
                            <a:srgbClr val="6600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</a:t>
                      </a:r>
                      <a:r>
                        <a:rPr lang="en-US" alt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</a:t>
                      </a:r>
                      <a:r>
                        <a:rPr lang="en-US" altLang="en-US" sz="2300" b="1" dirty="0">
                          <a:solidFill>
                            <a:srgbClr val="6600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consumers</a:t>
                      </a:r>
                      <a:r>
                        <a:rPr lang="en-US" altLang="en-US" sz="23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–home shopping</a:t>
                      </a:r>
                      <a:endParaRPr lang="en-US" altLang="en-US" sz="23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16114"/>
          <a:ext cx="12192000" cy="6741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145"/>
                <a:gridCol w="9157855"/>
              </a:tblGrid>
              <a:tr h="9051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u="sng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UNITY UNIVERSITY </a:t>
                      </a:r>
                      <a:endParaRPr lang="en-US" sz="2600" u="sng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u="sng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 OF COMPUTER SCIENCE</a:t>
                      </a:r>
                      <a:endParaRPr lang="en-US" sz="2600" u="sng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5127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 Title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 AND NETWORK</a:t>
                      </a:r>
                      <a:r>
                        <a:rPr lang="en-US" sz="2400" b="1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ADMINISTRATION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27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 Program 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BSc. Degree in Computer Science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27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Code 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COSC 4081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27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Credits/Contacts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3/4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27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Prerequisite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COSC3052, COSC3081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27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Semester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SEMESTER I Year 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27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 of Course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Compulsory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472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kern="120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 Objectives and Competences to be acquired</a:t>
                      </a:r>
                      <a:endParaRPr lang="en-US" sz="2400" i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After a successful completion of this course, students will be able to: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indent="-45720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Support any system administrative tasks independent of platforms;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indent="-45720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and administrative architecture for a network;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indent="-45720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Install and monitor important services for large systems;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indent="-45720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Understand and implement secured systems;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indent="-45720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Troubleshoot and maintain system problems.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90D-E1B4-4256-AE84-1A1980F7798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375556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1.1.1 Application or uses of Computer Networks----- </a:t>
            </a:r>
            <a:endParaRPr lang="en-GB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55262"/>
          <a:ext cx="12192000" cy="667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43"/>
                <a:gridCol w="3347357"/>
                <a:gridCol w="8534400"/>
              </a:tblGrid>
              <a:tr h="3428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GB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300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</a:t>
                      </a:r>
                      <a:endParaRPr lang="en-GB" sz="2300" dirty="0">
                        <a:solidFill>
                          <a:srgbClr val="A5002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300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Descriptions and</a:t>
                      </a:r>
                      <a:r>
                        <a:rPr lang="en-GB" sz="2300" baseline="0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Examples</a:t>
                      </a:r>
                      <a:endParaRPr lang="en-GB" sz="2300" dirty="0">
                        <a:solidFill>
                          <a:srgbClr val="A5002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300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2300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Media</a:t>
                      </a:r>
                      <a:endParaRPr lang="en-GB" sz="2300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helps people in getting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news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feed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trending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topics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all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etc.</a:t>
                      </a:r>
                      <a:endParaRPr lang="en-US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3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sz="23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to Remote Information</a:t>
                      </a:r>
                      <a:endParaRPr lang="en-GB" sz="23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helps in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accessing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remote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from the end-users.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details required for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tickets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plane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tickets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etc</a:t>
                      </a:r>
                      <a:endParaRPr lang="en-US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791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300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GB" sz="2300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Computing</a:t>
                      </a:r>
                      <a:endParaRPr kumimoji="0" lang="en-US" altLang="en-US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Facilitated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computing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58775" marR="0" lvl="0" indent="-358775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which allows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from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remote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servers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via the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300" dirty="0">
                          <a:solidFill>
                            <a:srgbClr val="66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GB" sz="2300" dirty="0">
                        <a:solidFill>
                          <a:srgbClr val="66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Virtualization</a:t>
                      </a:r>
                      <a:endParaRPr lang="en-GB" sz="2300" dirty="0">
                        <a:solidFill>
                          <a:srgbClr val="66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Allows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machines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a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physical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improving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utilization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reducing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costs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indent="-4572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§"/>
                      </a:pPr>
                      <a:endParaRPr lang="en-US" altLang="en-US" sz="23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375556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1.1.1 Application or uses of Computer Networks----- </a:t>
            </a:r>
            <a:endParaRPr lang="en-GB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375558"/>
          <a:ext cx="12191999" cy="6404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927"/>
                <a:gridCol w="3063672"/>
                <a:gridCol w="8534400"/>
              </a:tblGrid>
              <a:tr h="3428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GB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700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</a:t>
                      </a:r>
                      <a:endParaRPr lang="en-GB" sz="2700" dirty="0">
                        <a:solidFill>
                          <a:srgbClr val="A5002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700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Descriptions and</a:t>
                      </a:r>
                      <a:r>
                        <a:rPr lang="en-GB" sz="2700" baseline="0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Examples</a:t>
                      </a:r>
                      <a:endParaRPr lang="en-GB" sz="2700" dirty="0">
                        <a:solidFill>
                          <a:srgbClr val="A5002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7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GB" sz="270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Education</a:t>
                      </a:r>
                      <a:endParaRPr lang="en-GB" sz="270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roviding </a:t>
                      </a: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platforms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</a:t>
                      </a: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classrooms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kumimoji="0" lang="en-US" alt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700" dirty="0">
                          <a:solidFill>
                            <a:srgbClr val="66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GB" sz="2700" dirty="0">
                        <a:solidFill>
                          <a:srgbClr val="66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Remote Working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sz="2700" dirty="0">
                        <a:solidFill>
                          <a:srgbClr val="66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Allowing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employees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from </a:t>
                      </a: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other </a:t>
                      </a: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locations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outside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</a:t>
                      </a: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office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kumimoji="0" lang="en-US" alt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marR="0" lvl="0" indent="-4572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Especially important during the </a:t>
                      </a: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COVID-19 pandemic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kumimoji="0" lang="en-US" alt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791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7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GB" sz="27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E-commerce</a:t>
                      </a:r>
                      <a:endParaRPr kumimoji="0" lang="en-US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Facilitated </a:t>
                      </a: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growth of e-commerce 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</a:t>
                      </a:r>
                      <a:endParaRPr kumimoji="0" lang="en-US" alt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allowing </a:t>
                      </a: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businesses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sell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their </a:t>
                      </a: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products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and </a:t>
                      </a: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services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reach a </a:t>
                      </a: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</a:t>
                      </a:r>
                      <a:r>
                        <a:rPr kumimoji="0" lang="en-US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kumimoji="0" lang="en-US" alt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7917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GB" sz="27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0" lang="en-US" altLang="en-US" sz="2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375556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1.1.1 Application or uses of Computer Networks----- </a:t>
            </a:r>
            <a:endParaRPr lang="en-GB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55262"/>
          <a:ext cx="12066814" cy="640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086"/>
                <a:gridCol w="2770958"/>
                <a:gridCol w="8446770"/>
              </a:tblGrid>
              <a:tr h="7143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GB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600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</a:t>
                      </a:r>
                      <a:endParaRPr lang="en-GB" sz="2600" dirty="0">
                        <a:solidFill>
                          <a:srgbClr val="A5002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600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Descriptions and</a:t>
                      </a:r>
                      <a:r>
                        <a:rPr lang="en-GB" sz="2600" baseline="0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Examples</a:t>
                      </a:r>
                      <a:endParaRPr lang="en-GB" sz="2600" dirty="0">
                        <a:solidFill>
                          <a:srgbClr val="A5002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7170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GB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Collaboration</a:t>
                      </a:r>
                      <a:endParaRPr lang="en-GB" sz="2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Networking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technologies enable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collaboration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allowing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people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together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projects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58775" marR="0" lvl="0" indent="-358775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matter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where they are 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located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1166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GB" sz="2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GB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Telemedicine</a:t>
                      </a:r>
                      <a:endParaRPr lang="en-GB" sz="2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Networking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technologies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have also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enabled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telemedicine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538480" marR="0" lvl="0" indent="-53848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allowing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doctors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healthcare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providers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provide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remote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medical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consultations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diagnosis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patients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remote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locations</a:t>
                      </a:r>
                      <a:r>
                        <a:rPr kumimoji="0" lang="en-US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kumimoji="0" lang="en-US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93485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1.2  Limitations of Networks </a:t>
            </a:r>
            <a:endParaRPr lang="en-GB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1692"/>
            <a:ext cx="12192000" cy="6506308"/>
          </a:xfrm>
        </p:spPr>
        <p:txBody>
          <a:bodyPr>
            <a:noAutofit/>
          </a:bodyPr>
          <a:lstStyle/>
          <a:p>
            <a:pPr marL="514350" lvl="1" indent="-514350" algn="just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120000"/>
              <a:buAutoNum type="arabicPeriod"/>
            </a:pPr>
            <a:r>
              <a:rPr lang="en-US" alt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Issues</a:t>
            </a:r>
            <a:endParaRPr lang="en-US" altLang="en-US" sz="26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 algn="just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held on 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many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can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illegally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 algn="just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when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the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12000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 can be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tapped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by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 algn="just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leads to the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danger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endParaRPr lang="en-GB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120000"/>
              <a:buNone/>
            </a:pPr>
            <a:r>
              <a:rPr lang="en-GB" altLang="en-US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sensitive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GB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hostile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party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 and Malware</a:t>
            </a:r>
            <a:endParaRPr lang="en-US" alt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lead to the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spreading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viruses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another </a:t>
            </a:r>
            <a:r>
              <a:rPr lang="en-US" alt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the </a:t>
            </a:r>
            <a:r>
              <a:rPr lang="en-US" alt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93485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2.1  Limitations of Networks------ </a:t>
            </a:r>
            <a:endParaRPr lang="en-GB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2900"/>
            <a:ext cx="12192000" cy="65151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initial cost</a:t>
            </a:r>
            <a:endParaRPr lang="en-GB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Moral and cultural effects</a:t>
            </a:r>
            <a:endParaRPr lang="en-GB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underage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some of whom may have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pornographic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made the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fight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HIV/AIDS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 sexual behaviour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 abuse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93485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2.1  Limitations of Networks------ </a:t>
            </a:r>
            <a:endParaRPr lang="en-GB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2900"/>
            <a:ext cx="12192000" cy="65151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Spread of terrorism and drug trafficking</a:t>
            </a:r>
            <a:endParaRPr lang="en-GB" sz="27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makes it </a:t>
            </a:r>
            <a:r>
              <a:rPr lang="en-GB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terrorists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traffickers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  <a:endParaRPr lang="en-GB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because; they 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their </a:t>
            </a:r>
            <a:r>
              <a:rPr lang="en-GB" sz="27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Over-reliance on networks</a:t>
            </a:r>
            <a:endParaRPr lang="en-GB" sz="27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done away with </a:t>
            </a:r>
            <a:r>
              <a:rPr lang="en-GB" sz="27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  <a:endParaRPr lang="en-GB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that, all </a:t>
            </a:r>
            <a:r>
              <a:rPr lang="en-GB" sz="27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GB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society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 on 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  <a:endParaRPr lang="en-GB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if by any </a:t>
            </a:r>
            <a:r>
              <a:rPr lang="en-GB" sz="27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chance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7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7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goes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many </a:t>
            </a:r>
            <a:r>
              <a:rPr lang="en-GB" sz="27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GB" sz="27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society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</a:t>
            </a:r>
            <a:r>
              <a:rPr lang="en-GB" sz="27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</a:pPr>
            <a:endParaRPr lang="en-GB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93485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2.1  Limitations of Networks------ </a:t>
            </a:r>
            <a:endParaRPr lang="en-GB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2900"/>
            <a:ext cx="12192000" cy="6515100"/>
          </a:xfrm>
        </p:spPr>
        <p:txBody>
          <a:bodyPr>
            <a:noAutofit/>
          </a:bodyPr>
          <a:lstStyle/>
          <a:p>
            <a:pPr marL="0" lvl="0" indent="0" algn="just" eaLnBrk="0" fontAlgn="base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Management of the</a:t>
            </a:r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US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3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quite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it </a:t>
            </a:r>
            <a:r>
              <a:rPr lang="en-US" altLang="en-US" sz="3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highly qualified and </a:t>
            </a:r>
            <a:r>
              <a:rPr lang="en-US" altLang="en-US" sz="3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skilled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people who are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employed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363200" cy="319314"/>
          </a:xfrm>
          <a:noFill/>
        </p:spPr>
        <p:txBody>
          <a:bodyPr>
            <a:no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The OSI Reference Model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0" y="319314"/>
            <a:ext cx="12192000" cy="6538686"/>
          </a:xfrm>
          <a:noFill/>
        </p:spPr>
        <p:txBody>
          <a:bodyPr>
            <a:normAutofit fontScale="92500" lnSpcReduction="10000"/>
          </a:bodyPr>
          <a:lstStyle/>
          <a:p>
            <a:pPr algn="just" eaLnBrk="0" hangingPunct="0">
              <a:lnSpc>
                <a:spcPct val="16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is an acronym for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Open Systems Interconnection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6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 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denotes the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6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created the </a:t>
            </a: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 model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1984. 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ü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now considered the primary </a:t>
            </a:r>
            <a:r>
              <a:rPr lang="en-GB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 model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inter-computer communications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Ø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Systems Interconnection (OSI) reference model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GB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network scheme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</a:t>
            </a:r>
            <a:r>
              <a:rPr lang="en-GB" alt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compatibility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alt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interoperability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various types</a:t>
            </a:r>
            <a:r>
              <a:rPr lang="en-GB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 technologies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None/>
            </a:pP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B8D1E18B-DB6B-4167-B275-E04372CF4C7D}" type="slidenum">
              <a:rPr lang="de-DE" altLang="en-US"/>
            </a:fld>
            <a:endParaRPr lang="de-DE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363200" cy="319314"/>
          </a:xfrm>
          <a:noFill/>
        </p:spPr>
        <p:txBody>
          <a:bodyPr>
            <a:no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The OSI Reference Model-----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0" y="319314"/>
            <a:ext cx="12192000" cy="6538686"/>
          </a:xfrm>
          <a:noFill/>
        </p:spPr>
        <p:txBody>
          <a:bodyPr>
            <a:noAutofit/>
          </a:bodyPr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 model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model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	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  <a:r>
              <a:rPr lang="en-GB" sz="2600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GB" sz="2600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600" dirty="0">
              <a:solidFill>
                <a:srgbClr val="66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None/>
            </a:pP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interoperability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None/>
            </a:pP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products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endParaRPr lang="en-GB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Ø"/>
            </a:pP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model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how </a:t>
            </a:r>
            <a:r>
              <a:rPr lang="en-GB" altLang="en-US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GB" altLang="en-US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makes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GB" altLang="en-US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en-GB" altLang="en-US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altLang="en-US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programmes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None/>
            </a:pP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(such as 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spreadsheets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through a </a:t>
            </a:r>
            <a:r>
              <a:rPr lang="en-GB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medium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(such as 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GB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None/>
            </a:pP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another 	</a:t>
            </a:r>
            <a:r>
              <a:rPr lang="en-GB" altLang="en-US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programme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 on another </a:t>
            </a:r>
            <a:r>
              <a:rPr lang="en-GB" altLang="en-US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B8D1E18B-DB6B-4167-B275-E04372CF4C7D}" type="slidenum">
              <a:rPr lang="de-DE" altLang="en-US"/>
            </a:fld>
            <a:endParaRPr lang="de-DE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406400"/>
          </a:xfrm>
          <a:noFill/>
        </p:spPr>
        <p:txBody>
          <a:bodyPr>
            <a:normAutofit fontScale="90000"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20000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The OSI Reference Model-----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1" y="406400"/>
            <a:ext cx="6760028" cy="6451600"/>
          </a:xfrm>
          <a:noFill/>
        </p:spPr>
        <p:txBody>
          <a:bodyPr>
            <a:noAutofit/>
          </a:bodyPr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reference model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the </a:t>
            </a:r>
            <a:r>
              <a:rPr lang="en-GB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moving information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a </a:t>
            </a:r>
            <a:r>
              <a:rPr lang="en-GB" alt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medium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endParaRPr lang="en-GB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None/>
            </a:pPr>
            <a:r>
              <a:rPr lang="en-GB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SEVEN smaller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more manageable 	layers, </a:t>
            </a:r>
            <a:endParaRPr lang="en-GB" altLang="en-US" sz="2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None/>
            </a:pPr>
            <a:r>
              <a:rPr lang="en-GB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GB" alt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specifying particular network 	functions</a:t>
            </a:r>
            <a:r>
              <a:rPr lang="en-GB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US" sz="2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ü"/>
            </a:pP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smaller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manageable functions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known as </a:t>
            </a:r>
            <a:r>
              <a:rPr lang="en-GB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layering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endParaRPr lang="en-GB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86D44084-D1B6-4B2F-BC3E-696A9F15A1FE}" type="slidenum">
              <a:rPr lang="de-DE" altLang="en-US"/>
            </a:fld>
            <a:endParaRPr lang="de-DE" altLang="en-US"/>
          </a:p>
        </p:txBody>
      </p:sp>
      <p:graphicFrame>
        <p:nvGraphicFramePr>
          <p:cNvPr id="461828" name="Object 4"/>
          <p:cNvGraphicFramePr>
            <a:graphicFrameLocks noChangeAspect="1"/>
          </p:cNvGraphicFramePr>
          <p:nvPr/>
        </p:nvGraphicFramePr>
        <p:xfrm>
          <a:off x="7385957" y="744076"/>
          <a:ext cx="4806043" cy="5274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Bitmap Image" r:id="rId1" imgW="5053330" imgH="2918460" progId="Paint.Picture">
                  <p:embed/>
                </p:oleObj>
              </mc:Choice>
              <mc:Fallback>
                <p:oleObj name="Bitmap Image" r:id="rId1" imgW="5053330" imgH="291846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957" y="744076"/>
                        <a:ext cx="4806043" cy="527459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own Arrow 2"/>
          <p:cNvSpPr/>
          <p:nvPr/>
        </p:nvSpPr>
        <p:spPr>
          <a:xfrm>
            <a:off x="6972300" y="620486"/>
            <a:ext cx="413657" cy="6237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30628"/>
          <a:ext cx="12090400" cy="672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514"/>
                <a:gridCol w="10043886"/>
              </a:tblGrid>
              <a:tr h="597104">
                <a:tc>
                  <a:txBody>
                    <a:bodyPr/>
                    <a:lstStyle/>
                    <a:p>
                      <a:pPr algn="just"/>
                      <a:endParaRPr lang="en-US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just">
                        <a:buFont typeface="Wingdings" panose="05000000000000000000" pitchFamily="2" charset="2"/>
                        <a:buNone/>
                      </a:pPr>
                      <a:endParaRPr lang="en-US" sz="3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302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 Description</a:t>
                      </a:r>
                      <a:endParaRPr lang="en-US" sz="3000" i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indent="-4572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course introduces students</a:t>
                      </a:r>
                      <a:r>
                        <a:rPr lang="en-US" sz="32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</a:t>
                      </a: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 the concept of system support.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marR="0" indent="-4572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It provides architecture based platform independent discussion of administrative tasks with practical architecture examples from the different platforms. 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marR="0" indent="-4572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course covers a wide range of supporting tasks from personal computer management to network administration. 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marR="0" indent="-4572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course is intended to provide a scalable and concrete background on system administration activities.</a:t>
                      </a:r>
                      <a:endParaRPr lang="en-US" sz="3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marR="0" indent="-4572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It mainly concentrates on practical sessions to demonstrate network tasks.</a:t>
                      </a:r>
                      <a:r>
                        <a:rPr lang="en-US" sz="4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90D-E1B4-4256-AE84-1A1980F7798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363200" cy="353332"/>
          </a:xfrm>
          <a:noFill/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Why does the OSI model matter?</a:t>
            </a: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0" y="353332"/>
            <a:ext cx="12192000" cy="6504668"/>
          </a:xfrm>
          <a:noFill/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standard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protocols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key to </a:t>
            </a: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formalizing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irrespective of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from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	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model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define their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interconnectivity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other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model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key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1" tooltip="network devices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1" tooltip="network devices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1" tooltip="network devices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1" tooltip="network devices"/>
              </a:rPr>
              <a:t>devices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B8D1E18B-DB6B-4167-B275-E04372CF4C7D}" type="slidenum">
              <a:rPr lang="de-DE" altLang="en-US"/>
            </a:fld>
            <a:endParaRPr lang="de-DE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91885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Why does the OSI model matter?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91886"/>
            <a:ext cx="12192000" cy="64661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matters because it provides a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understanding how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key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why it is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  <a:endParaRPr lang="en-GB" sz="26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divides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manageable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vendors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create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compatible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interoperate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seamlessly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91885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Why does the OSI model matter?-------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91886"/>
            <a:ext cx="12192000" cy="64661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Layered Approach</a:t>
            </a:r>
            <a:endParaRPr lang="en-GB" sz="26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a specific aspect of the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such as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Common Language</a:t>
            </a:r>
            <a:endParaRPr lang="en-GB" sz="26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use to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troubleshoot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in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pinpointing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issues may arise within the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different teams.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91885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Why does the OSI model matter?-------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91886"/>
            <a:ext cx="12192000" cy="64661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Educational Tool</a:t>
            </a:r>
            <a:endParaRPr lang="en-GB" sz="26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understanding the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 model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grasp the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gain insights into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how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Interoperability</a:t>
            </a:r>
            <a:endParaRPr lang="en-GB" sz="26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model's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emphasis on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layer-specific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functions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different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vendors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interoperate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smoothly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crucial in today's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various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07040" y="6356350"/>
            <a:ext cx="746760" cy="365125"/>
          </a:xfrm>
        </p:spPr>
        <p:txBody>
          <a:bodyPr/>
          <a:lstStyle/>
          <a:p>
            <a:fld id="{3D3B27F1-A1DB-4496-9D6F-C7E1FD4717E5}" type="slidenum">
              <a:rPr lang="en-GB" b="1" smtClean="0"/>
            </a:fld>
            <a:endParaRPr lang="en-GB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91885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Why does the OSI model matter?-------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91886"/>
            <a:ext cx="12192000" cy="64661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Evolution and Adaptation</a:t>
            </a:r>
            <a:endParaRPr lang="en-GB" sz="26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itself may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(TCP/IP</a:t>
            </a:r>
            <a:r>
              <a:rPr lang="en-GB" sz="2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the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dominant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its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foundational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guides the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evolution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model matters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defines a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played 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457198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How the OSI model works?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5362"/>
            <a:ext cx="12192000" cy="66026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4036695" algn="l"/>
              </a:tabLs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model works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a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seven-layer abstraction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more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	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its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this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here’s an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 model’s</a:t>
            </a:r>
            <a:r>
              <a:rPr lang="en-GB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operation.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say you decide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(A)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(B).</a:t>
            </a:r>
            <a:endParaRPr lang="en-GB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7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When you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7 application protocol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your 	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to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6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6 compresses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data,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to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5. </a:t>
            </a:r>
            <a:endParaRPr lang="en-GB" b="1" dirty="0">
              <a:solidFill>
                <a:srgbClr val="66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  <a:p>
            <a:fld id="{3D3B27F1-A1DB-4496-9D6F-C7E1FD4717E5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255360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How the OSI model works?----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5362"/>
            <a:ext cx="12192000" cy="66026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5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your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outgoing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which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it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4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4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5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and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port number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ensure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gets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4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enforces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  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3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over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devices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 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255360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How the OSI model works?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5362"/>
            <a:ext cx="12192000" cy="66026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2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the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adds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then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LLC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sublayer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each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1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form of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data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then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B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either through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pulses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 waves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or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pulses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optics).</a:t>
            </a:r>
            <a:endParaRPr lang="en-GB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1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that,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as the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GB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readable format-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-just as it was 	intended.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29425"/>
          </a:xfrm>
        </p:spPr>
        <p:txBody>
          <a:bodyPr>
            <a:noAutofit/>
          </a:bodyPr>
          <a:lstStyle/>
          <a:p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How the OSI model works?------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6" y="4849586"/>
            <a:ext cx="12055928" cy="200841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movements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hop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3485" y="845565"/>
            <a:ext cx="10890315" cy="457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076541" cy="326571"/>
          </a:xfrm>
          <a:noFill/>
        </p:spPr>
        <p:txBody>
          <a:bodyPr>
            <a:no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r>
              <a:rPr lang="en-GB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  The Seven OSI Reference Model Layers</a:t>
            </a:r>
            <a:endParaRPr lang="en-GB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2E44A4F8-9961-456B-9E25-DEBE5413CA0B}" type="slidenum">
              <a:rPr lang="de-DE" altLang="en-US"/>
            </a:fld>
            <a:endParaRPr lang="de-DE" altLang="en-US"/>
          </a:p>
        </p:txBody>
      </p:sp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0" y="228599"/>
            <a:ext cx="12192000" cy="669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Clr>
                <a:schemeClr val="tx2"/>
              </a:buClr>
              <a:buSzPct val="120000"/>
              <a:buFont typeface="Wingdings" panose="05000000000000000000" pitchFamily="2" charset="2"/>
              <a:buChar char="Ø"/>
            </a:pP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breaking up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networking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GB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 reduces complexity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lnSpc>
                <a:spcPct val="150000"/>
              </a:lnSpc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</a:t>
            </a:r>
            <a:r>
              <a:rPr lang="en-GB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 above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 the </a:t>
            </a:r>
            <a:r>
              <a:rPr lang="en-GB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specification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lnSpc>
                <a:spcPct val="150000"/>
              </a:lnSpc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layer </a:t>
            </a:r>
            <a:r>
              <a:rPr lang="en-GB" alt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communicates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layer’s </a:t>
            </a:r>
            <a:r>
              <a:rPr lang="en-GB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other 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lnSpc>
                <a:spcPct val="150000"/>
              </a:lnSpc>
              <a:buClr>
                <a:schemeClr val="tx2"/>
              </a:buClr>
              <a:buSzPct val="120000"/>
              <a:buFont typeface="Wingdings" panose="05000000000000000000" pitchFamily="2" charset="2"/>
              <a:buChar char="ü"/>
            </a:pP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4 layers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transport, network, data link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physical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 4, 3, 2, and 1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concerned with the </a:t>
            </a:r>
            <a:r>
              <a:rPr lang="en-GB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end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lnSpc>
                <a:spcPct val="150000"/>
              </a:lnSpc>
              <a:buClr>
                <a:schemeClr val="tx2"/>
              </a:buClr>
              <a:buSzPct val="120000"/>
              <a:buFont typeface="Wingdings" panose="05000000000000000000" pitchFamily="2" charset="2"/>
              <a:buChar char="ü"/>
            </a:pP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 three layers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model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application, presentation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alt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 7, 6 and 5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orientated more toward </a:t>
            </a:r>
            <a:r>
              <a:rPr lang="en-GB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GB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lnSpc>
                <a:spcPct val="150000"/>
              </a:lnSpc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Encapsulated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necessary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information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 </a:t>
            </a:r>
            <a:r>
              <a:rPr lang="en-US" alt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moves down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layers before network transit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2192000" cy="6914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114"/>
                <a:gridCol w="11567886"/>
              </a:tblGrid>
              <a:tr h="482958">
                <a:tc>
                  <a:txBody>
                    <a:bodyPr/>
                    <a:lstStyle/>
                    <a:p>
                      <a:pPr algn="just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Content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375042">
                <a:tc>
                  <a:txBody>
                    <a:bodyPr/>
                    <a:lstStyle/>
                    <a:p>
                      <a:pPr algn="just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ONE: INTRODUCTION TO NETWORK ADMINISTRATION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just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Overview of Computer Network</a:t>
                      </a:r>
                      <a:endParaRPr lang="en-US" sz="2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OSI layers,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Addressing,</a:t>
                      </a:r>
                      <a:r>
                        <a:rPr lang="en-US" sz="26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Naming and Sub-netting</a:t>
                      </a:r>
                      <a:r>
                        <a:rPr lang="en-GB" sz="2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6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Windows network concepts</a:t>
                      </a:r>
                      <a:endParaRPr lang="en-US" sz="2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Workgroups, Server Domain, LDAP,  Active Directory</a:t>
                      </a:r>
                      <a:endParaRPr lang="en-US" sz="2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 and Network Administration </a:t>
                      </a:r>
                      <a:endParaRPr lang="en-US" sz="26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 and Network Administrator and its responsibilities </a:t>
                      </a:r>
                      <a:endParaRPr lang="en-US" sz="2600" b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vl="0" algn="just"/>
                      <a:r>
                        <a:rPr lang="en-US" sz="2600" b="1" kern="1200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CHAPTER TWO: WORKSTATION SUPPORT AND SERVER HARDWARE</a:t>
                      </a:r>
                      <a:r>
                        <a:rPr lang="en-US" sz="26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GB" sz="2600" b="1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257300" lvl="2" indent="-3429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Workstation</a:t>
                      </a:r>
                      <a:endParaRPr lang="en-US" sz="2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371600" lvl="2" indent="-4572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Workstation Processor and Memory</a:t>
                      </a:r>
                      <a:endParaRPr lang="en-GB" sz="2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371600" lvl="2" indent="-4572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Workstation Storage and Compatibility</a:t>
                      </a:r>
                      <a:endParaRPr lang="en-GB" sz="2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371600" lvl="2" indent="-4572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Reliability</a:t>
                      </a:r>
                      <a:endParaRPr lang="en-GB" sz="2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257300" lvl="2" indent="-3429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Servers Hardware </a:t>
                      </a:r>
                      <a:endParaRPr lang="en-GB" sz="2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371600" lvl="2" indent="-4572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Hardware Reliability and LAN</a:t>
                      </a:r>
                      <a:endParaRPr lang="en-US" sz="2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371600" lvl="2" indent="-4572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Hot Swappable</a:t>
                      </a:r>
                      <a:endParaRPr lang="en-GB" sz="2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371600" lvl="2" indent="-4572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Multiple Power Supplies</a:t>
                      </a:r>
                      <a:r>
                        <a:rPr lang="en-GB" sz="26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UPS</a:t>
                      </a:r>
                      <a:endParaRPr lang="en-GB" sz="2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371600" lvl="2" indent="-457200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Asymmetric Multiprocessing, Symmetric Multiprocessing</a:t>
                      </a:r>
                      <a:endParaRPr lang="en-GB" sz="2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90D-E1B4-4256-AE84-1A1980F7798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12061371" cy="310243"/>
          </a:xfrm>
          <a:noFill/>
        </p:spPr>
        <p:txBody>
          <a:bodyPr>
            <a:normAutofit fontScale="90000"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7: Application Layer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0" y="435429"/>
            <a:ext cx="12192000" cy="6422571"/>
          </a:xfrm>
          <a:noFill/>
        </p:spPr>
        <p:txBody>
          <a:bodyPr>
            <a:noAutofit/>
          </a:bodyPr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OSI layer that is closest to the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</a:t>
            </a:r>
            <a:r>
              <a:rPr lang="en-US" alt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services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alt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user’s applications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all the </a:t>
            </a:r>
            <a:r>
              <a:rPr lang="en-US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level protocols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commonly needed by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examples: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(Hypertext Transfer Protocol)</a:t>
            </a:r>
            <a:endParaRPr lang="en-US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basis for the 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when a user use a browser and the  </a:t>
            </a:r>
            <a:r>
              <a:rPr lang="en-US" alt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wants a Web page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name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 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sends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page back</a:t>
            </a:r>
            <a:endParaRPr lang="en-US" alt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TELNET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terminal,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on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</a:t>
            </a:r>
            <a:r>
              <a:rPr lang="en-US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remote machine</a:t>
            </a:r>
            <a:endParaRPr lang="en-US" altLang="en-US" sz="2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transfer</a:t>
            </a:r>
            <a:endParaRPr lang="en-US" altLang="en-US" sz="26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endParaRPr lang="en-US" altLang="en-US" sz="26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for 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names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 their </a:t>
            </a:r>
            <a:r>
              <a:rPr lang="en-US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addresses</a:t>
            </a:r>
            <a:endParaRPr lang="en-US" altLang="en-US" sz="2600" b="1" dirty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461BA28D-B504-4FCF-A668-D7C7F72A0700}" type="slidenum">
              <a:rPr lang="de-DE" altLang="en-US"/>
            </a:fld>
            <a:endParaRPr lang="de-DE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349250"/>
          </a:xfrm>
          <a:noFill/>
        </p:spPr>
        <p:txBody>
          <a:bodyPr>
            <a:no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6: Presentation Layer</a:t>
            </a: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1" y="349249"/>
            <a:ext cx="12192000" cy="6372225"/>
          </a:xfrm>
          <a:noFill/>
        </p:spPr>
        <p:txBody>
          <a:bodyPr>
            <a:noAutofit/>
          </a:bodyPr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</a:t>
            </a:r>
            <a:r>
              <a:rPr lang="en-US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system sends out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US" alt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another system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necessary,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data formats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a </a:t>
            </a:r>
            <a:r>
              <a:rPr lang="en-US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format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 of data.</a:t>
            </a:r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JPEG,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MPEG,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ASCII,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EBCDIC,  HTML.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A92397FE-E571-4638-94C5-D2455905A357}" type="slidenum">
              <a:rPr lang="de-DE" altLang="en-US"/>
            </a:fld>
            <a:endParaRPr lang="de-DE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7772400" cy="240846"/>
          </a:xfrm>
          <a:noFill/>
        </p:spPr>
        <p:txBody>
          <a:bodyPr>
            <a:normAutofit fontScale="90000"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5: Session Layer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0" y="240847"/>
            <a:ext cx="12192000" cy="6617153"/>
          </a:xfrm>
          <a:noFill/>
        </p:spPr>
        <p:txBody>
          <a:bodyPr>
            <a:noAutofit/>
          </a:bodyPr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layer </a:t>
            </a:r>
            <a:r>
              <a:rPr lang="en-US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to </a:t>
            </a:r>
            <a:r>
              <a:rPr lang="en-US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start, control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conversations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(called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between </a:t>
            </a:r>
            <a:r>
              <a:rPr lang="en-US" alt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includes: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management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multiple </a:t>
            </a:r>
            <a:r>
              <a:rPr lang="en-US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bi-directional messages using dialogue control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en-US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keeping track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whose </a:t>
            </a:r>
            <a:r>
              <a:rPr lang="en-US" altLang="en-US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to </a:t>
            </a:r>
            <a:r>
              <a:rPr lang="en-US" altLang="en-US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</a:t>
            </a:r>
            <a:endParaRPr lang="en-US" altLang="en-US" sz="26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Synchronizes dialogue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hosts' presentation layers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their data exchange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preventing two parties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attempting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same critical operation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altLang="en-US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time</a:t>
            </a:r>
            <a:endParaRPr lang="en-US" altLang="en-US" sz="2600" b="1" dirty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provisions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efficient data transfer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en-US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pointing long transmissions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them to continue from where they were after a crash.     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SQL, ASP(AppleTalk Session Protocol).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5305BF75-1E65-4996-B843-3C2A6C6B2780}" type="slidenum">
              <a:rPr lang="de-DE" altLang="en-US"/>
            </a:fld>
            <a:endParaRPr lang="de-DE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534400" cy="362857"/>
          </a:xfrm>
          <a:noFill/>
        </p:spPr>
        <p:txBody>
          <a:bodyPr>
            <a:normAutofit fontScale="90000"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4: Transport Layer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0" y="362857"/>
            <a:ext cx="12192000" cy="6495143"/>
          </a:xfrm>
          <a:noFill/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responsible for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process-to-process delivery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entire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an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on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whole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arrives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overseeing both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source-to-destination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encompasses to </a:t>
            </a:r>
            <a:r>
              <a:rPr lang="en-US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nables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4 protocols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include: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(Transmission Control Protocol) and UDP (User Datagram Protocol).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3179D380-0D33-4C68-9BBA-94E7FEE9E5B8}" type="slidenum">
              <a:rPr lang="de-DE" altLang="en-US"/>
            </a:fld>
            <a:endParaRPr lang="de-DE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534400" cy="362857"/>
          </a:xfrm>
          <a:noFill/>
        </p:spPr>
        <p:txBody>
          <a:bodyPr>
            <a:normAutofit fontScale="90000"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4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Transport Layer 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0" y="362857"/>
            <a:ext cx="12192000" cy="6495143"/>
          </a:xfrm>
          <a:noFill/>
        </p:spPr>
        <p:txBody>
          <a:bodyPr>
            <a:noAutofit/>
          </a:bodyPr>
          <a:lstStyle/>
          <a:p>
            <a:pPr marL="339725" indent="-339725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Service-point addressing:- 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often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several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same time.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reason, </a:t>
            </a:r>
            <a:r>
              <a:rPr 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source-to-destination delivery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one computer to the next 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also from a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US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header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therefore include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 a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service-point address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address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gets each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 </a:t>
            </a:r>
            <a:r>
              <a:rPr 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that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3179D380-0D33-4C68-9BBA-94E7FEE9E5B8}" type="slidenum">
              <a:rPr lang="de-DE" altLang="en-US"/>
            </a:fld>
            <a:endParaRPr lang="de-DE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534400" cy="362857"/>
          </a:xfrm>
          <a:noFill/>
        </p:spPr>
        <p:txBody>
          <a:bodyPr>
            <a:normAutofit fontScale="90000"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4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Transport Layer 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0" y="362857"/>
            <a:ext cx="12192000" cy="6495143"/>
          </a:xfrm>
          <a:noFill/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Segmentation and reassembly:- 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divided into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each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reassemble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upon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arriving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 </a:t>
            </a:r>
            <a:r>
              <a:rPr 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were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 startAt="3"/>
              <a:defRPr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control:-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the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flow control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performed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to end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across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3179D380-0D33-4C68-9BBA-94E7FEE9E5B8}" type="slidenum">
              <a:rPr lang="de-DE" altLang="en-US"/>
            </a:fld>
            <a:endParaRPr lang="de-DE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534400" cy="362857"/>
          </a:xfrm>
          <a:noFill/>
        </p:spPr>
        <p:txBody>
          <a:bodyPr>
            <a:normAutofit fontScale="90000"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4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Transport Layer 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0" y="362857"/>
            <a:ext cx="12192000" cy="6495143"/>
          </a:xfrm>
          <a:noFill/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 startAt="4"/>
              <a:defRPr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control:-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responsible for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error control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process-to-process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rather than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a single link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transport layer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sure that the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arrives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usually achieved through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retransmission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5"/>
              <a:defRPr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control:-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either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connection-oriented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3179D380-0D33-4C68-9BBA-94E7FEE9E5B8}" type="slidenum">
              <a:rPr lang="de-DE" altLang="en-US"/>
            </a:fld>
            <a:endParaRPr lang="de-DE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534400" cy="362857"/>
          </a:xfrm>
          <a:noFill/>
        </p:spPr>
        <p:txBody>
          <a:bodyPr>
            <a:normAutofit fontScale="90000"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4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Transport Layer 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0" y="362857"/>
            <a:ext cx="12192000" cy="6495143"/>
          </a:xfrm>
          <a:noFill/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lphaUcPeriod"/>
              <a:defRPr/>
            </a:pP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</a:t>
            </a:r>
            <a:r>
              <a:rPr lang="en-US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transport layer treats each segment as an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delivers it to the transport layer at the destination machine.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Connection-oriented</a:t>
            </a:r>
            <a:r>
              <a:rPr lang="en-US" sz="28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makes a connection with the transport layer at the destination machine first before delivering the packets.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all the data are transferred,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8670" lvl="1" indent="-51435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ebdings" panose="05030102010509060703" pitchFamily="18" charset="2"/>
              <a:buChar char="V"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3179D380-0D33-4C68-9BBA-94E7FEE9E5B8}" type="slidenum">
              <a:rPr lang="de-DE" altLang="en-US"/>
            </a:fld>
            <a:endParaRPr lang="de-DE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534400" cy="408214"/>
          </a:xfrm>
          <a:noFill/>
        </p:spPr>
        <p:txBody>
          <a:bodyPr>
            <a:no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3: Network Layer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130629" y="290286"/>
            <a:ext cx="12061371" cy="6567714"/>
          </a:xfrm>
          <a:noFill/>
        </p:spPr>
        <p:txBody>
          <a:bodyPr>
            <a:noAutofit/>
          </a:bodyPr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lang="en-GB" alt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end-to-end delivery of packets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source-to-destination delivery of a packet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possibly across multiple networks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how </a:t>
            </a:r>
            <a:r>
              <a:rPr lang="en-GB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works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how </a:t>
            </a:r>
            <a:r>
              <a:rPr lang="en-GB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learned so that the </a:t>
            </a: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 can be delivered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gets from its point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origin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its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final destination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to </a:t>
            </a:r>
            <a:r>
              <a:rPr lang="en-GB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 a packet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GB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packets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altLang="en-US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accommodate different media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GB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routers operate at Layer 3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Ø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:- IP, IPX, AppleTalk.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1D28F41A-FFF0-4230-816E-F33F46BF3C18}" type="slidenum">
              <a:rPr lang="de-DE" altLang="en-US"/>
            </a:fld>
            <a:endParaRPr lang="de-DE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458200" cy="327931"/>
          </a:xfrm>
          <a:noFill/>
        </p:spPr>
        <p:txBody>
          <a:bodyPr>
            <a:normAutofit fontScale="90000"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2: Data Link Layer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0" y="327931"/>
            <a:ext cx="12192000" cy="6530069"/>
          </a:xfrm>
          <a:noFill/>
        </p:spPr>
        <p:txBody>
          <a:bodyPr>
            <a:noAutofit/>
          </a:bodyPr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alt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to the networking media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transmission across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this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the 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locate its intended destination on a network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alt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transit of data across a physical link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Access Control (MAC) addresses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 uses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address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a hardware or data link address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order for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stations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the same medium and still uniquely identify each other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Ethernet, Frame Relay, FDDI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FCCBC45E-AEDD-4190-BFDF-7D9F3842A8CF}" type="slidenum">
              <a:rPr lang="de-DE" altLang="en-US"/>
            </a:fld>
            <a:endParaRPr lang="de-D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90D-E1B4-4256-AE84-1A1980F77980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0"/>
          <a:ext cx="12192000" cy="746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71"/>
                <a:gridCol w="11713029"/>
              </a:tblGrid>
              <a:tr h="261257">
                <a:tc>
                  <a:txBody>
                    <a:bodyPr/>
                    <a:lstStyle/>
                    <a:p>
                      <a:pPr algn="just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  <a:r>
                        <a:rPr lang="en-US" sz="2800" b="1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Two----Continued</a:t>
                      </a:r>
                      <a:endParaRPr lang="en-US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680652">
                <a:tc>
                  <a:txBody>
                    <a:bodyPr/>
                    <a:lstStyle/>
                    <a:p>
                      <a:pPr algn="just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2" indent="-4572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Desired Characteristics of Server: 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marR="0" lvl="2" indent="-4572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Processor and Storage Requirement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marR="0" lvl="2" indent="-4572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CD-ROM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marR="0" lvl="2" indent="-4572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Storage Technology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marR="0" lvl="2" indent="-4572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Bus and Memory Technologies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marR="0" lvl="2" indent="-4572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Reliability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lvl="2" indent="-4572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Fault Tolerant Feature for Servers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lvl="2" indent="-4572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Server Selection</a:t>
                      </a:r>
                      <a:r>
                        <a:rPr lang="en-GB" sz="24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 Users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4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 to 50 Users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4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 to 250 Users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4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500 to 1000 Users</a:t>
                      </a:r>
                      <a:r>
                        <a:rPr lang="en-GB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4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1000+ Users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lvl="2" indent="-4572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Server Performance in Web Page Requests Per Second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lvl="2" indent="-4572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Server Performance in Megabits Per Second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lvl="2" indent="-4572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Server Performance in Transactions Per Second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lvl="2" indent="-4572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Page Requests: Single Vs. Dual</a:t>
                      </a:r>
                      <a:endParaRPr lang="en-US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lvl="2" indent="-4572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Server Performance in Web Page Requests Per Second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lvl="2" indent="-4572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Server Performance in Megabits Per Second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lvl="2" indent="-4572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Server Performance in Transactions Per Second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lvl="2" indent="-4572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Page Requests: Single Vs. Dual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914400" lvl="2" indent="-914400" algn="just"/>
                      <a:endParaRPr lang="en-GB" sz="2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458200" cy="327931"/>
          </a:xfrm>
          <a:noFill/>
        </p:spPr>
        <p:txBody>
          <a:bodyPr>
            <a:normAutofit fontScale="90000"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20000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 of Layer 2: Data Link Layer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0" y="327931"/>
            <a:ext cx="12192000" cy="6530069"/>
          </a:xfrm>
          <a:noFill/>
        </p:spPr>
        <p:txBody>
          <a:bodyPr>
            <a:normAutofit fontScale="85000" lnSpcReduction="20000"/>
          </a:bodyPr>
          <a:lstStyle/>
          <a:p>
            <a:pPr marL="457200" indent="-457200" algn="just" eaLnBrk="0" hangingPunct="0">
              <a:lnSpc>
                <a:spcPct val="150000"/>
              </a:lnSpc>
              <a:buAutoNum type="arabicPeriod"/>
              <a:defRPr/>
            </a:pP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Framing. </a:t>
            </a:r>
            <a:endParaRPr lang="en-US" sz="32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divides the </a:t>
            </a:r>
            <a:r>
              <a:rPr lang="en-US" sz="3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3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manageable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 </a:t>
            </a: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lnSpc>
                <a:spcPct val="150000"/>
              </a:lnSpc>
              <a:buNone/>
              <a:defRPr/>
            </a:pP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Physical addressing. </a:t>
            </a:r>
            <a:endParaRPr lang="en-US" sz="32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to be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lnSpc>
                <a:spcPct val="150000"/>
              </a:lnSpc>
              <a:buNone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32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 </a:t>
            </a:r>
            <a:r>
              <a:rPr 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and/or 	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intended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3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sender‘s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lnSpc>
                <a:spcPct val="150000"/>
              </a:lnSpc>
              <a:buNone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sz="32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32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sz="32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32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	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FCCBC45E-AEDD-4190-BFDF-7D9F3842A8CF}" type="slidenum">
              <a:rPr lang="de-DE" altLang="en-US"/>
            </a:fld>
            <a:endParaRPr lang="de-DE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458200" cy="327931"/>
          </a:xfrm>
          <a:noFill/>
        </p:spPr>
        <p:txBody>
          <a:bodyPr>
            <a:normAutofit fontScale="90000"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20000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 of Layer 2: Data Link Layer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0" y="327931"/>
            <a:ext cx="12192000" cy="6530069"/>
          </a:xfrm>
          <a:noFill/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  <a:defRPr/>
            </a:pPr>
            <a:r>
              <a:rPr lang="en-US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control.</a:t>
            </a:r>
            <a:endParaRPr lang="en-US" sz="27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which the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absorbed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which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produced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7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imposes a </a:t>
            </a:r>
            <a:r>
              <a:rPr lang="en-US" sz="27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overwhelming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Error control. </a:t>
            </a:r>
            <a:endParaRPr lang="en-US" sz="27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7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7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retransmit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damaged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7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</a:t>
            </a:r>
            <a:r>
              <a:rPr lang="en-US" sz="27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7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7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control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normally achieved through a </a:t>
            </a:r>
            <a:r>
              <a:rPr lang="en-US" sz="27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trailer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to the end of the frame.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FCCBC45E-AEDD-4190-BFDF-7D9F3842A8CF}" type="slidenum">
              <a:rPr lang="de-DE" altLang="en-US"/>
            </a:fld>
            <a:endParaRPr lang="de-DE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458200" cy="327931"/>
          </a:xfrm>
          <a:noFill/>
        </p:spPr>
        <p:txBody>
          <a:bodyPr>
            <a:normAutofit fontScale="90000"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20000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 of Layer 2: Data Link Layer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0" y="327931"/>
            <a:ext cx="12192000" cy="6530069"/>
          </a:xfrm>
          <a:noFill/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Access control. </a:t>
            </a:r>
            <a:endParaRPr lang="en-US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 protocols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necessary to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	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the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any given </a:t>
            </a:r>
            <a:r>
              <a:rPr 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FCCBC45E-AEDD-4190-BFDF-7D9F3842A8CF}" type="slidenum">
              <a:rPr lang="de-DE" altLang="en-US"/>
            </a:fld>
            <a:endParaRPr lang="de-DE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001000" cy="348343"/>
          </a:xfrm>
          <a:noFill/>
        </p:spPr>
        <p:txBody>
          <a:bodyPr>
            <a:normAutofit fontScale="90000"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1: Physical Layer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0" y="348343"/>
            <a:ext cx="12192000" cy="6509657"/>
          </a:xfrm>
          <a:noFill/>
        </p:spPr>
        <p:txBody>
          <a:bodyPr>
            <a:noAutofit/>
          </a:bodyPr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deals with the </a:t>
            </a:r>
            <a:r>
              <a:rPr lang="en-US" altLang="en-US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characteristics of the transmission medium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defines</a:t>
            </a: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25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</a:t>
            </a:r>
            <a:r>
              <a:rPr lang="en-US" altLang="en-US" sz="25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and shape of the network connector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pins does the network connector has 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5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each pin is used for</a:t>
            </a:r>
            <a:endParaRPr lang="en-US" altLang="en-US" sz="2500" b="1" dirty="0">
              <a:solidFill>
                <a:srgbClr val="66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25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</a:t>
            </a:r>
            <a:r>
              <a:rPr lang="en-US" altLang="en-US" sz="25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volts represent a 1 and how many a 0</a:t>
            </a:r>
            <a:endParaRPr lang="en-US" altLang="en-US" sz="25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25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</a:t>
            </a:r>
            <a:r>
              <a:rPr lang="en-US" altLang="en-US" sz="25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nanoseconds a bit lasts 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lang="en-US" altLang="en-US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is one way or in both directions simultaneously</a:t>
            </a:r>
            <a:endParaRPr lang="en-US" altLang="en-US" sz="25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characteristics as </a:t>
            </a:r>
            <a:r>
              <a:rPr lang="en-US" alt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levels, timing of voltage changes, physical data rates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transmission distances, physical connectors,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 similar attributes are defined by </a:t>
            </a:r>
            <a:r>
              <a:rPr lang="en-US" altLang="en-US" sz="25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specifications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EIA/TIA-232, RJ45, BNC.</a:t>
            </a: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74F3EC23-9D06-450E-973D-38890E10AFC0}" type="slidenum">
              <a:rPr lang="de-DE" altLang="en-US"/>
            </a:fld>
            <a:endParaRPr lang="de-DE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75C00C84-3248-4CE7-8C0E-5E0E455841EF}" type="slidenum">
              <a:rPr lang="de-DE" altLang="en-US"/>
            </a:fld>
            <a:endParaRPr lang="de-DE" altLang="en-US"/>
          </a:p>
        </p:txBody>
      </p:sp>
      <p:pic>
        <p:nvPicPr>
          <p:cNvPr id="47206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778741"/>
            <a:ext cx="10686143" cy="433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489857"/>
          </a:xfrm>
        </p:spPr>
        <p:txBody>
          <a:bodyPr>
            <a:noAutofit/>
          </a:bodyPr>
          <a:lstStyle/>
          <a:p>
            <a:pPr algn="ctr"/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 TCP/IP Reference Model</a:t>
            </a:r>
            <a:endParaRPr lang="en-AU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10244"/>
            <a:ext cx="12192000" cy="654775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Reference Model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four-layered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suite of </a:t>
            </a: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named after the two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protocols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used in the model,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namely,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r>
              <a:rPr lang="en-AU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 for </a:t>
            </a:r>
            <a:r>
              <a:rPr lang="en-AU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Control Protocol / Internet 	Protocol</a:t>
            </a:r>
            <a:endParaRPr lang="en-AU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developed by the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DoD (Department of Defence)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1960s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able to </a:t>
            </a:r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withstand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intense </a:t>
            </a:r>
            <a:r>
              <a:rPr lang="en-AU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military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transmission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possible to any </a:t>
            </a:r>
            <a:r>
              <a:rPr lang="en-AU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AU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any circumstances.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1981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AU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 model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now the </a:t>
            </a:r>
            <a:r>
              <a:rPr lang="en-AU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which the </a:t>
            </a:r>
            <a:r>
              <a:rPr lang="en-AU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AU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0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3EBE1D-0ADA-453A-B3B6-4F53C354C633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001000" cy="348343"/>
          </a:xfrm>
          <a:noFill/>
        </p:spPr>
        <p:txBody>
          <a:bodyPr>
            <a:normAutofit fontScale="90000"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20000"/>
            </a:pPr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 TCP/IP Reference Model------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0" y="348343"/>
            <a:ext cx="12192000" cy="6509657"/>
          </a:xfrm>
          <a:noFill/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</a:t>
            </a:r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</a:t>
            </a:r>
            <a:r>
              <a:rPr lang="en-AU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 model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seven </a:t>
            </a:r>
            <a:r>
              <a:rPr lang="en-AU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OSI model.</a:t>
            </a:r>
            <a:endParaRPr lang="en-AU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74F3EC23-9D06-450E-973D-38890E10AFC0}" type="slidenum">
              <a:rPr lang="de-DE" altLang="en-US"/>
            </a:fld>
            <a:endParaRPr lang="de-DE" alt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6299" y="1894116"/>
            <a:ext cx="3102429" cy="47759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4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11870871" cy="342900"/>
          </a:xfrm>
          <a:noFill/>
        </p:spPr>
        <p:txBody>
          <a:bodyPr>
            <a:noAutofit/>
          </a:bodyPr>
          <a:lstStyle/>
          <a:p>
            <a:pPr algn="ctr"/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TCP/IP Application Layer</a:t>
            </a:r>
            <a:endParaRPr lang="en-AU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652" name="Rectangle 3"/>
          <p:cNvSpPr>
            <a:spLocks noGrp="1" noChangeArrowheads="1"/>
          </p:cNvSpPr>
          <p:nvPr>
            <p:ph idx="1"/>
          </p:nvPr>
        </p:nvSpPr>
        <p:spPr>
          <a:xfrm>
            <a:off x="1845129" y="342900"/>
            <a:ext cx="10346871" cy="65151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the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properly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packaged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on.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high-level </a:t>
            </a: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AU" alt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AU" alt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defined at this layer: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Network Management Protocol (SNMP)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allows network managers to manage </a:t>
            </a:r>
            <a:r>
              <a:rPr lang="en-AU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AU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A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System (DNS)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to </a:t>
            </a: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A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6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0FFECD-C33C-4F21-A501-37BE4CE075FA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55651" name="Slide Number Placeholder 5"/>
          <p:cNvSpPr txBox="1">
            <a:spLocks noGrp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BE7DD73-7BA9-4021-A8D7-C1DE748E43D9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5565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5" y="1319213"/>
            <a:ext cx="1303058" cy="238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1"/>
            <a:ext cx="10515600" cy="440870"/>
          </a:xfrm>
          <a:noFill/>
        </p:spPr>
        <p:txBody>
          <a:bodyPr>
            <a:noAutofit/>
          </a:bodyPr>
          <a:lstStyle/>
          <a:p>
            <a:pPr algn="ctr"/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TCP/IP Application Layer------</a:t>
            </a:r>
            <a:endParaRPr lang="en-AU" altLang="en-US" sz="2800" dirty="0"/>
          </a:p>
        </p:txBody>
      </p:sp>
      <p:sp>
        <p:nvSpPr>
          <p:cNvPr id="157700" name="Rectangle 2"/>
          <p:cNvSpPr>
            <a:spLocks noGrp="1" noChangeArrowheads="1"/>
          </p:cNvSpPr>
          <p:nvPr>
            <p:ph idx="1"/>
          </p:nvPr>
        </p:nvSpPr>
        <p:spPr>
          <a:xfrm>
            <a:off x="1714501" y="277586"/>
            <a:ext cx="10477500" cy="658041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protocols to support </a:t>
            </a:r>
            <a:r>
              <a:rPr lang="en-AU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transfer, e-mail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AU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Transfer:</a:t>
            </a:r>
            <a:endParaRPr lang="en-AU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AU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Trivial File Transfer Protocol (TFTP)</a:t>
            </a:r>
            <a:r>
              <a:rPr lang="en-AU" altLang="en-US" sz="28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AU" altLang="en-US" sz="28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Unreliable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Datagram Protocol (UDP) 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used to </a:t>
            </a: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configuration files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Cisco IOS images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to </a:t>
            </a:r>
            <a:r>
              <a:rPr lang="en-AU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LAN. </a:t>
            </a:r>
            <a:endParaRPr lang="en-A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AU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Transfer Protocol (FTP)</a:t>
            </a:r>
            <a:endParaRPr lang="en-AU" altLang="en-US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connection-oriented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uses </a:t>
            </a:r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AU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File System (NFS)</a:t>
            </a:r>
            <a:endParaRPr lang="en-AU" altLang="en-US" sz="28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AU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a </a:t>
            </a:r>
            <a:r>
              <a:rPr lang="en-AU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6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C933F8-A0B1-4418-8160-098DA06FA77F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57699" name="Slide Number Placeholder 5"/>
          <p:cNvSpPr txBox="1">
            <a:spLocks noGrp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FBE5A79-DD6F-4A4C-A145-5AC222A3A6F2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5770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8" y="2097768"/>
            <a:ext cx="1260475" cy="230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9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1"/>
            <a:ext cx="10515600" cy="359228"/>
          </a:xfrm>
          <a:noFill/>
        </p:spPr>
        <p:txBody>
          <a:bodyPr>
            <a:noAutofit/>
          </a:bodyPr>
          <a:lstStyle/>
          <a:p>
            <a:pPr algn="ctr"/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TCP/IP Application Layer------</a:t>
            </a:r>
            <a:endParaRPr lang="en-AU" altLang="en-US" sz="2800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2628900" y="179615"/>
            <a:ext cx="9563100" cy="6678386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AU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</a:t>
            </a:r>
            <a:endParaRPr lang="en-AU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Mail Transfer Protocol (SMTP)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AU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Administers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AU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AU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AU" sz="28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Office Protocol (POP3) and IMAP4</a:t>
            </a:r>
            <a:endParaRPr lang="en-A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</a:t>
            </a:r>
            <a:r>
              <a:rPr lang="en-A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a </a:t>
            </a:r>
            <a:r>
              <a:rPr lang="en-A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AU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Remote Access:</a:t>
            </a:r>
            <a:endParaRPr lang="en-AU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Telnet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AU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AU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remotely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AU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A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A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an </a:t>
            </a:r>
            <a:r>
              <a:rPr lang="en-A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AU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Telnet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a </a:t>
            </a:r>
            <a:r>
              <a:rPr lang="en-AU" sz="2800" b="1" u="sng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AU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Telnet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a </a:t>
            </a:r>
            <a:r>
              <a:rPr lang="en-AU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7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3B0863-E8DC-421A-8C39-C24D81E615D3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59747" name="Slide Number Placeholder 5"/>
          <p:cNvSpPr txBox="1">
            <a:spLocks noGrp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F3CDFD5-4E6B-495D-B58B-D184D95B5824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5975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2" y="1137557"/>
            <a:ext cx="2230438" cy="354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90D-E1B4-4256-AE84-1A1980F77980}" type="slidenum">
              <a:rPr lang="en-US" smtClean="0"/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2192000" cy="68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45"/>
                <a:gridCol w="11435255"/>
              </a:tblGrid>
              <a:tr h="1090506">
                <a:tc>
                  <a:txBody>
                    <a:bodyPr/>
                    <a:lstStyle/>
                    <a:p>
                      <a:pPr marL="2917825" indent="-2917825" algn="just"/>
                      <a:endParaRPr lang="en-US" sz="2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2" indent="-4572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Throughput: Single Vs. Dual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lvl="2" indent="-45720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Transactions: Single Vs. Dual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Investigation on the Design of Scalable Servers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lvl="1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Growth of Internet Hosts</a:t>
                      </a:r>
                      <a:r>
                        <a:rPr lang="en-GB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6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Growth of Web Servers</a:t>
                      </a:r>
                      <a:r>
                        <a:rPr lang="en-GB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6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Growth of Server Platforms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Why do We Need a Large-Scale Server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Examples of large-scale servers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Caching/Proxy Servers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Characteristics of Scalable Servers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How to Scale a Server Up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Identifying bottleneck or limitation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Improving Server Scalability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Issues</a:t>
                      </a:r>
                      <a:endParaRPr lang="en-US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Generic Scalable Server Model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Server Load Collection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Request Dispatcher 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Domain Name Mapping (Round-Robin DNS, Smart DNS)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Connection Routing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8" name="Rectangle 6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359682"/>
          </a:xfrm>
          <a:noFill/>
        </p:spPr>
        <p:txBody>
          <a:bodyPr>
            <a:noAutofit/>
          </a:bodyPr>
          <a:lstStyle/>
          <a:p>
            <a:pPr algn="ctr"/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TCP/IP Transport Layer</a:t>
            </a:r>
            <a:endParaRPr lang="en-AU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796" name="Rectangle 3"/>
          <p:cNvSpPr>
            <a:spLocks noGrp="1" noChangeArrowheads="1"/>
          </p:cNvSpPr>
          <p:nvPr>
            <p:ph idx="1"/>
          </p:nvPr>
        </p:nvSpPr>
        <p:spPr>
          <a:xfrm>
            <a:off x="2906486" y="359681"/>
            <a:ext cx="9285514" cy="636179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a </a:t>
            </a: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protocols </a:t>
            </a:r>
            <a:r>
              <a:rPr lang="en-AU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reassemble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AU" alt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into the </a:t>
            </a:r>
            <a:r>
              <a:rPr lang="en-AU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between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AU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end-to-end control</a:t>
            </a:r>
            <a:r>
              <a:rPr lang="en-AU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AU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the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accomplished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AU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sliding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A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7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6CC4FF-BCFC-4BEF-80EF-1EE4D9E5032C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61795" name="Slide Number Placeholder 5"/>
          <p:cNvSpPr txBox="1">
            <a:spLocks noGrp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BCE3B45-5CC8-4601-91BA-24E8F661416F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6179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0" y="1028701"/>
            <a:ext cx="2237013" cy="3515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8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28148"/>
            <a:ext cx="10515600" cy="445382"/>
          </a:xfrm>
          <a:noFill/>
        </p:spPr>
        <p:txBody>
          <a:bodyPr>
            <a:noAutofit/>
          </a:bodyPr>
          <a:lstStyle/>
          <a:p>
            <a:pPr algn="ctr"/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TCP/IP Transport Layer-------</a:t>
            </a:r>
            <a:endParaRPr lang="en-AU" altLang="en-US" sz="2800" dirty="0"/>
          </a:p>
        </p:txBody>
      </p:sp>
      <p:sp>
        <p:nvSpPr>
          <p:cNvPr id="1638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688BAA-1CC3-484E-8F3E-51348B6ADA96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63843" name="Slide Number Placeholder 5"/>
          <p:cNvSpPr txBox="1">
            <a:spLocks noGrp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B8F4C4B-9225-4B01-92B5-D79B6A66D36D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63844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0" y="1752601"/>
            <a:ext cx="6681788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78" y="1752601"/>
            <a:ext cx="2491808" cy="367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46" name="Text Box 4"/>
          <p:cNvSpPr txBox="1">
            <a:spLocks noChangeArrowheads="1"/>
          </p:cNvSpPr>
          <p:nvPr/>
        </p:nvSpPr>
        <p:spPr bwMode="auto">
          <a:xfrm>
            <a:off x="721802" y="1383269"/>
            <a:ext cx="14203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1800" b="1" dirty="0">
                <a:latin typeface="Times New Roman" panose="02020603050405020304" pitchFamily="18" charset="0"/>
              </a:rPr>
              <a:t>Transport</a:t>
            </a:r>
            <a:endParaRPr lang="en-AU" altLang="en-US" sz="1800" b="1" dirty="0">
              <a:latin typeface="Times New Roman" panose="02020603050405020304" pitchFamily="18" charset="0"/>
            </a:endParaRPr>
          </a:p>
        </p:txBody>
      </p:sp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4" y="3573464"/>
            <a:ext cx="61118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825875" y="2133600"/>
            <a:ext cx="133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1400">
                <a:latin typeface="Times New Roman" panose="02020603050405020304" pitchFamily="18" charset="0"/>
              </a:rPr>
              <a:t>I just sent #10</a:t>
            </a:r>
            <a:endParaRPr lang="en-AU" altLang="en-US" sz="1400">
              <a:latin typeface="Times New Roman" panose="02020603050405020304" pitchFamily="18" charset="0"/>
            </a:endParaRP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8256588" y="2276475"/>
            <a:ext cx="168751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AU" altLang="en-US" sz="1400">
                <a:latin typeface="Times New Roman" panose="02020603050405020304" pitchFamily="18" charset="0"/>
              </a:rPr>
              <a:t>I just received #10</a:t>
            </a:r>
            <a:endParaRPr lang="en-AU" altLang="en-US" sz="1400">
              <a:latin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AU" altLang="en-US" sz="1400">
                <a:latin typeface="Times New Roman" panose="02020603050405020304" pitchFamily="18" charset="0"/>
              </a:rPr>
              <a:t>Now I need #11</a:t>
            </a:r>
            <a:endParaRPr lang="en-AU" altLang="en-US" sz="1400">
              <a:latin typeface="Times New Roman" panose="02020603050405020304" pitchFamily="18" charset="0"/>
            </a:endParaRPr>
          </a:p>
        </p:txBody>
      </p:sp>
      <p:pic>
        <p:nvPicPr>
          <p:cNvPr id="40981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788" y="3644901"/>
            <a:ext cx="7112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52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4" y="3184526"/>
            <a:ext cx="1081087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53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38" y="3289300"/>
            <a:ext cx="1071562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3863976" y="5229225"/>
            <a:ext cx="6048375" cy="8318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dirty="0">
                <a:latin typeface="Times New Roman" panose="02020603050405020304" pitchFamily="18" charset="0"/>
              </a:rPr>
              <a:t>This shows sequence numbers and acknowledgements.</a:t>
            </a:r>
            <a:endParaRPr lang="en-AU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10405E-6 C 0.02222 0.00047 0.09479 0.00185 0.14496 0.0037 C 0.18177 -0.0067 0.20451 -0.06196 0.22118 -0.06196 C 0.23784 -0.06196 0.23159 -0.00832 0.24496 0.0037 C 0.25833 0.01573 0.25781 0.00879 0.30156 0.01064 C 0.3684 0.02313 0.44705 0.0148 0.50781 0.0148 " pathEditMode="fixed" rAng="0" ptsTypes="faaaff">
                                      <p:cBhvr>
                                        <p:cTn id="8" dur="3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82" y="-19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3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66 0.00092 C -0.13246 -0.00047 -0.15712 3.06358E-6 -0.23646 -0.00555 C -0.28507 -0.00971 -0.26684 -0.07145 -0.28819 -0.07353 C -0.30955 -0.07561 -0.32343 -0.02775 -0.36441 -0.01873 C -0.40538 -0.00971 -0.49896 -0.01873 -0.53437 -0.01873 " pathEditMode="fixed" rAng="0" ptsTypes="ffaaf">
                                      <p:cBhvr>
                                        <p:cTn id="14" dur="30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4" y="-3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3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/>
      <p:bldP spid="40971" grpId="0"/>
      <p:bldP spid="4098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6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-87739"/>
            <a:ext cx="10515600" cy="737028"/>
          </a:xfrm>
          <a:noFill/>
        </p:spPr>
        <p:txBody>
          <a:bodyPr>
            <a:normAutofit/>
          </a:bodyPr>
          <a:lstStyle/>
          <a:p>
            <a:pPr algn="ctr"/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TCP/IP Transport Layer-------</a:t>
            </a:r>
            <a:endParaRPr lang="en-AU" altLang="en-US" sz="2800" dirty="0"/>
          </a:p>
        </p:txBody>
      </p:sp>
      <p:sp>
        <p:nvSpPr>
          <p:cNvPr id="1658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8A7898-43E7-4584-976F-BAEC03DBBE8B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65891" name="Slide Number Placeholder 5"/>
          <p:cNvSpPr txBox="1">
            <a:spLocks noGrp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5557B96-D5A2-413C-84A8-20FF4F388247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6589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0" y="1752601"/>
            <a:ext cx="6681788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89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3" y="2316956"/>
            <a:ext cx="2345154" cy="333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4" name="Text Box 4"/>
          <p:cNvSpPr txBox="1">
            <a:spLocks noChangeArrowheads="1"/>
          </p:cNvSpPr>
          <p:nvPr/>
        </p:nvSpPr>
        <p:spPr bwMode="auto">
          <a:xfrm>
            <a:off x="728662" y="1735139"/>
            <a:ext cx="18998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000" b="1" dirty="0">
                <a:latin typeface="Times New Roman" panose="02020603050405020304" pitchFamily="18" charset="0"/>
              </a:rPr>
              <a:t>Transport</a:t>
            </a:r>
            <a:endParaRPr lang="en-AU" altLang="en-US" sz="2000" b="1" dirty="0">
              <a:latin typeface="Times New Roman" panose="02020603050405020304" pitchFamily="18" charset="0"/>
            </a:endParaRP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4" y="3573464"/>
            <a:ext cx="61118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825875" y="2017713"/>
            <a:ext cx="1333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1400">
                <a:latin typeface="Times New Roman" panose="02020603050405020304" pitchFamily="18" charset="0"/>
              </a:rPr>
              <a:t>I just sent #11, 12 and 13</a:t>
            </a:r>
            <a:endParaRPr lang="en-AU" altLang="en-US" sz="1400">
              <a:latin typeface="Times New Roman" panose="02020603050405020304" pitchFamily="18" charset="0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8256588" y="2276475"/>
            <a:ext cx="168751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AU" altLang="en-US" sz="1400">
                <a:latin typeface="Times New Roman" panose="02020603050405020304" pitchFamily="18" charset="0"/>
              </a:rPr>
              <a:t>I just received #12</a:t>
            </a:r>
            <a:endParaRPr lang="en-AU" altLang="en-US" sz="1400">
              <a:latin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AU" altLang="en-US" sz="1400">
                <a:latin typeface="Times New Roman" panose="02020603050405020304" pitchFamily="18" charset="0"/>
              </a:rPr>
              <a:t>Now I need #13</a:t>
            </a:r>
            <a:endParaRPr lang="en-AU" altLang="en-US" sz="1400">
              <a:latin typeface="Times New Roman" panose="02020603050405020304" pitchFamily="18" charset="0"/>
            </a:endParaRPr>
          </a:p>
        </p:txBody>
      </p:sp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788" y="3644901"/>
            <a:ext cx="7112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90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4" y="3184526"/>
            <a:ext cx="1081087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90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38" y="3289300"/>
            <a:ext cx="1071562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3863976" y="5229226"/>
            <a:ext cx="6048375" cy="11969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>
                <a:latin typeface="Times New Roman" panose="02020603050405020304" pitchFamily="18" charset="0"/>
              </a:rPr>
              <a:t>This indicates that packet 13 either did not arrive, or arrived with errors, and needs retransmission.</a:t>
            </a: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65903" name="Text Box 13"/>
          <p:cNvSpPr txBox="1">
            <a:spLocks noChangeArrowheads="1"/>
          </p:cNvSpPr>
          <p:nvPr/>
        </p:nvSpPr>
        <p:spPr bwMode="auto">
          <a:xfrm>
            <a:off x="5591176" y="1268414"/>
            <a:ext cx="2447925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>
                <a:latin typeface="Times New Roman" panose="02020603050405020304" pitchFamily="18" charset="0"/>
              </a:rPr>
              <a:t>Sliding Windows</a:t>
            </a:r>
            <a:endParaRPr lang="en-AU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10405E-6 C 0.02222 0.00047 0.09479 0.00185 0.14496 0.0037 C 0.18177 -0.0067 0.20451 -0.06196 0.22118 -0.06196 C 0.23784 -0.06196 0.23159 -0.00832 0.24496 0.0037 C 0.25833 0.01573 0.25781 0.00879 0.30156 0.01064 C 0.3684 0.02313 0.44705 0.0148 0.50781 0.0148 " pathEditMode="fixed" rAng="0" ptsTypes="faaaff">
                                      <p:cBhvr>
                                        <p:cTn id="6" dur="3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82" y="-19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99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66 0.00092 C -0.13246 -0.00047 -0.15712 3.06358E-6 -0.23646 -0.00555 C -0.28507 -0.00971 -0.26684 -0.07145 -0.28819 -0.07353 C -0.30955 -0.07561 -0.32343 -0.02775 -0.36441 -0.01873 C -0.40538 -0.00971 -0.49896 -0.01873 -0.53437 -0.01873 " pathEditMode="fixed" rAng="0" ptsTypes="ffaaf">
                                      <p:cBhvr>
                                        <p:cTn id="14" dur="3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4" y="-3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299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/>
      <p:bldP spid="43016" grpId="0"/>
      <p:bldP spid="4302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4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-87739"/>
            <a:ext cx="10515600" cy="712560"/>
          </a:xfrm>
          <a:noFill/>
        </p:spPr>
        <p:txBody>
          <a:bodyPr>
            <a:noAutofit/>
          </a:bodyPr>
          <a:lstStyle/>
          <a:p>
            <a:pPr algn="ctr"/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TCP/IP Transport Layer-------</a:t>
            </a:r>
            <a:endParaRPr lang="en-AU" altLang="en-US" sz="2800" dirty="0"/>
          </a:p>
        </p:txBody>
      </p:sp>
      <p:sp>
        <p:nvSpPr>
          <p:cNvPr id="1679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E02658-9046-4C5C-BA4C-6F89DEF78E76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67939" name="Slide Number Placeholder 5"/>
          <p:cNvSpPr txBox="1">
            <a:spLocks noGrp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09B62BD-A49C-4741-8D0E-5E780918CC9C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6794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0" y="1752601"/>
            <a:ext cx="6681788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20" y="1922464"/>
            <a:ext cx="2342215" cy="287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2" name="Text Box 4"/>
          <p:cNvSpPr txBox="1">
            <a:spLocks noChangeArrowheads="1"/>
          </p:cNvSpPr>
          <p:nvPr/>
        </p:nvSpPr>
        <p:spPr bwMode="auto">
          <a:xfrm>
            <a:off x="381341" y="1377499"/>
            <a:ext cx="13502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1600" b="1" dirty="0">
                <a:latin typeface="Times New Roman" panose="02020603050405020304" pitchFamily="18" charset="0"/>
              </a:rPr>
              <a:t>Transport</a:t>
            </a:r>
            <a:endParaRPr lang="en-AU" altLang="en-US" sz="1600" b="1" dirty="0">
              <a:latin typeface="Times New Roman" panose="02020603050405020304" pitchFamily="18" charset="0"/>
            </a:endParaRPr>
          </a:p>
        </p:txBody>
      </p:sp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4" y="3573464"/>
            <a:ext cx="61118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3825875" y="2017713"/>
            <a:ext cx="1333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1400">
                <a:latin typeface="Times New Roman" panose="02020603050405020304" pitchFamily="18" charset="0"/>
              </a:rPr>
              <a:t>I just sent #13 and 14</a:t>
            </a:r>
            <a:endParaRPr lang="en-AU" altLang="en-US" sz="1400">
              <a:latin typeface="Times New Roman" panose="02020603050405020304" pitchFamily="18" charset="0"/>
            </a:endParaRP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8256588" y="2276475"/>
            <a:ext cx="168751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AU" altLang="en-US" sz="1400">
                <a:latin typeface="Times New Roman" panose="02020603050405020304" pitchFamily="18" charset="0"/>
              </a:rPr>
              <a:t>I just received #14</a:t>
            </a:r>
            <a:endParaRPr lang="en-AU" altLang="en-US" sz="1400">
              <a:latin typeface="Times New Roman" panose="02020603050405020304" pitchFamily="18" charset="0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AU" altLang="en-US" sz="1400">
                <a:latin typeface="Times New Roman" panose="02020603050405020304" pitchFamily="18" charset="0"/>
              </a:rPr>
              <a:t>Now I need #15</a:t>
            </a:r>
            <a:endParaRPr lang="en-AU" altLang="en-US" sz="1400">
              <a:latin typeface="Times New Roman" panose="02020603050405020304" pitchFamily="18" charset="0"/>
            </a:endParaRPr>
          </a:p>
        </p:txBody>
      </p:sp>
      <p:pic>
        <p:nvPicPr>
          <p:cNvPr id="1065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788" y="3644901"/>
            <a:ext cx="7112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4" y="3184526"/>
            <a:ext cx="1081087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638" y="3289300"/>
            <a:ext cx="1071562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3863976" y="5229225"/>
            <a:ext cx="6048375" cy="8318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>
                <a:latin typeface="Times New Roman" panose="02020603050405020304" pitchFamily="18" charset="0"/>
              </a:rPr>
              <a:t>The sliding window has worked as the last packet sent has arrived.</a:t>
            </a: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67951" name="Text Box 13"/>
          <p:cNvSpPr txBox="1">
            <a:spLocks noChangeArrowheads="1"/>
          </p:cNvSpPr>
          <p:nvPr/>
        </p:nvSpPr>
        <p:spPr bwMode="auto">
          <a:xfrm>
            <a:off x="5591176" y="1268414"/>
            <a:ext cx="2447925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>
                <a:latin typeface="Times New Roman" panose="02020603050405020304" pitchFamily="18" charset="0"/>
              </a:rPr>
              <a:t>Sliding Windows</a:t>
            </a:r>
            <a:endParaRPr lang="en-AU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10405E-6 C 0.02222 0.00047 0.09479 0.00185 0.14496 0.0037 C 0.18177 -0.0067 0.20451 -0.06196 0.22118 -0.06196 C 0.23784 -0.06196 0.23159 -0.00832 0.24496 0.0037 C 0.25833 0.01573 0.25781 0.00879 0.30156 0.01064 C 0.3684 0.02313 0.44705 0.0148 0.50781 0.0148 " pathEditMode="fixed" rAng="0" ptsTypes="faaaff">
                                      <p:cBhvr>
                                        <p:cTn id="6" dur="30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82" y="-19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99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66 0.00092 C -0.13246 -0.00047 -0.15712 3.06358E-6 -0.23646 -0.00555 C -0.28507 -0.00971 -0.26684 -0.07145 -0.28819 -0.07353 C -0.30955 -0.07561 -0.32343 -0.02775 -0.36441 -0.01873 C -0.40538 -0.00971 -0.49896 -0.01873 -0.53437 -0.01873 " pathEditMode="fixed" rAng="0" ptsTypes="ffaaf">
                                      <p:cBhvr>
                                        <p:cTn id="14" dur="3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4" y="-3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299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/>
      <p:bldP spid="106504" grpId="0"/>
      <p:bldP spid="10650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1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1"/>
            <a:ext cx="10515600" cy="506185"/>
          </a:xfrm>
          <a:noFill/>
        </p:spPr>
        <p:txBody>
          <a:bodyPr>
            <a:noAutofit/>
          </a:bodyPr>
          <a:lstStyle/>
          <a:p>
            <a:pPr algn="ctr"/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TCP/IP Transport Layer-------</a:t>
            </a:r>
            <a:endParaRPr lang="en-AU" altLang="en-US" sz="2800" dirty="0"/>
          </a:p>
        </p:txBody>
      </p:sp>
      <p:sp>
        <p:nvSpPr>
          <p:cNvPr id="169988" name="Rectangle 2"/>
          <p:cNvSpPr>
            <a:spLocks noGrp="1" noChangeArrowheads="1"/>
          </p:cNvSpPr>
          <p:nvPr>
            <p:ph idx="1"/>
          </p:nvPr>
        </p:nvSpPr>
        <p:spPr>
          <a:xfrm>
            <a:off x="2971800" y="391886"/>
            <a:ext cx="9220200" cy="646611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AU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Transmission Control Protocol (TCP)</a:t>
            </a:r>
            <a:endParaRPr lang="en-AU" altLang="en-US" sz="28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Connection-oriented protocol</a:t>
            </a:r>
            <a:endParaRPr lang="en-AU" altLang="en-US" sz="2800" b="1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operation</a:t>
            </a:r>
            <a:endParaRPr lang="en-AU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control – sliding windows</a:t>
            </a:r>
            <a:endParaRPr lang="en-AU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AU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AU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User Datagram Protocol (UDP)</a:t>
            </a:r>
            <a:r>
              <a:rPr lang="en-AU" altLang="en-US" sz="28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altLang="en-US" sz="28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Unreliable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AU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acknowledgments</a:t>
            </a:r>
            <a:r>
              <a:rPr lang="en-AU" altLang="en-US" sz="28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AU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9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60D60C-E90E-480B-9C00-A91DE708335B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69987" name="Slide Number Placeholder 5"/>
          <p:cNvSpPr txBox="1">
            <a:spLocks noGrp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95C84FC-183B-4E0B-AFAF-E4FC4D67D0A9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6998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8" y="1486580"/>
            <a:ext cx="2537399" cy="326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90" name="Text Box 4"/>
          <p:cNvSpPr txBox="1">
            <a:spLocks noChangeArrowheads="1"/>
          </p:cNvSpPr>
          <p:nvPr/>
        </p:nvSpPr>
        <p:spPr bwMode="auto">
          <a:xfrm>
            <a:off x="423862" y="1050925"/>
            <a:ext cx="1758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1800" b="1" dirty="0">
                <a:latin typeface="Times New Roman" panose="02020603050405020304" pitchFamily="18" charset="0"/>
              </a:rPr>
              <a:t>Transport</a:t>
            </a:r>
            <a:endParaRPr lang="en-AU" altLang="en-US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9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391886"/>
          </a:xfrm>
          <a:noFill/>
        </p:spPr>
        <p:txBody>
          <a:bodyPr>
            <a:noAutofit/>
          </a:bodyPr>
          <a:lstStyle/>
          <a:p>
            <a:pPr algn="ctr"/>
            <a:r>
              <a:rPr lang="en-AU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TCP/IP Internet Layer</a:t>
            </a:r>
            <a:endParaRPr lang="en-AU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036" name="Rectangle 3"/>
          <p:cNvSpPr>
            <a:spLocks noGrp="1" noChangeArrowheads="1"/>
          </p:cNvSpPr>
          <p:nvPr>
            <p:ph idx="1"/>
          </p:nvPr>
        </p:nvSpPr>
        <p:spPr>
          <a:xfrm>
            <a:off x="3048000" y="391886"/>
            <a:ext cx="9144000" cy="646611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- </a:t>
            </a:r>
            <a:r>
              <a:rPr lang="en-AU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AU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packet-switching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error checking or correction</a:t>
            </a:r>
            <a:endParaRPr lang="en-AU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AU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Protocol (IP</a:t>
            </a: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AU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best-effort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</a:t>
            </a: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endParaRPr lang="en-AU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Control Message Protocol (ICMP)</a:t>
            </a:r>
            <a:r>
              <a:rPr lang="en-AU" altLang="en-US" sz="28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AU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</a:t>
            </a:r>
            <a:endParaRPr lang="en-AU" altLang="en-US" sz="28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Resolution Protocol (ARP)</a:t>
            </a:r>
            <a:r>
              <a:rPr lang="en-AU" altLang="en-US" sz="28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a </a:t>
            </a:r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A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Address Resolution Protocol (RARP)</a:t>
            </a:r>
            <a:r>
              <a:rPr lang="en-AU" altLang="en-US" sz="28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AU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known </a:t>
            </a:r>
            <a:r>
              <a:rPr lang="en-AU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AU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0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080EFE-A059-41BE-A675-8DF232DE3162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72035" name="Slide Number Placeholder 5"/>
          <p:cNvSpPr txBox="1">
            <a:spLocks noGrp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AE1D54E-2693-4FAC-8BAD-5300D137D205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72037" name="Text Box 4"/>
          <p:cNvSpPr txBox="1">
            <a:spLocks noChangeArrowheads="1"/>
          </p:cNvSpPr>
          <p:nvPr/>
        </p:nvSpPr>
        <p:spPr bwMode="auto">
          <a:xfrm>
            <a:off x="838200" y="1301142"/>
            <a:ext cx="15505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 dirty="0">
                <a:latin typeface="Times New Roman" panose="02020603050405020304" pitchFamily="18" charset="0"/>
              </a:rPr>
              <a:t>Internet</a:t>
            </a:r>
            <a:endParaRPr lang="en-AU" alt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172038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6" y="1762807"/>
            <a:ext cx="2900364" cy="370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1"/>
            <a:ext cx="10515600" cy="506185"/>
          </a:xfrm>
          <a:noFill/>
        </p:spPr>
        <p:txBody>
          <a:bodyPr>
            <a:noAutofit/>
          </a:bodyPr>
          <a:lstStyle/>
          <a:p>
            <a:pPr algn="ctr"/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TCP/IP Network Access Layer</a:t>
            </a:r>
            <a:endParaRPr lang="en-AU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084" name="Rectangle 3"/>
          <p:cNvSpPr>
            <a:spLocks noGrp="1" noChangeArrowheads="1"/>
          </p:cNvSpPr>
          <p:nvPr>
            <p:ph idx="1"/>
          </p:nvPr>
        </p:nvSpPr>
        <p:spPr>
          <a:xfrm>
            <a:off x="2927350" y="352312"/>
            <a:ext cx="9264650" cy="63691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an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packet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make a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</a:t>
            </a:r>
            <a:r>
              <a:rPr lang="en-AU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AU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Encapsulates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AU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endParaRPr lang="en-AU" altLang="en-US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AU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modem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other </a:t>
            </a:r>
            <a:r>
              <a:rPr lang="en-AU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Line Internet Protocol (SLIP) 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AU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Point-to-Point Protocol (PPP)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RARP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work at this layer.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0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E8AF2D-23F3-4A4B-AC48-9690FA933AE9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74083" name="Slide Number Placeholder 5"/>
          <p:cNvSpPr txBox="1">
            <a:spLocks noGrp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42EFC1A-CB67-49C6-9F68-B5D59C29FE79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74085" name="Text Box 4"/>
          <p:cNvSpPr txBox="1">
            <a:spLocks noChangeArrowheads="1"/>
          </p:cNvSpPr>
          <p:nvPr/>
        </p:nvSpPr>
        <p:spPr bwMode="auto">
          <a:xfrm>
            <a:off x="160112" y="971778"/>
            <a:ext cx="2056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000" b="1" dirty="0">
                <a:latin typeface="Times New Roman" panose="02020603050405020304" pitchFamily="18" charset="0"/>
              </a:rPr>
              <a:t>Network Access</a:t>
            </a:r>
            <a:endParaRPr lang="en-AU" altLang="en-US" sz="2000" b="1" dirty="0">
              <a:latin typeface="Times New Roman" panose="02020603050405020304" pitchFamily="18" charset="0"/>
            </a:endParaRPr>
          </a:p>
        </p:txBody>
      </p:sp>
      <p:pic>
        <p:nvPicPr>
          <p:cNvPr id="17408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978"/>
            <a:ext cx="2726871" cy="404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8" name="TextBox 6"/>
          <p:cNvSpPr txBox="1">
            <a:spLocks noChangeArrowheads="1"/>
          </p:cNvSpPr>
          <p:nvPr/>
        </p:nvSpPr>
        <p:spPr bwMode="auto">
          <a:xfrm>
            <a:off x="3162300" y="6307930"/>
            <a:ext cx="6400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layer is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defined by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429"/>
            <a:ext cx="10515600" cy="483684"/>
          </a:xfrm>
        </p:spPr>
        <p:txBody>
          <a:bodyPr>
            <a:noAutofit/>
          </a:bodyPr>
          <a:lstStyle/>
          <a:p>
            <a:pPr algn="ctr"/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1.7.1 Comparing TCP/IP and OSI</a:t>
            </a:r>
            <a:endParaRPr lang="en-AU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1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E3C8E4-3BCC-49B5-92D0-01396B377DAB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76131" name="Slide Number Placeholder 5"/>
          <p:cNvSpPr txBox="1">
            <a:spLocks noGrp="1"/>
          </p:cNvSpPr>
          <p:nvPr/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1297BA0-3287-4FD6-96C7-95E2C599081C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76133" name="Text Box 24"/>
          <p:cNvSpPr txBox="1">
            <a:spLocks noChangeArrowheads="1"/>
          </p:cNvSpPr>
          <p:nvPr/>
        </p:nvSpPr>
        <p:spPr bwMode="auto">
          <a:xfrm>
            <a:off x="6170614" y="1304822"/>
            <a:ext cx="165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400" b="1" dirty="0">
                <a:latin typeface="Times New Roman" panose="02020603050405020304" pitchFamily="18" charset="0"/>
              </a:rPr>
              <a:t>OSI Model</a:t>
            </a:r>
            <a:endParaRPr lang="en-AU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76134" name="Group 46"/>
          <p:cNvGrpSpPr/>
          <p:nvPr/>
        </p:nvGrpSpPr>
        <p:grpSpPr bwMode="auto">
          <a:xfrm>
            <a:off x="1533981" y="1395310"/>
            <a:ext cx="2087563" cy="4286250"/>
            <a:chOff x="1276" y="935"/>
            <a:chExt cx="1315" cy="2813"/>
          </a:xfrm>
        </p:grpSpPr>
        <p:pic>
          <p:nvPicPr>
            <p:cNvPr id="176153" name="Picture 1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1389"/>
              <a:ext cx="1259" cy="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6154" name="Text Box 23"/>
            <p:cNvSpPr txBox="1">
              <a:spLocks noChangeArrowheads="1"/>
            </p:cNvSpPr>
            <p:nvPr/>
          </p:nvSpPr>
          <p:spPr bwMode="auto">
            <a:xfrm>
              <a:off x="1276" y="935"/>
              <a:ext cx="131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2400" b="1" dirty="0">
                  <a:latin typeface="Times New Roman" panose="02020603050405020304" pitchFamily="18" charset="0"/>
                </a:rPr>
                <a:t>TCP/IP Model</a:t>
              </a:r>
              <a:endParaRPr lang="en-AU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6155" name="Text Box 33"/>
            <p:cNvSpPr txBox="1">
              <a:spLocks noChangeArrowheads="1"/>
            </p:cNvSpPr>
            <p:nvPr/>
          </p:nvSpPr>
          <p:spPr bwMode="auto">
            <a:xfrm>
              <a:off x="1474" y="1752"/>
              <a:ext cx="952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2000" b="1">
                  <a:latin typeface="Times New Roman" panose="02020603050405020304" pitchFamily="18" charset="0"/>
                </a:rPr>
                <a:t>Application</a:t>
              </a:r>
              <a:endParaRPr lang="en-AU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76156" name="Text Box 34"/>
            <p:cNvSpPr txBox="1">
              <a:spLocks noChangeArrowheads="1"/>
            </p:cNvSpPr>
            <p:nvPr/>
          </p:nvSpPr>
          <p:spPr bwMode="auto">
            <a:xfrm>
              <a:off x="1565" y="3158"/>
              <a:ext cx="72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000" b="1">
                  <a:latin typeface="Times New Roman" panose="02020603050405020304" pitchFamily="18" charset="0"/>
                </a:rPr>
                <a:t>Network Access</a:t>
              </a:r>
              <a:endParaRPr lang="en-AU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76157" name="Text Box 35"/>
            <p:cNvSpPr txBox="1">
              <a:spLocks noChangeArrowheads="1"/>
            </p:cNvSpPr>
            <p:nvPr/>
          </p:nvSpPr>
          <p:spPr bwMode="auto">
            <a:xfrm>
              <a:off x="1590" y="2772"/>
              <a:ext cx="70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2000" b="1">
                  <a:latin typeface="Times New Roman" panose="02020603050405020304" pitchFamily="18" charset="0"/>
                </a:rPr>
                <a:t>Internet</a:t>
              </a:r>
              <a:endParaRPr lang="en-AU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76158" name="Text Box 36"/>
            <p:cNvSpPr txBox="1">
              <a:spLocks noChangeArrowheads="1"/>
            </p:cNvSpPr>
            <p:nvPr/>
          </p:nvSpPr>
          <p:spPr bwMode="auto">
            <a:xfrm>
              <a:off x="1520" y="2432"/>
              <a:ext cx="861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2000" b="1" dirty="0">
                  <a:latin typeface="Times New Roman" panose="02020603050405020304" pitchFamily="18" charset="0"/>
                </a:rPr>
                <a:t>Transport</a:t>
              </a:r>
              <a:endParaRPr lang="en-AU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6135" name="Group 45"/>
          <p:cNvGrpSpPr/>
          <p:nvPr/>
        </p:nvGrpSpPr>
        <p:grpSpPr bwMode="auto">
          <a:xfrm>
            <a:off x="5448301" y="2068410"/>
            <a:ext cx="4178300" cy="3613150"/>
            <a:chOff x="3015" y="1426"/>
            <a:chExt cx="2632" cy="2276"/>
          </a:xfrm>
        </p:grpSpPr>
        <p:pic>
          <p:nvPicPr>
            <p:cNvPr id="176136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5" y="1455"/>
              <a:ext cx="2632" cy="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6137" name="Text Box 25"/>
            <p:cNvSpPr txBox="1">
              <a:spLocks noChangeArrowheads="1"/>
            </p:cNvSpPr>
            <p:nvPr/>
          </p:nvSpPr>
          <p:spPr bwMode="auto">
            <a:xfrm>
              <a:off x="3440" y="1426"/>
              <a:ext cx="10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2000" b="1">
                  <a:latin typeface="Times New Roman" panose="02020603050405020304" pitchFamily="18" charset="0"/>
                </a:rPr>
                <a:t>Application</a:t>
              </a:r>
              <a:endParaRPr lang="en-AU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76138" name="Text Box 26"/>
            <p:cNvSpPr txBox="1">
              <a:spLocks noChangeArrowheads="1"/>
            </p:cNvSpPr>
            <p:nvPr/>
          </p:nvSpPr>
          <p:spPr bwMode="auto">
            <a:xfrm>
              <a:off x="3288" y="1432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2000" b="1">
                  <a:latin typeface="Times New Roman" panose="02020603050405020304" pitchFamily="18" charset="0"/>
                </a:rPr>
                <a:t>7</a:t>
              </a:r>
              <a:endParaRPr lang="en-AU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76139" name="Text Box 27"/>
            <p:cNvSpPr txBox="1">
              <a:spLocks noChangeArrowheads="1"/>
            </p:cNvSpPr>
            <p:nvPr/>
          </p:nvSpPr>
          <p:spPr bwMode="auto">
            <a:xfrm>
              <a:off x="3288" y="3452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2000" b="1">
                  <a:latin typeface="Times New Roman" panose="02020603050405020304" pitchFamily="18" charset="0"/>
                </a:rPr>
                <a:t>1</a:t>
              </a:r>
              <a:endParaRPr lang="en-AU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76140" name="Text Box 28"/>
            <p:cNvSpPr txBox="1">
              <a:spLocks noChangeArrowheads="1"/>
            </p:cNvSpPr>
            <p:nvPr/>
          </p:nvSpPr>
          <p:spPr bwMode="auto">
            <a:xfrm>
              <a:off x="3288" y="3113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2000" b="1">
                  <a:latin typeface="Times New Roman" panose="02020603050405020304" pitchFamily="18" charset="0"/>
                </a:rPr>
                <a:t>2</a:t>
              </a:r>
              <a:endParaRPr lang="en-AU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76141" name="Text Box 29"/>
            <p:cNvSpPr txBox="1">
              <a:spLocks noChangeArrowheads="1"/>
            </p:cNvSpPr>
            <p:nvPr/>
          </p:nvSpPr>
          <p:spPr bwMode="auto">
            <a:xfrm>
              <a:off x="3288" y="2772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2000" b="1">
                  <a:latin typeface="Times New Roman" panose="02020603050405020304" pitchFamily="18" charset="0"/>
                </a:rPr>
                <a:t>3</a:t>
              </a:r>
              <a:endParaRPr lang="en-AU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76142" name="Text Box 30"/>
            <p:cNvSpPr txBox="1">
              <a:spLocks noChangeArrowheads="1"/>
            </p:cNvSpPr>
            <p:nvPr/>
          </p:nvSpPr>
          <p:spPr bwMode="auto">
            <a:xfrm>
              <a:off x="3288" y="2454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2000" b="1">
                  <a:latin typeface="Times New Roman" panose="02020603050405020304" pitchFamily="18" charset="0"/>
                </a:rPr>
                <a:t>4</a:t>
              </a:r>
              <a:endParaRPr lang="en-AU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76143" name="Text Box 31"/>
            <p:cNvSpPr txBox="1">
              <a:spLocks noChangeArrowheads="1"/>
            </p:cNvSpPr>
            <p:nvPr/>
          </p:nvSpPr>
          <p:spPr bwMode="auto">
            <a:xfrm>
              <a:off x="3288" y="2115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2000" b="1">
                  <a:latin typeface="Times New Roman" panose="02020603050405020304" pitchFamily="18" charset="0"/>
                </a:rPr>
                <a:t>5</a:t>
              </a:r>
              <a:endParaRPr lang="en-AU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76144" name="Text Box 32"/>
            <p:cNvSpPr txBox="1">
              <a:spLocks noChangeArrowheads="1"/>
            </p:cNvSpPr>
            <p:nvPr/>
          </p:nvSpPr>
          <p:spPr bwMode="auto">
            <a:xfrm>
              <a:off x="3288" y="1774"/>
              <a:ext cx="1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2000" b="1">
                  <a:latin typeface="Times New Roman" panose="02020603050405020304" pitchFamily="18" charset="0"/>
                </a:rPr>
                <a:t>6</a:t>
              </a:r>
              <a:endParaRPr lang="en-AU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76145" name="Text Box 37"/>
            <p:cNvSpPr txBox="1">
              <a:spLocks noChangeArrowheads="1"/>
            </p:cNvSpPr>
            <p:nvPr/>
          </p:nvSpPr>
          <p:spPr bwMode="auto">
            <a:xfrm>
              <a:off x="3568" y="3446"/>
              <a:ext cx="7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2000" b="1">
                  <a:latin typeface="Times New Roman" panose="02020603050405020304" pitchFamily="18" charset="0"/>
                </a:rPr>
                <a:t>Physical</a:t>
              </a:r>
              <a:endParaRPr lang="en-AU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76146" name="Text Box 38"/>
            <p:cNvSpPr txBox="1">
              <a:spLocks noChangeArrowheads="1"/>
            </p:cNvSpPr>
            <p:nvPr/>
          </p:nvSpPr>
          <p:spPr bwMode="auto">
            <a:xfrm>
              <a:off x="3515" y="3113"/>
              <a:ext cx="8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2000" b="1">
                  <a:latin typeface="Times New Roman" panose="02020603050405020304" pitchFamily="18" charset="0"/>
                </a:rPr>
                <a:t>Data Link</a:t>
              </a:r>
              <a:endParaRPr lang="en-AU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76147" name="Text Box 39"/>
            <p:cNvSpPr txBox="1">
              <a:spLocks noChangeArrowheads="1"/>
            </p:cNvSpPr>
            <p:nvPr/>
          </p:nvSpPr>
          <p:spPr bwMode="auto">
            <a:xfrm>
              <a:off x="3560" y="2780"/>
              <a:ext cx="7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2000" b="1">
                  <a:latin typeface="Times New Roman" panose="02020603050405020304" pitchFamily="18" charset="0"/>
                </a:rPr>
                <a:t>Network</a:t>
              </a:r>
              <a:endParaRPr lang="en-AU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76148" name="Text Box 40"/>
            <p:cNvSpPr txBox="1">
              <a:spLocks noChangeArrowheads="1"/>
            </p:cNvSpPr>
            <p:nvPr/>
          </p:nvSpPr>
          <p:spPr bwMode="auto">
            <a:xfrm>
              <a:off x="3515" y="2448"/>
              <a:ext cx="8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2000" b="1" dirty="0">
                  <a:latin typeface="Times New Roman" panose="02020603050405020304" pitchFamily="18" charset="0"/>
                </a:rPr>
                <a:t>Transport</a:t>
              </a:r>
              <a:endParaRPr lang="en-AU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6149" name="Text Box 41"/>
            <p:cNvSpPr txBox="1">
              <a:spLocks noChangeArrowheads="1"/>
            </p:cNvSpPr>
            <p:nvPr/>
          </p:nvSpPr>
          <p:spPr bwMode="auto">
            <a:xfrm>
              <a:off x="3590" y="2107"/>
              <a:ext cx="6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2000" b="1">
                  <a:latin typeface="Times New Roman" panose="02020603050405020304" pitchFamily="18" charset="0"/>
                </a:rPr>
                <a:t>Session</a:t>
              </a:r>
              <a:endParaRPr lang="en-AU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76150" name="Text Box 42"/>
            <p:cNvSpPr txBox="1">
              <a:spLocks noChangeArrowheads="1"/>
            </p:cNvSpPr>
            <p:nvPr/>
          </p:nvSpPr>
          <p:spPr bwMode="auto">
            <a:xfrm>
              <a:off x="3424" y="1768"/>
              <a:ext cx="10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2000" b="1">
                  <a:latin typeface="Times New Roman" panose="02020603050405020304" pitchFamily="18" charset="0"/>
                </a:rPr>
                <a:t>Presentation</a:t>
              </a:r>
              <a:endParaRPr lang="en-AU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76151" name="Text Box 43"/>
            <p:cNvSpPr txBox="1">
              <a:spLocks noChangeArrowheads="1"/>
            </p:cNvSpPr>
            <p:nvPr/>
          </p:nvSpPr>
          <p:spPr bwMode="auto">
            <a:xfrm>
              <a:off x="4451" y="1692"/>
              <a:ext cx="104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000" b="1">
                  <a:latin typeface="Times New Roman" panose="02020603050405020304" pitchFamily="18" charset="0"/>
                </a:rPr>
                <a:t>Application Layers</a:t>
              </a:r>
              <a:endParaRPr lang="en-AU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76152" name="Text Box 44"/>
            <p:cNvSpPr txBox="1">
              <a:spLocks noChangeArrowheads="1"/>
            </p:cNvSpPr>
            <p:nvPr/>
          </p:nvSpPr>
          <p:spPr bwMode="auto">
            <a:xfrm>
              <a:off x="4451" y="2779"/>
              <a:ext cx="104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000" b="1">
                  <a:latin typeface="Times New Roman" panose="02020603050405020304" pitchFamily="18" charset="0"/>
                </a:rPr>
                <a:t>Data Flow Layers</a:t>
              </a:r>
              <a:endParaRPr lang="en-AU" altLang="en-US" sz="20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"/>
            <a:ext cx="10515600" cy="359228"/>
          </a:xfrm>
          <a:noFill/>
        </p:spPr>
        <p:txBody>
          <a:bodyPr>
            <a:noAutofit/>
          </a:bodyPr>
          <a:lstStyle/>
          <a:p>
            <a:pPr algn="ctr"/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1.7.1 Comparing TCP/IP and OSI------</a:t>
            </a:r>
            <a:endParaRPr lang="en-AU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181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0" y="359229"/>
            <a:ext cx="5535386" cy="649877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AU" altLang="en-US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Similarities</a:t>
            </a:r>
            <a:endParaRPr lang="en-AU" altLang="en-US" sz="26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and the TCP/IP model have a layered architecture and provide almost the same functionalities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AU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have application layers, though they include different services. </a:t>
            </a:r>
            <a:endParaRPr lang="en-AU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have comparable transport and network layers. </a:t>
            </a:r>
            <a:endParaRPr lang="en-AU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use packet-switched instead of circuit-switched technology.  </a:t>
            </a:r>
            <a:endParaRPr lang="en-AU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1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3F821B-5436-4AD2-BEFF-16FF1C20F4E7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535386" y="538844"/>
            <a:ext cx="560613" cy="6319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42899"/>
          </a:xfrm>
        </p:spPr>
        <p:txBody>
          <a:bodyPr>
            <a:normAutofit fontScale="90000"/>
          </a:bodyPr>
          <a:lstStyle/>
          <a:p>
            <a:pPr algn="ctr"/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1.7.1 Comparing TCP/IP and OSI------</a:t>
            </a:r>
            <a:endParaRPr lang="en-GB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43" y="342900"/>
            <a:ext cx="11527971" cy="63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2192000" cy="746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45"/>
                <a:gridCol w="11435255"/>
              </a:tblGrid>
              <a:tr h="1090506">
                <a:tc>
                  <a:txBody>
                    <a:bodyPr/>
                    <a:lstStyle/>
                    <a:p>
                      <a:pPr marL="2917825" indent="-2917825" algn="just"/>
                      <a:endParaRPr 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How to Provide Single Server Image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Selecting an Appropriate Server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lvl="1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Round-robin or random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lvl="1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Server load/capacity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lvl="1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Location of client/server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lvl="1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Location of resources/services 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NCSA Scalable WWW Server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lvl="1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Berkeley Smart Client</a:t>
                      </a:r>
                      <a:endParaRPr lang="en-GB" sz="2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lvl="1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Smart DNS</a:t>
                      </a:r>
                      <a:endParaRPr lang="en-US" sz="32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90506">
                <a:tc>
                  <a:txBody>
                    <a:bodyPr/>
                    <a:lstStyle/>
                    <a:p>
                      <a:pPr marL="2917825" indent="-2917825" algn="just"/>
                      <a:endParaRPr 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Font typeface="Wingdings" panose="05000000000000000000" pitchFamily="2" charset="2"/>
                        <a:buNone/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THREE:</a:t>
                      </a:r>
                      <a:r>
                        <a:rPr lang="en-US" sz="2800" b="1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NETWORK OPERATING SYSTEM (NOS)</a:t>
                      </a:r>
                      <a:endParaRPr lang="en-US" sz="2800" b="1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Network server software</a:t>
                      </a:r>
                      <a:endParaRPr lang="en-GB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Network client software </a:t>
                      </a:r>
                      <a:endParaRPr lang="en-GB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Microsoft Windows NOS</a:t>
                      </a:r>
                      <a:endParaRPr lang="en-GB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Client support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Interoperability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Authentication</a:t>
                      </a:r>
                      <a:endParaRPr lang="en-GB" sz="2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vl="2"/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indent="0">
                        <a:buFont typeface="Wingdings" panose="05000000000000000000" pitchFamily="2" charset="2"/>
                        <a:buNone/>
                      </a:pPr>
                      <a:endParaRPr lang="en-US" sz="32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90D-E1B4-4256-AE84-1A1980F7798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65125"/>
          </a:xfrm>
        </p:spPr>
        <p:txBody>
          <a:bodyPr>
            <a:noAutofit/>
          </a:bodyPr>
          <a:lstStyle/>
          <a:p>
            <a:pPr algn="ctr"/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1.7.2 Ethernet and TCP/IP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228" name="Rectangle 3"/>
          <p:cNvSpPr>
            <a:spLocks noGrp="1"/>
          </p:cNvSpPr>
          <p:nvPr>
            <p:ph idx="1"/>
          </p:nvPr>
        </p:nvSpPr>
        <p:spPr>
          <a:xfrm>
            <a:off x="0" y="449263"/>
            <a:ext cx="12192000" cy="18399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most omnipresent LAN protocols, and are often used together.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2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0CB1DC-6847-4EEE-9A10-A9D123352A84}" type="slidenum">
              <a:rPr lang="en-US" altLang="en-US" sz="1200">
                <a:solidFill>
                  <a:srgbClr val="898989"/>
                </a:solidFill>
              </a:rPr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180229" name="Group 15"/>
          <p:cNvGrpSpPr/>
          <p:nvPr/>
        </p:nvGrpSpPr>
        <p:grpSpPr bwMode="auto">
          <a:xfrm>
            <a:off x="2454728" y="1369218"/>
            <a:ext cx="7195457" cy="4987131"/>
            <a:chOff x="2057400" y="3276600"/>
            <a:chExt cx="5791200" cy="3276600"/>
          </a:xfrm>
        </p:grpSpPr>
        <p:grpSp>
          <p:nvGrpSpPr>
            <p:cNvPr id="180230" name="Group 4"/>
            <p:cNvGrpSpPr/>
            <p:nvPr/>
          </p:nvGrpSpPr>
          <p:grpSpPr bwMode="auto">
            <a:xfrm>
              <a:off x="2057400" y="3276600"/>
              <a:ext cx="3276600" cy="3225800"/>
              <a:chOff x="912" y="2000"/>
              <a:chExt cx="2064" cy="2032"/>
            </a:xfrm>
          </p:grpSpPr>
          <p:sp>
            <p:nvSpPr>
              <p:cNvPr id="180235" name="Text Box 5"/>
              <p:cNvSpPr txBox="1">
                <a:spLocks noChangeArrowheads="1"/>
              </p:cNvSpPr>
              <p:nvPr/>
            </p:nvSpPr>
            <p:spPr bwMode="auto">
              <a:xfrm>
                <a:off x="912" y="3447"/>
                <a:ext cx="2064" cy="29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anchor="ctr" anchorCtr="1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</a:rPr>
                  <a:t>Data Link Layer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0236" name="Text Box 6"/>
              <p:cNvSpPr txBox="1">
                <a:spLocks noChangeArrowheads="1"/>
              </p:cNvSpPr>
              <p:nvPr/>
            </p:nvSpPr>
            <p:spPr bwMode="auto">
              <a:xfrm>
                <a:off x="912" y="3738"/>
                <a:ext cx="2064" cy="294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anchor="ctr" anchorCtr="1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</a:rPr>
                  <a:t>Physical Layer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0237" name="Text Box 7"/>
              <p:cNvSpPr txBox="1">
                <a:spLocks noChangeArrowheads="1"/>
              </p:cNvSpPr>
              <p:nvPr/>
            </p:nvSpPr>
            <p:spPr bwMode="auto">
              <a:xfrm>
                <a:off x="912" y="3146"/>
                <a:ext cx="2064" cy="29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anchor="ctr" anchorCtr="1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</a:rPr>
                  <a:t>Network Layer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0238" name="Text Box 8"/>
              <p:cNvSpPr txBox="1">
                <a:spLocks noChangeArrowheads="1"/>
              </p:cNvSpPr>
              <p:nvPr/>
            </p:nvSpPr>
            <p:spPr bwMode="auto">
              <a:xfrm>
                <a:off x="912" y="2583"/>
                <a:ext cx="2064" cy="29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anchor="ctr" anchorCtr="1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</a:rPr>
                  <a:t>Session Layer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0239" name="Text Box 9"/>
              <p:cNvSpPr txBox="1">
                <a:spLocks noChangeArrowheads="1"/>
              </p:cNvSpPr>
              <p:nvPr/>
            </p:nvSpPr>
            <p:spPr bwMode="auto">
              <a:xfrm>
                <a:off x="912" y="2874"/>
                <a:ext cx="2064" cy="29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anchor="ctr" anchorCtr="1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 b="1" dirty="0">
                    <a:latin typeface="Arial" panose="020B0604020202020204" pitchFamily="34" charset="0"/>
                  </a:rPr>
                  <a:t>Transport Layer</a:t>
                </a:r>
                <a:endParaRPr lang="en-US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0240" name="Text Box 10"/>
              <p:cNvSpPr txBox="1">
                <a:spLocks noChangeArrowheads="1"/>
              </p:cNvSpPr>
              <p:nvPr/>
            </p:nvSpPr>
            <p:spPr bwMode="auto">
              <a:xfrm>
                <a:off x="912" y="2290"/>
                <a:ext cx="2064" cy="29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anchor="ctr" anchorCtr="1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</a:rPr>
                  <a:t>Presentation Layer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0241" name="Text Box 11"/>
              <p:cNvSpPr txBox="1">
                <a:spLocks noChangeArrowheads="1"/>
              </p:cNvSpPr>
              <p:nvPr/>
            </p:nvSpPr>
            <p:spPr bwMode="auto">
              <a:xfrm>
                <a:off x="912" y="2000"/>
                <a:ext cx="2064" cy="29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anchor="ctr" anchorCtr="1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 b="1">
                    <a:latin typeface="Arial" panose="020B0604020202020204" pitchFamily="34" charset="0"/>
                  </a:rPr>
                  <a:t>Application Layer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0231" name="AutoShape 12"/>
            <p:cNvSpPr/>
            <p:nvPr/>
          </p:nvSpPr>
          <p:spPr bwMode="auto">
            <a:xfrm>
              <a:off x="5410200" y="3352800"/>
              <a:ext cx="304800" cy="2209800"/>
            </a:xfrm>
            <a:prstGeom prst="rightBrace">
              <a:avLst>
                <a:gd name="adj1" fmla="val 60417"/>
                <a:gd name="adj2" fmla="val 50000"/>
              </a:avLst>
            </a:prstGeom>
            <a:noFill/>
            <a:ln w="57150">
              <a:solidFill>
                <a:schemeClr val="accent2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0232" name="Text Box 13"/>
            <p:cNvSpPr txBox="1">
              <a:spLocks noChangeArrowheads="1"/>
            </p:cNvSpPr>
            <p:nvPr/>
          </p:nvSpPr>
          <p:spPr bwMode="auto">
            <a:xfrm>
              <a:off x="5791200" y="4191000"/>
              <a:ext cx="1600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solidFill>
                    <a:schemeClr val="accent2"/>
                  </a:solidFill>
                  <a:latin typeface="Arial" panose="020B0604020202020204" pitchFamily="34" charset="0"/>
                </a:rPr>
                <a:t>TCP/IP</a:t>
              </a:r>
              <a:endParaRPr lang="en-US" altLang="en-US" sz="2400" b="1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0233" name="AutoShape 14"/>
            <p:cNvSpPr/>
            <p:nvPr/>
          </p:nvSpPr>
          <p:spPr bwMode="auto">
            <a:xfrm>
              <a:off x="5486400" y="5638800"/>
              <a:ext cx="304800" cy="914400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57150">
              <a:solidFill>
                <a:schemeClr val="accent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0234" name="Text Box 15"/>
            <p:cNvSpPr txBox="1">
              <a:spLocks noChangeArrowheads="1"/>
            </p:cNvSpPr>
            <p:nvPr/>
          </p:nvSpPr>
          <p:spPr bwMode="auto">
            <a:xfrm>
              <a:off x="6019800" y="5867400"/>
              <a:ext cx="1828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b="1">
                  <a:solidFill>
                    <a:schemeClr val="accent1"/>
                  </a:solidFill>
                  <a:latin typeface="Arial" panose="020B0604020202020204" pitchFamily="34" charset="0"/>
                </a:rPr>
                <a:t>Ethernet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359228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 Network and System Administration 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9230"/>
            <a:ext cx="12192000" cy="649876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involves </a:t>
            </a:r>
            <a:r>
              <a:rPr lang="en-GB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maintaining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ensure their </a:t>
            </a:r>
            <a:r>
              <a:rPr lang="en-GB" sz="24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crucial for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organizations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secure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disruptions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that concerns the </a:t>
            </a:r>
            <a:r>
              <a:rPr lang="en-GB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human–computer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GB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unusual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an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discipline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that it </a:t>
            </a:r>
            <a:r>
              <a:rPr lang="en-GB" sz="24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the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technology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4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an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24542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 Network and System Administration --------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" y="310242"/>
            <a:ext cx="12034156" cy="654775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about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(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workstations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supercomputers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getting them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then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spite of the 	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activities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	users who tend to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the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technology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an equal basis.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computers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GB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24542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 Network and System Administration --------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68014"/>
            <a:ext cx="12192000" cy="658998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typically considered more of an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discipline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rather than a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one.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why:</a:t>
            </a:r>
            <a:endParaRPr lang="en-GB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Focus</a:t>
            </a:r>
            <a:r>
              <a:rPr lang="en-GB" sz="26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primarily deal with the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1" action="ppaction://hlinkpres?slideindex=1&amp;slidetitle="/>
              </a:rPr>
              <a:t>IT INFRAS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24542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 Network and System Administration --------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424543"/>
            <a:ext cx="12192000" cy="643345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Engineering Tasks</a:t>
            </a:r>
            <a:r>
              <a:rPr lang="en-GB" sz="26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engage in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such as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integrating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optimizing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Skill Requirements</a:t>
            </a:r>
            <a:r>
              <a:rPr lang="en-GB" sz="26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areas like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more.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competencies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typically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24542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 Network and System Administration --------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424543"/>
            <a:ext cx="12192000" cy="643345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have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some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overseeing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day-to-day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other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and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permissions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their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endParaRPr lang="en-GB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GB" sz="26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around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rather than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managerial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more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accurately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the broader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field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22514"/>
          </a:xfrm>
        </p:spPr>
        <p:txBody>
          <a:bodyPr>
            <a:noAutofit/>
          </a:bodyPr>
          <a:lstStyle/>
          <a:p>
            <a:pPr algn="ctr"/>
            <a:r>
              <a:rPr lang="en-GB" sz="3200" b="1" spc="-2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1.8.1 Syst</a:t>
            </a:r>
            <a:r>
              <a:rPr lang="en-GB" sz="3200" b="1" spc="-4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3200" b="1" spc="-3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3200" b="1" spc="-39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spc="-3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</a:t>
            </a:r>
            <a:r>
              <a:rPr lang="en-GB" sz="3200" b="1" spc="-2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b="1" spc="-2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nistrat</a:t>
            </a:r>
            <a:r>
              <a:rPr lang="en-GB" sz="3200" b="1" spc="-3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b="1" spc="-2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GB" sz="32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9230"/>
            <a:ext cx="12192000" cy="6498770"/>
          </a:xfrm>
        </p:spPr>
        <p:txBody>
          <a:bodyPr>
            <a:noAutofit/>
          </a:bodyPr>
          <a:lstStyle/>
          <a:p>
            <a:pPr marL="295910" marR="12700" indent="-283845" algn="just">
              <a:lnSpc>
                <a:spcPct val="150000"/>
              </a:lnSpc>
              <a:spcBef>
                <a:spcPts val="0"/>
              </a:spcBef>
              <a:buClr>
                <a:srgbClr val="3891A7"/>
              </a:buClr>
              <a:buSzPct val="80000"/>
              <a:buFont typeface="Wingdings" panose="05000000000000000000" charset="0"/>
              <a:buChar char="·"/>
              <a:tabLst>
                <a:tab pos="295910" algn="l"/>
              </a:tabLst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en-GB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GB" b="1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</a:t>
            </a:r>
            <a:r>
              <a:rPr lang="en-GB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GB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</a:t>
            </a:r>
            <a:r>
              <a:rPr lang="en-GB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12700" indent="0" algn="just">
              <a:lnSpc>
                <a:spcPct val="150000"/>
              </a:lnSpc>
              <a:spcBef>
                <a:spcPts val="0"/>
              </a:spcBef>
              <a:buClr>
                <a:srgbClr val="3891A7"/>
              </a:buClr>
              <a:buSzPct val="80000"/>
              <a:buNone/>
              <a:tabLst>
                <a:tab pos="295910" algn="l"/>
              </a:tabLst>
            </a:pPr>
            <a:r>
              <a:rPr lang="en-GB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design, insta</a:t>
            </a:r>
            <a:r>
              <a:rPr lang="en-GB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</a:t>
            </a:r>
            <a:r>
              <a:rPr lang="en-GB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on,</a:t>
            </a:r>
            <a:r>
              <a:rPr lang="en-GB" b="1" spc="-37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GB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figurat</a:t>
            </a:r>
            <a:r>
              <a:rPr lang="en-GB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on,</a:t>
            </a:r>
            <a:r>
              <a:rPr lang="en-GB" b="1" spc="-3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operation,</a:t>
            </a:r>
            <a:r>
              <a:rPr lang="en-GB" b="1" spc="-3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b="1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12700" indent="0" algn="just">
              <a:lnSpc>
                <a:spcPct val="150000"/>
              </a:lnSpc>
              <a:spcBef>
                <a:spcPts val="0"/>
              </a:spcBef>
              <a:buClr>
                <a:srgbClr val="3891A7"/>
              </a:buClr>
              <a:buSzPct val="80000"/>
              <a:buNone/>
              <a:tabLst>
                <a:tab pos="295910" algn="l"/>
              </a:tabLst>
            </a:pPr>
            <a:r>
              <a:rPr lang="en-GB" b="1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</a:t>
            </a:r>
            <a:r>
              <a:rPr lang="en-GB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b="1" spc="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GB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ers</a:t>
            </a:r>
            <a:r>
              <a:rPr lang="en-GB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GB" b="1" spc="1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lang="en-GB" b="1" spc="6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b="1" spc="-4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spc="-1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GB" b="1" spc="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ation</a:t>
            </a:r>
            <a:r>
              <a:rPr lang="en-GB" b="1" spc="-4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b="1" spc="-4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12700" indent="0" algn="just">
              <a:lnSpc>
                <a:spcPct val="150000"/>
              </a:lnSpc>
              <a:spcBef>
                <a:spcPts val="0"/>
              </a:spcBef>
              <a:buClr>
                <a:srgbClr val="3891A7"/>
              </a:buClr>
              <a:buSzPct val="80000"/>
              <a:buNone/>
              <a:tabLst>
                <a:tab pos="295910" algn="l"/>
              </a:tabLst>
            </a:pPr>
            <a:r>
              <a:rPr lang="en-GB" b="1" spc="-4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1" spc="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b="1" spc="-3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orma</a:t>
            </a:r>
            <a:r>
              <a:rPr lang="en-GB" b="1" spc="-1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1" spc="-1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b="1" spc="-4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</a:t>
            </a:r>
            <a:r>
              <a:rPr lang="en-GB" b="1" spc="1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olo</a:t>
            </a:r>
            <a:r>
              <a:rPr lang="en-GB" b="1" spc="5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b="1" spc="-5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1" spc="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fras</a:t>
            </a:r>
            <a:r>
              <a:rPr lang="en-GB" b="1" spc="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ructu</a:t>
            </a:r>
            <a:r>
              <a:rPr lang="en-GB" b="1" spc="-8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="1" spc="-5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rgan</a:t>
            </a:r>
            <a:r>
              <a:rPr lang="en-GB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</a:t>
            </a:r>
            <a:r>
              <a:rPr lang="en-GB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GB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</a:t>
            </a:r>
            <a:endParaRPr lang="en-GB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b="1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b="1" spc="-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</a:t>
            </a:r>
            <a:r>
              <a:rPr lang="en-GB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b="1"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b="1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</a:t>
            </a:r>
            <a:r>
              <a:rPr lang="en-GB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ning c</a:t>
            </a:r>
            <a:r>
              <a:rPr lang="en-GB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mput</a:t>
            </a:r>
            <a:r>
              <a:rPr lang="en-GB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="1" spc="-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</a:t>
            </a:r>
            <a:r>
              <a:rPr lang="en-GB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GB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olving</a:t>
            </a:r>
            <a:r>
              <a:rPr lang="en-GB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spc="-5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GB" b="1" spc="1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="1" spc="-6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</a:t>
            </a:r>
            <a:r>
              <a:rPr lang="en-GB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GB" b="1" spc="5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ents</a:t>
            </a:r>
            <a:r>
              <a:rPr lang="en-GB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GB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orks</a:t>
            </a:r>
            <a:r>
              <a:rPr lang="en-GB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lang="en-GB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lang="en-GB" b="1" spc="-55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ork</a:t>
            </a:r>
            <a:r>
              <a:rPr lang="en-GB" b="1" spc="-25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="1" spc="-45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en-GB" b="1" spc="-75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onment</a:t>
            </a:r>
            <a:r>
              <a:rPr lang="en-GB" b="1" spc="-5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b="1" spc="-5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spc="-5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GB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lang="en-GB" b="1" spc="-55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b="1" spc="-10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</a:t>
            </a:r>
            <a:r>
              <a:rPr lang="en-GB" b="1" spc="-4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 Se</a:t>
            </a:r>
            <a:r>
              <a:rPr lang="en-GB" b="1" spc="8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="1" spc="-6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GB" b="1" spc="-2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GB" b="1" spc="-2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GB" b="1" spc="-3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ux p</a:t>
            </a:r>
            <a:r>
              <a:rPr lang="en-GB" b="1" spc="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GB" b="1" spc="-35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GB" b="1" spc="-1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12700" indent="-283845" algn="just">
              <a:lnSpc>
                <a:spcPct val="150000"/>
              </a:lnSpc>
              <a:spcBef>
                <a:spcPts val="0"/>
              </a:spcBef>
              <a:buClr>
                <a:srgbClr val="3891A7"/>
              </a:buClr>
              <a:buSzPct val="80000"/>
              <a:buFont typeface="Wingdings" panose="05000000000000000000" charset="0"/>
              <a:buChar char="·"/>
              <a:tabLst>
                <a:tab pos="295910" algn="l"/>
              </a:tabLst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22514"/>
          </a:xfrm>
        </p:spPr>
        <p:txBody>
          <a:bodyPr>
            <a:noAutofit/>
          </a:bodyPr>
          <a:lstStyle/>
          <a:p>
            <a:pPr algn="ctr"/>
            <a:r>
              <a:rPr lang="en-GB" sz="3200" b="1" spc="-2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1.8.1 Syst</a:t>
            </a:r>
            <a:r>
              <a:rPr lang="en-GB" sz="3200" b="1" spc="-4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3200" b="1" spc="-3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3200" b="1" spc="-39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spc="-3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</a:t>
            </a:r>
            <a:r>
              <a:rPr lang="en-GB" sz="3200" b="1" spc="-2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b="1" spc="-2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nistrat</a:t>
            </a:r>
            <a:r>
              <a:rPr lang="en-GB" sz="3200" b="1" spc="-3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b="1" spc="-2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on--------</a:t>
            </a:r>
            <a:endParaRPr lang="en-GB" sz="32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22514"/>
            <a:ext cx="12192000" cy="633548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Administration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one or more </a:t>
            </a:r>
            <a:r>
              <a:rPr lang="en-GB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software systems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is performed by a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administrator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monitors system health, </a:t>
            </a:r>
            <a:endParaRPr lang="en-GB" sz="3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monitor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3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allocates system resources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space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performs </a:t>
            </a:r>
            <a:r>
              <a:rPr lang="en-GB" sz="30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backups, provides user access, </a:t>
            </a:r>
            <a:endParaRPr lang="en-GB" sz="3000" b="1" dirty="0">
              <a:solidFill>
                <a:srgbClr val="66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manages user accounts,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monitors system security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performs many other functions 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910" marR="12700" indent="-283845" algn="just">
              <a:lnSpc>
                <a:spcPct val="150000"/>
              </a:lnSpc>
              <a:spcBef>
                <a:spcPts val="0"/>
              </a:spcBef>
              <a:buClr>
                <a:srgbClr val="3891A7"/>
              </a:buClr>
              <a:buSzPct val="80000"/>
              <a:buFont typeface="Wingdings" panose="05000000000000000000" charset="0"/>
              <a:buChar char="·"/>
              <a:tabLst>
                <a:tab pos="295910" algn="l"/>
              </a:tabLst>
            </a:pPr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85989"/>
          </a:xfrm>
        </p:spPr>
        <p:txBody>
          <a:bodyPr>
            <a:noAutofit/>
          </a:bodyPr>
          <a:lstStyle/>
          <a:p>
            <a:pPr algn="ctr"/>
            <a:r>
              <a:rPr lang="en-GB" sz="3200" b="1" spc="-2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1.8.1 Syst</a:t>
            </a:r>
            <a:r>
              <a:rPr lang="en-GB" sz="3200" b="1" spc="-4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3200" b="1" spc="-3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3200" b="1" spc="-39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spc="-3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</a:t>
            </a:r>
            <a:r>
              <a:rPr lang="en-GB" sz="3200" b="1" spc="-2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b="1" spc="-2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nistrat</a:t>
            </a:r>
            <a:r>
              <a:rPr lang="en-GB" sz="3200" b="1" spc="-3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b="1" spc="-2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on--------</a:t>
            </a:r>
            <a:endParaRPr lang="en-GB" sz="32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5990"/>
            <a:ext cx="12192000" cy="647200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an organization. </a:t>
            </a:r>
            <a:endParaRPr lang="en-GB" sz="2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aimed at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ensuring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smoothly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securely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efficiently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organization's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key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System Configuration and Deployment</a:t>
            </a:r>
            <a:r>
              <a:rPr lang="en-GB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lphaUcPeriod"/>
            </a:pP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Setup</a:t>
            </a:r>
            <a:r>
              <a:rPr lang="en-GB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storage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other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necessary for the organization's IT infrastructure.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85989"/>
          </a:xfrm>
        </p:spPr>
        <p:txBody>
          <a:bodyPr>
            <a:noAutofit/>
          </a:bodyPr>
          <a:lstStyle/>
          <a:p>
            <a:pPr algn="ctr"/>
            <a:r>
              <a:rPr lang="en-GB" sz="3200" b="1" spc="-2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1.8.1 Syst</a:t>
            </a:r>
            <a:r>
              <a:rPr lang="en-GB" sz="3200" b="1" spc="-4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3200" b="1" spc="-3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3200" b="1" spc="-39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spc="-3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</a:t>
            </a:r>
            <a:r>
              <a:rPr lang="en-GB" sz="3200" b="1" spc="-2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b="1" spc="-2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nistrat</a:t>
            </a:r>
            <a:r>
              <a:rPr lang="en-GB" sz="3200" b="1" spc="-3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b="1" spc="-2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on--------</a:t>
            </a:r>
            <a:endParaRPr lang="en-GB" sz="32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5990"/>
            <a:ext cx="12192000" cy="6472009"/>
          </a:xfrm>
        </p:spPr>
        <p:txBody>
          <a:bodyPr>
            <a:noAutofit/>
          </a:bodyPr>
          <a:lstStyle/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Software Installation</a:t>
            </a:r>
            <a:r>
              <a:rPr lang="en-GB" sz="24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4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(such as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(like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and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System Monitoring and Performance Optimization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CPU, memory, disk space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bottlenecks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tuning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improve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2192000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45"/>
                <a:gridCol w="11435255"/>
              </a:tblGrid>
              <a:tr h="449943">
                <a:tc>
                  <a:txBody>
                    <a:bodyPr/>
                    <a:lstStyle/>
                    <a:p>
                      <a:pPr marL="2917825" indent="-2917825" algn="just"/>
                      <a:endParaRPr 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Font typeface="Wingdings" panose="05000000000000000000" pitchFamily="2" charset="2"/>
                        <a:buNone/>
                      </a:pPr>
                      <a:r>
                        <a:rPr lang="en-US" sz="32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  <a:r>
                        <a:rPr lang="en-US" sz="3200" b="1" i="1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Three---continued</a:t>
                      </a:r>
                      <a:endParaRPr lang="en-US" sz="3200" b="1" i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90506">
                <a:tc>
                  <a:txBody>
                    <a:bodyPr/>
                    <a:lstStyle/>
                    <a:p>
                      <a:pPr marL="2917825" indent="-2917825" algn="just"/>
                      <a:endParaRPr 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1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Directory structure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 and print services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Application support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Security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Novell NetWare NOS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Features</a:t>
                      </a:r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8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Client support</a:t>
                      </a:r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8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Interoperability</a:t>
                      </a:r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8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Authentication</a:t>
                      </a:r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8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Directory structure</a:t>
                      </a:r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8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 and print services</a:t>
                      </a:r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8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Application support</a:t>
                      </a:r>
                      <a:r>
                        <a:rPr lang="en-GB" sz="28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Security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Overview of UNIX/Linux NOS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Features,</a:t>
                      </a:r>
                      <a:r>
                        <a:rPr lang="en-US" sz="28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Client support</a:t>
                      </a:r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8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Interoperability</a:t>
                      </a:r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8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Authentication</a:t>
                      </a:r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8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Directory structure</a:t>
                      </a:r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8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 and print services</a:t>
                      </a:r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8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Application support</a:t>
                      </a:r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8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Security</a:t>
                      </a:r>
                      <a:endParaRPr lang="en-US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Macintosh NOS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1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Features</a:t>
                      </a:r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8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Client support</a:t>
                      </a:r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8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Interoperability</a:t>
                      </a:r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8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Authentication</a:t>
                      </a:r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8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Directory structure</a:t>
                      </a:r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8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 and print services</a:t>
                      </a:r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8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Application support</a:t>
                      </a:r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GB" sz="280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Security 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lvl="1" indent="0">
                        <a:buFont typeface="Wingdings" panose="05000000000000000000" pitchFamily="2" charset="2"/>
                        <a:buNone/>
                      </a:pP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90D-E1B4-4256-AE84-1A1980F7798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49465"/>
          </a:xfrm>
        </p:spPr>
        <p:txBody>
          <a:bodyPr>
            <a:noAutofit/>
          </a:bodyPr>
          <a:lstStyle/>
          <a:p>
            <a:pPr algn="ctr"/>
            <a:r>
              <a:rPr lang="en-GB" sz="3200" b="1" spc="-2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1.8.1 Syst</a:t>
            </a:r>
            <a:r>
              <a:rPr lang="en-GB" sz="3200" b="1" spc="-4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3200" b="1" spc="-3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3200" b="1" spc="-39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spc="-3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</a:t>
            </a:r>
            <a:r>
              <a:rPr lang="en-GB" sz="3200" b="1" spc="-2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b="1" spc="-2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nistrat</a:t>
            </a:r>
            <a:r>
              <a:rPr lang="en-GB" sz="3200" b="1" spc="-3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b="1" spc="-2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on--------</a:t>
            </a:r>
            <a:endParaRPr lang="en-GB" sz="32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526"/>
            <a:ext cx="12192000" cy="6721474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Security Management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accounts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permissions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ensure only 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authorized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personnel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have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appropriate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firewalls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intrusion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(IDS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IPS), </a:t>
            </a:r>
            <a:endParaRPr kumimoji="0" lang="en-US" altLang="en-US" sz="2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antivirus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Backup and Recovery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Backup Strategies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procedures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regularly 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critical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case of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accidental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disaster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85989"/>
          </a:xfrm>
        </p:spPr>
        <p:txBody>
          <a:bodyPr>
            <a:noAutofit/>
          </a:bodyPr>
          <a:lstStyle/>
          <a:p>
            <a:pPr algn="ctr"/>
            <a:r>
              <a:rPr lang="en-GB" sz="3200" b="1" spc="-2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1.8.1 Syst</a:t>
            </a:r>
            <a:r>
              <a:rPr lang="en-GB" sz="3200" b="1" spc="-4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3200" b="1" spc="-3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3200" b="1" spc="-39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spc="-3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</a:t>
            </a:r>
            <a:r>
              <a:rPr lang="en-GB" sz="3200" b="1" spc="-2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b="1" spc="-2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nistrat</a:t>
            </a:r>
            <a:r>
              <a:rPr lang="en-GB" sz="3200" b="1" spc="-3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b="1" spc="-2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on--------</a:t>
            </a:r>
            <a:endParaRPr lang="en-GB" sz="32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5990"/>
            <a:ext cx="12192000" cy="6472009"/>
          </a:xfrm>
        </p:spPr>
        <p:txBody>
          <a:bodyPr>
            <a:no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Disaster Recovery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3333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disaster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procedures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minimize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downtime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restore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swiftly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event of a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catastrophic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disaster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Troubleshooting and Technical Support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 Resolution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Responding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and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resolving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incidents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reported by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through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Support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Providing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assistance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helping them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troubleshoot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resolve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IT-related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effectively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49465"/>
          </a:xfrm>
        </p:spPr>
        <p:txBody>
          <a:bodyPr>
            <a:noAutofit/>
          </a:bodyPr>
          <a:lstStyle/>
          <a:p>
            <a:pPr algn="ctr"/>
            <a:r>
              <a:rPr lang="en-GB" sz="3200" b="1" spc="-2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1.8.1 Syst</a:t>
            </a:r>
            <a:r>
              <a:rPr lang="en-GB" sz="3200" b="1" spc="-4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3200" b="1" spc="-3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3200" b="1" spc="-39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spc="-3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</a:t>
            </a:r>
            <a:r>
              <a:rPr lang="en-GB" sz="3200" b="1" spc="-2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b="1" spc="-2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nistrat</a:t>
            </a:r>
            <a:r>
              <a:rPr lang="en-GB" sz="3200" b="1" spc="-3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b="1" spc="-25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on--------</a:t>
            </a:r>
            <a:endParaRPr lang="en-GB" sz="32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526"/>
            <a:ext cx="12192000" cy="6721474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Documentation and Compliance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detailed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procedures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steps to ensure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clarity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continuity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comply with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66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regulations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legal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related to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Automation and Scripting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(using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scripting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to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streamline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repetitive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15309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1.8.2 System Administrator 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59" y="315310"/>
            <a:ext cx="12081641" cy="654269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Administrator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(often abbreviated as </a:t>
            </a: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SysAdmin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an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IT/Computer Science professional responsible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managing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an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infrastructure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smoothly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securely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organization's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System Configuration and Installation</a:t>
            </a:r>
            <a:r>
              <a:rPr lang="en-GB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and configuring servers, workstations, and network devices.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and updating operating systems and software applications.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15309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1.8.2 System Administrator------ 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59" y="315310"/>
            <a:ext cx="12081641" cy="654269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Maintenance and Monitoring</a:t>
            </a:r>
            <a:r>
              <a:rPr lang="en-GB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monitoring system performance, including CPU, memory, and storage usage.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routine maintenance tasks like applying patches and updates.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User Management</a:t>
            </a:r>
            <a:r>
              <a:rPr lang="en-GB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and managing user accounts, permissions, and access controls.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technical support to users and resolving issues.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Security Management</a:t>
            </a:r>
            <a:r>
              <a:rPr lang="en-GB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security protocols, firewalls, and antivirus solutions to protect systems.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Conducting regular security audits and vulnerability assessments.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15309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1.8.2 System Administrator----- 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59" y="315310"/>
            <a:ext cx="12081641" cy="654269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5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Backup and Recovery</a:t>
            </a:r>
            <a:r>
              <a:rPr lang="en-GB" sz="25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5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and implementing backup strategies to safeguard data.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disaster recovery plans are in place and tested regularly.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5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Troubleshooting and Support</a:t>
            </a:r>
            <a:r>
              <a:rPr lang="en-GB" sz="25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5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Diagnosing and resolving hardware and software issues.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support for various IT-related queries and problems.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5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Documentation</a:t>
            </a:r>
            <a:r>
              <a:rPr lang="en-GB" sz="25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5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documentation of system configurations, processes, and procedures.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records of incidents and resolutions for future reference.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5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Automation</a:t>
            </a:r>
            <a:r>
              <a:rPr lang="en-GB" sz="25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5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scripts and automation tools to streamline routine tasks and improve efficiency.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365126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1.8.2 System Administrator-</a:t>
            </a:r>
            <a:r>
              <a:rPr lang="en-GB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(Skills and Qualifications):</a:t>
            </a:r>
            <a:br>
              <a:rPr lang="en-GB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5128"/>
            <a:ext cx="11871434" cy="6492870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70000"/>
              </a:lnSpc>
              <a:spcBef>
                <a:spcPts val="0"/>
              </a:spcBef>
              <a:buAutoNum type="alphaUcPeriod"/>
            </a:pPr>
            <a:r>
              <a:rPr lang="en-GB" sz="25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Expertise: </a:t>
            </a:r>
            <a:endParaRPr lang="en-GB" sz="25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Proficiency in operating systems (Windows Server, Linux/Unix), networking protocols, virtualization technologies, cloud computing platforms, and IT infrastructure components.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5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Problem-Solving Abilities: </a:t>
            </a:r>
            <a:endParaRPr lang="en-GB" sz="25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analytical and problem-solving skills to diagnose and resolve complex technical issues.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5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Communication Skills: </a:t>
            </a:r>
            <a:endParaRPr lang="en-GB" sz="25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communication skills to interact with users, stakeholders, and other IT teams, as well as document procedures and technical information clearly.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365126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1.8.2 System Administrator-</a:t>
            </a:r>
            <a:r>
              <a:rPr lang="en-GB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(Skills and Qualifications):</a:t>
            </a:r>
            <a:br>
              <a:rPr lang="en-GB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5128"/>
            <a:ext cx="12192000" cy="649287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Security Awareness: </a:t>
            </a:r>
            <a:endParaRPr lang="en-GB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cybersecurity principles, best practices, and techniques to protect systems and data from evolving threats.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Adaptability and Learning: </a:t>
            </a:r>
            <a:endParaRPr lang="en-GB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adapt to new technologies, learn quickly, and stay updated with industry trends and advancements in system administration.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365126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1.8.2 System Administrator-</a:t>
            </a:r>
            <a:r>
              <a:rPr lang="en-GB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(Career Paths and Specializations):</a:t>
            </a:r>
            <a:br>
              <a:rPr lang="en-GB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5128"/>
            <a:ext cx="12192000" cy="649287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administrators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specialize in various areas such as: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Network Administration</a:t>
            </a:r>
            <a:r>
              <a:rPr lang="en-GB" sz="24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4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managing and optimizing network infrastructure, including routers, switches, and VPNs.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Database Administration</a:t>
            </a:r>
            <a:r>
              <a:rPr lang="en-GB" sz="24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4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Specializing in the management and maintenance of databases, ensuring data integrity, security, and availability.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Cloud Administration</a:t>
            </a:r>
            <a:r>
              <a:rPr lang="en-GB" sz="24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4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cloud services and environments (like AWS, Azure, Google Cloud) for scalability, performance, and cost-efficiency.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365126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1.8.2 System Administrator-</a:t>
            </a:r>
            <a:r>
              <a:rPr lang="en-GB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(Career Paths and Specializations):</a:t>
            </a:r>
            <a:br>
              <a:rPr lang="en-GB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5128"/>
            <a:ext cx="12192000" cy="649287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Security Administration</a:t>
            </a:r>
            <a:r>
              <a:rPr lang="en-GB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Specializing in cybersecurity measures, incident response, and compliance within IT environments.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endParaRPr lang="en-GB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system administration is essential for maintaining the functionality, security, and efficiency of IT systems and networks.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requires a blend of technical expertise, problem-solving skills, and proactive management to support the needs and objectives of organizations across various industries.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2192000" cy="716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45"/>
                <a:gridCol w="11435255"/>
              </a:tblGrid>
              <a:tr h="159657">
                <a:tc>
                  <a:txBody>
                    <a:bodyPr/>
                    <a:lstStyle/>
                    <a:p>
                      <a:pPr marL="2917825" indent="-2917825" algn="just"/>
                      <a:endParaRPr 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Font typeface="Wingdings" panose="05000000000000000000" pitchFamily="2" charset="2"/>
                        <a:buNone/>
                      </a:pPr>
                      <a:endParaRPr lang="en-US" sz="32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90506">
                <a:tc>
                  <a:txBody>
                    <a:bodyPr/>
                    <a:lstStyle/>
                    <a:p>
                      <a:pPr marL="2917825" indent="-2917825" algn="just"/>
                      <a:endParaRPr 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FOUR:</a:t>
                      </a:r>
                      <a:r>
                        <a:rPr lang="en-US" sz="2800" b="1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NETWORK RESOURCES AND SERVICES</a:t>
                      </a:r>
                      <a:endParaRPr lang="en-US" sz="2800" b="1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Network resources, Network Services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Remote Administration and Access 	Services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Directory Services, Other NOS Services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90506">
                <a:tc>
                  <a:txBody>
                    <a:bodyPr/>
                    <a:lstStyle/>
                    <a:p>
                      <a:pPr marL="2917825" indent="-2917825" algn="just"/>
                      <a:endParaRPr lang="en-US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3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FIVE:</a:t>
                      </a:r>
                      <a:r>
                        <a:rPr lang="en-US" sz="3200" b="1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INTERNET WORKING MANAGEMENT</a:t>
                      </a:r>
                      <a:endParaRPr lang="en-GB" sz="1800" b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1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Internetworking basics</a:t>
                      </a:r>
                      <a:endParaRPr lang="en-GB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Collision domain </a:t>
                      </a:r>
                      <a:endParaRPr lang="en-GB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Broadcast domain </a:t>
                      </a:r>
                      <a:endParaRPr lang="en-GB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Network segmentation</a:t>
                      </a:r>
                      <a:endParaRPr lang="en-GB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How bridges, switches, and routers are used to physically segment a network</a:t>
                      </a:r>
                      <a:endParaRPr lang="en-GB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How routers are employed to create an internetwork</a:t>
                      </a:r>
                      <a:endParaRPr lang="en-GB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Internetworking Models (three-Layer Hierarchical Model)</a:t>
                      </a:r>
                      <a:endParaRPr lang="en-GB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Core Layer</a:t>
                      </a:r>
                      <a:endParaRPr lang="en-GB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lvl="1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Distribution Layer</a:t>
                      </a:r>
                      <a:endParaRPr lang="en-GB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Access Layer</a:t>
                      </a:r>
                      <a:endParaRPr lang="en-US" sz="5400" b="1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1" indent="0">
                        <a:buFont typeface="Wingdings" panose="05000000000000000000" pitchFamily="2" charset="2"/>
                        <a:buNone/>
                      </a:pPr>
                      <a:endParaRPr lang="en-US" sz="32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90D-E1B4-4256-AE84-1A1980F7798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53960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1.8.3 System Administration Challenges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353961"/>
            <a:ext cx="12192001" cy="6400800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administration comes with a variety of challenges, including: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Threats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Constantly evolving cyber threats necessitate robust security measures and ongoing monitoring.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Downtime Management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high availability and minimizing system downtime are critical for maintaining business operations.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User Account Management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user accounts, permissions, and addressing user-related issues can be time-consuming and complex.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53960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1.8.3 System Administration Challenges-----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353961"/>
            <a:ext cx="12192001" cy="64008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Backup and Disaster Recovery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effective backup solutions and disaster recovery plans to prevent data loss is essential.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Compliance and Regulations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Adhering to industry standards and regulations can be complicated and requires regular audits.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Software and Hardware Updates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systems updated while minimizing disruptions can be a significant challenge.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Documentation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accurate and comprehensive documentation is crucial for troubleshooting and onboarding but is often neglected.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53960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1.8.3 System Administration Challenges-----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353961"/>
            <a:ext cx="12192001" cy="64008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Capacity Planning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Anticipating future resource needs and scaling infrastructure effectively is necessary to avoid performance bottlenecks.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Change Management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changes without affecting system stability requires careful planning and communication.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Skill Development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technological advancements mean sysadmins must continuously update their skills and knowledge.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53960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1.8.3 System Administration Challenges-----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353961"/>
            <a:ext cx="12192001" cy="64008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Resource Constraints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budgets and staffing can make it difficult to address all system administration challenges effectively.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Interdepartmental Coordination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898525" algn="l"/>
              </a:tabLs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different departments can lead to misunderstandings and conflicting priorities.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62606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Network Administration 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2607"/>
            <a:ext cx="12192000" cy="649539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involves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organization's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they operate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securely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encompasses a variety of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including: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Configuration</a:t>
            </a:r>
            <a:r>
              <a:rPr lang="en-GB" sz="26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(like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facilitate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Monitoring and Performance Management</a:t>
            </a:r>
            <a:r>
              <a:rPr lang="en-GB" sz="26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monitoring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issues, ensuring optimal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62606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Network Administration -------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2607"/>
            <a:ext cx="12192000" cy="649539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6195695" algn="l"/>
              </a:tabLst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Security Management</a:t>
            </a:r>
            <a:r>
              <a:rPr lang="en-GB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6195695" algn="l"/>
              </a:tabLst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6195695" algn="l"/>
              </a:tabLst>
            </a:pP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intrusion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unauthorized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6195695" algn="l"/>
              </a:tabLst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Troubleshooting</a:t>
            </a:r>
            <a:r>
              <a:rPr lang="en-GB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6195695" algn="l"/>
              </a:tabLst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6195695" algn="l"/>
              </a:tabLst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User Management</a:t>
            </a:r>
            <a:r>
              <a:rPr lang="en-GB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6195695" algn="l"/>
              </a:tabLst>
            </a:pP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permissions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that users have appropriate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62606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Network Administration -------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2607"/>
            <a:ext cx="12192000" cy="649539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Network Documentation</a:t>
            </a:r>
            <a:r>
              <a:rPr lang="en-GB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policies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procedures for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Backup and Recovery</a:t>
            </a:r>
            <a:r>
              <a:rPr lang="en-GB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ensuring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 place in case of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Capacity Planning</a:t>
            </a:r>
            <a:r>
              <a:rPr lang="en-GB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usage and forecasting future needs to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ensure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handle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62606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Network Administration -------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2248"/>
            <a:ext cx="12192000" cy="660575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Software Updates and Patch Management</a:t>
            </a:r>
            <a:r>
              <a:rPr lang="en-GB" sz="24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4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up-to-date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4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improve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Collaboration with Other IT Teams</a:t>
            </a:r>
            <a:r>
              <a:rPr lang="en-GB" sz="24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4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closely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GB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other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staff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seamless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overall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 a crucial role in </a:t>
            </a:r>
            <a:r>
              <a:rPr lang="en-GB" sz="24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4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security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</a:t>
            </a:r>
            <a:r>
              <a:rPr lang="en-GB" sz="24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organization’s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which is vital for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Network Design and Architecture</a:t>
            </a:r>
            <a:r>
              <a:rPr lang="en-GB" sz="24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4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 to ensure it </a:t>
            </a:r>
            <a:r>
              <a:rPr lang="en-GB" sz="24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redundancy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62606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Network Administration------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2607"/>
            <a:ext cx="12192000" cy="649539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Network Upgrades</a:t>
            </a:r>
            <a:r>
              <a:rPr lang="en-GB" sz="26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upgrading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Virtualization</a:t>
            </a:r>
            <a:r>
              <a:rPr lang="en-GB" sz="26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LANs (VLANs)</a:t>
            </a:r>
            <a:r>
              <a:rPr lang="en-GB" sz="26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segment </a:t>
            </a:r>
            <a:r>
              <a:rPr lang="en-GB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Remote Access Management</a:t>
            </a:r>
            <a:r>
              <a:rPr lang="en-GB" sz="26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6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solutions,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such as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support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ensure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62606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Network Administration------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525"/>
            <a:ext cx="12192000" cy="672147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Policy Development</a:t>
            </a:r>
            <a:r>
              <a:rPr lang="en-GB" sz="25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5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enforcing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usage </a:t>
            </a:r>
            <a:r>
              <a:rPr lang="en-GB" sz="25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guide user </a:t>
            </a:r>
            <a:r>
              <a:rPr lang="en-GB" sz="25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ensure </a:t>
            </a:r>
            <a:r>
              <a:rPr lang="en-GB" sz="25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GB" sz="25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5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Vendor Management</a:t>
            </a:r>
            <a:r>
              <a:rPr lang="en-GB" sz="25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5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Collaborating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vendors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providers for </a:t>
            </a:r>
            <a:r>
              <a:rPr lang="en-GB" sz="25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5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procurement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5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5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5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en-GB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Response</a:t>
            </a:r>
            <a:r>
              <a:rPr lang="en-GB" sz="25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5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incident 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address </a:t>
            </a:r>
            <a:r>
              <a:rPr lang="en-GB" sz="25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5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breaches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5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5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failures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5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1"/>
            </a:pPr>
            <a:r>
              <a:rPr lang="en-GB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Support</a:t>
            </a:r>
            <a:r>
              <a:rPr lang="en-GB" sz="25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25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training and support to users regarding network usage, best practices, and troubleshooting basic issues.</a:t>
            </a:r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B27F1-A1DB-4496-9D6F-C7E1FD4717E5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59527</Words>
  <Application>WPS Presentation</Application>
  <PresentationFormat>Widescreen</PresentationFormat>
  <Paragraphs>1887</Paragraphs>
  <Slides>123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123</vt:i4>
      </vt:variant>
    </vt:vector>
  </HeadingPairs>
  <TitlesOfParts>
    <vt:vector size="135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Webdings</vt:lpstr>
      <vt:lpstr>Wingdings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UNIT ONE</vt:lpstr>
      <vt:lpstr>1. 1. Overview of Computer Networks-----</vt:lpstr>
      <vt:lpstr>1. 1. Overview of Computer Networks----- </vt:lpstr>
      <vt:lpstr>1.1.1 Application or uses of Computer Networks </vt:lpstr>
      <vt:lpstr>1.1.1 Application or uses of Computer Networks----- </vt:lpstr>
      <vt:lpstr>1.1.1 Application or uses of Computer Networks----- </vt:lpstr>
      <vt:lpstr>1.1.1 Application or uses of Computer Networks----- </vt:lpstr>
      <vt:lpstr>1. 1.2  Limitations of Networks </vt:lpstr>
      <vt:lpstr>1. 2.1  Limitations of Networks------ </vt:lpstr>
      <vt:lpstr>1. 2.1  Limitations of Networks------ </vt:lpstr>
      <vt:lpstr>1. 2.1  Limitations of Networks------ </vt:lpstr>
      <vt:lpstr>1.2 The OSI Reference Model</vt:lpstr>
      <vt:lpstr>1.2 The OSI Reference Model-----</vt:lpstr>
      <vt:lpstr>1.2 The OSI Reference Model-----</vt:lpstr>
      <vt:lpstr>1.3 Why does the OSI model matter?</vt:lpstr>
      <vt:lpstr>1.3 Why does the OSI model matter?</vt:lpstr>
      <vt:lpstr>1.3 Why does the OSI model matter?-------</vt:lpstr>
      <vt:lpstr>1.3 Why does the OSI model matter?-------</vt:lpstr>
      <vt:lpstr>1.3 Why does the OSI model matter?-------</vt:lpstr>
      <vt:lpstr> 1.4 How the OSI model works? </vt:lpstr>
      <vt:lpstr> 1.4 How the OSI model works?---- </vt:lpstr>
      <vt:lpstr> 1.4 How the OSI model works? </vt:lpstr>
      <vt:lpstr> 1.5 How the OSI model works?------ </vt:lpstr>
      <vt:lpstr>1.6  The Seven OSI Reference Model Layers</vt:lpstr>
      <vt:lpstr>Layer 7: Application Layer</vt:lpstr>
      <vt:lpstr>Layer 6: Presentation Layer</vt:lpstr>
      <vt:lpstr>Layer 5: Session Layer</vt:lpstr>
      <vt:lpstr>Layer 4: Transport Layer</vt:lpstr>
      <vt:lpstr>Responsibilities of Layer 4: Transport Layer </vt:lpstr>
      <vt:lpstr>Responsibilities of Layer 4: Transport Layer </vt:lpstr>
      <vt:lpstr>Responsibilities of Layer 4: Transport Layer </vt:lpstr>
      <vt:lpstr>Responsibilities of Layer 4: Transport Layer </vt:lpstr>
      <vt:lpstr>Layer 3: Network Layer</vt:lpstr>
      <vt:lpstr>Layer 2: Data Link Layer</vt:lpstr>
      <vt:lpstr>Responsibilities of Layer 2: Data Link Layer</vt:lpstr>
      <vt:lpstr>Responsibilities of Layer 2: Data Link Layer</vt:lpstr>
      <vt:lpstr>Responsibilities of Layer 2: Data Link Layer</vt:lpstr>
      <vt:lpstr>Layer 1: Physical Layer</vt:lpstr>
      <vt:lpstr>PowerPoint 演示文稿</vt:lpstr>
      <vt:lpstr>1.7 TCP/IP Reference Model</vt:lpstr>
      <vt:lpstr>1.7 TCP/IP Reference Model------</vt:lpstr>
      <vt:lpstr>1. TCP/IP Application Layer</vt:lpstr>
      <vt:lpstr>1. TCP/IP Application Layer------</vt:lpstr>
      <vt:lpstr>1. TCP/IP Application Layer------</vt:lpstr>
      <vt:lpstr>2. TCP/IP Transport Layer</vt:lpstr>
      <vt:lpstr>2. TCP/IP Transport Layer-------</vt:lpstr>
      <vt:lpstr>2. TCP/IP Transport Layer-------</vt:lpstr>
      <vt:lpstr>2. TCP/IP Transport Layer-------</vt:lpstr>
      <vt:lpstr>2. TCP/IP Transport Layer-------</vt:lpstr>
      <vt:lpstr>3. TCP/IP Internet Layer</vt:lpstr>
      <vt:lpstr>4. TCP/IP Network Access Layer</vt:lpstr>
      <vt:lpstr>1.7.1 Comparing TCP/IP and OSI</vt:lpstr>
      <vt:lpstr>1.7.1 Comparing TCP/IP and OSI------</vt:lpstr>
      <vt:lpstr>1.7.1 Comparing TCP/IP and OSI------</vt:lpstr>
      <vt:lpstr>1.7.2 Ethernet and TCP/IP</vt:lpstr>
      <vt:lpstr> 1.8 Network and System Administration  </vt:lpstr>
      <vt:lpstr> 1.8 Network and System Administration -------- </vt:lpstr>
      <vt:lpstr> 1.8 Network and System Administration -------- </vt:lpstr>
      <vt:lpstr> 1.8 Network and System Administration -------- </vt:lpstr>
      <vt:lpstr> 1.8 Network and System Administration -------- </vt:lpstr>
      <vt:lpstr>1.8.1 System Administration</vt:lpstr>
      <vt:lpstr>1.8.1 System Administration--------</vt:lpstr>
      <vt:lpstr>1.8.1 System Administration--------</vt:lpstr>
      <vt:lpstr>1.8.1 System Administration--------</vt:lpstr>
      <vt:lpstr>1.8.1 System Administration--------</vt:lpstr>
      <vt:lpstr>1.8.1 System Administration--------</vt:lpstr>
      <vt:lpstr>1.8.1 System Administration--------</vt:lpstr>
      <vt:lpstr>1.8.2 System Administrator </vt:lpstr>
      <vt:lpstr>1.8.2 System Administrator------ </vt:lpstr>
      <vt:lpstr>1.8.2 System Administrator----- </vt:lpstr>
      <vt:lpstr> 1.8.2 System Administrator-(Skills and Qualifications): </vt:lpstr>
      <vt:lpstr> 1.8.2 System Administrator-(Skills and Qualifications): </vt:lpstr>
      <vt:lpstr> 1.8.2 System Administrator-(Career Paths and Specializations): </vt:lpstr>
      <vt:lpstr> 1.8.2 System Administrator-(Career Paths and Specializations): </vt:lpstr>
      <vt:lpstr>1.8.3 System Administration Challenges</vt:lpstr>
      <vt:lpstr>1.8.3 System Administration Challenges-----</vt:lpstr>
      <vt:lpstr>1.8.3 System Administration Challenges-----</vt:lpstr>
      <vt:lpstr>1.8.3 System Administration Challenges-----</vt:lpstr>
      <vt:lpstr>2. Network Administration </vt:lpstr>
      <vt:lpstr>2. Network Administration -------</vt:lpstr>
      <vt:lpstr>2. Network Administration -------</vt:lpstr>
      <vt:lpstr>2. Network Administration -------</vt:lpstr>
      <vt:lpstr>2. Network Administration------</vt:lpstr>
      <vt:lpstr>2. Network Administration------</vt:lpstr>
      <vt:lpstr>Network Administration Skills </vt:lpstr>
      <vt:lpstr>Network Administration Skills--- </vt:lpstr>
      <vt:lpstr>Network Administration Skills--- </vt:lpstr>
      <vt:lpstr>Network Administration Skills--- </vt:lpstr>
      <vt:lpstr>Network Administration Skills--- </vt:lpstr>
      <vt:lpstr>Network Administration Skills--- </vt:lpstr>
      <vt:lpstr>Network Administration Skills--- </vt:lpstr>
      <vt:lpstr>Carrier path for Network Administration </vt:lpstr>
      <vt:lpstr>Carrier path for Network Administration-------- </vt:lpstr>
      <vt:lpstr>Carrier path for Network Administration-------</vt:lpstr>
      <vt:lpstr>Carrier path for Network Administration-------</vt:lpstr>
      <vt:lpstr>Carrier path for Network Administration-------</vt:lpstr>
      <vt:lpstr>Carrier path for Network Administration-------</vt:lpstr>
      <vt:lpstr>Carrier path for Network Administration-------</vt:lpstr>
      <vt:lpstr>Carrier path for Network Administration-------</vt:lpstr>
      <vt:lpstr>Network Monitoring and Management Tools</vt:lpstr>
      <vt:lpstr>Network Monitoring and Management Tools-----</vt:lpstr>
      <vt:lpstr>Network Monitoring and Management Tools-----</vt:lpstr>
      <vt:lpstr>Network Monitoring and Management Tools-----</vt:lpstr>
      <vt:lpstr>Network Monitoring and Management Tools-----</vt:lpstr>
      <vt:lpstr>Network Monitoring and Management Tools-----</vt:lpstr>
      <vt:lpstr>Network Monitoring and Management Tools-----</vt:lpstr>
      <vt:lpstr>Network Monitoring and Management Tools-----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eyu</cp:lastModifiedBy>
  <cp:revision>640</cp:revision>
  <dcterms:created xsi:type="dcterms:W3CDTF">2022-07-16T05:03:00Z</dcterms:created>
  <dcterms:modified xsi:type="dcterms:W3CDTF">2024-12-08T11:28:11Z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7F5D46D605734BC98C9E3305D2B5D4C0_12</vt:lpwstr>
  </property>
  <property fmtid="{D5CDD505-2E9C-101B-9397-08002B2CF9AE}" pid="3" name="KSOProductBuildVer">
    <vt:lpwstr>1033-12.2.0.18911</vt:lpwstr>
  </property>
</Properties>
</file>