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325" r:id="rId2"/>
    <p:sldId id="326" r:id="rId3"/>
    <p:sldId id="327" r:id="rId4"/>
    <p:sldId id="328" r:id="rId5"/>
    <p:sldId id="329" r:id="rId6"/>
    <p:sldId id="330" r:id="rId7"/>
    <p:sldId id="331" r:id="rId8"/>
    <p:sldId id="332" r:id="rId9"/>
    <p:sldId id="333" r:id="rId10"/>
    <p:sldId id="334" r:id="rId11"/>
    <p:sldId id="335" r:id="rId12"/>
    <p:sldId id="420" r:id="rId13"/>
    <p:sldId id="422" r:id="rId14"/>
    <p:sldId id="424" r:id="rId15"/>
    <p:sldId id="426" r:id="rId16"/>
    <p:sldId id="428" r:id="rId17"/>
    <p:sldId id="433" r:id="rId18"/>
    <p:sldId id="396" r:id="rId19"/>
    <p:sldId id="398" r:id="rId20"/>
    <p:sldId id="406" r:id="rId21"/>
    <p:sldId id="408" r:id="rId22"/>
    <p:sldId id="336" r:id="rId23"/>
    <p:sldId id="435" r:id="rId24"/>
    <p:sldId id="437" r:id="rId25"/>
    <p:sldId id="337" r:id="rId26"/>
    <p:sldId id="430" r:id="rId27"/>
    <p:sldId id="462" r:id="rId28"/>
    <p:sldId id="340" r:id="rId29"/>
    <p:sldId id="439" r:id="rId30"/>
    <p:sldId id="441" r:id="rId31"/>
    <p:sldId id="465" r:id="rId32"/>
    <p:sldId id="445" r:id="rId33"/>
    <p:sldId id="467" r:id="rId34"/>
    <p:sldId id="469" r:id="rId35"/>
    <p:sldId id="472" r:id="rId36"/>
    <p:sldId id="474" r:id="rId37"/>
    <p:sldId id="475" r:id="rId38"/>
    <p:sldId id="476" r:id="rId39"/>
    <p:sldId id="477" r:id="rId40"/>
    <p:sldId id="478" r:id="rId41"/>
    <p:sldId id="479" r:id="rId42"/>
    <p:sldId id="480" r:id="rId43"/>
    <p:sldId id="357" r:id="rId44"/>
    <p:sldId id="358" r:id="rId45"/>
    <p:sldId id="359" r:id="rId46"/>
    <p:sldId id="360" r:id="rId47"/>
    <p:sldId id="361" r:id="rId48"/>
    <p:sldId id="362" r:id="rId49"/>
    <p:sldId id="363" r:id="rId50"/>
    <p:sldId id="364" r:id="rId51"/>
    <p:sldId id="388" r:id="rId52"/>
    <p:sldId id="389" r:id="rId53"/>
    <p:sldId id="390" r:id="rId54"/>
    <p:sldId id="391" r:id="rId55"/>
    <p:sldId id="392" r:id="rId56"/>
    <p:sldId id="313" r:id="rId57"/>
    <p:sldId id="318" r:id="rId58"/>
    <p:sldId id="320" r:id="rId59"/>
    <p:sldId id="322" r:id="rId60"/>
    <p:sldId id="323" r:id="rId61"/>
    <p:sldId id="382" r:id="rId62"/>
    <p:sldId id="482"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ng" initials="K" lastIdx="1" clrIdx="0">
    <p:extLst>
      <p:ext uri="{19B8F6BF-5375-455C-9EA6-DF929625EA0E}">
        <p15:presenceInfo xmlns:p15="http://schemas.microsoft.com/office/powerpoint/2012/main" userId="K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990033"/>
    <a:srgbClr val="0000CC"/>
    <a:srgbClr val="6600CC"/>
    <a:srgbClr val="D60093"/>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715" autoAdjust="0"/>
  </p:normalViewPr>
  <p:slideViewPr>
    <p:cSldViewPr snapToGrid="0">
      <p:cViewPr varScale="1">
        <p:scale>
          <a:sx n="62" d="100"/>
          <a:sy n="62" d="100"/>
        </p:scale>
        <p:origin x="97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EF95AC-3041-4651-9F7B-12872D52EEEB}" type="datetimeFigureOut">
              <a:rPr lang="en-GB" smtClean="0"/>
              <a:t>26/11/2024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835826-C7B1-4051-9329-36CEBFAE757A}" type="slidenum">
              <a:rPr lang="en-GB" smtClean="0"/>
              <a:t>‹#›</a:t>
            </a:fld>
            <a:endParaRPr lang="en-GB"/>
          </a:p>
        </p:txBody>
      </p:sp>
    </p:spTree>
    <p:extLst>
      <p:ext uri="{BB962C8B-B14F-4D97-AF65-F5344CB8AC3E}">
        <p14:creationId xmlns:p14="http://schemas.microsoft.com/office/powerpoint/2010/main" val="2367934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Internet Protocol suite (IP suite) is </a:t>
            </a:r>
            <a:r>
              <a:rPr lang="en-GB" b="1" dirty="0"/>
              <a:t>the standard network model and communication protocol stack used on the Internet and on most other computer networks</a:t>
            </a:r>
            <a:r>
              <a:rPr lang="en-GB" dirty="0"/>
              <a:t>. While other networking models exist, the IP suite is overwhelmingly the global standard for computer-to-computer communication</a:t>
            </a:r>
          </a:p>
        </p:txBody>
      </p:sp>
      <p:sp>
        <p:nvSpPr>
          <p:cNvPr id="4" name="Slide Number Placeholder 3"/>
          <p:cNvSpPr>
            <a:spLocks noGrp="1"/>
          </p:cNvSpPr>
          <p:nvPr>
            <p:ph type="sldNum" sz="quarter" idx="10"/>
          </p:nvPr>
        </p:nvSpPr>
        <p:spPr/>
        <p:txBody>
          <a:bodyPr/>
          <a:lstStyle/>
          <a:p>
            <a:pPr>
              <a:defRPr/>
            </a:pPr>
            <a:fld id="{521C857E-E21F-493D-8C32-7ACF55C7B5BC}" type="slidenum">
              <a:rPr lang="en-US" smtClean="0"/>
              <a:pPr>
                <a:defRPr/>
              </a:pPr>
              <a:t>2</a:t>
            </a:fld>
            <a:endParaRPr lang="en-US"/>
          </a:p>
        </p:txBody>
      </p:sp>
    </p:spTree>
    <p:extLst>
      <p:ext uri="{BB962C8B-B14F-4D97-AF65-F5344CB8AC3E}">
        <p14:creationId xmlns:p14="http://schemas.microsoft.com/office/powerpoint/2010/main" val="2696899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9C59C-FC59-1AAF-DDA8-77113E95933B}"/>
            </a:ext>
          </a:extLst>
        </p:cNvPr>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6180A848-E56F-5D96-12DB-2B2CBE4E8FCC}"/>
              </a:ext>
            </a:extLst>
          </p:cNvPr>
          <p:cNvSpPr>
            <a:spLocks noGrp="1" noRot="1" noChangeAspect="1" noTextEdit="1"/>
          </p:cNvSpPr>
          <p:nvPr>
            <p:ph type="sldImg"/>
          </p:nvPr>
        </p:nvSpPr>
        <p:spPr bwMode="auto">
          <a:noFill/>
          <a:ln>
            <a:solidFill>
              <a:srgbClr val="000000"/>
            </a:solidFill>
            <a:miter lim="800000"/>
            <a:headEnd/>
            <a:tailEnd/>
          </a:ln>
        </p:spPr>
      </p:sp>
      <p:sp>
        <p:nvSpPr>
          <p:cNvPr id="62467" name="Notes Placeholder 2">
            <a:extLst>
              <a:ext uri="{FF2B5EF4-FFF2-40B4-BE49-F238E27FC236}">
                <a16:creationId xmlns:a16="http://schemas.microsoft.com/office/drawing/2014/main" id="{4EDB03B9-AFAD-1806-5141-1ED78678CCF5}"/>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t>2</a:t>
            </a:r>
          </a:p>
        </p:txBody>
      </p:sp>
      <p:sp>
        <p:nvSpPr>
          <p:cNvPr id="4" name="Slide Number Placeholder 3">
            <a:extLst>
              <a:ext uri="{FF2B5EF4-FFF2-40B4-BE49-F238E27FC236}">
                <a16:creationId xmlns:a16="http://schemas.microsoft.com/office/drawing/2014/main" id="{EF539E2C-2B6F-9521-4ABF-77D1516A6AB4}"/>
              </a:ext>
            </a:extLst>
          </p:cNvPr>
          <p:cNvSpPr>
            <a:spLocks noGrp="1"/>
          </p:cNvSpPr>
          <p:nvPr>
            <p:ph type="sldNum" sz="quarter" idx="5"/>
          </p:nvPr>
        </p:nvSpPr>
        <p:spPr/>
        <p:txBody>
          <a:bodyPr/>
          <a:lstStyle/>
          <a:p>
            <a:pPr>
              <a:defRPr/>
            </a:pPr>
            <a:fld id="{FFA6777F-70F7-4DDA-AA0A-05110CC3890E}" type="slidenum">
              <a:rPr lang="en-US" smtClean="0"/>
              <a:pPr>
                <a:defRPr/>
              </a:pPr>
              <a:t>27</a:t>
            </a:fld>
            <a:endParaRPr lang="en-US"/>
          </a:p>
        </p:txBody>
      </p:sp>
    </p:spTree>
    <p:extLst>
      <p:ext uri="{BB962C8B-B14F-4D97-AF65-F5344CB8AC3E}">
        <p14:creationId xmlns:p14="http://schemas.microsoft.com/office/powerpoint/2010/main" val="2543643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36EAA0C-9918-4FA0-85E7-2FA7B3334289}" type="slidenum">
              <a:rPr lang="en-US" smtClean="0"/>
              <a:pPr>
                <a:defRPr/>
              </a:pPr>
              <a:t>47</a:t>
            </a:fld>
            <a:endParaRPr lang="en-US"/>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34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2095043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A3DF870-969E-4A89-A69F-8BF98B23AE14}" type="slidenum">
              <a:rPr lang="en-US" smtClean="0"/>
              <a:pPr>
                <a:defRPr/>
              </a:pPr>
              <a:t>48</a:t>
            </a:fld>
            <a:endParaRPr lang="en-US"/>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928459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514A63C-24D4-4705-ABE5-96F0F733F766}" type="slidenum">
              <a:rPr lang="en-US" smtClean="0"/>
              <a:pPr>
                <a:defRPr/>
              </a:pPr>
              <a:t>49</a:t>
            </a:fld>
            <a:endParaRPr lang="en-US"/>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5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3271237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8A654DA-50FC-465B-B196-69C23855EF0B}" type="slidenum">
              <a:rPr lang="en-GB" smtClean="0"/>
              <a:t>60</a:t>
            </a:fld>
            <a:endParaRPr lang="en-GB"/>
          </a:p>
        </p:txBody>
      </p:sp>
    </p:spTree>
    <p:extLst>
      <p:ext uri="{BB962C8B-B14F-4D97-AF65-F5344CB8AC3E}">
        <p14:creationId xmlns:p14="http://schemas.microsoft.com/office/powerpoint/2010/main" val="2936667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D6E584-939D-9988-EA42-7394C10115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3AD346-6A6E-57BA-F864-075CB055BB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55504E-50C5-21C1-751B-4E2BFC7F71C8}"/>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3692F842-5C3C-F2CC-B911-1A6A3DBD99F2}"/>
              </a:ext>
            </a:extLst>
          </p:cNvPr>
          <p:cNvSpPr>
            <a:spLocks noGrp="1"/>
          </p:cNvSpPr>
          <p:nvPr>
            <p:ph type="sldNum" sz="quarter" idx="5"/>
          </p:nvPr>
        </p:nvSpPr>
        <p:spPr/>
        <p:txBody>
          <a:bodyPr/>
          <a:lstStyle/>
          <a:p>
            <a:fld id="{A8A654DA-50FC-465B-B196-69C23855EF0B}" type="slidenum">
              <a:rPr lang="en-GB" smtClean="0"/>
              <a:t>61</a:t>
            </a:fld>
            <a:endParaRPr lang="en-GB"/>
          </a:p>
        </p:txBody>
      </p:sp>
    </p:spTree>
    <p:extLst>
      <p:ext uri="{BB962C8B-B14F-4D97-AF65-F5344CB8AC3E}">
        <p14:creationId xmlns:p14="http://schemas.microsoft.com/office/powerpoint/2010/main" val="2038078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B21ED-3ECA-8FA9-7663-43D04B9CBF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BC24AF-4DB9-A9B0-5D86-05DFF0B8BF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37F533-D298-779B-4CF1-94C2F529C3D8}"/>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C4CB0EB-CC5A-57D0-129B-50488609FBD4}"/>
              </a:ext>
            </a:extLst>
          </p:cNvPr>
          <p:cNvSpPr>
            <a:spLocks noGrp="1"/>
          </p:cNvSpPr>
          <p:nvPr>
            <p:ph type="sldNum" sz="quarter" idx="5"/>
          </p:nvPr>
        </p:nvSpPr>
        <p:spPr/>
        <p:txBody>
          <a:bodyPr/>
          <a:lstStyle/>
          <a:p>
            <a:fld id="{A8A654DA-50FC-465B-B196-69C23855EF0B}" type="slidenum">
              <a:rPr lang="en-GB" smtClean="0"/>
              <a:t>62</a:t>
            </a:fld>
            <a:endParaRPr lang="en-GB"/>
          </a:p>
        </p:txBody>
      </p:sp>
    </p:spTree>
    <p:extLst>
      <p:ext uri="{BB962C8B-B14F-4D97-AF65-F5344CB8AC3E}">
        <p14:creationId xmlns:p14="http://schemas.microsoft.com/office/powerpoint/2010/main" val="122498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Octet-is a group of three bits, representing any of eight</a:t>
            </a:r>
            <a:r>
              <a:rPr lang="en-GB" baseline="0" dirty="0"/>
              <a:t> possible values </a:t>
            </a:r>
            <a:endParaRPr lang="en-GB" dirty="0"/>
          </a:p>
        </p:txBody>
      </p:sp>
      <p:sp>
        <p:nvSpPr>
          <p:cNvPr id="4" name="Slide Number Placeholder 3"/>
          <p:cNvSpPr>
            <a:spLocks noGrp="1"/>
          </p:cNvSpPr>
          <p:nvPr>
            <p:ph type="sldNum" sz="quarter" idx="10"/>
          </p:nvPr>
        </p:nvSpPr>
        <p:spPr/>
        <p:txBody>
          <a:bodyPr/>
          <a:lstStyle/>
          <a:p>
            <a:fld id="{E0835826-C7B1-4051-9329-36CEBFAE757A}" type="slidenum">
              <a:rPr lang="en-GB" smtClean="0"/>
              <a:t>6</a:t>
            </a:fld>
            <a:endParaRPr lang="en-GB"/>
          </a:p>
        </p:txBody>
      </p:sp>
    </p:spTree>
    <p:extLst>
      <p:ext uri="{BB962C8B-B14F-4D97-AF65-F5344CB8AC3E}">
        <p14:creationId xmlns:p14="http://schemas.microsoft.com/office/powerpoint/2010/main" val="3730789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1A7ECC6-4DFA-4D5B-9E1B-36C803E9BAE0}" type="slidenum">
              <a:rPr lang="en-US" smtClean="0"/>
              <a:pPr fontAlgn="base">
                <a:spcBef>
                  <a:spcPct val="0"/>
                </a:spcBef>
                <a:spcAft>
                  <a:spcPct val="0"/>
                </a:spcAft>
                <a:defRPr/>
              </a:pPr>
              <a:t>8</a:t>
            </a:fld>
            <a:endParaRPr lang="en-US"/>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736811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3B96AA4-1C51-422E-84A5-0BD7DCEBD49C}" type="slidenum">
              <a:rPr lang="en-US" smtClean="0"/>
              <a:pPr fontAlgn="base">
                <a:spcBef>
                  <a:spcPct val="0"/>
                </a:spcBef>
                <a:spcAft>
                  <a:spcPct val="0"/>
                </a:spcAft>
                <a:defRPr/>
              </a:pPr>
              <a:t>9</a:t>
            </a:fld>
            <a:endParaRPr lang="en-US"/>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68203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D25F3AC-E058-48A0-B9C4-E6826A8250F6}" type="slidenum">
              <a:rPr lang="en-US" smtClean="0"/>
              <a:pPr fontAlgn="base">
                <a:spcBef>
                  <a:spcPct val="0"/>
                </a:spcBef>
                <a:spcAft>
                  <a:spcPct val="0"/>
                </a:spcAft>
                <a:defRPr/>
              </a:pPr>
              <a:t>10</a:t>
            </a:fld>
            <a:endParaRPr lang="en-US"/>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612460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D73ACA-42FC-4018-809D-DFA3BF37A004}" type="slidenum">
              <a:rPr lang="en-US" smtClean="0"/>
              <a:pPr fontAlgn="base">
                <a:spcBef>
                  <a:spcPct val="0"/>
                </a:spcBef>
                <a:spcAft>
                  <a:spcPct val="0"/>
                </a:spcAft>
                <a:defRPr/>
              </a:pPr>
              <a:t>22</a:t>
            </a:fld>
            <a:endParaRPr lang="en-US"/>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071151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F03855-7D64-C523-A203-C385B4E1378E}"/>
            </a:ext>
          </a:extLst>
        </p:cNvPr>
        <p:cNvGrpSpPr/>
        <p:nvPr/>
      </p:nvGrpSpPr>
      <p:grpSpPr>
        <a:xfrm>
          <a:off x="0" y="0"/>
          <a:ext cx="0" cy="0"/>
          <a:chOff x="0" y="0"/>
          <a:chExt cx="0" cy="0"/>
        </a:xfrm>
      </p:grpSpPr>
      <p:sp>
        <p:nvSpPr>
          <p:cNvPr id="20482" name="Rectangle 7">
            <a:extLst>
              <a:ext uri="{FF2B5EF4-FFF2-40B4-BE49-F238E27FC236}">
                <a16:creationId xmlns:a16="http://schemas.microsoft.com/office/drawing/2014/main" id="{E4C8B847-C615-47A1-C071-78D5320FCCC8}"/>
              </a:ext>
            </a:extLst>
          </p:cNvPr>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D73ACA-42FC-4018-809D-DFA3BF37A004}" type="slidenum">
              <a:rPr lang="en-US" smtClean="0"/>
              <a:pPr fontAlgn="base">
                <a:spcBef>
                  <a:spcPct val="0"/>
                </a:spcBef>
                <a:spcAft>
                  <a:spcPct val="0"/>
                </a:spcAft>
                <a:defRPr/>
              </a:pPr>
              <a:t>23</a:t>
            </a:fld>
            <a:endParaRPr lang="en-US"/>
          </a:p>
        </p:txBody>
      </p:sp>
      <p:sp>
        <p:nvSpPr>
          <p:cNvPr id="61443" name="Rectangle 2">
            <a:extLst>
              <a:ext uri="{FF2B5EF4-FFF2-40B4-BE49-F238E27FC236}">
                <a16:creationId xmlns:a16="http://schemas.microsoft.com/office/drawing/2014/main" id="{AA40531F-E896-EC51-928E-4255C7487D3A}"/>
              </a:ext>
            </a:extLst>
          </p:cNvPr>
          <p:cNvSpPr>
            <a:spLocks noGrp="1" noRot="1" noChangeAspect="1" noChangeArrowheads="1" noTextEdit="1"/>
          </p:cNvSpPr>
          <p:nvPr>
            <p:ph type="sldImg"/>
          </p:nvPr>
        </p:nvSpPr>
        <p:spPr bwMode="auto">
          <a:noFill/>
          <a:ln>
            <a:solidFill>
              <a:srgbClr val="000000"/>
            </a:solidFill>
            <a:miter lim="800000"/>
            <a:headEnd/>
            <a:tailEnd/>
          </a:ln>
        </p:spPr>
      </p:sp>
      <p:sp>
        <p:nvSpPr>
          <p:cNvPr id="61444" name="Rectangle 3">
            <a:extLst>
              <a:ext uri="{FF2B5EF4-FFF2-40B4-BE49-F238E27FC236}">
                <a16:creationId xmlns:a16="http://schemas.microsoft.com/office/drawing/2014/main" id="{2219FABF-AE7A-D975-D34F-002CC8CB096D}"/>
              </a:ext>
            </a:extLst>
          </p:cNvPr>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862082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t>2</a:t>
            </a:r>
          </a:p>
        </p:txBody>
      </p:sp>
      <p:sp>
        <p:nvSpPr>
          <p:cNvPr id="4" name="Slide Number Placeholder 3"/>
          <p:cNvSpPr>
            <a:spLocks noGrp="1"/>
          </p:cNvSpPr>
          <p:nvPr>
            <p:ph type="sldNum" sz="quarter" idx="5"/>
          </p:nvPr>
        </p:nvSpPr>
        <p:spPr/>
        <p:txBody>
          <a:bodyPr/>
          <a:lstStyle/>
          <a:p>
            <a:pPr>
              <a:defRPr/>
            </a:pPr>
            <a:fld id="{FFA6777F-70F7-4DDA-AA0A-05110CC3890E}" type="slidenum">
              <a:rPr lang="en-US" smtClean="0"/>
              <a:pPr>
                <a:defRPr/>
              </a:pPr>
              <a:t>25</a:t>
            </a:fld>
            <a:endParaRPr lang="en-US"/>
          </a:p>
        </p:txBody>
      </p:sp>
    </p:spTree>
    <p:extLst>
      <p:ext uri="{BB962C8B-B14F-4D97-AF65-F5344CB8AC3E}">
        <p14:creationId xmlns:p14="http://schemas.microsoft.com/office/powerpoint/2010/main" val="642262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844945-8E2E-FF44-ED6D-C3F0DB77FA4D}"/>
            </a:ext>
          </a:extLst>
        </p:cNvPr>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1DF09860-96AA-17C9-95F0-1BC2A0AD52B6}"/>
              </a:ext>
            </a:extLst>
          </p:cNvPr>
          <p:cNvSpPr>
            <a:spLocks noGrp="1" noRot="1" noChangeAspect="1" noTextEdit="1"/>
          </p:cNvSpPr>
          <p:nvPr>
            <p:ph type="sldImg"/>
          </p:nvPr>
        </p:nvSpPr>
        <p:spPr bwMode="auto">
          <a:noFill/>
          <a:ln>
            <a:solidFill>
              <a:srgbClr val="000000"/>
            </a:solidFill>
            <a:miter lim="800000"/>
            <a:headEnd/>
            <a:tailEnd/>
          </a:ln>
        </p:spPr>
      </p:sp>
      <p:sp>
        <p:nvSpPr>
          <p:cNvPr id="62467" name="Notes Placeholder 2">
            <a:extLst>
              <a:ext uri="{FF2B5EF4-FFF2-40B4-BE49-F238E27FC236}">
                <a16:creationId xmlns:a16="http://schemas.microsoft.com/office/drawing/2014/main" id="{96729EDF-39FB-17D3-BF48-F70FE443E733}"/>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t>2</a:t>
            </a:r>
          </a:p>
        </p:txBody>
      </p:sp>
      <p:sp>
        <p:nvSpPr>
          <p:cNvPr id="4" name="Slide Number Placeholder 3">
            <a:extLst>
              <a:ext uri="{FF2B5EF4-FFF2-40B4-BE49-F238E27FC236}">
                <a16:creationId xmlns:a16="http://schemas.microsoft.com/office/drawing/2014/main" id="{515637BA-DA09-0A6B-BCEB-F323088A2B71}"/>
              </a:ext>
            </a:extLst>
          </p:cNvPr>
          <p:cNvSpPr>
            <a:spLocks noGrp="1"/>
          </p:cNvSpPr>
          <p:nvPr>
            <p:ph type="sldNum" sz="quarter" idx="5"/>
          </p:nvPr>
        </p:nvSpPr>
        <p:spPr/>
        <p:txBody>
          <a:bodyPr/>
          <a:lstStyle/>
          <a:p>
            <a:pPr>
              <a:defRPr/>
            </a:pPr>
            <a:fld id="{FFA6777F-70F7-4DDA-AA0A-05110CC3890E}" type="slidenum">
              <a:rPr lang="en-US" smtClean="0"/>
              <a:pPr>
                <a:defRPr/>
              </a:pPr>
              <a:t>26</a:t>
            </a:fld>
            <a:endParaRPr lang="en-US"/>
          </a:p>
        </p:txBody>
      </p:sp>
    </p:spTree>
    <p:extLst>
      <p:ext uri="{BB962C8B-B14F-4D97-AF65-F5344CB8AC3E}">
        <p14:creationId xmlns:p14="http://schemas.microsoft.com/office/powerpoint/2010/main" val="313251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68E1B27-F6E4-4E47-AEB1-A3A9E937CD07}" type="datetimeFigureOut">
              <a:rPr lang="en-GB" smtClean="0"/>
              <a:t>26/11/2024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7D2D2F-2D05-4305-ACE9-2CF7BF4AA4BF}" type="slidenum">
              <a:rPr lang="en-GB" smtClean="0"/>
              <a:t>‹#›</a:t>
            </a:fld>
            <a:endParaRPr lang="en-GB"/>
          </a:p>
        </p:txBody>
      </p:sp>
    </p:spTree>
    <p:extLst>
      <p:ext uri="{BB962C8B-B14F-4D97-AF65-F5344CB8AC3E}">
        <p14:creationId xmlns:p14="http://schemas.microsoft.com/office/powerpoint/2010/main" val="362717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68E1B27-F6E4-4E47-AEB1-A3A9E937CD07}" type="datetimeFigureOut">
              <a:rPr lang="en-GB" smtClean="0"/>
              <a:t>26/11/2024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7D2D2F-2D05-4305-ACE9-2CF7BF4AA4BF}" type="slidenum">
              <a:rPr lang="en-GB" smtClean="0"/>
              <a:t>‹#›</a:t>
            </a:fld>
            <a:endParaRPr lang="en-GB"/>
          </a:p>
        </p:txBody>
      </p:sp>
    </p:spTree>
    <p:extLst>
      <p:ext uri="{BB962C8B-B14F-4D97-AF65-F5344CB8AC3E}">
        <p14:creationId xmlns:p14="http://schemas.microsoft.com/office/powerpoint/2010/main" val="3750940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68E1B27-F6E4-4E47-AEB1-A3A9E937CD07}" type="datetimeFigureOut">
              <a:rPr lang="en-GB" smtClean="0"/>
              <a:t>26/11/2024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7D2D2F-2D05-4305-ACE9-2CF7BF4AA4BF}" type="slidenum">
              <a:rPr lang="en-GB" smtClean="0"/>
              <a:t>‹#›</a:t>
            </a:fld>
            <a:endParaRPr lang="en-GB"/>
          </a:p>
        </p:txBody>
      </p:sp>
    </p:spTree>
    <p:extLst>
      <p:ext uri="{BB962C8B-B14F-4D97-AF65-F5344CB8AC3E}">
        <p14:creationId xmlns:p14="http://schemas.microsoft.com/office/powerpoint/2010/main" val="3825853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68E1B27-F6E4-4E47-AEB1-A3A9E937CD07}" type="datetimeFigureOut">
              <a:rPr lang="en-GB" smtClean="0"/>
              <a:t>26/11/2024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7D2D2F-2D05-4305-ACE9-2CF7BF4AA4BF}" type="slidenum">
              <a:rPr lang="en-GB" smtClean="0"/>
              <a:t>‹#›</a:t>
            </a:fld>
            <a:endParaRPr lang="en-GB"/>
          </a:p>
        </p:txBody>
      </p:sp>
    </p:spTree>
    <p:extLst>
      <p:ext uri="{BB962C8B-B14F-4D97-AF65-F5344CB8AC3E}">
        <p14:creationId xmlns:p14="http://schemas.microsoft.com/office/powerpoint/2010/main" val="3180763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8E1B27-F6E4-4E47-AEB1-A3A9E937CD07}" type="datetimeFigureOut">
              <a:rPr lang="en-GB" smtClean="0"/>
              <a:t>26/11/2024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7D2D2F-2D05-4305-ACE9-2CF7BF4AA4BF}" type="slidenum">
              <a:rPr lang="en-GB" smtClean="0"/>
              <a:t>‹#›</a:t>
            </a:fld>
            <a:endParaRPr lang="en-GB"/>
          </a:p>
        </p:txBody>
      </p:sp>
    </p:spTree>
    <p:extLst>
      <p:ext uri="{BB962C8B-B14F-4D97-AF65-F5344CB8AC3E}">
        <p14:creationId xmlns:p14="http://schemas.microsoft.com/office/powerpoint/2010/main" val="717441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68E1B27-F6E4-4E47-AEB1-A3A9E937CD07}" type="datetimeFigureOut">
              <a:rPr lang="en-GB" smtClean="0"/>
              <a:t>26/11/2024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7D2D2F-2D05-4305-ACE9-2CF7BF4AA4BF}" type="slidenum">
              <a:rPr lang="en-GB" smtClean="0"/>
              <a:t>‹#›</a:t>
            </a:fld>
            <a:endParaRPr lang="en-GB"/>
          </a:p>
        </p:txBody>
      </p:sp>
    </p:spTree>
    <p:extLst>
      <p:ext uri="{BB962C8B-B14F-4D97-AF65-F5344CB8AC3E}">
        <p14:creationId xmlns:p14="http://schemas.microsoft.com/office/powerpoint/2010/main" val="301527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68E1B27-F6E4-4E47-AEB1-A3A9E937CD07}" type="datetimeFigureOut">
              <a:rPr lang="en-GB" smtClean="0"/>
              <a:t>26/11/2024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17D2D2F-2D05-4305-ACE9-2CF7BF4AA4BF}" type="slidenum">
              <a:rPr lang="en-GB" smtClean="0"/>
              <a:t>‹#›</a:t>
            </a:fld>
            <a:endParaRPr lang="en-GB"/>
          </a:p>
        </p:txBody>
      </p:sp>
    </p:spTree>
    <p:extLst>
      <p:ext uri="{BB962C8B-B14F-4D97-AF65-F5344CB8AC3E}">
        <p14:creationId xmlns:p14="http://schemas.microsoft.com/office/powerpoint/2010/main" val="2056441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68E1B27-F6E4-4E47-AEB1-A3A9E937CD07}" type="datetimeFigureOut">
              <a:rPr lang="en-GB" smtClean="0"/>
              <a:t>26/11/2024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17D2D2F-2D05-4305-ACE9-2CF7BF4AA4BF}" type="slidenum">
              <a:rPr lang="en-GB" smtClean="0"/>
              <a:t>‹#›</a:t>
            </a:fld>
            <a:endParaRPr lang="en-GB"/>
          </a:p>
        </p:txBody>
      </p:sp>
    </p:spTree>
    <p:extLst>
      <p:ext uri="{BB962C8B-B14F-4D97-AF65-F5344CB8AC3E}">
        <p14:creationId xmlns:p14="http://schemas.microsoft.com/office/powerpoint/2010/main" val="2733477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8E1B27-F6E4-4E47-AEB1-A3A9E937CD07}" type="datetimeFigureOut">
              <a:rPr lang="en-GB" smtClean="0"/>
              <a:t>26/11/2024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17D2D2F-2D05-4305-ACE9-2CF7BF4AA4BF}" type="slidenum">
              <a:rPr lang="en-GB" smtClean="0"/>
              <a:t>‹#›</a:t>
            </a:fld>
            <a:endParaRPr lang="en-GB"/>
          </a:p>
        </p:txBody>
      </p:sp>
    </p:spTree>
    <p:extLst>
      <p:ext uri="{BB962C8B-B14F-4D97-AF65-F5344CB8AC3E}">
        <p14:creationId xmlns:p14="http://schemas.microsoft.com/office/powerpoint/2010/main" val="18876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8E1B27-F6E4-4E47-AEB1-A3A9E937CD07}" type="datetimeFigureOut">
              <a:rPr lang="en-GB" smtClean="0"/>
              <a:t>26/11/2024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7D2D2F-2D05-4305-ACE9-2CF7BF4AA4BF}" type="slidenum">
              <a:rPr lang="en-GB" smtClean="0"/>
              <a:t>‹#›</a:t>
            </a:fld>
            <a:endParaRPr lang="en-GB"/>
          </a:p>
        </p:txBody>
      </p:sp>
    </p:spTree>
    <p:extLst>
      <p:ext uri="{BB962C8B-B14F-4D97-AF65-F5344CB8AC3E}">
        <p14:creationId xmlns:p14="http://schemas.microsoft.com/office/powerpoint/2010/main" val="2516601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8E1B27-F6E4-4E47-AEB1-A3A9E937CD07}" type="datetimeFigureOut">
              <a:rPr lang="en-GB" smtClean="0"/>
              <a:t>26/11/2024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7D2D2F-2D05-4305-ACE9-2CF7BF4AA4BF}" type="slidenum">
              <a:rPr lang="en-GB" smtClean="0"/>
              <a:t>‹#›</a:t>
            </a:fld>
            <a:endParaRPr lang="en-GB"/>
          </a:p>
        </p:txBody>
      </p:sp>
    </p:spTree>
    <p:extLst>
      <p:ext uri="{BB962C8B-B14F-4D97-AF65-F5344CB8AC3E}">
        <p14:creationId xmlns:p14="http://schemas.microsoft.com/office/powerpoint/2010/main" val="655830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8E1B27-F6E4-4E47-AEB1-A3A9E937CD07}" type="datetimeFigureOut">
              <a:rPr lang="en-GB" smtClean="0"/>
              <a:t>26/11/2024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7D2D2F-2D05-4305-ACE9-2CF7BF4AA4BF}" type="slidenum">
              <a:rPr lang="en-GB" smtClean="0"/>
              <a:t>‹#›</a:t>
            </a:fld>
            <a:endParaRPr lang="en-GB"/>
          </a:p>
        </p:txBody>
      </p:sp>
    </p:spTree>
    <p:extLst>
      <p:ext uri="{BB962C8B-B14F-4D97-AF65-F5344CB8AC3E}">
        <p14:creationId xmlns:p14="http://schemas.microsoft.com/office/powerpoint/2010/main" val="1386596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ctrTitle"/>
          </p:nvPr>
        </p:nvSpPr>
        <p:spPr>
          <a:xfrm>
            <a:off x="1597752" y="3755119"/>
            <a:ext cx="8229600" cy="1470025"/>
          </a:xfrm>
        </p:spPr>
        <p:txBody>
          <a:bodyPr>
            <a:noAutofit/>
          </a:bodyPr>
          <a:lstStyle/>
          <a:p>
            <a:pPr fontAlgn="base">
              <a:spcAft>
                <a:spcPct val="0"/>
              </a:spcAft>
            </a:pPr>
            <a:br>
              <a:rPr lang="en-US" sz="2000" b="1" dirty="0">
                <a:solidFill>
                  <a:srgbClr val="FF0000"/>
                </a:solidFill>
                <a:latin typeface="Times New Roman" panose="02020603050405020304" pitchFamily="18" charset="0"/>
                <a:cs typeface="Times New Roman" panose="02020603050405020304" pitchFamily="18" charset="0"/>
              </a:rPr>
            </a:br>
            <a:r>
              <a:rPr lang="en-US" sz="3600" b="1" dirty="0">
                <a:solidFill>
                  <a:srgbClr val="FF0000"/>
                </a:solidFill>
                <a:latin typeface="Times New Roman" panose="02020603050405020304" pitchFamily="18" charset="0"/>
                <a:cs typeface="Times New Roman" panose="02020603050405020304" pitchFamily="18" charset="0"/>
              </a:rPr>
              <a:t>Internet Protocol (IP) and IP Addressing</a:t>
            </a:r>
            <a:br>
              <a:rPr lang="en-US" sz="3600" b="1" dirty="0">
                <a:solidFill>
                  <a:srgbClr val="FF0000"/>
                </a:solidFill>
                <a:latin typeface="Times New Roman" panose="02020603050405020304" pitchFamily="18" charset="0"/>
                <a:cs typeface="Times New Roman" panose="02020603050405020304" pitchFamily="18" charset="0"/>
              </a:rPr>
            </a:b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6148" name="Rectangle 4"/>
          <p:cNvSpPr>
            <a:spLocks noChangeArrowheads="1"/>
          </p:cNvSpPr>
          <p:nvPr/>
        </p:nvSpPr>
        <p:spPr bwMode="auto">
          <a:xfrm>
            <a:off x="2131152" y="5105400"/>
            <a:ext cx="7696200" cy="1219200"/>
          </a:xfrm>
          <a:prstGeom prst="rect">
            <a:avLst/>
          </a:prstGeom>
          <a:noFill/>
          <a:ln w="9525">
            <a:noFill/>
            <a:miter lim="800000"/>
            <a:headEnd/>
            <a:tailEnd/>
          </a:ln>
        </p:spPr>
        <p:txBody>
          <a:bodyPr/>
          <a:lstStyle/>
          <a:p>
            <a:pPr algn="ctr">
              <a:spcBef>
                <a:spcPct val="20000"/>
              </a:spcBef>
            </a:pPr>
            <a:endParaRPr lang="en-US" sz="3000" b="1" dirty="0">
              <a:solidFill>
                <a:srgbClr val="00B050"/>
              </a:solidFill>
              <a:latin typeface="Andalus" pitchFamily="18" charset="-78"/>
              <a:cs typeface="Andalus" pitchFamily="18" charset="-78"/>
            </a:endParaRPr>
          </a:p>
        </p:txBody>
      </p:sp>
      <p:sp>
        <p:nvSpPr>
          <p:cNvPr id="2" name="Slide Number Placeholder 1"/>
          <p:cNvSpPr>
            <a:spLocks noGrp="1"/>
          </p:cNvSpPr>
          <p:nvPr>
            <p:ph type="sldNum" sz="quarter" idx="12"/>
          </p:nvPr>
        </p:nvSpPr>
        <p:spPr/>
        <p:txBody>
          <a:bodyPr/>
          <a:lstStyle/>
          <a:p>
            <a:pPr>
              <a:defRPr/>
            </a:pPr>
            <a:fld id="{DB432857-1FD0-42FD-9D03-21BE173F7EF9}" type="slidenum">
              <a:rPr lang="en-US" smtClean="0"/>
              <a:pPr>
                <a:defRPr/>
              </a:pPr>
              <a:t>1</a:t>
            </a:fld>
            <a:endParaRPr lang="en-US"/>
          </a:p>
        </p:txBody>
      </p:sp>
      <p:sp>
        <p:nvSpPr>
          <p:cNvPr id="5" name="Rectangle 2"/>
          <p:cNvSpPr txBox="1">
            <a:spLocks noChangeArrowheads="1"/>
          </p:cNvSpPr>
          <p:nvPr/>
        </p:nvSpPr>
        <p:spPr>
          <a:xfrm>
            <a:off x="2131152" y="315007"/>
            <a:ext cx="8229600" cy="147002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solidFill>
                  <a:srgbClr val="FF0000"/>
                </a:solidFill>
                <a:latin typeface="Times New Roman" panose="02020603050405020304" pitchFamily="18" charset="0"/>
                <a:cs typeface="Times New Roman" panose="02020603050405020304" pitchFamily="18" charset="0"/>
              </a:rPr>
              <a:t>CHAPTER ONE PART TWO </a:t>
            </a:r>
          </a:p>
        </p:txBody>
      </p:sp>
    </p:spTree>
    <p:extLst>
      <p:ext uri="{BB962C8B-B14F-4D97-AF65-F5344CB8AC3E}">
        <p14:creationId xmlns:p14="http://schemas.microsoft.com/office/powerpoint/2010/main" val="2287984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ChangeArrowheads="1"/>
          </p:cNvSpPr>
          <p:nvPr/>
        </p:nvSpPr>
        <p:spPr bwMode="ltGray">
          <a:xfrm>
            <a:off x="1890713" y="107951"/>
            <a:ext cx="438150" cy="474663"/>
          </a:xfrm>
          <a:prstGeom prst="rect">
            <a:avLst/>
          </a:prstGeom>
          <a:solidFill>
            <a:schemeClr val="accent2"/>
          </a:solidFill>
          <a:ln w="9525">
            <a:noFill/>
            <a:miter lim="800000"/>
            <a:headEnd/>
            <a:tailEnd/>
          </a:ln>
        </p:spPr>
        <p:txBody>
          <a:bodyPr wrap="none" anchor="ctr"/>
          <a:lstStyle/>
          <a:p>
            <a:pPr algn="ctr"/>
            <a:endParaRPr kumimoji="1" lang="en-US" sz="2400">
              <a:latin typeface="Tahoma" pitchFamily="34" charset="0"/>
            </a:endParaRPr>
          </a:p>
        </p:txBody>
      </p:sp>
      <p:sp>
        <p:nvSpPr>
          <p:cNvPr id="11268"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11270"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11271"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a:latin typeface="Tahoma" pitchFamily="34" charset="0"/>
            </a:endParaRPr>
          </a:p>
        </p:txBody>
      </p:sp>
      <p:sp>
        <p:nvSpPr>
          <p:cNvPr id="11272" name="Rectangle 7"/>
          <p:cNvSpPr>
            <a:spLocks noChangeArrowheads="1"/>
          </p:cNvSpPr>
          <p:nvPr/>
        </p:nvSpPr>
        <p:spPr bwMode="gray">
          <a:xfrm>
            <a:off x="2235200" y="1"/>
            <a:ext cx="31750" cy="1052513"/>
          </a:xfrm>
          <a:prstGeom prst="rect">
            <a:avLst/>
          </a:prstGeom>
          <a:solidFill>
            <a:schemeClr val="bg2"/>
          </a:solidFill>
          <a:ln w="9525">
            <a:noFill/>
            <a:miter lim="800000"/>
            <a:headEnd/>
            <a:tailEnd/>
          </a:ln>
        </p:spPr>
        <p:txBody>
          <a:bodyPr wrap="none" anchor="ctr"/>
          <a:lstStyle/>
          <a:p>
            <a:pPr algn="ctr"/>
            <a:endParaRPr kumimoji="1" lang="en-US" sz="2400">
              <a:latin typeface="Tahoma" pitchFamily="34" charset="0"/>
            </a:endParaRPr>
          </a:p>
        </p:txBody>
      </p:sp>
      <p:sp>
        <p:nvSpPr>
          <p:cNvPr id="11273"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11274" name="Rectangle 9"/>
          <p:cNvSpPr>
            <a:spLocks noChangeArrowheads="1"/>
          </p:cNvSpPr>
          <p:nvPr/>
        </p:nvSpPr>
        <p:spPr bwMode="auto">
          <a:xfrm>
            <a:off x="224589" y="504336"/>
            <a:ext cx="10617544" cy="519113"/>
          </a:xfrm>
          <a:prstGeom prst="rect">
            <a:avLst/>
          </a:prstGeom>
          <a:solidFill>
            <a:schemeClr val="bg1"/>
          </a:solidFill>
          <a:ln w="9525">
            <a:noFill/>
            <a:miter lim="800000"/>
            <a:headEnd/>
            <a:tailEnd/>
          </a:ln>
        </p:spPr>
        <p:txBody>
          <a:bodyPr wrap="square">
            <a:spAutoFit/>
          </a:bodyPr>
          <a:lstStyle/>
          <a:p>
            <a:pPr algn="just"/>
            <a:r>
              <a:rPr lang="en-US" sz="2800" dirty="0">
                <a:latin typeface="Times New Roman" pitchFamily="18" charset="0"/>
              </a:rPr>
              <a:t>3. Find the </a:t>
            </a:r>
            <a:r>
              <a:rPr lang="en-US" sz="2800" b="1" dirty="0">
                <a:latin typeface="Times New Roman" pitchFamily="18" charset="0"/>
              </a:rPr>
              <a:t>error</a:t>
            </a:r>
            <a:r>
              <a:rPr lang="en-US" sz="2800" dirty="0">
                <a:latin typeface="Times New Roman" pitchFamily="18" charset="0"/>
              </a:rPr>
              <a:t>, if any, in the following </a:t>
            </a:r>
            <a:r>
              <a:rPr lang="en-US" sz="2800" b="1" dirty="0">
                <a:solidFill>
                  <a:srgbClr val="6600CC"/>
                </a:solidFill>
                <a:latin typeface="Times New Roman" pitchFamily="18" charset="0"/>
              </a:rPr>
              <a:t>IPv4</a:t>
            </a:r>
            <a:r>
              <a:rPr lang="en-US" sz="2800" dirty="0">
                <a:latin typeface="Times New Roman" pitchFamily="18" charset="0"/>
              </a:rPr>
              <a:t> </a:t>
            </a:r>
            <a:r>
              <a:rPr lang="en-US" sz="2800" b="1" dirty="0">
                <a:solidFill>
                  <a:srgbClr val="6600CC"/>
                </a:solidFill>
                <a:latin typeface="Times New Roman" pitchFamily="18" charset="0"/>
              </a:rPr>
              <a:t>addresses</a:t>
            </a:r>
            <a:r>
              <a:rPr lang="en-US" sz="2800" dirty="0">
                <a:latin typeface="Times New Roman" pitchFamily="18" charset="0"/>
              </a:rPr>
              <a:t>.</a:t>
            </a:r>
          </a:p>
        </p:txBody>
      </p:sp>
      <p:sp>
        <p:nvSpPr>
          <p:cNvPr id="11275" name="Text Box 10"/>
          <p:cNvSpPr txBox="1">
            <a:spLocks noChangeArrowheads="1"/>
          </p:cNvSpPr>
          <p:nvPr/>
        </p:nvSpPr>
        <p:spPr bwMode="auto">
          <a:xfrm>
            <a:off x="2667000" y="0"/>
            <a:ext cx="5029200" cy="523220"/>
          </a:xfrm>
          <a:prstGeom prst="rect">
            <a:avLst/>
          </a:prstGeom>
          <a:noFill/>
          <a:ln w="9525">
            <a:noFill/>
            <a:miter lim="800000"/>
            <a:headEnd/>
            <a:tailEnd/>
          </a:ln>
        </p:spPr>
        <p:txBody>
          <a:bodyPr wrap="square">
            <a:spAutoFit/>
          </a:bodyPr>
          <a:lstStyle/>
          <a:p>
            <a:pPr algn="ctr"/>
            <a:r>
              <a:rPr lang="en-US" sz="2800" b="1" dirty="0">
                <a:solidFill>
                  <a:schemeClr val="hlink"/>
                </a:solidFill>
                <a:latin typeface="Times New Roman" pitchFamily="18" charset="0"/>
              </a:rPr>
              <a:t>Example 1--------</a:t>
            </a:r>
          </a:p>
        </p:txBody>
      </p:sp>
      <p:pic>
        <p:nvPicPr>
          <p:cNvPr id="11276" name="Picture 11"/>
          <p:cNvPicPr>
            <a:picLocks noChangeAspect="1" noChangeArrowheads="1"/>
          </p:cNvPicPr>
          <p:nvPr/>
        </p:nvPicPr>
        <p:blipFill>
          <a:blip r:embed="rId3"/>
          <a:srcRect/>
          <a:stretch>
            <a:fillRect/>
          </a:stretch>
        </p:blipFill>
        <p:spPr bwMode="auto">
          <a:xfrm>
            <a:off x="3948384" y="1251984"/>
            <a:ext cx="4263483" cy="2359486"/>
          </a:xfrm>
          <a:prstGeom prst="rect">
            <a:avLst/>
          </a:prstGeom>
          <a:noFill/>
          <a:ln w="9525">
            <a:noFill/>
            <a:miter lim="800000"/>
            <a:headEnd/>
            <a:tailEnd/>
          </a:ln>
        </p:spPr>
      </p:pic>
      <p:sp>
        <p:nvSpPr>
          <p:cNvPr id="1166348" name="Rectangle 12"/>
          <p:cNvSpPr>
            <a:spLocks noChangeArrowheads="1"/>
          </p:cNvSpPr>
          <p:nvPr/>
        </p:nvSpPr>
        <p:spPr bwMode="auto">
          <a:xfrm>
            <a:off x="0" y="3611470"/>
            <a:ext cx="12192000" cy="3246530"/>
          </a:xfrm>
          <a:prstGeom prst="rect">
            <a:avLst/>
          </a:prstGeom>
          <a:solidFill>
            <a:schemeClr val="bg1"/>
          </a:solidFill>
          <a:ln w="9525">
            <a:noFill/>
            <a:miter lim="800000"/>
            <a:headEnd/>
            <a:tailEnd/>
          </a:ln>
        </p:spPr>
        <p:txBody>
          <a:bodyPr wrap="square">
            <a:spAutoFit/>
          </a:bodyPr>
          <a:lstStyle/>
          <a:p>
            <a:pPr marL="457200" indent="-457200" algn="just">
              <a:lnSpc>
                <a:spcPct val="150000"/>
              </a:lnSpc>
              <a:buFont typeface="Wingdings" panose="05000000000000000000" pitchFamily="2" charset="2"/>
              <a:buChar char="Ø"/>
            </a:pPr>
            <a:r>
              <a:rPr lang="en-US" sz="2800" b="1" dirty="0">
                <a:solidFill>
                  <a:schemeClr val="hlink"/>
                </a:solidFill>
                <a:latin typeface="Times New Roman" pitchFamily="18" charset="0"/>
              </a:rPr>
              <a:t>Solution</a:t>
            </a:r>
          </a:p>
          <a:p>
            <a:pPr marL="514350" indent="-514350" algn="just">
              <a:lnSpc>
                <a:spcPct val="150000"/>
              </a:lnSpc>
              <a:buFont typeface="+mj-lt"/>
              <a:buAutoNum type="alphaLcPeriod"/>
            </a:pPr>
            <a:r>
              <a:rPr lang="en-US" sz="2800" dirty="0">
                <a:latin typeface="Times New Roman" pitchFamily="18" charset="0"/>
              </a:rPr>
              <a:t>There must be no leading zero (045).</a:t>
            </a:r>
          </a:p>
          <a:p>
            <a:pPr marL="514350" indent="-514350" algn="just">
              <a:lnSpc>
                <a:spcPct val="150000"/>
              </a:lnSpc>
              <a:buFont typeface="+mj-lt"/>
              <a:buAutoNum type="alphaLcPeriod"/>
            </a:pPr>
            <a:r>
              <a:rPr lang="en-US" sz="2800" dirty="0">
                <a:latin typeface="Times New Roman" pitchFamily="18" charset="0"/>
              </a:rPr>
              <a:t>There can be no more than four numbers.</a:t>
            </a:r>
          </a:p>
          <a:p>
            <a:pPr marL="514350" indent="-514350" algn="just">
              <a:lnSpc>
                <a:spcPct val="150000"/>
              </a:lnSpc>
              <a:buFont typeface="+mj-lt"/>
              <a:buAutoNum type="alphaLcPeriod"/>
            </a:pPr>
            <a:r>
              <a:rPr lang="en-US" sz="2800" dirty="0">
                <a:latin typeface="Times New Roman" pitchFamily="18" charset="0"/>
              </a:rPr>
              <a:t>Each number needs to be less than or equal to 255.</a:t>
            </a:r>
          </a:p>
          <a:p>
            <a:pPr marL="514350" indent="-514350" algn="just">
              <a:lnSpc>
                <a:spcPct val="150000"/>
              </a:lnSpc>
              <a:buFont typeface="+mj-lt"/>
              <a:buAutoNum type="alphaLcPeriod"/>
            </a:pPr>
            <a:r>
              <a:rPr lang="en-US" sz="2800" dirty="0">
                <a:latin typeface="Times New Roman" pitchFamily="18" charset="0"/>
              </a:rPr>
              <a:t>A mixture of binary notation and dotted-decimal notation is not allowed.</a:t>
            </a:r>
          </a:p>
        </p:txBody>
      </p:sp>
    </p:spTree>
    <p:extLst>
      <p:ext uri="{BB962C8B-B14F-4D97-AF65-F5344CB8AC3E}">
        <p14:creationId xmlns:p14="http://schemas.microsoft.com/office/powerpoint/2010/main" val="4261657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166348"/>
                                        </p:tgtEl>
                                        <p:attrNameLst>
                                          <p:attrName>style.visibility</p:attrName>
                                        </p:attrNameLst>
                                      </p:cBhvr>
                                      <p:to>
                                        <p:strVal val="visible"/>
                                      </p:to>
                                    </p:set>
                                    <p:anim calcmode="lin" valueType="num">
                                      <p:cBhvr>
                                        <p:cTn id="7" dur="1000" fill="hold"/>
                                        <p:tgtEl>
                                          <p:spTgt spid="1166348"/>
                                        </p:tgtEl>
                                        <p:attrNameLst>
                                          <p:attrName>ppt_w</p:attrName>
                                        </p:attrNameLst>
                                      </p:cBhvr>
                                      <p:tavLst>
                                        <p:tav tm="0">
                                          <p:val>
                                            <p:fltVal val="0"/>
                                          </p:val>
                                        </p:tav>
                                        <p:tav tm="100000">
                                          <p:val>
                                            <p:strVal val="#ppt_w"/>
                                          </p:val>
                                        </p:tav>
                                      </p:tavLst>
                                    </p:anim>
                                    <p:anim calcmode="lin" valueType="num">
                                      <p:cBhvr>
                                        <p:cTn id="8" dur="1000" fill="hold"/>
                                        <p:tgtEl>
                                          <p:spTgt spid="1166348"/>
                                        </p:tgtEl>
                                        <p:attrNameLst>
                                          <p:attrName>ppt_h</p:attrName>
                                        </p:attrNameLst>
                                      </p:cBhvr>
                                      <p:tavLst>
                                        <p:tav tm="0">
                                          <p:val>
                                            <p:fltVal val="0"/>
                                          </p:val>
                                        </p:tav>
                                        <p:tav tm="100000">
                                          <p:val>
                                            <p:strVal val="#ppt_h"/>
                                          </p:val>
                                        </p:tav>
                                      </p:tavLst>
                                    </p:anim>
                                    <p:anim calcmode="lin" valueType="num">
                                      <p:cBhvr>
                                        <p:cTn id="9" dur="1000" fill="hold"/>
                                        <p:tgtEl>
                                          <p:spTgt spid="116634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6634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634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
            <a:ext cx="8458200" cy="443785"/>
          </a:xfrm>
        </p:spPr>
        <p:txBody>
          <a:bodyPr rtlCol="0">
            <a:normAutofit fontScale="90000"/>
          </a:bodyPr>
          <a:lstStyle/>
          <a:p>
            <a:pPr algn="ctr">
              <a:defRPr/>
            </a:pPr>
            <a:r>
              <a:rPr lang="en-US" sz="3200" b="1" dirty="0">
                <a:solidFill>
                  <a:srgbClr val="66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1.5 Classful Addressing</a:t>
            </a:r>
          </a:p>
        </p:txBody>
      </p:sp>
      <p:sp>
        <p:nvSpPr>
          <p:cNvPr id="12291" name="Content Placeholder 2"/>
          <p:cNvSpPr>
            <a:spLocks noGrp="1"/>
          </p:cNvSpPr>
          <p:nvPr>
            <p:ph idx="1"/>
          </p:nvPr>
        </p:nvSpPr>
        <p:spPr>
          <a:xfrm>
            <a:off x="0" y="310242"/>
            <a:ext cx="12192000" cy="6547757"/>
          </a:xfrm>
        </p:spPr>
        <p:txBody>
          <a:bodyPr>
            <a:noAutofit/>
          </a:bodyPr>
          <a:lstStyle/>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Classful</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addressing</a:t>
            </a:r>
            <a:r>
              <a:rPr lang="en-GB" sz="2600" dirty="0">
                <a:latin typeface="Times New Roman" panose="02020603050405020304" pitchFamily="18" charset="0"/>
                <a:cs typeface="Times New Roman" panose="02020603050405020304" pitchFamily="18" charset="0"/>
              </a:rPr>
              <a:t> is an early </a:t>
            </a:r>
            <a:r>
              <a:rPr lang="en-GB" sz="2600" b="1" dirty="0">
                <a:latin typeface="Times New Roman" panose="02020603050405020304" pitchFamily="18" charset="0"/>
                <a:cs typeface="Times New Roman" panose="02020603050405020304" pitchFamily="18" charset="0"/>
              </a:rPr>
              <a:t>method</a:t>
            </a:r>
            <a:r>
              <a:rPr lang="en-GB" sz="2600" dirty="0">
                <a:latin typeface="Times New Roman" panose="02020603050405020304" pitchFamily="18" charset="0"/>
                <a:cs typeface="Times New Roman" panose="02020603050405020304" pitchFamily="18" charset="0"/>
              </a:rPr>
              <a:t> of </a:t>
            </a:r>
            <a:r>
              <a:rPr lang="en-GB" sz="2600" b="1" dirty="0">
                <a:solidFill>
                  <a:srgbClr val="FF0000"/>
                </a:solidFill>
                <a:latin typeface="Times New Roman" panose="02020603050405020304" pitchFamily="18" charset="0"/>
                <a:cs typeface="Times New Roman" panose="02020603050405020304" pitchFamily="18" charset="0"/>
              </a:rPr>
              <a:t>allocating IP addresses</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which divides the </a:t>
            </a:r>
            <a:r>
              <a:rPr lang="en-GB" sz="2600" b="1" dirty="0">
                <a:solidFill>
                  <a:srgbClr val="FF0000"/>
                </a:solidFill>
                <a:latin typeface="Times New Roman" panose="02020603050405020304" pitchFamily="18" charset="0"/>
                <a:cs typeface="Times New Roman" panose="02020603050405020304" pitchFamily="18" charset="0"/>
              </a:rPr>
              <a:t>address</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space</a:t>
            </a:r>
            <a:r>
              <a:rPr lang="en-GB" sz="2600" dirty="0">
                <a:latin typeface="Times New Roman" panose="02020603050405020304" pitchFamily="18" charset="0"/>
                <a:cs typeface="Times New Roman" panose="02020603050405020304" pitchFamily="18" charset="0"/>
              </a:rPr>
              <a:t> into </a:t>
            </a:r>
            <a:r>
              <a:rPr lang="en-GB" sz="2600" b="1" dirty="0">
                <a:solidFill>
                  <a:srgbClr val="6600CC"/>
                </a:solidFill>
                <a:latin typeface="Times New Roman" panose="02020603050405020304" pitchFamily="18" charset="0"/>
                <a:cs typeface="Times New Roman" panose="02020603050405020304" pitchFamily="18" charset="0"/>
              </a:rPr>
              <a:t>distinct</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classes</a:t>
            </a:r>
            <a:r>
              <a:rPr lang="en-GB" sz="2600" dirty="0">
                <a:latin typeface="Times New Roman" panose="02020603050405020304" pitchFamily="18" charset="0"/>
                <a:cs typeface="Times New Roman" panose="02020603050405020304" pitchFamily="18" charset="0"/>
              </a:rPr>
              <a:t> based on the </a:t>
            </a:r>
          </a:p>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			leading</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bits</a:t>
            </a:r>
            <a:r>
              <a:rPr lang="en-GB" sz="2600" dirty="0">
                <a:latin typeface="Times New Roman" panose="02020603050405020304" pitchFamily="18" charset="0"/>
                <a:cs typeface="Times New Roman" panose="02020603050405020304" pitchFamily="18" charset="0"/>
              </a:rPr>
              <a:t> of the </a:t>
            </a:r>
            <a:r>
              <a:rPr lang="en-GB" sz="2600" b="1" dirty="0">
                <a:solidFill>
                  <a:srgbClr val="6600CC"/>
                </a:solidFill>
                <a:latin typeface="Times New Roman" panose="02020603050405020304" pitchFamily="18" charset="0"/>
                <a:cs typeface="Times New Roman" panose="02020603050405020304" pitchFamily="18" charset="0"/>
              </a:rPr>
              <a:t>address</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This approach has largely been replaced by </a:t>
            </a:r>
            <a:r>
              <a:rPr lang="en-GB" sz="2600" b="1" dirty="0">
                <a:latin typeface="Times New Roman" panose="02020603050405020304" pitchFamily="18" charset="0"/>
                <a:cs typeface="Times New Roman" panose="02020603050405020304" pitchFamily="18" charset="0"/>
              </a:rPr>
              <a:t>Classless</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Inter-Domain</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Routing</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CIDR</a:t>
            </a:r>
            <a:r>
              <a:rPr lang="en-GB" sz="2600" dirty="0">
                <a:latin typeface="Times New Roman" panose="02020603050405020304" pitchFamily="18" charset="0"/>
                <a:cs typeface="Times New Roman" panose="02020603050405020304" pitchFamily="18" charset="0"/>
              </a:rPr>
              <a:t>), but it's still useful for understanding the basic </a:t>
            </a:r>
            <a:r>
              <a:rPr lang="en-GB" sz="2600" b="1" dirty="0">
                <a:latin typeface="Times New Roman" panose="02020603050405020304" pitchFamily="18" charset="0"/>
                <a:cs typeface="Times New Roman" panose="02020603050405020304" pitchFamily="18" charset="0"/>
              </a:rPr>
              <a:t>structure</a:t>
            </a:r>
            <a:r>
              <a:rPr lang="en-GB" sz="2600" dirty="0">
                <a:latin typeface="Times New Roman" panose="02020603050405020304" pitchFamily="18" charset="0"/>
                <a:cs typeface="Times New Roman" panose="02020603050405020304" pitchFamily="18" charset="0"/>
              </a:rPr>
              <a:t> of </a:t>
            </a:r>
            <a:r>
              <a:rPr lang="en-GB" sz="2600" b="1" dirty="0">
                <a:latin typeface="Times New Roman" panose="02020603050405020304" pitchFamily="18" charset="0"/>
                <a:cs typeface="Times New Roman" panose="02020603050405020304" pitchFamily="18" charset="0"/>
              </a:rPr>
              <a:t>IP</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addressing</a:t>
            </a:r>
            <a:r>
              <a:rPr lang="en-GB" sz="2600" dirty="0">
                <a:latin typeface="Times New Roman" panose="02020603050405020304" pitchFamily="18" charset="0"/>
                <a:cs typeface="Times New Roman" panose="02020603050405020304" pitchFamily="18" charset="0"/>
              </a:rPr>
              <a:t>.</a:t>
            </a:r>
          </a:p>
          <a:p>
            <a:pPr marL="742950" marR="0" lvl="0" indent="-742950" algn="just" defTabSz="914400" rtl="0" eaLnBrk="0" fontAlgn="base" latinLnBrk="0" hangingPunct="0">
              <a:lnSpc>
                <a:spcPct val="150000"/>
              </a:lnSpc>
              <a:spcBef>
                <a:spcPct val="0"/>
              </a:spcBef>
              <a:spcAft>
                <a:spcPct val="0"/>
              </a:spcAft>
              <a:buClrTx/>
              <a:buSzTx/>
              <a:buAutoNum type="arabicPeriod"/>
              <a:tabLst/>
            </a:pPr>
            <a:r>
              <a:rPr kumimoji="0" lang="en-US" altLang="en-US" sz="26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Network Address</a:t>
            </a:r>
          </a:p>
          <a:p>
            <a:pPr algn="just" eaLnBrk="0" fontAlgn="base" hangingPunct="0">
              <a:lnSpc>
                <a:spcPct val="150000"/>
              </a:lnSpc>
              <a:spcBef>
                <a:spcPct val="0"/>
              </a:spcBef>
              <a:spcAft>
                <a:spcPct val="0"/>
              </a:spcAft>
              <a:buFont typeface="Wingdings" panose="05000000000000000000" pitchFamily="2" charset="2"/>
              <a:buChar char="§"/>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address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identifies the specific </a:t>
            </a:r>
            <a:r>
              <a:rPr kumimoji="0" lang="en-US" altLang="en-US" sz="26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network</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6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segment</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indent="0" algn="just" eaLnBrk="0" fontAlgn="base" hangingPunct="0">
              <a:lnSpc>
                <a:spcPct val="150000"/>
              </a:lnSpc>
              <a:spcBef>
                <a:spcPct val="0"/>
              </a:spcBef>
              <a:spcAft>
                <a:spcPct val="0"/>
              </a:spcAft>
              <a:buNone/>
            </a:pPr>
            <a:r>
              <a:rPr lang="en-US" altLang="en-US" sz="2600" dirty="0">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which a </a:t>
            </a:r>
            <a:r>
              <a:rPr kumimoji="0" lang="en-US" altLang="en-US" sz="26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device</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26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host</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6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resides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is used by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routers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direct</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packets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toward the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correct</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en-US" altLang="en-US" sz="2600" b="1" dirty="0">
                <a:solidFill>
                  <a:srgbClr val="990033"/>
                </a:solidFill>
                <a:latin typeface="Times New Roman" panose="02020603050405020304" pitchFamily="18" charset="0"/>
                <a:cs typeface="Times New Roman" panose="02020603050405020304" pitchFamily="18" charset="0"/>
              </a:rPr>
              <a:t>Network Address</a:t>
            </a:r>
            <a:r>
              <a:rPr kumimoji="0" lang="en-US" altLang="en-US" sz="2600" b="0"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helps in </a:t>
            </a:r>
            <a:r>
              <a:rPr kumimoji="0" lang="en-US" altLang="en-US" sz="2600" b="1" i="0" u="none" strike="noStrike" cap="none" normalizeH="0" baseline="0" dirty="0">
                <a:ln>
                  <a:noFill/>
                </a:ln>
                <a:solidFill>
                  <a:srgbClr val="006666"/>
                </a:solidFill>
                <a:effectLst/>
                <a:latin typeface="Times New Roman" panose="02020603050405020304" pitchFamily="18" charset="0"/>
                <a:cs typeface="Times New Roman" panose="02020603050405020304" pitchFamily="18" charset="0"/>
              </a:rPr>
              <a:t>routing</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600" b="1" i="0" u="none" strike="noStrike" cap="none" normalizeH="0" baseline="0" dirty="0">
                <a:ln>
                  <a:noFill/>
                </a:ln>
                <a:solidFill>
                  <a:srgbClr val="006666"/>
                </a:solidFill>
                <a:effectLst/>
                <a:latin typeface="Times New Roman" panose="02020603050405020304" pitchFamily="18" charset="0"/>
                <a:cs typeface="Times New Roman" panose="02020603050405020304" pitchFamily="18" charset="0"/>
              </a:rPr>
              <a:t>packets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the </a:t>
            </a:r>
            <a:r>
              <a:rPr kumimoji="0" lang="en-US" altLang="en-US" sz="2600" b="1" i="0" u="none" strike="noStrike" cap="none" normalizeH="0" baseline="0" dirty="0">
                <a:ln>
                  <a:noFill/>
                </a:ln>
                <a:solidFill>
                  <a:srgbClr val="006666"/>
                </a:solidFill>
                <a:effectLst/>
                <a:latin typeface="Times New Roman" panose="02020603050405020304" pitchFamily="18" charset="0"/>
                <a:cs typeface="Times New Roman" panose="02020603050405020304" pitchFamily="18" charset="0"/>
              </a:rPr>
              <a:t>appropriate network</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 </a:t>
            </a:r>
            <a:r>
              <a:rPr kumimoji="0" lang="en-US" altLang="en-US" sz="26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devices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within the </a:t>
            </a:r>
            <a:r>
              <a:rPr kumimoji="0" lang="en-US" altLang="en-US" sz="26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same</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6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network</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share the </a:t>
            </a:r>
            <a:r>
              <a:rPr kumimoji="0" lang="en-US" altLang="en-US" sz="26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same</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6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network address.</a:t>
            </a:r>
          </a:p>
          <a:p>
            <a:pPr marL="0" indent="0" algn="just">
              <a:lnSpc>
                <a:spcPct val="150000"/>
              </a:lnSpc>
              <a:spcBef>
                <a:spcPts val="0"/>
              </a:spcBef>
              <a:buNone/>
            </a:pPr>
            <a:endParaRPr lang="en-GB"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11</a:t>
            </a:fld>
            <a:endParaRPr lang="en-US"/>
          </a:p>
        </p:txBody>
      </p:sp>
    </p:spTree>
    <p:extLst>
      <p:ext uri="{BB962C8B-B14F-4D97-AF65-F5344CB8AC3E}">
        <p14:creationId xmlns:p14="http://schemas.microsoft.com/office/powerpoint/2010/main" val="1485585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B1F11-196B-5E6A-181E-4FCC39798EFB}"/>
              </a:ext>
            </a:extLst>
          </p:cNvPr>
          <p:cNvSpPr>
            <a:spLocks noGrp="1"/>
          </p:cNvSpPr>
          <p:nvPr>
            <p:ph type="title"/>
          </p:nvPr>
        </p:nvSpPr>
        <p:spPr>
          <a:xfrm>
            <a:off x="838200" y="1"/>
            <a:ext cx="10515600" cy="449450"/>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1. Network Address (</a:t>
            </a:r>
            <a:r>
              <a:rPr lang="en-GB" sz="2800" b="1" u="sng" dirty="0">
                <a:solidFill>
                  <a:srgbClr val="0000CC"/>
                </a:solidFill>
                <a:latin typeface="Times New Roman" panose="02020603050405020304" pitchFamily="18" charset="0"/>
                <a:cs typeface="Times New Roman" panose="02020603050405020304" pitchFamily="18" charset="0"/>
              </a:rPr>
              <a:t>Types of Network Addresses)</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7FABCC-670A-0214-29AC-96650222734C}"/>
              </a:ext>
            </a:extLst>
          </p:cNvPr>
          <p:cNvSpPr>
            <a:spLocks noGrp="1"/>
          </p:cNvSpPr>
          <p:nvPr>
            <p:ph idx="1"/>
          </p:nvPr>
        </p:nvSpPr>
        <p:spPr>
          <a:xfrm>
            <a:off x="0" y="325464"/>
            <a:ext cx="12192000" cy="6532535"/>
          </a:xfrm>
        </p:spPr>
        <p:txBody>
          <a:bodyPr>
            <a:noAutofit/>
          </a:bodyPr>
          <a:lstStyle/>
          <a:p>
            <a:pPr algn="just" eaLnBrk="0" fontAlgn="base" hangingPunct="0">
              <a:lnSpc>
                <a:spcPct val="150000"/>
              </a:lnSpc>
              <a:spcBef>
                <a:spcPct val="0"/>
              </a:spcBef>
              <a:spcAft>
                <a:spcPct val="0"/>
              </a:spcAft>
              <a:buFont typeface="Wingdings" panose="05000000000000000000" pitchFamily="2" charset="2"/>
              <a:buChar char="§"/>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Routers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the </a:t>
            </a:r>
            <a:r>
              <a:rPr kumimoji="0" lang="en-US" altLang="en-US" sz="26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host address(</a:t>
            </a:r>
            <a:r>
              <a:rPr lang="en-US" altLang="en-US" sz="2600" b="1" dirty="0">
                <a:solidFill>
                  <a:srgbClr val="6600CC"/>
                </a:solidFill>
                <a:latin typeface="Times New Roman" panose="02020603050405020304" pitchFamily="18" charset="0"/>
                <a:cs typeface="Times New Roman" panose="02020603050405020304" pitchFamily="18" charset="0"/>
              </a:rPr>
              <a:t>host </a:t>
            </a:r>
            <a:r>
              <a:rPr kumimoji="0" lang="en-US" altLang="en-US" sz="26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ID) </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determine the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best path for data packets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eaLnBrk="0" fontAlgn="base" hangingPunct="0">
              <a:lnSpc>
                <a:spcPct val="150000"/>
              </a:lnSpc>
              <a:spcBef>
                <a:spcPct val="0"/>
              </a:spcBef>
              <a:spcAft>
                <a:spcPct val="0"/>
              </a:spcAft>
              <a:buFont typeface="Wingdings" panose="05000000000000000000" pitchFamily="2" charset="2"/>
              <a:buChar char="§"/>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examining the </a:t>
            </a:r>
            <a:r>
              <a:rPr kumimoji="0" lang="en-US" altLang="en-US" sz="26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Network ID, routers </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direct </a:t>
            </a:r>
          </a:p>
          <a:p>
            <a:pPr marL="0" indent="0" algn="just" eaLnBrk="0" fontAlgn="base" hangingPunct="0">
              <a:lnSpc>
                <a:spcPct val="150000"/>
              </a:lnSpc>
              <a:spcBef>
                <a:spcPct val="0"/>
              </a:spcBef>
              <a:spcAft>
                <a:spcPct val="0"/>
              </a:spcAft>
              <a:buNone/>
            </a:pPr>
            <a:r>
              <a:rPr lang="en-US" altLang="en-US" sz="2600" dirty="0">
                <a:latin typeface="Times New Roman" panose="02020603050405020304" pitchFamily="18" charset="0"/>
                <a:cs typeface="Times New Roman" panose="02020603050405020304" pitchFamily="18" charset="0"/>
              </a:rPr>
              <a:t>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traffic</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efficiently to the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appropriate</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6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network segment</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indent="0" algn="just">
              <a:lnSpc>
                <a:spcPct val="160000"/>
              </a:lnSpc>
              <a:spcBef>
                <a:spcPts val="0"/>
              </a:spcBef>
              <a:buNone/>
            </a:pPr>
            <a:r>
              <a:rPr lang="en-GB" sz="2600" b="1" dirty="0">
                <a:solidFill>
                  <a:srgbClr val="FF0000"/>
                </a:solidFill>
                <a:latin typeface="Times New Roman" panose="02020603050405020304" pitchFamily="18" charset="0"/>
                <a:cs typeface="Times New Roman" panose="02020603050405020304" pitchFamily="18" charset="0"/>
              </a:rPr>
              <a:t>1. IPv4 Address</a:t>
            </a:r>
            <a:r>
              <a:rPr lang="en-GB" sz="2600" dirty="0">
                <a:solidFill>
                  <a:srgbClr val="FF0000"/>
                </a:solidFill>
                <a:latin typeface="Times New Roman" panose="02020603050405020304" pitchFamily="18" charset="0"/>
                <a:cs typeface="Times New Roman" panose="02020603050405020304" pitchFamily="18" charset="0"/>
              </a:rPr>
              <a:t>: </a:t>
            </a:r>
          </a:p>
          <a:p>
            <a:pPr algn="just">
              <a:lnSpc>
                <a:spcPct val="16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A </a:t>
            </a:r>
            <a:r>
              <a:rPr lang="en-GB" sz="2600" b="1" dirty="0">
                <a:latin typeface="Times New Roman" panose="02020603050405020304" pitchFamily="18" charset="0"/>
                <a:cs typeface="Times New Roman" panose="02020603050405020304" pitchFamily="18" charset="0"/>
              </a:rPr>
              <a:t>32-bit address </a:t>
            </a:r>
            <a:r>
              <a:rPr lang="en-GB" sz="2600" dirty="0">
                <a:latin typeface="Times New Roman" panose="02020603050405020304" pitchFamily="18" charset="0"/>
                <a:cs typeface="Times New Roman" panose="02020603050405020304" pitchFamily="18" charset="0"/>
              </a:rPr>
              <a:t>commonly represented in </a:t>
            </a:r>
            <a:r>
              <a:rPr lang="en-GB" sz="2600" b="1" dirty="0">
                <a:latin typeface="Times New Roman" panose="02020603050405020304" pitchFamily="18" charset="0"/>
                <a:cs typeface="Times New Roman" panose="02020603050405020304" pitchFamily="18" charset="0"/>
              </a:rPr>
              <a:t>decimal</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format</a:t>
            </a:r>
            <a:r>
              <a:rPr lang="en-GB" sz="2600" dirty="0">
                <a:latin typeface="Times New Roman" panose="02020603050405020304" pitchFamily="18" charset="0"/>
                <a:cs typeface="Times New Roman" panose="02020603050405020304" pitchFamily="18" charset="0"/>
              </a:rPr>
              <a:t> (e.g., </a:t>
            </a:r>
            <a:r>
              <a:rPr lang="en-GB" sz="2600" b="1" dirty="0">
                <a:solidFill>
                  <a:srgbClr val="0000CC"/>
                </a:solidFill>
                <a:latin typeface="Times New Roman" panose="02020603050405020304" pitchFamily="18" charset="0"/>
                <a:cs typeface="Times New Roman" panose="02020603050405020304" pitchFamily="18" charset="0"/>
              </a:rPr>
              <a:t>192.168.1.1). </a:t>
            </a:r>
          </a:p>
          <a:p>
            <a:pPr algn="just">
              <a:lnSpc>
                <a:spcPct val="16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It includes a </a:t>
            </a:r>
            <a:r>
              <a:rPr lang="en-GB" sz="2600" b="1" dirty="0">
                <a:solidFill>
                  <a:srgbClr val="990033"/>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r>
              <a:rPr lang="en-GB" sz="2600" b="1" dirty="0">
                <a:solidFill>
                  <a:srgbClr val="990033"/>
                </a:solidFill>
                <a:latin typeface="Times New Roman" panose="02020603050405020304" pitchFamily="18" charset="0"/>
                <a:cs typeface="Times New Roman" panose="02020603050405020304" pitchFamily="18" charset="0"/>
              </a:rPr>
              <a:t>portion</a:t>
            </a:r>
            <a:r>
              <a:rPr lang="en-GB" sz="2600" dirty="0">
                <a:latin typeface="Times New Roman" panose="02020603050405020304" pitchFamily="18" charset="0"/>
                <a:cs typeface="Times New Roman" panose="02020603050405020304" pitchFamily="18" charset="0"/>
              </a:rPr>
              <a:t> and a </a:t>
            </a:r>
            <a:r>
              <a:rPr lang="en-GB" sz="2600" b="1" dirty="0">
                <a:solidFill>
                  <a:srgbClr val="990033"/>
                </a:solidFill>
                <a:latin typeface="Times New Roman" panose="02020603050405020304" pitchFamily="18" charset="0"/>
                <a:cs typeface="Times New Roman" panose="02020603050405020304" pitchFamily="18" charset="0"/>
              </a:rPr>
              <a:t>host</a:t>
            </a:r>
            <a:r>
              <a:rPr lang="en-GB" sz="2600" dirty="0">
                <a:latin typeface="Times New Roman" panose="02020603050405020304" pitchFamily="18" charset="0"/>
                <a:cs typeface="Times New Roman" panose="02020603050405020304" pitchFamily="18" charset="0"/>
              </a:rPr>
              <a:t> </a:t>
            </a:r>
            <a:r>
              <a:rPr lang="en-GB" sz="2600" b="1" dirty="0">
                <a:solidFill>
                  <a:srgbClr val="990033"/>
                </a:solidFill>
                <a:latin typeface="Times New Roman" panose="02020603050405020304" pitchFamily="18" charset="0"/>
                <a:cs typeface="Times New Roman" panose="02020603050405020304" pitchFamily="18" charset="0"/>
              </a:rPr>
              <a:t>portion</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2. IPv6 Address</a:t>
            </a:r>
            <a:r>
              <a:rPr lang="en-GB" sz="2600" dirty="0">
                <a:solidFill>
                  <a:srgbClr val="66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128-bit address </a:t>
            </a:r>
            <a:r>
              <a:rPr lang="en-GB" sz="2600" dirty="0">
                <a:latin typeface="Times New Roman" panose="02020603050405020304" pitchFamily="18" charset="0"/>
                <a:cs typeface="Times New Roman" panose="02020603050405020304" pitchFamily="18" charset="0"/>
              </a:rPr>
              <a:t>represented in </a:t>
            </a:r>
            <a:r>
              <a:rPr lang="en-GB" sz="2600" b="1" dirty="0">
                <a:solidFill>
                  <a:srgbClr val="FF0000"/>
                </a:solidFill>
                <a:latin typeface="Times New Roman" panose="02020603050405020304" pitchFamily="18" charset="0"/>
                <a:cs typeface="Times New Roman" panose="02020603050405020304" pitchFamily="18" charset="0"/>
              </a:rPr>
              <a:t>hexadecimal</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format</a:t>
            </a:r>
            <a:r>
              <a:rPr lang="en-GB" sz="2600" dirty="0">
                <a:latin typeface="Times New Roman" panose="02020603050405020304" pitchFamily="18" charset="0"/>
                <a:cs typeface="Times New Roman" panose="02020603050405020304" pitchFamily="18" charset="0"/>
              </a:rPr>
              <a:t>(e.g., 2001:0db8:85a3:0000:0000:8a2e:0370:7334).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It provides a </a:t>
            </a:r>
            <a:r>
              <a:rPr lang="en-GB" sz="2600" b="1" dirty="0">
                <a:latin typeface="Times New Roman" panose="02020603050405020304" pitchFamily="18" charset="0"/>
                <a:cs typeface="Times New Roman" panose="02020603050405020304" pitchFamily="18" charset="0"/>
              </a:rPr>
              <a:t>much larger address space compared </a:t>
            </a:r>
            <a:r>
              <a:rPr lang="en-GB" sz="2600" dirty="0">
                <a:latin typeface="Times New Roman" panose="02020603050405020304" pitchFamily="18" charset="0"/>
                <a:cs typeface="Times New Roman" panose="02020603050405020304" pitchFamily="18" charset="0"/>
              </a:rPr>
              <a:t>to </a:t>
            </a:r>
            <a:r>
              <a:rPr lang="en-GB" sz="2600" b="1" dirty="0">
                <a:solidFill>
                  <a:srgbClr val="FF0000"/>
                </a:solidFill>
                <a:latin typeface="Times New Roman" panose="02020603050405020304" pitchFamily="18" charset="0"/>
                <a:cs typeface="Times New Roman" panose="02020603050405020304" pitchFamily="18" charset="0"/>
              </a:rPr>
              <a:t>IPv4</a:t>
            </a:r>
            <a:r>
              <a:rPr lang="en-GB" sz="2600" dirty="0">
                <a:latin typeface="Times New Roman" panose="02020603050405020304" pitchFamily="18" charset="0"/>
                <a:cs typeface="Times New Roman" panose="02020603050405020304" pitchFamily="18" charset="0"/>
              </a:rPr>
              <a:t>.</a:t>
            </a:r>
          </a:p>
          <a:p>
            <a:pPr marL="0" indent="0" algn="just">
              <a:lnSpc>
                <a:spcPct val="160000"/>
              </a:lnSpc>
              <a:spcBef>
                <a:spcPts val="0"/>
              </a:spcBef>
              <a:buNone/>
            </a:pP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2659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E5EC17-BCBA-266E-43D6-159E780365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084C15-ABF5-A4B1-CB4D-09558A703543}"/>
              </a:ext>
            </a:extLst>
          </p:cNvPr>
          <p:cNvSpPr>
            <a:spLocks noGrp="1"/>
          </p:cNvSpPr>
          <p:nvPr>
            <p:ph type="title"/>
          </p:nvPr>
        </p:nvSpPr>
        <p:spPr>
          <a:xfrm>
            <a:off x="838200" y="1"/>
            <a:ext cx="10515600" cy="449450"/>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1. Network Address----</a:t>
            </a:r>
          </a:p>
        </p:txBody>
      </p:sp>
      <p:sp>
        <p:nvSpPr>
          <p:cNvPr id="3" name="Content Placeholder 2">
            <a:extLst>
              <a:ext uri="{FF2B5EF4-FFF2-40B4-BE49-F238E27FC236}">
                <a16:creationId xmlns:a16="http://schemas.microsoft.com/office/drawing/2014/main" id="{3FEC6A6C-0139-1443-E7BD-53E352153BF9}"/>
              </a:ext>
            </a:extLst>
          </p:cNvPr>
          <p:cNvSpPr>
            <a:spLocks noGrp="1"/>
          </p:cNvSpPr>
          <p:nvPr>
            <p:ph idx="1"/>
          </p:nvPr>
        </p:nvSpPr>
        <p:spPr>
          <a:xfrm>
            <a:off x="0" y="325464"/>
            <a:ext cx="12192000" cy="6532535"/>
          </a:xfrm>
        </p:spPr>
        <p:txBody>
          <a:bodyPr>
            <a:noAutofit/>
          </a:bodyPr>
          <a:lstStyle/>
          <a:p>
            <a:pPr marL="0" indent="0" algn="just">
              <a:lnSpc>
                <a:spcPct val="150000"/>
              </a:lnSpc>
              <a:spcBef>
                <a:spcPts val="0"/>
              </a:spcBef>
              <a:buNone/>
            </a:pPr>
            <a:r>
              <a:rPr lang="en-GB" sz="3200" b="1" dirty="0">
                <a:solidFill>
                  <a:srgbClr val="6600CC"/>
                </a:solidFill>
                <a:latin typeface="Times New Roman" panose="02020603050405020304" pitchFamily="18" charset="0"/>
                <a:cs typeface="Times New Roman" panose="02020603050405020304" pitchFamily="18" charset="0"/>
              </a:rPr>
              <a:t>3. MAC Address</a:t>
            </a:r>
            <a:r>
              <a:rPr lang="en-GB" sz="3200" dirty="0">
                <a:solidFill>
                  <a:srgbClr val="66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3200" dirty="0">
                <a:latin typeface="Times New Roman" panose="02020603050405020304" pitchFamily="18" charset="0"/>
                <a:cs typeface="Times New Roman" panose="02020603050405020304" pitchFamily="18" charset="0"/>
              </a:rPr>
              <a:t>A </a:t>
            </a:r>
            <a:r>
              <a:rPr lang="en-GB" sz="3200" b="1" dirty="0">
                <a:latin typeface="Times New Roman" panose="02020603050405020304" pitchFamily="18" charset="0"/>
                <a:cs typeface="Times New Roman" panose="02020603050405020304" pitchFamily="18" charset="0"/>
              </a:rPr>
              <a:t>hardware</a:t>
            </a:r>
            <a:r>
              <a:rPr lang="en-GB" sz="3200" dirty="0">
                <a:latin typeface="Times New Roman" panose="02020603050405020304" pitchFamily="18" charset="0"/>
                <a:cs typeface="Times New Roman" panose="02020603050405020304" pitchFamily="18" charset="0"/>
              </a:rPr>
              <a:t> </a:t>
            </a:r>
            <a:r>
              <a:rPr lang="en-GB" sz="3200" b="1" dirty="0">
                <a:latin typeface="Times New Roman" panose="02020603050405020304" pitchFamily="18" charset="0"/>
                <a:cs typeface="Times New Roman" panose="02020603050405020304" pitchFamily="18" charset="0"/>
              </a:rPr>
              <a:t>address</a:t>
            </a:r>
            <a:r>
              <a:rPr lang="en-GB" sz="3200" dirty="0">
                <a:latin typeface="Times New Roman" panose="02020603050405020304" pitchFamily="18" charset="0"/>
                <a:cs typeface="Times New Roman" panose="02020603050405020304" pitchFamily="18" charset="0"/>
              </a:rPr>
              <a:t> used to </a:t>
            </a:r>
            <a:r>
              <a:rPr lang="en-GB" sz="3200" b="1" dirty="0">
                <a:solidFill>
                  <a:srgbClr val="0000CC"/>
                </a:solidFill>
                <a:latin typeface="Times New Roman" panose="02020603050405020304" pitchFamily="18" charset="0"/>
                <a:cs typeface="Times New Roman" panose="02020603050405020304" pitchFamily="18" charset="0"/>
              </a:rPr>
              <a:t>identify</a:t>
            </a:r>
            <a:r>
              <a:rPr lang="en-GB" sz="3200" dirty="0">
                <a:latin typeface="Times New Roman" panose="02020603050405020304" pitchFamily="18" charset="0"/>
                <a:cs typeface="Times New Roman" panose="02020603050405020304" pitchFamily="18" charset="0"/>
              </a:rPr>
              <a:t> </a:t>
            </a:r>
            <a:r>
              <a:rPr lang="en-GB" sz="3200" b="1" dirty="0">
                <a:solidFill>
                  <a:srgbClr val="0000CC"/>
                </a:solidFill>
                <a:latin typeface="Times New Roman" panose="02020603050405020304" pitchFamily="18" charset="0"/>
                <a:cs typeface="Times New Roman" panose="02020603050405020304" pitchFamily="18" charset="0"/>
              </a:rPr>
              <a:t>devices</a:t>
            </a:r>
            <a:r>
              <a:rPr lang="en-GB" sz="3200" dirty="0">
                <a:latin typeface="Times New Roman" panose="02020603050405020304" pitchFamily="18" charset="0"/>
                <a:cs typeface="Times New Roman" panose="02020603050405020304" pitchFamily="18" charset="0"/>
              </a:rPr>
              <a:t> on a </a:t>
            </a:r>
            <a:r>
              <a:rPr lang="en-GB" sz="3200" b="1" dirty="0">
                <a:solidFill>
                  <a:srgbClr val="0000CC"/>
                </a:solidFill>
                <a:latin typeface="Times New Roman" panose="02020603050405020304" pitchFamily="18" charset="0"/>
                <a:cs typeface="Times New Roman" panose="02020603050405020304" pitchFamily="18" charset="0"/>
              </a:rPr>
              <a:t>local</a:t>
            </a:r>
            <a:r>
              <a:rPr lang="en-GB" sz="3200" dirty="0">
                <a:latin typeface="Times New Roman" panose="02020603050405020304" pitchFamily="18" charset="0"/>
                <a:cs typeface="Times New Roman" panose="02020603050405020304" pitchFamily="18" charset="0"/>
              </a:rPr>
              <a:t> </a:t>
            </a:r>
            <a:r>
              <a:rPr lang="en-GB" sz="3200" b="1" dirty="0">
                <a:solidFill>
                  <a:srgbClr val="0000CC"/>
                </a:solidFill>
                <a:latin typeface="Times New Roman" panose="02020603050405020304" pitchFamily="18" charset="0"/>
                <a:cs typeface="Times New Roman" panose="02020603050405020304" pitchFamily="18" charset="0"/>
              </a:rPr>
              <a:t>network</a:t>
            </a:r>
            <a:r>
              <a:rPr lang="en-GB" sz="32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3200" dirty="0">
                <a:latin typeface="Times New Roman" panose="02020603050405020304" pitchFamily="18" charset="0"/>
                <a:cs typeface="Times New Roman" panose="02020603050405020304" pitchFamily="18" charset="0"/>
              </a:rPr>
              <a:t>It's a </a:t>
            </a:r>
            <a:r>
              <a:rPr lang="en-GB" sz="3200" b="1" dirty="0">
                <a:solidFill>
                  <a:srgbClr val="D60093"/>
                </a:solidFill>
                <a:latin typeface="Times New Roman" panose="02020603050405020304" pitchFamily="18" charset="0"/>
                <a:cs typeface="Times New Roman" panose="02020603050405020304" pitchFamily="18" charset="0"/>
              </a:rPr>
              <a:t>unique</a:t>
            </a:r>
            <a:r>
              <a:rPr lang="en-GB" sz="3200" dirty="0">
                <a:latin typeface="Times New Roman" panose="02020603050405020304" pitchFamily="18" charset="0"/>
                <a:cs typeface="Times New Roman" panose="02020603050405020304" pitchFamily="18" charset="0"/>
              </a:rPr>
              <a:t> </a:t>
            </a:r>
            <a:r>
              <a:rPr lang="en-GB" sz="3200" b="1" dirty="0">
                <a:solidFill>
                  <a:srgbClr val="D60093"/>
                </a:solidFill>
                <a:latin typeface="Times New Roman" panose="02020603050405020304" pitchFamily="18" charset="0"/>
                <a:cs typeface="Times New Roman" panose="02020603050405020304" pitchFamily="18" charset="0"/>
              </a:rPr>
              <a:t>identifier</a:t>
            </a:r>
            <a:r>
              <a:rPr lang="en-GB" sz="3200" dirty="0">
                <a:latin typeface="Times New Roman" panose="02020603050405020304" pitchFamily="18" charset="0"/>
                <a:cs typeface="Times New Roman" panose="02020603050405020304" pitchFamily="18" charset="0"/>
              </a:rPr>
              <a:t> assigned to </a:t>
            </a:r>
            <a:r>
              <a:rPr lang="en-GB" sz="3200" b="1" dirty="0">
                <a:solidFill>
                  <a:srgbClr val="D60093"/>
                </a:solidFill>
                <a:latin typeface="Times New Roman" panose="02020603050405020304" pitchFamily="18" charset="0"/>
                <a:cs typeface="Times New Roman" panose="02020603050405020304" pitchFamily="18" charset="0"/>
              </a:rPr>
              <a:t>network</a:t>
            </a:r>
            <a:r>
              <a:rPr lang="en-GB" sz="3200" dirty="0">
                <a:latin typeface="Times New Roman" panose="02020603050405020304" pitchFamily="18" charset="0"/>
                <a:cs typeface="Times New Roman" panose="02020603050405020304" pitchFamily="18" charset="0"/>
              </a:rPr>
              <a:t> </a:t>
            </a:r>
            <a:r>
              <a:rPr lang="en-GB" sz="3200" b="1" dirty="0">
                <a:solidFill>
                  <a:srgbClr val="D60093"/>
                </a:solidFill>
                <a:latin typeface="Times New Roman" panose="02020603050405020304" pitchFamily="18" charset="0"/>
                <a:cs typeface="Times New Roman" panose="02020603050405020304" pitchFamily="18" charset="0"/>
              </a:rPr>
              <a:t>interfaces</a:t>
            </a:r>
            <a:r>
              <a:rPr lang="en-GB" sz="32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3200" b="1" dirty="0">
                <a:solidFill>
                  <a:srgbClr val="6600CC"/>
                </a:solidFill>
                <a:latin typeface="Times New Roman" panose="02020603050405020304" pitchFamily="18" charset="0"/>
                <a:cs typeface="Times New Roman" panose="02020603050405020304" pitchFamily="18" charset="0"/>
              </a:rPr>
              <a:t>4. Public vs. Private Addresses</a:t>
            </a:r>
            <a:r>
              <a:rPr lang="en-GB" sz="3200" dirty="0">
                <a:solidFill>
                  <a:srgbClr val="66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3200" b="1" dirty="0">
                <a:solidFill>
                  <a:srgbClr val="990033"/>
                </a:solidFill>
                <a:latin typeface="Times New Roman" panose="02020603050405020304" pitchFamily="18" charset="0"/>
                <a:cs typeface="Times New Roman" panose="02020603050405020304" pitchFamily="18" charset="0"/>
              </a:rPr>
              <a:t>Public addresses </a:t>
            </a:r>
            <a:r>
              <a:rPr lang="en-GB" sz="3200" dirty="0">
                <a:latin typeface="Times New Roman" panose="02020603050405020304" pitchFamily="18" charset="0"/>
                <a:cs typeface="Times New Roman" panose="02020603050405020304" pitchFamily="18" charset="0"/>
              </a:rPr>
              <a:t>are </a:t>
            </a:r>
            <a:r>
              <a:rPr lang="en-GB" sz="3200" b="1" dirty="0">
                <a:solidFill>
                  <a:srgbClr val="006666"/>
                </a:solidFill>
                <a:latin typeface="Times New Roman" panose="02020603050405020304" pitchFamily="18" charset="0"/>
                <a:cs typeface="Times New Roman" panose="02020603050405020304" pitchFamily="18" charset="0"/>
              </a:rPr>
              <a:t>routable</a:t>
            </a:r>
            <a:r>
              <a:rPr lang="en-GB" sz="3200" dirty="0">
                <a:latin typeface="Times New Roman" panose="02020603050405020304" pitchFamily="18" charset="0"/>
                <a:cs typeface="Times New Roman" panose="02020603050405020304" pitchFamily="18" charset="0"/>
              </a:rPr>
              <a:t> on the </a:t>
            </a:r>
            <a:r>
              <a:rPr lang="en-GB" sz="3200" b="1" dirty="0">
                <a:solidFill>
                  <a:srgbClr val="006666"/>
                </a:solidFill>
                <a:latin typeface="Times New Roman" panose="02020603050405020304" pitchFamily="18" charset="0"/>
                <a:cs typeface="Times New Roman" panose="02020603050405020304" pitchFamily="18" charset="0"/>
              </a:rPr>
              <a:t>internet</a:t>
            </a:r>
            <a:r>
              <a:rPr lang="en-GB" sz="3200" dirty="0">
                <a:latin typeface="Times New Roman" panose="02020603050405020304" pitchFamily="18" charset="0"/>
                <a:cs typeface="Times New Roman" panose="02020603050405020304" pitchFamily="18" charset="0"/>
              </a:rPr>
              <a:t>, while </a:t>
            </a:r>
          </a:p>
          <a:p>
            <a:pPr marL="0" indent="0" algn="just">
              <a:lnSpc>
                <a:spcPct val="150000"/>
              </a:lnSpc>
              <a:spcBef>
                <a:spcPts val="0"/>
              </a:spcBef>
              <a:buNone/>
            </a:pPr>
            <a:r>
              <a:rPr lang="en-GB" sz="3200" dirty="0">
                <a:latin typeface="Times New Roman" panose="02020603050405020304" pitchFamily="18" charset="0"/>
                <a:cs typeface="Times New Roman" panose="02020603050405020304" pitchFamily="18" charset="0"/>
              </a:rPr>
              <a:t>		</a:t>
            </a:r>
            <a:r>
              <a:rPr lang="en-GB" sz="3200" b="1" dirty="0">
                <a:solidFill>
                  <a:srgbClr val="FF0000"/>
                </a:solidFill>
                <a:latin typeface="Times New Roman" panose="02020603050405020304" pitchFamily="18" charset="0"/>
                <a:cs typeface="Times New Roman" panose="02020603050405020304" pitchFamily="18" charset="0"/>
              </a:rPr>
              <a:t>private addresses </a:t>
            </a:r>
            <a:r>
              <a:rPr lang="en-GB" sz="3200" dirty="0">
                <a:latin typeface="Times New Roman" panose="02020603050405020304" pitchFamily="18" charset="0"/>
                <a:cs typeface="Times New Roman" panose="02020603050405020304" pitchFamily="18" charset="0"/>
              </a:rPr>
              <a:t>are used within </a:t>
            </a:r>
            <a:r>
              <a:rPr lang="en-GB" sz="3200" b="1" dirty="0">
                <a:solidFill>
                  <a:srgbClr val="6600CC"/>
                </a:solidFill>
                <a:latin typeface="Times New Roman" panose="02020603050405020304" pitchFamily="18" charset="0"/>
                <a:cs typeface="Times New Roman" panose="02020603050405020304" pitchFamily="18" charset="0"/>
              </a:rPr>
              <a:t>local</a:t>
            </a:r>
            <a:r>
              <a:rPr lang="en-GB" sz="3200" dirty="0">
                <a:latin typeface="Times New Roman" panose="02020603050405020304" pitchFamily="18" charset="0"/>
                <a:cs typeface="Times New Roman" panose="02020603050405020304" pitchFamily="18" charset="0"/>
              </a:rPr>
              <a:t> </a:t>
            </a:r>
            <a:r>
              <a:rPr lang="en-GB" sz="3200" b="1" dirty="0">
                <a:solidFill>
                  <a:srgbClr val="6600CC"/>
                </a:solidFill>
                <a:latin typeface="Times New Roman" panose="02020603050405020304" pitchFamily="18" charset="0"/>
                <a:cs typeface="Times New Roman" panose="02020603050405020304" pitchFamily="18" charset="0"/>
              </a:rPr>
              <a:t>networks</a:t>
            </a:r>
            <a:r>
              <a:rPr lang="en-GB" sz="32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3200" dirty="0">
                <a:latin typeface="Times New Roman" panose="02020603050405020304" pitchFamily="18" charset="0"/>
                <a:cs typeface="Times New Roman" panose="02020603050405020304" pitchFamily="18" charset="0"/>
              </a:rPr>
              <a:t>					(e.g., 192.168.x.x).</a:t>
            </a:r>
          </a:p>
        </p:txBody>
      </p:sp>
    </p:spTree>
    <p:extLst>
      <p:ext uri="{BB962C8B-B14F-4D97-AF65-F5344CB8AC3E}">
        <p14:creationId xmlns:p14="http://schemas.microsoft.com/office/powerpoint/2010/main" val="191367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3CBCE-A0EB-D023-2CB6-FC9DD077FA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539A8D-E29A-0C6F-8111-88AC8E372F37}"/>
              </a:ext>
            </a:extLst>
          </p:cNvPr>
          <p:cNvSpPr>
            <a:spLocks noGrp="1"/>
          </p:cNvSpPr>
          <p:nvPr>
            <p:ph type="title"/>
          </p:nvPr>
        </p:nvSpPr>
        <p:spPr>
          <a:xfrm>
            <a:off x="838200" y="1"/>
            <a:ext cx="10515600" cy="449450"/>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1. Host Address</a:t>
            </a:r>
          </a:p>
        </p:txBody>
      </p:sp>
      <p:sp>
        <p:nvSpPr>
          <p:cNvPr id="3" name="Content Placeholder 2">
            <a:extLst>
              <a:ext uri="{FF2B5EF4-FFF2-40B4-BE49-F238E27FC236}">
                <a16:creationId xmlns:a16="http://schemas.microsoft.com/office/drawing/2014/main" id="{4179C1F2-13FD-7030-9331-667D1E96FE3E}"/>
              </a:ext>
            </a:extLst>
          </p:cNvPr>
          <p:cNvSpPr>
            <a:spLocks noGrp="1"/>
          </p:cNvSpPr>
          <p:nvPr>
            <p:ph idx="1"/>
          </p:nvPr>
        </p:nvSpPr>
        <p:spPr>
          <a:xfrm>
            <a:off x="0" y="325464"/>
            <a:ext cx="12192000" cy="6532535"/>
          </a:xfrm>
        </p:spPr>
        <p:txBody>
          <a:bodyPr>
            <a:noAutofit/>
          </a:body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host address </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is a </a:t>
            </a:r>
            <a:r>
              <a:rPr kumimoji="0" lang="en-US" altLang="en-US" sz="27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unique</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7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identifier</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assigned to a </a:t>
            </a:r>
            <a:r>
              <a:rPr kumimoji="0" lang="en-US" altLang="en-US" sz="27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device</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27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host</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 a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allows the </a:t>
            </a:r>
            <a:r>
              <a:rPr kumimoji="0" lang="en-US" altLang="en-US" sz="2700" b="1" i="0" u="none" strike="noStrike" cap="none" normalizeH="0" baseline="0" dirty="0">
                <a:ln>
                  <a:noFill/>
                </a:ln>
                <a:solidFill>
                  <a:srgbClr val="D60093"/>
                </a:solidFill>
                <a:effectLst/>
                <a:latin typeface="Times New Roman" panose="02020603050405020304" pitchFamily="18" charset="0"/>
                <a:cs typeface="Times New Roman" panose="02020603050405020304" pitchFamily="18" charset="0"/>
              </a:rPr>
              <a:t>device</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be </a:t>
            </a:r>
            <a:r>
              <a:rPr kumimoji="0" lang="en-US" altLang="en-US" sz="2700" b="1" i="0" u="none" strike="noStrike" cap="none" normalizeH="0" baseline="0" dirty="0">
                <a:ln>
                  <a:noFill/>
                </a:ln>
                <a:solidFill>
                  <a:srgbClr val="D60093"/>
                </a:solidFill>
                <a:effectLst/>
                <a:latin typeface="Times New Roman" panose="02020603050405020304" pitchFamily="18" charset="0"/>
                <a:cs typeface="Times New Roman" panose="02020603050405020304" pitchFamily="18" charset="0"/>
              </a:rPr>
              <a:t>recognized</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700" b="1" i="0" u="none" strike="noStrike" cap="none" normalizeH="0" baseline="0" dirty="0">
                <a:ln>
                  <a:noFill/>
                </a:ln>
                <a:solidFill>
                  <a:srgbClr val="D60093"/>
                </a:solidFill>
                <a:effectLst/>
                <a:latin typeface="Times New Roman" panose="02020603050405020304" pitchFamily="18" charset="0"/>
                <a:cs typeface="Times New Roman" panose="02020603050405020304" pitchFamily="18" charset="0"/>
              </a:rPr>
              <a:t>communicate</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other </a:t>
            </a:r>
          </a:p>
          <a:p>
            <a:pPr marL="0" marR="0" lvl="0" indent="0" algn="just" defTabSz="914400" rtl="0" eaLnBrk="0" fontAlgn="base" latinLnBrk="0" hangingPunct="0">
              <a:lnSpc>
                <a:spcPct val="150000"/>
              </a:lnSpc>
              <a:spcBef>
                <a:spcPct val="0"/>
              </a:spcBef>
              <a:spcAft>
                <a:spcPct val="0"/>
              </a:spcAft>
              <a:buClrTx/>
              <a:buSzTx/>
              <a:buNone/>
              <a:tabLst/>
            </a:pPr>
            <a:r>
              <a:rPr lang="en-US" altLang="en-US" sz="2700" dirty="0">
                <a:latin typeface="Times New Roman" panose="02020603050405020304" pitchFamily="18" charset="0"/>
                <a:cs typeface="Times New Roman" panose="02020603050405020304" pitchFamily="18" charset="0"/>
              </a:rPr>
              <a:t>		</a:t>
            </a:r>
            <a:r>
              <a:rPr kumimoji="0" lang="en-US" altLang="en-US" sz="2700" b="1" i="0" u="none" strike="noStrike" cap="none" normalizeH="0" baseline="0" dirty="0">
                <a:ln>
                  <a:noFill/>
                </a:ln>
                <a:solidFill>
                  <a:srgbClr val="D60093"/>
                </a:solidFill>
                <a:effectLst/>
                <a:latin typeface="Times New Roman" panose="02020603050405020304" pitchFamily="18" charset="0"/>
                <a:cs typeface="Times New Roman" panose="02020603050405020304" pitchFamily="18" charset="0"/>
              </a:rPr>
              <a:t>devices</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within the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same</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across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different</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networks</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eaLnBrk="0" fontAlgn="base" hangingPunct="0">
              <a:lnSpc>
                <a:spcPct val="150000"/>
              </a:lnSpc>
              <a:spcBef>
                <a:spcPct val="0"/>
              </a:spcBef>
              <a:spcAft>
                <a:spcPct val="0"/>
              </a:spcAft>
              <a:buFont typeface="Wingdings" panose="05000000000000000000" pitchFamily="2" charset="2"/>
              <a:buChar char="§"/>
            </a:pP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Device Identification</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eaLnBrk="0" fontAlgn="base" hangingPunct="0">
              <a:lnSpc>
                <a:spcPct val="150000"/>
              </a:lnSpc>
              <a:spcBef>
                <a:spcPct val="0"/>
              </a:spcBef>
              <a:spcAft>
                <a:spcPct val="0"/>
              </a:spcAft>
              <a:buFont typeface="Wingdings" panose="05000000000000000000" pitchFamily="2" charset="2"/>
              <a:buChar char="ü"/>
            </a:pP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Each </a:t>
            </a:r>
            <a:r>
              <a:rPr kumimoji="0" lang="en-US" altLang="en-US" sz="27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device</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 a </a:t>
            </a:r>
            <a:r>
              <a:rPr kumimoji="0" lang="en-US" altLang="en-US" sz="27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network</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must have a </a:t>
            </a:r>
            <a:r>
              <a:rPr kumimoji="0" lang="en-US" altLang="en-US" sz="27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unique</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7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host</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7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address</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7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Host</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7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ID</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t>
            </a:r>
          </a:p>
          <a:p>
            <a:pPr marL="0" indent="0" algn="just" eaLnBrk="0" fontAlgn="base" hangingPunct="0">
              <a:lnSpc>
                <a:spcPct val="150000"/>
              </a:lnSpc>
              <a:spcBef>
                <a:spcPct val="0"/>
              </a:spcBef>
              <a:spcAft>
                <a:spcPct val="0"/>
              </a:spcAft>
              <a:buNone/>
            </a:pPr>
            <a:r>
              <a:rPr lang="en-US" altLang="en-US" sz="2700" dirty="0">
                <a:latin typeface="Times New Roman" panose="02020603050405020304" pitchFamily="18" charset="0"/>
                <a:cs typeface="Times New Roman" panose="02020603050405020304" pitchFamily="18" charset="0"/>
              </a:rPr>
              <a:t>		</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prevent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IP address conflicts. </a:t>
            </a:r>
          </a:p>
          <a:p>
            <a:pPr algn="just" eaLnBrk="0" fontAlgn="base" hangingPunct="0">
              <a:lnSpc>
                <a:spcPct val="150000"/>
              </a:lnSpc>
              <a:spcBef>
                <a:spcPct val="0"/>
              </a:spcBef>
              <a:spcAft>
                <a:spcPct val="0"/>
              </a:spcAft>
              <a:buFont typeface="Wingdings" panose="05000000000000000000" pitchFamily="2" charset="2"/>
              <a:buChar char="ü"/>
            </a:pP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ensures that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packets</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delivered to the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correct</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destination</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concept of a </a:t>
            </a:r>
            <a:r>
              <a:rPr kumimoji="0" lang="en-US" altLang="en-US" sz="27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host address </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encompass both </a:t>
            </a:r>
          </a:p>
          <a:p>
            <a:pPr marL="0" marR="0" lvl="0" indent="0" algn="just" defTabSz="914400" rtl="0" eaLnBrk="0" fontAlgn="base" latinLnBrk="0" hangingPunct="0">
              <a:lnSpc>
                <a:spcPct val="150000"/>
              </a:lnSpc>
              <a:spcBef>
                <a:spcPct val="0"/>
              </a:spcBef>
              <a:spcAft>
                <a:spcPct val="0"/>
              </a:spcAft>
              <a:buClrTx/>
              <a:buSzTx/>
              <a:buNone/>
              <a:tabLst/>
            </a:pPr>
            <a:r>
              <a:rPr lang="en-US" altLang="en-US" sz="2700" dirty="0">
                <a:latin typeface="Times New Roman" panose="02020603050405020304" pitchFamily="18" charset="0"/>
                <a:cs typeface="Times New Roman" panose="02020603050405020304" pitchFamily="18" charset="0"/>
              </a:rPr>
              <a:t>		</a:t>
            </a:r>
            <a:r>
              <a:rPr kumimoji="0" lang="en-US" altLang="en-US" sz="27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IP</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7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addresses</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7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MAC</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7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addresses</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but it is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primarily</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associated</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None/>
              <a:tabLst/>
            </a:pPr>
            <a:r>
              <a:rPr lang="en-US" altLang="en-US" sz="2700" dirty="0">
                <a:latin typeface="Times New Roman" panose="02020603050405020304" pitchFamily="18" charset="0"/>
                <a:cs typeface="Times New Roman" panose="02020603050405020304" pitchFamily="18" charset="0"/>
              </a:rPr>
              <a:t>				</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 </a:t>
            </a:r>
            <a:r>
              <a:rPr kumimoji="0" lang="en-US" altLang="en-US" sz="27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IP addresses</a:t>
            </a:r>
            <a:r>
              <a:rPr kumimoji="0" lang="en-US" altLang="en-US" sz="2700" b="0"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 </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the context of </a:t>
            </a:r>
            <a:r>
              <a:rPr kumimoji="0" lang="en-US" altLang="en-US" sz="27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networking</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68709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A9394-F146-0178-F1D7-44EF239A32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237973-77EE-FE18-83E8-B05F604AEA43}"/>
              </a:ext>
            </a:extLst>
          </p:cNvPr>
          <p:cNvSpPr>
            <a:spLocks noGrp="1"/>
          </p:cNvSpPr>
          <p:nvPr>
            <p:ph type="title"/>
          </p:nvPr>
        </p:nvSpPr>
        <p:spPr>
          <a:xfrm>
            <a:off x="838200" y="1"/>
            <a:ext cx="10515600" cy="449450"/>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1. Host Address-----</a:t>
            </a:r>
          </a:p>
        </p:txBody>
      </p:sp>
      <p:sp>
        <p:nvSpPr>
          <p:cNvPr id="3" name="Content Placeholder 2">
            <a:extLst>
              <a:ext uri="{FF2B5EF4-FFF2-40B4-BE49-F238E27FC236}">
                <a16:creationId xmlns:a16="http://schemas.microsoft.com/office/drawing/2014/main" id="{7E24353D-B309-65CF-87A1-9C6D0060025A}"/>
              </a:ext>
            </a:extLst>
          </p:cNvPr>
          <p:cNvSpPr>
            <a:spLocks noGrp="1"/>
          </p:cNvSpPr>
          <p:nvPr>
            <p:ph idx="1"/>
          </p:nvPr>
        </p:nvSpPr>
        <p:spPr>
          <a:xfrm>
            <a:off x="0" y="325464"/>
            <a:ext cx="12192000" cy="6532535"/>
          </a:xfrm>
        </p:spPr>
        <p:txBody>
          <a:bodyPr>
            <a:noAutofit/>
          </a:body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Components of a Host Address</a:t>
            </a:r>
          </a:p>
          <a:p>
            <a:pPr marL="0" marR="0" lvl="0" indent="0" algn="just" defTabSz="914400" rtl="0" eaLnBrk="0" fontAlgn="base" latinLnBrk="0" hangingPunct="0">
              <a:lnSpc>
                <a:spcPct val="150000"/>
              </a:lnSpc>
              <a:spcBef>
                <a:spcPct val="0"/>
              </a:spcBef>
              <a:spcAft>
                <a:spcPct val="0"/>
              </a:spcAft>
              <a:buClrTx/>
              <a:buSzTx/>
              <a:buFontTx/>
              <a:buAutoNum type="arabicPeriod"/>
              <a:tabLst/>
            </a:pPr>
            <a:r>
              <a:rPr kumimoji="0" lang="en-US" altLang="en-US" sz="27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IP Address</a:t>
            </a:r>
            <a:r>
              <a:rPr kumimoji="0" lang="en-US" altLang="en-US" sz="27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Each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host</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 a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assigned an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IP</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address</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a:t>
            </a:r>
            <a:r>
              <a:rPr kumimoji="0" lang="en-US" altLang="en-US" sz="27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address</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can be </a:t>
            </a:r>
            <a:r>
              <a:rPr kumimoji="0" lang="en-US" altLang="en-US" sz="27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static</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(fixed) or </a:t>
            </a:r>
            <a:r>
              <a:rPr kumimoji="0" lang="en-US" altLang="en-US" sz="27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dynamic</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(assigned by a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DHCP</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server</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a:t>
            </a:r>
            <a:r>
              <a:rPr kumimoji="0" lang="en-US" altLang="en-US" sz="27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IPv4 addressing</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host</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address</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part of the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full IP address</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which is typically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structured</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7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Network Portion</a:t>
            </a:r>
            <a:r>
              <a:rPr kumimoji="0" lang="en-US" altLang="en-US" sz="2700" b="0"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Identifies the network </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itself.</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7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Host Portion</a:t>
            </a:r>
            <a:r>
              <a:rPr kumimoji="0" lang="en-US" altLang="en-US" sz="2700" b="0"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Identifies the </a:t>
            </a:r>
            <a:r>
              <a:rPr kumimoji="0" lang="en-US" altLang="en-US" sz="27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specific device</a:t>
            </a:r>
            <a:r>
              <a:rPr kumimoji="0" lang="en-US" altLang="en-US" sz="2700" b="0"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 </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within that </a:t>
            </a:r>
            <a:r>
              <a:rPr kumimoji="0" lang="en-US" altLang="en-US" sz="27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network</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5796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AD124-6215-0E42-65D4-77DAA078DA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51B881-37AD-66A3-C850-4A56EA53496B}"/>
              </a:ext>
            </a:extLst>
          </p:cNvPr>
          <p:cNvSpPr>
            <a:spLocks noGrp="1"/>
          </p:cNvSpPr>
          <p:nvPr>
            <p:ph type="title"/>
          </p:nvPr>
        </p:nvSpPr>
        <p:spPr>
          <a:xfrm>
            <a:off x="838200" y="1"/>
            <a:ext cx="10515600" cy="449450"/>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1. Host Address </a:t>
            </a:r>
          </a:p>
        </p:txBody>
      </p:sp>
      <p:sp>
        <p:nvSpPr>
          <p:cNvPr id="3" name="Content Placeholder 2">
            <a:extLst>
              <a:ext uri="{FF2B5EF4-FFF2-40B4-BE49-F238E27FC236}">
                <a16:creationId xmlns:a16="http://schemas.microsoft.com/office/drawing/2014/main" id="{57AFCD8C-93DC-18B1-D397-3DABD4866D30}"/>
              </a:ext>
            </a:extLst>
          </p:cNvPr>
          <p:cNvSpPr>
            <a:spLocks noGrp="1"/>
          </p:cNvSpPr>
          <p:nvPr>
            <p:ph idx="1"/>
          </p:nvPr>
        </p:nvSpPr>
        <p:spPr>
          <a:xfrm>
            <a:off x="0" y="325464"/>
            <a:ext cx="12192000" cy="6532535"/>
          </a:xfrm>
        </p:spPr>
        <p:txBody>
          <a:bodyPr>
            <a:noAutofit/>
          </a:body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the IP address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192.168.1.10</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a </a:t>
            </a:r>
          </a:p>
          <a:p>
            <a:pPr marL="0" marR="0" lvl="0" indent="0" algn="just" defTabSz="914400" rtl="0" eaLnBrk="0" fontAlgn="base" latinLnBrk="0" hangingPunct="0">
              <a:lnSpc>
                <a:spcPct val="150000"/>
              </a:lnSpc>
              <a:spcBef>
                <a:spcPct val="0"/>
              </a:spcBef>
              <a:spcAft>
                <a:spcPct val="0"/>
              </a:spcAft>
              <a:buClrTx/>
              <a:buSzTx/>
              <a:buNone/>
              <a:tabLst/>
            </a:pPr>
            <a:r>
              <a:rPr lang="en-US" altLang="en-US" sz="2700" dirty="0">
                <a:latin typeface="Times New Roman" panose="02020603050405020304" pitchFamily="18" charset="0"/>
                <a:cs typeface="Times New Roman" panose="02020603050405020304" pitchFamily="18" charset="0"/>
              </a:rPr>
              <a:t>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subnet mask of 255.255.255.0</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7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192.168.1</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None/>
              <a:tabLst/>
            </a:pPr>
            <a:r>
              <a:rPr lang="en-US" altLang="en-US" sz="2700" dirty="0">
                <a:latin typeface="Times New Roman" panose="02020603050405020304" pitchFamily="18" charset="0"/>
                <a:cs typeface="Times New Roman" panose="02020603050405020304" pitchFamily="18" charset="0"/>
              </a:rPr>
              <a:t>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identifies the network</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while </a:t>
            </a:r>
            <a:r>
              <a:rPr kumimoji="0" lang="en-US" altLang="en-US" sz="2700" b="1" i="0" u="none" strike="noStrike" cap="none" normalizeH="0" baseline="0" dirty="0">
                <a:ln>
                  <a:noFill/>
                </a:ln>
                <a:solidFill>
                  <a:srgbClr val="D60093"/>
                </a:solidFill>
                <a:effectLst/>
                <a:latin typeface="Times New Roman" panose="02020603050405020304" pitchFamily="18" charset="0"/>
                <a:cs typeface="Times New Roman" panose="02020603050405020304" pitchFamily="18" charset="0"/>
              </a:rPr>
              <a:t>10</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700" b="1" i="0" u="none" strike="noStrike" cap="none" normalizeH="0" baseline="0" dirty="0">
                <a:ln>
                  <a:noFill/>
                </a:ln>
                <a:solidFill>
                  <a:srgbClr val="D60093"/>
                </a:solidFill>
                <a:effectLst/>
                <a:latin typeface="Times New Roman" panose="02020603050405020304" pitchFamily="18" charset="0"/>
                <a:cs typeface="Times New Roman" panose="02020603050405020304" pitchFamily="18" charset="0"/>
              </a:rPr>
              <a:t>identifies</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t>
            </a:r>
            <a:r>
              <a:rPr kumimoji="0" lang="en-US" altLang="en-US" sz="2700" b="1" i="0" u="none" strike="noStrike" cap="none" normalizeH="0" baseline="0" dirty="0">
                <a:ln>
                  <a:noFill/>
                </a:ln>
                <a:solidFill>
                  <a:srgbClr val="D60093"/>
                </a:solidFill>
                <a:effectLst/>
                <a:latin typeface="Times New Roman" panose="02020603050405020304" pitchFamily="18" charset="0"/>
                <a:cs typeface="Times New Roman" panose="02020603050405020304" pitchFamily="18" charset="0"/>
              </a:rPr>
              <a:t>host</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AutoNum type="arabicPeriod" startAt="2"/>
              <a:tabLst/>
            </a:pPr>
            <a:r>
              <a:rPr kumimoji="0" lang="en-US" altLang="en-US" sz="27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MAC Address</a:t>
            </a:r>
            <a:r>
              <a:rPr kumimoji="0" lang="en-US" altLang="en-US" sz="27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While </a:t>
            </a:r>
            <a:r>
              <a:rPr kumimoji="0" lang="en-US" altLang="en-US" sz="27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IP addresses </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are used primarily for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routing</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over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networks</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None/>
              <a:tabLst/>
            </a:pPr>
            <a:r>
              <a:rPr lang="en-US" altLang="en-US" sz="2700" dirty="0">
                <a:latin typeface="Times New Roman" panose="02020603050405020304" pitchFamily="18" charset="0"/>
                <a:cs typeface="Times New Roman" panose="02020603050405020304" pitchFamily="18" charset="0"/>
              </a:rPr>
              <a:t>		</a:t>
            </a:r>
            <a:r>
              <a:rPr kumimoji="0" lang="en-US" altLang="en-US" sz="27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MAC addresses </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are used at the data link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layer</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t>
            </a:r>
          </a:p>
          <a:p>
            <a:pPr marL="0" marR="0" lvl="0" indent="0" algn="just" defTabSz="914400" rtl="0" eaLnBrk="0" fontAlgn="base" latinLnBrk="0" hangingPunct="0">
              <a:lnSpc>
                <a:spcPct val="150000"/>
              </a:lnSpc>
              <a:spcBef>
                <a:spcPct val="0"/>
              </a:spcBef>
              <a:spcAft>
                <a:spcPct val="0"/>
              </a:spcAft>
              <a:buClrTx/>
              <a:buSzTx/>
              <a:buNone/>
              <a:tabLst/>
            </a:pPr>
            <a:r>
              <a:rPr lang="en-US" altLang="en-US" sz="2700" dirty="0">
                <a:latin typeface="Times New Roman" panose="02020603050405020304" pitchFamily="18" charset="0"/>
                <a:cs typeface="Times New Roman" panose="02020603050405020304" pitchFamily="18" charset="0"/>
              </a:rPr>
              <a:t>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communication</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within the </a:t>
            </a:r>
            <a:r>
              <a:rPr kumimoji="0" lang="en-US" altLang="en-US" sz="2700" b="1" i="0" u="none" strike="noStrike" cap="none" normalizeH="0" baseline="0" dirty="0">
                <a:ln>
                  <a:noFill/>
                </a:ln>
                <a:solidFill>
                  <a:srgbClr val="D60093"/>
                </a:solidFill>
                <a:effectLst/>
                <a:latin typeface="Times New Roman" panose="02020603050405020304" pitchFamily="18" charset="0"/>
                <a:cs typeface="Times New Roman" panose="02020603050405020304" pitchFamily="18" charset="0"/>
              </a:rPr>
              <a:t>same local network</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Each </a:t>
            </a:r>
            <a:r>
              <a:rPr kumimoji="0" lang="en-US" altLang="en-US" sz="2700" b="1" i="0" u="none" strike="noStrike" cap="none" normalizeH="0" baseline="0" dirty="0">
                <a:ln>
                  <a:noFill/>
                </a:ln>
                <a:solidFill>
                  <a:srgbClr val="006666"/>
                </a:solidFill>
                <a:effectLst/>
                <a:latin typeface="Times New Roman" panose="02020603050405020304" pitchFamily="18" charset="0"/>
                <a:cs typeface="Times New Roman" panose="02020603050405020304" pitchFamily="18" charset="0"/>
              </a:rPr>
              <a:t>network interface card (NIC) </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has a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unique MAC address</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None/>
              <a:tabLst/>
            </a:pPr>
            <a:r>
              <a:rPr lang="en-US" altLang="en-US" sz="2700" dirty="0">
                <a:latin typeface="Times New Roman" panose="02020603050405020304" pitchFamily="18" charset="0"/>
                <a:cs typeface="Times New Roman" panose="02020603050405020304" pitchFamily="18" charset="0"/>
              </a:rPr>
              <a:t>	</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ensuring that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packets</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can be directed to the correct </a:t>
            </a:r>
          </a:p>
          <a:p>
            <a:pPr marL="0" marR="0" lvl="0" indent="0" algn="just" defTabSz="914400" rtl="0" eaLnBrk="0" fontAlgn="base" latinLnBrk="0" hangingPunct="0">
              <a:lnSpc>
                <a:spcPct val="150000"/>
              </a:lnSpc>
              <a:spcBef>
                <a:spcPct val="0"/>
              </a:spcBef>
              <a:spcAft>
                <a:spcPct val="0"/>
              </a:spcAft>
              <a:buClrTx/>
              <a:buSzTx/>
              <a:buNone/>
              <a:tabLst/>
            </a:pPr>
            <a:r>
              <a:rPr lang="en-US" altLang="en-US" sz="2700" dirty="0">
                <a:latin typeface="Times New Roman" panose="02020603050405020304" pitchFamily="18" charset="0"/>
                <a:cs typeface="Times New Roman" panose="02020603050405020304" pitchFamily="18" charset="0"/>
              </a:rPr>
              <a:t>							</a:t>
            </a:r>
            <a:r>
              <a:rPr kumimoji="0" lang="en-US" altLang="en-US" sz="27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device</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 a </a:t>
            </a:r>
            <a:r>
              <a:rPr kumimoji="0" lang="en-US" altLang="en-US" sz="27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local</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7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network</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14130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E1344-D2D5-D37D-6F29-A9CED9ACD9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F8EA8F-B97E-60C5-DE8D-BDF3708EB4F0}"/>
              </a:ext>
            </a:extLst>
          </p:cNvPr>
          <p:cNvSpPr>
            <a:spLocks noGrp="1"/>
          </p:cNvSpPr>
          <p:nvPr>
            <p:ph type="title"/>
          </p:nvPr>
        </p:nvSpPr>
        <p:spPr>
          <a:xfrm>
            <a:off x="838200" y="1"/>
            <a:ext cx="10515600" cy="449450"/>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1. Host Address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Importance of Host Addresses)</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DDF28C-1439-53B6-31C9-6CB94019AB37}"/>
              </a:ext>
            </a:extLst>
          </p:cNvPr>
          <p:cNvSpPr>
            <a:spLocks noGrp="1"/>
          </p:cNvSpPr>
          <p:nvPr>
            <p:ph idx="1"/>
          </p:nvPr>
        </p:nvSpPr>
        <p:spPr>
          <a:xfrm>
            <a:off x="0" y="325464"/>
            <a:ext cx="12192000" cy="6532535"/>
          </a:xfrm>
        </p:spPr>
        <p:txBody>
          <a:bodyPr>
            <a:noAutofit/>
          </a:bodyPr>
          <a:lstStyle/>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8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1. Unique Identification</a:t>
            </a:r>
            <a:r>
              <a:rPr kumimoji="0" lang="en-US" altLang="en-US" sz="2800" b="0"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Host addresses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 devices to be </a:t>
            </a:r>
            <a:r>
              <a:rPr kumimoji="0" lang="en-US" altLang="en-US" sz="28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uniquely</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identified</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None/>
              <a:tabLst/>
            </a:pPr>
            <a:r>
              <a:rPr lang="en-US" altLang="en-US" sz="2800" dirty="0">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ensuring accurate </a:t>
            </a:r>
            <a:r>
              <a:rPr kumimoji="0" lang="en-US" altLang="en-US" sz="28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communication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8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data</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transfer</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2. Routing and Switching</a:t>
            </a:r>
            <a:r>
              <a:rPr kumimoji="0" lang="en-US" altLang="en-US" b="0"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Routers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a:t>
            </a:r>
            <a:r>
              <a:rPr kumimoji="0" lang="en-US" altLang="en-US" b="1" i="0" u="none" strike="noStrike" cap="none" normalizeH="0" baseline="0" dirty="0">
                <a:ln>
                  <a:noFill/>
                </a:ln>
                <a:solidFill>
                  <a:srgbClr val="D60093"/>
                </a:solidFill>
                <a:effectLst/>
                <a:latin typeface="Times New Roman" panose="02020603050405020304" pitchFamily="18" charset="0"/>
                <a:cs typeface="Times New Roman" panose="02020603050405020304" pitchFamily="18" charset="0"/>
              </a:rPr>
              <a:t>host addresses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determine where to forward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packets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while </a:t>
            </a:r>
            <a:r>
              <a:rPr kumimoji="0" lang="en-US" altLang="en-US"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switches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a:t>
            </a:r>
            <a:r>
              <a:rPr kumimoji="0" lang="en-US" altLang="en-US"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MAC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addresses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t>
            </a:r>
            <a:r>
              <a:rPr kumimoji="0" lang="en-US" altLang="en-US"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direct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data</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the correct </a:t>
            </a:r>
            <a:r>
              <a:rPr kumimoji="0" lang="en-US" altLang="en-US" b="1" i="0" u="none" strike="noStrike" cap="none" normalizeH="0" baseline="0" dirty="0">
                <a:ln>
                  <a:noFill/>
                </a:ln>
                <a:solidFill>
                  <a:srgbClr val="006666"/>
                </a:solidFill>
                <a:effectLst/>
                <a:latin typeface="Times New Roman" panose="02020603050405020304" pitchFamily="18" charset="0"/>
                <a:cs typeface="Times New Roman" panose="02020603050405020304" pitchFamily="18" charset="0"/>
              </a:rPr>
              <a:t>devices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 a </a:t>
            </a:r>
            <a:r>
              <a:rPr kumimoji="0" lang="en-US" altLang="en-US" b="1" i="0" u="none" strike="noStrike" cap="none" normalizeH="0" baseline="0" dirty="0">
                <a:ln>
                  <a:noFill/>
                </a:ln>
                <a:solidFill>
                  <a:srgbClr val="006666"/>
                </a:solidFill>
                <a:effectLst/>
                <a:latin typeface="Times New Roman" panose="02020603050405020304" pitchFamily="18" charset="0"/>
                <a:cs typeface="Times New Roman" panose="02020603050405020304" pitchFamily="18" charset="0"/>
              </a:rPr>
              <a:t>local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6666"/>
                </a:solidFill>
                <a:effectLst/>
                <a:latin typeface="Times New Roman" panose="02020603050405020304" pitchFamily="18" charset="0"/>
                <a:cs typeface="Times New Roman" panose="02020603050405020304" pitchFamily="18" charset="0"/>
              </a:rPr>
              <a:t>network</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3. Network Management</a:t>
            </a:r>
            <a:r>
              <a:rPr kumimoji="0" lang="en-US" altLang="en-US" b="0"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Administrators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a:t>
            </a:r>
            <a:r>
              <a:rPr kumimoji="0" lang="en-US" altLang="en-US"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host addresses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monitoring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activity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None/>
              <a:tabLst/>
            </a:pPr>
            <a:r>
              <a:rPr lang="en-US" altLang="en-US" dirty="0">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managing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resources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troubleshooting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connectivity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issues.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25899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
            <a:ext cx="8458200" cy="443785"/>
          </a:xfrm>
        </p:spPr>
        <p:txBody>
          <a:bodyPr rtlCol="0">
            <a:normAutofit fontScale="90000"/>
          </a:bodyPr>
          <a:lstStyle/>
          <a:p>
            <a:pPr algn="ctr">
              <a:defRPr/>
            </a:pPr>
            <a:r>
              <a:rPr lang="en-US" sz="3200" b="1" dirty="0">
                <a:solidFill>
                  <a:srgbClr val="66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1.5 </a:t>
            </a:r>
            <a:r>
              <a:rPr lang="en-US" sz="3200" b="1" dirty="0" err="1">
                <a:solidFill>
                  <a:srgbClr val="66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Classful</a:t>
            </a:r>
            <a:r>
              <a:rPr lang="en-US" sz="3200" b="1" dirty="0">
                <a:solidFill>
                  <a:srgbClr val="66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Addressing-------</a:t>
            </a:r>
          </a:p>
        </p:txBody>
      </p:sp>
      <p:sp>
        <p:nvSpPr>
          <p:cNvPr id="12291" name="Content Placeholder 2"/>
          <p:cNvSpPr>
            <a:spLocks noGrp="1"/>
          </p:cNvSpPr>
          <p:nvPr>
            <p:ph idx="1"/>
          </p:nvPr>
        </p:nvSpPr>
        <p:spPr>
          <a:xfrm>
            <a:off x="0" y="310243"/>
            <a:ext cx="12192000" cy="3239684"/>
          </a:xfrm>
        </p:spPr>
        <p:txBody>
          <a:bodyPr>
            <a:noAutofit/>
          </a:bodyPr>
          <a:lstStyle/>
          <a:p>
            <a:pPr algn="just">
              <a:lnSpc>
                <a:spcPct val="15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This </a:t>
            </a:r>
            <a:r>
              <a:rPr lang="en-US" b="1" dirty="0">
                <a:solidFill>
                  <a:srgbClr val="9900FF"/>
                </a:solidFill>
                <a:latin typeface="Times New Roman" panose="02020603050405020304" pitchFamily="18" charset="0"/>
                <a:cs typeface="Times New Roman" panose="02020603050405020304" pitchFamily="18" charset="0"/>
              </a:rPr>
              <a:t>architecture</a:t>
            </a:r>
            <a:r>
              <a:rPr lang="en-US" dirty="0">
                <a:latin typeface="Times New Roman" panose="02020603050405020304" pitchFamily="18" charset="0"/>
                <a:cs typeface="Times New Roman" panose="02020603050405020304" pitchFamily="18" charset="0"/>
              </a:rPr>
              <a:t> is called </a:t>
            </a:r>
            <a:r>
              <a:rPr lang="en-US" b="1" dirty="0" err="1">
                <a:solidFill>
                  <a:srgbClr val="0000CC"/>
                </a:solidFill>
                <a:latin typeface="Times New Roman" panose="02020603050405020304" pitchFamily="18" charset="0"/>
                <a:cs typeface="Times New Roman" panose="02020603050405020304" pitchFamily="18" charset="0"/>
              </a:rPr>
              <a:t>classful</a:t>
            </a:r>
            <a:r>
              <a:rPr lang="en-US" b="1" dirty="0">
                <a:solidFill>
                  <a:srgbClr val="0000CC"/>
                </a:solidFill>
                <a:latin typeface="Times New Roman" panose="02020603050405020304" pitchFamily="18" charset="0"/>
                <a:cs typeface="Times New Roman" panose="02020603050405020304" pitchFamily="18" charset="0"/>
              </a:rPr>
              <a:t> addressing</a:t>
            </a:r>
            <a:r>
              <a:rPr lang="en-US"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a:t>
            </a:r>
            <a:r>
              <a:rPr lang="en-US" b="1" dirty="0" err="1">
                <a:latin typeface="Times New Roman" panose="02020603050405020304" pitchFamily="18" charset="0"/>
                <a:cs typeface="Times New Roman" panose="02020603050405020304" pitchFamily="18" charset="0"/>
              </a:rPr>
              <a:t>classful</a:t>
            </a:r>
            <a:r>
              <a:rPr lang="en-US" b="1" dirty="0">
                <a:latin typeface="Times New Roman" panose="02020603050405020304" pitchFamily="18" charset="0"/>
                <a:cs typeface="Times New Roman" panose="02020603050405020304" pitchFamily="18" charset="0"/>
              </a:rPr>
              <a:t> addressing, </a:t>
            </a:r>
            <a:r>
              <a:rPr lang="en-US" dirty="0">
                <a:latin typeface="Times New Roman" panose="02020603050405020304" pitchFamily="18" charset="0"/>
                <a:cs typeface="Times New Roman" panose="02020603050405020304" pitchFamily="18" charset="0"/>
              </a:rPr>
              <a:t>the </a:t>
            </a:r>
            <a:r>
              <a:rPr lang="en-US" b="1" dirty="0">
                <a:solidFill>
                  <a:srgbClr val="FF0000"/>
                </a:solidFill>
                <a:latin typeface="Times New Roman" panose="02020603050405020304" pitchFamily="18" charset="0"/>
                <a:cs typeface="Times New Roman" panose="02020603050405020304" pitchFamily="18" charset="0"/>
              </a:rPr>
              <a:t>address space </a:t>
            </a:r>
            <a:r>
              <a:rPr lang="en-US" dirty="0">
                <a:latin typeface="Times New Roman" panose="02020603050405020304" pitchFamily="18" charset="0"/>
                <a:cs typeface="Times New Roman" panose="02020603050405020304" pitchFamily="18" charset="0"/>
              </a:rPr>
              <a:t>is divided into </a:t>
            </a:r>
            <a:r>
              <a:rPr lang="en-US" b="1" dirty="0">
                <a:latin typeface="Times New Roman" panose="02020603050405020304" pitchFamily="18" charset="0"/>
                <a:cs typeface="Times New Roman" panose="02020603050405020304" pitchFamily="18" charset="0"/>
              </a:rPr>
              <a:t>five classes:</a:t>
            </a:r>
            <a:r>
              <a:rPr lang="en-US"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US" b="1" dirty="0">
                <a:solidFill>
                  <a:srgbClr val="FF00FF"/>
                </a:solidFill>
                <a:latin typeface="Times New Roman" panose="02020603050405020304" pitchFamily="18" charset="0"/>
                <a:cs typeface="Times New Roman" panose="02020603050405020304" pitchFamily="18" charset="0"/>
              </a:rPr>
              <a:t>	A, B, C, D</a:t>
            </a:r>
            <a:r>
              <a:rPr lang="en-US" dirty="0">
                <a:solidFill>
                  <a:srgbClr val="FF00FF"/>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a:t>
            </a:r>
            <a:r>
              <a:rPr lang="en-US" dirty="0">
                <a:solidFill>
                  <a:srgbClr val="FF00FF"/>
                </a:solidFill>
                <a:latin typeface="Times New Roman" panose="02020603050405020304" pitchFamily="18" charset="0"/>
                <a:cs typeface="Times New Roman" panose="02020603050405020304" pitchFamily="18" charset="0"/>
              </a:rPr>
              <a:t> </a:t>
            </a:r>
            <a:r>
              <a:rPr lang="en-US" b="1" dirty="0">
                <a:solidFill>
                  <a:srgbClr val="FF00FF"/>
                </a:solidFill>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Each class </a:t>
            </a:r>
            <a:r>
              <a:rPr lang="en-US" b="1" dirty="0">
                <a:latin typeface="Times New Roman" panose="02020603050405020304" pitchFamily="18" charset="0"/>
                <a:cs typeface="Times New Roman" panose="02020603050405020304" pitchFamily="18" charset="0"/>
              </a:rPr>
              <a:t>occupies</a:t>
            </a:r>
            <a:r>
              <a:rPr lang="en-US" dirty="0">
                <a:latin typeface="Times New Roman" panose="02020603050405020304" pitchFamily="18" charset="0"/>
                <a:cs typeface="Times New Roman" panose="02020603050405020304" pitchFamily="18" charset="0"/>
              </a:rPr>
              <a:t> some part of the </a:t>
            </a:r>
            <a:r>
              <a:rPr lang="en-US" b="1" dirty="0">
                <a:latin typeface="Times New Roman" panose="02020603050405020304" pitchFamily="18" charset="0"/>
                <a:cs typeface="Times New Roman" panose="02020603050405020304" pitchFamily="18" charset="0"/>
              </a:rPr>
              <a:t>address space</a:t>
            </a:r>
            <a:r>
              <a:rPr lang="en-US"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18</a:t>
            </a:fld>
            <a:endParaRPr lang="en-US"/>
          </a:p>
        </p:txBody>
      </p:sp>
      <p:pic>
        <p:nvPicPr>
          <p:cNvPr id="5" name="Picture 6"/>
          <p:cNvPicPr>
            <a:picLocks noChangeAspect="1" noChangeArrowheads="1"/>
          </p:cNvPicPr>
          <p:nvPr/>
        </p:nvPicPr>
        <p:blipFill>
          <a:blip r:embed="rId2"/>
          <a:srcRect/>
          <a:stretch>
            <a:fillRect/>
          </a:stretch>
        </p:blipFill>
        <p:spPr bwMode="auto">
          <a:xfrm>
            <a:off x="661737" y="3052621"/>
            <a:ext cx="9797716" cy="3673823"/>
          </a:xfrm>
          <a:prstGeom prst="rect">
            <a:avLst/>
          </a:prstGeom>
          <a:noFill/>
          <a:ln w="9525">
            <a:noFill/>
            <a:miter lim="800000"/>
            <a:headEnd/>
            <a:tailEnd/>
          </a:ln>
        </p:spPr>
      </p:pic>
    </p:spTree>
    <p:extLst>
      <p:ext uri="{BB962C8B-B14F-4D97-AF65-F5344CB8AC3E}">
        <p14:creationId xmlns:p14="http://schemas.microsoft.com/office/powerpoint/2010/main" val="1241731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
            <a:ext cx="8458200" cy="443785"/>
          </a:xfrm>
        </p:spPr>
        <p:txBody>
          <a:bodyPr rtlCol="0">
            <a:normAutofit fontScale="90000"/>
          </a:bodyPr>
          <a:lstStyle/>
          <a:p>
            <a:pPr algn="ctr">
              <a:defRPr/>
            </a:pPr>
            <a:r>
              <a:rPr lang="en-US" sz="3200" b="1" dirty="0">
                <a:solidFill>
                  <a:srgbClr val="66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1.5 </a:t>
            </a:r>
            <a:r>
              <a:rPr lang="en-US" sz="3200" b="1" dirty="0" err="1">
                <a:solidFill>
                  <a:srgbClr val="66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Classful</a:t>
            </a:r>
            <a:r>
              <a:rPr lang="en-US" sz="3200" b="1" dirty="0">
                <a:solidFill>
                  <a:srgbClr val="66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Addressing-------</a:t>
            </a:r>
          </a:p>
        </p:txBody>
      </p:sp>
      <p:sp>
        <p:nvSpPr>
          <p:cNvPr id="12291" name="Content Placeholder 2"/>
          <p:cNvSpPr>
            <a:spLocks noGrp="1"/>
          </p:cNvSpPr>
          <p:nvPr>
            <p:ph idx="1"/>
          </p:nvPr>
        </p:nvSpPr>
        <p:spPr>
          <a:xfrm>
            <a:off x="0" y="310242"/>
            <a:ext cx="12192000" cy="6547757"/>
          </a:xfrm>
        </p:spPr>
        <p:txBody>
          <a:bodyPr>
            <a:noAutofit/>
          </a:bodyPr>
          <a:lstStyle/>
          <a:p>
            <a:pPr marL="0" marR="0" lvl="0" indent="0" algn="just" defTabSz="914400" rtl="0" eaLnBrk="0" fontAlgn="base" latinLnBrk="0" hangingPunct="0">
              <a:lnSpc>
                <a:spcPct val="150000"/>
              </a:lnSpc>
              <a:spcBef>
                <a:spcPts val="0"/>
              </a:spcBef>
              <a:buClrTx/>
              <a:buSzTx/>
              <a:buNone/>
              <a:tabLst/>
            </a:pPr>
            <a:r>
              <a:rPr kumimoji="0" lang="en-GB" altLang="en-US" sz="24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A. </a:t>
            </a:r>
            <a:r>
              <a:rPr kumimoji="0" lang="en-US" altLang="en-US" sz="24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Class A</a:t>
            </a:r>
            <a:r>
              <a:rPr kumimoji="0" lang="en-US" altLang="en-US" sz="24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ts val="0"/>
              </a:spcBef>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Range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0.0.0.0 to 127.255.255.255</a:t>
            </a:r>
          </a:p>
          <a:p>
            <a:pPr marR="0" lvl="0" algn="just" defTabSz="914400" rtl="0" eaLnBrk="0" fontAlgn="base" latinLnBrk="0" hangingPunct="0">
              <a:lnSpc>
                <a:spcPct val="150000"/>
              </a:lnSpc>
              <a:spcBef>
                <a:spcPts val="0"/>
              </a:spcBef>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Leading Bits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0</a:t>
            </a:r>
          </a:p>
          <a:p>
            <a:pPr marR="0" lvl="0" algn="just" defTabSz="914400" rtl="0" eaLnBrk="0" fontAlgn="base" latinLnBrk="0" hangingPunct="0">
              <a:lnSpc>
                <a:spcPct val="150000"/>
              </a:lnSpc>
              <a:spcBef>
                <a:spcPts val="0"/>
              </a:spcBef>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Default Subnet Mask</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255.0.0.0</a:t>
            </a:r>
          </a:p>
          <a:p>
            <a:pPr marR="0" lvl="0" algn="just" defTabSz="914400" rtl="0" eaLnBrk="0" fontAlgn="base" latinLnBrk="0" hangingPunct="0">
              <a:lnSpc>
                <a:spcPct val="150000"/>
              </a:lnSpc>
              <a:spcBef>
                <a:spcPts val="0"/>
              </a:spcBef>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Supports a large number of hosts (over 16 million).</a:t>
            </a:r>
          </a:p>
          <a:p>
            <a:pPr algn="just" eaLnBrk="0" fontAlgn="base" hangingPunct="0">
              <a:lnSpc>
                <a:spcPct val="150000"/>
              </a:lnSpc>
              <a:spcBef>
                <a:spcPts val="0"/>
              </a:spcBef>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This </a:t>
            </a:r>
            <a:r>
              <a:rPr lang="en-GB" sz="2400" b="1" dirty="0">
                <a:solidFill>
                  <a:srgbClr val="FF0000"/>
                </a:solidFill>
                <a:latin typeface="Times New Roman" panose="02020603050405020304" pitchFamily="18" charset="0"/>
                <a:cs typeface="Times New Roman" panose="02020603050405020304" pitchFamily="18" charset="0"/>
              </a:rPr>
              <a:t>class</a:t>
            </a:r>
            <a:r>
              <a:rPr lang="en-GB" sz="2400" dirty="0">
                <a:latin typeface="Times New Roman" panose="02020603050405020304" pitchFamily="18" charset="0"/>
                <a:cs typeface="Times New Roman" panose="02020603050405020304" pitchFamily="18" charset="0"/>
              </a:rPr>
              <a:t> is for </a:t>
            </a:r>
            <a:r>
              <a:rPr lang="en-GB" sz="2400" b="1" dirty="0">
                <a:solidFill>
                  <a:srgbClr val="FF0000"/>
                </a:solidFill>
                <a:latin typeface="Times New Roman" panose="02020603050405020304" pitchFamily="18" charset="0"/>
                <a:cs typeface="Times New Roman" panose="02020603050405020304" pitchFamily="18" charset="0"/>
              </a:rPr>
              <a:t>large</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networks</a:t>
            </a:r>
            <a:r>
              <a:rPr lang="en-GB" sz="2400" dirty="0">
                <a:latin typeface="Times New Roman" panose="02020603050405020304" pitchFamily="18" charset="0"/>
                <a:cs typeface="Times New Roman" panose="02020603050405020304" pitchFamily="18" charset="0"/>
              </a:rPr>
              <a:t> and has </a:t>
            </a:r>
            <a:r>
              <a:rPr lang="en-GB" sz="2400" b="1" dirty="0">
                <a:latin typeface="Times New Roman" panose="02020603050405020304" pitchFamily="18" charset="0"/>
                <a:cs typeface="Times New Roman" panose="02020603050405020304" pitchFamily="18" charset="0"/>
              </a:rPr>
              <a:t>8 bits </a:t>
            </a:r>
            <a:r>
              <a:rPr lang="en-GB" sz="2400" dirty="0">
                <a:latin typeface="Times New Roman" panose="02020603050405020304" pitchFamily="18" charset="0"/>
                <a:cs typeface="Times New Roman" panose="02020603050405020304" pitchFamily="18" charset="0"/>
              </a:rPr>
              <a:t>for </a:t>
            </a:r>
            <a:r>
              <a:rPr lang="en-GB" sz="2400" b="1" dirty="0">
                <a:latin typeface="Times New Roman" panose="02020603050405020304" pitchFamily="18" charset="0"/>
                <a:cs typeface="Times New Roman" panose="02020603050405020304" pitchFamily="18" charset="0"/>
              </a:rPr>
              <a:t>network</a:t>
            </a:r>
            <a:r>
              <a:rPr lang="en-GB" sz="2400" dirty="0">
                <a:latin typeface="Times New Roman" panose="02020603050405020304" pitchFamily="18" charset="0"/>
                <a:cs typeface="Times New Roman" panose="02020603050405020304" pitchFamily="18" charset="0"/>
              </a:rPr>
              <a:t> and </a:t>
            </a:r>
            <a:r>
              <a:rPr lang="en-GB" sz="2400" b="1" dirty="0">
                <a:solidFill>
                  <a:srgbClr val="990033"/>
                </a:solidFill>
                <a:latin typeface="Times New Roman" panose="02020603050405020304" pitchFamily="18" charset="0"/>
                <a:cs typeface="Times New Roman" panose="02020603050405020304" pitchFamily="18" charset="0"/>
              </a:rPr>
              <a:t>24 bits</a:t>
            </a:r>
            <a:r>
              <a:rPr lang="en-GB" sz="2400" dirty="0">
                <a:solidFill>
                  <a:srgbClr val="990033"/>
                </a:solidFill>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for </a:t>
            </a:r>
            <a:r>
              <a:rPr lang="en-GB" sz="2400" b="1" dirty="0">
                <a:solidFill>
                  <a:srgbClr val="990033"/>
                </a:solidFill>
                <a:latin typeface="Times New Roman" panose="02020603050405020304" pitchFamily="18" charset="0"/>
                <a:cs typeface="Times New Roman" panose="02020603050405020304" pitchFamily="18" charset="0"/>
              </a:rPr>
              <a:t>hosts</a:t>
            </a:r>
            <a:r>
              <a:rPr lang="en-GB" sz="2400" dirty="0">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ts val="0"/>
              </a:spcBef>
              <a:buClrTx/>
              <a:buSzTx/>
              <a:buNone/>
              <a:tabLst/>
            </a:pPr>
            <a:r>
              <a:rPr kumimoji="0" lang="en-US" altLang="en-US" sz="24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2. Class B</a:t>
            </a:r>
            <a:r>
              <a:rPr kumimoji="0" lang="en-US" altLang="en-US" sz="24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ts val="0"/>
              </a:spcBef>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Range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128.0.0.0 to 191.255.255.255</a:t>
            </a:r>
          </a:p>
          <a:p>
            <a:pPr marR="0" lvl="0" algn="just" defTabSz="914400" rtl="0" eaLnBrk="0" fontAlgn="base" latinLnBrk="0" hangingPunct="0">
              <a:lnSpc>
                <a:spcPct val="150000"/>
              </a:lnSpc>
              <a:spcBef>
                <a:spcPts val="0"/>
              </a:spcBef>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Leading Bits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10</a:t>
            </a:r>
          </a:p>
          <a:p>
            <a:pPr marR="0" lvl="0" algn="just" defTabSz="914400" rtl="0" eaLnBrk="0" fontAlgn="base" latinLnBrk="0" hangingPunct="0">
              <a:lnSpc>
                <a:spcPct val="150000"/>
              </a:lnSpc>
              <a:spcBef>
                <a:spcPts val="0"/>
              </a:spcBef>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Default Subnet Mask</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255.255.0.0</a:t>
            </a:r>
          </a:p>
          <a:p>
            <a:pPr marR="0" lvl="0" algn="just" defTabSz="914400" rtl="0" eaLnBrk="0" fontAlgn="base" latinLnBrk="0" hangingPunct="0">
              <a:lnSpc>
                <a:spcPct val="150000"/>
              </a:lnSpc>
              <a:spcBef>
                <a:spcPts val="0"/>
              </a:spcBef>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Supports about 65,000 hosts.</a:t>
            </a:r>
          </a:p>
          <a:p>
            <a:pPr algn="just" eaLnBrk="0" fontAlgn="base" hangingPunct="0">
              <a:lnSpc>
                <a:spcPct val="150000"/>
              </a:lnSpc>
              <a:spcBef>
                <a:spcPts val="0"/>
              </a:spcBef>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This </a:t>
            </a:r>
            <a:r>
              <a:rPr lang="en-GB" sz="2400" b="1" dirty="0">
                <a:solidFill>
                  <a:srgbClr val="990033"/>
                </a:solidFill>
                <a:latin typeface="Times New Roman" panose="02020603050405020304" pitchFamily="18" charset="0"/>
                <a:cs typeface="Times New Roman" panose="02020603050405020304" pitchFamily="18" charset="0"/>
              </a:rPr>
              <a:t>class</a:t>
            </a:r>
            <a:r>
              <a:rPr lang="en-GB" sz="2400" dirty="0">
                <a:latin typeface="Times New Roman" panose="02020603050405020304" pitchFamily="18" charset="0"/>
                <a:cs typeface="Times New Roman" panose="02020603050405020304" pitchFamily="18" charset="0"/>
              </a:rPr>
              <a:t> is for </a:t>
            </a:r>
            <a:r>
              <a:rPr lang="en-GB" sz="2400" b="1" dirty="0">
                <a:solidFill>
                  <a:srgbClr val="990033"/>
                </a:solidFill>
                <a:latin typeface="Times New Roman" panose="02020603050405020304" pitchFamily="18" charset="0"/>
                <a:cs typeface="Times New Roman" panose="02020603050405020304" pitchFamily="18" charset="0"/>
              </a:rPr>
              <a:t>medium</a:t>
            </a:r>
            <a:r>
              <a:rPr lang="en-GB" sz="2400" dirty="0">
                <a:latin typeface="Times New Roman" panose="02020603050405020304" pitchFamily="18" charset="0"/>
                <a:cs typeface="Times New Roman" panose="02020603050405020304" pitchFamily="18" charset="0"/>
              </a:rPr>
              <a:t> </a:t>
            </a:r>
            <a:r>
              <a:rPr lang="en-GB" sz="2400" b="1" dirty="0">
                <a:solidFill>
                  <a:srgbClr val="990033"/>
                </a:solidFill>
                <a:latin typeface="Times New Roman" panose="02020603050405020304" pitchFamily="18" charset="0"/>
                <a:cs typeface="Times New Roman" panose="02020603050405020304" pitchFamily="18" charset="0"/>
              </a:rPr>
              <a:t>networks</a:t>
            </a:r>
            <a:r>
              <a:rPr lang="en-GB" sz="2400" dirty="0">
                <a:latin typeface="Times New Roman" panose="02020603050405020304" pitchFamily="18" charset="0"/>
                <a:cs typeface="Times New Roman" panose="02020603050405020304" pitchFamily="18" charset="0"/>
              </a:rPr>
              <a:t> and has </a:t>
            </a:r>
            <a:r>
              <a:rPr lang="en-GB" sz="2400" b="1" dirty="0">
                <a:solidFill>
                  <a:srgbClr val="FF0000"/>
                </a:solidFill>
                <a:latin typeface="Times New Roman" panose="02020603050405020304" pitchFamily="18" charset="0"/>
                <a:cs typeface="Times New Roman" panose="02020603050405020304" pitchFamily="18" charset="0"/>
              </a:rPr>
              <a:t>16 bits</a:t>
            </a:r>
            <a:r>
              <a:rPr lang="en-GB" sz="2400" dirty="0">
                <a:solidFill>
                  <a:srgbClr val="FF0000"/>
                </a:solidFill>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for </a:t>
            </a:r>
            <a:r>
              <a:rPr lang="en-GB" sz="2400" b="1" dirty="0">
                <a:solidFill>
                  <a:srgbClr val="FF0000"/>
                </a:solidFill>
                <a:latin typeface="Times New Roman" panose="02020603050405020304" pitchFamily="18" charset="0"/>
                <a:cs typeface="Times New Roman" panose="02020603050405020304" pitchFamily="18" charset="0"/>
              </a:rPr>
              <a:t>network</a:t>
            </a:r>
            <a:r>
              <a:rPr lang="en-GB" sz="2400" dirty="0">
                <a:latin typeface="Times New Roman" panose="02020603050405020304" pitchFamily="18" charset="0"/>
                <a:cs typeface="Times New Roman" panose="02020603050405020304" pitchFamily="18" charset="0"/>
              </a:rPr>
              <a:t> and </a:t>
            </a:r>
            <a:r>
              <a:rPr lang="en-GB" sz="2400" b="1" dirty="0">
                <a:latin typeface="Times New Roman" panose="02020603050405020304" pitchFamily="18" charset="0"/>
                <a:cs typeface="Times New Roman" panose="02020603050405020304" pitchFamily="18" charset="0"/>
              </a:rPr>
              <a:t>16 bits</a:t>
            </a:r>
            <a:r>
              <a:rPr lang="en-GB" sz="2400" dirty="0">
                <a:latin typeface="Times New Roman" panose="02020603050405020304" pitchFamily="18" charset="0"/>
                <a:cs typeface="Times New Roman" panose="02020603050405020304" pitchFamily="18" charset="0"/>
              </a:rPr>
              <a:t> for </a:t>
            </a:r>
            <a:r>
              <a:rPr lang="en-GB" sz="2400" b="1" dirty="0">
                <a:latin typeface="Times New Roman" panose="02020603050405020304" pitchFamily="18" charset="0"/>
                <a:cs typeface="Times New Roman" panose="02020603050405020304" pitchFamily="18" charset="0"/>
              </a:rPr>
              <a:t>hosts</a:t>
            </a:r>
            <a:r>
              <a:rPr lang="en-GB" sz="2400" dirty="0">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ts val="0"/>
              </a:spcBef>
              <a:buClrTx/>
              <a:buSzTx/>
              <a:buFont typeface="Wingdings" panose="05000000000000000000" pitchFamily="2" charset="2"/>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GB"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19</a:t>
            </a:fld>
            <a:endParaRPr lang="en-US"/>
          </a:p>
        </p:txBody>
      </p:sp>
    </p:spTree>
    <p:extLst>
      <p:ext uri="{BB962C8B-B14F-4D97-AF65-F5344CB8AC3E}">
        <p14:creationId xmlns:p14="http://schemas.microsoft.com/office/powerpoint/2010/main" val="232067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
            <a:ext cx="8229600" cy="348341"/>
          </a:xfrm>
        </p:spPr>
        <p:txBody>
          <a:bodyPr rtlCol="0">
            <a:noAutofit/>
          </a:bodyPr>
          <a:lstStyle/>
          <a:p>
            <a:pPr algn="ctr">
              <a:defRPr/>
            </a:pPr>
            <a:r>
              <a:rPr lang="en-US" sz="2800" b="1" dirty="0">
                <a:solidFill>
                  <a:srgbClr val="6600CC"/>
                </a:solidFill>
                <a:latin typeface="Times New Roman" panose="02020603050405020304" pitchFamily="18" charset="0"/>
                <a:cs typeface="Times New Roman" panose="02020603050405020304" pitchFamily="18" charset="0"/>
              </a:rPr>
              <a:t>1.1 Internet Protocol (IP)</a:t>
            </a:r>
          </a:p>
        </p:txBody>
      </p:sp>
      <p:sp>
        <p:nvSpPr>
          <p:cNvPr id="3" name="Content Placeholder 2"/>
          <p:cNvSpPr>
            <a:spLocks noGrp="1"/>
          </p:cNvSpPr>
          <p:nvPr>
            <p:ph idx="1"/>
          </p:nvPr>
        </p:nvSpPr>
        <p:spPr>
          <a:xfrm>
            <a:off x="0" y="348343"/>
            <a:ext cx="12192000" cy="6509657"/>
          </a:xfrm>
        </p:spPr>
        <p:txBody>
          <a:bodyPr rtlCol="0">
            <a:noAutofit/>
          </a:bodyPr>
          <a:lstStyle/>
          <a:p>
            <a:pPr algn="just">
              <a:lnSpc>
                <a:spcPct val="150000"/>
              </a:lnSpc>
              <a:spcBef>
                <a:spcPts val="0"/>
              </a:spcBef>
              <a:buFont typeface="Wingdings" panose="05000000000000000000" pitchFamily="2" charset="2"/>
              <a:buChar char="§"/>
              <a:defRPr/>
            </a:pPr>
            <a:r>
              <a:rPr lang="en-US" sz="2600" dirty="0">
                <a:latin typeface="Times New Roman" panose="02020603050405020304" pitchFamily="18" charset="0"/>
                <a:cs typeface="Times New Roman" panose="02020603050405020304" pitchFamily="18" charset="0"/>
              </a:rPr>
              <a:t>It is a protocol used for </a:t>
            </a:r>
            <a:r>
              <a:rPr lang="en-US" sz="2600" b="1" dirty="0">
                <a:solidFill>
                  <a:srgbClr val="FF0000"/>
                </a:solidFill>
                <a:latin typeface="Times New Roman" panose="02020603050405020304" pitchFamily="18" charset="0"/>
                <a:cs typeface="Times New Roman" panose="02020603050405020304" pitchFamily="18" charset="0"/>
              </a:rPr>
              <a:t>communicating data </a:t>
            </a:r>
            <a:r>
              <a:rPr lang="en-US" sz="2600" dirty="0">
                <a:latin typeface="Times New Roman" panose="02020603050405020304" pitchFamily="18" charset="0"/>
                <a:cs typeface="Times New Roman" panose="02020603050405020304" pitchFamily="18" charset="0"/>
              </a:rPr>
              <a:t>across a </a:t>
            </a:r>
            <a:r>
              <a:rPr lang="en-US" sz="2600" b="1" dirty="0">
                <a:solidFill>
                  <a:srgbClr val="FF0000"/>
                </a:solidFill>
                <a:latin typeface="Times New Roman" panose="02020603050405020304" pitchFamily="18" charset="0"/>
                <a:cs typeface="Times New Roman" panose="02020603050405020304" pitchFamily="18" charset="0"/>
              </a:rPr>
              <a:t>packet-switched </a:t>
            </a:r>
            <a:r>
              <a:rPr lang="en-US" sz="2600" dirty="0">
                <a:latin typeface="Times New Roman" panose="02020603050405020304" pitchFamily="18" charset="0"/>
                <a:cs typeface="Times New Roman" panose="02020603050405020304" pitchFamily="18" charset="0"/>
              </a:rPr>
              <a:t>internetwork using the </a:t>
            </a:r>
            <a:r>
              <a:rPr lang="en-US" sz="2600" b="1" dirty="0">
                <a:solidFill>
                  <a:srgbClr val="0000CC"/>
                </a:solidFill>
                <a:latin typeface="Times New Roman" panose="02020603050405020304" pitchFamily="18" charset="0"/>
                <a:cs typeface="Times New Roman" panose="02020603050405020304" pitchFamily="18" charset="0"/>
              </a:rPr>
              <a:t>Internet Protocol Suite</a:t>
            </a:r>
            <a:r>
              <a:rPr lang="en-US" sz="2600" dirty="0">
                <a:latin typeface="Times New Roman" panose="02020603050405020304" pitchFamily="18" charset="0"/>
                <a:cs typeface="Times New Roman" panose="02020603050405020304" pitchFamily="18" charset="0"/>
              </a:rPr>
              <a:t>, also referred to as TCP/IP.</a:t>
            </a:r>
          </a:p>
          <a:p>
            <a:pPr algn="just">
              <a:lnSpc>
                <a:spcPct val="150000"/>
              </a:lnSpc>
              <a:spcBef>
                <a:spcPts val="0"/>
              </a:spcBef>
              <a:buFont typeface="Wingdings" panose="05000000000000000000" pitchFamily="2" charset="2"/>
              <a:buChar char="Ø"/>
              <a:defRPr/>
            </a:pPr>
            <a:r>
              <a:rPr lang="en-US" sz="2600" dirty="0">
                <a:latin typeface="Times New Roman" panose="02020603050405020304" pitchFamily="18" charset="0"/>
                <a:cs typeface="Times New Roman" panose="02020603050405020304" pitchFamily="18" charset="0"/>
              </a:rPr>
              <a:t>IP is the </a:t>
            </a:r>
            <a:r>
              <a:rPr lang="en-US" sz="2600" b="1" dirty="0">
                <a:solidFill>
                  <a:srgbClr val="006600"/>
                </a:solidFill>
                <a:latin typeface="Times New Roman" panose="02020603050405020304" pitchFamily="18" charset="0"/>
                <a:cs typeface="Times New Roman" panose="02020603050405020304" pitchFamily="18" charset="0"/>
              </a:rPr>
              <a:t>primary protocol </a:t>
            </a:r>
            <a:r>
              <a:rPr lang="en-US" sz="2600" dirty="0">
                <a:latin typeface="Times New Roman" panose="02020603050405020304" pitchFamily="18" charset="0"/>
                <a:cs typeface="Times New Roman" panose="02020603050405020304" pitchFamily="18" charset="0"/>
              </a:rPr>
              <a:t>in the </a:t>
            </a:r>
            <a:r>
              <a:rPr lang="en-US" sz="2600" b="1" dirty="0">
                <a:solidFill>
                  <a:srgbClr val="006600"/>
                </a:solidFill>
                <a:latin typeface="Times New Roman" panose="02020603050405020304" pitchFamily="18" charset="0"/>
                <a:cs typeface="Times New Roman" panose="02020603050405020304" pitchFamily="18" charset="0"/>
              </a:rPr>
              <a:t>Internet Layer </a:t>
            </a:r>
            <a:r>
              <a:rPr lang="en-US" sz="2600" dirty="0">
                <a:latin typeface="Times New Roman" panose="02020603050405020304" pitchFamily="18" charset="0"/>
                <a:cs typeface="Times New Roman" panose="02020603050405020304" pitchFamily="18" charset="0"/>
              </a:rPr>
              <a:t>of the </a:t>
            </a:r>
            <a:r>
              <a:rPr lang="en-US" sz="2600" b="1" dirty="0">
                <a:latin typeface="Times New Roman" panose="02020603050405020304" pitchFamily="18" charset="0"/>
                <a:cs typeface="Times New Roman" panose="02020603050405020304" pitchFamily="18" charset="0"/>
              </a:rPr>
              <a:t>Internet Protocol Suite </a:t>
            </a:r>
            <a:r>
              <a:rPr lang="en-US" sz="2600" dirty="0">
                <a:latin typeface="Times New Roman" panose="02020603050405020304" pitchFamily="18" charset="0"/>
                <a:cs typeface="Times New Roman" panose="02020603050405020304" pitchFamily="18" charset="0"/>
              </a:rPr>
              <a:t>and has the task of </a:t>
            </a:r>
          </a:p>
          <a:p>
            <a:pPr marL="0" indent="0" algn="just">
              <a:lnSpc>
                <a:spcPct val="150000"/>
              </a:lnSpc>
              <a:spcBef>
                <a:spcPts val="0"/>
              </a:spcBef>
              <a:buNone/>
              <a:defRPr/>
            </a:pPr>
            <a:r>
              <a:rPr lang="en-US" sz="2600" b="1" dirty="0">
                <a:solidFill>
                  <a:srgbClr val="FF0000"/>
                </a:solidFill>
                <a:latin typeface="Times New Roman" panose="02020603050405020304" pitchFamily="18" charset="0"/>
                <a:cs typeface="Times New Roman" panose="02020603050405020304" pitchFamily="18" charset="0"/>
              </a:rPr>
              <a:t>	delivering</a:t>
            </a:r>
            <a:r>
              <a:rPr lang="en-US" sz="2600" dirty="0">
                <a:latin typeface="Times New Roman" panose="02020603050405020304" pitchFamily="18" charset="0"/>
                <a:cs typeface="Times New Roman" panose="02020603050405020304" pitchFamily="18" charset="0"/>
              </a:rPr>
              <a:t> distinguished </a:t>
            </a:r>
            <a:r>
              <a:rPr lang="en-US" sz="2600" b="1" dirty="0">
                <a:solidFill>
                  <a:srgbClr val="6600CC"/>
                </a:solidFill>
                <a:latin typeface="Times New Roman" panose="02020603050405020304" pitchFamily="18" charset="0"/>
                <a:cs typeface="Times New Roman" panose="02020603050405020304" pitchFamily="18" charset="0"/>
              </a:rPr>
              <a:t>protocol</a:t>
            </a:r>
            <a:r>
              <a:rPr lang="en-US" sz="2600" dirty="0">
                <a:latin typeface="Times New Roman" panose="02020603050405020304" pitchFamily="18" charset="0"/>
                <a:cs typeface="Times New Roman" panose="02020603050405020304" pitchFamily="18" charset="0"/>
              </a:rPr>
              <a:t> </a:t>
            </a:r>
            <a:r>
              <a:rPr lang="en-US" sz="2600" b="1" dirty="0">
                <a:solidFill>
                  <a:srgbClr val="6600CC"/>
                </a:solidFill>
                <a:latin typeface="Times New Roman" panose="02020603050405020304" pitchFamily="18" charset="0"/>
                <a:cs typeface="Times New Roman" panose="02020603050405020304" pitchFamily="18" charset="0"/>
              </a:rPr>
              <a:t>datagrams</a:t>
            </a:r>
            <a:r>
              <a:rPr lang="en-US" sz="2600" dirty="0">
                <a:latin typeface="Times New Roman" panose="02020603050405020304" pitchFamily="18" charset="0"/>
                <a:cs typeface="Times New Roman" panose="02020603050405020304" pitchFamily="18" charset="0"/>
              </a:rPr>
              <a:t> (</a:t>
            </a:r>
            <a:r>
              <a:rPr lang="en-US" sz="2600" b="1" dirty="0">
                <a:solidFill>
                  <a:srgbClr val="6600CC"/>
                </a:solidFill>
                <a:latin typeface="Times New Roman" panose="02020603050405020304" pitchFamily="18" charset="0"/>
                <a:cs typeface="Times New Roman" panose="02020603050405020304" pitchFamily="18" charset="0"/>
              </a:rPr>
              <a:t>packets</a:t>
            </a:r>
            <a:r>
              <a:rPr lang="en-US" sz="2600" dirty="0">
                <a:latin typeface="Times New Roman" panose="02020603050405020304" pitchFamily="18" charset="0"/>
                <a:cs typeface="Times New Roman" panose="02020603050405020304" pitchFamily="18" charset="0"/>
              </a:rPr>
              <a:t>) from the </a:t>
            </a:r>
          </a:p>
          <a:p>
            <a:pPr marL="0" indent="0" algn="just">
              <a:lnSpc>
                <a:spcPct val="150000"/>
              </a:lnSpc>
              <a:spcBef>
                <a:spcPts val="0"/>
              </a:spcBef>
              <a:buNone/>
              <a:defRPr/>
            </a:pPr>
            <a:r>
              <a:rPr lang="en-US" sz="2600" b="1" dirty="0">
                <a:solidFill>
                  <a:srgbClr val="FF0000"/>
                </a:solidFill>
                <a:latin typeface="Times New Roman" panose="02020603050405020304" pitchFamily="18" charset="0"/>
                <a:cs typeface="Times New Roman" panose="02020603050405020304" pitchFamily="18" charset="0"/>
              </a:rPr>
              <a:t>	source</a:t>
            </a:r>
            <a:r>
              <a:rPr lang="en-US" sz="2600" dirty="0">
                <a:solidFill>
                  <a:srgbClr val="FF0000"/>
                </a:solidFill>
                <a:latin typeface="Times New Roman" panose="02020603050405020304" pitchFamily="18" charset="0"/>
                <a:cs typeface="Times New Roman" panose="02020603050405020304" pitchFamily="18" charset="0"/>
              </a:rPr>
              <a:t> </a:t>
            </a:r>
            <a:r>
              <a:rPr lang="en-US" sz="2600" b="1" dirty="0">
                <a:solidFill>
                  <a:srgbClr val="FF0000"/>
                </a:solidFill>
                <a:latin typeface="Times New Roman" panose="02020603050405020304" pitchFamily="18" charset="0"/>
                <a:cs typeface="Times New Roman" panose="02020603050405020304" pitchFamily="18" charset="0"/>
              </a:rPr>
              <a:t>host</a:t>
            </a:r>
            <a:r>
              <a:rPr lang="en-US" sz="2600" dirty="0">
                <a:solidFill>
                  <a:srgbClr val="FF000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to the </a:t>
            </a:r>
            <a:r>
              <a:rPr lang="en-US" sz="2600" b="1" dirty="0">
                <a:solidFill>
                  <a:srgbClr val="FF0000"/>
                </a:solidFill>
                <a:latin typeface="Times New Roman" panose="02020603050405020304" pitchFamily="18" charset="0"/>
                <a:cs typeface="Times New Roman" panose="02020603050405020304" pitchFamily="18" charset="0"/>
              </a:rPr>
              <a:t>destination</a:t>
            </a:r>
            <a:r>
              <a:rPr lang="en-US" sz="2600" dirty="0">
                <a:solidFill>
                  <a:srgbClr val="FF0000"/>
                </a:solidFill>
                <a:latin typeface="Times New Roman" panose="02020603050405020304" pitchFamily="18" charset="0"/>
                <a:cs typeface="Times New Roman" panose="02020603050405020304" pitchFamily="18" charset="0"/>
              </a:rPr>
              <a:t> </a:t>
            </a:r>
            <a:r>
              <a:rPr lang="en-US" sz="2600" b="1" dirty="0">
                <a:solidFill>
                  <a:srgbClr val="FF0000"/>
                </a:solidFill>
                <a:latin typeface="Times New Roman" panose="02020603050405020304" pitchFamily="18" charset="0"/>
                <a:cs typeface="Times New Roman" panose="02020603050405020304" pitchFamily="18" charset="0"/>
              </a:rPr>
              <a:t>host</a:t>
            </a:r>
            <a:r>
              <a:rPr lang="en-US" sz="2600" dirty="0">
                <a:solidFill>
                  <a:srgbClr val="FF000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solely </a:t>
            </a:r>
            <a:r>
              <a:rPr lang="en-US" sz="2600" b="1" dirty="0">
                <a:latin typeface="Times New Roman" panose="02020603050405020304" pitchFamily="18" charset="0"/>
                <a:cs typeface="Times New Roman" panose="02020603050405020304" pitchFamily="18" charset="0"/>
              </a:rPr>
              <a:t>based on their addresses.</a:t>
            </a:r>
          </a:p>
          <a:p>
            <a:pPr algn="just">
              <a:lnSpc>
                <a:spcPct val="150000"/>
              </a:lnSpc>
              <a:spcBef>
                <a:spcPts val="0"/>
              </a:spcBef>
              <a:buFont typeface="Wingdings" panose="05000000000000000000" pitchFamily="2" charset="2"/>
              <a:buChar char="§"/>
              <a:defRPr/>
            </a:pPr>
            <a:r>
              <a:rPr lang="en-US" sz="2600" dirty="0">
                <a:latin typeface="Times New Roman" panose="02020603050405020304" pitchFamily="18" charset="0"/>
                <a:cs typeface="Times New Roman" panose="02020603050405020304" pitchFamily="18" charset="0"/>
              </a:rPr>
              <a:t>For this purpose the </a:t>
            </a:r>
            <a:r>
              <a:rPr lang="en-US" sz="2600" b="1" dirty="0">
                <a:latin typeface="Times New Roman" panose="02020603050405020304" pitchFamily="18" charset="0"/>
                <a:cs typeface="Times New Roman" panose="02020603050405020304" pitchFamily="18" charset="0"/>
              </a:rPr>
              <a:t>Internet Protocol </a:t>
            </a:r>
            <a:r>
              <a:rPr lang="en-US" sz="2600" dirty="0">
                <a:latin typeface="Times New Roman" panose="02020603050405020304" pitchFamily="18" charset="0"/>
                <a:cs typeface="Times New Roman" panose="02020603050405020304" pitchFamily="18" charset="0"/>
              </a:rPr>
              <a:t>defines </a:t>
            </a:r>
            <a:r>
              <a:rPr lang="en-US" sz="2600" b="1" dirty="0">
                <a:solidFill>
                  <a:srgbClr val="0000CC"/>
                </a:solidFill>
                <a:latin typeface="Times New Roman" panose="02020603050405020304" pitchFamily="18" charset="0"/>
                <a:cs typeface="Times New Roman" panose="02020603050405020304" pitchFamily="18" charset="0"/>
              </a:rPr>
              <a:t>addressing methods</a:t>
            </a:r>
            <a:r>
              <a:rPr lang="en-US"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defRPr/>
            </a:pPr>
            <a:r>
              <a:rPr lang="en-US" sz="2600" dirty="0">
                <a:latin typeface="Times New Roman" panose="02020603050405020304" pitchFamily="18" charset="0"/>
                <a:cs typeface="Times New Roman" panose="02020603050405020304" pitchFamily="18" charset="0"/>
              </a:rPr>
              <a:t>	and </a:t>
            </a:r>
            <a:r>
              <a:rPr lang="en-US" sz="2600" b="1" dirty="0">
                <a:solidFill>
                  <a:srgbClr val="FF00FF"/>
                </a:solidFill>
                <a:latin typeface="Times New Roman" panose="02020603050405020304" pitchFamily="18" charset="0"/>
                <a:cs typeface="Times New Roman" panose="02020603050405020304" pitchFamily="18" charset="0"/>
              </a:rPr>
              <a:t>structures </a:t>
            </a:r>
            <a:r>
              <a:rPr lang="en-US" sz="2600" dirty="0">
                <a:latin typeface="Times New Roman" panose="02020603050405020304" pitchFamily="18" charset="0"/>
                <a:cs typeface="Times New Roman" panose="02020603050405020304" pitchFamily="18" charset="0"/>
              </a:rPr>
              <a:t>for </a:t>
            </a:r>
            <a:r>
              <a:rPr lang="en-US" sz="2600" b="1" dirty="0">
                <a:solidFill>
                  <a:srgbClr val="FF00FF"/>
                </a:solidFill>
                <a:latin typeface="Times New Roman" panose="02020603050405020304" pitchFamily="18" charset="0"/>
                <a:cs typeface="Times New Roman" panose="02020603050405020304" pitchFamily="18" charset="0"/>
              </a:rPr>
              <a:t>datagram encapsulation</a:t>
            </a:r>
            <a:r>
              <a:rPr lang="en-US"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Ø"/>
              <a:defRPr/>
            </a:pPr>
            <a:r>
              <a:rPr lang="en-US" sz="2400" dirty="0">
                <a:latin typeface="Times New Roman" panose="02020603050405020304" pitchFamily="18" charset="0"/>
                <a:cs typeface="Times New Roman" panose="02020603050405020304" pitchFamily="18" charset="0"/>
              </a:rPr>
              <a:t>The first </a:t>
            </a:r>
            <a:r>
              <a:rPr lang="en-US" sz="2400" b="1" dirty="0">
                <a:latin typeface="Times New Roman" panose="02020603050405020304" pitchFamily="18" charset="0"/>
                <a:cs typeface="Times New Roman" panose="02020603050405020304" pitchFamily="18" charset="0"/>
              </a:rPr>
              <a:t>major version </a:t>
            </a:r>
            <a:r>
              <a:rPr lang="en-US" sz="2400" dirty="0">
                <a:latin typeface="Times New Roman" panose="02020603050405020304" pitchFamily="18" charset="0"/>
                <a:cs typeface="Times New Roman" panose="02020603050405020304" pitchFamily="18" charset="0"/>
              </a:rPr>
              <a:t>of</a:t>
            </a:r>
            <a:r>
              <a:rPr lang="en-US" sz="2400" b="1" dirty="0">
                <a:latin typeface="Times New Roman" panose="02020603050405020304" pitchFamily="18" charset="0"/>
                <a:cs typeface="Times New Roman" panose="02020603050405020304" pitchFamily="18" charset="0"/>
              </a:rPr>
              <a:t> addressing structure</a:t>
            </a:r>
            <a:r>
              <a:rPr lang="en-US" sz="2400" dirty="0">
                <a:latin typeface="Times New Roman" panose="02020603050405020304" pitchFamily="18" charset="0"/>
                <a:cs typeface="Times New Roman" panose="02020603050405020304" pitchFamily="18" charset="0"/>
              </a:rPr>
              <a:t>, now referred to as </a:t>
            </a:r>
          </a:p>
          <a:p>
            <a:pPr marL="0" indent="0" algn="just">
              <a:lnSpc>
                <a:spcPct val="150000"/>
              </a:lnSpc>
              <a:spcBef>
                <a:spcPts val="0"/>
              </a:spcBef>
              <a:buNone/>
              <a:defRPr/>
            </a:pPr>
            <a:r>
              <a:rPr lang="en-US" sz="2400" b="1" dirty="0">
                <a:solidFill>
                  <a:srgbClr val="6600CC"/>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IPv4</a:t>
            </a:r>
            <a:r>
              <a:rPr lang="en-US" sz="2400" dirty="0">
                <a:latin typeface="Times New Roman" panose="02020603050405020304" pitchFamily="18" charset="0"/>
                <a:cs typeface="Times New Roman" panose="02020603050405020304" pitchFamily="18" charset="0"/>
              </a:rPr>
              <a:t> is still the </a:t>
            </a:r>
            <a:r>
              <a:rPr lang="en-US" sz="2400" b="1" dirty="0">
                <a:solidFill>
                  <a:srgbClr val="006600"/>
                </a:solidFill>
                <a:latin typeface="Times New Roman" panose="02020603050405020304" pitchFamily="18" charset="0"/>
                <a:cs typeface="Times New Roman" panose="02020603050405020304" pitchFamily="18" charset="0"/>
              </a:rPr>
              <a:t>dominant protocol</a:t>
            </a:r>
            <a:r>
              <a:rPr lang="en-US" sz="2400" dirty="0">
                <a:solidFill>
                  <a:srgbClr val="0066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of the </a:t>
            </a:r>
            <a:r>
              <a:rPr lang="en-US" sz="2400" b="1" dirty="0">
                <a:solidFill>
                  <a:srgbClr val="006600"/>
                </a:solidFill>
                <a:latin typeface="Times New Roman" panose="02020603050405020304" pitchFamily="18" charset="0"/>
                <a:cs typeface="Times New Roman" panose="02020603050405020304" pitchFamily="18" charset="0"/>
              </a:rPr>
              <a:t>Internet</a:t>
            </a:r>
            <a:r>
              <a:rPr lang="en-US" sz="2400" dirty="0">
                <a:latin typeface="Times New Roman" panose="02020603050405020304" pitchFamily="18" charset="0"/>
                <a:cs typeface="Times New Roman" panose="02020603050405020304" pitchFamily="18" charset="0"/>
              </a:rPr>
              <a:t>, although the successor, </a:t>
            </a:r>
            <a:r>
              <a:rPr lang="en-US" sz="2400" b="1" dirty="0">
                <a:solidFill>
                  <a:srgbClr val="FF0000"/>
                </a:solidFill>
                <a:latin typeface="Times New Roman" panose="02020603050405020304" pitchFamily="18" charset="0"/>
                <a:cs typeface="Times New Roman" panose="02020603050405020304" pitchFamily="18" charset="0"/>
              </a:rPr>
              <a:t>IPv6</a:t>
            </a:r>
            <a:r>
              <a:rPr lang="en-US" sz="24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defRPr/>
            </a:pPr>
            <a:r>
              <a:rPr lang="en-US" sz="2400" dirty="0">
                <a:latin typeface="Times New Roman" panose="02020603050405020304" pitchFamily="18" charset="0"/>
                <a:cs typeface="Times New Roman" panose="02020603050405020304" pitchFamily="18" charset="0"/>
              </a:rPr>
              <a:t>	is being </a:t>
            </a:r>
            <a:r>
              <a:rPr lang="en-US" sz="2400" b="1" dirty="0">
                <a:latin typeface="Times New Roman" panose="02020603050405020304" pitchFamily="18" charset="0"/>
                <a:cs typeface="Times New Roman" panose="02020603050405020304" pitchFamily="18" charset="0"/>
              </a:rPr>
              <a:t>deployed</a:t>
            </a:r>
            <a:r>
              <a:rPr lang="en-US" sz="2400" dirty="0">
                <a:latin typeface="Times New Roman" panose="02020603050405020304" pitchFamily="18" charset="0"/>
                <a:cs typeface="Times New Roman" panose="02020603050405020304" pitchFamily="18" charset="0"/>
              </a:rPr>
              <a:t> actively </a:t>
            </a:r>
            <a:r>
              <a:rPr lang="en-US" sz="2400" b="1" dirty="0">
                <a:latin typeface="Times New Roman" panose="02020603050405020304" pitchFamily="18" charset="0"/>
                <a:cs typeface="Times New Roman" panose="02020603050405020304" pitchFamily="18" charset="0"/>
              </a:rPr>
              <a:t>worldwide (128 bits).</a:t>
            </a:r>
          </a:p>
          <a:p>
            <a:pPr marL="0" indent="0" algn="just">
              <a:lnSpc>
                <a:spcPct val="150000"/>
              </a:lnSpc>
              <a:spcBef>
                <a:spcPts val="0"/>
              </a:spcBef>
              <a:buNone/>
              <a:defRPr/>
            </a:pPr>
            <a:endParaRPr lang="en-US"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2</a:t>
            </a:fld>
            <a:endParaRPr lang="en-US"/>
          </a:p>
        </p:txBody>
      </p:sp>
    </p:spTree>
    <p:extLst>
      <p:ext uri="{BB962C8B-B14F-4D97-AF65-F5344CB8AC3E}">
        <p14:creationId xmlns:p14="http://schemas.microsoft.com/office/powerpoint/2010/main" val="2132151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FE125-B60E-BD47-84A9-D0EE7A5316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3BD460-4D3F-BFC1-F24F-40F6B6C1CF0E}"/>
              </a:ext>
            </a:extLst>
          </p:cNvPr>
          <p:cNvSpPr>
            <a:spLocks noGrp="1"/>
          </p:cNvSpPr>
          <p:nvPr>
            <p:ph type="title"/>
          </p:nvPr>
        </p:nvSpPr>
        <p:spPr>
          <a:xfrm>
            <a:off x="1752600" y="1"/>
            <a:ext cx="8458200" cy="443785"/>
          </a:xfrm>
        </p:spPr>
        <p:txBody>
          <a:bodyPr rtlCol="0">
            <a:normAutofit fontScale="90000"/>
          </a:bodyPr>
          <a:lstStyle/>
          <a:p>
            <a:pPr algn="ctr">
              <a:defRPr/>
            </a:pPr>
            <a:r>
              <a:rPr lang="en-US" sz="3200" b="1" dirty="0">
                <a:solidFill>
                  <a:srgbClr val="66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1.5 </a:t>
            </a:r>
            <a:r>
              <a:rPr lang="en-US" sz="3200" b="1" dirty="0" err="1">
                <a:solidFill>
                  <a:srgbClr val="66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Classful</a:t>
            </a:r>
            <a:r>
              <a:rPr lang="en-US" sz="3200" b="1" dirty="0">
                <a:solidFill>
                  <a:srgbClr val="66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Addressing-------</a:t>
            </a:r>
          </a:p>
        </p:txBody>
      </p:sp>
      <p:sp>
        <p:nvSpPr>
          <p:cNvPr id="12291" name="Content Placeholder 2">
            <a:extLst>
              <a:ext uri="{FF2B5EF4-FFF2-40B4-BE49-F238E27FC236}">
                <a16:creationId xmlns:a16="http://schemas.microsoft.com/office/drawing/2014/main" id="{2D151A32-E691-713F-3F8B-02B3AC24FC25}"/>
              </a:ext>
            </a:extLst>
          </p:cNvPr>
          <p:cNvSpPr>
            <a:spLocks noGrp="1"/>
          </p:cNvSpPr>
          <p:nvPr>
            <p:ph idx="1"/>
          </p:nvPr>
        </p:nvSpPr>
        <p:spPr>
          <a:xfrm>
            <a:off x="0" y="310242"/>
            <a:ext cx="12192000" cy="6547757"/>
          </a:xfrm>
        </p:spPr>
        <p:txBody>
          <a:bodyPr>
            <a:noAutofit/>
          </a:bodyPr>
          <a:lstStyle/>
          <a:p>
            <a:pPr marL="0" marR="0" lvl="0" indent="0" algn="just" defTabSz="914400" rtl="0" eaLnBrk="0" fontAlgn="base" latinLnBrk="0" hangingPunct="0">
              <a:lnSpc>
                <a:spcPct val="150000"/>
              </a:lnSpc>
              <a:spcBef>
                <a:spcPts val="0"/>
              </a:spcBef>
              <a:buClrTx/>
              <a:buSzTx/>
              <a:buNone/>
              <a:tabLst/>
            </a:pPr>
            <a:r>
              <a:rPr kumimoji="0" lang="en-US" altLang="en-US" sz="27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3. Class C</a:t>
            </a:r>
            <a:r>
              <a:rPr kumimoji="0" lang="en-US" altLang="en-US" sz="2700" b="0"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ts val="0"/>
              </a:spcBef>
              <a:buClrTx/>
              <a:buSzTx/>
              <a:buFont typeface="Wingdings" panose="05000000000000000000" pitchFamily="2" charset="2"/>
              <a:buChar char="§"/>
              <a:tabLst/>
            </a:pP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Range</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192.0.0.0 to 223.255.255.255</a:t>
            </a:r>
          </a:p>
          <a:p>
            <a:pPr marR="0" lvl="0" algn="just" defTabSz="914400" rtl="0" eaLnBrk="0" fontAlgn="base" latinLnBrk="0" hangingPunct="0">
              <a:lnSpc>
                <a:spcPct val="150000"/>
              </a:lnSpc>
              <a:spcBef>
                <a:spcPts val="0"/>
              </a:spcBef>
              <a:buClrTx/>
              <a:buSzTx/>
              <a:buFont typeface="Wingdings" panose="05000000000000000000" pitchFamily="2" charset="2"/>
              <a:buChar char="§"/>
              <a:tabLst/>
            </a:pP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Leading Bits</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110</a:t>
            </a:r>
          </a:p>
          <a:p>
            <a:pPr marR="0" lvl="0" algn="just" defTabSz="914400" rtl="0" eaLnBrk="0" fontAlgn="base" latinLnBrk="0" hangingPunct="0">
              <a:lnSpc>
                <a:spcPct val="150000"/>
              </a:lnSpc>
              <a:spcBef>
                <a:spcPts val="0"/>
              </a:spcBef>
              <a:buClrTx/>
              <a:buSzTx/>
              <a:buFont typeface="Wingdings" panose="05000000000000000000" pitchFamily="2" charset="2"/>
              <a:buChar char="§"/>
              <a:tabLst/>
            </a:pP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Default Subnet Mask</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255.255.255.0</a:t>
            </a:r>
          </a:p>
          <a:p>
            <a:pPr marR="0" lvl="0" algn="just" defTabSz="914400" rtl="0" eaLnBrk="0" fontAlgn="base" latinLnBrk="0" hangingPunct="0">
              <a:lnSpc>
                <a:spcPct val="150000"/>
              </a:lnSpc>
              <a:spcBef>
                <a:spcPts val="0"/>
              </a:spcBef>
              <a:buClrTx/>
              <a:buSzTx/>
              <a:buFont typeface="Wingdings" panose="05000000000000000000" pitchFamily="2" charset="2"/>
              <a:buChar char="§"/>
              <a:tabLst/>
            </a:pP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Hosts</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Supports up to 254 hosts.</a:t>
            </a:r>
          </a:p>
          <a:p>
            <a:pPr algn="just" eaLnBrk="0" fontAlgn="base" hangingPunct="0">
              <a:lnSpc>
                <a:spcPct val="150000"/>
              </a:lnSpc>
              <a:spcBef>
                <a:spcPts val="0"/>
              </a:spcBef>
              <a:buFont typeface="Wingdings" panose="05000000000000000000" pitchFamily="2" charset="2"/>
              <a:buChar char="ü"/>
            </a:pPr>
            <a:r>
              <a:rPr lang="en-GB" sz="2700" dirty="0">
                <a:latin typeface="Times New Roman" panose="02020603050405020304" pitchFamily="18" charset="0"/>
                <a:cs typeface="Times New Roman" panose="02020603050405020304" pitchFamily="18" charset="0"/>
              </a:rPr>
              <a:t>This </a:t>
            </a:r>
            <a:r>
              <a:rPr lang="en-GB" sz="2700" b="1" dirty="0">
                <a:solidFill>
                  <a:srgbClr val="006666"/>
                </a:solidFill>
                <a:latin typeface="Times New Roman" panose="02020603050405020304" pitchFamily="18" charset="0"/>
                <a:cs typeface="Times New Roman" panose="02020603050405020304" pitchFamily="18" charset="0"/>
              </a:rPr>
              <a:t>class</a:t>
            </a:r>
            <a:r>
              <a:rPr lang="en-GB" sz="2700" dirty="0">
                <a:latin typeface="Times New Roman" panose="02020603050405020304" pitchFamily="18" charset="0"/>
                <a:cs typeface="Times New Roman" panose="02020603050405020304" pitchFamily="18" charset="0"/>
              </a:rPr>
              <a:t> is for </a:t>
            </a:r>
            <a:r>
              <a:rPr lang="en-GB" sz="2700" b="1" dirty="0">
                <a:solidFill>
                  <a:srgbClr val="006666"/>
                </a:solidFill>
                <a:latin typeface="Times New Roman" panose="02020603050405020304" pitchFamily="18" charset="0"/>
                <a:cs typeface="Times New Roman" panose="02020603050405020304" pitchFamily="18" charset="0"/>
              </a:rPr>
              <a:t>smaller</a:t>
            </a:r>
            <a:r>
              <a:rPr lang="en-GB" sz="2700" dirty="0">
                <a:latin typeface="Times New Roman" panose="02020603050405020304" pitchFamily="18" charset="0"/>
                <a:cs typeface="Times New Roman" panose="02020603050405020304" pitchFamily="18" charset="0"/>
              </a:rPr>
              <a:t> </a:t>
            </a:r>
            <a:r>
              <a:rPr lang="en-GB" sz="2700" b="1" dirty="0">
                <a:solidFill>
                  <a:srgbClr val="006666"/>
                </a:solidFill>
                <a:latin typeface="Times New Roman" panose="02020603050405020304" pitchFamily="18" charset="0"/>
                <a:cs typeface="Times New Roman" panose="02020603050405020304" pitchFamily="18" charset="0"/>
              </a:rPr>
              <a:t>networks</a:t>
            </a:r>
            <a:r>
              <a:rPr lang="en-GB" sz="2700" dirty="0">
                <a:latin typeface="Times New Roman" panose="02020603050405020304" pitchFamily="18" charset="0"/>
                <a:cs typeface="Times New Roman" panose="02020603050405020304" pitchFamily="18" charset="0"/>
              </a:rPr>
              <a:t> and has </a:t>
            </a:r>
            <a:r>
              <a:rPr lang="en-GB" sz="2700" b="1" dirty="0">
                <a:solidFill>
                  <a:srgbClr val="0000CC"/>
                </a:solidFill>
                <a:latin typeface="Times New Roman" panose="02020603050405020304" pitchFamily="18" charset="0"/>
                <a:cs typeface="Times New Roman" panose="02020603050405020304" pitchFamily="18" charset="0"/>
              </a:rPr>
              <a:t>24 bits</a:t>
            </a:r>
            <a:r>
              <a:rPr lang="en-GB" sz="2700" dirty="0">
                <a:latin typeface="Times New Roman" panose="02020603050405020304" pitchFamily="18" charset="0"/>
                <a:cs typeface="Times New Roman" panose="02020603050405020304" pitchFamily="18" charset="0"/>
              </a:rPr>
              <a:t> for </a:t>
            </a:r>
            <a:r>
              <a:rPr lang="en-GB" sz="2700" b="1" dirty="0">
                <a:solidFill>
                  <a:srgbClr val="0000CC"/>
                </a:solidFill>
                <a:latin typeface="Times New Roman" panose="02020603050405020304" pitchFamily="18" charset="0"/>
                <a:cs typeface="Times New Roman" panose="02020603050405020304" pitchFamily="18" charset="0"/>
              </a:rPr>
              <a:t>network</a:t>
            </a:r>
            <a:r>
              <a:rPr lang="en-GB" sz="2700" dirty="0">
                <a:latin typeface="Times New Roman" panose="02020603050405020304" pitchFamily="18" charset="0"/>
                <a:cs typeface="Times New Roman" panose="02020603050405020304" pitchFamily="18" charset="0"/>
              </a:rPr>
              <a:t> and </a:t>
            </a:r>
            <a:r>
              <a:rPr lang="en-GB" sz="2700" b="1" dirty="0">
                <a:latin typeface="Times New Roman" panose="02020603050405020304" pitchFamily="18" charset="0"/>
                <a:cs typeface="Times New Roman" panose="02020603050405020304" pitchFamily="18" charset="0"/>
              </a:rPr>
              <a:t>8 bits</a:t>
            </a:r>
            <a:r>
              <a:rPr lang="en-GB" sz="2700" dirty="0">
                <a:latin typeface="Times New Roman" panose="02020603050405020304" pitchFamily="18" charset="0"/>
                <a:cs typeface="Times New Roman" panose="02020603050405020304" pitchFamily="18" charset="0"/>
              </a:rPr>
              <a:t> for </a:t>
            </a:r>
            <a:r>
              <a:rPr lang="en-GB" sz="2700" b="1" dirty="0">
                <a:latin typeface="Times New Roman" panose="02020603050405020304" pitchFamily="18" charset="0"/>
                <a:cs typeface="Times New Roman" panose="02020603050405020304" pitchFamily="18" charset="0"/>
              </a:rPr>
              <a:t>hosts</a:t>
            </a:r>
            <a:r>
              <a:rPr lang="en-GB" sz="2700" dirty="0">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ts val="0"/>
              </a:spcBef>
              <a:buClrTx/>
              <a:buSzTx/>
              <a:buNone/>
              <a:tabLst/>
            </a:pPr>
            <a:r>
              <a:rPr kumimoji="0" lang="en-US" altLang="en-US" sz="27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4. Class D</a:t>
            </a:r>
            <a:r>
              <a:rPr kumimoji="0" lang="en-US" altLang="en-US" sz="2700" b="0"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ts val="0"/>
              </a:spcBef>
              <a:buClrTx/>
              <a:buSzTx/>
              <a:buFont typeface="Wingdings" panose="05000000000000000000" pitchFamily="2" charset="2"/>
              <a:buChar char="§"/>
              <a:tabLst/>
            </a:pP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Range</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224.0.0.0 to 239.255.255.255</a:t>
            </a:r>
          </a:p>
          <a:p>
            <a:pPr marR="0" lvl="0" algn="just" defTabSz="914400" rtl="0" eaLnBrk="0" fontAlgn="base" latinLnBrk="0" hangingPunct="0">
              <a:lnSpc>
                <a:spcPct val="150000"/>
              </a:lnSpc>
              <a:spcBef>
                <a:spcPts val="0"/>
              </a:spcBef>
              <a:buClrTx/>
              <a:buSzTx/>
              <a:buFont typeface="Wingdings" panose="05000000000000000000" pitchFamily="2" charset="2"/>
              <a:buChar char="§"/>
              <a:tabLst/>
            </a:pP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Leading Bits</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1110</a:t>
            </a:r>
          </a:p>
          <a:p>
            <a:pPr marR="0" lvl="0" algn="just" defTabSz="914400" rtl="0" eaLnBrk="0" fontAlgn="base" latinLnBrk="0" hangingPunct="0">
              <a:lnSpc>
                <a:spcPct val="150000"/>
              </a:lnSpc>
              <a:spcBef>
                <a:spcPts val="0"/>
              </a:spcBef>
              <a:buClrTx/>
              <a:buSzTx/>
              <a:buFont typeface="Wingdings" panose="05000000000000000000" pitchFamily="2" charset="2"/>
              <a:buChar char="§"/>
              <a:tabLst/>
            </a:pP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multicast groups.</a:t>
            </a:r>
            <a:endParaRPr lang="en-GB" sz="2700" b="1" dirty="0">
              <a:solidFill>
                <a:srgbClr val="0000CC"/>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3B39F21-0369-C471-82A8-58D9FE38EAFD}"/>
              </a:ext>
            </a:extLst>
          </p:cNvPr>
          <p:cNvSpPr>
            <a:spLocks noGrp="1"/>
          </p:cNvSpPr>
          <p:nvPr>
            <p:ph type="sldNum" sz="quarter" idx="12"/>
          </p:nvPr>
        </p:nvSpPr>
        <p:spPr/>
        <p:txBody>
          <a:bodyPr/>
          <a:lstStyle/>
          <a:p>
            <a:pPr>
              <a:defRPr/>
            </a:pPr>
            <a:fld id="{37D3E142-7188-41AC-8787-CFF8E30676BC}" type="slidenum">
              <a:rPr lang="en-US" smtClean="0"/>
              <a:pPr>
                <a:defRPr/>
              </a:pPr>
              <a:t>20</a:t>
            </a:fld>
            <a:endParaRPr lang="en-US"/>
          </a:p>
        </p:txBody>
      </p:sp>
    </p:spTree>
    <p:extLst>
      <p:ext uri="{BB962C8B-B14F-4D97-AF65-F5344CB8AC3E}">
        <p14:creationId xmlns:p14="http://schemas.microsoft.com/office/powerpoint/2010/main" val="1354944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1C66E3-FEBE-4059-FAE6-C8F5FE2B45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53CF5A-4C13-2CC0-8D83-165C4B9D1CC9}"/>
              </a:ext>
            </a:extLst>
          </p:cNvPr>
          <p:cNvSpPr>
            <a:spLocks noGrp="1"/>
          </p:cNvSpPr>
          <p:nvPr>
            <p:ph type="title"/>
          </p:nvPr>
        </p:nvSpPr>
        <p:spPr>
          <a:xfrm>
            <a:off x="1752600" y="1"/>
            <a:ext cx="8458200" cy="443785"/>
          </a:xfrm>
        </p:spPr>
        <p:txBody>
          <a:bodyPr rtlCol="0">
            <a:normAutofit fontScale="90000"/>
          </a:bodyPr>
          <a:lstStyle/>
          <a:p>
            <a:pPr algn="ctr">
              <a:defRPr/>
            </a:pPr>
            <a:r>
              <a:rPr lang="en-US" sz="3200" b="1" dirty="0">
                <a:solidFill>
                  <a:srgbClr val="66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1.5 </a:t>
            </a:r>
            <a:r>
              <a:rPr lang="en-US" sz="3200" b="1" dirty="0" err="1">
                <a:solidFill>
                  <a:srgbClr val="66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Classful</a:t>
            </a:r>
            <a:r>
              <a:rPr lang="en-US" sz="3200" b="1" dirty="0">
                <a:solidFill>
                  <a:srgbClr val="66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Addressing-------</a:t>
            </a:r>
          </a:p>
        </p:txBody>
      </p:sp>
      <p:sp>
        <p:nvSpPr>
          <p:cNvPr id="12291" name="Content Placeholder 2">
            <a:extLst>
              <a:ext uri="{FF2B5EF4-FFF2-40B4-BE49-F238E27FC236}">
                <a16:creationId xmlns:a16="http://schemas.microsoft.com/office/drawing/2014/main" id="{9F3A37A5-92A4-4619-A31A-8BA7EF31DE88}"/>
              </a:ext>
            </a:extLst>
          </p:cNvPr>
          <p:cNvSpPr>
            <a:spLocks noGrp="1"/>
          </p:cNvSpPr>
          <p:nvPr>
            <p:ph idx="1"/>
          </p:nvPr>
        </p:nvSpPr>
        <p:spPr>
          <a:xfrm>
            <a:off x="0" y="310242"/>
            <a:ext cx="12192000" cy="6547757"/>
          </a:xfrm>
        </p:spPr>
        <p:txBody>
          <a:bodyPr>
            <a:noAutofit/>
          </a:bodyPr>
          <a:lstStyle/>
          <a:p>
            <a:pPr marL="0" marR="0" lvl="0" indent="0" algn="just" defTabSz="914400" rtl="0" eaLnBrk="0" fontAlgn="base" latinLnBrk="0" hangingPunct="0">
              <a:lnSpc>
                <a:spcPct val="150000"/>
              </a:lnSpc>
              <a:spcBef>
                <a:spcPts val="0"/>
              </a:spcBef>
              <a:buClrTx/>
              <a:buSzTx/>
              <a:buNone/>
              <a:tabLst/>
            </a:pPr>
            <a:r>
              <a:rPr kumimoji="0" lang="en-US" altLang="en-US" sz="32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5. Class E</a:t>
            </a:r>
            <a:r>
              <a:rPr kumimoji="0" lang="en-US" altLang="en-US" sz="3200" b="0"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ts val="0"/>
              </a:spcBef>
              <a:buClrTx/>
              <a:buSzTx/>
              <a:buFont typeface="Wingdings" panose="05000000000000000000" pitchFamily="2" charset="2"/>
              <a:buChar char="§"/>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Range</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240.0.0.0 to 255.255.255.255</a:t>
            </a:r>
          </a:p>
          <a:p>
            <a:pPr marR="0" lvl="0" algn="just" defTabSz="914400" rtl="0" eaLnBrk="0" fontAlgn="base" latinLnBrk="0" hangingPunct="0">
              <a:lnSpc>
                <a:spcPct val="150000"/>
              </a:lnSpc>
              <a:spcBef>
                <a:spcPts val="0"/>
              </a:spcBef>
              <a:buClrTx/>
              <a:buSzTx/>
              <a:buFont typeface="Wingdings" panose="05000000000000000000" pitchFamily="2" charset="2"/>
              <a:buChar char="§"/>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Leading Bits</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1111</a:t>
            </a:r>
          </a:p>
          <a:p>
            <a:pPr marR="0" lvl="0" algn="just" defTabSz="914400" rtl="0" eaLnBrk="0" fontAlgn="base" latinLnBrk="0" hangingPunct="0">
              <a:lnSpc>
                <a:spcPct val="150000"/>
              </a:lnSpc>
              <a:spcBef>
                <a:spcPts val="0"/>
              </a:spcBef>
              <a:buClrTx/>
              <a:buSzTx/>
              <a:buFont typeface="Wingdings" panose="05000000000000000000" pitchFamily="2" charset="2"/>
              <a:buChar char="§"/>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Reserved for experimental use.</a:t>
            </a:r>
          </a:p>
          <a:p>
            <a:pPr marL="0" marR="0" lvl="0" indent="0" algn="just" defTabSz="914400" rtl="0" eaLnBrk="0" fontAlgn="base" latinLnBrk="0" hangingPunct="0">
              <a:lnSpc>
                <a:spcPct val="150000"/>
              </a:lnSpc>
              <a:spcBef>
                <a:spcPts val="0"/>
              </a:spcBef>
              <a:buClrTx/>
              <a:buSzTx/>
              <a:buFontTx/>
              <a:buNone/>
              <a:tabLst/>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0E2C84E-54DE-C55A-9A79-DB3F6A52D68C}"/>
              </a:ext>
            </a:extLst>
          </p:cNvPr>
          <p:cNvSpPr>
            <a:spLocks noGrp="1"/>
          </p:cNvSpPr>
          <p:nvPr>
            <p:ph type="sldNum" sz="quarter" idx="12"/>
          </p:nvPr>
        </p:nvSpPr>
        <p:spPr/>
        <p:txBody>
          <a:bodyPr/>
          <a:lstStyle/>
          <a:p>
            <a:pPr>
              <a:defRPr/>
            </a:pPr>
            <a:fld id="{37D3E142-7188-41AC-8787-CFF8E30676BC}" type="slidenum">
              <a:rPr lang="en-US" smtClean="0"/>
              <a:pPr>
                <a:defRPr/>
              </a:pPr>
              <a:t>21</a:t>
            </a:fld>
            <a:endParaRPr lang="en-US"/>
          </a:p>
        </p:txBody>
      </p:sp>
    </p:spTree>
    <p:extLst>
      <p:ext uri="{BB962C8B-B14F-4D97-AF65-F5344CB8AC3E}">
        <p14:creationId xmlns:p14="http://schemas.microsoft.com/office/powerpoint/2010/main" val="1784250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2"/>
          </p:nvPr>
        </p:nvSpPr>
        <p:spPr>
          <a:xfrm>
            <a:off x="1981200" y="6356351"/>
            <a:ext cx="2133600" cy="365125"/>
          </a:xfrm>
        </p:spPr>
        <p:txBody>
          <a:bodyPr/>
          <a:lstStyle/>
          <a:p>
            <a:pPr algn="l">
              <a:defRPr/>
            </a:pPr>
            <a:r>
              <a:rPr lang="en-US"/>
              <a:t>19.</a:t>
            </a:r>
            <a:fld id="{1A07A2D5-0348-4F06-A35B-FC72C8663D76}" type="slidenum">
              <a:rPr lang="en-US"/>
              <a:pPr algn="l">
                <a:defRPr/>
              </a:pPr>
              <a:t>22</a:t>
            </a:fld>
            <a:endParaRPr lang="en-US"/>
          </a:p>
        </p:txBody>
      </p:sp>
      <p:sp>
        <p:nvSpPr>
          <p:cNvPr id="14339" name="Rectangle 2"/>
          <p:cNvSpPr>
            <a:spLocks noChangeArrowheads="1"/>
          </p:cNvSpPr>
          <p:nvPr/>
        </p:nvSpPr>
        <p:spPr bwMode="ltGray">
          <a:xfrm>
            <a:off x="1890713" y="107951"/>
            <a:ext cx="438150" cy="474663"/>
          </a:xfrm>
          <a:prstGeom prst="rect">
            <a:avLst/>
          </a:prstGeom>
          <a:solidFill>
            <a:schemeClr val="accent2"/>
          </a:solidFill>
          <a:ln w="9525">
            <a:noFill/>
            <a:miter lim="800000"/>
            <a:headEnd/>
            <a:tailEnd/>
          </a:ln>
        </p:spPr>
        <p:txBody>
          <a:bodyPr wrap="none" anchor="ctr"/>
          <a:lstStyle/>
          <a:p>
            <a:pPr algn="ctr"/>
            <a:endParaRPr kumimoji="1" lang="en-US" sz="2400">
              <a:latin typeface="Tahoma" pitchFamily="34" charset="0"/>
            </a:endParaRPr>
          </a:p>
        </p:txBody>
      </p:sp>
      <p:sp>
        <p:nvSpPr>
          <p:cNvPr id="14340"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14341" name="Rectangle 4"/>
          <p:cNvSpPr>
            <a:spLocks noChangeArrowheads="1"/>
          </p:cNvSpPr>
          <p:nvPr/>
        </p:nvSpPr>
        <p:spPr bwMode="ltGray">
          <a:xfrm>
            <a:off x="2014539" y="530226"/>
            <a:ext cx="422275" cy="474663"/>
          </a:xfrm>
          <a:prstGeom prst="rect">
            <a:avLst/>
          </a:prstGeom>
          <a:solidFill>
            <a:schemeClr val="folHlink"/>
          </a:solidFill>
          <a:ln w="9525">
            <a:noFill/>
            <a:miter lim="800000"/>
            <a:headEnd/>
            <a:tailEnd/>
          </a:ln>
        </p:spPr>
        <p:txBody>
          <a:bodyPr wrap="none" anchor="ctr"/>
          <a:lstStyle/>
          <a:p>
            <a:pPr algn="ctr"/>
            <a:endParaRPr kumimoji="1" lang="en-US" sz="2400">
              <a:latin typeface="Tahoma" pitchFamily="34" charset="0"/>
            </a:endParaRPr>
          </a:p>
        </p:txBody>
      </p:sp>
      <p:sp>
        <p:nvSpPr>
          <p:cNvPr id="14342"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14343"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a:latin typeface="Tahoma" pitchFamily="34" charset="0"/>
            </a:endParaRPr>
          </a:p>
        </p:txBody>
      </p:sp>
      <p:sp>
        <p:nvSpPr>
          <p:cNvPr id="14344" name="Rectangle 7"/>
          <p:cNvSpPr>
            <a:spLocks noChangeArrowheads="1"/>
          </p:cNvSpPr>
          <p:nvPr/>
        </p:nvSpPr>
        <p:spPr bwMode="gray">
          <a:xfrm>
            <a:off x="2235200" y="1"/>
            <a:ext cx="31750" cy="1052513"/>
          </a:xfrm>
          <a:prstGeom prst="rect">
            <a:avLst/>
          </a:prstGeom>
          <a:solidFill>
            <a:schemeClr val="bg2"/>
          </a:solidFill>
          <a:ln w="9525">
            <a:noFill/>
            <a:miter lim="800000"/>
            <a:headEnd/>
            <a:tailEnd/>
          </a:ln>
        </p:spPr>
        <p:txBody>
          <a:bodyPr wrap="none" anchor="ctr"/>
          <a:lstStyle/>
          <a:p>
            <a:pPr algn="ctr"/>
            <a:endParaRPr kumimoji="1" lang="en-US" sz="2400">
              <a:latin typeface="Tahoma" pitchFamily="34" charset="0"/>
            </a:endParaRPr>
          </a:p>
        </p:txBody>
      </p:sp>
      <p:sp>
        <p:nvSpPr>
          <p:cNvPr id="14345"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14346" name="Rectangle 9"/>
          <p:cNvSpPr>
            <a:spLocks noChangeArrowheads="1"/>
          </p:cNvSpPr>
          <p:nvPr/>
        </p:nvSpPr>
        <p:spPr bwMode="auto">
          <a:xfrm>
            <a:off x="209550" y="0"/>
            <a:ext cx="11772900" cy="3246530"/>
          </a:xfrm>
          <a:prstGeom prst="rect">
            <a:avLst/>
          </a:prstGeom>
          <a:solidFill>
            <a:schemeClr val="bg1"/>
          </a:solidFill>
          <a:ln w="9525">
            <a:noFill/>
            <a:miter lim="800000"/>
            <a:headEnd/>
            <a:tailEnd/>
          </a:ln>
        </p:spPr>
        <p:txBody>
          <a:bodyPr wrap="square">
            <a:spAutoFit/>
          </a:bodyPr>
          <a:lstStyle/>
          <a:p>
            <a:pPr marL="457200" indent="-457200" algn="just">
              <a:lnSpc>
                <a:spcPct val="150000"/>
              </a:lnSpc>
              <a:buFont typeface="Wingdings" panose="05000000000000000000" pitchFamily="2" charset="2"/>
              <a:buChar char="Ø"/>
            </a:pPr>
            <a:r>
              <a:rPr lang="en-US" sz="2800" dirty="0">
                <a:latin typeface="Times New Roman" pitchFamily="18" charset="0"/>
              </a:rPr>
              <a:t>Find the class of each address.</a:t>
            </a:r>
          </a:p>
          <a:p>
            <a:pPr algn="just">
              <a:lnSpc>
                <a:spcPct val="150000"/>
              </a:lnSpc>
            </a:pPr>
            <a:r>
              <a:rPr lang="en-US" sz="2800" dirty="0">
                <a:solidFill>
                  <a:schemeClr val="hlink"/>
                </a:solidFill>
                <a:latin typeface="Times New Roman" pitchFamily="18" charset="0"/>
              </a:rPr>
              <a:t>a.</a:t>
            </a:r>
            <a:r>
              <a:rPr lang="en-US" sz="2800" dirty="0">
                <a:latin typeface="Times New Roman" pitchFamily="18" charset="0"/>
              </a:rPr>
              <a:t>   00000001 00001011 00001011 11101111</a:t>
            </a:r>
          </a:p>
          <a:p>
            <a:pPr algn="just">
              <a:lnSpc>
                <a:spcPct val="150000"/>
              </a:lnSpc>
            </a:pPr>
            <a:r>
              <a:rPr lang="en-US" sz="2800" dirty="0">
                <a:solidFill>
                  <a:schemeClr val="hlink"/>
                </a:solidFill>
                <a:latin typeface="Times New Roman" pitchFamily="18" charset="0"/>
              </a:rPr>
              <a:t>b.</a:t>
            </a:r>
            <a:r>
              <a:rPr lang="en-US" sz="2800" dirty="0">
                <a:latin typeface="Times New Roman" pitchFamily="18" charset="0"/>
              </a:rPr>
              <a:t>   11000001 10000011 00011011 11111111</a:t>
            </a:r>
          </a:p>
          <a:p>
            <a:pPr algn="just">
              <a:lnSpc>
                <a:spcPct val="150000"/>
              </a:lnSpc>
            </a:pPr>
            <a:r>
              <a:rPr lang="en-US" sz="2800" dirty="0">
                <a:solidFill>
                  <a:schemeClr val="hlink"/>
                </a:solidFill>
                <a:latin typeface="Times New Roman" pitchFamily="18" charset="0"/>
              </a:rPr>
              <a:t>c.</a:t>
            </a:r>
            <a:r>
              <a:rPr lang="en-US" sz="2800" dirty="0">
                <a:latin typeface="Times New Roman" pitchFamily="18" charset="0"/>
              </a:rPr>
              <a:t>   14.23.120.8</a:t>
            </a:r>
          </a:p>
          <a:p>
            <a:pPr algn="just">
              <a:lnSpc>
                <a:spcPct val="150000"/>
              </a:lnSpc>
            </a:pPr>
            <a:r>
              <a:rPr lang="en-US" sz="2800" dirty="0">
                <a:solidFill>
                  <a:schemeClr val="hlink"/>
                </a:solidFill>
                <a:latin typeface="Times New Roman" pitchFamily="18" charset="0"/>
              </a:rPr>
              <a:t>d.</a:t>
            </a:r>
            <a:r>
              <a:rPr lang="en-US" sz="2800" dirty="0">
                <a:latin typeface="Times New Roman" pitchFamily="18" charset="0"/>
              </a:rPr>
              <a:t>   252.5.15.111</a:t>
            </a:r>
          </a:p>
        </p:txBody>
      </p:sp>
      <p:sp>
        <p:nvSpPr>
          <p:cNvPr id="14347" name="Text Box 10"/>
          <p:cNvSpPr txBox="1">
            <a:spLocks noChangeArrowheads="1"/>
          </p:cNvSpPr>
          <p:nvPr/>
        </p:nvSpPr>
        <p:spPr bwMode="auto">
          <a:xfrm>
            <a:off x="2590473" y="-153660"/>
            <a:ext cx="5410200" cy="523220"/>
          </a:xfrm>
          <a:prstGeom prst="rect">
            <a:avLst/>
          </a:prstGeom>
          <a:noFill/>
          <a:ln w="9525">
            <a:noFill/>
            <a:miter lim="800000"/>
            <a:headEnd/>
            <a:tailEnd/>
          </a:ln>
        </p:spPr>
        <p:txBody>
          <a:bodyPr wrap="square">
            <a:spAutoFit/>
          </a:bodyPr>
          <a:lstStyle/>
          <a:p>
            <a:pPr algn="ctr"/>
            <a:r>
              <a:rPr lang="en-US" sz="2800" b="1" dirty="0">
                <a:solidFill>
                  <a:schemeClr val="hlink"/>
                </a:solidFill>
                <a:latin typeface="Times New Roman" pitchFamily="18" charset="0"/>
              </a:rPr>
              <a:t>Example 2</a:t>
            </a:r>
          </a:p>
        </p:txBody>
      </p:sp>
      <p:sp>
        <p:nvSpPr>
          <p:cNvPr id="1168395" name="Rectangle 11"/>
          <p:cNvSpPr>
            <a:spLocks noChangeArrowheads="1"/>
          </p:cNvSpPr>
          <p:nvPr/>
        </p:nvSpPr>
        <p:spPr bwMode="auto">
          <a:xfrm>
            <a:off x="0" y="3224187"/>
            <a:ext cx="12192000" cy="3693319"/>
          </a:xfrm>
          <a:prstGeom prst="rect">
            <a:avLst/>
          </a:prstGeom>
          <a:solidFill>
            <a:schemeClr val="bg1"/>
          </a:solidFill>
          <a:ln w="9525">
            <a:noFill/>
            <a:miter lim="800000"/>
            <a:headEnd/>
            <a:tailEnd/>
          </a:ln>
        </p:spPr>
        <p:txBody>
          <a:bodyPr wrap="square">
            <a:spAutoFit/>
          </a:bodyPr>
          <a:lstStyle/>
          <a:p>
            <a:pPr marL="457200" indent="-457200" algn="just">
              <a:lnSpc>
                <a:spcPct val="150000"/>
              </a:lnSpc>
              <a:buFont typeface="Wingdings" panose="05000000000000000000" pitchFamily="2" charset="2"/>
              <a:buChar char="Ø"/>
            </a:pPr>
            <a:r>
              <a:rPr lang="en-US" sz="2600" b="1" dirty="0">
                <a:latin typeface="Times New Roman" pitchFamily="18" charset="0"/>
              </a:rPr>
              <a:t>Solution</a:t>
            </a:r>
          </a:p>
          <a:p>
            <a:pPr algn="just">
              <a:lnSpc>
                <a:spcPct val="150000"/>
              </a:lnSpc>
            </a:pPr>
            <a:r>
              <a:rPr lang="en-US" sz="2600" dirty="0">
                <a:solidFill>
                  <a:schemeClr val="hlink"/>
                </a:solidFill>
                <a:latin typeface="Times New Roman" pitchFamily="18" charset="0"/>
              </a:rPr>
              <a:t>a.</a:t>
            </a:r>
            <a:r>
              <a:rPr lang="en-US" sz="2600" dirty="0">
                <a:latin typeface="Times New Roman" pitchFamily="18" charset="0"/>
              </a:rPr>
              <a:t> The first bit is 0. This is a class A address.</a:t>
            </a:r>
          </a:p>
          <a:p>
            <a:pPr algn="just">
              <a:lnSpc>
                <a:spcPct val="150000"/>
              </a:lnSpc>
            </a:pPr>
            <a:r>
              <a:rPr lang="en-US" sz="2600" dirty="0">
                <a:solidFill>
                  <a:schemeClr val="hlink"/>
                </a:solidFill>
                <a:latin typeface="Times New Roman" pitchFamily="18" charset="0"/>
              </a:rPr>
              <a:t>b.</a:t>
            </a:r>
            <a:r>
              <a:rPr lang="en-US" sz="2600" dirty="0">
                <a:latin typeface="Times New Roman" pitchFamily="18" charset="0"/>
              </a:rPr>
              <a:t> The first 2 bits are 1; the third bit is 0. This is a class C</a:t>
            </a:r>
            <a:br>
              <a:rPr lang="en-US" sz="2600" dirty="0">
                <a:latin typeface="Times New Roman" pitchFamily="18" charset="0"/>
              </a:rPr>
            </a:br>
            <a:r>
              <a:rPr lang="en-US" sz="2600" dirty="0">
                <a:latin typeface="Times New Roman" pitchFamily="18" charset="0"/>
              </a:rPr>
              <a:t>     address.</a:t>
            </a:r>
          </a:p>
          <a:p>
            <a:pPr algn="just">
              <a:lnSpc>
                <a:spcPct val="150000"/>
              </a:lnSpc>
            </a:pPr>
            <a:r>
              <a:rPr lang="en-US" sz="2600" dirty="0">
                <a:solidFill>
                  <a:schemeClr val="hlink"/>
                </a:solidFill>
                <a:latin typeface="Times New Roman" pitchFamily="18" charset="0"/>
              </a:rPr>
              <a:t>c.</a:t>
            </a:r>
            <a:r>
              <a:rPr lang="en-US" sz="2600" dirty="0">
                <a:latin typeface="Times New Roman" pitchFamily="18" charset="0"/>
              </a:rPr>
              <a:t> The first byte is 14; the class is A.</a:t>
            </a:r>
          </a:p>
          <a:p>
            <a:pPr algn="just">
              <a:lnSpc>
                <a:spcPct val="150000"/>
              </a:lnSpc>
            </a:pPr>
            <a:r>
              <a:rPr lang="en-US" sz="2600" dirty="0">
                <a:solidFill>
                  <a:schemeClr val="hlink"/>
                </a:solidFill>
                <a:latin typeface="Times New Roman" pitchFamily="18" charset="0"/>
              </a:rPr>
              <a:t>d.</a:t>
            </a:r>
            <a:r>
              <a:rPr lang="en-US" sz="2600" dirty="0">
                <a:latin typeface="Times New Roman" pitchFamily="18" charset="0"/>
              </a:rPr>
              <a:t> The first byte is 252; the class is E.</a:t>
            </a:r>
          </a:p>
        </p:txBody>
      </p:sp>
    </p:spTree>
    <p:extLst>
      <p:ext uri="{BB962C8B-B14F-4D97-AF65-F5344CB8AC3E}">
        <p14:creationId xmlns:p14="http://schemas.microsoft.com/office/powerpoint/2010/main" val="109187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168395"/>
                                        </p:tgtEl>
                                        <p:attrNameLst>
                                          <p:attrName>style.visibility</p:attrName>
                                        </p:attrNameLst>
                                      </p:cBhvr>
                                      <p:to>
                                        <p:strVal val="visible"/>
                                      </p:to>
                                    </p:set>
                                    <p:anim calcmode="lin" valueType="num">
                                      <p:cBhvr>
                                        <p:cTn id="7" dur="1000" fill="hold"/>
                                        <p:tgtEl>
                                          <p:spTgt spid="1168395"/>
                                        </p:tgtEl>
                                        <p:attrNameLst>
                                          <p:attrName>ppt_w</p:attrName>
                                        </p:attrNameLst>
                                      </p:cBhvr>
                                      <p:tavLst>
                                        <p:tav tm="0">
                                          <p:val>
                                            <p:fltVal val="0"/>
                                          </p:val>
                                        </p:tav>
                                        <p:tav tm="100000">
                                          <p:val>
                                            <p:strVal val="#ppt_w"/>
                                          </p:val>
                                        </p:tav>
                                      </p:tavLst>
                                    </p:anim>
                                    <p:anim calcmode="lin" valueType="num">
                                      <p:cBhvr>
                                        <p:cTn id="8" dur="1000" fill="hold"/>
                                        <p:tgtEl>
                                          <p:spTgt spid="1168395"/>
                                        </p:tgtEl>
                                        <p:attrNameLst>
                                          <p:attrName>ppt_h</p:attrName>
                                        </p:attrNameLst>
                                      </p:cBhvr>
                                      <p:tavLst>
                                        <p:tav tm="0">
                                          <p:val>
                                            <p:fltVal val="0"/>
                                          </p:val>
                                        </p:tav>
                                        <p:tav tm="100000">
                                          <p:val>
                                            <p:strVal val="#ppt_h"/>
                                          </p:val>
                                        </p:tav>
                                      </p:tavLst>
                                    </p:anim>
                                    <p:anim calcmode="lin" valueType="num">
                                      <p:cBhvr>
                                        <p:cTn id="9" dur="1000" fill="hold"/>
                                        <p:tgtEl>
                                          <p:spTgt spid="116839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6839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839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AFC75A-BD60-3821-38CD-46D15BFBE59B}"/>
            </a:ext>
          </a:extLst>
        </p:cNvPr>
        <p:cNvGrpSpPr/>
        <p:nvPr/>
      </p:nvGrpSpPr>
      <p:grpSpPr>
        <a:xfrm>
          <a:off x="0" y="0"/>
          <a:ext cx="0" cy="0"/>
          <a:chOff x="0" y="0"/>
          <a:chExt cx="0" cy="0"/>
        </a:xfrm>
      </p:grpSpPr>
      <p:sp>
        <p:nvSpPr>
          <p:cNvPr id="12" name="Slide Number Placeholder 1">
            <a:extLst>
              <a:ext uri="{FF2B5EF4-FFF2-40B4-BE49-F238E27FC236}">
                <a16:creationId xmlns:a16="http://schemas.microsoft.com/office/drawing/2014/main" id="{01C638E1-4887-17A9-837F-B204F0498788}"/>
              </a:ext>
            </a:extLst>
          </p:cNvPr>
          <p:cNvSpPr>
            <a:spLocks noGrp="1"/>
          </p:cNvSpPr>
          <p:nvPr>
            <p:ph type="sldNum" sz="quarter" idx="12"/>
          </p:nvPr>
        </p:nvSpPr>
        <p:spPr>
          <a:xfrm>
            <a:off x="1981200" y="6356351"/>
            <a:ext cx="2133600" cy="365125"/>
          </a:xfrm>
        </p:spPr>
        <p:txBody>
          <a:bodyPr/>
          <a:lstStyle/>
          <a:p>
            <a:pPr algn="l">
              <a:defRPr/>
            </a:pPr>
            <a:r>
              <a:rPr lang="en-US"/>
              <a:t>19.</a:t>
            </a:r>
            <a:fld id="{1A07A2D5-0348-4F06-A35B-FC72C8663D76}" type="slidenum">
              <a:rPr lang="en-US"/>
              <a:pPr algn="l">
                <a:defRPr/>
              </a:pPr>
              <a:t>23</a:t>
            </a:fld>
            <a:endParaRPr lang="en-US"/>
          </a:p>
        </p:txBody>
      </p:sp>
      <p:sp>
        <p:nvSpPr>
          <p:cNvPr id="14339" name="Rectangle 2">
            <a:extLst>
              <a:ext uri="{FF2B5EF4-FFF2-40B4-BE49-F238E27FC236}">
                <a16:creationId xmlns:a16="http://schemas.microsoft.com/office/drawing/2014/main" id="{62F4C79D-60B0-FD73-FA7E-11C8813459AF}"/>
              </a:ext>
            </a:extLst>
          </p:cNvPr>
          <p:cNvSpPr>
            <a:spLocks noChangeArrowheads="1"/>
          </p:cNvSpPr>
          <p:nvPr/>
        </p:nvSpPr>
        <p:spPr bwMode="ltGray">
          <a:xfrm>
            <a:off x="1890713" y="107951"/>
            <a:ext cx="438150" cy="474663"/>
          </a:xfrm>
          <a:prstGeom prst="rect">
            <a:avLst/>
          </a:prstGeom>
          <a:solidFill>
            <a:schemeClr val="accent2"/>
          </a:solidFill>
          <a:ln w="9525">
            <a:noFill/>
            <a:miter lim="800000"/>
            <a:headEnd/>
            <a:tailEnd/>
          </a:ln>
        </p:spPr>
        <p:txBody>
          <a:bodyPr wrap="none" anchor="ctr"/>
          <a:lstStyle/>
          <a:p>
            <a:pPr algn="ctr"/>
            <a:endParaRPr kumimoji="1" lang="en-US" sz="2400">
              <a:latin typeface="Tahoma" pitchFamily="34" charset="0"/>
            </a:endParaRPr>
          </a:p>
        </p:txBody>
      </p:sp>
      <p:sp>
        <p:nvSpPr>
          <p:cNvPr id="14340" name="Rectangle 3">
            <a:extLst>
              <a:ext uri="{FF2B5EF4-FFF2-40B4-BE49-F238E27FC236}">
                <a16:creationId xmlns:a16="http://schemas.microsoft.com/office/drawing/2014/main" id="{AE6617F2-C1A7-10F5-5489-90CF22C60089}"/>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14341" name="Rectangle 4">
            <a:extLst>
              <a:ext uri="{FF2B5EF4-FFF2-40B4-BE49-F238E27FC236}">
                <a16:creationId xmlns:a16="http://schemas.microsoft.com/office/drawing/2014/main" id="{06F7F0DB-DE0C-E531-E3B1-87EE6F7753B2}"/>
              </a:ext>
            </a:extLst>
          </p:cNvPr>
          <p:cNvSpPr>
            <a:spLocks noChangeArrowheads="1"/>
          </p:cNvSpPr>
          <p:nvPr/>
        </p:nvSpPr>
        <p:spPr bwMode="ltGray">
          <a:xfrm>
            <a:off x="2014539" y="530226"/>
            <a:ext cx="422275" cy="474663"/>
          </a:xfrm>
          <a:prstGeom prst="rect">
            <a:avLst/>
          </a:prstGeom>
          <a:solidFill>
            <a:schemeClr val="folHlink"/>
          </a:solidFill>
          <a:ln w="9525">
            <a:noFill/>
            <a:miter lim="800000"/>
            <a:headEnd/>
            <a:tailEnd/>
          </a:ln>
        </p:spPr>
        <p:txBody>
          <a:bodyPr wrap="none" anchor="ctr"/>
          <a:lstStyle/>
          <a:p>
            <a:pPr algn="ctr"/>
            <a:endParaRPr kumimoji="1" lang="en-US" sz="2400">
              <a:latin typeface="Tahoma" pitchFamily="34" charset="0"/>
            </a:endParaRPr>
          </a:p>
        </p:txBody>
      </p:sp>
      <p:sp>
        <p:nvSpPr>
          <p:cNvPr id="14342" name="Rectangle 5">
            <a:extLst>
              <a:ext uri="{FF2B5EF4-FFF2-40B4-BE49-F238E27FC236}">
                <a16:creationId xmlns:a16="http://schemas.microsoft.com/office/drawing/2014/main" id="{20335CA9-AA45-2AC0-BDEC-A13DDCCDA788}"/>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14343" name="Rectangle 6">
            <a:extLst>
              <a:ext uri="{FF2B5EF4-FFF2-40B4-BE49-F238E27FC236}">
                <a16:creationId xmlns:a16="http://schemas.microsoft.com/office/drawing/2014/main" id="{309FD204-EEC1-07F5-8D11-8FE3F94AD8F0}"/>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a:latin typeface="Tahoma" pitchFamily="34" charset="0"/>
            </a:endParaRPr>
          </a:p>
        </p:txBody>
      </p:sp>
      <p:sp>
        <p:nvSpPr>
          <p:cNvPr id="14344" name="Rectangle 7">
            <a:extLst>
              <a:ext uri="{FF2B5EF4-FFF2-40B4-BE49-F238E27FC236}">
                <a16:creationId xmlns:a16="http://schemas.microsoft.com/office/drawing/2014/main" id="{97490141-3100-0A08-46A1-0748103D2B98}"/>
              </a:ext>
            </a:extLst>
          </p:cNvPr>
          <p:cNvSpPr>
            <a:spLocks noChangeArrowheads="1"/>
          </p:cNvSpPr>
          <p:nvPr/>
        </p:nvSpPr>
        <p:spPr bwMode="gray">
          <a:xfrm>
            <a:off x="2235200" y="1"/>
            <a:ext cx="31750" cy="1052513"/>
          </a:xfrm>
          <a:prstGeom prst="rect">
            <a:avLst/>
          </a:prstGeom>
          <a:solidFill>
            <a:schemeClr val="bg2"/>
          </a:solidFill>
          <a:ln w="9525">
            <a:noFill/>
            <a:miter lim="800000"/>
            <a:headEnd/>
            <a:tailEnd/>
          </a:ln>
        </p:spPr>
        <p:txBody>
          <a:bodyPr wrap="none" anchor="ctr"/>
          <a:lstStyle/>
          <a:p>
            <a:pPr algn="ctr"/>
            <a:endParaRPr kumimoji="1" lang="en-US" sz="2400">
              <a:latin typeface="Tahoma" pitchFamily="34" charset="0"/>
            </a:endParaRPr>
          </a:p>
        </p:txBody>
      </p:sp>
      <p:sp>
        <p:nvSpPr>
          <p:cNvPr id="14345" name="Rectangle 8">
            <a:extLst>
              <a:ext uri="{FF2B5EF4-FFF2-40B4-BE49-F238E27FC236}">
                <a16:creationId xmlns:a16="http://schemas.microsoft.com/office/drawing/2014/main" id="{2DCD9686-CDC7-2FEA-53AC-CC862C80EFFA}"/>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14346" name="Rectangle 9">
            <a:extLst>
              <a:ext uri="{FF2B5EF4-FFF2-40B4-BE49-F238E27FC236}">
                <a16:creationId xmlns:a16="http://schemas.microsoft.com/office/drawing/2014/main" id="{CED37BEC-BC5B-B9B1-F9FD-3F0143C5800C}"/>
              </a:ext>
            </a:extLst>
          </p:cNvPr>
          <p:cNvSpPr>
            <a:spLocks noChangeArrowheads="1"/>
          </p:cNvSpPr>
          <p:nvPr/>
        </p:nvSpPr>
        <p:spPr bwMode="auto">
          <a:xfrm>
            <a:off x="209550" y="0"/>
            <a:ext cx="11772900" cy="3246530"/>
          </a:xfrm>
          <a:prstGeom prst="rect">
            <a:avLst/>
          </a:prstGeom>
          <a:solidFill>
            <a:schemeClr val="bg1"/>
          </a:solidFill>
          <a:ln w="9525">
            <a:noFill/>
            <a:miter lim="800000"/>
            <a:headEnd/>
            <a:tailEnd/>
          </a:ln>
        </p:spPr>
        <p:txBody>
          <a:bodyPr wrap="square">
            <a:spAutoFit/>
          </a:bodyPr>
          <a:lstStyle/>
          <a:p>
            <a:pPr marL="457200" indent="-457200" algn="just">
              <a:lnSpc>
                <a:spcPct val="150000"/>
              </a:lnSpc>
              <a:buFont typeface="Wingdings" panose="05000000000000000000" pitchFamily="2" charset="2"/>
              <a:buChar char="Ø"/>
            </a:pPr>
            <a:r>
              <a:rPr lang="en-US" sz="2800" dirty="0">
                <a:latin typeface="Times New Roman" pitchFamily="18" charset="0"/>
              </a:rPr>
              <a:t>Find the class of each address.</a:t>
            </a:r>
          </a:p>
          <a:p>
            <a:pPr algn="just">
              <a:lnSpc>
                <a:spcPct val="150000"/>
              </a:lnSpc>
            </a:pPr>
            <a:r>
              <a:rPr lang="en-US" sz="2800" dirty="0">
                <a:solidFill>
                  <a:schemeClr val="hlink"/>
                </a:solidFill>
                <a:latin typeface="Times New Roman" pitchFamily="18" charset="0"/>
              </a:rPr>
              <a:t>a.</a:t>
            </a:r>
            <a:r>
              <a:rPr lang="en-US" sz="2800" dirty="0">
                <a:latin typeface="Times New Roman" pitchFamily="18" charset="0"/>
              </a:rPr>
              <a:t>   00000001 00001011 00001011 11101111</a:t>
            </a:r>
          </a:p>
          <a:p>
            <a:pPr algn="just">
              <a:lnSpc>
                <a:spcPct val="150000"/>
              </a:lnSpc>
            </a:pPr>
            <a:r>
              <a:rPr lang="en-US" sz="2800" dirty="0">
                <a:solidFill>
                  <a:schemeClr val="hlink"/>
                </a:solidFill>
                <a:latin typeface="Times New Roman" pitchFamily="18" charset="0"/>
              </a:rPr>
              <a:t>b.</a:t>
            </a:r>
            <a:r>
              <a:rPr lang="en-US" sz="2800" dirty="0">
                <a:latin typeface="Times New Roman" pitchFamily="18" charset="0"/>
              </a:rPr>
              <a:t>   11000001 10000011 00011011 11111111</a:t>
            </a:r>
          </a:p>
          <a:p>
            <a:pPr algn="just">
              <a:lnSpc>
                <a:spcPct val="150000"/>
              </a:lnSpc>
            </a:pPr>
            <a:r>
              <a:rPr lang="en-US" sz="2800" dirty="0">
                <a:solidFill>
                  <a:schemeClr val="hlink"/>
                </a:solidFill>
                <a:latin typeface="Times New Roman" pitchFamily="18" charset="0"/>
              </a:rPr>
              <a:t>c.</a:t>
            </a:r>
            <a:r>
              <a:rPr lang="en-US" sz="2800" dirty="0">
                <a:latin typeface="Times New Roman" pitchFamily="18" charset="0"/>
              </a:rPr>
              <a:t>   14.23.120.8</a:t>
            </a:r>
          </a:p>
          <a:p>
            <a:pPr algn="just">
              <a:lnSpc>
                <a:spcPct val="150000"/>
              </a:lnSpc>
            </a:pPr>
            <a:r>
              <a:rPr lang="en-US" sz="2800" dirty="0">
                <a:solidFill>
                  <a:schemeClr val="hlink"/>
                </a:solidFill>
                <a:latin typeface="Times New Roman" pitchFamily="18" charset="0"/>
              </a:rPr>
              <a:t>d.</a:t>
            </a:r>
            <a:r>
              <a:rPr lang="en-US" sz="2800" dirty="0">
                <a:latin typeface="Times New Roman" pitchFamily="18" charset="0"/>
              </a:rPr>
              <a:t>   252.5.15.111</a:t>
            </a:r>
          </a:p>
        </p:txBody>
      </p:sp>
      <p:sp>
        <p:nvSpPr>
          <p:cNvPr id="14347" name="Text Box 10">
            <a:extLst>
              <a:ext uri="{FF2B5EF4-FFF2-40B4-BE49-F238E27FC236}">
                <a16:creationId xmlns:a16="http://schemas.microsoft.com/office/drawing/2014/main" id="{4FF93958-176F-A1E3-72C0-EA123B7A944B}"/>
              </a:ext>
            </a:extLst>
          </p:cNvPr>
          <p:cNvSpPr txBox="1">
            <a:spLocks noChangeArrowheads="1"/>
          </p:cNvSpPr>
          <p:nvPr/>
        </p:nvSpPr>
        <p:spPr bwMode="auto">
          <a:xfrm>
            <a:off x="2590473" y="-153660"/>
            <a:ext cx="5410200" cy="523220"/>
          </a:xfrm>
          <a:prstGeom prst="rect">
            <a:avLst/>
          </a:prstGeom>
          <a:noFill/>
          <a:ln w="9525">
            <a:noFill/>
            <a:miter lim="800000"/>
            <a:headEnd/>
            <a:tailEnd/>
          </a:ln>
        </p:spPr>
        <p:txBody>
          <a:bodyPr wrap="square">
            <a:spAutoFit/>
          </a:bodyPr>
          <a:lstStyle/>
          <a:p>
            <a:pPr algn="ctr"/>
            <a:r>
              <a:rPr lang="en-US" sz="2800" b="1" dirty="0">
                <a:solidFill>
                  <a:schemeClr val="hlink"/>
                </a:solidFill>
                <a:latin typeface="Times New Roman" pitchFamily="18" charset="0"/>
              </a:rPr>
              <a:t>Activity</a:t>
            </a:r>
          </a:p>
        </p:txBody>
      </p:sp>
      <p:sp>
        <p:nvSpPr>
          <p:cNvPr id="1168395" name="Rectangle 11">
            <a:extLst>
              <a:ext uri="{FF2B5EF4-FFF2-40B4-BE49-F238E27FC236}">
                <a16:creationId xmlns:a16="http://schemas.microsoft.com/office/drawing/2014/main" id="{766214E1-B3F9-E383-BB19-2F46AA00CBF6}"/>
              </a:ext>
            </a:extLst>
          </p:cNvPr>
          <p:cNvSpPr>
            <a:spLocks noChangeArrowheads="1"/>
          </p:cNvSpPr>
          <p:nvPr/>
        </p:nvSpPr>
        <p:spPr bwMode="auto">
          <a:xfrm>
            <a:off x="0" y="3224187"/>
            <a:ext cx="12192000" cy="3693319"/>
          </a:xfrm>
          <a:prstGeom prst="rect">
            <a:avLst/>
          </a:prstGeom>
          <a:solidFill>
            <a:schemeClr val="bg1"/>
          </a:solidFill>
          <a:ln w="9525">
            <a:noFill/>
            <a:miter lim="800000"/>
            <a:headEnd/>
            <a:tailEnd/>
          </a:ln>
        </p:spPr>
        <p:txBody>
          <a:bodyPr wrap="square">
            <a:spAutoFit/>
          </a:bodyPr>
          <a:lstStyle/>
          <a:p>
            <a:pPr marL="457200" indent="-457200" algn="just">
              <a:lnSpc>
                <a:spcPct val="150000"/>
              </a:lnSpc>
              <a:buFont typeface="Wingdings" panose="05000000000000000000" pitchFamily="2" charset="2"/>
              <a:buChar char="Ø"/>
            </a:pPr>
            <a:r>
              <a:rPr lang="en-US" sz="2600" b="1" dirty="0">
                <a:latin typeface="Times New Roman" pitchFamily="18" charset="0"/>
              </a:rPr>
              <a:t>Solution</a:t>
            </a:r>
          </a:p>
          <a:p>
            <a:pPr algn="just">
              <a:lnSpc>
                <a:spcPct val="150000"/>
              </a:lnSpc>
            </a:pPr>
            <a:r>
              <a:rPr lang="en-US" sz="2600" dirty="0">
                <a:solidFill>
                  <a:schemeClr val="hlink"/>
                </a:solidFill>
                <a:latin typeface="Times New Roman" pitchFamily="18" charset="0"/>
              </a:rPr>
              <a:t>a.</a:t>
            </a:r>
            <a:r>
              <a:rPr lang="en-US" sz="2600" dirty="0">
                <a:latin typeface="Times New Roman" pitchFamily="18" charset="0"/>
              </a:rPr>
              <a:t> The first bit is 0. This is a class A address.</a:t>
            </a:r>
          </a:p>
          <a:p>
            <a:pPr algn="just">
              <a:lnSpc>
                <a:spcPct val="150000"/>
              </a:lnSpc>
            </a:pPr>
            <a:r>
              <a:rPr lang="en-US" sz="2600" dirty="0">
                <a:solidFill>
                  <a:schemeClr val="hlink"/>
                </a:solidFill>
                <a:latin typeface="Times New Roman" pitchFamily="18" charset="0"/>
              </a:rPr>
              <a:t>b.</a:t>
            </a:r>
            <a:r>
              <a:rPr lang="en-US" sz="2600" dirty="0">
                <a:latin typeface="Times New Roman" pitchFamily="18" charset="0"/>
              </a:rPr>
              <a:t> The first 2 bits are 1; the third bit is 0. This is a class C</a:t>
            </a:r>
            <a:br>
              <a:rPr lang="en-US" sz="2600" dirty="0">
                <a:latin typeface="Times New Roman" pitchFamily="18" charset="0"/>
              </a:rPr>
            </a:br>
            <a:r>
              <a:rPr lang="en-US" sz="2600" dirty="0">
                <a:latin typeface="Times New Roman" pitchFamily="18" charset="0"/>
              </a:rPr>
              <a:t>     address.</a:t>
            </a:r>
          </a:p>
          <a:p>
            <a:pPr algn="just">
              <a:lnSpc>
                <a:spcPct val="150000"/>
              </a:lnSpc>
            </a:pPr>
            <a:r>
              <a:rPr lang="en-US" sz="2600" dirty="0">
                <a:solidFill>
                  <a:schemeClr val="hlink"/>
                </a:solidFill>
                <a:latin typeface="Times New Roman" pitchFamily="18" charset="0"/>
              </a:rPr>
              <a:t>c.</a:t>
            </a:r>
            <a:r>
              <a:rPr lang="en-US" sz="2600" dirty="0">
                <a:latin typeface="Times New Roman" pitchFamily="18" charset="0"/>
              </a:rPr>
              <a:t> The first byte is 14; the class is A.</a:t>
            </a:r>
          </a:p>
          <a:p>
            <a:pPr algn="just">
              <a:lnSpc>
                <a:spcPct val="150000"/>
              </a:lnSpc>
            </a:pPr>
            <a:r>
              <a:rPr lang="en-US" sz="2600" dirty="0">
                <a:solidFill>
                  <a:schemeClr val="hlink"/>
                </a:solidFill>
                <a:latin typeface="Times New Roman" pitchFamily="18" charset="0"/>
              </a:rPr>
              <a:t>d.</a:t>
            </a:r>
            <a:r>
              <a:rPr lang="en-US" sz="2600" dirty="0">
                <a:latin typeface="Times New Roman" pitchFamily="18" charset="0"/>
              </a:rPr>
              <a:t> The first byte is 252; the class is E.</a:t>
            </a:r>
          </a:p>
        </p:txBody>
      </p:sp>
    </p:spTree>
    <p:extLst>
      <p:ext uri="{BB962C8B-B14F-4D97-AF65-F5344CB8AC3E}">
        <p14:creationId xmlns:p14="http://schemas.microsoft.com/office/powerpoint/2010/main" val="207398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168395"/>
                                        </p:tgtEl>
                                        <p:attrNameLst>
                                          <p:attrName>style.visibility</p:attrName>
                                        </p:attrNameLst>
                                      </p:cBhvr>
                                      <p:to>
                                        <p:strVal val="visible"/>
                                      </p:to>
                                    </p:set>
                                    <p:anim calcmode="lin" valueType="num">
                                      <p:cBhvr>
                                        <p:cTn id="7" dur="1000" fill="hold"/>
                                        <p:tgtEl>
                                          <p:spTgt spid="1168395"/>
                                        </p:tgtEl>
                                        <p:attrNameLst>
                                          <p:attrName>ppt_w</p:attrName>
                                        </p:attrNameLst>
                                      </p:cBhvr>
                                      <p:tavLst>
                                        <p:tav tm="0">
                                          <p:val>
                                            <p:fltVal val="0"/>
                                          </p:val>
                                        </p:tav>
                                        <p:tav tm="100000">
                                          <p:val>
                                            <p:strVal val="#ppt_w"/>
                                          </p:val>
                                        </p:tav>
                                      </p:tavLst>
                                    </p:anim>
                                    <p:anim calcmode="lin" valueType="num">
                                      <p:cBhvr>
                                        <p:cTn id="8" dur="1000" fill="hold"/>
                                        <p:tgtEl>
                                          <p:spTgt spid="1168395"/>
                                        </p:tgtEl>
                                        <p:attrNameLst>
                                          <p:attrName>ppt_h</p:attrName>
                                        </p:attrNameLst>
                                      </p:cBhvr>
                                      <p:tavLst>
                                        <p:tav tm="0">
                                          <p:val>
                                            <p:fltVal val="0"/>
                                          </p:val>
                                        </p:tav>
                                        <p:tav tm="100000">
                                          <p:val>
                                            <p:strVal val="#ppt_h"/>
                                          </p:val>
                                        </p:tav>
                                      </p:tavLst>
                                    </p:anim>
                                    <p:anim calcmode="lin" valueType="num">
                                      <p:cBhvr>
                                        <p:cTn id="9" dur="1000" fill="hold"/>
                                        <p:tgtEl>
                                          <p:spTgt spid="116839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6839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839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3989A3-7E88-FC71-F90F-C38313EF764D}"/>
              </a:ext>
            </a:extLst>
          </p:cNvPr>
          <p:cNvSpPr txBox="1"/>
          <p:nvPr/>
        </p:nvSpPr>
        <p:spPr>
          <a:xfrm>
            <a:off x="2283417" y="0"/>
            <a:ext cx="7625166" cy="584775"/>
          </a:xfrm>
          <a:prstGeom prst="rect">
            <a:avLst/>
          </a:prstGeom>
          <a:noFill/>
        </p:spPr>
        <p:txBody>
          <a:bodyPr wrap="square" rtlCol="0">
            <a:spAutoFit/>
          </a:bodyPr>
          <a:lstStyle/>
          <a:p>
            <a:pPr algn="ctr"/>
            <a:r>
              <a:rPr lang="en-GB" sz="3200" b="1" dirty="0">
                <a:solidFill>
                  <a:srgbClr val="990033"/>
                </a:solidFill>
                <a:latin typeface="Times New Roman" panose="02020603050405020304" pitchFamily="18" charset="0"/>
                <a:cs typeface="Times New Roman" panose="02020603050405020304" pitchFamily="18" charset="0"/>
              </a:rPr>
              <a:t>Activity </a:t>
            </a:r>
          </a:p>
        </p:txBody>
      </p:sp>
      <p:sp>
        <p:nvSpPr>
          <p:cNvPr id="3" name="TextBox 2">
            <a:extLst>
              <a:ext uri="{FF2B5EF4-FFF2-40B4-BE49-F238E27FC236}">
                <a16:creationId xmlns:a16="http://schemas.microsoft.com/office/drawing/2014/main" id="{F55483F9-DECB-4BFC-1D52-7BA355D593C4}"/>
              </a:ext>
            </a:extLst>
          </p:cNvPr>
          <p:cNvSpPr txBox="1"/>
          <p:nvPr/>
        </p:nvSpPr>
        <p:spPr>
          <a:xfrm>
            <a:off x="247973" y="292387"/>
            <a:ext cx="11484244" cy="1954381"/>
          </a:xfrm>
          <a:prstGeom prst="rect">
            <a:avLst/>
          </a:prstGeom>
          <a:noFill/>
        </p:spPr>
        <p:txBody>
          <a:bodyPr wrap="square" rtlCol="0">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the class of each IP address below:</a:t>
            </a:r>
          </a:p>
          <a:p>
            <a:pPr marL="457200" indent="-457200" algn="just" eaLnBrk="0" fontAlgn="base" hangingPunct="0">
              <a:lnSpc>
                <a:spcPct val="150000"/>
              </a:lnSpc>
              <a:spcBef>
                <a:spcPct val="0"/>
              </a:spcBef>
              <a:spcAft>
                <a:spcPct val="0"/>
              </a:spcAft>
              <a:buFontTx/>
              <a:buAutoNum type="arabicPeriod"/>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10.15.34.56      		 2. 145.23.45.67     </a:t>
            </a:r>
            <a:r>
              <a:rPr lang="en-US" altLang="en-US" sz="2200" dirty="0">
                <a:latin typeface="Times New Roman" panose="02020603050405020304" pitchFamily="18" charset="0"/>
                <a:cs typeface="Times New Roman" panose="02020603050405020304" pitchFamily="18" charset="0"/>
              </a:rPr>
              <a:t>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3. 200.75.12.34		 </a:t>
            </a:r>
            <a:r>
              <a:rPr lang="en-US" altLang="en-US" sz="2200" dirty="0">
                <a:latin typeface="Times New Roman" panose="02020603050405020304" pitchFamily="18" charset="0"/>
                <a:cs typeface="Times New Roman" panose="02020603050405020304" pitchFamily="18" charset="0"/>
              </a:rPr>
              <a:t>4.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225.5.6.7</a:t>
            </a:r>
            <a:endPar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5. 250.255.255.255</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endParaRPr lang="en-GB" sz="2200" dirty="0"/>
          </a:p>
        </p:txBody>
      </p:sp>
      <p:sp>
        <p:nvSpPr>
          <p:cNvPr id="4" name="TextBox 3">
            <a:extLst>
              <a:ext uri="{FF2B5EF4-FFF2-40B4-BE49-F238E27FC236}">
                <a16:creationId xmlns:a16="http://schemas.microsoft.com/office/drawing/2014/main" id="{A65D9122-BC38-251F-61C9-37A526204B0A}"/>
              </a:ext>
            </a:extLst>
          </p:cNvPr>
          <p:cNvSpPr txBox="1"/>
          <p:nvPr/>
        </p:nvSpPr>
        <p:spPr>
          <a:xfrm>
            <a:off x="67159" y="1949015"/>
            <a:ext cx="11484244" cy="5940088"/>
          </a:xfrm>
          <a:prstGeom prst="rect">
            <a:avLst/>
          </a:prstGeom>
          <a:noFill/>
        </p:spPr>
        <p:txBody>
          <a:bodyPr wrap="square" rtlCol="0">
            <a:spAutoFit/>
          </a:bodyPr>
          <a:lstStyle/>
          <a:p>
            <a:pPr marL="457200" marR="0" lvl="0" indent="-457200" algn="l" defTabSz="914400" rtl="0" eaLnBrk="0" fontAlgn="base" latinLnBrk="0" hangingPunct="0">
              <a:lnSpc>
                <a:spcPct val="150000"/>
              </a:lnSpc>
              <a:spcBef>
                <a:spcPct val="0"/>
              </a:spcBef>
              <a:spcAft>
                <a:spcPct val="0"/>
              </a:spcAft>
              <a:buClrTx/>
              <a:buSzTx/>
              <a:buAutoNum type="arabicPeriod"/>
              <a:tabLst/>
            </a:pPr>
            <a:r>
              <a:rPr lang="en-US" altLang="en-US" sz="2000" b="1" dirty="0">
                <a:solidFill>
                  <a:srgbClr val="6600CC"/>
                </a:solidFill>
                <a:latin typeface="Times New Roman" panose="02020603050405020304" pitchFamily="18" charset="0"/>
                <a:cs typeface="Times New Roman" panose="02020603050405020304" pitchFamily="18" charset="0"/>
              </a:rPr>
              <a:t>10.15.34.56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en-US" altLang="en-US" sz="2000" b="1" dirty="0">
                <a:latin typeface="Times New Roman" panose="02020603050405020304" pitchFamily="18" charset="0"/>
                <a:cs typeface="Times New Roman" panose="02020603050405020304" pitchFamily="18" charset="0"/>
              </a:rPr>
              <a:t>Class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(First octet: 10, which is in the range 1–127)</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2. 145.23.45.67</a:t>
            </a:r>
            <a:endParaRPr kumimoji="0" lang="en-US" altLang="en-US" sz="2000" b="0"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 B</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(First octet: 145, which is in the range 128–191)</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3. 200.75.12.34</a:t>
            </a:r>
            <a:endParaRPr kumimoji="0" lang="en-US" altLang="en-US" sz="2000" b="0"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 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(First octet: 200, which is in the range 192–223)</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4. 225.5.6.7</a:t>
            </a:r>
            <a:endParaRPr kumimoji="0" lang="en-US" altLang="en-US" sz="2000" b="0"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 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(First octet: 225, which is in the range 224–239)</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5. 250.255.255.255</a:t>
            </a:r>
            <a:endParaRPr kumimoji="0" lang="en-US" altLang="en-US" sz="2000" b="0"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 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(First octet: 250, which is in the range 240–255)</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nSpc>
                <a:spcPct val="150000"/>
              </a:lnSpc>
            </a:pPr>
            <a:endParaRPr lang="en-GB" sz="2000" dirty="0">
              <a:latin typeface="Times New Roman" panose="02020603050405020304" pitchFamily="18" charset="0"/>
              <a:cs typeface="Times New Roman" panose="02020603050405020304" pitchFamily="18" charset="0"/>
            </a:endParaRPr>
          </a:p>
          <a:p>
            <a:endParaRPr lang="en-GB" sz="2000" dirty="0"/>
          </a:p>
        </p:txBody>
      </p:sp>
    </p:spTree>
    <p:extLst>
      <p:ext uri="{BB962C8B-B14F-4D97-AF65-F5344CB8AC3E}">
        <p14:creationId xmlns:p14="http://schemas.microsoft.com/office/powerpoint/2010/main" val="21353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 calcmode="lin" valueType="num">
                                      <p:cBhvr additive="base">
                                        <p:cTn id="2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 calcmode="lin" valueType="num">
                                      <p:cBhvr additive="base">
                                        <p:cTn id="2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2" end="2"/>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 calcmode="lin" valueType="num">
                                      <p:cBhvr additive="base">
                                        <p:cTn id="3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additive="base">
                                        <p:cTn id="3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 calcmode="lin" valueType="num">
                                      <p:cBhvr additive="base">
                                        <p:cTn id="4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5" end="5"/>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 calcmode="lin" valueType="num">
                                      <p:cBhvr additive="base">
                                        <p:cTn id="4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6" end="6"/>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anim calcmode="lin" valueType="num">
                                      <p:cBhvr additive="base">
                                        <p:cTn id="5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8" end="8"/>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anim calcmode="lin" valueType="num">
                                      <p:cBhvr additive="base">
                                        <p:cTn id="5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981200" y="30164"/>
            <a:ext cx="8229600" cy="350837"/>
          </a:xfrm>
        </p:spPr>
        <p:txBody>
          <a:bodyPr>
            <a:normAutofit fontScale="90000"/>
          </a:bodyPr>
          <a:lstStyle/>
          <a:p>
            <a:pPr algn="ctr" eaLnBrk="1" hangingPunct="1"/>
            <a:r>
              <a:rPr lang="en-US" sz="3200" b="1" dirty="0">
                <a:solidFill>
                  <a:srgbClr val="FF0000"/>
                </a:solidFill>
                <a:latin typeface="Times New Roman" panose="02020603050405020304" pitchFamily="18" charset="0"/>
                <a:cs typeface="Times New Roman" panose="02020603050405020304" pitchFamily="18" charset="0"/>
              </a:rPr>
              <a:t>1.5.1 Address Blocks </a:t>
            </a:r>
          </a:p>
        </p:txBody>
      </p:sp>
      <p:sp>
        <p:nvSpPr>
          <p:cNvPr id="15363" name="Content Placeholder 2"/>
          <p:cNvSpPr>
            <a:spLocks noGrp="1"/>
          </p:cNvSpPr>
          <p:nvPr>
            <p:ph idx="1"/>
          </p:nvPr>
        </p:nvSpPr>
        <p:spPr>
          <a:xfrm>
            <a:off x="212271" y="381000"/>
            <a:ext cx="11979729" cy="6446835"/>
          </a:xfrm>
        </p:spPr>
        <p:txBody>
          <a:bodyPr>
            <a:noAutofit/>
          </a:bodyPr>
          <a:lstStyle/>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Address blocks </a:t>
            </a:r>
            <a:r>
              <a:rPr lang="en-GB" sz="2600" b="1" dirty="0">
                <a:solidFill>
                  <a:srgbClr val="FF0000"/>
                </a:solidFill>
                <a:latin typeface="Times New Roman" panose="02020603050405020304" pitchFamily="18" charset="0"/>
                <a:cs typeface="Times New Roman" panose="02020603050405020304" pitchFamily="18" charset="0"/>
              </a:rPr>
              <a:t>are ranges of IP addresses </a:t>
            </a:r>
            <a:r>
              <a:rPr lang="en-GB" sz="2600" dirty="0">
                <a:latin typeface="Times New Roman" panose="02020603050405020304" pitchFamily="18" charset="0"/>
                <a:cs typeface="Times New Roman" panose="02020603050405020304" pitchFamily="18" charset="0"/>
              </a:rPr>
              <a:t>that are </a:t>
            </a:r>
            <a:r>
              <a:rPr lang="en-GB" sz="2600" b="1" dirty="0">
                <a:latin typeface="Times New Roman" panose="02020603050405020304" pitchFamily="18" charset="0"/>
                <a:cs typeface="Times New Roman" panose="02020603050405020304" pitchFamily="18" charset="0"/>
              </a:rPr>
              <a:t>allocated</a:t>
            </a:r>
            <a:r>
              <a:rPr lang="en-GB" sz="2600" dirty="0">
                <a:latin typeface="Times New Roman" panose="02020603050405020304" pitchFamily="18" charset="0"/>
                <a:cs typeface="Times New Roman" panose="02020603050405020304" pitchFamily="18" charset="0"/>
              </a:rPr>
              <a:t> to </a:t>
            </a:r>
            <a:r>
              <a:rPr lang="en-GB" sz="2600" b="1" dirty="0">
                <a:latin typeface="Times New Roman" panose="02020603050405020304" pitchFamily="18" charset="0"/>
                <a:cs typeface="Times New Roman" panose="02020603050405020304" pitchFamily="18" charset="0"/>
              </a:rPr>
              <a:t>organizations</a:t>
            </a:r>
            <a:r>
              <a:rPr lang="en-GB" sz="2600" dirty="0">
                <a:latin typeface="Times New Roman" panose="02020603050405020304" pitchFamily="18" charset="0"/>
                <a:cs typeface="Times New Roman" panose="02020603050405020304" pitchFamily="18" charset="0"/>
              </a:rPr>
              <a:t> or </a:t>
            </a:r>
            <a:r>
              <a:rPr lang="en-GB" sz="2600" b="1" dirty="0">
                <a:solidFill>
                  <a:srgbClr val="D60093"/>
                </a:solidFill>
                <a:latin typeface="Times New Roman" panose="02020603050405020304" pitchFamily="18" charset="0"/>
                <a:cs typeface="Times New Roman" panose="02020603050405020304" pitchFamily="18" charset="0"/>
              </a:rPr>
              <a:t>ISPs</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These </a:t>
            </a:r>
            <a:r>
              <a:rPr lang="en-GB" sz="2600" b="1" dirty="0">
                <a:latin typeface="Times New Roman" panose="02020603050405020304" pitchFamily="18" charset="0"/>
                <a:cs typeface="Times New Roman" panose="02020603050405020304" pitchFamily="18" charset="0"/>
              </a:rPr>
              <a:t>blocks</a:t>
            </a:r>
            <a:r>
              <a:rPr lang="en-GB" sz="2600" dirty="0">
                <a:latin typeface="Times New Roman" panose="02020603050405020304" pitchFamily="18" charset="0"/>
                <a:cs typeface="Times New Roman" panose="02020603050405020304" pitchFamily="18" charset="0"/>
              </a:rPr>
              <a:t> can be </a:t>
            </a:r>
            <a:r>
              <a:rPr lang="en-GB" sz="2600" b="1" dirty="0">
                <a:latin typeface="Times New Roman" panose="02020603050405020304" pitchFamily="18" charset="0"/>
                <a:cs typeface="Times New Roman" panose="02020603050405020304" pitchFamily="18" charset="0"/>
              </a:rPr>
              <a:t>divided</a:t>
            </a:r>
            <a:r>
              <a:rPr lang="en-GB" sz="2600" dirty="0">
                <a:latin typeface="Times New Roman" panose="02020603050405020304" pitchFamily="18" charset="0"/>
                <a:cs typeface="Times New Roman" panose="02020603050405020304" pitchFamily="18" charset="0"/>
              </a:rPr>
              <a:t> into </a:t>
            </a:r>
            <a:r>
              <a:rPr lang="en-GB" sz="2600" b="1" dirty="0">
                <a:latin typeface="Times New Roman" panose="02020603050405020304" pitchFamily="18" charset="0"/>
                <a:cs typeface="Times New Roman" panose="02020603050405020304" pitchFamily="18" charset="0"/>
              </a:rPr>
              <a:t>subnets</a:t>
            </a:r>
            <a:r>
              <a:rPr lang="en-GB" sz="2600" dirty="0">
                <a:latin typeface="Times New Roman" panose="02020603050405020304" pitchFamily="18" charset="0"/>
                <a:cs typeface="Times New Roman" panose="02020603050405020304" pitchFamily="18" charset="0"/>
              </a:rPr>
              <a:t> for </a:t>
            </a:r>
            <a:r>
              <a:rPr lang="en-GB" sz="2600" b="1" dirty="0">
                <a:solidFill>
                  <a:srgbClr val="990033"/>
                </a:solidFill>
                <a:latin typeface="Times New Roman" panose="02020603050405020304" pitchFamily="18" charset="0"/>
                <a:cs typeface="Times New Roman" panose="02020603050405020304" pitchFamily="18" charset="0"/>
              </a:rPr>
              <a:t>efficient management </a:t>
            </a:r>
            <a:r>
              <a:rPr lang="en-GB" sz="2600" dirty="0">
                <a:latin typeface="Times New Roman" panose="02020603050405020304" pitchFamily="18" charset="0"/>
                <a:cs typeface="Times New Roman" panose="02020603050405020304" pitchFamily="18" charset="0"/>
              </a:rPr>
              <a:t>and </a:t>
            </a:r>
            <a:r>
              <a:rPr lang="en-GB" sz="2600" b="1" dirty="0">
                <a:solidFill>
                  <a:srgbClr val="990033"/>
                </a:solidFill>
                <a:latin typeface="Times New Roman" panose="02020603050405020304" pitchFamily="18" charset="0"/>
                <a:cs typeface="Times New Roman" panose="02020603050405020304" pitchFamily="18" charset="0"/>
              </a:rPr>
              <a:t>use</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b="1" dirty="0">
                <a:solidFill>
                  <a:srgbClr val="FF0000"/>
                </a:solidFill>
                <a:latin typeface="Times New Roman" panose="02020603050405020304" pitchFamily="18" charset="0"/>
                <a:cs typeface="Times New Roman" panose="02020603050405020304" pitchFamily="18" charset="0"/>
              </a:rPr>
              <a:t>Here's how it works:</a:t>
            </a:r>
          </a:p>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1. CIDR Notation</a:t>
            </a:r>
            <a:r>
              <a:rPr lang="en-GB" sz="2600" dirty="0">
                <a:solidFill>
                  <a:srgbClr val="66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Instead of relying solely on </a:t>
            </a:r>
            <a:r>
              <a:rPr lang="en-GB" sz="2600" b="1" dirty="0">
                <a:latin typeface="Times New Roman" panose="02020603050405020304" pitchFamily="18" charset="0"/>
                <a:cs typeface="Times New Roman" panose="02020603050405020304" pitchFamily="18" charset="0"/>
              </a:rPr>
              <a:t>classful addressing, </a:t>
            </a:r>
            <a:r>
              <a:rPr lang="en-GB" sz="2600" b="1" dirty="0">
                <a:solidFill>
                  <a:srgbClr val="6600CC"/>
                </a:solidFill>
                <a:latin typeface="Times New Roman" panose="02020603050405020304" pitchFamily="18" charset="0"/>
                <a:cs typeface="Times New Roman" panose="02020603050405020304" pitchFamily="18" charset="0"/>
              </a:rPr>
              <a:t>CIDR</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a:solidFill>
                  <a:srgbClr val="990033"/>
                </a:solidFill>
                <a:latin typeface="Times New Roman" panose="02020603050405020304" pitchFamily="18" charset="0"/>
                <a:cs typeface="Times New Roman" panose="02020603050405020304" pitchFamily="18" charset="0"/>
              </a:rPr>
              <a:t>(Classless Inter-Domain Routing) </a:t>
            </a:r>
            <a:r>
              <a:rPr lang="en-GB" sz="2600" dirty="0">
                <a:latin typeface="Times New Roman" panose="02020603050405020304" pitchFamily="18" charset="0"/>
                <a:cs typeface="Times New Roman" panose="02020603050405020304" pitchFamily="18" charset="0"/>
              </a:rPr>
              <a:t>allows for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flexible</a:t>
            </a:r>
            <a:r>
              <a:rPr lang="en-GB" sz="2600" b="1"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subnetting</a:t>
            </a:r>
            <a:r>
              <a:rPr lang="en-GB" sz="2600" dirty="0">
                <a:solidFill>
                  <a:srgbClr val="0000CC"/>
                </a:solidFill>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and the </a:t>
            </a:r>
            <a:r>
              <a:rPr lang="en-GB" sz="2600" b="1" dirty="0">
                <a:solidFill>
                  <a:srgbClr val="0000CC"/>
                </a:solidFill>
                <a:latin typeface="Times New Roman" panose="02020603050405020304" pitchFamily="18" charset="0"/>
                <a:cs typeface="Times New Roman" panose="02020603050405020304" pitchFamily="18" charset="0"/>
              </a:rPr>
              <a:t>allocation</a:t>
            </a:r>
            <a:r>
              <a:rPr lang="en-GB" sz="2600" dirty="0">
                <a:latin typeface="Times New Roman" panose="02020603050405020304" pitchFamily="18" charset="0"/>
                <a:cs typeface="Times New Roman" panose="02020603050405020304" pitchFamily="18" charset="0"/>
              </a:rPr>
              <a:t> of </a:t>
            </a:r>
            <a:r>
              <a:rPr lang="en-GB" sz="2600" b="1" dirty="0">
                <a:solidFill>
                  <a:srgbClr val="0000CC"/>
                </a:solidFill>
                <a:latin typeface="Times New Roman" panose="02020603050405020304" pitchFamily="18" charset="0"/>
                <a:cs typeface="Times New Roman" panose="02020603050405020304" pitchFamily="18" charset="0"/>
              </a:rPr>
              <a:t>address</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blocks</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600" b="1" dirty="0">
                <a:latin typeface="Times New Roman" panose="02020603050405020304" pitchFamily="18" charset="0"/>
                <a:cs typeface="Times New Roman" panose="02020603050405020304" pitchFamily="18" charset="0"/>
              </a:rPr>
              <a:t>CIDR notation </a:t>
            </a:r>
            <a:r>
              <a:rPr lang="en-GB" sz="2600" dirty="0">
                <a:latin typeface="Times New Roman" panose="02020603050405020304" pitchFamily="18" charset="0"/>
                <a:cs typeface="Times New Roman" panose="02020603050405020304" pitchFamily="18" charset="0"/>
              </a:rPr>
              <a:t>combines the </a:t>
            </a:r>
            <a:r>
              <a:rPr lang="en-GB" sz="2600" b="1" dirty="0">
                <a:solidFill>
                  <a:srgbClr val="6600CC"/>
                </a:solidFill>
                <a:latin typeface="Times New Roman" panose="02020603050405020304" pitchFamily="18" charset="0"/>
                <a:cs typeface="Times New Roman" panose="02020603050405020304" pitchFamily="18" charset="0"/>
              </a:rPr>
              <a:t>IP address </a:t>
            </a:r>
            <a:r>
              <a:rPr lang="en-GB" sz="2600" dirty="0">
                <a:latin typeface="Times New Roman" panose="02020603050405020304" pitchFamily="18" charset="0"/>
                <a:cs typeface="Times New Roman" panose="02020603050405020304" pitchFamily="18" charset="0"/>
              </a:rPr>
              <a:t>with a </a:t>
            </a:r>
            <a:r>
              <a:rPr lang="en-GB" sz="2600" b="1" dirty="0">
                <a:solidFill>
                  <a:srgbClr val="FF0000"/>
                </a:solidFill>
                <a:latin typeface="Times New Roman" panose="02020603050405020304" pitchFamily="18" charset="0"/>
                <a:cs typeface="Times New Roman" panose="02020603050405020304" pitchFamily="18" charset="0"/>
              </a:rPr>
              <a:t>subnet mask</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e.g., </a:t>
            </a:r>
            <a:r>
              <a:rPr lang="en-GB" sz="2600" b="1" dirty="0">
                <a:latin typeface="Times New Roman" panose="02020603050405020304" pitchFamily="18" charset="0"/>
                <a:cs typeface="Times New Roman" panose="02020603050405020304" pitchFamily="18" charset="0"/>
              </a:rPr>
              <a:t>192.168.1.0/24</a:t>
            </a:r>
            <a:r>
              <a:rPr lang="en-GB" sz="2600" dirty="0">
                <a:latin typeface="Times New Roman" panose="02020603050405020304" pitchFamily="18" charset="0"/>
                <a:cs typeface="Times New Roman" panose="02020603050405020304" pitchFamily="18" charset="0"/>
              </a:rPr>
              <a:t>, where </a:t>
            </a:r>
            <a:r>
              <a:rPr lang="en-GB" sz="2600" b="1" dirty="0">
                <a:solidFill>
                  <a:srgbClr val="0000CC"/>
                </a:solidFill>
                <a:latin typeface="Times New Roman" panose="02020603050405020304" pitchFamily="18" charset="0"/>
                <a:cs typeface="Times New Roman" panose="02020603050405020304" pitchFamily="18" charset="0"/>
              </a:rPr>
              <a:t>"/24" </a:t>
            </a:r>
            <a:r>
              <a:rPr lang="en-GB" sz="2600" dirty="0">
                <a:latin typeface="Times New Roman" panose="02020603050405020304" pitchFamily="18" charset="0"/>
                <a:cs typeface="Times New Roman" panose="02020603050405020304" pitchFamily="18" charset="0"/>
              </a:rPr>
              <a:t>indicates the </a:t>
            </a:r>
            <a:r>
              <a:rPr lang="en-GB" sz="2600" b="1" dirty="0">
                <a:latin typeface="Times New Roman" panose="02020603050405020304" pitchFamily="18" charset="0"/>
                <a:cs typeface="Times New Roman" panose="02020603050405020304" pitchFamily="18" charset="0"/>
              </a:rPr>
              <a:t>number</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of </a:t>
            </a:r>
            <a:r>
              <a:rPr lang="en-GB" sz="2600" b="1" dirty="0">
                <a:latin typeface="Times New Roman" panose="02020603050405020304" pitchFamily="18" charset="0"/>
                <a:cs typeface="Times New Roman" panose="02020603050405020304" pitchFamily="18" charset="0"/>
              </a:rPr>
              <a:t>bits</a:t>
            </a:r>
            <a:r>
              <a:rPr lang="en-GB" sz="2600" dirty="0">
                <a:latin typeface="Times New Roman" panose="02020603050405020304" pitchFamily="18" charset="0"/>
                <a:cs typeface="Times New Roman" panose="02020603050405020304" pitchFamily="18" charset="0"/>
              </a:rPr>
              <a:t> used for the </a:t>
            </a:r>
            <a:r>
              <a:rPr lang="en-GB" sz="2600" b="1" dirty="0">
                <a:solidFill>
                  <a:srgbClr val="006666"/>
                </a:solidFill>
                <a:latin typeface="Times New Roman" panose="02020603050405020304" pitchFamily="18" charset="0"/>
                <a:cs typeface="Times New Roman" panose="02020603050405020304" pitchFamily="18" charset="0"/>
              </a:rPr>
              <a:t>network part</a:t>
            </a:r>
            <a:r>
              <a:rPr lang="en-GB" sz="2600" dirty="0">
                <a:latin typeface="Times New Roman" panose="02020603050405020304" pitchFamily="18" charset="0"/>
                <a:cs typeface="Times New Roman" panose="02020603050405020304" pitchFamily="18" charset="0"/>
              </a:rPr>
              <a:t>.</a:t>
            </a:r>
          </a:p>
        </p:txBody>
      </p:sp>
      <p:sp>
        <p:nvSpPr>
          <p:cNvPr id="7" name="Slide Number Placeholder 6"/>
          <p:cNvSpPr>
            <a:spLocks noGrp="1"/>
          </p:cNvSpPr>
          <p:nvPr>
            <p:ph type="sldNum" sz="quarter" idx="12"/>
          </p:nvPr>
        </p:nvSpPr>
        <p:spPr/>
        <p:txBody>
          <a:bodyPr/>
          <a:lstStyle/>
          <a:p>
            <a:pPr>
              <a:defRPr/>
            </a:pPr>
            <a:fld id="{37D3E142-7188-41AC-8787-CFF8E30676BC}" type="slidenum">
              <a:rPr lang="en-US" smtClean="0"/>
              <a:pPr>
                <a:defRPr/>
              </a:pPr>
              <a:t>25</a:t>
            </a:fld>
            <a:endParaRPr lang="en-US" dirty="0"/>
          </a:p>
        </p:txBody>
      </p:sp>
    </p:spTree>
    <p:extLst>
      <p:ext uri="{BB962C8B-B14F-4D97-AF65-F5344CB8AC3E}">
        <p14:creationId xmlns:p14="http://schemas.microsoft.com/office/powerpoint/2010/main" val="2368648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1E69A-79DB-3210-7CE6-4B50DCE69555}"/>
            </a:ext>
          </a:extLst>
        </p:cNvPr>
        <p:cNvGrpSpPr/>
        <p:nvPr/>
      </p:nvGrpSpPr>
      <p:grpSpPr>
        <a:xfrm>
          <a:off x="0" y="0"/>
          <a:ext cx="0" cy="0"/>
          <a:chOff x="0" y="0"/>
          <a:chExt cx="0" cy="0"/>
        </a:xfrm>
      </p:grpSpPr>
      <p:sp>
        <p:nvSpPr>
          <p:cNvPr id="15362" name="Title 1">
            <a:extLst>
              <a:ext uri="{FF2B5EF4-FFF2-40B4-BE49-F238E27FC236}">
                <a16:creationId xmlns:a16="http://schemas.microsoft.com/office/drawing/2014/main" id="{CFA9F52C-C6C7-155A-4D86-2770B010563F}"/>
              </a:ext>
            </a:extLst>
          </p:cNvPr>
          <p:cNvSpPr>
            <a:spLocks noGrp="1"/>
          </p:cNvSpPr>
          <p:nvPr>
            <p:ph type="title"/>
          </p:nvPr>
        </p:nvSpPr>
        <p:spPr>
          <a:xfrm>
            <a:off x="1981200" y="30164"/>
            <a:ext cx="8229600" cy="350837"/>
          </a:xfrm>
        </p:spPr>
        <p:txBody>
          <a:bodyPr>
            <a:normAutofit fontScale="90000"/>
          </a:bodyPr>
          <a:lstStyle/>
          <a:p>
            <a:pPr algn="ctr" eaLnBrk="1" hangingPunct="1"/>
            <a:r>
              <a:rPr lang="en-US" sz="3200" b="1" dirty="0">
                <a:solidFill>
                  <a:srgbClr val="FF0000"/>
                </a:solidFill>
                <a:latin typeface="Times New Roman" panose="02020603050405020304" pitchFamily="18" charset="0"/>
                <a:cs typeface="Times New Roman" panose="02020603050405020304" pitchFamily="18" charset="0"/>
              </a:rPr>
              <a:t>1.5.1 Classes and Blocks </a:t>
            </a:r>
          </a:p>
        </p:txBody>
      </p:sp>
      <p:sp>
        <p:nvSpPr>
          <p:cNvPr id="15363" name="Content Placeholder 2">
            <a:extLst>
              <a:ext uri="{FF2B5EF4-FFF2-40B4-BE49-F238E27FC236}">
                <a16:creationId xmlns:a16="http://schemas.microsoft.com/office/drawing/2014/main" id="{9D083F12-FD21-D955-CA35-521F6AA282C7}"/>
              </a:ext>
            </a:extLst>
          </p:cNvPr>
          <p:cNvSpPr>
            <a:spLocks noGrp="1"/>
          </p:cNvSpPr>
          <p:nvPr>
            <p:ph idx="1"/>
          </p:nvPr>
        </p:nvSpPr>
        <p:spPr>
          <a:xfrm>
            <a:off x="1" y="208784"/>
            <a:ext cx="12192000" cy="6619052"/>
          </a:xfrm>
        </p:spPr>
        <p:txBody>
          <a:bodyPr>
            <a:noAutofit/>
          </a:bodyPr>
          <a:lstStyle/>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2. Allocation</a:t>
            </a:r>
            <a:r>
              <a:rPr lang="en-GB" sz="2600" dirty="0">
                <a:solidFill>
                  <a:srgbClr val="00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b="1" dirty="0">
                <a:solidFill>
                  <a:srgbClr val="D60093"/>
                </a:solidFill>
                <a:latin typeface="Times New Roman" panose="02020603050405020304" pitchFamily="18" charset="0"/>
                <a:cs typeface="Times New Roman" panose="02020603050405020304" pitchFamily="18" charset="0"/>
              </a:rPr>
              <a:t>Blocks</a:t>
            </a:r>
            <a:r>
              <a:rPr lang="en-GB" sz="2600" dirty="0">
                <a:latin typeface="Times New Roman" panose="02020603050405020304" pitchFamily="18" charset="0"/>
                <a:cs typeface="Times New Roman" panose="02020603050405020304" pitchFamily="18" charset="0"/>
              </a:rPr>
              <a:t> are often </a:t>
            </a:r>
            <a:r>
              <a:rPr lang="en-GB" sz="2600" b="1" dirty="0">
                <a:solidFill>
                  <a:srgbClr val="D60093"/>
                </a:solidFill>
                <a:latin typeface="Times New Roman" panose="02020603050405020304" pitchFamily="18" charset="0"/>
                <a:cs typeface="Times New Roman" panose="02020603050405020304" pitchFamily="18" charset="0"/>
              </a:rPr>
              <a:t>allocated</a:t>
            </a:r>
            <a:r>
              <a:rPr lang="en-GB" sz="2600" dirty="0">
                <a:latin typeface="Times New Roman" panose="02020603050405020304" pitchFamily="18" charset="0"/>
                <a:cs typeface="Times New Roman" panose="02020603050405020304" pitchFamily="18" charset="0"/>
              </a:rPr>
              <a:t> based on the </a:t>
            </a:r>
            <a:r>
              <a:rPr lang="en-GB" sz="2600" b="1" dirty="0">
                <a:solidFill>
                  <a:srgbClr val="D60093"/>
                </a:solidFill>
                <a:latin typeface="Times New Roman" panose="02020603050405020304" pitchFamily="18" charset="0"/>
                <a:cs typeface="Times New Roman" panose="02020603050405020304" pitchFamily="18" charset="0"/>
              </a:rPr>
              <a:t>needs</a:t>
            </a:r>
            <a:r>
              <a:rPr lang="en-GB" sz="2600" dirty="0">
                <a:latin typeface="Times New Roman" panose="02020603050405020304" pitchFamily="18" charset="0"/>
                <a:cs typeface="Times New Roman" panose="02020603050405020304" pitchFamily="18" charset="0"/>
              </a:rPr>
              <a:t> of an </a:t>
            </a:r>
            <a:r>
              <a:rPr lang="en-GB" sz="2600" b="1" dirty="0">
                <a:solidFill>
                  <a:srgbClr val="D60093"/>
                </a:solidFill>
                <a:latin typeface="Times New Roman" panose="02020603050405020304" pitchFamily="18" charset="0"/>
                <a:cs typeface="Times New Roman" panose="02020603050405020304" pitchFamily="18" charset="0"/>
              </a:rPr>
              <a:t>organization</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allowing</a:t>
            </a:r>
            <a:r>
              <a:rPr lang="en-GB" sz="2600" dirty="0">
                <a:latin typeface="Times New Roman" panose="02020603050405020304" pitchFamily="18" charset="0"/>
                <a:cs typeface="Times New Roman" panose="02020603050405020304" pitchFamily="18" charset="0"/>
              </a:rPr>
              <a:t> for </a:t>
            </a:r>
            <a:r>
              <a:rPr lang="en-GB" sz="2600" b="1" dirty="0">
                <a:latin typeface="Times New Roman" panose="02020603050405020304" pitchFamily="18" charset="0"/>
                <a:cs typeface="Times New Roman" panose="02020603050405020304" pitchFamily="18" charset="0"/>
              </a:rPr>
              <a:t>varying</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sizes</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For example, </a:t>
            </a:r>
            <a:r>
              <a:rPr lang="en-GB" sz="2600" dirty="0">
                <a:latin typeface="Times New Roman" panose="02020603050405020304" pitchFamily="18" charset="0"/>
                <a:cs typeface="Times New Roman" panose="02020603050405020304" pitchFamily="18" charset="0"/>
              </a:rPr>
              <a:t>an </a:t>
            </a:r>
            <a:r>
              <a:rPr lang="en-GB" sz="2600" b="1" dirty="0">
                <a:latin typeface="Times New Roman" panose="02020603050405020304" pitchFamily="18" charset="0"/>
                <a:cs typeface="Times New Roman" panose="02020603050405020304" pitchFamily="18" charset="0"/>
              </a:rPr>
              <a:t>organization</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needing</a:t>
            </a:r>
            <a:r>
              <a:rPr lang="en-GB" sz="2600" dirty="0">
                <a:latin typeface="Times New Roman" panose="02020603050405020304" pitchFamily="18" charset="0"/>
                <a:cs typeface="Times New Roman" panose="02020603050405020304" pitchFamily="18" charset="0"/>
              </a:rPr>
              <a:t> a </a:t>
            </a:r>
            <a:r>
              <a:rPr lang="en-GB" sz="2600" b="1" dirty="0">
                <a:solidFill>
                  <a:srgbClr val="6600CC"/>
                </a:solidFill>
                <a:latin typeface="Times New Roman" panose="02020603050405020304" pitchFamily="18" charset="0"/>
                <a:cs typeface="Times New Roman" panose="02020603050405020304" pitchFamily="18" charset="0"/>
              </a:rPr>
              <a:t>small</a:t>
            </a:r>
            <a:r>
              <a:rPr lang="en-GB" sz="2600" dirty="0">
                <a:solidFill>
                  <a:srgbClr val="6600CC"/>
                </a:solidFill>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number</a:t>
            </a:r>
            <a:r>
              <a:rPr lang="en-GB" sz="2600" dirty="0">
                <a:solidFill>
                  <a:srgbClr val="6600CC"/>
                </a:solidFill>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of </a:t>
            </a:r>
            <a:r>
              <a:rPr lang="en-GB" sz="2600" b="1" dirty="0">
                <a:solidFill>
                  <a:srgbClr val="6600CC"/>
                </a:solidFill>
                <a:latin typeface="Times New Roman" panose="02020603050405020304" pitchFamily="18" charset="0"/>
                <a:cs typeface="Times New Roman" panose="02020603050405020304" pitchFamily="18" charset="0"/>
              </a:rPr>
              <a:t>addresses</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might </a:t>
            </a:r>
            <a:r>
              <a:rPr lang="en-GB" sz="2600" b="1" dirty="0">
                <a:solidFill>
                  <a:srgbClr val="FF0000"/>
                </a:solidFill>
                <a:latin typeface="Times New Roman" panose="02020603050405020304" pitchFamily="18" charset="0"/>
                <a:cs typeface="Times New Roman" panose="02020603050405020304" pitchFamily="18" charset="0"/>
              </a:rPr>
              <a:t>receive</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a /28 block </a:t>
            </a:r>
            <a:r>
              <a:rPr lang="en-GB" sz="2600" dirty="0">
                <a:latin typeface="Times New Roman" panose="02020603050405020304" pitchFamily="18" charset="0"/>
                <a:cs typeface="Times New Roman" panose="02020603050405020304" pitchFamily="18" charset="0"/>
              </a:rPr>
              <a:t>(</a:t>
            </a:r>
            <a:r>
              <a:rPr lang="en-GB" sz="2600" b="1" dirty="0">
                <a:latin typeface="Times New Roman" panose="02020603050405020304" pitchFamily="18" charset="0"/>
                <a:cs typeface="Times New Roman" panose="02020603050405020304" pitchFamily="18" charset="0"/>
              </a:rPr>
              <a:t>16 addresses</a:t>
            </a:r>
            <a:r>
              <a:rPr lang="en-GB" sz="2600" dirty="0">
                <a:latin typeface="Times New Roman" panose="02020603050405020304" pitchFamily="18" charset="0"/>
                <a:cs typeface="Times New Roman" panose="02020603050405020304" pitchFamily="18" charset="0"/>
              </a:rPr>
              <a:t>), while a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larger</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organization</a:t>
            </a:r>
            <a:r>
              <a:rPr lang="en-GB" sz="2600" dirty="0">
                <a:latin typeface="Times New Roman" panose="02020603050405020304" pitchFamily="18" charset="0"/>
                <a:cs typeface="Times New Roman" panose="02020603050405020304" pitchFamily="18" charset="0"/>
              </a:rPr>
              <a:t> might get a </a:t>
            </a:r>
            <a:r>
              <a:rPr lang="en-GB" sz="2600" b="1" dirty="0">
                <a:latin typeface="Times New Roman" panose="02020603050405020304" pitchFamily="18" charset="0"/>
                <a:cs typeface="Times New Roman" panose="02020603050405020304" pitchFamily="18" charset="0"/>
              </a:rPr>
              <a:t>/16 block </a:t>
            </a:r>
            <a:r>
              <a:rPr lang="en-GB" sz="2600" dirty="0">
                <a:latin typeface="Times New Roman" panose="02020603050405020304" pitchFamily="18" charset="0"/>
                <a:cs typeface="Times New Roman" panose="02020603050405020304" pitchFamily="18" charset="0"/>
              </a:rPr>
              <a:t>(</a:t>
            </a:r>
            <a:r>
              <a:rPr lang="en-GB" sz="2600" b="1" dirty="0">
                <a:solidFill>
                  <a:srgbClr val="990033"/>
                </a:solidFill>
                <a:latin typeface="Times New Roman" panose="02020603050405020304" pitchFamily="18" charset="0"/>
                <a:cs typeface="Times New Roman" panose="02020603050405020304" pitchFamily="18" charset="0"/>
              </a:rPr>
              <a:t>65,536 addresses).</a:t>
            </a:r>
          </a:p>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3. Subnetting</a:t>
            </a:r>
            <a:r>
              <a:rPr lang="en-GB" sz="2600" dirty="0">
                <a:solidFill>
                  <a:srgbClr val="00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Organizations</a:t>
            </a:r>
            <a:r>
              <a:rPr lang="en-GB" sz="2600" dirty="0">
                <a:latin typeface="Times New Roman" panose="02020603050405020304" pitchFamily="18" charset="0"/>
                <a:cs typeface="Times New Roman" panose="02020603050405020304" pitchFamily="18" charset="0"/>
              </a:rPr>
              <a:t> can further divide their </a:t>
            </a:r>
            <a:r>
              <a:rPr lang="en-GB" sz="2600" b="1" dirty="0">
                <a:latin typeface="Times New Roman" panose="02020603050405020304" pitchFamily="18" charset="0"/>
                <a:cs typeface="Times New Roman" panose="02020603050405020304" pitchFamily="18" charset="0"/>
              </a:rPr>
              <a:t>allocated</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blocks</a:t>
            </a:r>
            <a:r>
              <a:rPr lang="en-GB" sz="2600" dirty="0">
                <a:latin typeface="Times New Roman" panose="02020603050405020304" pitchFamily="18" charset="0"/>
                <a:cs typeface="Times New Roman" panose="02020603050405020304" pitchFamily="18" charset="0"/>
              </a:rPr>
              <a:t> into </a:t>
            </a:r>
            <a:r>
              <a:rPr lang="en-GB" sz="2600" b="1" dirty="0">
                <a:latin typeface="Times New Roman" panose="02020603050405020304" pitchFamily="18" charset="0"/>
                <a:cs typeface="Times New Roman" panose="02020603050405020304" pitchFamily="18" charset="0"/>
              </a:rPr>
              <a:t>smaller</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a:solidFill>
                  <a:srgbClr val="990033"/>
                </a:solidFill>
                <a:latin typeface="Times New Roman" panose="02020603050405020304" pitchFamily="18" charset="0"/>
                <a:cs typeface="Times New Roman" panose="02020603050405020304" pitchFamily="18" charset="0"/>
              </a:rPr>
              <a:t>subnets</a:t>
            </a:r>
            <a:r>
              <a:rPr lang="en-GB" sz="2600" dirty="0">
                <a:latin typeface="Times New Roman" panose="02020603050405020304" pitchFamily="18" charset="0"/>
                <a:cs typeface="Times New Roman" panose="02020603050405020304" pitchFamily="18" charset="0"/>
              </a:rPr>
              <a:t> to </a:t>
            </a:r>
            <a:r>
              <a:rPr lang="en-GB" sz="2600" b="1" dirty="0">
                <a:solidFill>
                  <a:srgbClr val="0000CC"/>
                </a:solidFill>
                <a:latin typeface="Times New Roman" panose="02020603050405020304" pitchFamily="18" charset="0"/>
                <a:cs typeface="Times New Roman" panose="02020603050405020304" pitchFamily="18" charset="0"/>
              </a:rPr>
              <a:t>optimize address usage</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improve</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security</a:t>
            </a:r>
            <a:r>
              <a:rPr lang="en-GB" sz="2600" dirty="0">
                <a:latin typeface="Times New Roman" panose="02020603050405020304" pitchFamily="18" charset="0"/>
                <a:cs typeface="Times New Roman" panose="02020603050405020304" pitchFamily="18" charset="0"/>
              </a:rPr>
              <a:t>, and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enhance</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performance</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This helps </a:t>
            </a:r>
            <a:r>
              <a:rPr lang="en-GB" sz="2600" b="1" dirty="0">
                <a:latin typeface="Times New Roman" panose="02020603050405020304" pitchFamily="18" charset="0"/>
                <a:cs typeface="Times New Roman" panose="02020603050405020304" pitchFamily="18" charset="0"/>
              </a:rPr>
              <a:t>Efficient Use of Address Space</a:t>
            </a:r>
            <a:endParaRPr lang="en-GB" sz="26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3CCDA2B9-5E0A-9769-738C-D54B5144C465}"/>
              </a:ext>
            </a:extLst>
          </p:cNvPr>
          <p:cNvSpPr>
            <a:spLocks noGrp="1"/>
          </p:cNvSpPr>
          <p:nvPr>
            <p:ph type="sldNum" sz="quarter" idx="12"/>
          </p:nvPr>
        </p:nvSpPr>
        <p:spPr/>
        <p:txBody>
          <a:bodyPr/>
          <a:lstStyle/>
          <a:p>
            <a:pPr>
              <a:defRPr/>
            </a:pPr>
            <a:fld id="{37D3E142-7188-41AC-8787-CFF8E30676BC}" type="slidenum">
              <a:rPr lang="en-US" smtClean="0"/>
              <a:pPr>
                <a:defRPr/>
              </a:pPr>
              <a:t>26</a:t>
            </a:fld>
            <a:endParaRPr lang="en-US" dirty="0"/>
          </a:p>
        </p:txBody>
      </p:sp>
    </p:spTree>
    <p:extLst>
      <p:ext uri="{BB962C8B-B14F-4D97-AF65-F5344CB8AC3E}">
        <p14:creationId xmlns:p14="http://schemas.microsoft.com/office/powerpoint/2010/main" val="1583262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59B2A-8383-E4AE-EF6E-6E17AEBDE908}"/>
            </a:ext>
          </a:extLst>
        </p:cNvPr>
        <p:cNvGrpSpPr/>
        <p:nvPr/>
      </p:nvGrpSpPr>
      <p:grpSpPr>
        <a:xfrm>
          <a:off x="0" y="0"/>
          <a:ext cx="0" cy="0"/>
          <a:chOff x="0" y="0"/>
          <a:chExt cx="0" cy="0"/>
        </a:xfrm>
      </p:grpSpPr>
      <p:sp>
        <p:nvSpPr>
          <p:cNvPr id="15362" name="Title 1">
            <a:extLst>
              <a:ext uri="{FF2B5EF4-FFF2-40B4-BE49-F238E27FC236}">
                <a16:creationId xmlns:a16="http://schemas.microsoft.com/office/drawing/2014/main" id="{0C813A1F-298F-A769-54E3-1C69841BB9DF}"/>
              </a:ext>
            </a:extLst>
          </p:cNvPr>
          <p:cNvSpPr>
            <a:spLocks noGrp="1"/>
          </p:cNvSpPr>
          <p:nvPr>
            <p:ph type="title"/>
          </p:nvPr>
        </p:nvSpPr>
        <p:spPr>
          <a:xfrm>
            <a:off x="1981200" y="30164"/>
            <a:ext cx="8229600" cy="350837"/>
          </a:xfrm>
        </p:spPr>
        <p:txBody>
          <a:bodyPr>
            <a:normAutofit fontScale="90000"/>
          </a:bodyPr>
          <a:lstStyle/>
          <a:p>
            <a:pPr algn="ctr" eaLnBrk="1" hangingPunct="1"/>
            <a:r>
              <a:rPr lang="en-US" sz="3200" b="1" dirty="0">
                <a:solidFill>
                  <a:srgbClr val="FF0000"/>
                </a:solidFill>
                <a:latin typeface="Times New Roman" panose="02020603050405020304" pitchFamily="18" charset="0"/>
                <a:cs typeface="Times New Roman" panose="02020603050405020304" pitchFamily="18" charset="0"/>
              </a:rPr>
              <a:t>1.5.1 Classes and Blocks </a:t>
            </a:r>
          </a:p>
        </p:txBody>
      </p:sp>
      <p:sp>
        <p:nvSpPr>
          <p:cNvPr id="15363" name="Content Placeholder 2">
            <a:extLst>
              <a:ext uri="{FF2B5EF4-FFF2-40B4-BE49-F238E27FC236}">
                <a16:creationId xmlns:a16="http://schemas.microsoft.com/office/drawing/2014/main" id="{3312DFB5-6D73-5328-9B4E-E79126A8B463}"/>
              </a:ext>
            </a:extLst>
          </p:cNvPr>
          <p:cNvSpPr>
            <a:spLocks noGrp="1"/>
          </p:cNvSpPr>
          <p:nvPr>
            <p:ph idx="1"/>
          </p:nvPr>
        </p:nvSpPr>
        <p:spPr>
          <a:xfrm>
            <a:off x="1" y="208784"/>
            <a:ext cx="12192000" cy="6619052"/>
          </a:xfrm>
        </p:spPr>
        <p:txBody>
          <a:bodyPr>
            <a:noAutofit/>
          </a:bodyPr>
          <a:lstStyle/>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4. </a:t>
            </a:r>
            <a:r>
              <a:rPr lang="en-GB" sz="2600" b="1" dirty="0" err="1">
                <a:solidFill>
                  <a:srgbClr val="6600CC"/>
                </a:solidFill>
                <a:latin typeface="Times New Roman" panose="02020603050405020304" pitchFamily="18" charset="0"/>
                <a:cs typeface="Times New Roman" panose="02020603050405020304" pitchFamily="18" charset="0"/>
              </a:rPr>
              <a:t>Supernetting</a:t>
            </a:r>
            <a:r>
              <a:rPr lang="en-GB" sz="2600" dirty="0">
                <a:solidFill>
                  <a:srgbClr val="66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This is the </a:t>
            </a:r>
            <a:r>
              <a:rPr lang="en-GB" sz="2600" b="1" dirty="0">
                <a:latin typeface="Times New Roman" panose="02020603050405020304" pitchFamily="18" charset="0"/>
                <a:cs typeface="Times New Roman" panose="02020603050405020304" pitchFamily="18" charset="0"/>
              </a:rPr>
              <a:t>practice</a:t>
            </a:r>
            <a:r>
              <a:rPr lang="en-GB" sz="2600" dirty="0">
                <a:latin typeface="Times New Roman" panose="02020603050405020304" pitchFamily="18" charset="0"/>
                <a:cs typeface="Times New Roman" panose="02020603050405020304" pitchFamily="18" charset="0"/>
              </a:rPr>
              <a:t> of </a:t>
            </a:r>
            <a:r>
              <a:rPr lang="en-GB" sz="2600" b="1" dirty="0">
                <a:latin typeface="Times New Roman" panose="02020603050405020304" pitchFamily="18" charset="0"/>
                <a:cs typeface="Times New Roman" panose="02020603050405020304" pitchFamily="18" charset="0"/>
              </a:rPr>
              <a:t>aggregating</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several</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smaller</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blocks</a:t>
            </a:r>
            <a:r>
              <a:rPr lang="en-GB" sz="2600" dirty="0">
                <a:latin typeface="Times New Roman" panose="02020603050405020304" pitchFamily="18" charset="0"/>
                <a:cs typeface="Times New Roman" panose="02020603050405020304" pitchFamily="18" charset="0"/>
              </a:rPr>
              <a:t> into a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a:solidFill>
                  <a:srgbClr val="990033"/>
                </a:solidFill>
                <a:latin typeface="Times New Roman" panose="02020603050405020304" pitchFamily="18" charset="0"/>
                <a:cs typeface="Times New Roman" panose="02020603050405020304" pitchFamily="18" charset="0"/>
              </a:rPr>
              <a:t>larger</a:t>
            </a:r>
            <a:r>
              <a:rPr lang="en-GB" sz="2600" dirty="0">
                <a:latin typeface="Times New Roman" panose="02020603050405020304" pitchFamily="18" charset="0"/>
                <a:cs typeface="Times New Roman" panose="02020603050405020304" pitchFamily="18" charset="0"/>
              </a:rPr>
              <a:t> </a:t>
            </a:r>
            <a:r>
              <a:rPr lang="en-GB" sz="2600" b="1" dirty="0">
                <a:solidFill>
                  <a:srgbClr val="990033"/>
                </a:solidFill>
                <a:latin typeface="Times New Roman" panose="02020603050405020304" pitchFamily="18" charset="0"/>
                <a:cs typeface="Times New Roman" panose="02020603050405020304" pitchFamily="18" charset="0"/>
              </a:rPr>
              <a:t>one</a:t>
            </a:r>
            <a:r>
              <a:rPr lang="en-GB" sz="2600" dirty="0">
                <a:latin typeface="Times New Roman" panose="02020603050405020304" pitchFamily="18" charset="0"/>
                <a:cs typeface="Times New Roman" panose="02020603050405020304" pitchFamily="18" charset="0"/>
              </a:rPr>
              <a:t> to </a:t>
            </a:r>
            <a:r>
              <a:rPr lang="en-GB" sz="2600" b="1" dirty="0">
                <a:solidFill>
                  <a:srgbClr val="990033"/>
                </a:solidFill>
                <a:latin typeface="Times New Roman" panose="02020603050405020304" pitchFamily="18" charset="0"/>
                <a:cs typeface="Times New Roman" panose="02020603050405020304" pitchFamily="18" charset="0"/>
              </a:rPr>
              <a:t>simplify</a:t>
            </a:r>
            <a:r>
              <a:rPr lang="en-GB" sz="2600" dirty="0">
                <a:latin typeface="Times New Roman" panose="02020603050405020304" pitchFamily="18" charset="0"/>
                <a:cs typeface="Times New Roman" panose="02020603050405020304" pitchFamily="18" charset="0"/>
              </a:rPr>
              <a:t> </a:t>
            </a:r>
            <a:r>
              <a:rPr lang="en-GB" sz="2600" b="1" dirty="0">
                <a:solidFill>
                  <a:srgbClr val="990033"/>
                </a:solidFill>
                <a:latin typeface="Times New Roman" panose="02020603050405020304" pitchFamily="18" charset="0"/>
                <a:cs typeface="Times New Roman" panose="02020603050405020304" pitchFamily="18" charset="0"/>
              </a:rPr>
              <a:t>routing</a:t>
            </a:r>
            <a:r>
              <a:rPr lang="en-GB" sz="2600" dirty="0">
                <a:latin typeface="Times New Roman" panose="02020603050405020304" pitchFamily="18" charset="0"/>
                <a:cs typeface="Times New Roman" panose="02020603050405020304" pitchFamily="18" charset="0"/>
              </a:rPr>
              <a:t> </a:t>
            </a:r>
            <a:r>
              <a:rPr lang="en-GB" sz="2600" b="1" dirty="0">
                <a:solidFill>
                  <a:srgbClr val="990033"/>
                </a:solidFill>
                <a:latin typeface="Times New Roman" panose="02020603050405020304" pitchFamily="18" charset="0"/>
                <a:cs typeface="Times New Roman" panose="02020603050405020304" pitchFamily="18" charset="0"/>
              </a:rPr>
              <a:t>tables</a:t>
            </a:r>
            <a:r>
              <a:rPr lang="en-GB" sz="2600" dirty="0">
                <a:latin typeface="Times New Roman" panose="02020603050405020304" pitchFamily="18" charset="0"/>
                <a:cs typeface="Times New Roman" panose="02020603050405020304" pitchFamily="18" charset="0"/>
              </a:rPr>
              <a:t>.</a:t>
            </a:r>
          </a:p>
        </p:txBody>
      </p:sp>
      <p:sp>
        <p:nvSpPr>
          <p:cNvPr id="7" name="Slide Number Placeholder 6">
            <a:extLst>
              <a:ext uri="{FF2B5EF4-FFF2-40B4-BE49-F238E27FC236}">
                <a16:creationId xmlns:a16="http://schemas.microsoft.com/office/drawing/2014/main" id="{E81C0A9F-496B-E80E-E301-A8A9E2005999}"/>
              </a:ext>
            </a:extLst>
          </p:cNvPr>
          <p:cNvSpPr>
            <a:spLocks noGrp="1"/>
          </p:cNvSpPr>
          <p:nvPr>
            <p:ph type="sldNum" sz="quarter" idx="12"/>
          </p:nvPr>
        </p:nvSpPr>
        <p:spPr/>
        <p:txBody>
          <a:bodyPr/>
          <a:lstStyle/>
          <a:p>
            <a:pPr>
              <a:defRPr/>
            </a:pPr>
            <a:fld id="{37D3E142-7188-41AC-8787-CFF8E30676BC}" type="slidenum">
              <a:rPr lang="en-US" smtClean="0"/>
              <a:pPr>
                <a:defRPr/>
              </a:pPr>
              <a:t>27</a:t>
            </a:fld>
            <a:endParaRPr lang="en-US" dirty="0"/>
          </a:p>
        </p:txBody>
      </p:sp>
    </p:spTree>
    <p:extLst>
      <p:ext uri="{BB962C8B-B14F-4D97-AF65-F5344CB8AC3E}">
        <p14:creationId xmlns:p14="http://schemas.microsoft.com/office/powerpoint/2010/main" val="1900349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981200" y="76201"/>
            <a:ext cx="8229600" cy="365125"/>
          </a:xfrm>
        </p:spPr>
        <p:txBody>
          <a:bodyPr>
            <a:noAutofit/>
          </a:bodyPr>
          <a:lstStyle/>
          <a:p>
            <a:pPr algn="ctr" eaLnBrk="1" hangingPunct="1"/>
            <a:r>
              <a:rPr lang="en-US" sz="2800" b="1" dirty="0">
                <a:solidFill>
                  <a:srgbClr val="0000CC"/>
                </a:solidFill>
                <a:latin typeface="Times New Roman" panose="02020603050405020304" pitchFamily="18" charset="0"/>
                <a:cs typeface="Times New Roman" panose="02020603050405020304" pitchFamily="18" charset="0"/>
              </a:rPr>
              <a:t>1.6 Subnet Mask </a:t>
            </a:r>
          </a:p>
        </p:txBody>
      </p:sp>
      <p:sp>
        <p:nvSpPr>
          <p:cNvPr id="17411" name="Content Placeholder 2"/>
          <p:cNvSpPr>
            <a:spLocks noGrp="1"/>
          </p:cNvSpPr>
          <p:nvPr>
            <p:ph idx="1"/>
          </p:nvPr>
        </p:nvSpPr>
        <p:spPr>
          <a:xfrm>
            <a:off x="130629" y="263472"/>
            <a:ext cx="12061371" cy="6594530"/>
          </a:xfrm>
        </p:spPr>
        <p:txBody>
          <a:bodyPr>
            <a:noAutofit/>
          </a:body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sz="26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subnet mask is a 32-bit number </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in </a:t>
            </a:r>
            <a:r>
              <a:rPr kumimoji="0" lang="en-US" altLang="en-US" sz="2600" b="1" i="0" u="none" strike="noStrike" cap="none" normalizeH="0" baseline="0" dirty="0">
                <a:ln>
                  <a:noFill/>
                </a:ln>
                <a:solidFill>
                  <a:srgbClr val="D60093"/>
                </a:solidFill>
                <a:effectLst/>
                <a:latin typeface="Times New Roman" panose="02020603050405020304" pitchFamily="18" charset="0"/>
                <a:cs typeface="Times New Roman" panose="02020603050405020304" pitchFamily="18" charset="0"/>
              </a:rPr>
              <a:t>networking</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divide an </a:t>
            </a:r>
          </a:p>
          <a:p>
            <a:pPr marL="0" marR="0" lvl="0" indent="0" algn="just" defTabSz="914400" rtl="0" eaLnBrk="0" fontAlgn="base" latinLnBrk="0" hangingPunct="0">
              <a:lnSpc>
                <a:spcPct val="150000"/>
              </a:lnSpc>
              <a:spcBef>
                <a:spcPct val="0"/>
              </a:spcBef>
              <a:spcAft>
                <a:spcPct val="0"/>
              </a:spcAft>
              <a:buClrTx/>
              <a:buSzTx/>
              <a:buNone/>
              <a:tabLst/>
            </a:pPr>
            <a:r>
              <a:rPr lang="en-US" altLang="en-US" sz="2600" dirty="0">
                <a:latin typeface="Times New Roman" panose="02020603050405020304" pitchFamily="18" charset="0"/>
                <a:cs typeface="Times New Roman" panose="02020603050405020304" pitchFamily="18" charset="0"/>
              </a:rPr>
              <a:t>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IP address </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into a </a:t>
            </a:r>
            <a:r>
              <a:rPr kumimoji="0" lang="en-US" altLang="en-US" sz="26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network portion</a:t>
            </a:r>
            <a:r>
              <a:rPr kumimoji="0" lang="en-US" altLang="en-US" sz="26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a </a:t>
            </a:r>
            <a:r>
              <a:rPr kumimoji="0" lang="en-US" altLang="en-US" sz="26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host</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6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portion</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plays a crucial </a:t>
            </a:r>
            <a:r>
              <a:rPr kumimoji="0" lang="en-US" altLang="en-US" sz="26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role</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a:t>
            </a:r>
            <a:r>
              <a:rPr kumimoji="0" lang="en-US" altLang="en-US" sz="26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determining</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how many </a:t>
            </a:r>
            <a:r>
              <a:rPr kumimoji="0" lang="en-US" altLang="en-US" sz="26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devices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can </a:t>
            </a:r>
            <a:r>
              <a:rPr kumimoji="0" lang="en-US" altLang="en-US" sz="26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exist</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None/>
              <a:tabLst/>
            </a:pPr>
            <a:r>
              <a:rPr lang="en-US" altLang="en-US" sz="2600" dirty="0">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within a </a:t>
            </a:r>
            <a:r>
              <a:rPr kumimoji="0" lang="en-US" altLang="en-US" sz="26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network</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how </a:t>
            </a:r>
            <a:r>
              <a:rPr kumimoji="0" lang="en-US" altLang="en-US" sz="26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routing takes place</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2600" b="1" i="0" u="sng"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Structure of a Subnet Mask</a:t>
            </a:r>
          </a:p>
          <a:p>
            <a:pPr marL="514350" marR="0" lvl="0" indent="-514350" algn="just" defTabSz="914400" rtl="0" eaLnBrk="0" fontAlgn="base" latinLnBrk="0" hangingPunct="0">
              <a:lnSpc>
                <a:spcPct val="150000"/>
              </a:lnSpc>
              <a:spcBef>
                <a:spcPct val="0"/>
              </a:spcBef>
              <a:spcAft>
                <a:spcPct val="0"/>
              </a:spcAft>
              <a:buClrTx/>
              <a:buSzTx/>
              <a:buAutoNum type="arabicPeriod"/>
              <a:tabLst/>
            </a:pPr>
            <a:r>
              <a:rPr kumimoji="0" lang="en-US" altLang="en-US" sz="26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Binary Format</a:t>
            </a:r>
            <a:r>
              <a:rPr kumimoji="0" lang="en-US" altLang="en-US" sz="2600" b="0"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subnet mask is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expressed in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binary</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a series of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contiguous ones (1s) </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followed by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contiguous zeros (0s).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6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ones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6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indicate</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t>
            </a:r>
            <a:r>
              <a:rPr kumimoji="0" lang="en-US" altLang="en-US" sz="26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network</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6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portion</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the </a:t>
            </a:r>
            <a:r>
              <a:rPr kumimoji="0" lang="en-US" altLang="en-US" sz="26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zeros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indicate the </a:t>
            </a:r>
            <a:r>
              <a:rPr kumimoji="0" lang="en-US" altLang="en-US" sz="26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host portion</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subnet mask of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255.255.255.0</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binary is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11111111.11111111.11111111.00000000.</a:t>
            </a: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28</a:t>
            </a:fld>
            <a:endParaRPr lang="en-US"/>
          </a:p>
        </p:txBody>
      </p:sp>
    </p:spTree>
    <p:extLst>
      <p:ext uri="{BB962C8B-B14F-4D97-AF65-F5344CB8AC3E}">
        <p14:creationId xmlns:p14="http://schemas.microsoft.com/office/powerpoint/2010/main" val="1058806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C8C74-E24B-C229-0730-E0C4DC5C9977}"/>
            </a:ext>
          </a:extLst>
        </p:cNvPr>
        <p:cNvGrpSpPr/>
        <p:nvPr/>
      </p:nvGrpSpPr>
      <p:grpSpPr>
        <a:xfrm>
          <a:off x="0" y="0"/>
          <a:ext cx="0" cy="0"/>
          <a:chOff x="0" y="0"/>
          <a:chExt cx="0" cy="0"/>
        </a:xfrm>
      </p:grpSpPr>
      <p:sp>
        <p:nvSpPr>
          <p:cNvPr id="17410" name="Title 1">
            <a:extLst>
              <a:ext uri="{FF2B5EF4-FFF2-40B4-BE49-F238E27FC236}">
                <a16:creationId xmlns:a16="http://schemas.microsoft.com/office/drawing/2014/main" id="{25A03ED6-A3D0-C68E-DDBD-08BDF98188B3}"/>
              </a:ext>
            </a:extLst>
          </p:cNvPr>
          <p:cNvSpPr>
            <a:spLocks noGrp="1"/>
          </p:cNvSpPr>
          <p:nvPr>
            <p:ph type="title"/>
          </p:nvPr>
        </p:nvSpPr>
        <p:spPr>
          <a:xfrm>
            <a:off x="1981200" y="76201"/>
            <a:ext cx="8229600" cy="365125"/>
          </a:xfrm>
        </p:spPr>
        <p:txBody>
          <a:bodyPr>
            <a:noAutofit/>
          </a:bodyPr>
          <a:lstStyle/>
          <a:p>
            <a:pPr algn="ctr" eaLnBrk="1" hangingPunct="1"/>
            <a:r>
              <a:rPr lang="en-US" sz="2800" b="1" dirty="0">
                <a:solidFill>
                  <a:srgbClr val="0000CC"/>
                </a:solidFill>
                <a:latin typeface="Times New Roman" panose="02020603050405020304" pitchFamily="18" charset="0"/>
                <a:cs typeface="Times New Roman" panose="02020603050405020304" pitchFamily="18" charset="0"/>
              </a:rPr>
              <a:t>1.6 Subnet Mask----- </a:t>
            </a:r>
          </a:p>
        </p:txBody>
      </p:sp>
      <p:sp>
        <p:nvSpPr>
          <p:cNvPr id="17411" name="Content Placeholder 2">
            <a:extLst>
              <a:ext uri="{FF2B5EF4-FFF2-40B4-BE49-F238E27FC236}">
                <a16:creationId xmlns:a16="http://schemas.microsoft.com/office/drawing/2014/main" id="{4BF00B04-69D0-57BD-2372-3D5EC8DC418F}"/>
              </a:ext>
            </a:extLst>
          </p:cNvPr>
          <p:cNvSpPr>
            <a:spLocks noGrp="1"/>
          </p:cNvSpPr>
          <p:nvPr>
            <p:ph idx="1"/>
          </p:nvPr>
        </p:nvSpPr>
        <p:spPr>
          <a:xfrm>
            <a:off x="130629" y="441326"/>
            <a:ext cx="12061371" cy="6416675"/>
          </a:xfrm>
        </p:spPr>
        <p:txBody>
          <a:bodyPr>
            <a:noAutofit/>
          </a:bodyPr>
          <a:lstStyle/>
          <a:p>
            <a:pPr marL="0" marR="0" lvl="0" indent="0" algn="just" defTabSz="914400" rtl="0" eaLnBrk="0" fontAlgn="base" latinLnBrk="0" hangingPunct="0">
              <a:lnSpc>
                <a:spcPct val="150000"/>
              </a:lnSpc>
              <a:spcBef>
                <a:spcPct val="0"/>
              </a:spcBef>
              <a:spcAft>
                <a:spcPct val="0"/>
              </a:spcAft>
              <a:buClrTx/>
              <a:buSzTx/>
              <a:buNone/>
              <a:tabLst/>
            </a:pPr>
            <a:r>
              <a:rPr kumimoji="0" lang="en-US" altLang="en-US"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2. CIDR Notation</a:t>
            </a:r>
            <a:r>
              <a:rPr kumimoji="0" lang="en-US" altLang="en-US" b="0"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Subnet masks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also be </a:t>
            </a:r>
            <a:r>
              <a:rPr kumimoji="0" lang="en-US" altLang="en-US"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expressed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a:t>
            </a:r>
          </a:p>
          <a:p>
            <a:pPr marL="0" marR="0" lvl="0" indent="0" algn="just" defTabSz="914400" rtl="0" eaLnBrk="0" fontAlgn="base" latinLnBrk="0" hangingPunct="0">
              <a:lnSpc>
                <a:spcPct val="150000"/>
              </a:lnSpc>
              <a:spcBef>
                <a:spcPct val="0"/>
              </a:spcBef>
              <a:spcAft>
                <a:spcPct val="0"/>
              </a:spcAft>
              <a:buClrTx/>
              <a:buSzTx/>
              <a:buNone/>
              <a:tabLst/>
            </a:pPr>
            <a:r>
              <a:rPr lang="en-US" altLang="en-US" dirty="0">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Classless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Inter-Domain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Routing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CIDR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None/>
              <a:tabLst/>
            </a:pPr>
            <a:r>
              <a:rPr lang="en-US" altLang="en-US" dirty="0">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which uses a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slash (/)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followed by the </a:t>
            </a:r>
            <a:r>
              <a:rPr kumimoji="0" lang="en-US" altLang="en-US"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number</a:t>
            </a:r>
            <a:r>
              <a:rPr kumimoji="0" lang="en-US" altLang="en-US"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 </a:t>
            </a:r>
            <a:r>
              <a:rPr kumimoji="0" lang="en-US" altLang="en-US"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bits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set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t>
            </a:r>
            <a:r>
              <a:rPr kumimoji="0" lang="en-US" altLang="en-US"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one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Example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255.255.255.0</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represented as </a:t>
            </a:r>
            <a:r>
              <a:rPr kumimoji="0" lang="en-US" altLang="en-US"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/24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because the first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24 bits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35919534-4562-67DD-88BB-3A7B5DD2ED9A}"/>
              </a:ext>
            </a:extLst>
          </p:cNvPr>
          <p:cNvSpPr>
            <a:spLocks noGrp="1"/>
          </p:cNvSpPr>
          <p:nvPr>
            <p:ph type="sldNum" sz="quarter" idx="12"/>
          </p:nvPr>
        </p:nvSpPr>
        <p:spPr/>
        <p:txBody>
          <a:bodyPr/>
          <a:lstStyle/>
          <a:p>
            <a:pPr>
              <a:defRPr/>
            </a:pPr>
            <a:fld id="{37D3E142-7188-41AC-8787-CFF8E30676BC}" type="slidenum">
              <a:rPr lang="en-US" smtClean="0"/>
              <a:pPr>
                <a:defRPr/>
              </a:pPr>
              <a:t>29</a:t>
            </a:fld>
            <a:endParaRPr lang="en-US" dirty="0"/>
          </a:p>
        </p:txBody>
      </p:sp>
    </p:spTree>
    <p:extLst>
      <p:ext uri="{BB962C8B-B14F-4D97-AF65-F5344CB8AC3E}">
        <p14:creationId xmlns:p14="http://schemas.microsoft.com/office/powerpoint/2010/main" val="1993670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8229600" cy="304799"/>
          </a:xfrm>
        </p:spPr>
        <p:txBody>
          <a:bodyPr rtlCol="0">
            <a:noAutofit/>
          </a:bodyPr>
          <a:lstStyle/>
          <a:p>
            <a:pPr algn="ctr">
              <a:lnSpc>
                <a:spcPct val="100000"/>
              </a:lnSpc>
              <a:defRPr/>
            </a:pPr>
            <a:r>
              <a:rPr lang="en-US" sz="2800" b="1" dirty="0">
                <a:solidFill>
                  <a:srgbClr val="6600CC"/>
                </a:solidFill>
                <a:latin typeface="Times New Roman" panose="02020603050405020304" pitchFamily="18" charset="0"/>
                <a:cs typeface="Times New Roman" panose="02020603050405020304" pitchFamily="18" charset="0"/>
              </a:rPr>
              <a:t>1.1 Internet Protocol (IP)--------</a:t>
            </a:r>
          </a:p>
        </p:txBody>
      </p:sp>
      <p:sp>
        <p:nvSpPr>
          <p:cNvPr id="3" name="Content Placeholder 2"/>
          <p:cNvSpPr>
            <a:spLocks noGrp="1"/>
          </p:cNvSpPr>
          <p:nvPr>
            <p:ph idx="1"/>
          </p:nvPr>
        </p:nvSpPr>
        <p:spPr>
          <a:xfrm>
            <a:off x="0" y="441325"/>
            <a:ext cx="12191999" cy="6416675"/>
          </a:xfrm>
        </p:spPr>
        <p:txBody>
          <a:bodyPr rtlCol="0">
            <a:noAutofit/>
          </a:bodyPr>
          <a:lstStyle/>
          <a:p>
            <a:pPr algn="just">
              <a:lnSpc>
                <a:spcPct val="150000"/>
              </a:lnSpc>
              <a:spcBef>
                <a:spcPts val="0"/>
              </a:spcBef>
              <a:buFont typeface="Wingdings" panose="05000000000000000000" pitchFamily="2" charset="2"/>
              <a:buChar char="Ø"/>
              <a:defRPr/>
            </a:pPr>
            <a:r>
              <a:rPr lang="en-US" b="1" dirty="0">
                <a:solidFill>
                  <a:srgbClr val="FF0000"/>
                </a:solidFill>
                <a:latin typeface="Times New Roman" panose="02020603050405020304" pitchFamily="18" charset="0"/>
                <a:cs typeface="Times New Roman" panose="02020603050405020304" pitchFamily="18" charset="0"/>
              </a:rPr>
              <a:t>Communication</a:t>
            </a:r>
            <a:r>
              <a:rPr lang="en-US" dirty="0">
                <a:latin typeface="Times New Roman" panose="02020603050405020304" pitchFamily="18" charset="0"/>
                <a:cs typeface="Times New Roman" panose="02020603050405020304" pitchFamily="18" charset="0"/>
              </a:rPr>
              <a:t> at the </a:t>
            </a:r>
            <a:r>
              <a:rPr lang="en-US" b="1" dirty="0">
                <a:solidFill>
                  <a:srgbClr val="FF0000"/>
                </a:solidFill>
                <a:latin typeface="Times New Roman" panose="02020603050405020304" pitchFamily="18" charset="0"/>
                <a:cs typeface="Times New Roman" panose="02020603050405020304" pitchFamily="18" charset="0"/>
              </a:rPr>
              <a:t>network</a:t>
            </a: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layer</a:t>
            </a:r>
            <a:r>
              <a:rPr lang="en-US" dirty="0">
                <a:latin typeface="Times New Roman" panose="02020603050405020304" pitchFamily="18" charset="0"/>
                <a:cs typeface="Times New Roman" panose="02020603050405020304" pitchFamily="18" charset="0"/>
              </a:rPr>
              <a:t> is </a:t>
            </a:r>
          </a:p>
          <a:p>
            <a:pPr marL="0" indent="0" algn="just">
              <a:lnSpc>
                <a:spcPct val="150000"/>
              </a:lnSpc>
              <a:spcBef>
                <a:spcPts val="0"/>
              </a:spcBef>
              <a:buNone/>
              <a:defRPr/>
            </a:pPr>
            <a:r>
              <a:rPr lang="en-US" b="1" dirty="0">
                <a:solidFill>
                  <a:srgbClr val="006600"/>
                </a:solidFill>
                <a:latin typeface="Times New Roman" panose="02020603050405020304" pitchFamily="18" charset="0"/>
                <a:cs typeface="Times New Roman" panose="02020603050405020304" pitchFamily="18" charset="0"/>
              </a:rPr>
              <a:t>	host-to-host (computer-to-computer)</a:t>
            </a:r>
            <a:r>
              <a:rPr lang="en-US"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defRPr/>
            </a:pPr>
            <a:r>
              <a:rPr lang="en-US" dirty="0">
                <a:latin typeface="Times New Roman" panose="02020603050405020304" pitchFamily="18" charset="0"/>
                <a:cs typeface="Times New Roman" panose="02020603050405020304" pitchFamily="18" charset="0"/>
              </a:rPr>
              <a:t>	a computer somewhere in the world needs to </a:t>
            </a:r>
            <a:r>
              <a:rPr lang="en-US" b="1" dirty="0">
                <a:latin typeface="Times New Roman" panose="02020603050405020304" pitchFamily="18" charset="0"/>
                <a:cs typeface="Times New Roman" panose="02020603050405020304" pitchFamily="18" charset="0"/>
              </a:rPr>
              <a:t>communicate</a:t>
            </a:r>
            <a:r>
              <a:rPr lang="en-US" dirty="0">
                <a:latin typeface="Times New Roman" panose="02020603050405020304" pitchFamily="18" charset="0"/>
                <a:cs typeface="Times New Roman" panose="02020603050405020304" pitchFamily="18" charset="0"/>
              </a:rPr>
              <a:t> with another 	</a:t>
            </a:r>
            <a:r>
              <a:rPr lang="en-US" b="1" dirty="0">
                <a:latin typeface="Times New Roman" panose="02020603050405020304" pitchFamily="18" charset="0"/>
                <a:cs typeface="Times New Roman" panose="02020603050405020304" pitchFamily="18" charset="0"/>
              </a:rPr>
              <a:t>computer</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somewhere</a:t>
            </a:r>
            <a:r>
              <a:rPr lang="en-US" dirty="0">
                <a:latin typeface="Times New Roman" panose="02020603050405020304" pitchFamily="18" charset="0"/>
                <a:cs typeface="Times New Roman" panose="02020603050405020304" pitchFamily="18" charset="0"/>
              </a:rPr>
              <a:t> else in the </a:t>
            </a:r>
            <a:r>
              <a:rPr lang="en-US" b="1" dirty="0">
                <a:latin typeface="Times New Roman" panose="02020603050405020304" pitchFamily="18" charset="0"/>
                <a:cs typeface="Times New Roman" panose="02020603050405020304" pitchFamily="18" charset="0"/>
              </a:rPr>
              <a:t>world</a:t>
            </a:r>
            <a:r>
              <a:rPr lang="en-US"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Usually, </a:t>
            </a:r>
            <a:r>
              <a:rPr lang="en-US" b="1" dirty="0">
                <a:solidFill>
                  <a:srgbClr val="0000CC"/>
                </a:solidFill>
                <a:latin typeface="Times New Roman" panose="02020603050405020304" pitchFamily="18" charset="0"/>
                <a:cs typeface="Times New Roman" panose="02020603050405020304" pitchFamily="18" charset="0"/>
              </a:rPr>
              <a:t>computers</a:t>
            </a:r>
            <a:r>
              <a:rPr lang="en-US" b="1" dirty="0">
                <a:latin typeface="Times New Roman" panose="02020603050405020304" pitchFamily="18" charset="0"/>
                <a:cs typeface="Times New Roman" panose="02020603050405020304" pitchFamily="18" charset="0"/>
              </a:rPr>
              <a:t> </a:t>
            </a:r>
            <a:r>
              <a:rPr lang="en-US" b="1" dirty="0">
                <a:solidFill>
                  <a:srgbClr val="0000CC"/>
                </a:solidFill>
                <a:latin typeface="Times New Roman" panose="02020603050405020304" pitchFamily="18" charset="0"/>
                <a:cs typeface="Times New Roman" panose="02020603050405020304" pitchFamily="18" charset="0"/>
              </a:rPr>
              <a:t>communicate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through the </a:t>
            </a:r>
            <a:r>
              <a:rPr lang="en-US" b="1" dirty="0">
                <a:solidFill>
                  <a:srgbClr val="0000CC"/>
                </a:solidFill>
                <a:latin typeface="Times New Roman" panose="02020603050405020304" pitchFamily="18" charset="0"/>
                <a:cs typeface="Times New Roman" panose="02020603050405020304" pitchFamily="18" charset="0"/>
              </a:rPr>
              <a:t>Internet</a:t>
            </a:r>
            <a:r>
              <a:rPr lang="en-US"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The </a:t>
            </a:r>
            <a:r>
              <a:rPr lang="en-US" b="1" dirty="0">
                <a:solidFill>
                  <a:srgbClr val="9900FF"/>
                </a:solidFill>
                <a:latin typeface="Times New Roman" panose="02020603050405020304" pitchFamily="18" charset="0"/>
                <a:cs typeface="Times New Roman" panose="02020603050405020304" pitchFamily="18" charset="0"/>
              </a:rPr>
              <a:t>packet transmitted </a:t>
            </a:r>
            <a:r>
              <a:rPr lang="en-US" dirty="0">
                <a:latin typeface="Times New Roman" panose="02020603050405020304" pitchFamily="18" charset="0"/>
                <a:cs typeface="Times New Roman" panose="02020603050405020304" pitchFamily="18" charset="0"/>
              </a:rPr>
              <a:t>by the </a:t>
            </a:r>
            <a:r>
              <a:rPr lang="en-US" b="1" dirty="0">
                <a:latin typeface="Times New Roman" panose="02020603050405020304" pitchFamily="18" charset="0"/>
                <a:cs typeface="Times New Roman" panose="02020603050405020304" pitchFamily="18" charset="0"/>
              </a:rPr>
              <a:t>sending computer </a:t>
            </a:r>
            <a:r>
              <a:rPr lang="en-US" dirty="0">
                <a:latin typeface="Times New Roman" panose="02020603050405020304" pitchFamily="18" charset="0"/>
                <a:cs typeface="Times New Roman" panose="02020603050405020304" pitchFamily="18" charset="0"/>
              </a:rPr>
              <a:t>may pass through several </a:t>
            </a:r>
            <a:r>
              <a:rPr lang="en-US" b="1" dirty="0">
                <a:solidFill>
                  <a:srgbClr val="FF0000"/>
                </a:solidFill>
                <a:latin typeface="Times New Roman" panose="02020603050405020304" pitchFamily="18" charset="0"/>
                <a:cs typeface="Times New Roman" panose="02020603050405020304" pitchFamily="18" charset="0"/>
              </a:rPr>
              <a:t>LANs</a:t>
            </a:r>
            <a:r>
              <a:rPr lang="en-US" dirty="0">
                <a:latin typeface="Times New Roman" panose="02020603050405020304" pitchFamily="18" charset="0"/>
                <a:cs typeface="Times New Roman" panose="02020603050405020304" pitchFamily="18" charset="0"/>
              </a:rPr>
              <a:t> or </a:t>
            </a:r>
            <a:r>
              <a:rPr lang="en-US" b="1" dirty="0">
                <a:solidFill>
                  <a:srgbClr val="FF0000"/>
                </a:solidFill>
                <a:latin typeface="Times New Roman" panose="02020603050405020304" pitchFamily="18" charset="0"/>
                <a:cs typeface="Times New Roman" panose="02020603050405020304" pitchFamily="18" charset="0"/>
              </a:rPr>
              <a:t>WANs</a:t>
            </a:r>
            <a:r>
              <a:rPr lang="en-US" dirty="0">
                <a:latin typeface="Times New Roman" panose="02020603050405020304" pitchFamily="18" charset="0"/>
                <a:cs typeface="Times New Roman" panose="02020603050405020304" pitchFamily="18" charset="0"/>
              </a:rPr>
              <a:t> before reaching the </a:t>
            </a:r>
            <a:r>
              <a:rPr lang="en-US" b="1" dirty="0">
                <a:solidFill>
                  <a:srgbClr val="990033"/>
                </a:solidFill>
                <a:latin typeface="Times New Roman" panose="02020603050405020304" pitchFamily="18" charset="0"/>
                <a:cs typeface="Times New Roman" panose="02020603050405020304" pitchFamily="18" charset="0"/>
              </a:rPr>
              <a:t>destination</a:t>
            </a:r>
            <a:r>
              <a:rPr lang="en-US" b="1" dirty="0">
                <a:latin typeface="Times New Roman" panose="02020603050405020304" pitchFamily="18" charset="0"/>
                <a:cs typeface="Times New Roman" panose="02020603050405020304" pitchFamily="18" charset="0"/>
              </a:rPr>
              <a:t> </a:t>
            </a:r>
            <a:r>
              <a:rPr lang="en-US" b="1" dirty="0">
                <a:solidFill>
                  <a:srgbClr val="990033"/>
                </a:solidFill>
                <a:latin typeface="Times New Roman" panose="02020603050405020304" pitchFamily="18" charset="0"/>
                <a:cs typeface="Times New Roman" panose="02020603050405020304" pitchFamily="18" charset="0"/>
              </a:rPr>
              <a:t>computer</a:t>
            </a:r>
            <a:r>
              <a:rPr lang="en-US"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defRPr/>
            </a:pPr>
            <a:r>
              <a:rPr lang="en-US" dirty="0">
                <a:latin typeface="Times New Roman" panose="02020603050405020304" pitchFamily="18" charset="0"/>
                <a:cs typeface="Times New Roman" panose="02020603050405020304" pitchFamily="18" charset="0"/>
              </a:rPr>
              <a:t>For this </a:t>
            </a:r>
            <a:r>
              <a:rPr lang="en-US" b="1" dirty="0">
                <a:solidFill>
                  <a:srgbClr val="0000CC"/>
                </a:solidFill>
                <a:latin typeface="Times New Roman" panose="02020603050405020304" pitchFamily="18" charset="0"/>
                <a:cs typeface="Times New Roman" panose="02020603050405020304" pitchFamily="18" charset="0"/>
              </a:rPr>
              <a:t>level</a:t>
            </a:r>
            <a:r>
              <a:rPr lang="en-US" dirty="0">
                <a:latin typeface="Times New Roman" panose="02020603050405020304" pitchFamily="18" charset="0"/>
                <a:cs typeface="Times New Roman" panose="02020603050405020304" pitchFamily="18" charset="0"/>
              </a:rPr>
              <a:t> of </a:t>
            </a:r>
            <a:r>
              <a:rPr lang="en-US" b="1" dirty="0">
                <a:solidFill>
                  <a:srgbClr val="0000CC"/>
                </a:solidFill>
                <a:latin typeface="Times New Roman" panose="02020603050405020304" pitchFamily="18" charset="0"/>
                <a:cs typeface="Times New Roman" panose="02020603050405020304" pitchFamily="18" charset="0"/>
              </a:rPr>
              <a:t>communication</a:t>
            </a:r>
            <a:r>
              <a:rPr lang="en-US" dirty="0">
                <a:latin typeface="Times New Roman" panose="02020603050405020304" pitchFamily="18" charset="0"/>
                <a:cs typeface="Times New Roman" panose="02020603050405020304" pitchFamily="18" charset="0"/>
              </a:rPr>
              <a:t>, we need a </a:t>
            </a:r>
            <a:r>
              <a:rPr lang="en-US" b="1" dirty="0">
                <a:solidFill>
                  <a:srgbClr val="FF0000"/>
                </a:solidFill>
                <a:latin typeface="Times New Roman" panose="02020603050405020304" pitchFamily="18" charset="0"/>
                <a:cs typeface="Times New Roman" panose="02020603050405020304" pitchFamily="18" charset="0"/>
              </a:rPr>
              <a:t>global</a:t>
            </a:r>
            <a:r>
              <a:rPr lang="en-US" dirty="0">
                <a:solidFill>
                  <a:srgbClr val="FF0000"/>
                </a:solidFill>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addressing</a:t>
            </a:r>
            <a:r>
              <a:rPr lang="en-US" dirty="0">
                <a:solidFill>
                  <a:srgbClr val="FF0000"/>
                </a:solidFill>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scheme</a:t>
            </a:r>
            <a:r>
              <a:rPr lang="en-US"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defRPr/>
            </a:pPr>
            <a:r>
              <a:rPr lang="en-US" dirty="0">
                <a:latin typeface="Times New Roman" panose="02020603050405020304" pitchFamily="18" charset="0"/>
                <a:cs typeface="Times New Roman" panose="02020603050405020304" pitchFamily="18" charset="0"/>
              </a:rPr>
              <a:t>	we use the term </a:t>
            </a:r>
            <a:r>
              <a:rPr lang="en-US" b="1" dirty="0">
                <a:solidFill>
                  <a:srgbClr val="FF0000"/>
                </a:solidFill>
                <a:latin typeface="Times New Roman" panose="02020603050405020304" pitchFamily="18" charset="0"/>
                <a:cs typeface="Times New Roman" panose="02020603050405020304" pitchFamily="18" charset="0"/>
              </a:rPr>
              <a:t>IP address </a:t>
            </a:r>
            <a:r>
              <a:rPr lang="en-US" dirty="0">
                <a:latin typeface="Times New Roman" panose="02020603050405020304" pitchFamily="18" charset="0"/>
                <a:cs typeface="Times New Roman" panose="02020603050405020304" pitchFamily="18" charset="0"/>
              </a:rPr>
              <a:t>to mean a </a:t>
            </a:r>
            <a:r>
              <a:rPr lang="en-US" b="1" dirty="0">
                <a:solidFill>
                  <a:srgbClr val="FF0000"/>
                </a:solidFill>
                <a:latin typeface="Times New Roman" panose="02020603050405020304" pitchFamily="18" charset="0"/>
                <a:cs typeface="Times New Roman" panose="02020603050405020304" pitchFamily="18" charset="0"/>
              </a:rPr>
              <a:t>logical  address </a:t>
            </a:r>
            <a:r>
              <a:rPr lang="en-US" dirty="0">
                <a:latin typeface="Times New Roman" panose="02020603050405020304" pitchFamily="18" charset="0"/>
                <a:cs typeface="Times New Roman" panose="02020603050405020304" pitchFamily="18" charset="0"/>
              </a:rPr>
              <a:t>in </a:t>
            </a:r>
          </a:p>
          <a:p>
            <a:pPr marL="0" indent="0" algn="just">
              <a:lnSpc>
                <a:spcPct val="150000"/>
              </a:lnSpc>
              <a:spcBef>
                <a:spcPts val="0"/>
              </a:spcBef>
              <a:buNone/>
              <a:defRPr/>
            </a:pPr>
            <a:r>
              <a:rPr lang="en-US" dirty="0">
                <a:latin typeface="Times New Roman" panose="02020603050405020304" pitchFamily="18" charset="0"/>
                <a:cs typeface="Times New Roman" panose="02020603050405020304" pitchFamily="18" charset="0"/>
              </a:rPr>
              <a:t>	the </a:t>
            </a:r>
            <a:r>
              <a:rPr lang="en-US" b="1" dirty="0">
                <a:latin typeface="Times New Roman" panose="02020603050405020304" pitchFamily="18" charset="0"/>
                <a:cs typeface="Times New Roman" panose="02020603050405020304" pitchFamily="18" charset="0"/>
              </a:rPr>
              <a:t>network layer </a:t>
            </a:r>
            <a:r>
              <a:rPr lang="en-US" dirty="0">
                <a:latin typeface="Times New Roman" panose="02020603050405020304" pitchFamily="18" charset="0"/>
                <a:cs typeface="Times New Roman" panose="02020603050405020304" pitchFamily="18" charset="0"/>
              </a:rPr>
              <a:t>of the </a:t>
            </a:r>
            <a:r>
              <a:rPr lang="en-US" b="1" dirty="0">
                <a:solidFill>
                  <a:srgbClr val="6600CC"/>
                </a:solidFill>
                <a:latin typeface="Times New Roman" panose="02020603050405020304" pitchFamily="18" charset="0"/>
                <a:cs typeface="Times New Roman" panose="02020603050405020304" pitchFamily="18" charset="0"/>
              </a:rPr>
              <a:t>TCP/IP protocol suite</a:t>
            </a:r>
            <a:r>
              <a:rPr lang="en-US"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endParaRPr lang="en-US"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defRPr/>
            </a:pPr>
            <a:endParaRPr lang="en-US"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defRPr/>
            </a:pP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3</a:t>
            </a:fld>
            <a:endParaRPr lang="en-US"/>
          </a:p>
        </p:txBody>
      </p:sp>
    </p:spTree>
    <p:extLst>
      <p:ext uri="{BB962C8B-B14F-4D97-AF65-F5344CB8AC3E}">
        <p14:creationId xmlns:p14="http://schemas.microsoft.com/office/powerpoint/2010/main" val="3314779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1D7CF9-645E-B470-4B15-D1F8A2B3B8FB}"/>
            </a:ext>
          </a:extLst>
        </p:cNvPr>
        <p:cNvGrpSpPr/>
        <p:nvPr/>
      </p:nvGrpSpPr>
      <p:grpSpPr>
        <a:xfrm>
          <a:off x="0" y="0"/>
          <a:ext cx="0" cy="0"/>
          <a:chOff x="0" y="0"/>
          <a:chExt cx="0" cy="0"/>
        </a:xfrm>
      </p:grpSpPr>
      <p:sp>
        <p:nvSpPr>
          <p:cNvPr id="17410" name="Title 1">
            <a:extLst>
              <a:ext uri="{FF2B5EF4-FFF2-40B4-BE49-F238E27FC236}">
                <a16:creationId xmlns:a16="http://schemas.microsoft.com/office/drawing/2014/main" id="{FDD37D14-174B-9654-1DA2-F9DF4D45A139}"/>
              </a:ext>
            </a:extLst>
          </p:cNvPr>
          <p:cNvSpPr>
            <a:spLocks noGrp="1"/>
          </p:cNvSpPr>
          <p:nvPr>
            <p:ph type="title"/>
          </p:nvPr>
        </p:nvSpPr>
        <p:spPr>
          <a:xfrm>
            <a:off x="1981200" y="76201"/>
            <a:ext cx="8229600" cy="365125"/>
          </a:xfrm>
        </p:spPr>
        <p:txBody>
          <a:bodyPr>
            <a:noAutofit/>
          </a:bodyPr>
          <a:lstStyle/>
          <a:p>
            <a:pPr algn="ctr"/>
            <a:br>
              <a:rPr kumimoji="0" lang="en-US" altLang="en-US" sz="28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br>
            <a:r>
              <a:rPr kumimoji="0" lang="en-US" altLang="en-US" sz="28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How Subnet Masks Work?</a:t>
            </a:r>
            <a:br>
              <a:rPr kumimoji="0" lang="en-US" altLang="en-US" sz="28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br>
            <a:endParaRPr lang="en-US" sz="2800" b="1" dirty="0">
              <a:solidFill>
                <a:srgbClr val="0000CC"/>
              </a:solidFill>
              <a:latin typeface="Times New Roman" panose="02020603050405020304" pitchFamily="18" charset="0"/>
              <a:cs typeface="Times New Roman" panose="02020603050405020304" pitchFamily="18" charset="0"/>
            </a:endParaRPr>
          </a:p>
        </p:txBody>
      </p:sp>
      <p:sp>
        <p:nvSpPr>
          <p:cNvPr id="17411" name="Content Placeholder 2">
            <a:extLst>
              <a:ext uri="{FF2B5EF4-FFF2-40B4-BE49-F238E27FC236}">
                <a16:creationId xmlns:a16="http://schemas.microsoft.com/office/drawing/2014/main" id="{0087FAF0-5092-1E6A-126F-3218D5DC41F2}"/>
              </a:ext>
            </a:extLst>
          </p:cNvPr>
          <p:cNvSpPr>
            <a:spLocks noGrp="1"/>
          </p:cNvSpPr>
          <p:nvPr>
            <p:ph idx="1"/>
          </p:nvPr>
        </p:nvSpPr>
        <p:spPr>
          <a:xfrm>
            <a:off x="130629" y="441326"/>
            <a:ext cx="12061371" cy="6416675"/>
          </a:xfrm>
        </p:spPr>
        <p:txBody>
          <a:bodyPr>
            <a:noAutofit/>
          </a:body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subnet mask</a:t>
            </a:r>
            <a:r>
              <a:rPr kumimoji="0" lang="en-US" altLang="en-US"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is used to divide an </a:t>
            </a:r>
            <a:r>
              <a:rPr kumimoji="0" lang="en-US" altLang="en-US"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IP network</a:t>
            </a:r>
            <a:r>
              <a:rPr kumimoji="0" lang="en-US" altLang="en-US" b="0"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into </a:t>
            </a:r>
            <a:r>
              <a:rPr kumimoji="0" lang="en-US" altLang="en-US"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smaller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subnetworks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subnets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helps a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device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(such as a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router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computer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t>
            </a:r>
            <a:r>
              <a:rPr kumimoji="0" lang="en-US" altLang="en-US" b="1" i="0" u="none" strike="noStrike" cap="none" normalizeH="0" baseline="0" dirty="0">
                <a:ln>
                  <a:noFill/>
                </a:ln>
                <a:solidFill>
                  <a:srgbClr val="006666"/>
                </a:solidFill>
                <a:effectLst/>
                <a:latin typeface="Times New Roman" panose="02020603050405020304" pitchFamily="18" charset="0"/>
                <a:cs typeface="Times New Roman" panose="02020603050405020304" pitchFamily="18" charset="0"/>
              </a:rPr>
              <a:t>determine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whether an </a:t>
            </a:r>
          </a:p>
          <a:p>
            <a:pPr marL="0" marR="0" lvl="0" indent="0" algn="just" defTabSz="914400" rtl="0" eaLnBrk="0" fontAlgn="base" latinLnBrk="0" hangingPunct="0">
              <a:lnSpc>
                <a:spcPct val="150000"/>
              </a:lnSpc>
              <a:spcBef>
                <a:spcPct val="0"/>
              </a:spcBef>
              <a:spcAft>
                <a:spcPct val="0"/>
              </a:spcAft>
              <a:buClrTx/>
              <a:buSzTx/>
              <a:buNone/>
              <a:tabLst/>
            </a:pPr>
            <a:r>
              <a:rPr lang="en-US" altLang="en-US" dirty="0">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IP address</a:t>
            </a:r>
            <a:r>
              <a:rPr kumimoji="0" lang="en-US" altLang="en-US" b="0"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belongs to the </a:t>
            </a:r>
            <a:r>
              <a:rPr kumimoji="0" lang="en-US" altLang="en-US"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same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network</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needs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be</a:t>
            </a:r>
          </a:p>
          <a:p>
            <a:pPr marL="0" marR="0" lvl="0" indent="0" algn="just" defTabSz="914400" rtl="0" eaLnBrk="0" fontAlgn="base" latinLnBrk="0" hangingPunct="0">
              <a:lnSpc>
                <a:spcPct val="150000"/>
              </a:lnSpc>
              <a:spcBef>
                <a:spcPct val="0"/>
              </a:spcBef>
              <a:spcAft>
                <a:spcPct val="0"/>
              </a:spcAft>
              <a:buClrTx/>
              <a:buSzTx/>
              <a:buNone/>
              <a:tabLst/>
            </a:pPr>
            <a:r>
              <a:rPr lang="en-US" altLang="en-US" dirty="0">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routed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t>
            </a:r>
            <a:r>
              <a:rPr kumimoji="0" lang="en-US" altLang="en-US"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another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network</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subnet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mask</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32-bit number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that looks similar to an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IP address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consists of </a:t>
            </a:r>
            <a:r>
              <a:rPr kumimoji="0" lang="en-US" altLang="en-US"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two</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parts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network portion</a:t>
            </a:r>
            <a:r>
              <a:rPr kumimoji="0" lang="en-US" altLang="en-US"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which is used to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host portion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which </a:t>
            </a:r>
            <a:r>
              <a:rPr kumimoji="0" lang="en-US" altLang="en-US" b="1" i="0" u="none" strike="noStrike" cap="none" normalizeH="0" baseline="0" dirty="0">
                <a:ln>
                  <a:noFill/>
                </a:ln>
                <a:solidFill>
                  <a:srgbClr val="D60093"/>
                </a:solidFill>
                <a:effectLst/>
                <a:latin typeface="Times New Roman" panose="02020603050405020304" pitchFamily="18" charset="0"/>
                <a:cs typeface="Times New Roman" panose="02020603050405020304" pitchFamily="18" charset="0"/>
              </a:rPr>
              <a:t>identifies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D60093"/>
                </a:solidFill>
                <a:effectLst/>
                <a:latin typeface="Times New Roman" panose="02020603050405020304" pitchFamily="18" charset="0"/>
                <a:cs typeface="Times New Roman" panose="02020603050405020304" pitchFamily="18" charset="0"/>
              </a:rPr>
              <a:t>individual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D60093"/>
                </a:solidFill>
                <a:effectLst/>
                <a:latin typeface="Times New Roman" panose="02020603050405020304" pitchFamily="18" charset="0"/>
                <a:cs typeface="Times New Roman" panose="02020603050405020304" pitchFamily="18" charset="0"/>
              </a:rPr>
              <a:t>devices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D60093"/>
                </a:solidFill>
                <a:effectLst/>
                <a:latin typeface="Times New Roman" panose="02020603050405020304" pitchFamily="18" charset="0"/>
                <a:cs typeface="Times New Roman" panose="02020603050405020304" pitchFamily="18" charset="0"/>
              </a:rPr>
              <a:t>hosts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within that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A679D650-ED33-BD45-20E3-211EDBE91264}"/>
              </a:ext>
            </a:extLst>
          </p:cNvPr>
          <p:cNvSpPr>
            <a:spLocks noGrp="1"/>
          </p:cNvSpPr>
          <p:nvPr>
            <p:ph type="sldNum" sz="quarter" idx="12"/>
          </p:nvPr>
        </p:nvSpPr>
        <p:spPr/>
        <p:txBody>
          <a:bodyPr/>
          <a:lstStyle/>
          <a:p>
            <a:pPr>
              <a:defRPr/>
            </a:pPr>
            <a:fld id="{37D3E142-7188-41AC-8787-CFF8E30676BC}" type="slidenum">
              <a:rPr lang="en-US" smtClean="0"/>
              <a:pPr>
                <a:defRPr/>
              </a:pPr>
              <a:t>30</a:t>
            </a:fld>
            <a:endParaRPr lang="en-US" dirty="0"/>
          </a:p>
        </p:txBody>
      </p:sp>
    </p:spTree>
    <p:extLst>
      <p:ext uri="{BB962C8B-B14F-4D97-AF65-F5344CB8AC3E}">
        <p14:creationId xmlns:p14="http://schemas.microsoft.com/office/powerpoint/2010/main" val="939683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81AE15-FECD-BDBE-5B77-23EF3769472B}"/>
            </a:ext>
          </a:extLst>
        </p:cNvPr>
        <p:cNvGrpSpPr/>
        <p:nvPr/>
      </p:nvGrpSpPr>
      <p:grpSpPr>
        <a:xfrm>
          <a:off x="0" y="0"/>
          <a:ext cx="0" cy="0"/>
          <a:chOff x="0" y="0"/>
          <a:chExt cx="0" cy="0"/>
        </a:xfrm>
      </p:grpSpPr>
      <p:sp>
        <p:nvSpPr>
          <p:cNvPr id="17410" name="Title 1">
            <a:extLst>
              <a:ext uri="{FF2B5EF4-FFF2-40B4-BE49-F238E27FC236}">
                <a16:creationId xmlns:a16="http://schemas.microsoft.com/office/drawing/2014/main" id="{B64566C1-04A2-115E-D315-7915AC8E7CAE}"/>
              </a:ext>
            </a:extLst>
          </p:cNvPr>
          <p:cNvSpPr>
            <a:spLocks noGrp="1"/>
          </p:cNvSpPr>
          <p:nvPr>
            <p:ph type="title"/>
          </p:nvPr>
        </p:nvSpPr>
        <p:spPr>
          <a:xfrm>
            <a:off x="1981200" y="76201"/>
            <a:ext cx="8229600" cy="365125"/>
          </a:xfrm>
        </p:spPr>
        <p:txBody>
          <a:bodyPr>
            <a:noAutofit/>
          </a:bodyPr>
          <a:lstStyle/>
          <a:p>
            <a:pPr algn="ctr"/>
            <a:br>
              <a:rPr kumimoji="0" lang="en-US" altLang="en-US" sz="28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br>
            <a:r>
              <a:rPr kumimoji="0" lang="en-US" altLang="en-US" sz="28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How Subnet Masks Work?-----</a:t>
            </a:r>
            <a:br>
              <a:rPr kumimoji="0" lang="en-US" altLang="en-US" sz="28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br>
            <a:endParaRPr lang="en-US" sz="2800" b="1" dirty="0">
              <a:solidFill>
                <a:srgbClr val="0000CC"/>
              </a:solidFill>
              <a:latin typeface="Times New Roman" panose="02020603050405020304" pitchFamily="18" charset="0"/>
              <a:cs typeface="Times New Roman" panose="02020603050405020304" pitchFamily="18" charset="0"/>
            </a:endParaRPr>
          </a:p>
        </p:txBody>
      </p:sp>
      <p:sp>
        <p:nvSpPr>
          <p:cNvPr id="17411" name="Content Placeholder 2">
            <a:extLst>
              <a:ext uri="{FF2B5EF4-FFF2-40B4-BE49-F238E27FC236}">
                <a16:creationId xmlns:a16="http://schemas.microsoft.com/office/drawing/2014/main" id="{32D42935-A3CF-B49E-14E8-5FAAC42332C3}"/>
              </a:ext>
            </a:extLst>
          </p:cNvPr>
          <p:cNvSpPr>
            <a:spLocks noGrp="1"/>
          </p:cNvSpPr>
          <p:nvPr>
            <p:ph idx="1"/>
          </p:nvPr>
        </p:nvSpPr>
        <p:spPr>
          <a:xfrm>
            <a:off x="130629" y="441326"/>
            <a:ext cx="12061371" cy="6416675"/>
          </a:xfrm>
        </p:spPr>
        <p:txBody>
          <a:bodyPr>
            <a:noAutofit/>
          </a:body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Subnet Mask Structure</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Subnet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masks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consist of </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1s</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the </a:t>
            </a:r>
            <a:r>
              <a:rPr kumimoji="0" lang="en-US" altLang="en-US"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network</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portion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the </a:t>
            </a:r>
            <a:r>
              <a:rPr kumimoji="0" lang="en-US" altLang="en-US"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host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portion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1s tell</a:t>
            </a:r>
            <a:r>
              <a:rPr kumimoji="0" lang="en-US" altLang="en-US" b="0"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device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which </a:t>
            </a:r>
            <a:r>
              <a:rPr kumimoji="0" lang="en-US" altLang="en-US"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bits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the </a:t>
            </a:r>
            <a:r>
              <a:rPr kumimoji="0" lang="en-US" altLang="en-US"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IP address</a:t>
            </a:r>
            <a:r>
              <a:rPr kumimoji="0" lang="en-US" altLang="en-US" b="0"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correspond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the </a:t>
            </a:r>
          </a:p>
          <a:p>
            <a:pPr marL="0" marR="0" lvl="0" indent="0" algn="just" defTabSz="914400" rtl="0" eaLnBrk="0" fontAlgn="base" latinLnBrk="0" hangingPunct="0">
              <a:lnSpc>
                <a:spcPct val="150000"/>
              </a:lnSpc>
              <a:spcBef>
                <a:spcPct val="0"/>
              </a:spcBef>
              <a:spcAft>
                <a:spcPct val="0"/>
              </a:spcAft>
              <a:buClrTx/>
              <a:buSzTx/>
              <a:buNone/>
              <a:tabLst/>
            </a:pPr>
            <a:r>
              <a:rPr lang="en-US" altLang="en-US" dirty="0">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network</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the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tell it which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correspond to the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example:</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IP Address: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192.168.1.0</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Subnet Mask:</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255.255.255.0</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 Address Calculation</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11000000.10101000.00000001.00000000 (which is 192.168.1.0)</a:t>
            </a:r>
          </a:p>
          <a:p>
            <a:pPr marL="0" marR="0" lvl="0" indent="0" algn="just" defTabSz="914400" rtl="0" eaLnBrk="0" fontAlgn="base" latinLnBrk="0" hangingPunct="0">
              <a:lnSpc>
                <a:spcPct val="15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FB4C8C9-0C03-CC38-3D35-F0775E1C7F97}"/>
              </a:ext>
            </a:extLst>
          </p:cNvPr>
          <p:cNvSpPr>
            <a:spLocks noGrp="1"/>
          </p:cNvSpPr>
          <p:nvPr>
            <p:ph type="sldNum" sz="quarter" idx="12"/>
          </p:nvPr>
        </p:nvSpPr>
        <p:spPr/>
        <p:txBody>
          <a:bodyPr/>
          <a:lstStyle/>
          <a:p>
            <a:pPr>
              <a:defRPr/>
            </a:pPr>
            <a:fld id="{37D3E142-7188-41AC-8787-CFF8E30676BC}" type="slidenum">
              <a:rPr lang="en-US" smtClean="0"/>
              <a:pPr>
                <a:defRPr/>
              </a:pPr>
              <a:t>31</a:t>
            </a:fld>
            <a:endParaRPr lang="en-US" dirty="0"/>
          </a:p>
        </p:txBody>
      </p:sp>
    </p:spTree>
    <p:extLst>
      <p:ext uri="{BB962C8B-B14F-4D97-AF65-F5344CB8AC3E}">
        <p14:creationId xmlns:p14="http://schemas.microsoft.com/office/powerpoint/2010/main" val="3762497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E994E-62F6-F4BE-F051-CACAC856B90C}"/>
            </a:ext>
          </a:extLst>
        </p:cNvPr>
        <p:cNvGrpSpPr/>
        <p:nvPr/>
      </p:nvGrpSpPr>
      <p:grpSpPr>
        <a:xfrm>
          <a:off x="0" y="0"/>
          <a:ext cx="0" cy="0"/>
          <a:chOff x="0" y="0"/>
          <a:chExt cx="0" cy="0"/>
        </a:xfrm>
      </p:grpSpPr>
      <p:sp>
        <p:nvSpPr>
          <p:cNvPr id="17410" name="Title 1">
            <a:extLst>
              <a:ext uri="{FF2B5EF4-FFF2-40B4-BE49-F238E27FC236}">
                <a16:creationId xmlns:a16="http://schemas.microsoft.com/office/drawing/2014/main" id="{390D50B4-FCA1-1A08-0B02-C51CC5D195FB}"/>
              </a:ext>
            </a:extLst>
          </p:cNvPr>
          <p:cNvSpPr>
            <a:spLocks noGrp="1"/>
          </p:cNvSpPr>
          <p:nvPr>
            <p:ph type="title"/>
          </p:nvPr>
        </p:nvSpPr>
        <p:spPr>
          <a:xfrm>
            <a:off x="1981200" y="76201"/>
            <a:ext cx="8229600" cy="365125"/>
          </a:xfrm>
        </p:spPr>
        <p:txBody>
          <a:bodyPr>
            <a:noAutofit/>
          </a:bodyPr>
          <a:lstStyle/>
          <a:p>
            <a:pPr algn="ctr"/>
            <a:br>
              <a:rPr kumimoji="0" lang="en-US" altLang="en-US" sz="28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br>
            <a:r>
              <a:rPr kumimoji="0" lang="en-US" altLang="en-US" sz="28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How Subnet Masks Work?-----</a:t>
            </a:r>
            <a:br>
              <a:rPr kumimoji="0" lang="en-US" altLang="en-US" sz="28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br>
            <a:endParaRPr lang="en-US" sz="2800" b="1" dirty="0">
              <a:solidFill>
                <a:srgbClr val="0000CC"/>
              </a:solidFill>
              <a:latin typeface="Times New Roman" panose="02020603050405020304" pitchFamily="18" charset="0"/>
              <a:cs typeface="Times New Roman" panose="02020603050405020304" pitchFamily="18" charset="0"/>
            </a:endParaRPr>
          </a:p>
        </p:txBody>
      </p:sp>
      <p:sp>
        <p:nvSpPr>
          <p:cNvPr id="17411" name="Content Placeholder 2">
            <a:extLst>
              <a:ext uri="{FF2B5EF4-FFF2-40B4-BE49-F238E27FC236}">
                <a16:creationId xmlns:a16="http://schemas.microsoft.com/office/drawing/2014/main" id="{A64BE454-7CB6-C909-59BA-6B578968CBC2}"/>
              </a:ext>
            </a:extLst>
          </p:cNvPr>
          <p:cNvSpPr>
            <a:spLocks noGrp="1"/>
          </p:cNvSpPr>
          <p:nvPr>
            <p:ph idx="1"/>
          </p:nvPr>
        </p:nvSpPr>
        <p:spPr>
          <a:xfrm>
            <a:off x="130629" y="441326"/>
            <a:ext cx="12061371" cy="6416675"/>
          </a:xfrm>
        </p:spPr>
        <p:txBody>
          <a:bodyPr>
            <a:noAutofit/>
          </a:bodyPr>
          <a:lstStyle/>
          <a:p>
            <a:pPr marL="0" marR="0" lvl="0" indent="0" algn="just" defTabSz="914400" rtl="0" eaLnBrk="0" fontAlgn="base" latinLnBrk="0" hangingPunct="0">
              <a:lnSpc>
                <a:spcPct val="150000"/>
              </a:lnSpc>
              <a:spcBef>
                <a:spcPct val="0"/>
              </a:spcBef>
              <a:spcAft>
                <a:spcPct val="0"/>
              </a:spcAft>
              <a:buClrTx/>
              <a:buSzTx/>
              <a:buFontTx/>
              <a:buAutoNum type="arabicPeriod" startAt="3"/>
              <a:tabLst/>
            </a:pPr>
            <a:r>
              <a:rPr kumimoji="0" lang="en-US" altLang="en-US"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Determining Hosts in a Subnet</a:t>
            </a:r>
            <a:r>
              <a:rPr kumimoji="0" lang="en-US" altLang="en-US"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When you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subnet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you divide a </a:t>
            </a:r>
            <a:r>
              <a:rPr kumimoji="0" lang="en-US" altLang="en-US"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network</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into </a:t>
            </a:r>
            <a:r>
              <a:rPr kumimoji="0" lang="en-US" altLang="en-US"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smaller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more </a:t>
            </a:r>
            <a:r>
              <a:rPr kumimoji="0" lang="en-US" altLang="en-US"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manageable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segments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Each </a:t>
            </a:r>
            <a:r>
              <a:rPr kumimoji="0" lang="en-US" altLang="en-US"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subnet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has a set of </a:t>
            </a:r>
            <a:r>
              <a:rPr kumimoji="0" lang="en-US" altLang="en-US"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IP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addresses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available for </a:t>
            </a:r>
            <a:r>
              <a:rPr kumimoji="0" lang="en-US" altLang="en-US"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assignment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t>
            </a:r>
            <a:r>
              <a:rPr kumimoji="0" lang="en-US" altLang="en-US"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hosts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(e.g., </a:t>
            </a:r>
            <a:r>
              <a:rPr kumimoji="0" lang="en-US" altLang="en-US"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computers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printers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routers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etc.).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However,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 every IP address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the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subnet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can be used by a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Certain </a:t>
            </a:r>
            <a:r>
              <a:rPr kumimoji="0" lang="en-US" altLang="en-US" b="1" i="0" u="none" strike="noStrike" cap="none" normalizeH="0" baseline="0" dirty="0">
                <a:ln>
                  <a:noFill/>
                </a:ln>
                <a:solidFill>
                  <a:srgbClr val="006666"/>
                </a:solidFill>
                <a:effectLst/>
                <a:latin typeface="Times New Roman" panose="02020603050405020304" pitchFamily="18" charset="0"/>
                <a:cs typeface="Times New Roman" panose="02020603050405020304" pitchFamily="18" charset="0"/>
              </a:rPr>
              <a:t>addresses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a:t>
            </a:r>
            <a:r>
              <a:rPr kumimoji="0" lang="en-US" altLang="en-US" b="1" i="0" u="none" strike="noStrike" cap="none" normalizeH="0" baseline="0" dirty="0">
                <a:ln>
                  <a:noFill/>
                </a:ln>
                <a:solidFill>
                  <a:srgbClr val="006666"/>
                </a:solidFill>
                <a:effectLst/>
                <a:latin typeface="Times New Roman" panose="02020603050405020304" pitchFamily="18" charset="0"/>
                <a:cs typeface="Times New Roman" panose="02020603050405020304" pitchFamily="18" charset="0"/>
              </a:rPr>
              <a:t>reserved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t>
            </a:r>
            <a:r>
              <a:rPr kumimoji="0" lang="en-US" altLang="en-US" b="1" i="0" u="none" strike="noStrike" cap="none" normalizeH="0" baseline="0" dirty="0">
                <a:ln>
                  <a:noFill/>
                </a:ln>
                <a:solidFill>
                  <a:srgbClr val="006666"/>
                </a:solidFill>
                <a:effectLst/>
                <a:latin typeface="Times New Roman" panose="02020603050405020304" pitchFamily="18" charset="0"/>
                <a:cs typeface="Times New Roman" panose="02020603050405020304" pitchFamily="18" charset="0"/>
              </a:rPr>
              <a:t>special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6666"/>
                </a:solidFill>
                <a:effectLst/>
                <a:latin typeface="Times New Roman" panose="02020603050405020304" pitchFamily="18" charset="0"/>
                <a:cs typeface="Times New Roman" panose="02020603050405020304" pitchFamily="18" charset="0"/>
              </a:rPr>
              <a:t>purposes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determine how many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usable host IP addresses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available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within a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subnet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you need to know:</a:t>
            </a:r>
          </a:p>
        </p:txBody>
      </p:sp>
      <p:sp>
        <p:nvSpPr>
          <p:cNvPr id="4" name="Slide Number Placeholder 3">
            <a:extLst>
              <a:ext uri="{FF2B5EF4-FFF2-40B4-BE49-F238E27FC236}">
                <a16:creationId xmlns:a16="http://schemas.microsoft.com/office/drawing/2014/main" id="{67906547-E57C-D269-0D2F-8722EA317B7F}"/>
              </a:ext>
            </a:extLst>
          </p:cNvPr>
          <p:cNvSpPr>
            <a:spLocks noGrp="1"/>
          </p:cNvSpPr>
          <p:nvPr>
            <p:ph type="sldNum" sz="quarter" idx="12"/>
          </p:nvPr>
        </p:nvSpPr>
        <p:spPr/>
        <p:txBody>
          <a:bodyPr/>
          <a:lstStyle/>
          <a:p>
            <a:pPr>
              <a:defRPr/>
            </a:pPr>
            <a:fld id="{37D3E142-7188-41AC-8787-CFF8E30676BC}" type="slidenum">
              <a:rPr lang="en-US" smtClean="0"/>
              <a:pPr>
                <a:defRPr/>
              </a:pPr>
              <a:t>32</a:t>
            </a:fld>
            <a:endParaRPr lang="en-US" dirty="0"/>
          </a:p>
        </p:txBody>
      </p:sp>
    </p:spTree>
    <p:extLst>
      <p:ext uri="{BB962C8B-B14F-4D97-AF65-F5344CB8AC3E}">
        <p14:creationId xmlns:p14="http://schemas.microsoft.com/office/powerpoint/2010/main" val="3927051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8F1C18-E5A3-3CC5-71C1-99F887A03E3E}"/>
            </a:ext>
          </a:extLst>
        </p:cNvPr>
        <p:cNvGrpSpPr/>
        <p:nvPr/>
      </p:nvGrpSpPr>
      <p:grpSpPr>
        <a:xfrm>
          <a:off x="0" y="0"/>
          <a:ext cx="0" cy="0"/>
          <a:chOff x="0" y="0"/>
          <a:chExt cx="0" cy="0"/>
        </a:xfrm>
      </p:grpSpPr>
      <p:sp>
        <p:nvSpPr>
          <p:cNvPr id="17410" name="Title 1">
            <a:extLst>
              <a:ext uri="{FF2B5EF4-FFF2-40B4-BE49-F238E27FC236}">
                <a16:creationId xmlns:a16="http://schemas.microsoft.com/office/drawing/2014/main" id="{97C1C936-5301-3767-4ABD-8B076426AAA0}"/>
              </a:ext>
            </a:extLst>
          </p:cNvPr>
          <p:cNvSpPr>
            <a:spLocks noGrp="1"/>
          </p:cNvSpPr>
          <p:nvPr>
            <p:ph type="title"/>
          </p:nvPr>
        </p:nvSpPr>
        <p:spPr>
          <a:xfrm>
            <a:off x="1981200" y="76201"/>
            <a:ext cx="8229600" cy="365125"/>
          </a:xfrm>
        </p:spPr>
        <p:txBody>
          <a:bodyPr>
            <a:noAutofit/>
          </a:bodyPr>
          <a:lstStyle/>
          <a:p>
            <a:pPr algn="ctr"/>
            <a:br>
              <a:rPr kumimoji="0" lang="en-US" altLang="en-US" sz="28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br>
            <a:r>
              <a:rPr kumimoji="0" lang="en-US" altLang="en-US" sz="28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How Subnet Masks Work?-----</a:t>
            </a:r>
            <a:br>
              <a:rPr kumimoji="0" lang="en-US" altLang="en-US" sz="28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br>
            <a:endParaRPr lang="en-US" sz="2800" b="1" dirty="0">
              <a:solidFill>
                <a:srgbClr val="0000CC"/>
              </a:solidFill>
              <a:latin typeface="Times New Roman" panose="02020603050405020304" pitchFamily="18" charset="0"/>
              <a:cs typeface="Times New Roman" panose="02020603050405020304" pitchFamily="18" charset="0"/>
            </a:endParaRPr>
          </a:p>
        </p:txBody>
      </p:sp>
      <p:sp>
        <p:nvSpPr>
          <p:cNvPr id="17411" name="Content Placeholder 2">
            <a:extLst>
              <a:ext uri="{FF2B5EF4-FFF2-40B4-BE49-F238E27FC236}">
                <a16:creationId xmlns:a16="http://schemas.microsoft.com/office/drawing/2014/main" id="{75BE1B9A-4154-64AF-B2F3-09172A5DB09E}"/>
              </a:ext>
            </a:extLst>
          </p:cNvPr>
          <p:cNvSpPr>
            <a:spLocks noGrp="1"/>
          </p:cNvSpPr>
          <p:nvPr>
            <p:ph idx="1"/>
          </p:nvPr>
        </p:nvSpPr>
        <p:spPr>
          <a:xfrm>
            <a:off x="130629" y="441326"/>
            <a:ext cx="12061371" cy="6416675"/>
          </a:xfrm>
        </p:spPr>
        <p:txBody>
          <a:bodyPr>
            <a:noAutofit/>
          </a:bodyPr>
          <a:lstStyle/>
          <a:p>
            <a:pPr marL="0" marR="0" lvl="0" indent="0" algn="just" defTabSz="914400" rtl="0" eaLnBrk="0" fontAlgn="base" latinLnBrk="0" hangingPunct="0">
              <a:lnSpc>
                <a:spcPct val="150000"/>
              </a:lnSpc>
              <a:spcBef>
                <a:spcPct val="0"/>
              </a:spcBef>
              <a:spcAft>
                <a:spcPct val="0"/>
              </a:spcAft>
              <a:buClrTx/>
              <a:buSzTx/>
              <a:buFontTx/>
              <a:buAutoNum type="arabicPeriod"/>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subnet mask</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CIDR notation).</a:t>
            </a:r>
          </a:p>
          <a:p>
            <a:pPr marL="0" marR="0" lvl="0" indent="0" algn="just" defTabSz="914400" rtl="0" eaLnBrk="0" fontAlgn="base" latinLnBrk="0" hangingPunct="0">
              <a:lnSpc>
                <a:spcPct val="150000"/>
              </a:lnSpc>
              <a:spcBef>
                <a:spcPct val="0"/>
              </a:spcBef>
              <a:spcAft>
                <a:spcPct val="0"/>
              </a:spcAft>
              <a:buClrTx/>
              <a:buSzTx/>
              <a:buFontTx/>
              <a:buAutoNum type="arabicPeriod" startAt="2"/>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network address</a:t>
            </a:r>
            <a:r>
              <a:rPr kumimoji="0" lang="en-US" altLang="en-US"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broadcast address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the subnet.</a:t>
            </a:r>
          </a:p>
          <a:p>
            <a:pPr marL="0" marR="0" lvl="0" indent="0" algn="just" defTabSz="914400" rtl="0" eaLnBrk="0" fontAlgn="base" latinLnBrk="0" hangingPunct="0">
              <a:lnSpc>
                <a:spcPct val="150000"/>
              </a:lnSpc>
              <a:spcBef>
                <a:spcPct val="0"/>
              </a:spcBef>
              <a:spcAft>
                <a:spcPct val="0"/>
              </a:spcAft>
              <a:buClrTx/>
              <a:buSzTx/>
              <a:buFontTx/>
              <a:buAutoNum type="arabicPeriod" startAt="3"/>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number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a:t>
            </a:r>
            <a:r>
              <a:rPr kumimoji="0" lang="en-US" altLang="en-US"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host bits</a:t>
            </a:r>
            <a:r>
              <a:rPr kumimoji="0" lang="en-US" altLang="en-US" b="0"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the </a:t>
            </a:r>
            <a:r>
              <a:rPr kumimoji="0" lang="en-US" altLang="en-US"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subnet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Let's break down how to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determine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number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usable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addresses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a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subnet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Step-by-Step Process for Determining Hosts</a:t>
            </a:r>
          </a:p>
          <a:p>
            <a:pPr marL="0" marR="0" lvl="0" indent="0" algn="just" defTabSz="914400" rtl="0" eaLnBrk="0" fontAlgn="base" latinLnBrk="0" hangingPunct="0">
              <a:lnSpc>
                <a:spcPct val="150000"/>
              </a:lnSpc>
              <a:spcBef>
                <a:spcPct val="0"/>
              </a:spcBef>
              <a:spcAft>
                <a:spcPct val="0"/>
              </a:spcAft>
              <a:buClrTx/>
              <a:buSzTx/>
              <a:buFontTx/>
              <a:buAutoNum type="arabicPeriod"/>
              <a:tabLst/>
            </a:pPr>
            <a:r>
              <a:rPr kumimoji="0" lang="en-US" altLang="en-US"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Identify the Subnet Mask</a:t>
            </a:r>
            <a:r>
              <a:rPr kumimoji="0" lang="en-US" altLang="en-US" b="0"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subnet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mask</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tells you how many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allocated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the </a:t>
            </a:r>
          </a:p>
          <a:p>
            <a:pPr marL="0" marR="0" lvl="0" indent="0" algn="just" defTabSz="914400" rtl="0" eaLnBrk="0" fontAlgn="base" latinLnBrk="0" hangingPunct="0">
              <a:lnSpc>
                <a:spcPct val="150000"/>
              </a:lnSpc>
              <a:spcBef>
                <a:spcPct val="0"/>
              </a:spcBef>
              <a:spcAft>
                <a:spcPct val="0"/>
              </a:spcAft>
              <a:buClrTx/>
              <a:buSzTx/>
              <a:buNone/>
              <a:tabLst/>
            </a:pPr>
            <a:r>
              <a:rPr lang="en-US" altLang="en-US" dirty="0">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network portion</a:t>
            </a:r>
            <a:r>
              <a:rPr kumimoji="0" lang="en-US" altLang="en-US" b="0"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 the </a:t>
            </a:r>
            <a:r>
              <a:rPr kumimoji="0" lang="en-US" altLang="en-US"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address</a:t>
            </a:r>
            <a:r>
              <a:rPr kumimoji="0" lang="en-US" altLang="en-US" b="0"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 (1s</a:t>
            </a:r>
            <a:r>
              <a:rPr kumimoji="0" lang="en-US" altLang="en-US"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how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a:t>
            </a:r>
          </a:p>
          <a:p>
            <a:pPr marL="0" marR="0" lvl="0" indent="0" algn="just" defTabSz="914400" rtl="0" eaLnBrk="0" fontAlgn="base" latinLnBrk="0" hangingPunct="0">
              <a:lnSpc>
                <a:spcPct val="150000"/>
              </a:lnSpc>
              <a:spcBef>
                <a:spcPct val="0"/>
              </a:spcBef>
              <a:spcAft>
                <a:spcPct val="0"/>
              </a:spcAft>
              <a:buClrTx/>
              <a:buSzTx/>
              <a:buNone/>
              <a:tabLst/>
            </a:pPr>
            <a:r>
              <a:rPr lang="en-US" altLang="en-US" dirty="0">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available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EAD27E18-CA68-9E09-1338-A6EECFFF5F32}"/>
              </a:ext>
            </a:extLst>
          </p:cNvPr>
          <p:cNvSpPr>
            <a:spLocks noGrp="1"/>
          </p:cNvSpPr>
          <p:nvPr>
            <p:ph type="sldNum" sz="quarter" idx="12"/>
          </p:nvPr>
        </p:nvSpPr>
        <p:spPr/>
        <p:txBody>
          <a:bodyPr/>
          <a:lstStyle/>
          <a:p>
            <a:pPr>
              <a:defRPr/>
            </a:pPr>
            <a:fld id="{37D3E142-7188-41AC-8787-CFF8E30676BC}" type="slidenum">
              <a:rPr lang="en-US" smtClean="0"/>
              <a:pPr>
                <a:defRPr/>
              </a:pPr>
              <a:t>33</a:t>
            </a:fld>
            <a:endParaRPr lang="en-US" dirty="0"/>
          </a:p>
        </p:txBody>
      </p:sp>
    </p:spTree>
    <p:extLst>
      <p:ext uri="{BB962C8B-B14F-4D97-AF65-F5344CB8AC3E}">
        <p14:creationId xmlns:p14="http://schemas.microsoft.com/office/powerpoint/2010/main" val="2613801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B49B5-88DA-D6AB-85F8-B6F9F04D826C}"/>
            </a:ext>
          </a:extLst>
        </p:cNvPr>
        <p:cNvGrpSpPr/>
        <p:nvPr/>
      </p:nvGrpSpPr>
      <p:grpSpPr>
        <a:xfrm>
          <a:off x="0" y="0"/>
          <a:ext cx="0" cy="0"/>
          <a:chOff x="0" y="0"/>
          <a:chExt cx="0" cy="0"/>
        </a:xfrm>
      </p:grpSpPr>
      <p:sp>
        <p:nvSpPr>
          <p:cNvPr id="17410" name="Title 1">
            <a:extLst>
              <a:ext uri="{FF2B5EF4-FFF2-40B4-BE49-F238E27FC236}">
                <a16:creationId xmlns:a16="http://schemas.microsoft.com/office/drawing/2014/main" id="{2D43D2DE-7949-0A5D-5E08-309100770529}"/>
              </a:ext>
            </a:extLst>
          </p:cNvPr>
          <p:cNvSpPr>
            <a:spLocks noGrp="1"/>
          </p:cNvSpPr>
          <p:nvPr>
            <p:ph type="title"/>
          </p:nvPr>
        </p:nvSpPr>
        <p:spPr>
          <a:xfrm>
            <a:off x="1981200" y="76201"/>
            <a:ext cx="8229600" cy="365125"/>
          </a:xfrm>
        </p:spPr>
        <p:txBody>
          <a:bodyPr>
            <a:noAutofit/>
          </a:bodyPr>
          <a:lstStyle/>
          <a:p>
            <a:pPr algn="ctr"/>
            <a:br>
              <a:rPr kumimoji="0" lang="en-US" altLang="en-US" sz="28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br>
            <a:r>
              <a:rPr kumimoji="0" lang="en-US" altLang="en-US" sz="28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How Subnet Masks Work?-----</a:t>
            </a:r>
            <a:br>
              <a:rPr kumimoji="0" lang="en-US" altLang="en-US" sz="28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br>
            <a:endParaRPr lang="en-US" sz="2800" b="1" dirty="0">
              <a:solidFill>
                <a:srgbClr val="0000CC"/>
              </a:solidFill>
              <a:latin typeface="Times New Roman" panose="02020603050405020304" pitchFamily="18" charset="0"/>
              <a:cs typeface="Times New Roman" panose="02020603050405020304" pitchFamily="18" charset="0"/>
            </a:endParaRPr>
          </a:p>
        </p:txBody>
      </p:sp>
      <p:sp>
        <p:nvSpPr>
          <p:cNvPr id="17411" name="Content Placeholder 2">
            <a:extLst>
              <a:ext uri="{FF2B5EF4-FFF2-40B4-BE49-F238E27FC236}">
                <a16:creationId xmlns:a16="http://schemas.microsoft.com/office/drawing/2014/main" id="{946AB0D6-12FB-1F52-0102-2BE099493997}"/>
              </a:ext>
            </a:extLst>
          </p:cNvPr>
          <p:cNvSpPr>
            <a:spLocks noGrp="1"/>
          </p:cNvSpPr>
          <p:nvPr>
            <p:ph idx="1"/>
          </p:nvPr>
        </p:nvSpPr>
        <p:spPr>
          <a:xfrm>
            <a:off x="130629" y="441326"/>
            <a:ext cx="12061371" cy="6416675"/>
          </a:xfrm>
        </p:spPr>
        <p:txBody>
          <a:bodyPr>
            <a:noAutofit/>
          </a:body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example:</a:t>
            </a:r>
          </a:p>
          <a:p>
            <a:pPr marR="0" lvl="1"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30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Subnet Mask (decimal)</a:t>
            </a:r>
            <a:r>
              <a:rPr kumimoji="0" lang="en-US" altLang="en-US" sz="3000" b="0"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 </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255.255.255.0</a:t>
            </a:r>
          </a:p>
          <a:p>
            <a:pPr marR="0" lvl="1"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30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Subnet Mask (CIDR notation)</a:t>
            </a:r>
            <a:r>
              <a:rPr kumimoji="0" lang="en-US" altLang="en-US" sz="3000" b="0"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 </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/24</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means that the </a:t>
            </a:r>
            <a:r>
              <a:rPr kumimoji="0" lang="en-US" altLang="en-US" sz="30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first 24 bits </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are used for the </a:t>
            </a: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portion</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the remaining </a:t>
            </a:r>
            <a:r>
              <a:rPr kumimoji="0" lang="en-US" altLang="en-US" sz="3000" b="1" i="0" u="none" strike="noStrike" cap="none" normalizeH="0" baseline="0" dirty="0">
                <a:ln>
                  <a:noFill/>
                </a:ln>
                <a:solidFill>
                  <a:srgbClr val="D60093"/>
                </a:solidFill>
                <a:effectLst/>
                <a:latin typeface="Times New Roman" panose="02020603050405020304" pitchFamily="18" charset="0"/>
                <a:cs typeface="Times New Roman" panose="02020603050405020304" pitchFamily="18" charset="0"/>
              </a:rPr>
              <a:t>8 bits</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for </a:t>
            </a:r>
            <a:r>
              <a:rPr kumimoji="0" lang="en-US" altLang="en-US" sz="3000" b="1" i="0" u="none" strike="noStrike" cap="none" normalizeH="0" baseline="0" dirty="0">
                <a:ln>
                  <a:noFill/>
                </a:ln>
                <a:solidFill>
                  <a:srgbClr val="D60093"/>
                </a:solidFill>
                <a:effectLst/>
                <a:latin typeface="Times New Roman" panose="02020603050405020304" pitchFamily="18" charset="0"/>
                <a:cs typeface="Times New Roman" panose="02020603050405020304" pitchFamily="18" charset="0"/>
              </a:rPr>
              <a:t>host</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000" b="1" i="0" u="none" strike="noStrike" cap="none" normalizeH="0" baseline="0" dirty="0">
                <a:ln>
                  <a:noFill/>
                </a:ln>
                <a:solidFill>
                  <a:srgbClr val="D60093"/>
                </a:solidFill>
                <a:effectLst/>
                <a:latin typeface="Times New Roman" panose="02020603050405020304" pitchFamily="18" charset="0"/>
                <a:cs typeface="Times New Roman" panose="02020603050405020304" pitchFamily="18" charset="0"/>
              </a:rPr>
              <a:t>addresses</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None/>
              <a:tabLst/>
            </a:pPr>
            <a:r>
              <a:rPr lang="en-US" altLang="en-US" sz="3000" b="1" dirty="0">
                <a:solidFill>
                  <a:srgbClr val="FF0000"/>
                </a:solidFill>
                <a:latin typeface="Times New Roman" panose="02020603050405020304" pitchFamily="18" charset="0"/>
                <a:cs typeface="Times New Roman" panose="02020603050405020304" pitchFamily="18" charset="0"/>
              </a:rPr>
              <a:t>2. </a:t>
            </a:r>
            <a:r>
              <a:rPr kumimoji="0" lang="en-US" altLang="en-US" sz="30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Calculate the Number of Host Bits: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number of </a:t>
            </a: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host bits</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the </a:t>
            </a:r>
            <a:r>
              <a:rPr kumimoji="0" lang="en-US" altLang="en-US" sz="30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total number</a:t>
            </a:r>
            <a:r>
              <a:rPr kumimoji="0" lang="en-US" altLang="en-US" sz="3000" b="0"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 </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 </a:t>
            </a:r>
            <a:r>
              <a:rPr kumimoji="0" lang="en-US" altLang="en-US" sz="30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bits</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the </a:t>
            </a:r>
            <a:r>
              <a:rPr kumimoji="0" lang="en-US" altLang="en-US" sz="30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IP</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0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address</a:t>
            </a:r>
          </a:p>
          <a:p>
            <a:pPr marL="0" marR="0" lvl="0" indent="0" algn="just" defTabSz="914400" rtl="0" eaLnBrk="0" fontAlgn="base" latinLnBrk="0" hangingPunct="0">
              <a:lnSpc>
                <a:spcPct val="150000"/>
              </a:lnSpc>
              <a:spcBef>
                <a:spcPct val="0"/>
              </a:spcBef>
              <a:spcAft>
                <a:spcPct val="0"/>
              </a:spcAft>
              <a:buClrTx/>
              <a:buSzTx/>
              <a:buNone/>
              <a:tabLst/>
            </a:pPr>
            <a:r>
              <a:rPr lang="en-US" altLang="en-US" sz="3000" b="1" dirty="0">
                <a:solidFill>
                  <a:srgbClr val="6600CC"/>
                </a:solidFill>
                <a:latin typeface="Times New Roman" panose="02020603050405020304" pitchFamily="18" charset="0"/>
                <a:cs typeface="Times New Roman" panose="02020603050405020304" pitchFamily="18" charset="0"/>
              </a:rPr>
              <a:t>		</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0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32 for IPv4</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minus</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t>
            </a:r>
            <a:r>
              <a:rPr kumimoji="0" lang="en-US" altLang="en-US" sz="30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number</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a:t>
            </a:r>
            <a:r>
              <a:rPr kumimoji="0" lang="en-US" altLang="en-US" sz="30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bits</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the </a:t>
            </a:r>
          </a:p>
          <a:p>
            <a:pPr marL="0" marR="0" lvl="0" indent="0" algn="just" defTabSz="914400" rtl="0" eaLnBrk="0" fontAlgn="base" latinLnBrk="0" hangingPunct="0">
              <a:lnSpc>
                <a:spcPct val="150000"/>
              </a:lnSpc>
              <a:spcBef>
                <a:spcPct val="0"/>
              </a:spcBef>
              <a:spcAft>
                <a:spcPct val="0"/>
              </a:spcAft>
              <a:buClrTx/>
              <a:buSzTx/>
              <a:buNone/>
              <a:tabLst/>
            </a:pPr>
            <a:r>
              <a:rPr lang="en-US" altLang="en-US" sz="3000" dirty="0">
                <a:latin typeface="Times New Roman" panose="02020603050405020304" pitchFamily="18" charset="0"/>
                <a:cs typeface="Times New Roman" panose="02020603050405020304" pitchFamily="18" charset="0"/>
              </a:rPr>
              <a:t>		</a:t>
            </a:r>
            <a:r>
              <a:rPr kumimoji="0" lang="en-US" altLang="en-US" sz="30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network</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 specified by the </a:t>
            </a:r>
            <a:r>
              <a:rPr kumimoji="0" lang="en-US" altLang="en-US" sz="30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subnet</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0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mask</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2CA91E83-BF40-395A-6213-74CEDFAE2F68}"/>
              </a:ext>
            </a:extLst>
          </p:cNvPr>
          <p:cNvSpPr>
            <a:spLocks noGrp="1"/>
          </p:cNvSpPr>
          <p:nvPr>
            <p:ph type="sldNum" sz="quarter" idx="12"/>
          </p:nvPr>
        </p:nvSpPr>
        <p:spPr/>
        <p:txBody>
          <a:bodyPr/>
          <a:lstStyle/>
          <a:p>
            <a:pPr>
              <a:defRPr/>
            </a:pPr>
            <a:fld id="{37D3E142-7188-41AC-8787-CFF8E30676BC}" type="slidenum">
              <a:rPr lang="en-US" smtClean="0"/>
              <a:pPr>
                <a:defRPr/>
              </a:pPr>
              <a:t>34</a:t>
            </a:fld>
            <a:endParaRPr lang="en-US" dirty="0"/>
          </a:p>
        </p:txBody>
      </p:sp>
    </p:spTree>
    <p:extLst>
      <p:ext uri="{BB962C8B-B14F-4D97-AF65-F5344CB8AC3E}">
        <p14:creationId xmlns:p14="http://schemas.microsoft.com/office/powerpoint/2010/main" val="27603539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DEA61-DF61-04F0-4588-EE8B05AEB5C4}"/>
            </a:ext>
          </a:extLst>
        </p:cNvPr>
        <p:cNvGrpSpPr/>
        <p:nvPr/>
      </p:nvGrpSpPr>
      <p:grpSpPr>
        <a:xfrm>
          <a:off x="0" y="0"/>
          <a:ext cx="0" cy="0"/>
          <a:chOff x="0" y="0"/>
          <a:chExt cx="0" cy="0"/>
        </a:xfrm>
      </p:grpSpPr>
      <p:sp>
        <p:nvSpPr>
          <p:cNvPr id="17410" name="Title 1">
            <a:extLst>
              <a:ext uri="{FF2B5EF4-FFF2-40B4-BE49-F238E27FC236}">
                <a16:creationId xmlns:a16="http://schemas.microsoft.com/office/drawing/2014/main" id="{666732AA-E715-AB53-4D4E-FB3A6DBB1A82}"/>
              </a:ext>
            </a:extLst>
          </p:cNvPr>
          <p:cNvSpPr>
            <a:spLocks noGrp="1"/>
          </p:cNvSpPr>
          <p:nvPr>
            <p:ph type="title"/>
          </p:nvPr>
        </p:nvSpPr>
        <p:spPr>
          <a:xfrm>
            <a:off x="1981200" y="76201"/>
            <a:ext cx="8229600" cy="365125"/>
          </a:xfrm>
        </p:spPr>
        <p:txBody>
          <a:bodyPr>
            <a:noAutofit/>
          </a:bodyPr>
          <a:lstStyle/>
          <a:p>
            <a:pPr algn="ctr"/>
            <a:br>
              <a:rPr kumimoji="0" lang="en-US" altLang="en-US" sz="28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br>
            <a:r>
              <a:rPr kumimoji="0" lang="en-US" altLang="en-US" sz="28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How Subnet Masks Work?-----</a:t>
            </a:r>
            <a:br>
              <a:rPr kumimoji="0" lang="en-US" altLang="en-US" sz="28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br>
            <a:endParaRPr lang="en-US" sz="2800" b="1" dirty="0">
              <a:solidFill>
                <a:srgbClr val="0000CC"/>
              </a:solidFill>
              <a:latin typeface="Times New Roman" panose="02020603050405020304" pitchFamily="18" charset="0"/>
              <a:cs typeface="Times New Roman" panose="02020603050405020304" pitchFamily="18" charset="0"/>
            </a:endParaRPr>
          </a:p>
        </p:txBody>
      </p:sp>
      <p:sp>
        <p:nvSpPr>
          <p:cNvPr id="17411" name="Content Placeholder 2">
            <a:extLst>
              <a:ext uri="{FF2B5EF4-FFF2-40B4-BE49-F238E27FC236}">
                <a16:creationId xmlns:a16="http://schemas.microsoft.com/office/drawing/2014/main" id="{8A7BF51C-2C4F-629D-6966-254F40924F77}"/>
              </a:ext>
            </a:extLst>
          </p:cNvPr>
          <p:cNvSpPr>
            <a:spLocks noGrp="1"/>
          </p:cNvSpPr>
          <p:nvPr>
            <p:ph idx="1"/>
          </p:nvPr>
        </p:nvSpPr>
        <p:spPr>
          <a:xfrm>
            <a:off x="130629" y="441326"/>
            <a:ext cx="12061371" cy="6416675"/>
          </a:xfrm>
        </p:spPr>
        <p:txBody>
          <a:bodyPr>
            <a:noAutofit/>
          </a:body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if the </a:t>
            </a:r>
            <a:r>
              <a:rPr kumimoji="0" lang="en-US" altLang="en-US" sz="2700" b="1" i="0" u="none" strike="noStrike" cap="none" normalizeH="0" baseline="0" dirty="0">
                <a:ln>
                  <a:noFill/>
                </a:ln>
                <a:solidFill>
                  <a:srgbClr val="D60093"/>
                </a:solidFill>
                <a:effectLst/>
                <a:latin typeface="Times New Roman" panose="02020603050405020304" pitchFamily="18" charset="0"/>
                <a:cs typeface="Times New Roman" panose="02020603050405020304" pitchFamily="18" charset="0"/>
              </a:rPr>
              <a:t>subnet</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700" b="1" i="0" u="none" strike="noStrike" cap="none" normalizeH="0" baseline="0" dirty="0">
                <a:ln>
                  <a:noFill/>
                </a:ln>
                <a:solidFill>
                  <a:srgbClr val="D60093"/>
                </a:solidFill>
                <a:effectLst/>
                <a:latin typeface="Times New Roman" panose="02020603050405020304" pitchFamily="18" charset="0"/>
                <a:cs typeface="Times New Roman" panose="02020603050405020304" pitchFamily="18" charset="0"/>
              </a:rPr>
              <a:t>mask</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t>
            </a:r>
            <a:r>
              <a:rPr kumimoji="0" lang="en-US" altLang="en-US" sz="2700" b="1" i="0" u="none" strike="noStrike" cap="none" normalizeH="0" baseline="0" dirty="0">
                <a:ln>
                  <a:noFill/>
                </a:ln>
                <a:solidFill>
                  <a:srgbClr val="D60093"/>
                </a:solidFill>
                <a:effectLst/>
                <a:latin typeface="Times New Roman" panose="02020603050405020304" pitchFamily="18" charset="0"/>
                <a:cs typeface="Times New Roman" panose="02020603050405020304" pitchFamily="18" charset="0"/>
              </a:rPr>
              <a:t>/24</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1"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Total bits in IPv4</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32 bits.</a:t>
            </a:r>
          </a:p>
          <a:p>
            <a:pPr marR="0" lvl="1"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 bits</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24 (because the subnet mask is /24).</a:t>
            </a:r>
          </a:p>
          <a:p>
            <a:pPr marR="0" lvl="1"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Host bits</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32 - 24 = 8 host bits.</a:t>
            </a:r>
          </a:p>
          <a:p>
            <a:pPr marL="0" marR="0" lvl="0" indent="0" algn="just" defTabSz="914400" rtl="0" eaLnBrk="0" fontAlgn="base" latinLnBrk="0" hangingPunct="0">
              <a:lnSpc>
                <a:spcPct val="150000"/>
              </a:lnSpc>
              <a:spcBef>
                <a:spcPct val="0"/>
              </a:spcBef>
              <a:spcAft>
                <a:spcPct val="0"/>
              </a:spcAft>
              <a:buClrTx/>
              <a:buSzTx/>
              <a:buFontTx/>
              <a:buAutoNum type="arabicPeriod" startAt="3"/>
              <a:tabLst/>
            </a:pPr>
            <a:r>
              <a:rPr kumimoji="0" lang="en-US" altLang="en-US" sz="27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Calculate the Total Number of IP Addresses</a:t>
            </a:r>
            <a:r>
              <a:rPr kumimoji="0" lang="en-US" altLang="en-US" sz="27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7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number</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a:t>
            </a:r>
            <a:r>
              <a:rPr kumimoji="0" lang="en-US" altLang="en-US" sz="27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total</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7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addresses</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a </a:t>
            </a:r>
            <a:r>
              <a:rPr kumimoji="0" lang="en-US" altLang="en-US" sz="27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subnet</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determined by the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number</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host</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bits</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formula is: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en-GB" sz="2700" b="1" dirty="0">
                <a:solidFill>
                  <a:srgbClr val="990033"/>
                </a:solidFill>
                <a:latin typeface="Times New Roman" panose="02020603050405020304" pitchFamily="18" charset="0"/>
                <a:cs typeface="Times New Roman" panose="02020603050405020304" pitchFamily="18" charset="0"/>
              </a:rPr>
              <a:t>Total IP addresses</a:t>
            </a:r>
            <a:r>
              <a:rPr lang="en-GB" sz="2700" dirty="0">
                <a:latin typeface="Times New Roman" panose="02020603050405020304" pitchFamily="18" charset="0"/>
                <a:cs typeface="Times New Roman" panose="02020603050405020304" pitchFamily="18" charset="0"/>
              </a:rPr>
              <a:t>=</a:t>
            </a:r>
            <a:r>
              <a:rPr lang="en-GB" sz="2700" b="1" dirty="0">
                <a:solidFill>
                  <a:srgbClr val="0000CC"/>
                </a:solidFill>
                <a:latin typeface="Times New Roman" panose="02020603050405020304" pitchFamily="18" charset="0"/>
                <a:cs typeface="Times New Roman" panose="02020603050405020304" pitchFamily="18" charset="0"/>
              </a:rPr>
              <a:t>2</a:t>
            </a:r>
            <a:r>
              <a:rPr lang="en-GB" sz="2700" b="1" baseline="30000" dirty="0">
                <a:solidFill>
                  <a:srgbClr val="0000CC"/>
                </a:solidFill>
                <a:latin typeface="Times New Roman" panose="02020603050405020304" pitchFamily="18" charset="0"/>
                <a:cs typeface="Times New Roman" panose="02020603050405020304" pitchFamily="18" charset="0"/>
              </a:rPr>
              <a:t>host bits</a:t>
            </a:r>
            <a:endParaRPr kumimoji="0" lang="en-US" altLang="en-US" sz="2700" b="1" i="0" u="none" strike="noStrike" cap="none" normalizeH="0" baseline="30000" dirty="0">
              <a:ln>
                <a:noFill/>
              </a:ln>
              <a:solidFill>
                <a:srgbClr val="0000CC"/>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 for </a:t>
            </a: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/24 subnet </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(where there are </a:t>
            </a:r>
            <a:r>
              <a:rPr kumimoji="0" lang="en-US" altLang="en-US" sz="27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8 host bits</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FontTx/>
              <a:buNone/>
              <a:tabLst/>
            </a:pPr>
            <a:r>
              <a:rPr lang="en-GB" sz="2700" dirty="0">
                <a:latin typeface="Times New Roman" panose="02020603050405020304" pitchFamily="18" charset="0"/>
                <a:cs typeface="Times New Roman" panose="02020603050405020304" pitchFamily="18" charset="0"/>
              </a:rPr>
              <a:t>		</a:t>
            </a:r>
            <a:r>
              <a:rPr lang="en-GB" sz="2700" b="1" dirty="0">
                <a:solidFill>
                  <a:srgbClr val="0000CC"/>
                </a:solidFill>
                <a:latin typeface="Times New Roman" panose="02020603050405020304" pitchFamily="18" charset="0"/>
                <a:cs typeface="Times New Roman" panose="02020603050405020304" pitchFamily="18" charset="0"/>
              </a:rPr>
              <a:t>Total IP addresses</a:t>
            </a:r>
            <a:r>
              <a:rPr lang="en-GB" sz="2700" dirty="0">
                <a:latin typeface="Times New Roman" panose="02020603050405020304" pitchFamily="18" charset="0"/>
                <a:cs typeface="Times New Roman" panose="02020603050405020304" pitchFamily="18" charset="0"/>
              </a:rPr>
              <a:t>=</a:t>
            </a:r>
            <a:r>
              <a:rPr lang="en-GB" sz="2700" b="1" dirty="0">
                <a:solidFill>
                  <a:srgbClr val="FF0000"/>
                </a:solidFill>
                <a:latin typeface="Times New Roman" panose="02020603050405020304" pitchFamily="18" charset="0"/>
                <a:cs typeface="Times New Roman" panose="02020603050405020304" pitchFamily="18" charset="0"/>
              </a:rPr>
              <a:t>2</a:t>
            </a:r>
            <a:r>
              <a:rPr lang="en-GB" sz="2700" b="1" baseline="30000" dirty="0">
                <a:solidFill>
                  <a:srgbClr val="FF0000"/>
                </a:solidFill>
                <a:latin typeface="Times New Roman" panose="02020603050405020304" pitchFamily="18" charset="0"/>
                <a:cs typeface="Times New Roman" panose="02020603050405020304" pitchFamily="18" charset="0"/>
              </a:rPr>
              <a:t>8</a:t>
            </a:r>
            <a:r>
              <a:rPr lang="en-GB" sz="2700" b="1" dirty="0">
                <a:solidFill>
                  <a:srgbClr val="FF0000"/>
                </a:solidFill>
                <a:latin typeface="Times New Roman" panose="02020603050405020304" pitchFamily="18" charset="0"/>
                <a:cs typeface="Times New Roman" panose="02020603050405020304" pitchFamily="18" charset="0"/>
              </a:rPr>
              <a:t>=256</a:t>
            </a:r>
            <a:r>
              <a:rPr lang="en-GB" sz="2700" dirty="0">
                <a:latin typeface="Times New Roman" panose="02020603050405020304" pitchFamily="18" charset="0"/>
                <a:cs typeface="Times New Roman" panose="02020603050405020304" pitchFamily="18" charset="0"/>
              </a:rPr>
              <a:t> </a:t>
            </a:r>
            <a:r>
              <a:rPr lang="en-GB" sz="2700" b="1" dirty="0">
                <a:latin typeface="Times New Roman" panose="02020603050405020304" pitchFamily="18" charset="0"/>
                <a:cs typeface="Times New Roman" panose="02020603050405020304" pitchFamily="18" charset="0"/>
              </a:rPr>
              <a:t>total addresses</a:t>
            </a:r>
            <a:endPar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4DAB07D-9F51-D591-30DA-F163F842E261}"/>
              </a:ext>
            </a:extLst>
          </p:cNvPr>
          <p:cNvSpPr>
            <a:spLocks noGrp="1"/>
          </p:cNvSpPr>
          <p:nvPr>
            <p:ph type="sldNum" sz="quarter" idx="12"/>
          </p:nvPr>
        </p:nvSpPr>
        <p:spPr/>
        <p:txBody>
          <a:bodyPr/>
          <a:lstStyle/>
          <a:p>
            <a:pPr>
              <a:defRPr/>
            </a:pPr>
            <a:fld id="{37D3E142-7188-41AC-8787-CFF8E30676BC}" type="slidenum">
              <a:rPr lang="en-US" smtClean="0"/>
              <a:pPr>
                <a:defRPr/>
              </a:pPr>
              <a:t>35</a:t>
            </a:fld>
            <a:endParaRPr lang="en-US" dirty="0"/>
          </a:p>
        </p:txBody>
      </p:sp>
    </p:spTree>
    <p:extLst>
      <p:ext uri="{BB962C8B-B14F-4D97-AF65-F5344CB8AC3E}">
        <p14:creationId xmlns:p14="http://schemas.microsoft.com/office/powerpoint/2010/main" val="13807198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A2038D-71A6-B915-EE66-8126479AFDB6}"/>
            </a:ext>
          </a:extLst>
        </p:cNvPr>
        <p:cNvGrpSpPr/>
        <p:nvPr/>
      </p:nvGrpSpPr>
      <p:grpSpPr>
        <a:xfrm>
          <a:off x="0" y="0"/>
          <a:ext cx="0" cy="0"/>
          <a:chOff x="0" y="0"/>
          <a:chExt cx="0" cy="0"/>
        </a:xfrm>
      </p:grpSpPr>
      <p:sp>
        <p:nvSpPr>
          <p:cNvPr id="17410" name="Title 1">
            <a:extLst>
              <a:ext uri="{FF2B5EF4-FFF2-40B4-BE49-F238E27FC236}">
                <a16:creationId xmlns:a16="http://schemas.microsoft.com/office/drawing/2014/main" id="{4D1B92D4-E3D8-E5F8-9BF2-135618916880}"/>
              </a:ext>
            </a:extLst>
          </p:cNvPr>
          <p:cNvSpPr>
            <a:spLocks noGrp="1"/>
          </p:cNvSpPr>
          <p:nvPr>
            <p:ph type="title"/>
          </p:nvPr>
        </p:nvSpPr>
        <p:spPr>
          <a:xfrm>
            <a:off x="1981200" y="76201"/>
            <a:ext cx="8229600" cy="365125"/>
          </a:xfrm>
        </p:spPr>
        <p:txBody>
          <a:bodyPr>
            <a:noAutofit/>
          </a:bodyPr>
          <a:lstStyle/>
          <a:p>
            <a:pPr algn="ctr"/>
            <a:br>
              <a:rPr kumimoji="0" lang="en-US" altLang="en-US" sz="28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br>
            <a:r>
              <a:rPr kumimoji="0" lang="en-US" altLang="en-US" sz="28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How Subnet Masks Work?-----</a:t>
            </a:r>
            <a:br>
              <a:rPr kumimoji="0" lang="en-US" altLang="en-US" sz="28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br>
            <a:endParaRPr lang="en-US" sz="2800" b="1" dirty="0">
              <a:solidFill>
                <a:srgbClr val="0000CC"/>
              </a:solidFill>
              <a:latin typeface="Times New Roman" panose="02020603050405020304" pitchFamily="18" charset="0"/>
              <a:cs typeface="Times New Roman" panose="02020603050405020304" pitchFamily="18" charset="0"/>
            </a:endParaRPr>
          </a:p>
        </p:txBody>
      </p:sp>
      <p:sp>
        <p:nvSpPr>
          <p:cNvPr id="17411" name="Content Placeholder 2">
            <a:extLst>
              <a:ext uri="{FF2B5EF4-FFF2-40B4-BE49-F238E27FC236}">
                <a16:creationId xmlns:a16="http://schemas.microsoft.com/office/drawing/2014/main" id="{FD0C6F7F-3129-4D55-FB79-BB698A97B97E}"/>
              </a:ext>
            </a:extLst>
          </p:cNvPr>
          <p:cNvSpPr>
            <a:spLocks noGrp="1"/>
          </p:cNvSpPr>
          <p:nvPr>
            <p:ph idx="1"/>
          </p:nvPr>
        </p:nvSpPr>
        <p:spPr>
          <a:xfrm>
            <a:off x="130629" y="441326"/>
            <a:ext cx="12061371" cy="6416675"/>
          </a:xfrm>
        </p:spPr>
        <p:txBody>
          <a:bodyPr>
            <a:no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4. Subtract Reserved Addresses</a:t>
            </a:r>
            <a:r>
              <a:rPr kumimoji="0" lang="en-US" altLang="en-US" sz="2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each subnet, two IP addresses are reserved:</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8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network address</a:t>
            </a:r>
            <a:r>
              <a:rPr kumimoji="0" lang="en-US" altLang="en-US" sz="2800" b="0"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first address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the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subnet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8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broadcast address</a:t>
            </a:r>
            <a:r>
              <a:rPr kumimoji="0" lang="en-US" altLang="en-US" sz="2800" b="0"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last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address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the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subnet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a:t>
            </a:r>
            <a: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cannot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 </a:t>
            </a:r>
            <a: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assigned</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t>
            </a:r>
            <a: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hosts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None/>
              <a:tabLst/>
            </a:pPr>
            <a:r>
              <a:rPr lang="en-US" altLang="en-US" dirty="0">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 you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subtract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addresses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from the </a:t>
            </a:r>
          </a:p>
          <a:p>
            <a:pPr marL="0" marR="0" lvl="0" indent="0" algn="just" defTabSz="914400" rtl="0" eaLnBrk="0" fontAlgn="base" latinLnBrk="0" hangingPunct="0">
              <a:lnSpc>
                <a:spcPct val="150000"/>
              </a:lnSpc>
              <a:spcBef>
                <a:spcPct val="0"/>
              </a:spcBef>
              <a:spcAft>
                <a:spcPct val="0"/>
              </a:spcAft>
              <a:buClrTx/>
              <a:buSzTx/>
              <a:buNone/>
              <a:tabLst/>
            </a:pPr>
            <a:r>
              <a:rPr lang="en-US" altLang="en-US" dirty="0">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total</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count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get the </a:t>
            </a:r>
            <a:r>
              <a:rPr kumimoji="0" lang="en-US" altLang="en-US" sz="28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number</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usable host IP addresses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a /24 subnet: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en-GB" dirty="0">
                <a:latin typeface="Times New Roman" panose="02020603050405020304" pitchFamily="18" charset="0"/>
                <a:cs typeface="Times New Roman" panose="02020603050405020304" pitchFamily="18" charset="0"/>
              </a:rPr>
              <a:t>Usable</a:t>
            </a:r>
            <a:r>
              <a:rPr lang="en-GB" b="1" dirty="0">
                <a:solidFill>
                  <a:srgbClr val="6600CC"/>
                </a:solidFill>
                <a:latin typeface="Times New Roman" panose="02020603050405020304" pitchFamily="18" charset="0"/>
                <a:cs typeface="Times New Roman" panose="02020603050405020304" pitchFamily="18" charset="0"/>
              </a:rPr>
              <a:t> IP addresses=</a:t>
            </a:r>
            <a:r>
              <a:rPr lang="en-GB" b="1" dirty="0">
                <a:solidFill>
                  <a:srgbClr val="FF0000"/>
                </a:solidFill>
                <a:latin typeface="Times New Roman" panose="02020603050405020304" pitchFamily="18" charset="0"/>
                <a:cs typeface="Times New Roman" panose="02020603050405020304" pitchFamily="18" charset="0"/>
              </a:rPr>
              <a:t>256−2=254</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Therefore, in a </a:t>
            </a:r>
            <a:r>
              <a:rPr kumimoji="0" lang="en-US" altLang="en-US" b="1" i="0" u="none" strike="noStrike" cap="none" normalizeH="0" baseline="0" dirty="0">
                <a:ln>
                  <a:noFill/>
                </a:ln>
                <a:solidFill>
                  <a:srgbClr val="D60093"/>
                </a:solidFill>
                <a:effectLst/>
                <a:latin typeface="Times New Roman" panose="02020603050405020304" pitchFamily="18" charset="0"/>
                <a:cs typeface="Times New Roman" panose="02020603050405020304" pitchFamily="18" charset="0"/>
              </a:rPr>
              <a:t>/24 subnet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there are </a:t>
            </a:r>
            <a:r>
              <a:rPr kumimoji="0" lang="en-US" altLang="en-US"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254 usable IP addresses</a:t>
            </a:r>
            <a:r>
              <a:rPr kumimoji="0" lang="en-US" altLang="en-US" b="0"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a:t>
            </a:r>
            <a:r>
              <a:rPr kumimoji="0" lang="en-US" altLang="en-US"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hosts</a:t>
            </a:r>
          </a:p>
        </p:txBody>
      </p:sp>
      <p:sp>
        <p:nvSpPr>
          <p:cNvPr id="4" name="Slide Number Placeholder 3">
            <a:extLst>
              <a:ext uri="{FF2B5EF4-FFF2-40B4-BE49-F238E27FC236}">
                <a16:creationId xmlns:a16="http://schemas.microsoft.com/office/drawing/2014/main" id="{97550D9F-93E4-E38E-E1FD-BBBB868682EC}"/>
              </a:ext>
            </a:extLst>
          </p:cNvPr>
          <p:cNvSpPr>
            <a:spLocks noGrp="1"/>
          </p:cNvSpPr>
          <p:nvPr>
            <p:ph type="sldNum" sz="quarter" idx="12"/>
          </p:nvPr>
        </p:nvSpPr>
        <p:spPr/>
        <p:txBody>
          <a:bodyPr/>
          <a:lstStyle/>
          <a:p>
            <a:pPr>
              <a:defRPr/>
            </a:pPr>
            <a:fld id="{37D3E142-7188-41AC-8787-CFF8E30676BC}" type="slidenum">
              <a:rPr lang="en-US" smtClean="0"/>
              <a:pPr>
                <a:defRPr/>
              </a:pPr>
              <a:t>36</a:t>
            </a:fld>
            <a:endParaRPr lang="en-US" dirty="0"/>
          </a:p>
        </p:txBody>
      </p:sp>
    </p:spTree>
    <p:extLst>
      <p:ext uri="{BB962C8B-B14F-4D97-AF65-F5344CB8AC3E}">
        <p14:creationId xmlns:p14="http://schemas.microsoft.com/office/powerpoint/2010/main" val="39042452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BE73F-FD7F-101C-90EC-1F30DF60EB98}"/>
              </a:ext>
            </a:extLst>
          </p:cNvPr>
          <p:cNvSpPr>
            <a:spLocks noGrp="1"/>
          </p:cNvSpPr>
          <p:nvPr>
            <p:ph type="title"/>
          </p:nvPr>
        </p:nvSpPr>
        <p:spPr>
          <a:xfrm>
            <a:off x="838200" y="1"/>
            <a:ext cx="10515600" cy="464948"/>
          </a:xfrm>
        </p:spPr>
        <p:txBody>
          <a:bodyPr>
            <a:noAutofit/>
          </a:bodyPr>
          <a:lstStyle/>
          <a:p>
            <a:pPr algn="ctr"/>
            <a:br>
              <a:rPr kumimoji="0" lang="en-US" altLang="en-US" sz="32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br>
            <a:r>
              <a:rPr kumimoji="0" lang="en-US" altLang="en-US" sz="32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Examples of Different Subnet Masks</a:t>
            </a:r>
            <a:br>
              <a:rPr kumimoji="0" lang="en-US" altLang="en-US" sz="32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br>
            <a:endParaRPr lang="en-GB" sz="3200" dirty="0">
              <a:solidFill>
                <a:srgbClr val="FF0000"/>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69EBBA13-86C1-315B-4AFB-E4840D3BEC02}"/>
              </a:ext>
            </a:extLst>
          </p:cNvPr>
          <p:cNvSpPr>
            <a:spLocks noGrp="1" noChangeArrowheads="1"/>
          </p:cNvSpPr>
          <p:nvPr>
            <p:ph idx="1"/>
          </p:nvPr>
        </p:nvSpPr>
        <p:spPr bwMode="auto">
          <a:xfrm>
            <a:off x="-123986" y="464949"/>
            <a:ext cx="12192000" cy="66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buFont typeface="Wingdings" panose="05000000000000000000" pitchFamily="2" charset="2"/>
              <a:buChar char="Ø"/>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Let’s look at a few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common</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subnet</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sizes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how to </a:t>
            </a:r>
            <a:r>
              <a:rPr kumimoji="0" lang="en-US" altLang="en-US" sz="26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calculate</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t>
            </a:r>
            <a:r>
              <a:rPr kumimoji="0" lang="en-US" altLang="en-US" sz="26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number</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a:t>
            </a:r>
            <a:r>
              <a:rPr kumimoji="0" lang="en-US" altLang="en-US" sz="26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usable</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6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hosts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50000"/>
              </a:lnSpc>
              <a:spcBef>
                <a:spcPct val="0"/>
              </a:spcBef>
              <a:spcAft>
                <a:spcPct val="0"/>
              </a:spcAft>
              <a:buClrTx/>
              <a:buSzTx/>
              <a:buFontTx/>
              <a:buAutoNum type="arabicPeriod"/>
              <a:tabLst/>
            </a:pPr>
            <a:r>
              <a:rPr kumimoji="0" lang="en-US" altLang="en-US" sz="26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/30 Subnet Mask (255.255.255.252)</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6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Total IP addresses</a:t>
            </a:r>
            <a:r>
              <a:rPr kumimoji="0" lang="en-US" altLang="en-US" sz="2600" b="0"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a:t>
            </a:r>
            <a:endParaRPr lang="en-US" altLang="en-US" sz="2600" dirty="0">
              <a:solidFill>
                <a:srgbClr val="990033"/>
              </a:solidFill>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r>
              <a:rPr kumimoji="0" lang="en-US" altLang="en-US" sz="2600"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32</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−30 </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6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2</a:t>
            </a:r>
            <a:r>
              <a:rPr kumimoji="0" lang="en-US" altLang="en-US" sz="2600" b="1" i="0" u="none" strike="noStrike" cap="none" normalizeH="0" baseline="30000" dirty="0">
                <a:ln>
                  <a:noFill/>
                </a:ln>
                <a:solidFill>
                  <a:srgbClr val="FF0000"/>
                </a:solidFill>
                <a:effectLst/>
                <a:latin typeface="Times New Roman" panose="02020603050405020304" pitchFamily="18" charset="0"/>
                <a:cs typeface="Times New Roman" panose="02020603050405020304" pitchFamily="18" charset="0"/>
              </a:rPr>
              <a:t>2</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total addresses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6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Usable IP addresses</a:t>
            </a:r>
            <a:r>
              <a:rPr kumimoji="0" lang="en-US" altLang="en-US" sz="2600" b="0"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total addresses-2 reserved addresses (network and broadcast) =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usable IP addresses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6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Use Case</a:t>
            </a:r>
            <a:r>
              <a:rPr kumimoji="0" lang="en-US" altLang="en-US" sz="2600" b="0"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/30 subnet </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is typically used for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point-to-point</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links, </a:t>
            </a:r>
          </a:p>
          <a:p>
            <a:pPr marL="0" marR="0" lvl="0" indent="0" algn="just" defTabSz="914400" rtl="0" eaLnBrk="0" fontAlgn="base" latinLnBrk="0" hangingPunct="0">
              <a:lnSpc>
                <a:spcPct val="150000"/>
              </a:lnSpc>
              <a:spcBef>
                <a:spcPct val="0"/>
              </a:spcBef>
              <a:spcAft>
                <a:spcPct val="0"/>
              </a:spcAft>
              <a:buClrTx/>
              <a:buSzTx/>
              <a:buNone/>
              <a:tabLst/>
            </a:pPr>
            <a:r>
              <a:rPr lang="en-US" altLang="en-US" sz="2600" dirty="0">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where only </a:t>
            </a:r>
            <a:r>
              <a:rPr kumimoji="0" lang="en-US" altLang="en-US" sz="26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two</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6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devices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need to </a:t>
            </a:r>
            <a:r>
              <a:rPr kumimoji="0" lang="en-US" altLang="en-US" sz="26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communicate</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(e.g.,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two</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routers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2544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CC9C7-253C-7491-B86F-468C7E6A3B44}"/>
              </a:ext>
            </a:extLst>
          </p:cNvPr>
          <p:cNvSpPr>
            <a:spLocks noGrp="1"/>
          </p:cNvSpPr>
          <p:nvPr>
            <p:ph type="title"/>
          </p:nvPr>
        </p:nvSpPr>
        <p:spPr>
          <a:xfrm>
            <a:off x="838200" y="1"/>
            <a:ext cx="10515600" cy="402955"/>
          </a:xfrm>
        </p:spPr>
        <p:txBody>
          <a:bodyPr>
            <a:noAutofit/>
          </a:bodyPr>
          <a:lstStyle/>
          <a:p>
            <a:pPr algn="ctr"/>
            <a:br>
              <a:rPr kumimoji="0" lang="en-US" altLang="en-US" sz="32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br>
            <a:r>
              <a:rPr kumimoji="0" lang="en-US" altLang="en-US" sz="32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Examples of Different Subnet Masks------</a:t>
            </a:r>
            <a:br>
              <a:rPr kumimoji="0" lang="en-US" altLang="en-US" sz="32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br>
            <a:endParaRPr lang="en-GB" sz="3200" dirty="0"/>
          </a:p>
        </p:txBody>
      </p:sp>
      <p:sp>
        <p:nvSpPr>
          <p:cNvPr id="4" name="Rectangle 1">
            <a:extLst>
              <a:ext uri="{FF2B5EF4-FFF2-40B4-BE49-F238E27FC236}">
                <a16:creationId xmlns:a16="http://schemas.microsoft.com/office/drawing/2014/main" id="{CDA6B1AA-B3BA-2821-ECBE-5F0CB21645FF}"/>
              </a:ext>
            </a:extLst>
          </p:cNvPr>
          <p:cNvSpPr>
            <a:spLocks noGrp="1" noChangeArrowheads="1"/>
          </p:cNvSpPr>
          <p:nvPr>
            <p:ph idx="1"/>
          </p:nvPr>
        </p:nvSpPr>
        <p:spPr bwMode="auto">
          <a:xfrm>
            <a:off x="0" y="513073"/>
            <a:ext cx="12192000" cy="5831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2. /29 Subnet Mask (255.255.255.248)</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Total IP addresses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b="1" i="0" u="none" strike="noStrike" cap="none" normalizeH="0" baseline="0" dirty="0">
                <a:ln>
                  <a:noFill/>
                </a:ln>
                <a:solidFill>
                  <a:srgbClr val="D60093"/>
                </a:solidFill>
                <a:effectLst/>
                <a:latin typeface="Times New Roman" panose="02020603050405020304" pitchFamily="18" charset="0"/>
                <a:cs typeface="Times New Roman" panose="02020603050405020304" pitchFamily="18" charset="0"/>
              </a:rPr>
              <a:t>Total addresses= 2</a:t>
            </a:r>
            <a:r>
              <a:rPr kumimoji="0" lang="en-US" altLang="en-US" b="1" i="0" u="none" strike="noStrike" cap="none" normalizeH="0" baseline="30000" dirty="0">
                <a:ln>
                  <a:noFill/>
                </a:ln>
                <a:solidFill>
                  <a:srgbClr val="D60093"/>
                </a:solidFill>
                <a:effectLst/>
                <a:latin typeface="Times New Roman" panose="02020603050405020304" pitchFamily="18" charset="0"/>
                <a:cs typeface="Times New Roman" panose="02020603050405020304" pitchFamily="18" charset="0"/>
              </a:rPr>
              <a:t>32</a:t>
            </a:r>
            <a:r>
              <a:rPr kumimoji="0" lang="en-US" altLang="en-US" b="1" i="0" u="none" strike="noStrike" cap="none" normalizeH="0" baseline="0" dirty="0">
                <a:ln>
                  <a:noFill/>
                </a:ln>
                <a:solidFill>
                  <a:srgbClr val="D60093"/>
                </a:solidFill>
                <a:effectLst/>
                <a:latin typeface="Times New Roman" panose="02020603050405020304" pitchFamily="18" charset="0"/>
                <a:cs typeface="Times New Roman" panose="02020603050405020304" pitchFamily="18" charset="0"/>
              </a:rPr>
              <a:t>−29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r>
              <a:rPr kumimoji="0" lang="en-US" altLang="en-US"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3</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Usable IP addresses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 total addresses - 2 reserved =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usable IP addresses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Case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/29 subnet might be used in small networks, like a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small office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where </a:t>
            </a:r>
            <a:r>
              <a:rPr kumimoji="0" lang="en-US" altLang="en-US"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6 devices need IP addresses.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76764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6AC6B-6CC6-1575-63F6-7E02E36B50CC}"/>
              </a:ext>
            </a:extLst>
          </p:cNvPr>
          <p:cNvSpPr>
            <a:spLocks noGrp="1"/>
          </p:cNvSpPr>
          <p:nvPr>
            <p:ph type="title"/>
          </p:nvPr>
        </p:nvSpPr>
        <p:spPr>
          <a:xfrm>
            <a:off x="838200" y="1"/>
            <a:ext cx="10515600" cy="387457"/>
          </a:xfrm>
        </p:spPr>
        <p:txBody>
          <a:bodyPr>
            <a:noAutofit/>
          </a:bodyPr>
          <a:lstStyle/>
          <a:p>
            <a:pPr algn="ctr"/>
            <a:b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br>
            <a: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Examples of Different Subnet Masks------</a:t>
            </a:r>
            <a:b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br>
            <a:endParaRPr lang="en-GB" sz="2800" dirty="0"/>
          </a:p>
        </p:txBody>
      </p:sp>
      <p:sp>
        <p:nvSpPr>
          <p:cNvPr id="4" name="Rectangle 1">
            <a:extLst>
              <a:ext uri="{FF2B5EF4-FFF2-40B4-BE49-F238E27FC236}">
                <a16:creationId xmlns:a16="http://schemas.microsoft.com/office/drawing/2014/main" id="{FF2C73AA-DF43-1145-B642-90BC4E8EC345}"/>
              </a:ext>
            </a:extLst>
          </p:cNvPr>
          <p:cNvSpPr>
            <a:spLocks noGrp="1" noChangeArrowheads="1"/>
          </p:cNvSpPr>
          <p:nvPr>
            <p:ph idx="1"/>
          </p:nvPr>
        </p:nvSpPr>
        <p:spPr bwMode="auto">
          <a:xfrm>
            <a:off x="0" y="387458"/>
            <a:ext cx="12073180" cy="5831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D60093"/>
                </a:solidFill>
                <a:effectLst/>
                <a:latin typeface="Times New Roman" panose="02020603050405020304" pitchFamily="18" charset="0"/>
                <a:cs typeface="Times New Roman" panose="02020603050405020304" pitchFamily="18" charset="0"/>
              </a:rPr>
              <a:t>3. /24 Subnet Mask (255.255.255.0)</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Total IP addresses</a:t>
            </a:r>
            <a:r>
              <a:rPr kumimoji="0" lang="en-US" altLang="en-US" b="0"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2</a:t>
            </a:r>
            <a:r>
              <a:rPr kumimoji="0" lang="en-US" altLang="en-US" b="1" i="0" u="none" strike="noStrike" cap="none" normalizeH="0" baseline="30000" dirty="0">
                <a:ln>
                  <a:noFill/>
                </a:ln>
                <a:solidFill>
                  <a:srgbClr val="6600CC"/>
                </a:solidFill>
                <a:effectLst/>
                <a:latin typeface="Times New Roman" panose="02020603050405020304" pitchFamily="18" charset="0"/>
                <a:cs typeface="Times New Roman" panose="02020603050405020304" pitchFamily="18" charset="0"/>
              </a:rPr>
              <a:t>32</a:t>
            </a:r>
            <a:r>
              <a:rPr kumimoji="0" lang="en-US" altLang="en-US"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−24=2</a:t>
            </a:r>
            <a:r>
              <a:rPr kumimoji="0" lang="en-US" altLang="en-US" b="1" i="0" u="none" strike="noStrike" cap="none" normalizeH="0" baseline="30000" dirty="0">
                <a:ln>
                  <a:noFill/>
                </a:ln>
                <a:solidFill>
                  <a:srgbClr val="6600CC"/>
                </a:solidFill>
                <a:effectLst/>
                <a:latin typeface="Times New Roman" panose="02020603050405020304" pitchFamily="18" charset="0"/>
                <a:cs typeface="Times New Roman" panose="02020603050405020304" pitchFamily="18" charset="0"/>
              </a:rPr>
              <a:t>8</a:t>
            </a:r>
            <a:r>
              <a:rPr kumimoji="0" lang="en-US" altLang="en-US"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 =256 total addresses.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Usable IP addresses</a:t>
            </a:r>
            <a:r>
              <a:rPr kumimoji="0" lang="en-US" altLang="en-US" b="0"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256 total addresses - 2 reserved =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254 usable IP addresses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Use Case</a:t>
            </a:r>
            <a:r>
              <a:rPr kumimoji="0" lang="en-US" altLang="en-US" b="0"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 </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/24 subnet is common in smaller networks, such as </a:t>
            </a:r>
          </a:p>
          <a:p>
            <a:pPr marL="0" marR="0" lvl="0" indent="0" algn="l" defTabSz="914400" rtl="0" eaLnBrk="0" fontAlgn="base" latinLnBrk="0" hangingPunct="0">
              <a:lnSpc>
                <a:spcPct val="150000"/>
              </a:lnSpc>
              <a:spcBef>
                <a:spcPct val="0"/>
              </a:spcBef>
              <a:spcAft>
                <a:spcPct val="0"/>
              </a:spcAft>
              <a:buClrTx/>
              <a:buSzTx/>
              <a:buNone/>
              <a:tabLst/>
            </a:pPr>
            <a:r>
              <a:rPr lang="en-US" altLang="en-US" dirty="0">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home networks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small businesses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7775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304800"/>
          </a:xfrm>
        </p:spPr>
        <p:txBody>
          <a:bodyPr rtlCol="0">
            <a:noAutofit/>
          </a:bodyPr>
          <a:lstStyle/>
          <a:p>
            <a:pPr algn="ctr">
              <a:defRPr/>
            </a:pPr>
            <a:r>
              <a:rPr lang="en-US" sz="3200" b="1" dirty="0">
                <a:solidFill>
                  <a:srgbClr val="6600CC"/>
                </a:solidFill>
                <a:latin typeface="Times New Roman" panose="02020603050405020304" pitchFamily="18" charset="0"/>
                <a:cs typeface="Times New Roman" panose="02020603050405020304" pitchFamily="18" charset="0"/>
              </a:rPr>
              <a:t>1.2 IPv4 Addresses </a:t>
            </a:r>
          </a:p>
        </p:txBody>
      </p:sp>
      <p:sp>
        <p:nvSpPr>
          <p:cNvPr id="5123" name="Content Placeholder 2"/>
          <p:cNvSpPr>
            <a:spLocks noGrp="1"/>
          </p:cNvSpPr>
          <p:nvPr>
            <p:ph idx="1"/>
          </p:nvPr>
        </p:nvSpPr>
        <p:spPr>
          <a:xfrm>
            <a:off x="359229" y="381000"/>
            <a:ext cx="11658600" cy="6477000"/>
          </a:xfrm>
        </p:spPr>
        <p:txBody>
          <a:bodyPr>
            <a:normAutofit/>
          </a:bodyPr>
          <a:lstStyle/>
          <a:p>
            <a:pPr algn="just">
              <a:lnSpc>
                <a:spcPct val="15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An </a:t>
            </a:r>
            <a:r>
              <a:rPr lang="en-US" sz="3200" b="1" dirty="0">
                <a:solidFill>
                  <a:srgbClr val="FF0000"/>
                </a:solidFill>
                <a:latin typeface="Times New Roman" panose="02020603050405020304" pitchFamily="18" charset="0"/>
                <a:cs typeface="Times New Roman" panose="02020603050405020304" pitchFamily="18" charset="0"/>
              </a:rPr>
              <a:t>IPv4</a:t>
            </a:r>
            <a:r>
              <a:rPr lang="en-US" sz="3200" dirty="0">
                <a:latin typeface="Times New Roman" panose="02020603050405020304" pitchFamily="18" charset="0"/>
                <a:cs typeface="Times New Roman" panose="02020603050405020304" pitchFamily="18" charset="0"/>
              </a:rPr>
              <a:t> address is a </a:t>
            </a:r>
            <a:r>
              <a:rPr lang="en-US" sz="3200" b="1" dirty="0">
                <a:solidFill>
                  <a:srgbClr val="FF0000"/>
                </a:solidFill>
                <a:latin typeface="Times New Roman" panose="02020603050405020304" pitchFamily="18" charset="0"/>
                <a:cs typeface="Times New Roman" panose="02020603050405020304" pitchFamily="18" charset="0"/>
              </a:rPr>
              <a:t>32-bit</a:t>
            </a:r>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address that </a:t>
            </a:r>
            <a:r>
              <a:rPr lang="en-US" sz="3200" b="1" dirty="0">
                <a:latin typeface="Times New Roman" panose="02020603050405020304" pitchFamily="18" charset="0"/>
                <a:cs typeface="Times New Roman" panose="02020603050405020304" pitchFamily="18" charset="0"/>
              </a:rPr>
              <a:t>uniquely</a:t>
            </a:r>
            <a:r>
              <a:rPr lang="en-US" sz="3200" dirty="0">
                <a:latin typeface="Times New Roman" panose="02020603050405020304" pitchFamily="18" charset="0"/>
                <a:cs typeface="Times New Roman" panose="02020603050405020304" pitchFamily="18" charset="0"/>
              </a:rPr>
              <a:t> and </a:t>
            </a:r>
            <a:r>
              <a:rPr lang="en-US" sz="3200" b="1" dirty="0">
                <a:latin typeface="Times New Roman" panose="02020603050405020304" pitchFamily="18" charset="0"/>
                <a:cs typeface="Times New Roman" panose="02020603050405020304" pitchFamily="18" charset="0"/>
              </a:rPr>
              <a:t>universally</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defines</a:t>
            </a:r>
            <a:r>
              <a:rPr lang="en-US" sz="3200" dirty="0">
                <a:latin typeface="Times New Roman" panose="02020603050405020304" pitchFamily="18" charset="0"/>
                <a:cs typeface="Times New Roman" panose="02020603050405020304" pitchFamily="18" charset="0"/>
              </a:rPr>
              <a:t> the </a:t>
            </a:r>
            <a:r>
              <a:rPr lang="en-US" sz="3200" b="1" dirty="0">
                <a:solidFill>
                  <a:srgbClr val="FF0000"/>
                </a:solidFill>
                <a:latin typeface="Times New Roman" panose="02020603050405020304" pitchFamily="18" charset="0"/>
                <a:cs typeface="Times New Roman" panose="02020603050405020304" pitchFamily="18" charset="0"/>
              </a:rPr>
              <a:t>connection</a:t>
            </a:r>
            <a:r>
              <a:rPr lang="en-US" sz="3200" dirty="0">
                <a:latin typeface="Times New Roman" panose="02020603050405020304" pitchFamily="18" charset="0"/>
                <a:cs typeface="Times New Roman" panose="02020603050405020304" pitchFamily="18" charset="0"/>
              </a:rPr>
              <a:t> of a </a:t>
            </a:r>
            <a:r>
              <a:rPr lang="en-US" sz="3200" b="1" dirty="0">
                <a:solidFill>
                  <a:srgbClr val="FF0000"/>
                </a:solidFill>
                <a:latin typeface="Times New Roman" panose="02020603050405020304" pitchFamily="18" charset="0"/>
                <a:cs typeface="Times New Roman" panose="02020603050405020304" pitchFamily="18" charset="0"/>
              </a:rPr>
              <a:t>device</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for example</a:t>
            </a:r>
            <a:r>
              <a:rPr lang="en-US" sz="32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US" sz="3200" dirty="0">
                <a:latin typeface="Times New Roman" panose="02020603050405020304" pitchFamily="18" charset="0"/>
                <a:cs typeface="Times New Roman" panose="02020603050405020304" pitchFamily="18" charset="0"/>
              </a:rPr>
              <a:t>	a </a:t>
            </a:r>
            <a:r>
              <a:rPr lang="en-US" sz="3200" b="1" dirty="0">
                <a:solidFill>
                  <a:srgbClr val="9900FF"/>
                </a:solidFill>
                <a:latin typeface="Times New Roman" panose="02020603050405020304" pitchFamily="18" charset="0"/>
                <a:cs typeface="Times New Roman" panose="02020603050405020304" pitchFamily="18" charset="0"/>
              </a:rPr>
              <a:t>computer</a:t>
            </a:r>
            <a:r>
              <a:rPr lang="en-US" sz="3200" dirty="0">
                <a:latin typeface="Times New Roman" panose="02020603050405020304" pitchFamily="18" charset="0"/>
                <a:cs typeface="Times New Roman" panose="02020603050405020304" pitchFamily="18" charset="0"/>
              </a:rPr>
              <a:t> or a </a:t>
            </a:r>
            <a:r>
              <a:rPr lang="en-US" sz="3200" b="1" dirty="0">
                <a:solidFill>
                  <a:srgbClr val="9900FF"/>
                </a:solidFill>
                <a:latin typeface="Times New Roman" panose="02020603050405020304" pitchFamily="18" charset="0"/>
                <a:cs typeface="Times New Roman" panose="02020603050405020304" pitchFamily="18" charset="0"/>
              </a:rPr>
              <a:t>router</a:t>
            </a:r>
            <a:r>
              <a:rPr lang="en-US" sz="3200" dirty="0">
                <a:latin typeface="Times New Roman" panose="02020603050405020304" pitchFamily="18" charset="0"/>
                <a:cs typeface="Times New Roman" panose="02020603050405020304" pitchFamily="18" charset="0"/>
              </a:rPr>
              <a:t>) to the </a:t>
            </a:r>
            <a:r>
              <a:rPr lang="en-US" sz="3200" b="1" dirty="0">
                <a:solidFill>
                  <a:srgbClr val="006600"/>
                </a:solidFill>
                <a:latin typeface="Times New Roman" panose="02020603050405020304" pitchFamily="18" charset="0"/>
                <a:cs typeface="Times New Roman" panose="02020603050405020304" pitchFamily="18" charset="0"/>
              </a:rPr>
              <a:t>Internet</a:t>
            </a:r>
            <a:r>
              <a:rPr lang="en-US" sz="32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sz="3200" b="1" dirty="0">
                <a:latin typeface="Times New Roman" panose="02020603050405020304" pitchFamily="18" charset="0"/>
                <a:cs typeface="Times New Roman" panose="02020603050405020304" pitchFamily="18" charset="0"/>
              </a:rPr>
              <a:t>IPv4 addresses </a:t>
            </a:r>
            <a:r>
              <a:rPr lang="en-US" sz="3200" dirty="0">
                <a:latin typeface="Times New Roman" panose="02020603050405020304" pitchFamily="18" charset="0"/>
                <a:cs typeface="Times New Roman" panose="02020603050405020304" pitchFamily="18" charset="0"/>
              </a:rPr>
              <a:t>are </a:t>
            </a:r>
            <a:r>
              <a:rPr lang="en-US" sz="3200" b="1" dirty="0">
                <a:solidFill>
                  <a:srgbClr val="FF0000"/>
                </a:solidFill>
                <a:latin typeface="Times New Roman" panose="02020603050405020304" pitchFamily="18" charset="0"/>
                <a:cs typeface="Times New Roman" panose="02020603050405020304" pitchFamily="18" charset="0"/>
              </a:rPr>
              <a:t>unique</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and</a:t>
            </a:r>
            <a:r>
              <a:rPr lang="en-US" sz="3200" dirty="0">
                <a:solidFill>
                  <a:srgbClr val="FF0000"/>
                </a:solidFill>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universal</a:t>
            </a:r>
            <a:r>
              <a:rPr lang="en-US" sz="32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They are </a:t>
            </a:r>
            <a:r>
              <a:rPr lang="en-US" sz="3200" b="1" dirty="0">
                <a:solidFill>
                  <a:srgbClr val="0000CC"/>
                </a:solidFill>
                <a:latin typeface="Times New Roman" panose="02020603050405020304" pitchFamily="18" charset="0"/>
                <a:cs typeface="Times New Roman" panose="02020603050405020304" pitchFamily="18" charset="0"/>
              </a:rPr>
              <a:t>unique</a:t>
            </a:r>
            <a:r>
              <a:rPr lang="en-US" sz="3200" dirty="0">
                <a:latin typeface="Times New Roman" panose="02020603050405020304" pitchFamily="18" charset="0"/>
                <a:cs typeface="Times New Roman" panose="02020603050405020304" pitchFamily="18" charset="0"/>
              </a:rPr>
              <a:t> in the </a:t>
            </a:r>
            <a:r>
              <a:rPr lang="en-US" sz="3200" b="1" dirty="0">
                <a:solidFill>
                  <a:srgbClr val="0000CC"/>
                </a:solidFill>
                <a:latin typeface="Times New Roman" panose="02020603050405020304" pitchFamily="18" charset="0"/>
                <a:cs typeface="Times New Roman" panose="02020603050405020304" pitchFamily="18" charset="0"/>
              </a:rPr>
              <a:t>sense</a:t>
            </a:r>
            <a:r>
              <a:rPr lang="en-US" sz="3200" dirty="0">
                <a:latin typeface="Times New Roman" panose="02020603050405020304" pitchFamily="18" charset="0"/>
                <a:cs typeface="Times New Roman" panose="02020603050405020304" pitchFamily="18" charset="0"/>
              </a:rPr>
              <a:t> that </a:t>
            </a:r>
            <a:r>
              <a:rPr lang="en-US" sz="3200" b="1" dirty="0">
                <a:latin typeface="Times New Roman" panose="02020603050405020304" pitchFamily="18" charset="0"/>
                <a:cs typeface="Times New Roman" panose="02020603050405020304" pitchFamily="18" charset="0"/>
              </a:rPr>
              <a:t>each address </a:t>
            </a:r>
            <a:r>
              <a:rPr lang="en-US" sz="3200" dirty="0">
                <a:latin typeface="Times New Roman" panose="02020603050405020304" pitchFamily="18" charset="0"/>
                <a:cs typeface="Times New Roman" panose="02020603050405020304" pitchFamily="18" charset="0"/>
              </a:rPr>
              <a:t>defines</a:t>
            </a:r>
          </a:p>
          <a:p>
            <a:pPr marL="0" indent="0" algn="just">
              <a:lnSpc>
                <a:spcPct val="150000"/>
              </a:lnSpc>
              <a:spcBef>
                <a:spcPts val="0"/>
              </a:spcBef>
              <a:buNone/>
            </a:pPr>
            <a:r>
              <a:rPr lang="en-US" sz="3200" b="1" dirty="0">
                <a:solidFill>
                  <a:srgbClr val="6600CC"/>
                </a:solidFill>
                <a:latin typeface="Times New Roman" panose="02020603050405020304" pitchFamily="18" charset="0"/>
                <a:cs typeface="Times New Roman" panose="02020603050405020304" pitchFamily="18" charset="0"/>
              </a:rPr>
              <a:t>	one</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and</a:t>
            </a:r>
            <a:r>
              <a:rPr lang="en-US" sz="3200" dirty="0">
                <a:solidFill>
                  <a:srgbClr val="FF0000"/>
                </a:solidFill>
                <a:latin typeface="Times New Roman" panose="02020603050405020304" pitchFamily="18" charset="0"/>
                <a:cs typeface="Times New Roman" panose="02020603050405020304" pitchFamily="18" charset="0"/>
              </a:rPr>
              <a:t> </a:t>
            </a:r>
            <a:r>
              <a:rPr lang="en-US" sz="3200" b="1" dirty="0">
                <a:solidFill>
                  <a:srgbClr val="6600CC"/>
                </a:solidFill>
                <a:latin typeface="Times New Roman" panose="02020603050405020304" pitchFamily="18" charset="0"/>
                <a:cs typeface="Times New Roman" panose="02020603050405020304" pitchFamily="18" charset="0"/>
              </a:rPr>
              <a:t>only</a:t>
            </a:r>
            <a:r>
              <a:rPr lang="en-US" sz="3200" dirty="0">
                <a:solidFill>
                  <a:srgbClr val="FF0000"/>
                </a:solidFill>
                <a:latin typeface="Times New Roman" panose="02020603050405020304" pitchFamily="18" charset="0"/>
                <a:cs typeface="Times New Roman" panose="02020603050405020304" pitchFamily="18" charset="0"/>
              </a:rPr>
              <a:t> </a:t>
            </a:r>
            <a:r>
              <a:rPr lang="en-US" sz="3200" b="1" dirty="0">
                <a:solidFill>
                  <a:srgbClr val="6600CC"/>
                </a:solidFill>
                <a:latin typeface="Times New Roman" panose="02020603050405020304" pitchFamily="18" charset="0"/>
                <a:cs typeface="Times New Roman" panose="02020603050405020304" pitchFamily="18" charset="0"/>
              </a:rPr>
              <a:t>one</a:t>
            </a:r>
            <a:r>
              <a:rPr lang="en-US" sz="3200" dirty="0">
                <a:latin typeface="Times New Roman" panose="02020603050405020304" pitchFamily="18" charset="0"/>
                <a:cs typeface="Times New Roman" panose="02020603050405020304" pitchFamily="18" charset="0"/>
              </a:rPr>
              <a:t>, </a:t>
            </a:r>
            <a:r>
              <a:rPr lang="en-US" sz="3200" b="1" dirty="0">
                <a:solidFill>
                  <a:srgbClr val="6600CC"/>
                </a:solidFill>
                <a:latin typeface="Times New Roman" panose="02020603050405020304" pitchFamily="18" charset="0"/>
                <a:cs typeface="Times New Roman" panose="02020603050405020304" pitchFamily="18" charset="0"/>
              </a:rPr>
              <a:t>connection</a:t>
            </a:r>
            <a:r>
              <a:rPr lang="en-US" sz="3200" dirty="0">
                <a:latin typeface="Times New Roman" panose="02020603050405020304" pitchFamily="18" charset="0"/>
                <a:cs typeface="Times New Roman" panose="02020603050405020304" pitchFamily="18" charset="0"/>
              </a:rPr>
              <a:t> to the </a:t>
            </a:r>
            <a:r>
              <a:rPr lang="en-US" sz="3200" b="1" dirty="0">
                <a:solidFill>
                  <a:srgbClr val="6600CC"/>
                </a:solidFill>
                <a:latin typeface="Times New Roman" panose="02020603050405020304" pitchFamily="18" charset="0"/>
                <a:cs typeface="Times New Roman" panose="02020603050405020304" pitchFamily="18" charset="0"/>
              </a:rPr>
              <a:t>Internet</a:t>
            </a:r>
            <a:r>
              <a:rPr lang="en-US" sz="32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US" sz="3200" b="1" dirty="0">
                <a:latin typeface="Times New Roman" panose="02020603050405020304" pitchFamily="18" charset="0"/>
                <a:cs typeface="Times New Roman" panose="02020603050405020304" pitchFamily="18" charset="0"/>
              </a:rPr>
              <a:t>Two devices </a:t>
            </a:r>
            <a:r>
              <a:rPr lang="en-US" sz="3200" dirty="0">
                <a:latin typeface="Times New Roman" panose="02020603050405020304" pitchFamily="18" charset="0"/>
                <a:cs typeface="Times New Roman" panose="02020603050405020304" pitchFamily="18" charset="0"/>
              </a:rPr>
              <a:t>on the </a:t>
            </a:r>
            <a:r>
              <a:rPr lang="en-US" sz="3200" b="1" dirty="0">
                <a:latin typeface="Times New Roman" panose="02020603050405020304" pitchFamily="18" charset="0"/>
                <a:cs typeface="Times New Roman" panose="02020603050405020304" pitchFamily="18" charset="0"/>
              </a:rPr>
              <a:t>Internet</a:t>
            </a:r>
            <a:r>
              <a:rPr lang="en-US" sz="3200" dirty="0">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can never </a:t>
            </a:r>
            <a:r>
              <a:rPr lang="en-US" sz="3200" dirty="0">
                <a:latin typeface="Times New Roman" panose="02020603050405020304" pitchFamily="18" charset="0"/>
                <a:cs typeface="Times New Roman" panose="02020603050405020304" pitchFamily="18" charset="0"/>
              </a:rPr>
              <a:t>have</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the</a:t>
            </a:r>
            <a:r>
              <a:rPr lang="en-US" sz="3200" dirty="0">
                <a:solidFill>
                  <a:srgbClr val="FF0000"/>
                </a:solidFill>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same address at the same time</a:t>
            </a:r>
            <a:r>
              <a:rPr lang="en-US" sz="3200" dirty="0">
                <a:solidFill>
                  <a:srgbClr val="FF0000"/>
                </a:solidFill>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4</a:t>
            </a:fld>
            <a:endParaRPr lang="en-US"/>
          </a:p>
        </p:txBody>
      </p:sp>
    </p:spTree>
    <p:extLst>
      <p:ext uri="{BB962C8B-B14F-4D97-AF65-F5344CB8AC3E}">
        <p14:creationId xmlns:p14="http://schemas.microsoft.com/office/powerpoint/2010/main" val="1754932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A01A6-546F-E70D-CCEC-A593D3B3B533}"/>
              </a:ext>
            </a:extLst>
          </p:cNvPr>
          <p:cNvSpPr>
            <a:spLocks noGrp="1"/>
          </p:cNvSpPr>
          <p:nvPr>
            <p:ph type="title"/>
          </p:nvPr>
        </p:nvSpPr>
        <p:spPr>
          <a:xfrm>
            <a:off x="838200" y="1"/>
            <a:ext cx="10515600" cy="449450"/>
          </a:xfrm>
        </p:spPr>
        <p:txBody>
          <a:bodyPr>
            <a:noAutofit/>
          </a:bodyPr>
          <a:lstStyle/>
          <a:p>
            <a:pPr algn="ctr"/>
            <a:br>
              <a:rPr kumimoji="0" lang="en-US" altLang="en-US" sz="32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br>
            <a:r>
              <a:rPr kumimoji="0" lang="en-US" altLang="en-US" sz="32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Examples of Different Subnet Masks------</a:t>
            </a:r>
            <a:br>
              <a:rPr kumimoji="0" lang="en-US" altLang="en-US" sz="32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br>
            <a:endParaRPr lang="en-GB" sz="3200" dirty="0"/>
          </a:p>
        </p:txBody>
      </p:sp>
      <p:sp>
        <p:nvSpPr>
          <p:cNvPr id="4" name="Rectangle 1">
            <a:extLst>
              <a:ext uri="{FF2B5EF4-FFF2-40B4-BE49-F238E27FC236}">
                <a16:creationId xmlns:a16="http://schemas.microsoft.com/office/drawing/2014/main" id="{F87A8B21-E964-3EB0-F793-F9366E39DF05}"/>
              </a:ext>
            </a:extLst>
          </p:cNvPr>
          <p:cNvSpPr>
            <a:spLocks noGrp="1" noChangeArrowheads="1"/>
          </p:cNvSpPr>
          <p:nvPr>
            <p:ph idx="1"/>
          </p:nvPr>
        </p:nvSpPr>
        <p:spPr bwMode="auto">
          <a:xfrm>
            <a:off x="98156" y="310952"/>
            <a:ext cx="11995688" cy="5831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4. /16 Subnet Mask (255.255.0.0)</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Total IP addresses</a:t>
            </a:r>
            <a:r>
              <a:rPr kumimoji="0" lang="en-US" altLang="en-US" b="0"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r>
              <a:rPr kumimoji="0" lang="en-US" altLang="en-US" b="0"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32</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−16=2</a:t>
            </a:r>
            <a:r>
              <a:rPr kumimoji="0" lang="en-US" altLang="en-US" b="0"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16</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=65,5362=  total addresses.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Usable IP addresses</a:t>
            </a:r>
            <a:r>
              <a:rPr kumimoji="0" lang="en-US" altLang="en-US" b="0"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65,536 total addresses - 2 reserved =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65,534 usable IP addresses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algn="just" eaLnBrk="0" fontAlgn="base" hangingPunct="0">
              <a:lnSpc>
                <a:spcPct val="150000"/>
              </a:lnSpc>
              <a:spcBef>
                <a:spcPct val="0"/>
              </a:spcBef>
              <a:spcAft>
                <a:spcPct val="0"/>
              </a:spcAft>
              <a:buFont typeface="Wingdings" panose="05000000000000000000" pitchFamily="2" charset="2"/>
              <a:buChar char="§"/>
            </a:pPr>
            <a:r>
              <a:rPr kumimoji="0" lang="en-US" altLang="en-US"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Use Case</a:t>
            </a:r>
            <a:r>
              <a:rPr kumimoji="0" lang="en-US" altLang="en-US" b="0"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 </a:t>
            </a:r>
          </a:p>
          <a:p>
            <a:pPr algn="just" eaLnBrk="0" fontAlgn="base" hangingPunct="0">
              <a:lnSpc>
                <a:spcPct val="150000"/>
              </a:lnSpc>
              <a:spcBef>
                <a:spcPct val="0"/>
              </a:spcBef>
              <a:spcAft>
                <a:spcPct val="0"/>
              </a:spcAft>
              <a:buFont typeface="Wingdings" panose="05000000000000000000" pitchFamily="2" charset="2"/>
              <a:buChar char="ü"/>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/16 subnet is typically used in large networks (e.g., a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corporate network</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many devices).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01581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EE166-43B7-1E6D-FA2F-878ED23B28CC}"/>
              </a:ext>
            </a:extLst>
          </p:cNvPr>
          <p:cNvSpPr>
            <a:spLocks noGrp="1"/>
          </p:cNvSpPr>
          <p:nvPr>
            <p:ph type="title"/>
          </p:nvPr>
        </p:nvSpPr>
        <p:spPr>
          <a:xfrm>
            <a:off x="838200" y="1"/>
            <a:ext cx="10515600" cy="325463"/>
          </a:xfrm>
        </p:spPr>
        <p:txBody>
          <a:bodyPr>
            <a:noAutofit/>
          </a:bodyPr>
          <a:lstStyle/>
          <a:p>
            <a:pPr algn="ctr"/>
            <a:r>
              <a:rPr lang="en-GB" sz="3200" b="1" dirty="0">
                <a:solidFill>
                  <a:srgbClr val="990033"/>
                </a:solidFill>
                <a:latin typeface="Times New Roman" panose="02020603050405020304" pitchFamily="18" charset="0"/>
                <a:cs typeface="Times New Roman" panose="02020603050405020304" pitchFamily="18" charset="0"/>
              </a:rPr>
              <a:t>Key Points to Remember </a:t>
            </a:r>
          </a:p>
        </p:txBody>
      </p:sp>
      <p:pic>
        <p:nvPicPr>
          <p:cNvPr id="7" name="Picture 6">
            <a:extLst>
              <a:ext uri="{FF2B5EF4-FFF2-40B4-BE49-F238E27FC236}">
                <a16:creationId xmlns:a16="http://schemas.microsoft.com/office/drawing/2014/main" id="{7D9A0DC2-5821-6725-5CD6-2F599D78F131}"/>
              </a:ext>
            </a:extLst>
          </p:cNvPr>
          <p:cNvPicPr>
            <a:picLocks noChangeAspect="1"/>
          </p:cNvPicPr>
          <p:nvPr/>
        </p:nvPicPr>
        <p:blipFill>
          <a:blip r:embed="rId2"/>
          <a:stretch>
            <a:fillRect/>
          </a:stretch>
        </p:blipFill>
        <p:spPr>
          <a:xfrm>
            <a:off x="0" y="459232"/>
            <a:ext cx="12192000" cy="6158544"/>
          </a:xfrm>
          <a:prstGeom prst="rect">
            <a:avLst/>
          </a:prstGeom>
        </p:spPr>
      </p:pic>
    </p:spTree>
    <p:extLst>
      <p:ext uri="{BB962C8B-B14F-4D97-AF65-F5344CB8AC3E}">
        <p14:creationId xmlns:p14="http://schemas.microsoft.com/office/powerpoint/2010/main" val="32412191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25D6-F213-A931-14B4-48C55C333067}"/>
              </a:ext>
            </a:extLst>
          </p:cNvPr>
          <p:cNvSpPr>
            <a:spLocks noGrp="1"/>
          </p:cNvSpPr>
          <p:nvPr>
            <p:ph type="title"/>
          </p:nvPr>
        </p:nvSpPr>
        <p:spPr>
          <a:xfrm>
            <a:off x="838200" y="1"/>
            <a:ext cx="10515600" cy="278968"/>
          </a:xfrm>
        </p:spPr>
        <p:txBody>
          <a:bodyPr>
            <a:noAutofit/>
          </a:bodyPr>
          <a:lstStyle/>
          <a:p>
            <a:pPr algn="ctr"/>
            <a:br>
              <a:rPr lang="en-GB" sz="3200" b="1" dirty="0">
                <a:solidFill>
                  <a:srgbClr val="FF0000"/>
                </a:solidFill>
                <a:latin typeface="Times New Roman" panose="02020603050405020304" pitchFamily="18" charset="0"/>
                <a:cs typeface="Times New Roman" panose="02020603050405020304" pitchFamily="18" charset="0"/>
              </a:rPr>
            </a:br>
            <a:r>
              <a:rPr lang="en-GB" sz="3200" b="1" dirty="0">
                <a:solidFill>
                  <a:srgbClr val="FF0000"/>
                </a:solidFill>
                <a:latin typeface="Times New Roman" panose="02020603050405020304" pitchFamily="18" charset="0"/>
                <a:cs typeface="Times New Roman" panose="02020603050405020304" pitchFamily="18" charset="0"/>
              </a:rPr>
              <a:t>Key Points to Remember</a:t>
            </a:r>
            <a:br>
              <a:rPr lang="en-GB" sz="3200" b="1" dirty="0">
                <a:solidFill>
                  <a:srgbClr val="FF0000"/>
                </a:solidFill>
                <a:latin typeface="Times New Roman" panose="02020603050405020304" pitchFamily="18" charset="0"/>
                <a:cs typeface="Times New Roman" panose="02020603050405020304" pitchFamily="18" charset="0"/>
              </a:rPr>
            </a:br>
            <a:endParaRPr lang="en-GB"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2CAFED-E8EA-D5FD-83CB-D2625DE5B663}"/>
              </a:ext>
            </a:extLst>
          </p:cNvPr>
          <p:cNvSpPr>
            <a:spLocks noGrp="1"/>
          </p:cNvSpPr>
          <p:nvPr>
            <p:ph idx="1"/>
          </p:nvPr>
        </p:nvSpPr>
        <p:spPr>
          <a:xfrm>
            <a:off x="0" y="278968"/>
            <a:ext cx="12192000" cy="6579031"/>
          </a:xfrm>
        </p:spPr>
        <p:txBody>
          <a:bodyPr>
            <a:noAutofit/>
          </a:bodyPr>
          <a:lstStyle/>
          <a:p>
            <a:pPr algn="just">
              <a:lnSpc>
                <a:spcPct val="150000"/>
              </a:lnSpc>
              <a:spcBef>
                <a:spcPts val="0"/>
              </a:spcBef>
              <a:buFont typeface="Wingdings" panose="05000000000000000000" pitchFamily="2" charset="2"/>
              <a:buChar char="§"/>
            </a:pPr>
            <a:r>
              <a:rPr lang="en-GB" sz="2400" b="1" dirty="0">
                <a:latin typeface="Times New Roman" panose="02020603050405020304" pitchFamily="18" charset="0"/>
                <a:cs typeface="Times New Roman" panose="02020603050405020304" pitchFamily="18" charset="0"/>
              </a:rPr>
              <a:t>Network Address</a:t>
            </a:r>
            <a:r>
              <a:rPr lang="en-GB" sz="2400" dirty="0">
                <a:latin typeface="Times New Roman" panose="02020603050405020304" pitchFamily="18" charset="0"/>
                <a:cs typeface="Times New Roman" panose="02020603050405020304" pitchFamily="18" charset="0"/>
              </a:rPr>
              <a:t>: The first address in a subnet, used to identify the network.</a:t>
            </a:r>
          </a:p>
          <a:p>
            <a:pPr algn="just">
              <a:lnSpc>
                <a:spcPct val="150000"/>
              </a:lnSpc>
              <a:spcBef>
                <a:spcPts val="0"/>
              </a:spcBef>
              <a:buFont typeface="Wingdings" panose="05000000000000000000" pitchFamily="2" charset="2"/>
              <a:buChar char="§"/>
            </a:pPr>
            <a:r>
              <a:rPr lang="en-GB" sz="2400" b="1" dirty="0">
                <a:latin typeface="Times New Roman" panose="02020603050405020304" pitchFamily="18" charset="0"/>
                <a:cs typeface="Times New Roman" panose="02020603050405020304" pitchFamily="18" charset="0"/>
              </a:rPr>
              <a:t>Broadcast Address</a:t>
            </a:r>
            <a:r>
              <a:rPr lang="en-GB" sz="2400" dirty="0">
                <a:latin typeface="Times New Roman" panose="02020603050405020304" pitchFamily="18" charset="0"/>
                <a:cs typeface="Times New Roman" panose="02020603050405020304" pitchFamily="18" charset="0"/>
              </a:rPr>
              <a:t>: The last address in a subnet, used to send data to all hosts in the subnet.</a:t>
            </a:r>
          </a:p>
          <a:p>
            <a:pPr algn="just">
              <a:lnSpc>
                <a:spcPct val="150000"/>
              </a:lnSpc>
              <a:spcBef>
                <a:spcPts val="0"/>
              </a:spcBef>
              <a:buFont typeface="Wingdings" panose="05000000000000000000" pitchFamily="2" charset="2"/>
              <a:buChar char="§"/>
            </a:pPr>
            <a:r>
              <a:rPr lang="en-GB" sz="2400" b="1" dirty="0">
                <a:latin typeface="Times New Roman" panose="02020603050405020304" pitchFamily="18" charset="0"/>
                <a:cs typeface="Times New Roman" panose="02020603050405020304" pitchFamily="18" charset="0"/>
              </a:rPr>
              <a:t>Usable Addresses</a:t>
            </a:r>
            <a:r>
              <a:rPr lang="en-GB" sz="2400" dirty="0">
                <a:latin typeface="Times New Roman" panose="02020603050405020304" pitchFamily="18" charset="0"/>
                <a:cs typeface="Times New Roman" panose="02020603050405020304" pitchFamily="18" charset="0"/>
              </a:rPr>
              <a:t>: The addresses between the network address and the broadcast address that can be assigned to devices (hosts).</a:t>
            </a:r>
          </a:p>
          <a:p>
            <a:pPr algn="just">
              <a:lnSpc>
                <a:spcPct val="150000"/>
              </a:lnSpc>
              <a:spcBef>
                <a:spcPts val="0"/>
              </a:spcBef>
              <a:buFont typeface="Wingdings" panose="05000000000000000000" pitchFamily="2" charset="2"/>
              <a:buChar char="Ø"/>
            </a:pPr>
            <a:r>
              <a:rPr lang="en-GB" sz="2400" b="1" dirty="0">
                <a:latin typeface="Times New Roman" panose="02020603050405020304" pitchFamily="18" charset="0"/>
                <a:cs typeface="Times New Roman" panose="02020603050405020304" pitchFamily="18" charset="0"/>
              </a:rPr>
              <a:t>Conclusion</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To determine how many hosts can be in a subnet, you:</a:t>
            </a:r>
          </a:p>
          <a:p>
            <a:pPr algn="just">
              <a:lnSpc>
                <a:spcPct val="150000"/>
              </a:lnSpc>
              <a:spcBef>
                <a:spcPts val="0"/>
              </a:spcBef>
              <a:buFont typeface="+mj-lt"/>
              <a:buAutoNum type="arabicPeriod"/>
            </a:pPr>
            <a:r>
              <a:rPr lang="en-GB" sz="2400" dirty="0">
                <a:latin typeface="Times New Roman" panose="02020603050405020304" pitchFamily="18" charset="0"/>
                <a:cs typeface="Times New Roman" panose="02020603050405020304" pitchFamily="18" charset="0"/>
              </a:rPr>
              <a:t>Calculate the number of host bits based on the subnet mask.</a:t>
            </a:r>
          </a:p>
          <a:p>
            <a:pPr algn="just">
              <a:lnSpc>
                <a:spcPct val="150000"/>
              </a:lnSpc>
              <a:spcBef>
                <a:spcPts val="0"/>
              </a:spcBef>
              <a:buFont typeface="+mj-lt"/>
              <a:buAutoNum type="arabicPeriod"/>
            </a:pPr>
            <a:r>
              <a:rPr lang="en-GB" sz="2400" dirty="0">
                <a:latin typeface="Times New Roman" panose="02020603050405020304" pitchFamily="18" charset="0"/>
                <a:cs typeface="Times New Roman" panose="02020603050405020304" pitchFamily="18" charset="0"/>
              </a:rPr>
              <a:t>Use the formula 2</a:t>
            </a:r>
            <a:r>
              <a:rPr lang="en-GB" sz="2400" baseline="30000" dirty="0">
                <a:latin typeface="Times New Roman" panose="02020603050405020304" pitchFamily="18" charset="0"/>
                <a:cs typeface="Times New Roman" panose="02020603050405020304" pitchFamily="18" charset="0"/>
              </a:rPr>
              <a:t>host bits </a:t>
            </a:r>
            <a:r>
              <a:rPr lang="en-GB" sz="2400" dirty="0">
                <a:latin typeface="Times New Roman" panose="02020603050405020304" pitchFamily="18" charset="0"/>
                <a:cs typeface="Times New Roman" panose="02020603050405020304" pitchFamily="18" charset="0"/>
              </a:rPr>
              <a:t>to find the total number of IP addresses in the subnet.</a:t>
            </a:r>
          </a:p>
          <a:p>
            <a:pPr algn="just">
              <a:lnSpc>
                <a:spcPct val="150000"/>
              </a:lnSpc>
              <a:spcBef>
                <a:spcPts val="0"/>
              </a:spcBef>
              <a:buFont typeface="+mj-lt"/>
              <a:buAutoNum type="arabicPeriod"/>
            </a:pPr>
            <a:r>
              <a:rPr lang="en-GB" sz="2400" dirty="0">
                <a:latin typeface="Times New Roman" panose="02020603050405020304" pitchFamily="18" charset="0"/>
                <a:cs typeface="Times New Roman" panose="02020603050405020304" pitchFamily="18" charset="0"/>
              </a:rPr>
              <a:t>Subtract </a:t>
            </a:r>
            <a:r>
              <a:rPr lang="en-GB" sz="2400" b="1" dirty="0">
                <a:latin typeface="Times New Roman" panose="02020603050405020304" pitchFamily="18" charset="0"/>
                <a:cs typeface="Times New Roman" panose="02020603050405020304" pitchFamily="18" charset="0"/>
              </a:rPr>
              <a:t>2 addresses</a:t>
            </a:r>
            <a:r>
              <a:rPr lang="en-GB" sz="2400" dirty="0">
                <a:latin typeface="Times New Roman" panose="02020603050405020304" pitchFamily="18" charset="0"/>
                <a:cs typeface="Times New Roman" panose="02020603050405020304" pitchFamily="18" charset="0"/>
              </a:rPr>
              <a:t> (network and broadcast) to get the number of </a:t>
            </a:r>
            <a:r>
              <a:rPr lang="en-GB" sz="2400" b="1" dirty="0">
                <a:latin typeface="Times New Roman" panose="02020603050405020304" pitchFamily="18" charset="0"/>
                <a:cs typeface="Times New Roman" panose="02020603050405020304" pitchFamily="18" charset="0"/>
              </a:rPr>
              <a:t>usable IP addresses</a:t>
            </a:r>
            <a:r>
              <a:rPr lang="en-GB" sz="2400" dirty="0">
                <a:latin typeface="Times New Roman" panose="02020603050405020304" pitchFamily="18" charset="0"/>
                <a:cs typeface="Times New Roman" panose="02020603050405020304" pitchFamily="18" charset="0"/>
              </a:rPr>
              <a:t> for hosts.</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This process is crucial for network planning, ensuring that you allocate an appropriate number of IP addresses for each subnet without wasting address space.</a:t>
            </a:r>
          </a:p>
          <a:p>
            <a:pPr algn="just">
              <a:lnSpc>
                <a:spcPct val="150000"/>
              </a:lnSpc>
              <a:spcBef>
                <a:spcPts val="0"/>
              </a:spcBef>
            </a:pP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45424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8229600" cy="320675"/>
          </a:xfrm>
        </p:spPr>
        <p:txBody>
          <a:bodyPr>
            <a:normAutofit fontScale="90000"/>
          </a:bodyPr>
          <a:lstStyle/>
          <a:p>
            <a:pPr algn="ctr" eaLnBrk="1" hangingPunct="1">
              <a:defRPr/>
            </a:pPr>
            <a:r>
              <a:rPr lang="en-US" sz="3200" b="1" dirty="0">
                <a:solidFill>
                  <a:srgbClr val="FF0000"/>
                </a:solidFill>
                <a:latin typeface="Times New Roman" panose="02020603050405020304" pitchFamily="18" charset="0"/>
                <a:cs typeface="Times New Roman" panose="02020603050405020304" pitchFamily="18" charset="0"/>
              </a:rPr>
              <a:t>1. First Address </a:t>
            </a:r>
          </a:p>
        </p:txBody>
      </p:sp>
      <p:sp>
        <p:nvSpPr>
          <p:cNvPr id="3" name="Content Placeholder 2"/>
          <p:cNvSpPr>
            <a:spLocks noGrp="1"/>
          </p:cNvSpPr>
          <p:nvPr>
            <p:ph idx="1"/>
          </p:nvPr>
        </p:nvSpPr>
        <p:spPr>
          <a:xfrm>
            <a:off x="0" y="320676"/>
            <a:ext cx="12192000" cy="6537325"/>
          </a:xfrm>
        </p:spPr>
        <p:txBody>
          <a:bodyPr>
            <a:noAutofit/>
          </a:bodyPr>
          <a:lstStyle/>
          <a:p>
            <a:pPr algn="just">
              <a:lnSpc>
                <a:spcPct val="17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first address </a:t>
            </a:r>
            <a:r>
              <a:rPr lang="en-US" dirty="0">
                <a:latin typeface="Times New Roman" panose="02020603050405020304" pitchFamily="18" charset="0"/>
                <a:cs typeface="Times New Roman" panose="02020603050405020304" pitchFamily="18" charset="0"/>
              </a:rPr>
              <a:t>in the </a:t>
            </a:r>
            <a:r>
              <a:rPr lang="en-US" b="1" dirty="0">
                <a:latin typeface="Times New Roman" panose="02020603050405020304" pitchFamily="18" charset="0"/>
                <a:cs typeface="Times New Roman" panose="02020603050405020304" pitchFamily="18" charset="0"/>
              </a:rPr>
              <a:t>block</a:t>
            </a:r>
            <a:r>
              <a:rPr lang="en-US" dirty="0">
                <a:latin typeface="Times New Roman" panose="02020603050405020304" pitchFamily="18" charset="0"/>
                <a:cs typeface="Times New Roman" panose="02020603050405020304" pitchFamily="18" charset="0"/>
              </a:rPr>
              <a:t> can be found by setting the </a:t>
            </a:r>
            <a:r>
              <a:rPr lang="en-US" b="1" dirty="0">
                <a:solidFill>
                  <a:srgbClr val="FF0000"/>
                </a:solidFill>
                <a:latin typeface="Times New Roman" panose="02020603050405020304" pitchFamily="18" charset="0"/>
                <a:cs typeface="Times New Roman" panose="02020603050405020304" pitchFamily="18" charset="0"/>
              </a:rPr>
              <a:t>32-n</a:t>
            </a:r>
            <a:r>
              <a:rPr lang="en-US" dirty="0">
                <a:solidFill>
                  <a:srgbClr val="FF0000"/>
                </a:solidFill>
                <a:latin typeface="Times New Roman" panose="02020603050405020304" pitchFamily="18" charset="0"/>
                <a:cs typeface="Times New Roman" panose="02020603050405020304" pitchFamily="18" charset="0"/>
              </a:rPr>
              <a:t> </a:t>
            </a:r>
            <a:r>
              <a:rPr lang="en-US" b="1" dirty="0">
                <a:solidFill>
                  <a:srgbClr val="FF00FF"/>
                </a:solidFill>
                <a:latin typeface="Times New Roman" panose="02020603050405020304" pitchFamily="18" charset="0"/>
                <a:cs typeface="Times New Roman" panose="02020603050405020304" pitchFamily="18" charset="0"/>
              </a:rPr>
              <a:t>rightmost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bits</a:t>
            </a:r>
            <a:r>
              <a:rPr lang="en-US" dirty="0">
                <a:latin typeface="Times New Roman" panose="02020603050405020304" pitchFamily="18" charset="0"/>
                <a:cs typeface="Times New Roman" panose="02020603050405020304" pitchFamily="18" charset="0"/>
              </a:rPr>
              <a:t> in the </a:t>
            </a:r>
            <a:r>
              <a:rPr lang="en-US" b="1" dirty="0">
                <a:solidFill>
                  <a:srgbClr val="0000CC"/>
                </a:solidFill>
                <a:latin typeface="Times New Roman" panose="02020603050405020304" pitchFamily="18" charset="0"/>
                <a:cs typeface="Times New Roman" panose="02020603050405020304" pitchFamily="18" charset="0"/>
              </a:rPr>
              <a:t>binary notation </a:t>
            </a:r>
            <a:r>
              <a:rPr lang="en-US" dirty="0">
                <a:latin typeface="Times New Roman" panose="02020603050405020304" pitchFamily="18" charset="0"/>
                <a:cs typeface="Times New Roman" panose="02020603050405020304" pitchFamily="18" charset="0"/>
              </a:rPr>
              <a:t>of the </a:t>
            </a:r>
            <a:r>
              <a:rPr lang="en-US" b="1" dirty="0">
                <a:latin typeface="Times New Roman" panose="02020603050405020304" pitchFamily="18" charset="0"/>
                <a:cs typeface="Times New Roman" panose="02020603050405020304" pitchFamily="18" charset="0"/>
              </a:rPr>
              <a:t>address</a:t>
            </a:r>
            <a:r>
              <a:rPr lang="en-US" dirty="0">
                <a:latin typeface="Times New Roman" panose="02020603050405020304" pitchFamily="18" charset="0"/>
                <a:cs typeface="Times New Roman" panose="02020603050405020304" pitchFamily="18" charset="0"/>
              </a:rPr>
              <a:t> to </a:t>
            </a:r>
            <a:r>
              <a:rPr lang="en-US" b="1" dirty="0">
                <a:solidFill>
                  <a:srgbClr val="FF0000"/>
                </a:solidFill>
                <a:latin typeface="Times New Roman" panose="02020603050405020304" pitchFamily="18" charset="0"/>
                <a:cs typeface="Times New Roman" panose="02020603050405020304" pitchFamily="18" charset="0"/>
              </a:rPr>
              <a:t>0s</a:t>
            </a:r>
            <a:r>
              <a:rPr lang="en-US" dirty="0">
                <a:solidFill>
                  <a:srgbClr val="FF00FF"/>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algn="just">
              <a:lnSpc>
                <a:spcPct val="170000"/>
              </a:lnSpc>
              <a:spcBef>
                <a:spcPts val="0"/>
              </a:spcBef>
              <a:buFont typeface="Wingdings" panose="05000000000000000000" pitchFamily="2" charset="2"/>
              <a:buChar char="Ø"/>
              <a:defRPr/>
            </a:pPr>
            <a:r>
              <a:rPr lang="en-US" dirty="0">
                <a:latin typeface="Times New Roman" panose="02020603050405020304" pitchFamily="18" charset="0"/>
                <a:cs typeface="Times New Roman" panose="02020603050405020304" pitchFamily="18" charset="0"/>
              </a:rPr>
              <a:t>Example 5: A block of addresses is granted to a small organization. </a:t>
            </a:r>
          </a:p>
          <a:p>
            <a:pPr algn="just">
              <a:lnSpc>
                <a:spcPct val="17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Addresses is </a:t>
            </a:r>
            <a:r>
              <a:rPr lang="en-US" b="1" dirty="0">
                <a:solidFill>
                  <a:srgbClr val="FF0000"/>
                </a:solidFill>
                <a:latin typeface="Times New Roman" panose="02020603050405020304" pitchFamily="18" charset="0"/>
                <a:cs typeface="Times New Roman" panose="02020603050405020304" pitchFamily="18" charset="0"/>
              </a:rPr>
              <a:t>205.16.37.39/28</a:t>
            </a:r>
            <a:r>
              <a:rPr lang="en-US" dirty="0">
                <a:solidFill>
                  <a:srgbClr val="FF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What is the </a:t>
            </a:r>
            <a:r>
              <a:rPr lang="en-US" b="1" dirty="0">
                <a:latin typeface="Times New Roman" panose="02020603050405020304" pitchFamily="18" charset="0"/>
                <a:cs typeface="Times New Roman" panose="02020603050405020304" pitchFamily="18" charset="0"/>
              </a:rPr>
              <a:t>first address </a:t>
            </a:r>
            <a:r>
              <a:rPr lang="en-US" dirty="0">
                <a:latin typeface="Times New Roman" panose="02020603050405020304" pitchFamily="18" charset="0"/>
                <a:cs typeface="Times New Roman" panose="02020603050405020304" pitchFamily="18" charset="0"/>
              </a:rPr>
              <a:t>in the </a:t>
            </a:r>
            <a:r>
              <a:rPr lang="en-US" b="1" dirty="0">
                <a:latin typeface="Times New Roman" panose="02020603050405020304" pitchFamily="18" charset="0"/>
                <a:cs typeface="Times New Roman" panose="02020603050405020304" pitchFamily="18" charset="0"/>
              </a:rPr>
              <a:t>block</a:t>
            </a:r>
            <a:r>
              <a:rPr lang="en-US" dirty="0">
                <a:latin typeface="Times New Roman" panose="02020603050405020304" pitchFamily="18" charset="0"/>
                <a:cs typeface="Times New Roman" panose="02020603050405020304" pitchFamily="18" charset="0"/>
              </a:rPr>
              <a:t>?</a:t>
            </a:r>
          </a:p>
          <a:p>
            <a:pPr algn="just">
              <a:lnSpc>
                <a:spcPct val="170000"/>
              </a:lnSpc>
              <a:spcBef>
                <a:spcPts val="0"/>
              </a:spcBef>
              <a:buFont typeface="Wingdings" panose="05000000000000000000" pitchFamily="2" charset="2"/>
              <a:buChar char="Ø"/>
              <a:defRPr/>
            </a:pPr>
            <a:r>
              <a:rPr lang="en-US" b="1" dirty="0">
                <a:solidFill>
                  <a:schemeClr val="hlink"/>
                </a:solidFill>
                <a:latin typeface="Times New Roman" panose="02020603050405020304" pitchFamily="18" charset="0"/>
                <a:cs typeface="Times New Roman" panose="02020603050405020304" pitchFamily="18" charset="0"/>
              </a:rPr>
              <a:t>Solution: </a:t>
            </a: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binary</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representation</a:t>
            </a:r>
            <a:r>
              <a:rPr lang="en-US" dirty="0">
                <a:latin typeface="Times New Roman" panose="02020603050405020304" pitchFamily="18" charset="0"/>
                <a:cs typeface="Times New Roman" panose="02020603050405020304" pitchFamily="18" charset="0"/>
              </a:rPr>
              <a:t> of the given </a:t>
            </a:r>
            <a:r>
              <a:rPr lang="en-US" b="1" dirty="0">
                <a:latin typeface="Times New Roman" panose="02020603050405020304" pitchFamily="18" charset="0"/>
                <a:cs typeface="Times New Roman" panose="02020603050405020304" pitchFamily="18" charset="0"/>
              </a:rPr>
              <a:t>address</a:t>
            </a:r>
            <a:r>
              <a:rPr lang="en-US" dirty="0">
                <a:latin typeface="Times New Roman" panose="02020603050405020304" pitchFamily="18" charset="0"/>
                <a:cs typeface="Times New Roman" panose="02020603050405020304" pitchFamily="18" charset="0"/>
              </a:rPr>
              <a:t> is</a:t>
            </a:r>
          </a:p>
          <a:p>
            <a:pPr marL="0" indent="0" algn="just">
              <a:lnSpc>
                <a:spcPct val="170000"/>
              </a:lnSpc>
              <a:spcBef>
                <a:spcPts val="0"/>
              </a:spcBef>
              <a:buNone/>
              <a:defRPr/>
            </a:pPr>
            <a:r>
              <a:rPr lang="en-US" dirty="0">
                <a:solidFill>
                  <a:schemeClr val="folHlink"/>
                </a:solidFill>
                <a:latin typeface="Times New Roman" panose="02020603050405020304" pitchFamily="18" charset="0"/>
                <a:cs typeface="Times New Roman" panose="02020603050405020304" pitchFamily="18" charset="0"/>
              </a:rPr>
              <a:t>	</a:t>
            </a:r>
            <a:r>
              <a:rPr lang="en-US" b="1" dirty="0">
                <a:solidFill>
                  <a:schemeClr val="folHlink"/>
                </a:solidFill>
                <a:latin typeface="Times New Roman" panose="02020603050405020304" pitchFamily="18" charset="0"/>
                <a:cs typeface="Times New Roman" panose="02020603050405020304" pitchFamily="18" charset="0"/>
              </a:rPr>
              <a:t>11001101   00010000        00100101        00100111</a:t>
            </a:r>
          </a:p>
          <a:p>
            <a:pPr algn="just">
              <a:lnSpc>
                <a:spcPct val="17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If we set </a:t>
            </a:r>
            <a:r>
              <a:rPr lang="en-US" b="1" dirty="0">
                <a:solidFill>
                  <a:srgbClr val="FF0000"/>
                </a:solidFill>
                <a:latin typeface="Times New Roman" panose="02020603050405020304" pitchFamily="18" charset="0"/>
                <a:cs typeface="Times New Roman" panose="02020603050405020304" pitchFamily="18" charset="0"/>
              </a:rPr>
              <a:t>32−28 </a:t>
            </a:r>
            <a:r>
              <a:rPr lang="en-US" b="1" dirty="0">
                <a:solidFill>
                  <a:srgbClr val="0000CC"/>
                </a:solidFill>
                <a:latin typeface="Times New Roman" panose="02020603050405020304" pitchFamily="18" charset="0"/>
                <a:cs typeface="Times New Roman" panose="02020603050405020304" pitchFamily="18" charset="0"/>
              </a:rPr>
              <a:t>rightmost bits </a:t>
            </a:r>
            <a:r>
              <a:rPr lang="en-US" dirty="0">
                <a:latin typeface="Times New Roman" panose="02020603050405020304" pitchFamily="18" charset="0"/>
                <a:cs typeface="Times New Roman" panose="02020603050405020304" pitchFamily="18" charset="0"/>
              </a:rPr>
              <a:t>to </a:t>
            </a:r>
            <a:r>
              <a:rPr lang="en-US" b="1"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we get </a:t>
            </a:r>
          </a:p>
          <a:p>
            <a:pPr marL="0" indent="0" algn="just">
              <a:lnSpc>
                <a:spcPct val="170000"/>
              </a:lnSpc>
              <a:spcBef>
                <a:spcPts val="0"/>
              </a:spcBef>
              <a:buNone/>
              <a:defRPr/>
            </a:pPr>
            <a:r>
              <a:rPr lang="en-US" b="1" dirty="0">
                <a:solidFill>
                  <a:schemeClr val="folHlink"/>
                </a:solidFill>
                <a:latin typeface="Times New Roman" panose="02020603050405020304" pitchFamily="18" charset="0"/>
                <a:cs typeface="Times New Roman" panose="02020603050405020304" pitchFamily="18" charset="0"/>
              </a:rPr>
              <a:t>11001101 00010000 00100101 0010</a:t>
            </a:r>
            <a:r>
              <a:rPr lang="en-US"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0000</a:t>
            </a:r>
            <a:r>
              <a:rPr lang="en-US" b="1" dirty="0">
                <a:solidFill>
                  <a:srgbClr val="0070C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	205.16.37.32</a:t>
            </a:r>
          </a:p>
          <a:p>
            <a:pPr algn="just">
              <a:lnSpc>
                <a:spcPct val="170000"/>
              </a:lnSpc>
              <a:spcBef>
                <a:spcPts val="0"/>
              </a:spcBef>
              <a:defRPr/>
            </a:pPr>
            <a:endParaRPr lang="en-US" dirty="0">
              <a:latin typeface="Times New Roman" panose="02020603050405020304" pitchFamily="18" charset="0"/>
              <a:cs typeface="Times New Roman" panose="02020603050405020304" pitchFamily="18" charset="0"/>
            </a:endParaRPr>
          </a:p>
          <a:p>
            <a:pPr algn="just">
              <a:lnSpc>
                <a:spcPct val="170000"/>
              </a:lnSpc>
              <a:spcBef>
                <a:spcPts val="0"/>
              </a:spcBef>
              <a:defRPr/>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43</a:t>
            </a:fld>
            <a:endParaRPr lang="en-US"/>
          </a:p>
        </p:txBody>
      </p:sp>
    </p:spTree>
    <p:extLst>
      <p:ext uri="{BB962C8B-B14F-4D97-AF65-F5344CB8AC3E}">
        <p14:creationId xmlns:p14="http://schemas.microsoft.com/office/powerpoint/2010/main" val="190276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81000"/>
          </a:xfrm>
        </p:spPr>
        <p:txBody>
          <a:bodyPr>
            <a:normAutofit fontScale="90000"/>
          </a:bodyPr>
          <a:lstStyle/>
          <a:p>
            <a:pPr algn="ctr" eaLnBrk="1" hangingPunct="1">
              <a:defRPr/>
            </a:pPr>
            <a:r>
              <a:rPr lang="en-US" sz="3200" b="1" dirty="0">
                <a:solidFill>
                  <a:srgbClr val="FF0000"/>
                </a:solidFill>
                <a:latin typeface="Times New Roman" panose="02020603050405020304" pitchFamily="18" charset="0"/>
                <a:cs typeface="Times New Roman" panose="02020603050405020304" pitchFamily="18" charset="0"/>
              </a:rPr>
              <a:t>2. Last Address </a:t>
            </a:r>
          </a:p>
        </p:txBody>
      </p:sp>
      <p:sp>
        <p:nvSpPr>
          <p:cNvPr id="3" name="Content Placeholder 2"/>
          <p:cNvSpPr>
            <a:spLocks noGrp="1"/>
          </p:cNvSpPr>
          <p:nvPr>
            <p:ph idx="1"/>
          </p:nvPr>
        </p:nvSpPr>
        <p:spPr>
          <a:xfrm>
            <a:off x="-1" y="381000"/>
            <a:ext cx="12034157" cy="6477000"/>
          </a:xfrm>
        </p:spPr>
        <p:txBody>
          <a:bodyPr>
            <a:normAutofit fontScale="85000" lnSpcReduction="20000"/>
          </a:bodyPr>
          <a:lstStyle/>
          <a:p>
            <a:pPr algn="just">
              <a:lnSpc>
                <a:spcPct val="170000"/>
              </a:lnSpc>
              <a:spcBef>
                <a:spcPts val="0"/>
              </a:spcBef>
              <a:buFont typeface="Wingdings" panose="05000000000000000000" pitchFamily="2" charset="2"/>
              <a:buChar char="§"/>
              <a:defRPr/>
            </a:pPr>
            <a:r>
              <a:rPr lang="en-US" sz="3600" dirty="0">
                <a:latin typeface="Times New Roman" panose="02020603050405020304" pitchFamily="18" charset="0"/>
                <a:cs typeface="Times New Roman" panose="02020603050405020304" pitchFamily="18" charset="0"/>
              </a:rPr>
              <a:t>The </a:t>
            </a:r>
            <a:r>
              <a:rPr lang="en-US" sz="3600" b="1" dirty="0">
                <a:latin typeface="Times New Roman" panose="02020603050405020304" pitchFamily="18" charset="0"/>
                <a:cs typeface="Times New Roman" panose="02020603050405020304" pitchFamily="18" charset="0"/>
              </a:rPr>
              <a:t>last</a:t>
            </a:r>
            <a:r>
              <a:rPr lang="en-US" sz="36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address</a:t>
            </a:r>
            <a:r>
              <a:rPr lang="en-US" sz="3600" dirty="0">
                <a:latin typeface="Times New Roman" panose="02020603050405020304" pitchFamily="18" charset="0"/>
                <a:cs typeface="Times New Roman" panose="02020603050405020304" pitchFamily="18" charset="0"/>
              </a:rPr>
              <a:t> in the </a:t>
            </a:r>
            <a:r>
              <a:rPr lang="en-US" sz="3600" b="1" dirty="0">
                <a:latin typeface="Times New Roman" panose="02020603050405020304" pitchFamily="18" charset="0"/>
                <a:cs typeface="Times New Roman" panose="02020603050405020304" pitchFamily="18" charset="0"/>
              </a:rPr>
              <a:t>block</a:t>
            </a:r>
            <a:r>
              <a:rPr lang="en-US" sz="3600" dirty="0">
                <a:latin typeface="Times New Roman" panose="02020603050405020304" pitchFamily="18" charset="0"/>
                <a:cs typeface="Times New Roman" panose="02020603050405020304" pitchFamily="18" charset="0"/>
              </a:rPr>
              <a:t> can be found by </a:t>
            </a:r>
            <a:r>
              <a:rPr lang="en-US" sz="3600" b="1" dirty="0">
                <a:latin typeface="Times New Roman" panose="02020603050405020304" pitchFamily="18" charset="0"/>
                <a:cs typeface="Times New Roman" panose="02020603050405020304" pitchFamily="18" charset="0"/>
              </a:rPr>
              <a:t>setting</a:t>
            </a:r>
            <a:r>
              <a:rPr lang="en-US" sz="3600" dirty="0">
                <a:latin typeface="Times New Roman" panose="02020603050405020304" pitchFamily="18" charset="0"/>
                <a:cs typeface="Times New Roman" panose="02020603050405020304" pitchFamily="18" charset="0"/>
              </a:rPr>
              <a:t> the </a:t>
            </a:r>
            <a:r>
              <a:rPr lang="en-US" sz="3600" b="1" dirty="0">
                <a:solidFill>
                  <a:srgbClr val="0000CC"/>
                </a:solidFill>
                <a:latin typeface="Times New Roman" panose="02020603050405020304" pitchFamily="18" charset="0"/>
                <a:cs typeface="Times New Roman" panose="02020603050405020304" pitchFamily="18" charset="0"/>
              </a:rPr>
              <a:t>32-n </a:t>
            </a:r>
            <a:r>
              <a:rPr lang="en-US" sz="3600" b="1" dirty="0">
                <a:solidFill>
                  <a:srgbClr val="660033"/>
                </a:solidFill>
                <a:latin typeface="Times New Roman" panose="02020603050405020304" pitchFamily="18" charset="0"/>
                <a:cs typeface="Times New Roman" panose="02020603050405020304" pitchFamily="18" charset="0"/>
              </a:rPr>
              <a:t>rightmost bits </a:t>
            </a:r>
            <a:r>
              <a:rPr lang="en-US" sz="3600" dirty="0">
                <a:latin typeface="Times New Roman" panose="02020603050405020304" pitchFamily="18" charset="0"/>
                <a:cs typeface="Times New Roman" panose="02020603050405020304" pitchFamily="18" charset="0"/>
              </a:rPr>
              <a:t>in the </a:t>
            </a:r>
            <a:r>
              <a:rPr lang="en-US" sz="3600" b="1" dirty="0">
                <a:solidFill>
                  <a:srgbClr val="6600CC"/>
                </a:solidFill>
                <a:latin typeface="Times New Roman" panose="02020603050405020304" pitchFamily="18" charset="0"/>
                <a:cs typeface="Times New Roman" panose="02020603050405020304" pitchFamily="18" charset="0"/>
              </a:rPr>
              <a:t>binary</a:t>
            </a:r>
            <a:r>
              <a:rPr lang="en-US" sz="3600" dirty="0">
                <a:latin typeface="Times New Roman" panose="02020603050405020304" pitchFamily="18" charset="0"/>
                <a:cs typeface="Times New Roman" panose="02020603050405020304" pitchFamily="18" charset="0"/>
              </a:rPr>
              <a:t> </a:t>
            </a:r>
            <a:r>
              <a:rPr lang="en-US" sz="3600" b="1" dirty="0">
                <a:solidFill>
                  <a:srgbClr val="6600CC"/>
                </a:solidFill>
                <a:latin typeface="Times New Roman" panose="02020603050405020304" pitchFamily="18" charset="0"/>
                <a:cs typeface="Times New Roman" panose="02020603050405020304" pitchFamily="18" charset="0"/>
              </a:rPr>
              <a:t>notation</a:t>
            </a:r>
            <a:r>
              <a:rPr lang="en-US" sz="3600" dirty="0">
                <a:latin typeface="Times New Roman" panose="02020603050405020304" pitchFamily="18" charset="0"/>
                <a:cs typeface="Times New Roman" panose="02020603050405020304" pitchFamily="18" charset="0"/>
              </a:rPr>
              <a:t> of the </a:t>
            </a:r>
            <a:r>
              <a:rPr lang="en-US" sz="3600" b="1" dirty="0">
                <a:latin typeface="Times New Roman" panose="02020603050405020304" pitchFamily="18" charset="0"/>
                <a:cs typeface="Times New Roman" panose="02020603050405020304" pitchFamily="18" charset="0"/>
              </a:rPr>
              <a:t>address</a:t>
            </a:r>
            <a:r>
              <a:rPr lang="en-US" sz="3600" dirty="0">
                <a:latin typeface="Times New Roman" panose="02020603050405020304" pitchFamily="18" charset="0"/>
                <a:cs typeface="Times New Roman" panose="02020603050405020304" pitchFamily="18" charset="0"/>
              </a:rPr>
              <a:t> to </a:t>
            </a:r>
            <a:r>
              <a:rPr lang="en-US" sz="3600" b="1" dirty="0">
                <a:solidFill>
                  <a:srgbClr val="FF00FF"/>
                </a:solidFill>
                <a:latin typeface="Times New Roman" panose="02020603050405020304" pitchFamily="18" charset="0"/>
                <a:cs typeface="Times New Roman" panose="02020603050405020304" pitchFamily="18" charset="0"/>
              </a:rPr>
              <a:t>1s</a:t>
            </a:r>
            <a:r>
              <a:rPr lang="en-US" sz="3600" dirty="0">
                <a:latin typeface="Times New Roman" panose="02020603050405020304" pitchFamily="18" charset="0"/>
                <a:cs typeface="Times New Roman" panose="02020603050405020304" pitchFamily="18" charset="0"/>
              </a:rPr>
              <a:t>. </a:t>
            </a:r>
          </a:p>
          <a:p>
            <a:pPr algn="just">
              <a:lnSpc>
                <a:spcPct val="170000"/>
              </a:lnSpc>
              <a:spcBef>
                <a:spcPts val="0"/>
              </a:spcBef>
              <a:buFont typeface="Wingdings" panose="05000000000000000000" pitchFamily="2" charset="2"/>
              <a:buChar char="§"/>
              <a:defRPr/>
            </a:pPr>
            <a:r>
              <a:rPr lang="en-US" sz="3600" dirty="0">
                <a:latin typeface="Times New Roman" panose="02020603050405020304" pitchFamily="18" charset="0"/>
                <a:cs typeface="Times New Roman" panose="02020603050405020304" pitchFamily="18" charset="0"/>
              </a:rPr>
              <a:t>Example 6: Find the </a:t>
            </a:r>
            <a:r>
              <a:rPr lang="en-US" sz="3600" b="1" dirty="0">
                <a:solidFill>
                  <a:srgbClr val="FF0000"/>
                </a:solidFill>
                <a:latin typeface="Times New Roman" panose="02020603050405020304" pitchFamily="18" charset="0"/>
                <a:cs typeface="Times New Roman" panose="02020603050405020304" pitchFamily="18" charset="0"/>
              </a:rPr>
              <a:t>last address </a:t>
            </a:r>
            <a:r>
              <a:rPr lang="en-US" sz="3600" dirty="0">
                <a:latin typeface="Times New Roman" panose="02020603050405020304" pitchFamily="18" charset="0"/>
                <a:cs typeface="Times New Roman" panose="02020603050405020304" pitchFamily="18" charset="0"/>
              </a:rPr>
              <a:t>for the </a:t>
            </a:r>
            <a:r>
              <a:rPr lang="en-US" sz="3600" b="1" dirty="0">
                <a:solidFill>
                  <a:srgbClr val="FF0000"/>
                </a:solidFill>
                <a:latin typeface="Times New Roman" panose="02020603050405020304" pitchFamily="18" charset="0"/>
                <a:cs typeface="Times New Roman" panose="02020603050405020304" pitchFamily="18" charset="0"/>
              </a:rPr>
              <a:t>block</a:t>
            </a:r>
            <a:r>
              <a:rPr lang="en-US" sz="3600" dirty="0">
                <a:latin typeface="Times New Roman" panose="02020603050405020304" pitchFamily="18" charset="0"/>
                <a:cs typeface="Times New Roman" panose="02020603050405020304" pitchFamily="18" charset="0"/>
              </a:rPr>
              <a:t> in </a:t>
            </a:r>
            <a:r>
              <a:rPr lang="en-US" sz="3600" b="1" dirty="0">
                <a:latin typeface="Times New Roman" panose="02020603050405020304" pitchFamily="18" charset="0"/>
                <a:cs typeface="Times New Roman" panose="02020603050405020304" pitchFamily="18" charset="0"/>
              </a:rPr>
              <a:t>Example 5</a:t>
            </a:r>
            <a:r>
              <a:rPr lang="en-US" sz="3600" dirty="0">
                <a:latin typeface="Times New Roman" panose="02020603050405020304" pitchFamily="18" charset="0"/>
                <a:cs typeface="Times New Roman" panose="02020603050405020304" pitchFamily="18" charset="0"/>
              </a:rPr>
              <a:t>.</a:t>
            </a:r>
          </a:p>
          <a:p>
            <a:pPr algn="just">
              <a:lnSpc>
                <a:spcPct val="170000"/>
              </a:lnSpc>
              <a:spcBef>
                <a:spcPts val="0"/>
              </a:spcBef>
              <a:buFont typeface="Wingdings" panose="05000000000000000000" pitchFamily="2" charset="2"/>
              <a:buChar char="Ø"/>
              <a:defRPr/>
            </a:pPr>
            <a:r>
              <a:rPr lang="en-US" sz="3600" b="1" dirty="0">
                <a:solidFill>
                  <a:schemeClr val="hlink"/>
                </a:solidFill>
                <a:latin typeface="Times New Roman" panose="02020603050405020304" pitchFamily="18" charset="0"/>
                <a:cs typeface="Times New Roman" panose="02020603050405020304" pitchFamily="18" charset="0"/>
              </a:rPr>
              <a:t>Solution</a:t>
            </a:r>
          </a:p>
          <a:p>
            <a:pPr algn="just">
              <a:lnSpc>
                <a:spcPct val="170000"/>
              </a:lnSpc>
              <a:spcBef>
                <a:spcPts val="0"/>
              </a:spcBef>
              <a:buFont typeface="Wingdings" panose="05000000000000000000" pitchFamily="2" charset="2"/>
              <a:buChar char="§"/>
              <a:defRPr/>
            </a:pPr>
            <a:r>
              <a:rPr lang="en-US" sz="3600" dirty="0">
                <a:latin typeface="Times New Roman" panose="02020603050405020304" pitchFamily="18" charset="0"/>
                <a:cs typeface="Times New Roman" panose="02020603050405020304" pitchFamily="18" charset="0"/>
              </a:rPr>
              <a:t>The </a:t>
            </a:r>
            <a:r>
              <a:rPr lang="en-US" sz="3600" b="1" dirty="0">
                <a:latin typeface="Times New Roman" panose="02020603050405020304" pitchFamily="18" charset="0"/>
                <a:cs typeface="Times New Roman" panose="02020603050405020304" pitchFamily="18" charset="0"/>
              </a:rPr>
              <a:t>binary representation</a:t>
            </a:r>
            <a:r>
              <a:rPr lang="en-US" sz="3600" dirty="0">
                <a:latin typeface="Times New Roman" panose="02020603050405020304" pitchFamily="18" charset="0"/>
                <a:cs typeface="Times New Roman" panose="02020603050405020304" pitchFamily="18" charset="0"/>
              </a:rPr>
              <a:t> of the given </a:t>
            </a:r>
            <a:r>
              <a:rPr lang="en-US" sz="3600" b="1" dirty="0">
                <a:latin typeface="Times New Roman" panose="02020603050405020304" pitchFamily="18" charset="0"/>
                <a:cs typeface="Times New Roman" panose="02020603050405020304" pitchFamily="18" charset="0"/>
              </a:rPr>
              <a:t>address</a:t>
            </a:r>
            <a:r>
              <a:rPr lang="en-US" sz="3600" dirty="0">
                <a:latin typeface="Times New Roman" panose="02020603050405020304" pitchFamily="18" charset="0"/>
                <a:cs typeface="Times New Roman" panose="02020603050405020304" pitchFamily="18" charset="0"/>
              </a:rPr>
              <a:t> is</a:t>
            </a:r>
          </a:p>
          <a:p>
            <a:pPr marL="0" indent="0" algn="just">
              <a:lnSpc>
                <a:spcPct val="170000"/>
              </a:lnSpc>
              <a:spcBef>
                <a:spcPts val="0"/>
              </a:spcBef>
              <a:buNone/>
              <a:defRPr/>
            </a:pPr>
            <a:r>
              <a:rPr lang="en-US" sz="3600" dirty="0">
                <a:solidFill>
                  <a:schemeClr val="folHlink"/>
                </a:solidFill>
                <a:latin typeface="Times New Roman" panose="02020603050405020304" pitchFamily="18" charset="0"/>
                <a:cs typeface="Times New Roman" panose="02020603050405020304" pitchFamily="18" charset="0"/>
              </a:rPr>
              <a:t>	</a:t>
            </a:r>
            <a:r>
              <a:rPr lang="en-US" sz="3600" b="1" dirty="0">
                <a:solidFill>
                  <a:schemeClr val="folHlink"/>
                </a:solidFill>
                <a:latin typeface="Times New Roman" panose="02020603050405020304" pitchFamily="18" charset="0"/>
                <a:cs typeface="Times New Roman" panose="02020603050405020304" pitchFamily="18" charset="0"/>
              </a:rPr>
              <a:t>11001101    00010000    00100101    00100111</a:t>
            </a:r>
          </a:p>
          <a:p>
            <a:pPr algn="just">
              <a:lnSpc>
                <a:spcPct val="170000"/>
              </a:lnSpc>
              <a:spcBef>
                <a:spcPts val="0"/>
              </a:spcBef>
              <a:buFont typeface="Wingdings" panose="05000000000000000000" pitchFamily="2" charset="2"/>
              <a:buChar char="§"/>
              <a:defRPr/>
            </a:pPr>
            <a:r>
              <a:rPr lang="en-US" sz="3600" dirty="0">
                <a:latin typeface="Times New Roman" panose="02020603050405020304" pitchFamily="18" charset="0"/>
                <a:cs typeface="Times New Roman" panose="02020603050405020304" pitchFamily="18" charset="0"/>
              </a:rPr>
              <a:t>If we </a:t>
            </a:r>
            <a:r>
              <a:rPr lang="en-US" sz="3600" b="1" dirty="0">
                <a:solidFill>
                  <a:srgbClr val="FF0000"/>
                </a:solidFill>
                <a:latin typeface="Times New Roman" panose="02020603050405020304" pitchFamily="18" charset="0"/>
                <a:cs typeface="Times New Roman" panose="02020603050405020304" pitchFamily="18" charset="0"/>
              </a:rPr>
              <a:t>set 32−28 </a:t>
            </a:r>
            <a:r>
              <a:rPr lang="en-US" sz="3600" b="1" dirty="0">
                <a:solidFill>
                  <a:srgbClr val="0000CC"/>
                </a:solidFill>
                <a:latin typeface="Times New Roman" panose="02020603050405020304" pitchFamily="18" charset="0"/>
                <a:cs typeface="Times New Roman" panose="02020603050405020304" pitchFamily="18" charset="0"/>
              </a:rPr>
              <a:t>rightmost</a:t>
            </a:r>
            <a:r>
              <a:rPr lang="en-US" sz="3600" dirty="0">
                <a:latin typeface="Times New Roman" panose="02020603050405020304" pitchFamily="18" charset="0"/>
                <a:cs typeface="Times New Roman" panose="02020603050405020304" pitchFamily="18" charset="0"/>
              </a:rPr>
              <a:t> </a:t>
            </a:r>
            <a:r>
              <a:rPr lang="en-US" sz="3600" b="1" dirty="0">
                <a:solidFill>
                  <a:srgbClr val="0000CC"/>
                </a:solidFill>
                <a:latin typeface="Times New Roman" panose="02020603050405020304" pitchFamily="18" charset="0"/>
                <a:cs typeface="Times New Roman" panose="02020603050405020304" pitchFamily="18" charset="0"/>
              </a:rPr>
              <a:t>bits </a:t>
            </a:r>
            <a:r>
              <a:rPr lang="en-US" sz="3600" dirty="0">
                <a:latin typeface="Times New Roman" panose="02020603050405020304" pitchFamily="18" charset="0"/>
                <a:cs typeface="Times New Roman" panose="02020603050405020304" pitchFamily="18" charset="0"/>
              </a:rPr>
              <a:t>to</a:t>
            </a:r>
            <a:r>
              <a:rPr lang="en-US" sz="3600" b="1" dirty="0">
                <a:solidFill>
                  <a:srgbClr val="FF0000"/>
                </a:solidFill>
                <a:latin typeface="Times New Roman" panose="02020603050405020304" pitchFamily="18" charset="0"/>
                <a:cs typeface="Times New Roman" panose="02020603050405020304" pitchFamily="18" charset="0"/>
              </a:rPr>
              <a:t> 1</a:t>
            </a:r>
            <a:r>
              <a:rPr lang="en-US" sz="3600" dirty="0">
                <a:latin typeface="Times New Roman" panose="02020603050405020304" pitchFamily="18" charset="0"/>
                <a:cs typeface="Times New Roman" panose="02020603050405020304" pitchFamily="18" charset="0"/>
              </a:rPr>
              <a:t>, we get </a:t>
            </a:r>
          </a:p>
          <a:p>
            <a:pPr marL="0" indent="0" algn="just">
              <a:lnSpc>
                <a:spcPct val="170000"/>
              </a:lnSpc>
              <a:spcBef>
                <a:spcPts val="0"/>
              </a:spcBef>
              <a:buNone/>
              <a:defRPr/>
            </a:pPr>
            <a:r>
              <a:rPr lang="en-US" sz="3600" b="1" dirty="0">
                <a:solidFill>
                  <a:schemeClr val="folHlink"/>
                </a:solidFill>
                <a:latin typeface="Times New Roman" panose="02020603050405020304" pitchFamily="18" charset="0"/>
                <a:cs typeface="Times New Roman" panose="02020603050405020304" pitchFamily="18" charset="0"/>
              </a:rPr>
              <a:t>	11001101 00010000 00100101 0010</a:t>
            </a:r>
            <a:r>
              <a:rPr lang="en-US" sz="36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1111        </a:t>
            </a:r>
            <a:r>
              <a:rPr lang="en-US" sz="3600" b="1" dirty="0">
                <a:latin typeface="Times New Roman" panose="02020603050405020304" pitchFamily="18" charset="0"/>
                <a:cs typeface="Times New Roman" panose="02020603050405020304" pitchFamily="18" charset="0"/>
              </a:rPr>
              <a:t>or </a:t>
            </a:r>
          </a:p>
          <a:p>
            <a:pPr marL="0" indent="0" algn="just">
              <a:lnSpc>
                <a:spcPct val="170000"/>
              </a:lnSpc>
              <a:spcBef>
                <a:spcPts val="0"/>
              </a:spcBef>
              <a:buNone/>
              <a:defRPr/>
            </a:pPr>
            <a:r>
              <a:rPr lang="en-US" sz="3600" dirty="0">
                <a:solidFill>
                  <a:schemeClr val="folHlink"/>
                </a:solidFill>
                <a:latin typeface="Times New Roman" panose="02020603050405020304" pitchFamily="18" charset="0"/>
                <a:cs typeface="Times New Roman" panose="02020603050405020304" pitchFamily="18" charset="0"/>
              </a:rPr>
              <a:t>			</a:t>
            </a:r>
            <a:r>
              <a:rPr lang="en-US" sz="3600" b="1" dirty="0">
                <a:solidFill>
                  <a:srgbClr val="3333FF"/>
                </a:solidFill>
                <a:latin typeface="Times New Roman" panose="02020603050405020304" pitchFamily="18" charset="0"/>
                <a:cs typeface="Times New Roman" panose="02020603050405020304" pitchFamily="18" charset="0"/>
              </a:rPr>
              <a:t>205.16.37.47</a:t>
            </a:r>
          </a:p>
          <a:p>
            <a:pPr algn="just">
              <a:lnSpc>
                <a:spcPct val="170000"/>
              </a:lnSpc>
              <a:spcBef>
                <a:spcPts val="0"/>
              </a:spcBef>
              <a:buFont typeface="Wingdings" panose="05000000000000000000" pitchFamily="2" charset="2"/>
              <a:buChar char="§"/>
              <a:defRPr/>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44</a:t>
            </a:fld>
            <a:endParaRPr lang="en-US"/>
          </a:p>
        </p:txBody>
      </p:sp>
    </p:spTree>
    <p:extLst>
      <p:ext uri="{BB962C8B-B14F-4D97-AF65-F5344CB8AC3E}">
        <p14:creationId xmlns:p14="http://schemas.microsoft.com/office/powerpoint/2010/main" val="199692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981200" y="0"/>
            <a:ext cx="8229600" cy="349250"/>
          </a:xfrm>
        </p:spPr>
        <p:txBody>
          <a:bodyPr>
            <a:noAutofit/>
          </a:bodyPr>
          <a:lstStyle/>
          <a:p>
            <a:pPr algn="ctr" eaLnBrk="1" hangingPunct="1"/>
            <a:r>
              <a:rPr lang="en-US" sz="2800" b="1" dirty="0">
                <a:solidFill>
                  <a:srgbClr val="FF0000"/>
                </a:solidFill>
                <a:latin typeface="Times New Roman" panose="02020603050405020304" pitchFamily="18" charset="0"/>
                <a:cs typeface="Times New Roman" panose="02020603050405020304" pitchFamily="18" charset="0"/>
              </a:rPr>
              <a:t>3. Number of Addresses </a:t>
            </a:r>
          </a:p>
        </p:txBody>
      </p:sp>
      <p:sp>
        <p:nvSpPr>
          <p:cNvPr id="27651" name="Content Placeholder 2"/>
          <p:cNvSpPr>
            <a:spLocks noGrp="1"/>
          </p:cNvSpPr>
          <p:nvPr>
            <p:ph idx="1"/>
          </p:nvPr>
        </p:nvSpPr>
        <p:spPr>
          <a:xfrm>
            <a:off x="146957" y="349249"/>
            <a:ext cx="12045043" cy="6372226"/>
          </a:xfrm>
        </p:spPr>
        <p:txBody>
          <a:bodyPr>
            <a:normAutofit/>
          </a:bodyPr>
          <a:lstStyle/>
          <a:p>
            <a:pPr algn="just">
              <a:lnSpc>
                <a:spcPct val="15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The </a:t>
            </a:r>
            <a:r>
              <a:rPr lang="en-US" sz="3200" b="1" dirty="0">
                <a:latin typeface="Times New Roman" panose="02020603050405020304" pitchFamily="18" charset="0"/>
                <a:cs typeface="Times New Roman" panose="02020603050405020304" pitchFamily="18" charset="0"/>
              </a:rPr>
              <a:t>number</a:t>
            </a:r>
            <a:r>
              <a:rPr lang="en-US" sz="3200" dirty="0">
                <a:latin typeface="Times New Roman" panose="02020603050405020304" pitchFamily="18" charset="0"/>
                <a:cs typeface="Times New Roman" panose="02020603050405020304" pitchFamily="18" charset="0"/>
              </a:rPr>
              <a:t> of </a:t>
            </a:r>
            <a:r>
              <a:rPr lang="en-US" sz="3200" b="1" dirty="0">
                <a:latin typeface="Times New Roman" panose="02020603050405020304" pitchFamily="18" charset="0"/>
                <a:cs typeface="Times New Roman" panose="02020603050405020304" pitchFamily="18" charset="0"/>
              </a:rPr>
              <a:t>addresses</a:t>
            </a:r>
            <a:r>
              <a:rPr lang="en-US" sz="3200" dirty="0">
                <a:latin typeface="Times New Roman" panose="02020603050405020304" pitchFamily="18" charset="0"/>
                <a:cs typeface="Times New Roman" panose="02020603050405020304" pitchFamily="18" charset="0"/>
              </a:rPr>
              <a:t> in the </a:t>
            </a:r>
            <a:r>
              <a:rPr lang="en-US" sz="3200" b="1" dirty="0">
                <a:solidFill>
                  <a:srgbClr val="9900FF"/>
                </a:solidFill>
                <a:latin typeface="Times New Roman" panose="02020603050405020304" pitchFamily="18" charset="0"/>
                <a:cs typeface="Times New Roman" panose="02020603050405020304" pitchFamily="18" charset="0"/>
              </a:rPr>
              <a:t>block</a:t>
            </a:r>
            <a:r>
              <a:rPr lang="en-US" sz="3200" dirty="0">
                <a:latin typeface="Times New Roman" panose="02020603050405020304" pitchFamily="18" charset="0"/>
                <a:cs typeface="Times New Roman" panose="02020603050405020304" pitchFamily="18" charset="0"/>
              </a:rPr>
              <a:t> is the difference between the </a:t>
            </a:r>
            <a:r>
              <a:rPr lang="en-US" sz="3200" b="1" dirty="0">
                <a:solidFill>
                  <a:srgbClr val="0000CC"/>
                </a:solidFill>
                <a:latin typeface="Times New Roman" panose="02020603050405020304" pitchFamily="18" charset="0"/>
                <a:cs typeface="Times New Roman" panose="02020603050405020304" pitchFamily="18" charset="0"/>
              </a:rPr>
              <a:t>last</a:t>
            </a:r>
            <a:r>
              <a:rPr lang="en-US" sz="3200" dirty="0">
                <a:latin typeface="Times New Roman" panose="02020603050405020304" pitchFamily="18" charset="0"/>
                <a:cs typeface="Times New Roman" panose="02020603050405020304" pitchFamily="18" charset="0"/>
              </a:rPr>
              <a:t> and </a:t>
            </a:r>
            <a:r>
              <a:rPr lang="en-US" sz="3200" b="1" dirty="0">
                <a:solidFill>
                  <a:srgbClr val="0000CC"/>
                </a:solidFill>
                <a:latin typeface="Times New Roman" panose="02020603050405020304" pitchFamily="18" charset="0"/>
                <a:cs typeface="Times New Roman" panose="02020603050405020304" pitchFamily="18" charset="0"/>
              </a:rPr>
              <a:t>first</a:t>
            </a:r>
            <a:r>
              <a:rPr lang="en-US" sz="3200" dirty="0">
                <a:latin typeface="Times New Roman" panose="02020603050405020304" pitchFamily="18" charset="0"/>
                <a:cs typeface="Times New Roman" panose="02020603050405020304" pitchFamily="18" charset="0"/>
              </a:rPr>
              <a:t> </a:t>
            </a:r>
            <a:r>
              <a:rPr lang="en-US" sz="3200" b="1" dirty="0">
                <a:solidFill>
                  <a:srgbClr val="0000CC"/>
                </a:solidFill>
                <a:latin typeface="Times New Roman" panose="02020603050405020304" pitchFamily="18" charset="0"/>
                <a:cs typeface="Times New Roman" panose="02020603050405020304" pitchFamily="18" charset="0"/>
              </a:rPr>
              <a:t>address</a:t>
            </a:r>
            <a:r>
              <a:rPr lang="en-US" sz="32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It can easily be found using the formula </a:t>
            </a:r>
            <a:r>
              <a:rPr lang="en-US" sz="3200" b="1" dirty="0">
                <a:solidFill>
                  <a:srgbClr val="FF0000"/>
                </a:solidFill>
                <a:latin typeface="Times New Roman" panose="02020603050405020304" pitchFamily="18" charset="0"/>
                <a:cs typeface="Times New Roman" panose="02020603050405020304" pitchFamily="18" charset="0"/>
              </a:rPr>
              <a:t>2</a:t>
            </a:r>
            <a:r>
              <a:rPr lang="en-US" sz="3200" b="1" baseline="30000" dirty="0">
                <a:solidFill>
                  <a:srgbClr val="FF0000"/>
                </a:solidFill>
                <a:latin typeface="Times New Roman" panose="02020603050405020304" pitchFamily="18" charset="0"/>
                <a:cs typeface="Times New Roman" panose="02020603050405020304" pitchFamily="18" charset="0"/>
              </a:rPr>
              <a:t>32-n</a:t>
            </a:r>
            <a:r>
              <a:rPr lang="en-US" sz="3200" b="1" dirty="0">
                <a:solidFill>
                  <a:srgbClr val="FF0000"/>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Example 7</a:t>
            </a:r>
          </a:p>
          <a:p>
            <a:pPr algn="just">
              <a:lnSpc>
                <a:spcPct val="15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Find the </a:t>
            </a:r>
            <a:r>
              <a:rPr lang="en-US" sz="3200" b="1" dirty="0">
                <a:solidFill>
                  <a:srgbClr val="6600CC"/>
                </a:solidFill>
                <a:latin typeface="Times New Roman" panose="02020603050405020304" pitchFamily="18" charset="0"/>
                <a:cs typeface="Times New Roman" panose="02020603050405020304" pitchFamily="18" charset="0"/>
              </a:rPr>
              <a:t>number</a:t>
            </a:r>
            <a:r>
              <a:rPr lang="en-US" sz="3200" dirty="0">
                <a:latin typeface="Times New Roman" panose="02020603050405020304" pitchFamily="18" charset="0"/>
                <a:cs typeface="Times New Roman" panose="02020603050405020304" pitchFamily="18" charset="0"/>
              </a:rPr>
              <a:t> of </a:t>
            </a:r>
            <a:r>
              <a:rPr lang="en-US" sz="3200" b="1" dirty="0">
                <a:solidFill>
                  <a:srgbClr val="6600CC"/>
                </a:solidFill>
                <a:latin typeface="Times New Roman" panose="02020603050405020304" pitchFamily="18" charset="0"/>
                <a:cs typeface="Times New Roman" panose="02020603050405020304" pitchFamily="18" charset="0"/>
              </a:rPr>
              <a:t>addresses</a:t>
            </a:r>
            <a:r>
              <a:rPr lang="en-US" sz="3200" dirty="0">
                <a:latin typeface="Times New Roman" panose="02020603050405020304" pitchFamily="18" charset="0"/>
                <a:cs typeface="Times New Roman" panose="02020603050405020304" pitchFamily="18" charset="0"/>
              </a:rPr>
              <a:t> in Example 5.</a:t>
            </a:r>
          </a:p>
          <a:p>
            <a:pPr algn="just">
              <a:lnSpc>
                <a:spcPct val="150000"/>
              </a:lnSpc>
              <a:spcBef>
                <a:spcPts val="0"/>
              </a:spcBef>
              <a:buFont typeface="Wingdings" panose="05000000000000000000" pitchFamily="2" charset="2"/>
              <a:buChar char="ü"/>
            </a:pPr>
            <a:r>
              <a:rPr lang="en-US" sz="3200" b="1" dirty="0">
                <a:solidFill>
                  <a:schemeClr val="hlink"/>
                </a:solidFill>
                <a:latin typeface="Times New Roman" panose="02020603050405020304" pitchFamily="18" charset="0"/>
                <a:cs typeface="Times New Roman" panose="02020603050405020304" pitchFamily="18" charset="0"/>
              </a:rPr>
              <a:t>Solution</a:t>
            </a:r>
          </a:p>
          <a:p>
            <a:pPr algn="just">
              <a:lnSpc>
                <a:spcPct val="15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The </a:t>
            </a:r>
            <a:r>
              <a:rPr lang="en-US" sz="3200" b="1" dirty="0">
                <a:solidFill>
                  <a:srgbClr val="FF00FF"/>
                </a:solidFill>
                <a:latin typeface="Times New Roman" panose="02020603050405020304" pitchFamily="18" charset="0"/>
                <a:cs typeface="Times New Roman" panose="02020603050405020304" pitchFamily="18" charset="0"/>
              </a:rPr>
              <a:t>value</a:t>
            </a:r>
            <a:r>
              <a:rPr lang="en-US" sz="3200" dirty="0">
                <a:latin typeface="Times New Roman" panose="02020603050405020304" pitchFamily="18" charset="0"/>
                <a:cs typeface="Times New Roman" panose="02020603050405020304" pitchFamily="18" charset="0"/>
              </a:rPr>
              <a:t> of </a:t>
            </a:r>
            <a:r>
              <a:rPr lang="en-US" sz="3200" b="1" dirty="0">
                <a:solidFill>
                  <a:srgbClr val="FF00FF"/>
                </a:solidFill>
                <a:latin typeface="Times New Roman" panose="02020603050405020304" pitchFamily="18" charset="0"/>
                <a:cs typeface="Times New Roman" panose="02020603050405020304" pitchFamily="18" charset="0"/>
              </a:rPr>
              <a:t>n</a:t>
            </a:r>
            <a:r>
              <a:rPr lang="en-US" sz="3200" dirty="0">
                <a:latin typeface="Times New Roman" panose="02020603050405020304" pitchFamily="18" charset="0"/>
                <a:cs typeface="Times New Roman" panose="02020603050405020304" pitchFamily="18" charset="0"/>
              </a:rPr>
              <a:t> is </a:t>
            </a:r>
            <a:r>
              <a:rPr lang="en-US" sz="3200" b="1" dirty="0">
                <a:latin typeface="Times New Roman" panose="02020603050405020304" pitchFamily="18" charset="0"/>
                <a:cs typeface="Times New Roman" panose="02020603050405020304" pitchFamily="18" charset="0"/>
              </a:rPr>
              <a:t>28</a:t>
            </a:r>
            <a:r>
              <a:rPr lang="en-US" sz="3200" dirty="0">
                <a:latin typeface="Times New Roman" panose="02020603050405020304" pitchFamily="18" charset="0"/>
                <a:cs typeface="Times New Roman" panose="02020603050405020304" pitchFamily="18" charset="0"/>
              </a:rPr>
              <a:t>, which means that </a:t>
            </a:r>
            <a:r>
              <a:rPr lang="en-US" sz="3200" b="1" dirty="0">
                <a:latin typeface="Times New Roman" panose="02020603050405020304" pitchFamily="18" charset="0"/>
                <a:cs typeface="Times New Roman" panose="02020603050405020304" pitchFamily="18" charset="0"/>
              </a:rPr>
              <a:t>number</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of </a:t>
            </a:r>
            <a:r>
              <a:rPr lang="en-US" sz="3200" b="1" dirty="0">
                <a:latin typeface="Times New Roman" panose="02020603050405020304" pitchFamily="18" charset="0"/>
                <a:cs typeface="Times New Roman" panose="02020603050405020304" pitchFamily="18" charset="0"/>
              </a:rPr>
              <a:t>addresses</a:t>
            </a:r>
            <a:r>
              <a:rPr lang="en-US" sz="3200" dirty="0">
                <a:latin typeface="Times New Roman" panose="02020603050405020304" pitchFamily="18" charset="0"/>
                <a:cs typeface="Times New Roman" panose="02020603050405020304" pitchFamily="18" charset="0"/>
              </a:rPr>
              <a:t> is </a:t>
            </a:r>
            <a:r>
              <a:rPr lang="en-US" sz="3200" b="1" dirty="0">
                <a:solidFill>
                  <a:srgbClr val="FF0000"/>
                </a:solidFill>
                <a:latin typeface="Times New Roman" panose="02020603050405020304" pitchFamily="18" charset="0"/>
                <a:cs typeface="Times New Roman" panose="02020603050405020304" pitchFamily="18" charset="0"/>
              </a:rPr>
              <a:t>2 </a:t>
            </a:r>
            <a:r>
              <a:rPr lang="en-US" sz="3200" b="1" baseline="30000" dirty="0">
                <a:solidFill>
                  <a:srgbClr val="FF0000"/>
                </a:solidFill>
                <a:latin typeface="Times New Roman" panose="02020603050405020304" pitchFamily="18" charset="0"/>
                <a:cs typeface="Times New Roman" panose="02020603050405020304" pitchFamily="18" charset="0"/>
              </a:rPr>
              <a:t>32−28</a:t>
            </a:r>
            <a:r>
              <a:rPr lang="en-US" sz="3200" b="1" dirty="0">
                <a:solidFill>
                  <a:srgbClr val="FF000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or </a:t>
            </a:r>
            <a:r>
              <a:rPr lang="en-US" sz="3200" b="1" dirty="0">
                <a:solidFill>
                  <a:srgbClr val="FF0000"/>
                </a:solidFill>
                <a:latin typeface="Times New Roman" panose="02020603050405020304" pitchFamily="18" charset="0"/>
                <a:cs typeface="Times New Roman" panose="02020603050405020304" pitchFamily="18" charset="0"/>
              </a:rPr>
              <a:t>16</a:t>
            </a:r>
            <a:r>
              <a:rPr lang="en-US" sz="3200" dirty="0">
                <a:latin typeface="Times New Roman" panose="02020603050405020304" pitchFamily="18" charset="0"/>
                <a:cs typeface="Times New Roman" panose="02020603050405020304" pitchFamily="18" charset="0"/>
              </a:rPr>
              <a:t>.</a:t>
            </a:r>
          </a:p>
          <a:p>
            <a:pPr algn="just">
              <a:lnSpc>
                <a:spcPct val="150000"/>
              </a:lnSpc>
              <a:spcBef>
                <a:spcPts val="0"/>
              </a:spcBef>
            </a:pP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45</a:t>
            </a:fld>
            <a:endParaRPr lang="en-US"/>
          </a:p>
        </p:txBody>
      </p:sp>
    </p:spTree>
    <p:extLst>
      <p:ext uri="{BB962C8B-B14F-4D97-AF65-F5344CB8AC3E}">
        <p14:creationId xmlns:p14="http://schemas.microsoft.com/office/powerpoint/2010/main" val="100505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651">
                                            <p:txEl>
                                              <p:pRg st="3" end="3"/>
                                            </p:txEl>
                                          </p:spTgt>
                                        </p:tgtEl>
                                        <p:attrNameLst>
                                          <p:attrName>style.visibility</p:attrName>
                                        </p:attrNameLst>
                                      </p:cBhvr>
                                      <p:to>
                                        <p:strVal val="visible"/>
                                      </p:to>
                                    </p:set>
                                    <p:animEffect transition="in" filter="fade">
                                      <p:cBhvr>
                                        <p:cTn id="7" dur="1000"/>
                                        <p:tgtEl>
                                          <p:spTgt spid="27651">
                                            <p:txEl>
                                              <p:pRg st="3" end="3"/>
                                            </p:txEl>
                                          </p:spTgt>
                                        </p:tgtEl>
                                      </p:cBhvr>
                                    </p:animEffect>
                                    <p:anim calcmode="lin" valueType="num">
                                      <p:cBhvr>
                                        <p:cTn id="8" dur="10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27651">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7651">
                                            <p:txEl>
                                              <p:pRg st="4" end="4"/>
                                            </p:txEl>
                                          </p:spTgt>
                                        </p:tgtEl>
                                        <p:attrNameLst>
                                          <p:attrName>style.visibility</p:attrName>
                                        </p:attrNameLst>
                                      </p:cBhvr>
                                      <p:to>
                                        <p:strVal val="visible"/>
                                      </p:to>
                                    </p:set>
                                    <p:animEffect transition="in" filter="fade">
                                      <p:cBhvr>
                                        <p:cTn id="12" dur="1000"/>
                                        <p:tgtEl>
                                          <p:spTgt spid="27651">
                                            <p:txEl>
                                              <p:pRg st="4" end="4"/>
                                            </p:txEl>
                                          </p:spTgt>
                                        </p:tgtEl>
                                      </p:cBhvr>
                                    </p:animEffect>
                                    <p:anim calcmode="lin" valueType="num">
                                      <p:cBhvr>
                                        <p:cTn id="13" dur="10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27651">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7651">
                                            <p:txEl>
                                              <p:pRg st="5" end="5"/>
                                            </p:txEl>
                                          </p:spTgt>
                                        </p:tgtEl>
                                        <p:attrNameLst>
                                          <p:attrName>style.visibility</p:attrName>
                                        </p:attrNameLst>
                                      </p:cBhvr>
                                      <p:to>
                                        <p:strVal val="visible"/>
                                      </p:to>
                                    </p:set>
                                    <p:animEffect transition="in" filter="fade">
                                      <p:cBhvr>
                                        <p:cTn id="17" dur="1000"/>
                                        <p:tgtEl>
                                          <p:spTgt spid="27651">
                                            <p:txEl>
                                              <p:pRg st="5" end="5"/>
                                            </p:txEl>
                                          </p:spTgt>
                                        </p:tgtEl>
                                      </p:cBhvr>
                                    </p:animEffect>
                                    <p:anim calcmode="lin" valueType="num">
                                      <p:cBhvr>
                                        <p:cTn id="18" dur="10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2765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981200" y="0"/>
            <a:ext cx="8229600" cy="349250"/>
          </a:xfrm>
        </p:spPr>
        <p:txBody>
          <a:bodyPr>
            <a:normAutofit fontScale="90000"/>
          </a:bodyPr>
          <a:lstStyle/>
          <a:p>
            <a:pPr algn="ctr" eaLnBrk="1" hangingPunct="1"/>
            <a:r>
              <a:rPr lang="en-US" sz="2800" b="1" dirty="0">
                <a:solidFill>
                  <a:srgbClr val="FF0000"/>
                </a:solidFill>
                <a:latin typeface="Times New Roman" panose="02020603050405020304" pitchFamily="18" charset="0"/>
                <a:cs typeface="Times New Roman" panose="02020603050405020304" pitchFamily="18" charset="0"/>
              </a:rPr>
              <a:t>Number of Addresses continued </a:t>
            </a:r>
          </a:p>
        </p:txBody>
      </p:sp>
      <p:sp>
        <p:nvSpPr>
          <p:cNvPr id="27651" name="Content Placeholder 2"/>
          <p:cNvSpPr>
            <a:spLocks noGrp="1"/>
          </p:cNvSpPr>
          <p:nvPr>
            <p:ph idx="1"/>
          </p:nvPr>
        </p:nvSpPr>
        <p:spPr>
          <a:xfrm>
            <a:off x="114300" y="349249"/>
            <a:ext cx="12077700" cy="6508752"/>
          </a:xfrm>
        </p:spPr>
        <p:txBody>
          <a:bodyPr>
            <a:normAutofit/>
          </a:bodyPr>
          <a:lstStyle/>
          <a:p>
            <a:pPr algn="just">
              <a:lnSpc>
                <a:spcPct val="150000"/>
              </a:lnSpc>
              <a:spcBef>
                <a:spcPts val="0"/>
              </a:spcBef>
              <a:buFont typeface="Wingdings" panose="05000000000000000000" pitchFamily="2" charset="2"/>
              <a:buChar char="§"/>
              <a:defRPr/>
            </a:pPr>
            <a:r>
              <a:rPr lang="en-US" dirty="0">
                <a:latin typeface="Times New Roman" pitchFamily="18" charset="0"/>
              </a:rPr>
              <a:t>Another way to find the </a:t>
            </a:r>
            <a:r>
              <a:rPr lang="en-US" b="1" dirty="0">
                <a:latin typeface="Times New Roman" pitchFamily="18" charset="0"/>
              </a:rPr>
              <a:t>first address</a:t>
            </a:r>
            <a:r>
              <a:rPr lang="en-US" dirty="0">
                <a:latin typeface="Times New Roman" pitchFamily="18" charset="0"/>
              </a:rPr>
              <a:t>, the </a:t>
            </a:r>
            <a:r>
              <a:rPr lang="en-US" b="1" dirty="0">
                <a:solidFill>
                  <a:srgbClr val="6600CC"/>
                </a:solidFill>
                <a:latin typeface="Times New Roman" pitchFamily="18" charset="0"/>
              </a:rPr>
              <a:t>last address</a:t>
            </a:r>
            <a:r>
              <a:rPr lang="en-US" dirty="0">
                <a:latin typeface="Times New Roman" pitchFamily="18" charset="0"/>
              </a:rPr>
              <a:t>, and the </a:t>
            </a:r>
            <a:r>
              <a:rPr lang="en-US" b="1" dirty="0">
                <a:solidFill>
                  <a:srgbClr val="6600CC"/>
                </a:solidFill>
                <a:latin typeface="Times New Roman" pitchFamily="18" charset="0"/>
              </a:rPr>
              <a:t>number</a:t>
            </a:r>
            <a:r>
              <a:rPr lang="en-US" dirty="0">
                <a:latin typeface="Times New Roman" pitchFamily="18" charset="0"/>
              </a:rPr>
              <a:t> of </a:t>
            </a:r>
            <a:r>
              <a:rPr lang="en-US" b="1" dirty="0">
                <a:solidFill>
                  <a:srgbClr val="6600CC"/>
                </a:solidFill>
                <a:latin typeface="Times New Roman" pitchFamily="18" charset="0"/>
              </a:rPr>
              <a:t>addresses</a:t>
            </a:r>
            <a:r>
              <a:rPr lang="en-US" dirty="0">
                <a:latin typeface="Times New Roman" pitchFamily="18" charset="0"/>
              </a:rPr>
              <a:t> is to</a:t>
            </a:r>
            <a:r>
              <a:rPr lang="en-US" dirty="0">
                <a:solidFill>
                  <a:srgbClr val="FF0000"/>
                </a:solidFill>
                <a:latin typeface="Times New Roman" pitchFamily="18" charset="0"/>
              </a:rPr>
              <a:t> </a:t>
            </a:r>
            <a:r>
              <a:rPr lang="en-US" b="1" dirty="0">
                <a:solidFill>
                  <a:srgbClr val="FF0000"/>
                </a:solidFill>
                <a:latin typeface="Times New Roman" pitchFamily="18" charset="0"/>
              </a:rPr>
              <a:t>represent</a:t>
            </a:r>
            <a:r>
              <a:rPr lang="en-US" dirty="0">
                <a:solidFill>
                  <a:srgbClr val="FF0000"/>
                </a:solidFill>
                <a:latin typeface="Times New Roman" pitchFamily="18" charset="0"/>
              </a:rPr>
              <a:t> </a:t>
            </a:r>
            <a:r>
              <a:rPr lang="en-US" dirty="0">
                <a:latin typeface="Times New Roman" pitchFamily="18" charset="0"/>
              </a:rPr>
              <a:t>the</a:t>
            </a:r>
            <a:r>
              <a:rPr lang="en-US" dirty="0">
                <a:solidFill>
                  <a:srgbClr val="FF0000"/>
                </a:solidFill>
                <a:latin typeface="Times New Roman" pitchFamily="18" charset="0"/>
              </a:rPr>
              <a:t> </a:t>
            </a:r>
            <a:r>
              <a:rPr lang="en-US" b="1" dirty="0">
                <a:solidFill>
                  <a:srgbClr val="FF0000"/>
                </a:solidFill>
                <a:latin typeface="Times New Roman" pitchFamily="18" charset="0"/>
              </a:rPr>
              <a:t>mask</a:t>
            </a:r>
            <a:r>
              <a:rPr lang="en-US" dirty="0">
                <a:solidFill>
                  <a:srgbClr val="FF0000"/>
                </a:solidFill>
                <a:latin typeface="Times New Roman" pitchFamily="18" charset="0"/>
              </a:rPr>
              <a:t> </a:t>
            </a:r>
            <a:r>
              <a:rPr lang="en-US" dirty="0">
                <a:latin typeface="Times New Roman" pitchFamily="18" charset="0"/>
              </a:rPr>
              <a:t>as a </a:t>
            </a:r>
            <a:r>
              <a:rPr lang="en-US" b="1" dirty="0">
                <a:solidFill>
                  <a:srgbClr val="FF0000"/>
                </a:solidFill>
                <a:latin typeface="Times New Roman" pitchFamily="18" charset="0"/>
              </a:rPr>
              <a:t>32-bit binary</a:t>
            </a:r>
            <a:r>
              <a:rPr lang="en-US" dirty="0">
                <a:solidFill>
                  <a:srgbClr val="FF0000"/>
                </a:solidFill>
                <a:latin typeface="Times New Roman" pitchFamily="18" charset="0"/>
              </a:rPr>
              <a:t> </a:t>
            </a:r>
            <a:r>
              <a:rPr lang="en-US" dirty="0">
                <a:latin typeface="Times New Roman" pitchFamily="18" charset="0"/>
              </a:rPr>
              <a:t>(or </a:t>
            </a:r>
            <a:r>
              <a:rPr lang="en-US" b="1" dirty="0">
                <a:latin typeface="Times New Roman" pitchFamily="18" charset="0"/>
              </a:rPr>
              <a:t>8-digit hexadecimal</a:t>
            </a:r>
            <a:r>
              <a:rPr lang="en-US" dirty="0">
                <a:latin typeface="Times New Roman" pitchFamily="18" charset="0"/>
              </a:rPr>
              <a:t>) </a:t>
            </a:r>
            <a:r>
              <a:rPr lang="en-US" b="1" dirty="0">
                <a:latin typeface="Times New Roman" pitchFamily="18" charset="0"/>
              </a:rPr>
              <a:t>number</a:t>
            </a:r>
            <a:r>
              <a:rPr lang="en-US" dirty="0">
                <a:latin typeface="Times New Roman" pitchFamily="18" charset="0"/>
              </a:rPr>
              <a:t>. </a:t>
            </a:r>
          </a:p>
          <a:p>
            <a:pPr algn="just">
              <a:lnSpc>
                <a:spcPct val="150000"/>
              </a:lnSpc>
              <a:spcBef>
                <a:spcPts val="0"/>
              </a:spcBef>
              <a:buFont typeface="Wingdings" panose="05000000000000000000" pitchFamily="2" charset="2"/>
              <a:buChar char="§"/>
              <a:defRPr/>
            </a:pPr>
            <a:r>
              <a:rPr lang="en-US" dirty="0">
                <a:latin typeface="Times New Roman" pitchFamily="18" charset="0"/>
              </a:rPr>
              <a:t>This is particularly </a:t>
            </a:r>
            <a:r>
              <a:rPr lang="en-US" b="1" dirty="0">
                <a:solidFill>
                  <a:srgbClr val="9900FF"/>
                </a:solidFill>
                <a:latin typeface="Times New Roman" pitchFamily="18" charset="0"/>
              </a:rPr>
              <a:t>useful</a:t>
            </a:r>
            <a:r>
              <a:rPr lang="en-US" dirty="0">
                <a:latin typeface="Times New Roman" pitchFamily="18" charset="0"/>
              </a:rPr>
              <a:t> </a:t>
            </a:r>
            <a:r>
              <a:rPr lang="en-US" b="1" dirty="0">
                <a:solidFill>
                  <a:srgbClr val="9900FF"/>
                </a:solidFill>
                <a:latin typeface="Times New Roman" pitchFamily="18" charset="0"/>
              </a:rPr>
              <a:t>when</a:t>
            </a:r>
            <a:r>
              <a:rPr lang="en-US" dirty="0">
                <a:latin typeface="Times New Roman" pitchFamily="18" charset="0"/>
              </a:rPr>
              <a:t> we are </a:t>
            </a:r>
            <a:r>
              <a:rPr lang="en-US" b="1" dirty="0">
                <a:solidFill>
                  <a:srgbClr val="9900FF"/>
                </a:solidFill>
                <a:latin typeface="Times New Roman" pitchFamily="18" charset="0"/>
              </a:rPr>
              <a:t>writing</a:t>
            </a:r>
            <a:r>
              <a:rPr lang="en-US" dirty="0">
                <a:latin typeface="Times New Roman" pitchFamily="18" charset="0"/>
              </a:rPr>
              <a:t> a </a:t>
            </a:r>
            <a:r>
              <a:rPr lang="en-US" b="1" dirty="0">
                <a:solidFill>
                  <a:srgbClr val="9900FF"/>
                </a:solidFill>
                <a:latin typeface="Times New Roman" pitchFamily="18" charset="0"/>
              </a:rPr>
              <a:t>program</a:t>
            </a:r>
            <a:r>
              <a:rPr lang="en-US" dirty="0">
                <a:latin typeface="Times New Roman" pitchFamily="18" charset="0"/>
              </a:rPr>
              <a:t> to </a:t>
            </a:r>
            <a:r>
              <a:rPr lang="en-US" b="1" dirty="0">
                <a:latin typeface="Times New Roman" pitchFamily="18" charset="0"/>
              </a:rPr>
              <a:t>find</a:t>
            </a:r>
            <a:r>
              <a:rPr lang="en-US" dirty="0">
                <a:latin typeface="Times New Roman" pitchFamily="18" charset="0"/>
              </a:rPr>
              <a:t> these </a:t>
            </a:r>
            <a:r>
              <a:rPr lang="en-US" b="1" dirty="0">
                <a:latin typeface="Times New Roman" pitchFamily="18" charset="0"/>
              </a:rPr>
              <a:t>pieces</a:t>
            </a:r>
            <a:r>
              <a:rPr lang="en-US" dirty="0">
                <a:latin typeface="Times New Roman" pitchFamily="18" charset="0"/>
              </a:rPr>
              <a:t> of </a:t>
            </a:r>
            <a:r>
              <a:rPr lang="en-US" b="1" dirty="0">
                <a:latin typeface="Times New Roman" pitchFamily="18" charset="0"/>
              </a:rPr>
              <a:t>information</a:t>
            </a:r>
            <a:r>
              <a:rPr lang="en-US" dirty="0">
                <a:latin typeface="Times New Roman" pitchFamily="18" charset="0"/>
              </a:rPr>
              <a:t>. In the above example the </a:t>
            </a:r>
            <a:r>
              <a:rPr lang="en-US" b="1" dirty="0">
                <a:latin typeface="Times New Roman" pitchFamily="18" charset="0"/>
              </a:rPr>
              <a:t>/28 </a:t>
            </a:r>
            <a:r>
              <a:rPr lang="en-US" dirty="0">
                <a:latin typeface="Times New Roman" pitchFamily="18" charset="0"/>
              </a:rPr>
              <a:t>can be represented as </a:t>
            </a:r>
          </a:p>
          <a:p>
            <a:pPr marL="0" indent="0" algn="just">
              <a:lnSpc>
                <a:spcPct val="150000"/>
              </a:lnSpc>
              <a:spcBef>
                <a:spcPts val="0"/>
              </a:spcBef>
              <a:buNone/>
              <a:defRPr/>
            </a:pPr>
            <a:r>
              <a:rPr lang="en-US" b="1" dirty="0">
                <a:solidFill>
                  <a:schemeClr val="folHlink"/>
                </a:solidFill>
                <a:effectLst>
                  <a:outerShdw blurRad="38100" dist="38100" dir="2700000" algn="tl">
                    <a:srgbClr val="000000">
                      <a:alpha val="43137"/>
                    </a:srgbClr>
                  </a:outerShdw>
                </a:effectLst>
                <a:latin typeface="Times New Roman" pitchFamily="18" charset="0"/>
              </a:rPr>
              <a:t>	11111111  11111111  11111111  11110000</a:t>
            </a:r>
            <a:r>
              <a:rPr lang="en-US" b="1" dirty="0">
                <a:effectLst>
                  <a:outerShdw blurRad="38100" dist="38100" dir="2700000" algn="tl">
                    <a:srgbClr val="000000">
                      <a:alpha val="43137"/>
                    </a:srgbClr>
                  </a:outerShdw>
                </a:effectLst>
                <a:latin typeface="Times New Roman" pitchFamily="18" charset="0"/>
              </a:rPr>
              <a:t> </a:t>
            </a:r>
          </a:p>
          <a:p>
            <a:pPr algn="just">
              <a:lnSpc>
                <a:spcPct val="150000"/>
              </a:lnSpc>
              <a:spcBef>
                <a:spcPts val="0"/>
              </a:spcBef>
              <a:buNone/>
              <a:defRPr/>
            </a:pPr>
            <a:r>
              <a:rPr lang="en-US" dirty="0">
                <a:latin typeface="Times New Roman" pitchFamily="18" charset="0"/>
              </a:rPr>
              <a:t>		(</a:t>
            </a:r>
            <a:r>
              <a:rPr lang="en-US" b="1" dirty="0">
                <a:latin typeface="Times New Roman" pitchFamily="18" charset="0"/>
              </a:rPr>
              <a:t>twenty-eight</a:t>
            </a:r>
            <a:r>
              <a:rPr lang="en-US" dirty="0">
                <a:latin typeface="Times New Roman" pitchFamily="18" charset="0"/>
              </a:rPr>
              <a:t> </a:t>
            </a:r>
            <a:r>
              <a:rPr lang="en-US" b="1" dirty="0">
                <a:solidFill>
                  <a:srgbClr val="9900FF"/>
                </a:solidFill>
                <a:latin typeface="Times New Roman" pitchFamily="18" charset="0"/>
              </a:rPr>
              <a:t>1s </a:t>
            </a:r>
            <a:r>
              <a:rPr lang="en-US" dirty="0">
                <a:latin typeface="Times New Roman" pitchFamily="18" charset="0"/>
              </a:rPr>
              <a:t>and </a:t>
            </a:r>
            <a:r>
              <a:rPr lang="en-US" b="1" dirty="0">
                <a:latin typeface="Times New Roman" pitchFamily="18" charset="0"/>
              </a:rPr>
              <a:t>four</a:t>
            </a:r>
            <a:r>
              <a:rPr lang="en-US" dirty="0">
                <a:latin typeface="Times New Roman" pitchFamily="18" charset="0"/>
              </a:rPr>
              <a:t> </a:t>
            </a:r>
            <a:r>
              <a:rPr lang="en-US" b="1" dirty="0">
                <a:solidFill>
                  <a:srgbClr val="9900FF"/>
                </a:solidFill>
                <a:latin typeface="Times New Roman" pitchFamily="18" charset="0"/>
              </a:rPr>
              <a:t>0s</a:t>
            </a:r>
            <a:r>
              <a:rPr lang="en-US" dirty="0">
                <a:latin typeface="Times New Roman" pitchFamily="18" charset="0"/>
              </a:rPr>
              <a:t>).  Find</a:t>
            </a:r>
          </a:p>
          <a:p>
            <a:pPr marL="0" indent="0" algn="just">
              <a:lnSpc>
                <a:spcPct val="150000"/>
              </a:lnSpc>
              <a:spcBef>
                <a:spcPts val="0"/>
              </a:spcBef>
              <a:buNone/>
              <a:defRPr/>
            </a:pPr>
            <a:r>
              <a:rPr lang="en-US" dirty="0">
                <a:solidFill>
                  <a:schemeClr val="hlink"/>
                </a:solidFill>
                <a:latin typeface="Times New Roman" pitchFamily="18" charset="0"/>
              </a:rPr>
              <a:t>a.</a:t>
            </a:r>
            <a:r>
              <a:rPr lang="en-US" dirty="0">
                <a:latin typeface="Times New Roman" pitchFamily="18" charset="0"/>
              </a:rPr>
              <a:t> The </a:t>
            </a:r>
            <a:r>
              <a:rPr lang="en-US" b="1" dirty="0">
                <a:solidFill>
                  <a:srgbClr val="FF0000"/>
                </a:solidFill>
                <a:latin typeface="Times New Roman" pitchFamily="18" charset="0"/>
              </a:rPr>
              <a:t>first address</a:t>
            </a:r>
          </a:p>
          <a:p>
            <a:pPr marL="0" indent="0" algn="just">
              <a:lnSpc>
                <a:spcPct val="150000"/>
              </a:lnSpc>
              <a:spcBef>
                <a:spcPts val="0"/>
              </a:spcBef>
              <a:buNone/>
              <a:defRPr/>
            </a:pPr>
            <a:r>
              <a:rPr lang="en-US" dirty="0">
                <a:solidFill>
                  <a:schemeClr val="hlink"/>
                </a:solidFill>
                <a:latin typeface="Times New Roman" pitchFamily="18" charset="0"/>
              </a:rPr>
              <a:t>b.</a:t>
            </a:r>
            <a:r>
              <a:rPr lang="en-US" dirty="0">
                <a:latin typeface="Times New Roman" pitchFamily="18" charset="0"/>
              </a:rPr>
              <a:t> The </a:t>
            </a:r>
            <a:r>
              <a:rPr lang="en-US" b="1" dirty="0">
                <a:solidFill>
                  <a:srgbClr val="0000CC"/>
                </a:solidFill>
                <a:latin typeface="Times New Roman" pitchFamily="18" charset="0"/>
              </a:rPr>
              <a:t>last address</a:t>
            </a:r>
          </a:p>
          <a:p>
            <a:pPr marL="0" indent="0" algn="just">
              <a:lnSpc>
                <a:spcPct val="150000"/>
              </a:lnSpc>
              <a:spcBef>
                <a:spcPts val="0"/>
              </a:spcBef>
              <a:buNone/>
              <a:defRPr/>
            </a:pPr>
            <a:r>
              <a:rPr lang="en-US" dirty="0">
                <a:solidFill>
                  <a:schemeClr val="hlink"/>
                </a:solidFill>
                <a:latin typeface="Times New Roman" pitchFamily="18" charset="0"/>
              </a:rPr>
              <a:t>c.</a:t>
            </a:r>
            <a:r>
              <a:rPr lang="en-US" dirty="0">
                <a:latin typeface="Times New Roman" pitchFamily="18" charset="0"/>
              </a:rPr>
              <a:t> The </a:t>
            </a:r>
            <a:r>
              <a:rPr lang="en-US" b="1" dirty="0">
                <a:latin typeface="Times New Roman" pitchFamily="18" charset="0"/>
              </a:rPr>
              <a:t>number</a:t>
            </a:r>
            <a:r>
              <a:rPr lang="en-US" dirty="0">
                <a:latin typeface="Times New Roman" pitchFamily="18" charset="0"/>
              </a:rPr>
              <a:t> of </a:t>
            </a:r>
            <a:r>
              <a:rPr lang="en-US" b="1" dirty="0">
                <a:latin typeface="Times New Roman" pitchFamily="18" charset="0"/>
              </a:rPr>
              <a:t>addresses</a:t>
            </a:r>
            <a:r>
              <a:rPr lang="en-US" dirty="0">
                <a:latin typeface="Times New Roman" pitchFamily="18" charset="0"/>
              </a:rPr>
              <a:t>.</a:t>
            </a:r>
          </a:p>
          <a:p>
            <a:pPr algn="just">
              <a:lnSpc>
                <a:spcPct val="150000"/>
              </a:lnSpc>
              <a:spcBef>
                <a:spcPts val="0"/>
              </a:spcBef>
              <a:defRPr/>
            </a:pPr>
            <a:endParaRPr lang="en-US" dirty="0"/>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46</a:t>
            </a:fld>
            <a:endParaRPr lang="en-US"/>
          </a:p>
        </p:txBody>
      </p:sp>
    </p:spTree>
    <p:extLst>
      <p:ext uri="{BB962C8B-B14F-4D97-AF65-F5344CB8AC3E}">
        <p14:creationId xmlns:p14="http://schemas.microsoft.com/office/powerpoint/2010/main" val="7062722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ltGray">
          <a:xfrm>
            <a:off x="1890713" y="107951"/>
            <a:ext cx="438150" cy="474663"/>
          </a:xfrm>
          <a:prstGeom prst="rect">
            <a:avLst/>
          </a:prstGeom>
          <a:solidFill>
            <a:schemeClr val="accent2"/>
          </a:solidFill>
          <a:ln w="9525">
            <a:noFill/>
            <a:miter lim="800000"/>
            <a:headEnd/>
            <a:tailEnd/>
          </a:ln>
        </p:spPr>
        <p:txBody>
          <a:bodyPr wrap="none" anchor="ctr"/>
          <a:lstStyle/>
          <a:p>
            <a:pPr algn="ctr"/>
            <a:endParaRPr kumimoji="1" lang="en-US" sz="2400">
              <a:latin typeface="Tahoma" pitchFamily="34" charset="0"/>
            </a:endParaRPr>
          </a:p>
        </p:txBody>
      </p:sp>
      <p:sp>
        <p:nvSpPr>
          <p:cNvPr id="29699"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29700" name="Rectangle 4"/>
          <p:cNvSpPr>
            <a:spLocks noChangeArrowheads="1"/>
          </p:cNvSpPr>
          <p:nvPr/>
        </p:nvSpPr>
        <p:spPr bwMode="ltGray">
          <a:xfrm>
            <a:off x="2014539" y="530226"/>
            <a:ext cx="422275" cy="474663"/>
          </a:xfrm>
          <a:prstGeom prst="rect">
            <a:avLst/>
          </a:prstGeom>
          <a:solidFill>
            <a:schemeClr val="folHlink"/>
          </a:solidFill>
          <a:ln w="9525">
            <a:noFill/>
            <a:miter lim="800000"/>
            <a:headEnd/>
            <a:tailEnd/>
          </a:ln>
        </p:spPr>
        <p:txBody>
          <a:bodyPr wrap="none" anchor="ctr"/>
          <a:lstStyle/>
          <a:p>
            <a:pPr algn="ctr"/>
            <a:endParaRPr kumimoji="1" lang="en-US" sz="2400">
              <a:latin typeface="Tahoma" pitchFamily="34" charset="0"/>
            </a:endParaRPr>
          </a:p>
        </p:txBody>
      </p:sp>
      <p:sp>
        <p:nvSpPr>
          <p:cNvPr id="29701"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29702"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a:latin typeface="Tahoma" pitchFamily="34" charset="0"/>
            </a:endParaRPr>
          </a:p>
        </p:txBody>
      </p:sp>
      <p:sp>
        <p:nvSpPr>
          <p:cNvPr id="29703" name="Rectangle 7"/>
          <p:cNvSpPr>
            <a:spLocks noChangeArrowheads="1"/>
          </p:cNvSpPr>
          <p:nvPr/>
        </p:nvSpPr>
        <p:spPr bwMode="gray">
          <a:xfrm>
            <a:off x="2235200" y="1"/>
            <a:ext cx="31750" cy="1052513"/>
          </a:xfrm>
          <a:prstGeom prst="rect">
            <a:avLst/>
          </a:prstGeom>
          <a:solidFill>
            <a:schemeClr val="bg2"/>
          </a:solidFill>
          <a:ln w="9525">
            <a:noFill/>
            <a:miter lim="800000"/>
            <a:headEnd/>
            <a:tailEnd/>
          </a:ln>
        </p:spPr>
        <p:txBody>
          <a:bodyPr wrap="none" anchor="ctr"/>
          <a:lstStyle/>
          <a:p>
            <a:pPr algn="ctr"/>
            <a:endParaRPr kumimoji="1" lang="en-US" sz="2400">
              <a:latin typeface="Tahoma" pitchFamily="34" charset="0"/>
            </a:endParaRPr>
          </a:p>
        </p:txBody>
      </p:sp>
      <p:sp>
        <p:nvSpPr>
          <p:cNvPr id="29704"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29705" name="Rectangle 9"/>
          <p:cNvSpPr>
            <a:spLocks noChangeArrowheads="1"/>
          </p:cNvSpPr>
          <p:nvPr/>
        </p:nvSpPr>
        <p:spPr bwMode="auto">
          <a:xfrm>
            <a:off x="130629" y="335664"/>
            <a:ext cx="11887200" cy="3246530"/>
          </a:xfrm>
          <a:prstGeom prst="rect">
            <a:avLst/>
          </a:prstGeom>
          <a:solidFill>
            <a:schemeClr val="bg1"/>
          </a:solidFill>
          <a:ln w="9525">
            <a:noFill/>
            <a:miter lim="800000"/>
            <a:headEnd/>
            <a:tailEnd/>
          </a:ln>
        </p:spPr>
        <p:txBody>
          <a:bodyPr wrap="square">
            <a:spAutoFit/>
          </a:bodyPr>
          <a:lstStyle/>
          <a:p>
            <a:pPr marL="457200" indent="-457200">
              <a:lnSpc>
                <a:spcPct val="150000"/>
              </a:lnSpc>
              <a:buFont typeface="Wingdings" panose="05000000000000000000" pitchFamily="2" charset="2"/>
              <a:buChar char="Ø"/>
            </a:pPr>
            <a:r>
              <a:rPr lang="en-US" sz="2800" b="1" dirty="0">
                <a:solidFill>
                  <a:schemeClr val="hlink"/>
                </a:solidFill>
                <a:latin typeface="Times New Roman" pitchFamily="18" charset="0"/>
              </a:rPr>
              <a:t>Solution</a:t>
            </a:r>
          </a:p>
          <a:p>
            <a:pPr marL="514350" indent="-514350">
              <a:lnSpc>
                <a:spcPct val="150000"/>
              </a:lnSpc>
              <a:buAutoNum type="alphaLcPeriod"/>
            </a:pPr>
            <a:r>
              <a:rPr lang="en-US" sz="2800" dirty="0">
                <a:latin typeface="Times New Roman" pitchFamily="18" charset="0"/>
              </a:rPr>
              <a:t>The </a:t>
            </a:r>
            <a:r>
              <a:rPr lang="en-US" sz="2800" b="1" dirty="0">
                <a:latin typeface="Times New Roman" pitchFamily="18" charset="0"/>
              </a:rPr>
              <a:t>first address </a:t>
            </a:r>
            <a:r>
              <a:rPr lang="en-US" sz="2800" dirty="0">
                <a:latin typeface="Times New Roman" pitchFamily="18" charset="0"/>
              </a:rPr>
              <a:t>can be found by </a:t>
            </a:r>
            <a:r>
              <a:rPr lang="en-US" sz="2800" b="1" dirty="0" err="1">
                <a:solidFill>
                  <a:srgbClr val="FF0000"/>
                </a:solidFill>
                <a:latin typeface="Times New Roman" pitchFamily="18" charset="0"/>
              </a:rPr>
              <a:t>ANDing</a:t>
            </a:r>
            <a:r>
              <a:rPr lang="en-US" sz="2800" dirty="0">
                <a:latin typeface="Times New Roman" pitchFamily="18" charset="0"/>
              </a:rPr>
              <a:t> the given </a:t>
            </a:r>
            <a:r>
              <a:rPr lang="en-US" sz="2800" b="1" dirty="0">
                <a:solidFill>
                  <a:srgbClr val="9900FF"/>
                </a:solidFill>
                <a:latin typeface="Times New Roman" pitchFamily="18" charset="0"/>
              </a:rPr>
              <a:t>addresses</a:t>
            </a:r>
            <a:r>
              <a:rPr lang="en-US" sz="2800" dirty="0">
                <a:latin typeface="Times New Roman" pitchFamily="18" charset="0"/>
              </a:rPr>
              <a:t> with the </a:t>
            </a:r>
            <a:r>
              <a:rPr lang="en-US" sz="2800" b="1" dirty="0">
                <a:solidFill>
                  <a:srgbClr val="9900FF"/>
                </a:solidFill>
                <a:latin typeface="Times New Roman" pitchFamily="18" charset="0"/>
              </a:rPr>
              <a:t>mask</a:t>
            </a:r>
            <a:r>
              <a:rPr lang="en-US" sz="2800" dirty="0">
                <a:latin typeface="Times New Roman" pitchFamily="18" charset="0"/>
              </a:rPr>
              <a:t>. </a:t>
            </a:r>
          </a:p>
          <a:p>
            <a:pPr marL="457200" indent="-457200">
              <a:lnSpc>
                <a:spcPct val="150000"/>
              </a:lnSpc>
              <a:buFont typeface="Wingdings" panose="05000000000000000000" pitchFamily="2" charset="2"/>
              <a:buChar char="§"/>
            </a:pPr>
            <a:r>
              <a:rPr lang="en-US" sz="2800" b="1" dirty="0" err="1">
                <a:latin typeface="Times New Roman" pitchFamily="18" charset="0"/>
              </a:rPr>
              <a:t>ANDing</a:t>
            </a:r>
            <a:r>
              <a:rPr lang="en-US" sz="2800" dirty="0">
                <a:latin typeface="Times New Roman" pitchFamily="18" charset="0"/>
              </a:rPr>
              <a:t> here is done </a:t>
            </a:r>
            <a:r>
              <a:rPr lang="en-US" sz="2800" b="1" dirty="0">
                <a:latin typeface="Times New Roman" pitchFamily="18" charset="0"/>
              </a:rPr>
              <a:t>bit</a:t>
            </a:r>
            <a:r>
              <a:rPr lang="en-US" sz="2800" dirty="0">
                <a:latin typeface="Times New Roman" pitchFamily="18" charset="0"/>
              </a:rPr>
              <a:t> by </a:t>
            </a:r>
            <a:r>
              <a:rPr lang="en-US" sz="2800" b="1" dirty="0">
                <a:latin typeface="Times New Roman" pitchFamily="18" charset="0"/>
              </a:rPr>
              <a:t>bit</a:t>
            </a:r>
            <a:r>
              <a:rPr lang="en-US" sz="2800" dirty="0">
                <a:latin typeface="Times New Roman" pitchFamily="18" charset="0"/>
              </a:rPr>
              <a:t>. </a:t>
            </a:r>
          </a:p>
          <a:p>
            <a:pPr marL="457200" indent="-457200">
              <a:lnSpc>
                <a:spcPct val="150000"/>
              </a:lnSpc>
              <a:buFont typeface="Wingdings" panose="05000000000000000000" pitchFamily="2" charset="2"/>
              <a:buChar char="§"/>
            </a:pPr>
            <a:r>
              <a:rPr lang="en-US" sz="2800" dirty="0">
                <a:latin typeface="Times New Roman" pitchFamily="18" charset="0"/>
              </a:rPr>
              <a:t>The result of </a:t>
            </a:r>
            <a:r>
              <a:rPr lang="en-US" sz="2800" b="1" dirty="0" err="1">
                <a:solidFill>
                  <a:srgbClr val="FF0000"/>
                </a:solidFill>
                <a:latin typeface="Times New Roman" pitchFamily="18" charset="0"/>
              </a:rPr>
              <a:t>ANDing</a:t>
            </a:r>
            <a:r>
              <a:rPr lang="en-US" sz="2800" b="1" dirty="0">
                <a:solidFill>
                  <a:srgbClr val="FF0000"/>
                </a:solidFill>
                <a:latin typeface="Times New Roman" pitchFamily="18" charset="0"/>
              </a:rPr>
              <a:t> 2 bits </a:t>
            </a:r>
            <a:r>
              <a:rPr lang="en-US" sz="2800" dirty="0">
                <a:latin typeface="Times New Roman" pitchFamily="18" charset="0"/>
              </a:rPr>
              <a:t>is </a:t>
            </a:r>
            <a:r>
              <a:rPr lang="en-US" sz="2800" b="1" dirty="0">
                <a:latin typeface="Times New Roman" pitchFamily="18" charset="0"/>
              </a:rPr>
              <a:t>1</a:t>
            </a:r>
            <a:r>
              <a:rPr lang="en-US" sz="2800" dirty="0">
                <a:latin typeface="Times New Roman" pitchFamily="18" charset="0"/>
              </a:rPr>
              <a:t> if both </a:t>
            </a:r>
            <a:r>
              <a:rPr lang="en-US" sz="2800" b="1" dirty="0">
                <a:latin typeface="Times New Roman" pitchFamily="18" charset="0"/>
              </a:rPr>
              <a:t>bits</a:t>
            </a:r>
            <a:r>
              <a:rPr lang="en-US" sz="2800" dirty="0">
                <a:latin typeface="Times New Roman" pitchFamily="18" charset="0"/>
              </a:rPr>
              <a:t> are </a:t>
            </a:r>
            <a:r>
              <a:rPr lang="en-US" sz="2800" b="1" dirty="0">
                <a:solidFill>
                  <a:srgbClr val="FF0000"/>
                </a:solidFill>
                <a:latin typeface="Times New Roman" pitchFamily="18" charset="0"/>
              </a:rPr>
              <a:t>1s</a:t>
            </a:r>
            <a:r>
              <a:rPr lang="en-US" sz="2800" dirty="0">
                <a:latin typeface="Times New Roman" pitchFamily="18" charset="0"/>
              </a:rPr>
              <a:t>; the </a:t>
            </a:r>
            <a:r>
              <a:rPr lang="en-US" sz="2800" b="1" dirty="0">
                <a:latin typeface="Times New Roman" pitchFamily="18" charset="0"/>
              </a:rPr>
              <a:t>result</a:t>
            </a:r>
            <a:r>
              <a:rPr lang="en-US" sz="2800" dirty="0">
                <a:latin typeface="Times New Roman" pitchFamily="18" charset="0"/>
              </a:rPr>
              <a:t> is </a:t>
            </a:r>
            <a:r>
              <a:rPr lang="en-US" sz="2800" b="1" dirty="0">
                <a:solidFill>
                  <a:srgbClr val="FF0000"/>
                </a:solidFill>
                <a:latin typeface="Times New Roman" pitchFamily="18" charset="0"/>
              </a:rPr>
              <a:t>0</a:t>
            </a:r>
            <a:r>
              <a:rPr lang="en-US" sz="2800" dirty="0">
                <a:latin typeface="Times New Roman" pitchFamily="18" charset="0"/>
              </a:rPr>
              <a:t> otherwise.</a:t>
            </a:r>
          </a:p>
        </p:txBody>
      </p:sp>
      <p:pic>
        <p:nvPicPr>
          <p:cNvPr id="29706" name="Picture 12"/>
          <p:cNvPicPr>
            <a:picLocks noChangeAspect="1" noChangeArrowheads="1"/>
          </p:cNvPicPr>
          <p:nvPr/>
        </p:nvPicPr>
        <p:blipFill>
          <a:blip r:embed="rId3"/>
          <a:srcRect/>
          <a:stretch>
            <a:fillRect/>
          </a:stretch>
        </p:blipFill>
        <p:spPr bwMode="auto">
          <a:xfrm>
            <a:off x="206784" y="3943402"/>
            <a:ext cx="11147016" cy="1836912"/>
          </a:xfrm>
          <a:prstGeom prst="rect">
            <a:avLst/>
          </a:prstGeom>
          <a:noFill/>
          <a:ln w="57150" cmpd="thickThin">
            <a:solidFill>
              <a:schemeClr val="folHlink"/>
            </a:solidFill>
            <a:miter lim="800000"/>
            <a:headEnd/>
            <a:tailEnd/>
          </a:ln>
        </p:spPr>
      </p:pic>
      <p:sp>
        <p:nvSpPr>
          <p:cNvPr id="11" name="Slide Number Placeholder 10"/>
          <p:cNvSpPr>
            <a:spLocks noGrp="1"/>
          </p:cNvSpPr>
          <p:nvPr>
            <p:ph type="sldNum" sz="quarter" idx="12"/>
          </p:nvPr>
        </p:nvSpPr>
        <p:spPr/>
        <p:txBody>
          <a:bodyPr/>
          <a:lstStyle/>
          <a:p>
            <a:pPr>
              <a:defRPr/>
            </a:pPr>
            <a:fld id="{9AF8D241-F529-4857-B676-ECD491EC30D8}" type="slidenum">
              <a:rPr lang="en-US" smtClean="0"/>
              <a:pPr>
                <a:defRPr/>
              </a:pPr>
              <a:t>47</a:t>
            </a:fld>
            <a:endParaRPr lang="en-US"/>
          </a:p>
        </p:txBody>
      </p:sp>
    </p:spTree>
    <p:extLst>
      <p:ext uri="{BB962C8B-B14F-4D97-AF65-F5344CB8AC3E}">
        <p14:creationId xmlns:p14="http://schemas.microsoft.com/office/powerpoint/2010/main" val="216369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706"/>
                                        </p:tgtEl>
                                        <p:attrNameLst>
                                          <p:attrName>style.visibility</p:attrName>
                                        </p:attrNameLst>
                                      </p:cBhvr>
                                      <p:to>
                                        <p:strVal val="visible"/>
                                      </p:to>
                                    </p:set>
                                    <p:anim calcmode="lin" valueType="num">
                                      <p:cBhvr additive="base">
                                        <p:cTn id="7" dur="500" fill="hold"/>
                                        <p:tgtEl>
                                          <p:spTgt spid="29706"/>
                                        </p:tgtEl>
                                        <p:attrNameLst>
                                          <p:attrName>ppt_x</p:attrName>
                                        </p:attrNameLst>
                                      </p:cBhvr>
                                      <p:tavLst>
                                        <p:tav tm="0">
                                          <p:val>
                                            <p:strVal val="#ppt_x"/>
                                          </p:val>
                                        </p:tav>
                                        <p:tav tm="100000">
                                          <p:val>
                                            <p:strVal val="#ppt_x"/>
                                          </p:val>
                                        </p:tav>
                                      </p:tavLst>
                                    </p:anim>
                                    <p:anim calcmode="lin" valueType="num">
                                      <p:cBhvr additive="base">
                                        <p:cTn id="8" dur="500" fill="hold"/>
                                        <p:tgtEl>
                                          <p:spTgt spid="297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ltGray">
          <a:xfrm>
            <a:off x="1890713" y="107951"/>
            <a:ext cx="438150" cy="474663"/>
          </a:xfrm>
          <a:prstGeom prst="rect">
            <a:avLst/>
          </a:prstGeom>
          <a:solidFill>
            <a:schemeClr val="accent2"/>
          </a:solidFill>
          <a:ln w="9525">
            <a:noFill/>
            <a:miter lim="800000"/>
            <a:headEnd/>
            <a:tailEnd/>
          </a:ln>
        </p:spPr>
        <p:txBody>
          <a:bodyPr wrap="none" anchor="ctr"/>
          <a:lstStyle/>
          <a:p>
            <a:pPr algn="ctr"/>
            <a:endParaRPr kumimoji="1" lang="en-US" sz="2400">
              <a:latin typeface="Tahoma" pitchFamily="34" charset="0"/>
            </a:endParaRPr>
          </a:p>
        </p:txBody>
      </p:sp>
      <p:sp>
        <p:nvSpPr>
          <p:cNvPr id="30723"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30724" name="Rectangle 4"/>
          <p:cNvSpPr>
            <a:spLocks noChangeArrowheads="1"/>
          </p:cNvSpPr>
          <p:nvPr/>
        </p:nvSpPr>
        <p:spPr bwMode="ltGray">
          <a:xfrm>
            <a:off x="2014539" y="530226"/>
            <a:ext cx="422275" cy="474663"/>
          </a:xfrm>
          <a:prstGeom prst="rect">
            <a:avLst/>
          </a:prstGeom>
          <a:solidFill>
            <a:schemeClr val="folHlink"/>
          </a:solidFill>
          <a:ln w="9525">
            <a:noFill/>
            <a:miter lim="800000"/>
            <a:headEnd/>
            <a:tailEnd/>
          </a:ln>
        </p:spPr>
        <p:txBody>
          <a:bodyPr wrap="none" anchor="ctr"/>
          <a:lstStyle/>
          <a:p>
            <a:pPr algn="ctr"/>
            <a:endParaRPr kumimoji="1" lang="en-US" sz="2400">
              <a:latin typeface="Tahoma" pitchFamily="34" charset="0"/>
            </a:endParaRPr>
          </a:p>
        </p:txBody>
      </p:sp>
      <p:sp>
        <p:nvSpPr>
          <p:cNvPr id="30725"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30726"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a:latin typeface="Tahoma" pitchFamily="34" charset="0"/>
            </a:endParaRPr>
          </a:p>
        </p:txBody>
      </p:sp>
      <p:sp>
        <p:nvSpPr>
          <p:cNvPr id="30727" name="Rectangle 7"/>
          <p:cNvSpPr>
            <a:spLocks noChangeArrowheads="1"/>
          </p:cNvSpPr>
          <p:nvPr/>
        </p:nvSpPr>
        <p:spPr bwMode="gray">
          <a:xfrm>
            <a:off x="2235200" y="1"/>
            <a:ext cx="31750" cy="1052513"/>
          </a:xfrm>
          <a:prstGeom prst="rect">
            <a:avLst/>
          </a:prstGeom>
          <a:solidFill>
            <a:schemeClr val="bg2"/>
          </a:solidFill>
          <a:ln w="9525">
            <a:noFill/>
            <a:miter lim="800000"/>
            <a:headEnd/>
            <a:tailEnd/>
          </a:ln>
        </p:spPr>
        <p:txBody>
          <a:bodyPr wrap="none" anchor="ctr"/>
          <a:lstStyle/>
          <a:p>
            <a:pPr algn="ctr"/>
            <a:endParaRPr kumimoji="1" lang="en-US" sz="2400">
              <a:latin typeface="Tahoma" pitchFamily="34" charset="0"/>
            </a:endParaRPr>
          </a:p>
        </p:txBody>
      </p:sp>
      <p:sp>
        <p:nvSpPr>
          <p:cNvPr id="30728"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30729" name="Rectangle 9"/>
          <p:cNvSpPr>
            <a:spLocks noChangeArrowheads="1"/>
          </p:cNvSpPr>
          <p:nvPr/>
        </p:nvSpPr>
        <p:spPr bwMode="auto">
          <a:xfrm>
            <a:off x="144690" y="205923"/>
            <a:ext cx="11870871" cy="3892861"/>
          </a:xfrm>
          <a:prstGeom prst="rect">
            <a:avLst/>
          </a:prstGeom>
          <a:solidFill>
            <a:schemeClr val="bg1"/>
          </a:solidFill>
          <a:ln w="9525">
            <a:noFill/>
            <a:miter lim="800000"/>
            <a:headEnd/>
            <a:tailEnd/>
          </a:ln>
        </p:spPr>
        <p:txBody>
          <a:bodyPr wrap="square">
            <a:spAutoFit/>
          </a:bodyPr>
          <a:lstStyle/>
          <a:p>
            <a:pPr algn="just">
              <a:lnSpc>
                <a:spcPct val="150000"/>
              </a:lnSpc>
            </a:pPr>
            <a:r>
              <a:rPr lang="en-US" sz="2800" dirty="0">
                <a:solidFill>
                  <a:schemeClr val="hlink"/>
                </a:solidFill>
                <a:latin typeface="Times New Roman" pitchFamily="18" charset="0"/>
              </a:rPr>
              <a:t>b.</a:t>
            </a:r>
            <a:r>
              <a:rPr lang="en-US" sz="2800" dirty="0">
                <a:latin typeface="Times New Roman" pitchFamily="18" charset="0"/>
              </a:rPr>
              <a:t> The </a:t>
            </a:r>
            <a:r>
              <a:rPr lang="en-US" sz="2800" b="1" dirty="0">
                <a:latin typeface="Times New Roman" pitchFamily="18" charset="0"/>
              </a:rPr>
              <a:t>last address </a:t>
            </a:r>
            <a:r>
              <a:rPr lang="en-US" sz="2800" dirty="0">
                <a:latin typeface="Times New Roman" pitchFamily="18" charset="0"/>
              </a:rPr>
              <a:t>can be found by </a:t>
            </a:r>
            <a:r>
              <a:rPr lang="en-US" sz="2800" b="1" dirty="0" err="1">
                <a:solidFill>
                  <a:srgbClr val="FF0000"/>
                </a:solidFill>
                <a:latin typeface="Times New Roman" pitchFamily="18" charset="0"/>
              </a:rPr>
              <a:t>ORing</a:t>
            </a:r>
            <a:r>
              <a:rPr lang="en-US" sz="2800" dirty="0">
                <a:latin typeface="Times New Roman" pitchFamily="18" charset="0"/>
              </a:rPr>
              <a:t> the given</a:t>
            </a:r>
            <a:br>
              <a:rPr lang="en-US" sz="2800" dirty="0">
                <a:latin typeface="Times New Roman" pitchFamily="18" charset="0"/>
              </a:rPr>
            </a:br>
            <a:r>
              <a:rPr lang="en-US" sz="2800" dirty="0">
                <a:latin typeface="Times New Roman" pitchFamily="18" charset="0"/>
              </a:rPr>
              <a:t>     </a:t>
            </a:r>
            <a:r>
              <a:rPr lang="en-US" sz="2800" b="1" dirty="0">
                <a:solidFill>
                  <a:srgbClr val="660033"/>
                </a:solidFill>
                <a:latin typeface="Times New Roman" pitchFamily="18" charset="0"/>
              </a:rPr>
              <a:t>addresses</a:t>
            </a:r>
            <a:r>
              <a:rPr lang="en-US" sz="2800" dirty="0">
                <a:latin typeface="Times New Roman" pitchFamily="18" charset="0"/>
              </a:rPr>
              <a:t> with the </a:t>
            </a:r>
            <a:r>
              <a:rPr lang="en-US" sz="2800" b="1" dirty="0">
                <a:solidFill>
                  <a:srgbClr val="660033"/>
                </a:solidFill>
                <a:latin typeface="Times New Roman" pitchFamily="18" charset="0"/>
              </a:rPr>
              <a:t>complement</a:t>
            </a:r>
            <a:r>
              <a:rPr lang="en-US" sz="2800" dirty="0">
                <a:latin typeface="Times New Roman" pitchFamily="18" charset="0"/>
              </a:rPr>
              <a:t> of the </a:t>
            </a:r>
            <a:r>
              <a:rPr lang="en-US" sz="2800" b="1" dirty="0">
                <a:solidFill>
                  <a:srgbClr val="660033"/>
                </a:solidFill>
                <a:latin typeface="Times New Roman" pitchFamily="18" charset="0"/>
              </a:rPr>
              <a:t>mask</a:t>
            </a:r>
            <a:r>
              <a:rPr lang="en-US" sz="2800" dirty="0">
                <a:latin typeface="Times New Roman" pitchFamily="18" charset="0"/>
              </a:rPr>
              <a:t>. </a:t>
            </a:r>
          </a:p>
          <a:p>
            <a:pPr marL="457200" indent="-457200" algn="just">
              <a:lnSpc>
                <a:spcPct val="150000"/>
              </a:lnSpc>
              <a:buFont typeface="Wingdings" panose="05000000000000000000" pitchFamily="2" charset="2"/>
              <a:buChar char="§"/>
            </a:pPr>
            <a:r>
              <a:rPr lang="en-US" sz="2800" b="1" dirty="0" err="1">
                <a:latin typeface="Times New Roman" pitchFamily="18" charset="0"/>
              </a:rPr>
              <a:t>Oring</a:t>
            </a:r>
            <a:r>
              <a:rPr lang="en-US" sz="2800" b="1" dirty="0">
                <a:latin typeface="Times New Roman" pitchFamily="18" charset="0"/>
              </a:rPr>
              <a:t> </a:t>
            </a:r>
            <a:r>
              <a:rPr lang="en-US" sz="2800" dirty="0">
                <a:latin typeface="Times New Roman" pitchFamily="18" charset="0"/>
              </a:rPr>
              <a:t>here is done </a:t>
            </a:r>
            <a:r>
              <a:rPr lang="en-US" sz="2800" b="1" dirty="0">
                <a:solidFill>
                  <a:srgbClr val="6600CC"/>
                </a:solidFill>
                <a:latin typeface="Times New Roman" pitchFamily="18" charset="0"/>
              </a:rPr>
              <a:t>bit</a:t>
            </a:r>
            <a:r>
              <a:rPr lang="en-US" sz="2800" dirty="0">
                <a:latin typeface="Times New Roman" pitchFamily="18" charset="0"/>
              </a:rPr>
              <a:t> by </a:t>
            </a:r>
            <a:r>
              <a:rPr lang="en-US" sz="2800" b="1" dirty="0">
                <a:solidFill>
                  <a:srgbClr val="6600CC"/>
                </a:solidFill>
                <a:latin typeface="Times New Roman" pitchFamily="18" charset="0"/>
              </a:rPr>
              <a:t>bit</a:t>
            </a:r>
            <a:r>
              <a:rPr lang="en-US" sz="2800" dirty="0">
                <a:latin typeface="Times New Roman" pitchFamily="18" charset="0"/>
              </a:rPr>
              <a:t>. </a:t>
            </a:r>
          </a:p>
          <a:p>
            <a:pPr marL="457200" indent="-457200" algn="just">
              <a:lnSpc>
                <a:spcPct val="150000"/>
              </a:lnSpc>
              <a:buFont typeface="Wingdings" panose="05000000000000000000" pitchFamily="2" charset="2"/>
              <a:buChar char="§"/>
            </a:pPr>
            <a:r>
              <a:rPr lang="en-US" sz="2800" dirty="0">
                <a:latin typeface="Times New Roman" pitchFamily="18" charset="0"/>
              </a:rPr>
              <a:t>The result of </a:t>
            </a:r>
            <a:r>
              <a:rPr lang="en-US" sz="2800" b="1" dirty="0" err="1">
                <a:latin typeface="Times New Roman" pitchFamily="18" charset="0"/>
              </a:rPr>
              <a:t>ORing</a:t>
            </a:r>
            <a:r>
              <a:rPr lang="en-US" sz="2800" dirty="0">
                <a:latin typeface="Times New Roman" pitchFamily="18" charset="0"/>
              </a:rPr>
              <a:t> </a:t>
            </a:r>
            <a:r>
              <a:rPr lang="en-US" sz="2800" b="1" dirty="0">
                <a:solidFill>
                  <a:srgbClr val="FF0000"/>
                </a:solidFill>
                <a:latin typeface="Times New Roman" pitchFamily="18" charset="0"/>
              </a:rPr>
              <a:t>2 bits </a:t>
            </a:r>
            <a:r>
              <a:rPr lang="en-US" sz="2800" dirty="0">
                <a:latin typeface="Times New Roman" pitchFamily="18" charset="0"/>
              </a:rPr>
              <a:t>is </a:t>
            </a:r>
            <a:r>
              <a:rPr lang="en-US" sz="2800" b="1" dirty="0">
                <a:solidFill>
                  <a:srgbClr val="FF0000"/>
                </a:solidFill>
                <a:latin typeface="Times New Roman" pitchFamily="18" charset="0"/>
              </a:rPr>
              <a:t>0</a:t>
            </a:r>
            <a:r>
              <a:rPr lang="en-US" sz="2800" dirty="0">
                <a:latin typeface="Times New Roman" pitchFamily="18" charset="0"/>
              </a:rPr>
              <a:t> if both </a:t>
            </a:r>
            <a:r>
              <a:rPr lang="en-US" sz="2800" b="1" dirty="0">
                <a:latin typeface="Times New Roman" pitchFamily="18" charset="0"/>
              </a:rPr>
              <a:t>bits</a:t>
            </a:r>
            <a:r>
              <a:rPr lang="en-US" sz="2800" dirty="0">
                <a:latin typeface="Times New Roman" pitchFamily="18" charset="0"/>
              </a:rPr>
              <a:t> are </a:t>
            </a:r>
            <a:r>
              <a:rPr lang="en-US" sz="2800" b="1" dirty="0">
                <a:latin typeface="Times New Roman" pitchFamily="18" charset="0"/>
              </a:rPr>
              <a:t>0s</a:t>
            </a:r>
            <a:r>
              <a:rPr lang="en-US" sz="2800" dirty="0">
                <a:latin typeface="Times New Roman" pitchFamily="18" charset="0"/>
              </a:rPr>
              <a:t>; the </a:t>
            </a:r>
            <a:r>
              <a:rPr lang="en-US" sz="2800" b="1" dirty="0">
                <a:latin typeface="Times New Roman" pitchFamily="18" charset="0"/>
              </a:rPr>
              <a:t>result</a:t>
            </a:r>
            <a:r>
              <a:rPr lang="en-US" sz="2800" dirty="0">
                <a:latin typeface="Times New Roman" pitchFamily="18" charset="0"/>
              </a:rPr>
              <a:t> is </a:t>
            </a:r>
            <a:r>
              <a:rPr lang="en-US" sz="2800" b="1" dirty="0">
                <a:latin typeface="Times New Roman" pitchFamily="18" charset="0"/>
              </a:rPr>
              <a:t>1</a:t>
            </a:r>
            <a:r>
              <a:rPr lang="en-US" sz="2800" dirty="0">
                <a:latin typeface="Times New Roman" pitchFamily="18" charset="0"/>
              </a:rPr>
              <a:t> otherwise. </a:t>
            </a:r>
          </a:p>
          <a:p>
            <a:pPr marL="457200" indent="-457200" algn="just">
              <a:lnSpc>
                <a:spcPct val="150000"/>
              </a:lnSpc>
              <a:buFont typeface="Wingdings" panose="05000000000000000000" pitchFamily="2" charset="2"/>
              <a:buChar char="§"/>
            </a:pPr>
            <a:r>
              <a:rPr lang="en-US" sz="2800" dirty="0">
                <a:latin typeface="Times New Roman" pitchFamily="18" charset="0"/>
              </a:rPr>
              <a:t>The </a:t>
            </a:r>
            <a:r>
              <a:rPr lang="en-US" sz="2800" b="1" dirty="0">
                <a:solidFill>
                  <a:srgbClr val="0000CC"/>
                </a:solidFill>
                <a:latin typeface="Times New Roman" pitchFamily="18" charset="0"/>
              </a:rPr>
              <a:t>complement</a:t>
            </a:r>
            <a:r>
              <a:rPr lang="en-US" sz="2800" dirty="0">
                <a:latin typeface="Times New Roman" pitchFamily="18" charset="0"/>
              </a:rPr>
              <a:t> of a </a:t>
            </a:r>
            <a:r>
              <a:rPr lang="en-US" sz="2800" b="1" dirty="0">
                <a:solidFill>
                  <a:srgbClr val="0000CC"/>
                </a:solidFill>
                <a:latin typeface="Times New Roman" pitchFamily="18" charset="0"/>
              </a:rPr>
              <a:t>number</a:t>
            </a:r>
            <a:r>
              <a:rPr lang="en-US" sz="2800" dirty="0">
                <a:latin typeface="Times New Roman" pitchFamily="18" charset="0"/>
              </a:rPr>
              <a:t> is found by changing </a:t>
            </a:r>
            <a:r>
              <a:rPr lang="en-US" sz="2800" b="1" dirty="0">
                <a:latin typeface="Times New Roman" pitchFamily="18" charset="0"/>
              </a:rPr>
              <a:t>each 1</a:t>
            </a:r>
            <a:r>
              <a:rPr lang="en-US" sz="2800" dirty="0">
                <a:latin typeface="Times New Roman" pitchFamily="18" charset="0"/>
              </a:rPr>
              <a:t> to </a:t>
            </a:r>
            <a:r>
              <a:rPr lang="en-US" sz="2800" b="1" dirty="0">
                <a:latin typeface="Times New Roman" pitchFamily="18" charset="0"/>
              </a:rPr>
              <a:t>0 </a:t>
            </a:r>
            <a:r>
              <a:rPr lang="en-US" sz="2800" dirty="0">
                <a:latin typeface="Times New Roman" pitchFamily="18" charset="0"/>
              </a:rPr>
              <a:t>and </a:t>
            </a:r>
            <a:r>
              <a:rPr lang="en-US" sz="2800" b="1" dirty="0">
                <a:solidFill>
                  <a:srgbClr val="FF0000"/>
                </a:solidFill>
                <a:latin typeface="Times New Roman" pitchFamily="18" charset="0"/>
              </a:rPr>
              <a:t>each 0 </a:t>
            </a:r>
            <a:r>
              <a:rPr lang="en-US" sz="2800" dirty="0">
                <a:latin typeface="Times New Roman" pitchFamily="18" charset="0"/>
              </a:rPr>
              <a:t>to </a:t>
            </a:r>
            <a:r>
              <a:rPr lang="en-US" sz="2800" b="1" dirty="0">
                <a:solidFill>
                  <a:srgbClr val="FF0000"/>
                </a:solidFill>
                <a:latin typeface="Times New Roman" pitchFamily="18" charset="0"/>
              </a:rPr>
              <a:t>1</a:t>
            </a:r>
            <a:r>
              <a:rPr lang="en-US" sz="2800" dirty="0">
                <a:latin typeface="Times New Roman" pitchFamily="18" charset="0"/>
              </a:rPr>
              <a:t>.</a:t>
            </a:r>
          </a:p>
        </p:txBody>
      </p:sp>
      <p:pic>
        <p:nvPicPr>
          <p:cNvPr id="30730" name="Picture 12"/>
          <p:cNvPicPr>
            <a:picLocks noChangeAspect="1" noChangeArrowheads="1"/>
          </p:cNvPicPr>
          <p:nvPr/>
        </p:nvPicPr>
        <p:blipFill>
          <a:blip r:embed="rId3"/>
          <a:srcRect/>
          <a:stretch>
            <a:fillRect/>
          </a:stretch>
        </p:blipFill>
        <p:spPr bwMode="auto">
          <a:xfrm>
            <a:off x="199366" y="4350062"/>
            <a:ext cx="11655177" cy="1773152"/>
          </a:xfrm>
          <a:prstGeom prst="rect">
            <a:avLst/>
          </a:prstGeom>
          <a:noFill/>
          <a:ln w="57150" cmpd="thickThin">
            <a:solidFill>
              <a:schemeClr val="folHlink"/>
            </a:solidFill>
            <a:miter lim="800000"/>
            <a:headEnd/>
            <a:tailEnd/>
          </a:ln>
        </p:spPr>
      </p:pic>
      <p:sp>
        <p:nvSpPr>
          <p:cNvPr id="11" name="Slide Number Placeholder 10"/>
          <p:cNvSpPr>
            <a:spLocks noGrp="1"/>
          </p:cNvSpPr>
          <p:nvPr>
            <p:ph type="sldNum" sz="quarter" idx="12"/>
          </p:nvPr>
        </p:nvSpPr>
        <p:spPr/>
        <p:txBody>
          <a:bodyPr/>
          <a:lstStyle/>
          <a:p>
            <a:pPr>
              <a:defRPr/>
            </a:pPr>
            <a:fld id="{9AF8D241-F529-4857-B676-ECD491EC30D8}" type="slidenum">
              <a:rPr lang="en-US" smtClean="0"/>
              <a:pPr>
                <a:defRPr/>
              </a:pPr>
              <a:t>48</a:t>
            </a:fld>
            <a:endParaRPr lang="en-US"/>
          </a:p>
        </p:txBody>
      </p:sp>
    </p:spTree>
    <p:extLst>
      <p:ext uri="{BB962C8B-B14F-4D97-AF65-F5344CB8AC3E}">
        <p14:creationId xmlns:p14="http://schemas.microsoft.com/office/powerpoint/2010/main" val="243939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30"/>
                                        </p:tgtEl>
                                        <p:attrNameLst>
                                          <p:attrName>style.visibility</p:attrName>
                                        </p:attrNameLst>
                                      </p:cBhvr>
                                      <p:to>
                                        <p:strVal val="visible"/>
                                      </p:to>
                                    </p:set>
                                    <p:animEffect transition="in" filter="fade">
                                      <p:cBhvr>
                                        <p:cTn id="7" dur="1000"/>
                                        <p:tgtEl>
                                          <p:spTgt spid="30730"/>
                                        </p:tgtEl>
                                      </p:cBhvr>
                                    </p:animEffect>
                                    <p:anim calcmode="lin" valueType="num">
                                      <p:cBhvr>
                                        <p:cTn id="8" dur="1000" fill="hold"/>
                                        <p:tgtEl>
                                          <p:spTgt spid="30730"/>
                                        </p:tgtEl>
                                        <p:attrNameLst>
                                          <p:attrName>ppt_x</p:attrName>
                                        </p:attrNameLst>
                                      </p:cBhvr>
                                      <p:tavLst>
                                        <p:tav tm="0">
                                          <p:val>
                                            <p:strVal val="#ppt_x"/>
                                          </p:val>
                                        </p:tav>
                                        <p:tav tm="100000">
                                          <p:val>
                                            <p:strVal val="#ppt_x"/>
                                          </p:val>
                                        </p:tav>
                                      </p:tavLst>
                                    </p:anim>
                                    <p:anim calcmode="lin" valueType="num">
                                      <p:cBhvr>
                                        <p:cTn id="9" dur="1000" fill="hold"/>
                                        <p:tgtEl>
                                          <p:spTgt spid="307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ltGray">
          <a:xfrm>
            <a:off x="1890713" y="107951"/>
            <a:ext cx="438150" cy="474663"/>
          </a:xfrm>
          <a:prstGeom prst="rect">
            <a:avLst/>
          </a:prstGeom>
          <a:solidFill>
            <a:schemeClr val="accent2"/>
          </a:solidFill>
          <a:ln w="9525">
            <a:noFill/>
            <a:miter lim="800000"/>
            <a:headEnd/>
            <a:tailEnd/>
          </a:ln>
        </p:spPr>
        <p:txBody>
          <a:bodyPr wrap="none" anchor="ctr"/>
          <a:lstStyle/>
          <a:p>
            <a:pPr algn="ctr"/>
            <a:endParaRPr kumimoji="1" lang="en-US" sz="2400">
              <a:latin typeface="Tahoma" pitchFamily="34" charset="0"/>
            </a:endParaRPr>
          </a:p>
        </p:txBody>
      </p:sp>
      <p:sp>
        <p:nvSpPr>
          <p:cNvPr id="31747"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31748" name="Rectangle 4"/>
          <p:cNvSpPr>
            <a:spLocks noChangeArrowheads="1"/>
          </p:cNvSpPr>
          <p:nvPr/>
        </p:nvSpPr>
        <p:spPr bwMode="ltGray">
          <a:xfrm>
            <a:off x="2014539" y="530226"/>
            <a:ext cx="422275" cy="474663"/>
          </a:xfrm>
          <a:prstGeom prst="rect">
            <a:avLst/>
          </a:prstGeom>
          <a:solidFill>
            <a:schemeClr val="folHlink"/>
          </a:solidFill>
          <a:ln w="9525">
            <a:noFill/>
            <a:miter lim="800000"/>
            <a:headEnd/>
            <a:tailEnd/>
          </a:ln>
        </p:spPr>
        <p:txBody>
          <a:bodyPr wrap="none" anchor="ctr"/>
          <a:lstStyle/>
          <a:p>
            <a:pPr algn="ctr"/>
            <a:endParaRPr kumimoji="1" lang="en-US" sz="2400">
              <a:latin typeface="Tahoma" pitchFamily="34" charset="0"/>
            </a:endParaRPr>
          </a:p>
        </p:txBody>
      </p:sp>
      <p:sp>
        <p:nvSpPr>
          <p:cNvPr id="31749"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31750"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a:latin typeface="Tahoma" pitchFamily="34" charset="0"/>
            </a:endParaRPr>
          </a:p>
        </p:txBody>
      </p:sp>
      <p:sp>
        <p:nvSpPr>
          <p:cNvPr id="31751" name="Rectangle 7"/>
          <p:cNvSpPr>
            <a:spLocks noChangeArrowheads="1"/>
          </p:cNvSpPr>
          <p:nvPr/>
        </p:nvSpPr>
        <p:spPr bwMode="gray">
          <a:xfrm>
            <a:off x="2235200" y="1"/>
            <a:ext cx="31750" cy="1052513"/>
          </a:xfrm>
          <a:prstGeom prst="rect">
            <a:avLst/>
          </a:prstGeom>
          <a:solidFill>
            <a:schemeClr val="bg2"/>
          </a:solidFill>
          <a:ln w="9525">
            <a:noFill/>
            <a:miter lim="800000"/>
            <a:headEnd/>
            <a:tailEnd/>
          </a:ln>
        </p:spPr>
        <p:txBody>
          <a:bodyPr wrap="none" anchor="ctr"/>
          <a:lstStyle/>
          <a:p>
            <a:pPr algn="ctr"/>
            <a:endParaRPr kumimoji="1" lang="en-US" sz="2400">
              <a:latin typeface="Tahoma" pitchFamily="34" charset="0"/>
            </a:endParaRPr>
          </a:p>
        </p:txBody>
      </p:sp>
      <p:sp>
        <p:nvSpPr>
          <p:cNvPr id="31752"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31753" name="Rectangle 9"/>
          <p:cNvSpPr>
            <a:spLocks noChangeArrowheads="1"/>
          </p:cNvSpPr>
          <p:nvPr/>
        </p:nvSpPr>
        <p:spPr bwMode="auto">
          <a:xfrm>
            <a:off x="340633" y="952501"/>
            <a:ext cx="11478986" cy="2031325"/>
          </a:xfrm>
          <a:prstGeom prst="rect">
            <a:avLst/>
          </a:prstGeom>
          <a:solidFill>
            <a:schemeClr val="bg1"/>
          </a:solidFill>
          <a:ln w="9525">
            <a:noFill/>
            <a:miter lim="800000"/>
            <a:headEnd/>
            <a:tailEnd/>
          </a:ln>
        </p:spPr>
        <p:txBody>
          <a:bodyPr wrap="square">
            <a:spAutoFit/>
          </a:bodyPr>
          <a:lstStyle/>
          <a:p>
            <a:pPr algn="just">
              <a:lnSpc>
                <a:spcPct val="150000"/>
              </a:lnSpc>
            </a:pPr>
            <a:r>
              <a:rPr lang="en-US" sz="2800" dirty="0">
                <a:solidFill>
                  <a:schemeClr val="hlink"/>
                </a:solidFill>
                <a:latin typeface="Times New Roman" pitchFamily="18" charset="0"/>
              </a:rPr>
              <a:t>c.</a:t>
            </a:r>
            <a:r>
              <a:rPr lang="en-US" sz="2800" dirty="0">
                <a:latin typeface="Times New Roman" pitchFamily="18" charset="0"/>
              </a:rPr>
              <a:t> The </a:t>
            </a:r>
            <a:r>
              <a:rPr lang="en-US" sz="2800" b="1" dirty="0">
                <a:solidFill>
                  <a:srgbClr val="FF0000"/>
                </a:solidFill>
                <a:latin typeface="Times New Roman" pitchFamily="18" charset="0"/>
              </a:rPr>
              <a:t>number</a:t>
            </a:r>
            <a:r>
              <a:rPr lang="en-US" sz="2800" dirty="0">
                <a:latin typeface="Times New Roman" pitchFamily="18" charset="0"/>
              </a:rPr>
              <a:t> of </a:t>
            </a:r>
            <a:r>
              <a:rPr lang="en-US" sz="2800" b="1" dirty="0">
                <a:solidFill>
                  <a:srgbClr val="FF0000"/>
                </a:solidFill>
                <a:latin typeface="Times New Roman" pitchFamily="18" charset="0"/>
              </a:rPr>
              <a:t>addresses</a:t>
            </a:r>
            <a:r>
              <a:rPr lang="en-US" sz="2800" dirty="0">
                <a:latin typeface="Times New Roman" pitchFamily="18" charset="0"/>
              </a:rPr>
              <a:t> can be found by</a:t>
            </a:r>
            <a:br>
              <a:rPr lang="en-US" sz="2800" dirty="0">
                <a:latin typeface="Times New Roman" pitchFamily="18" charset="0"/>
              </a:rPr>
            </a:br>
            <a:r>
              <a:rPr lang="en-US" sz="2800" dirty="0">
                <a:latin typeface="Times New Roman" pitchFamily="18" charset="0"/>
              </a:rPr>
              <a:t>       </a:t>
            </a:r>
            <a:r>
              <a:rPr lang="en-US" sz="2800" b="1" dirty="0">
                <a:latin typeface="Times New Roman" pitchFamily="18" charset="0"/>
              </a:rPr>
              <a:t>complementing</a:t>
            </a:r>
            <a:r>
              <a:rPr lang="en-US" sz="2800" dirty="0">
                <a:latin typeface="Times New Roman" pitchFamily="18" charset="0"/>
              </a:rPr>
              <a:t> the </a:t>
            </a:r>
            <a:r>
              <a:rPr lang="en-US" sz="2800" b="1" dirty="0">
                <a:latin typeface="Times New Roman" pitchFamily="18" charset="0"/>
              </a:rPr>
              <a:t>mask</a:t>
            </a:r>
            <a:r>
              <a:rPr lang="en-US" sz="2800" dirty="0">
                <a:latin typeface="Times New Roman" pitchFamily="18" charset="0"/>
              </a:rPr>
              <a:t>, interpreting it as a  </a:t>
            </a:r>
            <a:r>
              <a:rPr lang="en-US" sz="2800" b="1" dirty="0">
                <a:solidFill>
                  <a:srgbClr val="FF0000"/>
                </a:solidFill>
                <a:latin typeface="Times New Roman" pitchFamily="18" charset="0"/>
              </a:rPr>
              <a:t>decimal</a:t>
            </a:r>
            <a:br>
              <a:rPr lang="en-US" sz="2800" dirty="0">
                <a:latin typeface="Times New Roman" pitchFamily="18" charset="0"/>
              </a:rPr>
            </a:br>
            <a:r>
              <a:rPr lang="en-US" sz="2800" dirty="0">
                <a:latin typeface="Times New Roman" pitchFamily="18" charset="0"/>
              </a:rPr>
              <a:t>       </a:t>
            </a:r>
            <a:r>
              <a:rPr lang="en-US" sz="2800" b="1" dirty="0">
                <a:solidFill>
                  <a:srgbClr val="FF0000"/>
                </a:solidFill>
                <a:latin typeface="Times New Roman" pitchFamily="18" charset="0"/>
              </a:rPr>
              <a:t>number</a:t>
            </a:r>
            <a:r>
              <a:rPr lang="en-US" sz="2800" dirty="0">
                <a:latin typeface="Times New Roman" pitchFamily="18" charset="0"/>
              </a:rPr>
              <a:t>, and </a:t>
            </a:r>
            <a:r>
              <a:rPr lang="en-US" sz="2800" b="1" dirty="0">
                <a:latin typeface="Times New Roman" pitchFamily="18" charset="0"/>
              </a:rPr>
              <a:t>adding 1</a:t>
            </a:r>
            <a:r>
              <a:rPr lang="en-US" sz="2800" dirty="0">
                <a:latin typeface="Times New Roman" pitchFamily="18" charset="0"/>
              </a:rPr>
              <a:t> to it.</a:t>
            </a:r>
          </a:p>
        </p:txBody>
      </p:sp>
      <p:pic>
        <p:nvPicPr>
          <p:cNvPr id="31754" name="Picture 12"/>
          <p:cNvPicPr>
            <a:picLocks noChangeAspect="1" noChangeArrowheads="1"/>
          </p:cNvPicPr>
          <p:nvPr/>
        </p:nvPicPr>
        <p:blipFill>
          <a:blip r:embed="rId3"/>
          <a:srcRect/>
          <a:stretch>
            <a:fillRect/>
          </a:stretch>
        </p:blipFill>
        <p:spPr bwMode="auto">
          <a:xfrm>
            <a:off x="211520" y="3843781"/>
            <a:ext cx="11414423" cy="1896944"/>
          </a:xfrm>
          <a:prstGeom prst="rect">
            <a:avLst/>
          </a:prstGeom>
          <a:noFill/>
          <a:ln w="57150" cmpd="thickThin">
            <a:solidFill>
              <a:schemeClr val="folHlink"/>
            </a:solidFill>
            <a:miter lim="800000"/>
            <a:headEnd/>
            <a:tailEnd/>
          </a:ln>
        </p:spPr>
      </p:pic>
      <p:sp>
        <p:nvSpPr>
          <p:cNvPr id="11" name="Slide Number Placeholder 10"/>
          <p:cNvSpPr>
            <a:spLocks noGrp="1"/>
          </p:cNvSpPr>
          <p:nvPr>
            <p:ph type="sldNum" sz="quarter" idx="12"/>
          </p:nvPr>
        </p:nvSpPr>
        <p:spPr/>
        <p:txBody>
          <a:bodyPr/>
          <a:lstStyle/>
          <a:p>
            <a:pPr>
              <a:defRPr/>
            </a:pPr>
            <a:fld id="{9AF8D241-F529-4857-B676-ECD491EC30D8}" type="slidenum">
              <a:rPr lang="en-US" smtClean="0"/>
              <a:pPr>
                <a:defRPr/>
              </a:pPr>
              <a:t>49</a:t>
            </a:fld>
            <a:endParaRPr lang="en-US"/>
          </a:p>
        </p:txBody>
      </p:sp>
    </p:spTree>
    <p:extLst>
      <p:ext uri="{BB962C8B-B14F-4D97-AF65-F5344CB8AC3E}">
        <p14:creationId xmlns:p14="http://schemas.microsoft.com/office/powerpoint/2010/main" val="183642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754"/>
                                        </p:tgtEl>
                                        <p:attrNameLst>
                                          <p:attrName>style.visibility</p:attrName>
                                        </p:attrNameLst>
                                      </p:cBhvr>
                                      <p:to>
                                        <p:strVal val="visible"/>
                                      </p:to>
                                    </p:set>
                                    <p:animEffect transition="in" filter="fade">
                                      <p:cBhvr>
                                        <p:cTn id="7" dur="1000"/>
                                        <p:tgtEl>
                                          <p:spTgt spid="31754"/>
                                        </p:tgtEl>
                                      </p:cBhvr>
                                    </p:animEffect>
                                    <p:anim calcmode="lin" valueType="num">
                                      <p:cBhvr>
                                        <p:cTn id="8" dur="1000" fill="hold"/>
                                        <p:tgtEl>
                                          <p:spTgt spid="31754"/>
                                        </p:tgtEl>
                                        <p:attrNameLst>
                                          <p:attrName>ppt_x</p:attrName>
                                        </p:attrNameLst>
                                      </p:cBhvr>
                                      <p:tavLst>
                                        <p:tav tm="0">
                                          <p:val>
                                            <p:strVal val="#ppt_x"/>
                                          </p:val>
                                        </p:tav>
                                        <p:tav tm="100000">
                                          <p:val>
                                            <p:strVal val="#ppt_x"/>
                                          </p:val>
                                        </p:tav>
                                      </p:tavLst>
                                    </p:anim>
                                    <p:anim calcmode="lin" valueType="num">
                                      <p:cBhvr>
                                        <p:cTn id="9" dur="1000" fill="hold"/>
                                        <p:tgtEl>
                                          <p:spTgt spid="317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8229600" cy="365125"/>
          </a:xfrm>
        </p:spPr>
        <p:txBody>
          <a:bodyPr rtlCol="0">
            <a:noAutofit/>
          </a:bodyPr>
          <a:lstStyle/>
          <a:p>
            <a:pPr algn="ctr">
              <a:defRPr/>
            </a:pPr>
            <a:r>
              <a:rPr lang="en-US" sz="3200" b="1" dirty="0">
                <a:solidFill>
                  <a:srgbClr val="6600CC"/>
                </a:solidFill>
                <a:latin typeface="Times New Roman" panose="02020603050405020304" pitchFamily="18" charset="0"/>
                <a:cs typeface="Times New Roman" panose="02020603050405020304" pitchFamily="18" charset="0"/>
              </a:rPr>
              <a:t>1.3 Address Space </a:t>
            </a:r>
          </a:p>
        </p:txBody>
      </p:sp>
      <p:sp>
        <p:nvSpPr>
          <p:cNvPr id="3" name="Content Placeholder 2"/>
          <p:cNvSpPr>
            <a:spLocks noGrp="1"/>
          </p:cNvSpPr>
          <p:nvPr>
            <p:ph idx="1"/>
          </p:nvPr>
        </p:nvSpPr>
        <p:spPr>
          <a:xfrm>
            <a:off x="0" y="365126"/>
            <a:ext cx="12192000" cy="6492875"/>
          </a:xfrm>
        </p:spPr>
        <p:txBody>
          <a:bodyPr rtlCol="0">
            <a:noAutofit/>
          </a:bodyPr>
          <a:lstStyle/>
          <a:p>
            <a:pPr algn="just">
              <a:lnSpc>
                <a:spcPct val="150000"/>
              </a:lnSpc>
              <a:spcBef>
                <a:spcPts val="0"/>
              </a:spcBef>
              <a:buFont typeface="Wingdings" panose="05000000000000000000" pitchFamily="2" charset="2"/>
              <a:buChar char="Ø"/>
              <a:defRPr/>
            </a:pPr>
            <a:r>
              <a:rPr lang="en-US" dirty="0">
                <a:latin typeface="Times New Roman" panose="02020603050405020304" pitchFamily="18" charset="0"/>
                <a:cs typeface="Times New Roman" panose="02020603050405020304" pitchFamily="18" charset="0"/>
              </a:rPr>
              <a:t>An </a:t>
            </a:r>
            <a:r>
              <a:rPr lang="en-US" b="1" dirty="0">
                <a:latin typeface="Times New Roman" panose="02020603050405020304" pitchFamily="18" charset="0"/>
                <a:cs typeface="Times New Roman" panose="02020603050405020304" pitchFamily="18" charset="0"/>
              </a:rPr>
              <a:t>address space </a:t>
            </a:r>
            <a:r>
              <a:rPr lang="en-US" dirty="0">
                <a:latin typeface="Times New Roman" panose="02020603050405020304" pitchFamily="18" charset="0"/>
                <a:cs typeface="Times New Roman" panose="02020603050405020304" pitchFamily="18" charset="0"/>
              </a:rPr>
              <a:t>is the </a:t>
            </a:r>
            <a:r>
              <a:rPr lang="en-US" b="1" dirty="0">
                <a:solidFill>
                  <a:srgbClr val="FF0000"/>
                </a:solidFill>
                <a:latin typeface="Times New Roman" panose="02020603050405020304" pitchFamily="18" charset="0"/>
                <a:cs typeface="Times New Roman" panose="02020603050405020304" pitchFamily="18" charset="0"/>
              </a:rPr>
              <a:t>total number </a:t>
            </a:r>
            <a:r>
              <a:rPr lang="en-US" dirty="0">
                <a:latin typeface="Times New Roman" panose="02020603050405020304" pitchFamily="18" charset="0"/>
                <a:cs typeface="Times New Roman" panose="02020603050405020304" pitchFamily="18" charset="0"/>
              </a:rPr>
              <a:t>of</a:t>
            </a:r>
            <a:r>
              <a:rPr lang="en-US" b="1" dirty="0">
                <a:solidFill>
                  <a:srgbClr val="FF0000"/>
                </a:solidFill>
                <a:latin typeface="Times New Roman" panose="02020603050405020304" pitchFamily="18" charset="0"/>
                <a:cs typeface="Times New Roman" panose="02020603050405020304" pitchFamily="18" charset="0"/>
              </a:rPr>
              <a:t> addresses </a:t>
            </a:r>
            <a:r>
              <a:rPr lang="en-US" dirty="0">
                <a:latin typeface="Times New Roman" panose="02020603050405020304" pitchFamily="18" charset="0"/>
                <a:cs typeface="Times New Roman" panose="02020603050405020304" pitchFamily="18" charset="0"/>
              </a:rPr>
              <a:t>used by the </a:t>
            </a:r>
            <a:r>
              <a:rPr lang="en-US" b="1" dirty="0">
                <a:solidFill>
                  <a:srgbClr val="FF00FF"/>
                </a:solidFill>
                <a:latin typeface="Times New Roman" panose="02020603050405020304" pitchFamily="18" charset="0"/>
                <a:cs typeface="Times New Roman" panose="02020603050405020304" pitchFamily="18" charset="0"/>
              </a:rPr>
              <a:t>protocol</a:t>
            </a:r>
            <a:r>
              <a:rPr lang="en-US"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If a </a:t>
            </a:r>
            <a:r>
              <a:rPr lang="en-US" b="1" dirty="0">
                <a:latin typeface="Times New Roman" panose="02020603050405020304" pitchFamily="18" charset="0"/>
                <a:cs typeface="Times New Roman" panose="02020603050405020304" pitchFamily="18" charset="0"/>
              </a:rPr>
              <a:t>protocol</a:t>
            </a:r>
            <a:r>
              <a:rPr lang="en-US" dirty="0">
                <a:latin typeface="Times New Roman" panose="02020603050405020304" pitchFamily="18" charset="0"/>
                <a:cs typeface="Times New Roman" panose="02020603050405020304" pitchFamily="18" charset="0"/>
              </a:rPr>
              <a:t> uses </a:t>
            </a:r>
            <a:r>
              <a:rPr lang="en-US" b="1" dirty="0">
                <a:solidFill>
                  <a:srgbClr val="FF0000"/>
                </a:solidFill>
                <a:latin typeface="Times New Roman" panose="02020603050405020304" pitchFamily="18" charset="0"/>
                <a:cs typeface="Times New Roman" panose="02020603050405020304" pitchFamily="18" charset="0"/>
              </a:rPr>
              <a:t>N bits </a:t>
            </a:r>
            <a:r>
              <a:rPr lang="en-US" dirty="0">
                <a:latin typeface="Times New Roman" panose="02020603050405020304" pitchFamily="18" charset="0"/>
                <a:cs typeface="Times New Roman" panose="02020603050405020304" pitchFamily="18" charset="0"/>
              </a:rPr>
              <a:t>to </a:t>
            </a:r>
            <a:r>
              <a:rPr lang="en-US" b="1" dirty="0">
                <a:latin typeface="Times New Roman" panose="02020603050405020304" pitchFamily="18" charset="0"/>
                <a:cs typeface="Times New Roman" panose="02020603050405020304" pitchFamily="18" charset="0"/>
              </a:rPr>
              <a:t>define</a:t>
            </a:r>
            <a:r>
              <a:rPr lang="en-US" dirty="0">
                <a:latin typeface="Times New Roman" panose="02020603050405020304" pitchFamily="18" charset="0"/>
                <a:cs typeface="Times New Roman" panose="02020603050405020304" pitchFamily="18" charset="0"/>
              </a:rPr>
              <a:t> an </a:t>
            </a:r>
            <a:r>
              <a:rPr lang="en-US" b="1" dirty="0">
                <a:latin typeface="Times New Roman" panose="02020603050405020304" pitchFamily="18" charset="0"/>
                <a:cs typeface="Times New Roman" panose="02020603050405020304" pitchFamily="18" charset="0"/>
              </a:rPr>
              <a:t>address</a:t>
            </a:r>
            <a:r>
              <a:rPr lang="en-US"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defRPr/>
            </a:pPr>
            <a:r>
              <a:rPr lang="en-US" dirty="0">
                <a:latin typeface="Times New Roman" panose="02020603050405020304" pitchFamily="18" charset="0"/>
                <a:cs typeface="Times New Roman" panose="02020603050405020304" pitchFamily="18" charset="0"/>
              </a:rPr>
              <a:t>	the </a:t>
            </a:r>
            <a:r>
              <a:rPr lang="en-US" b="1" dirty="0">
                <a:solidFill>
                  <a:srgbClr val="006600"/>
                </a:solidFill>
                <a:latin typeface="Times New Roman" panose="02020603050405020304" pitchFamily="18" charset="0"/>
                <a:cs typeface="Times New Roman" panose="02020603050405020304" pitchFamily="18" charset="0"/>
              </a:rPr>
              <a:t>address space </a:t>
            </a:r>
            <a:r>
              <a:rPr lang="en-US" dirty="0">
                <a:latin typeface="Times New Roman" panose="02020603050405020304" pitchFamily="18" charset="0"/>
                <a:cs typeface="Times New Roman" panose="02020603050405020304" pitchFamily="18" charset="0"/>
              </a:rPr>
              <a:t>is </a:t>
            </a:r>
            <a:r>
              <a:rPr lang="en-US" b="1" dirty="0">
                <a:solidFill>
                  <a:srgbClr val="FF0000"/>
                </a:solidFill>
                <a:latin typeface="Times New Roman" panose="02020603050405020304" pitchFamily="18" charset="0"/>
                <a:cs typeface="Times New Roman" panose="02020603050405020304" pitchFamily="18" charset="0"/>
              </a:rPr>
              <a:t>2</a:t>
            </a:r>
            <a:r>
              <a:rPr lang="en-US" b="1" baseline="30000" dirty="0">
                <a:solidFill>
                  <a:srgbClr val="FF0000"/>
                </a:solidFill>
                <a:latin typeface="Times New Roman" panose="02020603050405020304" pitchFamily="18" charset="0"/>
                <a:cs typeface="Times New Roman" panose="02020603050405020304" pitchFamily="18" charset="0"/>
              </a:rPr>
              <a:t>N</a:t>
            </a:r>
            <a:r>
              <a:rPr lang="en-US" b="1"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because </a:t>
            </a:r>
            <a:r>
              <a:rPr lang="en-US" b="1" dirty="0">
                <a:solidFill>
                  <a:srgbClr val="006600"/>
                </a:solidFill>
                <a:latin typeface="Times New Roman" panose="02020603050405020304" pitchFamily="18" charset="0"/>
                <a:cs typeface="Times New Roman" panose="02020603050405020304" pitchFamily="18" charset="0"/>
              </a:rPr>
              <a:t>each bit </a:t>
            </a:r>
            <a:r>
              <a:rPr lang="en-US" dirty="0">
                <a:latin typeface="Times New Roman" panose="02020603050405020304" pitchFamily="18" charset="0"/>
                <a:cs typeface="Times New Roman" panose="02020603050405020304" pitchFamily="18" charset="0"/>
              </a:rPr>
              <a:t>can have </a:t>
            </a:r>
            <a:r>
              <a:rPr lang="en-US" b="1" dirty="0">
                <a:solidFill>
                  <a:srgbClr val="9900FF"/>
                </a:solidFill>
                <a:latin typeface="Times New Roman" panose="02020603050405020304" pitchFamily="18" charset="0"/>
                <a:cs typeface="Times New Roman" panose="02020603050405020304" pitchFamily="18" charset="0"/>
              </a:rPr>
              <a:t>two different values</a:t>
            </a:r>
            <a:r>
              <a:rPr lang="en-US"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defRPr/>
            </a:pP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0 or 1</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N bits </a:t>
            </a:r>
            <a:r>
              <a:rPr lang="en-US" dirty="0">
                <a:latin typeface="Times New Roman" panose="02020603050405020304" pitchFamily="18" charset="0"/>
                <a:cs typeface="Times New Roman" panose="02020603050405020304" pitchFamily="18" charset="0"/>
              </a:rPr>
              <a:t>can have </a:t>
            </a:r>
            <a:r>
              <a:rPr lang="en-US" b="1" dirty="0">
                <a:latin typeface="Times New Roman" panose="02020603050405020304" pitchFamily="18" charset="0"/>
                <a:cs typeface="Times New Roman" panose="02020603050405020304" pitchFamily="18" charset="0"/>
              </a:rPr>
              <a:t>2</a:t>
            </a:r>
            <a:r>
              <a:rPr lang="en-US" b="1" baseline="30000" dirty="0">
                <a:latin typeface="Times New Roman" panose="02020603050405020304" pitchFamily="18" charset="0"/>
                <a:cs typeface="Times New Roman" panose="02020603050405020304" pitchFamily="18" charset="0"/>
              </a:rPr>
              <a:t>N</a:t>
            </a:r>
            <a:r>
              <a:rPr lang="en-US" b="1" dirty="0">
                <a:latin typeface="Times New Roman" panose="02020603050405020304" pitchFamily="18" charset="0"/>
                <a:cs typeface="Times New Roman" panose="02020603050405020304" pitchFamily="18" charset="0"/>
              </a:rPr>
              <a:t> values</a:t>
            </a:r>
            <a:r>
              <a:rPr lang="en-US"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IPv4 uses </a:t>
            </a:r>
            <a:r>
              <a:rPr lang="en-US" b="1" dirty="0">
                <a:solidFill>
                  <a:srgbClr val="FF0000"/>
                </a:solidFill>
                <a:latin typeface="Times New Roman" panose="02020603050405020304" pitchFamily="18" charset="0"/>
                <a:cs typeface="Times New Roman" panose="02020603050405020304" pitchFamily="18" charset="0"/>
              </a:rPr>
              <a:t>32-bit addresses</a:t>
            </a:r>
            <a:r>
              <a:rPr lang="en-US" dirty="0">
                <a:latin typeface="Times New Roman" panose="02020603050405020304" pitchFamily="18" charset="0"/>
                <a:cs typeface="Times New Roman" panose="02020603050405020304" pitchFamily="18" charset="0"/>
              </a:rPr>
              <a:t>, which means that the </a:t>
            </a:r>
            <a:r>
              <a:rPr lang="en-US" b="1" dirty="0">
                <a:latin typeface="Times New Roman" panose="02020603050405020304" pitchFamily="18" charset="0"/>
                <a:cs typeface="Times New Roman" panose="02020603050405020304" pitchFamily="18" charset="0"/>
              </a:rPr>
              <a:t>address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space</a:t>
            </a:r>
            <a:r>
              <a:rPr lang="en-US" dirty="0">
                <a:latin typeface="Times New Roman" panose="02020603050405020304" pitchFamily="18" charset="0"/>
                <a:cs typeface="Times New Roman" panose="02020603050405020304" pitchFamily="18" charset="0"/>
              </a:rPr>
              <a:t> is </a:t>
            </a:r>
          </a:p>
          <a:p>
            <a:pPr marL="0" indent="0" algn="just">
              <a:lnSpc>
                <a:spcPct val="150000"/>
              </a:lnSpc>
              <a:spcBef>
                <a:spcPts val="0"/>
              </a:spcBef>
              <a:buNone/>
              <a:defRPr/>
            </a:pPr>
            <a:r>
              <a:rPr lang="en-US" b="1" dirty="0">
                <a:solidFill>
                  <a:srgbClr val="0000CC"/>
                </a:solidFill>
                <a:latin typeface="Times New Roman" panose="02020603050405020304" pitchFamily="18" charset="0"/>
                <a:cs typeface="Times New Roman" panose="02020603050405020304" pitchFamily="18" charset="0"/>
              </a:rPr>
              <a:t>	2</a:t>
            </a:r>
            <a:r>
              <a:rPr lang="en-US" b="1" baseline="30000" dirty="0">
                <a:solidFill>
                  <a:srgbClr val="0000CC"/>
                </a:solidFill>
                <a:latin typeface="Times New Roman" panose="02020603050405020304" pitchFamily="18" charset="0"/>
                <a:cs typeface="Times New Roman" panose="02020603050405020304" pitchFamily="18" charset="0"/>
              </a:rPr>
              <a:t>32</a:t>
            </a:r>
            <a:r>
              <a:rPr lang="en-US" baseline="30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or </a:t>
            </a:r>
            <a:r>
              <a:rPr lang="en-US" b="1" dirty="0">
                <a:solidFill>
                  <a:srgbClr val="9900FF"/>
                </a:solidFill>
                <a:latin typeface="Times New Roman" panose="02020603050405020304" pitchFamily="18" charset="0"/>
                <a:cs typeface="Times New Roman" panose="02020603050405020304" pitchFamily="18" charset="0"/>
              </a:rPr>
              <a:t>4,294,967,296</a:t>
            </a:r>
            <a:r>
              <a:rPr lang="en-US" dirty="0">
                <a:latin typeface="Times New Roman" panose="02020603050405020304" pitchFamily="18" charset="0"/>
                <a:cs typeface="Times New Roman" panose="02020603050405020304" pitchFamily="18" charset="0"/>
              </a:rPr>
              <a:t> (more than </a:t>
            </a:r>
            <a:r>
              <a:rPr lang="en-US" b="1" dirty="0">
                <a:latin typeface="Times New Roman" panose="02020603050405020304" pitchFamily="18" charset="0"/>
                <a:cs typeface="Times New Roman" panose="02020603050405020304" pitchFamily="18" charset="0"/>
              </a:rPr>
              <a:t>4 billion</a:t>
            </a:r>
            <a:r>
              <a:rPr lang="en-US"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defRPr/>
            </a:pPr>
            <a:r>
              <a:rPr lang="en-US" dirty="0">
                <a:latin typeface="Times New Roman" panose="02020603050405020304" pitchFamily="18" charset="0"/>
                <a:cs typeface="Times New Roman" panose="02020603050405020304" pitchFamily="18" charset="0"/>
              </a:rPr>
              <a:t>This means that, </a:t>
            </a:r>
            <a:r>
              <a:rPr lang="en-US" b="1" dirty="0">
                <a:solidFill>
                  <a:srgbClr val="FF0000"/>
                </a:solidFill>
                <a:latin typeface="Times New Roman" panose="02020603050405020304" pitchFamily="18" charset="0"/>
                <a:cs typeface="Times New Roman" panose="02020603050405020304" pitchFamily="18" charset="0"/>
              </a:rPr>
              <a:t>theoretically</a:t>
            </a:r>
            <a:r>
              <a:rPr lang="en-US" dirty="0">
                <a:latin typeface="Times New Roman" panose="02020603050405020304" pitchFamily="18" charset="0"/>
                <a:cs typeface="Times New Roman" panose="02020603050405020304" pitchFamily="18" charset="0"/>
              </a:rPr>
              <a:t>, if there were </a:t>
            </a:r>
            <a:r>
              <a:rPr lang="en-US" b="1" dirty="0">
                <a:solidFill>
                  <a:srgbClr val="660033"/>
                </a:solidFill>
                <a:latin typeface="Times New Roman" panose="02020603050405020304" pitchFamily="18" charset="0"/>
                <a:cs typeface="Times New Roman" panose="02020603050405020304" pitchFamily="18" charset="0"/>
              </a:rPr>
              <a:t>no restrictions</a:t>
            </a:r>
            <a:r>
              <a:rPr lang="en-US"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defRPr/>
            </a:pPr>
            <a:r>
              <a:rPr lang="en-US" dirty="0">
                <a:latin typeface="Times New Roman" panose="02020603050405020304" pitchFamily="18" charset="0"/>
                <a:cs typeface="Times New Roman" panose="02020603050405020304" pitchFamily="18" charset="0"/>
              </a:rPr>
              <a:t>	more </a:t>
            </a:r>
            <a:r>
              <a:rPr lang="en-US" b="1" dirty="0">
                <a:solidFill>
                  <a:srgbClr val="FF0000"/>
                </a:solidFill>
                <a:latin typeface="Times New Roman" panose="02020603050405020304" pitchFamily="18" charset="0"/>
                <a:cs typeface="Times New Roman" panose="02020603050405020304" pitchFamily="18" charset="0"/>
              </a:rPr>
              <a:t>than 4 billion devices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could be </a:t>
            </a:r>
            <a:r>
              <a:rPr lang="en-US" b="1" dirty="0">
                <a:latin typeface="Times New Roman" panose="02020603050405020304" pitchFamily="18" charset="0"/>
                <a:cs typeface="Times New Roman" panose="02020603050405020304" pitchFamily="18" charset="0"/>
              </a:rPr>
              <a:t>connected</a:t>
            </a:r>
            <a:r>
              <a:rPr lang="en-US" dirty="0">
                <a:latin typeface="Times New Roman" panose="02020603050405020304" pitchFamily="18" charset="0"/>
                <a:cs typeface="Times New Roman" panose="02020603050405020304" pitchFamily="18" charset="0"/>
              </a:rPr>
              <a:t> to the </a:t>
            </a:r>
            <a:r>
              <a:rPr lang="en-US" b="1" dirty="0">
                <a:latin typeface="Times New Roman" panose="02020603050405020304" pitchFamily="18" charset="0"/>
                <a:cs typeface="Times New Roman" panose="02020603050405020304" pitchFamily="18" charset="0"/>
              </a:rPr>
              <a:t>Internet</a:t>
            </a:r>
            <a:r>
              <a:rPr lang="en-US"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We will see shortly that the </a:t>
            </a:r>
            <a:r>
              <a:rPr lang="en-US" b="1" dirty="0">
                <a:latin typeface="Times New Roman" panose="02020603050405020304" pitchFamily="18" charset="0"/>
                <a:cs typeface="Times New Roman" panose="02020603050405020304" pitchFamily="18" charset="0"/>
              </a:rPr>
              <a:t>actual number </a:t>
            </a:r>
            <a:r>
              <a:rPr lang="en-US" dirty="0">
                <a:latin typeface="Times New Roman" panose="02020603050405020304" pitchFamily="18" charset="0"/>
                <a:cs typeface="Times New Roman" panose="02020603050405020304" pitchFamily="18" charset="0"/>
              </a:rPr>
              <a:t>is </a:t>
            </a:r>
            <a:r>
              <a:rPr lang="en-US" b="1" dirty="0">
                <a:latin typeface="Times New Roman" panose="02020603050405020304" pitchFamily="18" charset="0"/>
                <a:cs typeface="Times New Roman" panose="02020603050405020304" pitchFamily="18" charset="0"/>
              </a:rPr>
              <a:t>much less </a:t>
            </a:r>
          </a:p>
          <a:p>
            <a:pPr marL="0" indent="0" algn="just">
              <a:lnSpc>
                <a:spcPct val="150000"/>
              </a:lnSpc>
              <a:spcBef>
                <a:spcPts val="0"/>
              </a:spcBef>
              <a:buNone/>
              <a:defRPr/>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because of the </a:t>
            </a:r>
            <a:r>
              <a:rPr lang="en-US" b="1" dirty="0">
                <a:solidFill>
                  <a:srgbClr val="FF00FF"/>
                </a:solidFill>
                <a:latin typeface="Times New Roman" panose="02020603050405020304" pitchFamily="18" charset="0"/>
                <a:cs typeface="Times New Roman" panose="02020603050405020304" pitchFamily="18" charset="0"/>
              </a:rPr>
              <a:t>restrictions </a:t>
            </a:r>
            <a:r>
              <a:rPr lang="en-US" dirty="0">
                <a:latin typeface="Times New Roman" panose="02020603050405020304" pitchFamily="18" charset="0"/>
                <a:cs typeface="Times New Roman" panose="02020603050405020304" pitchFamily="18" charset="0"/>
              </a:rPr>
              <a:t>imposed on the </a:t>
            </a:r>
            <a:r>
              <a:rPr lang="en-US" b="1" dirty="0">
                <a:solidFill>
                  <a:srgbClr val="FF00FF"/>
                </a:solidFill>
                <a:latin typeface="Times New Roman" panose="02020603050405020304" pitchFamily="18" charset="0"/>
                <a:cs typeface="Times New Roman" panose="02020603050405020304" pitchFamily="18" charset="0"/>
              </a:rPr>
              <a:t>addresses</a:t>
            </a:r>
            <a:r>
              <a:rPr lang="en-US" dirty="0">
                <a:solidFill>
                  <a:srgbClr val="FF00FF"/>
                </a:solidFill>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defRPr/>
            </a:pPr>
            <a:endParaRPr lang="en-US"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defRPr/>
            </a:pPr>
            <a:endParaRPr lang="en-US"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defRPr/>
            </a:pPr>
            <a:endParaRPr lang="en-US" dirty="0">
              <a:solidFill>
                <a:srgbClr val="FF00FF"/>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5</a:t>
            </a:fld>
            <a:endParaRPr lang="en-US"/>
          </a:p>
        </p:txBody>
      </p:sp>
    </p:spTree>
    <p:extLst>
      <p:ext uri="{BB962C8B-B14F-4D97-AF65-F5344CB8AC3E}">
        <p14:creationId xmlns:p14="http://schemas.microsoft.com/office/powerpoint/2010/main" val="37155712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981200" y="1"/>
            <a:ext cx="8229600" cy="290513"/>
          </a:xfrm>
        </p:spPr>
        <p:txBody>
          <a:bodyPr>
            <a:noAutofit/>
          </a:bodyPr>
          <a:lstStyle/>
          <a:p>
            <a:pPr algn="ctr" eaLnBrk="1" hangingPunct="1"/>
            <a:r>
              <a:rPr lang="en-US" sz="2800" b="1" dirty="0">
                <a:solidFill>
                  <a:srgbClr val="FF0000"/>
                </a:solidFill>
                <a:latin typeface="Times New Roman" panose="02020603050405020304" pitchFamily="18" charset="0"/>
                <a:cs typeface="Times New Roman" panose="02020603050405020304" pitchFamily="18" charset="0"/>
              </a:rPr>
              <a:t>Network Addresses</a:t>
            </a:r>
          </a:p>
        </p:txBody>
      </p:sp>
      <p:sp>
        <p:nvSpPr>
          <p:cNvPr id="3" name="Content Placeholder 2"/>
          <p:cNvSpPr>
            <a:spLocks noGrp="1"/>
          </p:cNvSpPr>
          <p:nvPr>
            <p:ph idx="1"/>
          </p:nvPr>
        </p:nvSpPr>
        <p:spPr>
          <a:xfrm>
            <a:off x="0" y="290514"/>
            <a:ext cx="12192000" cy="6567487"/>
          </a:xfrm>
        </p:spPr>
        <p:txBody>
          <a:bodyPr>
            <a:normAutofit/>
          </a:bodyPr>
          <a:lstStyle/>
          <a:p>
            <a:pPr algn="just">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A very important concept in </a:t>
            </a:r>
            <a:r>
              <a:rPr lang="en-US" b="1" dirty="0">
                <a:latin typeface="Times New Roman" panose="02020603050405020304" pitchFamily="18" charset="0"/>
                <a:cs typeface="Times New Roman" panose="02020603050405020304" pitchFamily="18" charset="0"/>
              </a:rPr>
              <a:t>IP addressing </a:t>
            </a:r>
            <a:r>
              <a:rPr lang="en-US" dirty="0">
                <a:latin typeface="Times New Roman" panose="02020603050405020304" pitchFamily="18" charset="0"/>
                <a:cs typeface="Times New Roman" panose="02020603050405020304" pitchFamily="18" charset="0"/>
              </a:rPr>
              <a:t>is the </a:t>
            </a:r>
            <a:r>
              <a:rPr lang="en-US" b="1" dirty="0">
                <a:solidFill>
                  <a:srgbClr val="0000CC"/>
                </a:solidFill>
                <a:latin typeface="Times New Roman" panose="02020603050405020304" pitchFamily="18" charset="0"/>
                <a:cs typeface="Times New Roman" panose="02020603050405020304" pitchFamily="18" charset="0"/>
              </a:rPr>
              <a:t>network address</a:t>
            </a:r>
            <a:r>
              <a:rPr lang="en-US"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When an organization is given a </a:t>
            </a:r>
            <a:r>
              <a:rPr lang="en-US" b="1" dirty="0">
                <a:solidFill>
                  <a:srgbClr val="9900FF"/>
                </a:solidFill>
                <a:latin typeface="Times New Roman" panose="02020603050405020304" pitchFamily="18" charset="0"/>
                <a:cs typeface="Times New Roman" panose="02020603050405020304" pitchFamily="18" charset="0"/>
              </a:rPr>
              <a:t>block</a:t>
            </a:r>
            <a:r>
              <a:rPr lang="en-US" dirty="0">
                <a:latin typeface="Times New Roman" panose="02020603050405020304" pitchFamily="18" charset="0"/>
                <a:cs typeface="Times New Roman" panose="02020603050405020304" pitchFamily="18" charset="0"/>
              </a:rPr>
              <a:t> of </a:t>
            </a:r>
            <a:r>
              <a:rPr lang="en-US" b="1" dirty="0">
                <a:solidFill>
                  <a:srgbClr val="9900FF"/>
                </a:solidFill>
                <a:latin typeface="Times New Roman" panose="02020603050405020304" pitchFamily="18" charset="0"/>
                <a:cs typeface="Times New Roman" panose="02020603050405020304" pitchFamily="18" charset="0"/>
              </a:rPr>
              <a:t>addresses</a:t>
            </a:r>
            <a:r>
              <a:rPr lang="en-US" dirty="0">
                <a:latin typeface="Times New Roman" panose="02020603050405020304" pitchFamily="18" charset="0"/>
                <a:cs typeface="Times New Roman" panose="02020603050405020304" pitchFamily="18" charset="0"/>
              </a:rPr>
              <a:t>, the organization is </a:t>
            </a:r>
            <a:r>
              <a:rPr lang="en-US" b="1" dirty="0">
                <a:solidFill>
                  <a:srgbClr val="0000CC"/>
                </a:solidFill>
                <a:latin typeface="Times New Roman" panose="02020603050405020304" pitchFamily="18" charset="0"/>
                <a:cs typeface="Times New Roman" panose="02020603050405020304" pitchFamily="18" charset="0"/>
              </a:rPr>
              <a:t>free</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a:t>
            </a:r>
            <a:r>
              <a:rPr lang="en-US" dirty="0">
                <a:solidFill>
                  <a:srgbClr val="FF0000"/>
                </a:solidFill>
                <a:latin typeface="Times New Roman" panose="02020603050405020304" pitchFamily="18" charset="0"/>
                <a:cs typeface="Times New Roman" panose="02020603050405020304" pitchFamily="18" charset="0"/>
              </a:rPr>
              <a:t> </a:t>
            </a:r>
            <a:r>
              <a:rPr lang="en-US" b="1" dirty="0">
                <a:solidFill>
                  <a:srgbClr val="0000CC"/>
                </a:solidFill>
                <a:latin typeface="Times New Roman" panose="02020603050405020304" pitchFamily="18" charset="0"/>
                <a:cs typeface="Times New Roman" panose="02020603050405020304" pitchFamily="18" charset="0"/>
              </a:rPr>
              <a:t>allocate</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a:t>
            </a:r>
            <a:r>
              <a:rPr lang="en-US" dirty="0">
                <a:solidFill>
                  <a:srgbClr val="FF0000"/>
                </a:solidFill>
                <a:latin typeface="Times New Roman" panose="02020603050405020304" pitchFamily="18" charset="0"/>
                <a:cs typeface="Times New Roman" panose="02020603050405020304" pitchFamily="18" charset="0"/>
              </a:rPr>
              <a:t> </a:t>
            </a:r>
            <a:r>
              <a:rPr lang="en-US" b="1" dirty="0">
                <a:solidFill>
                  <a:srgbClr val="0000CC"/>
                </a:solidFill>
                <a:latin typeface="Times New Roman" panose="02020603050405020304" pitchFamily="18" charset="0"/>
                <a:cs typeface="Times New Roman" panose="02020603050405020304" pitchFamily="18" charset="0"/>
              </a:rPr>
              <a:t>addresses</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the </a:t>
            </a:r>
            <a:r>
              <a:rPr lang="en-US" b="1" dirty="0">
                <a:latin typeface="Times New Roman" panose="02020603050405020304" pitchFamily="18" charset="0"/>
                <a:cs typeface="Times New Roman" panose="02020603050405020304" pitchFamily="18" charset="0"/>
              </a:rPr>
              <a:t>devices</a:t>
            </a:r>
            <a:r>
              <a:rPr lang="en-US" dirty="0">
                <a:latin typeface="Times New Roman" panose="02020603050405020304" pitchFamily="18" charset="0"/>
                <a:cs typeface="Times New Roman" panose="02020603050405020304" pitchFamily="18" charset="0"/>
              </a:rPr>
              <a:t> that need to be </a:t>
            </a:r>
            <a:r>
              <a:rPr lang="en-US" b="1" dirty="0">
                <a:latin typeface="Times New Roman" panose="02020603050405020304" pitchFamily="18" charset="0"/>
                <a:cs typeface="Times New Roman" panose="02020603050405020304" pitchFamily="18" charset="0"/>
              </a:rPr>
              <a:t>connected</a:t>
            </a:r>
            <a:r>
              <a:rPr lang="en-US" dirty="0">
                <a:latin typeface="Times New Roman" panose="02020603050405020304" pitchFamily="18" charset="0"/>
                <a:cs typeface="Times New Roman" panose="02020603050405020304" pitchFamily="18" charset="0"/>
              </a:rPr>
              <a:t> to the </a:t>
            </a:r>
            <a:r>
              <a:rPr lang="en-US" b="1" dirty="0">
                <a:latin typeface="Times New Roman" panose="02020603050405020304" pitchFamily="18" charset="0"/>
                <a:cs typeface="Times New Roman" panose="02020603050405020304" pitchFamily="18" charset="0"/>
              </a:rPr>
              <a:t>Internet</a:t>
            </a:r>
            <a:r>
              <a:rPr lang="en-US"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The </a:t>
            </a:r>
            <a:r>
              <a:rPr lang="en-US" b="1" dirty="0">
                <a:solidFill>
                  <a:srgbClr val="FF0000"/>
                </a:solidFill>
                <a:latin typeface="Times New Roman" panose="02020603050405020304" pitchFamily="18" charset="0"/>
                <a:cs typeface="Times New Roman" panose="02020603050405020304" pitchFamily="18" charset="0"/>
              </a:rPr>
              <a:t>first address</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the </a:t>
            </a:r>
            <a:r>
              <a:rPr lang="en-US" b="1" dirty="0">
                <a:solidFill>
                  <a:srgbClr val="FF0000"/>
                </a:solidFill>
                <a:latin typeface="Times New Roman" panose="02020603050405020304" pitchFamily="18" charset="0"/>
                <a:cs typeface="Times New Roman" panose="02020603050405020304" pitchFamily="18" charset="0"/>
              </a:rPr>
              <a:t>class</a:t>
            </a:r>
            <a:r>
              <a:rPr lang="en-US" dirty="0">
                <a:latin typeface="Times New Roman" panose="02020603050405020304" pitchFamily="18" charset="0"/>
                <a:cs typeface="Times New Roman" panose="02020603050405020304" pitchFamily="18" charset="0"/>
              </a:rPr>
              <a:t>, however, is normally (not always) treated</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 a </a:t>
            </a:r>
            <a:r>
              <a:rPr lang="en-US" b="1" dirty="0">
                <a:solidFill>
                  <a:srgbClr val="6600CC"/>
                </a:solidFill>
                <a:latin typeface="Times New Roman" panose="02020603050405020304" pitchFamily="18" charset="0"/>
                <a:cs typeface="Times New Roman" panose="02020603050405020304" pitchFamily="18" charset="0"/>
              </a:rPr>
              <a:t>special address</a:t>
            </a:r>
            <a:r>
              <a:rPr lang="en-US"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first address </a:t>
            </a:r>
            <a:r>
              <a:rPr lang="en-US" dirty="0">
                <a:latin typeface="Times New Roman" panose="02020603050405020304" pitchFamily="18" charset="0"/>
                <a:cs typeface="Times New Roman" panose="02020603050405020304" pitchFamily="18" charset="0"/>
              </a:rPr>
              <a:t>is called the </a:t>
            </a:r>
            <a:r>
              <a:rPr lang="en-US" b="1" dirty="0">
                <a:solidFill>
                  <a:srgbClr val="0000CC"/>
                </a:solidFill>
                <a:latin typeface="Times New Roman" panose="02020603050405020304" pitchFamily="18" charset="0"/>
                <a:cs typeface="Times New Roman" panose="02020603050405020304" pitchFamily="18" charset="0"/>
              </a:rPr>
              <a:t>network address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defines</a:t>
            </a:r>
            <a:r>
              <a:rPr lang="en-US" dirty="0">
                <a:latin typeface="Times New Roman" panose="02020603050405020304" pitchFamily="18" charset="0"/>
                <a:cs typeface="Times New Roman" panose="02020603050405020304" pitchFamily="18" charset="0"/>
              </a:rPr>
              <a:t> the </a:t>
            </a:r>
            <a:r>
              <a:rPr lang="en-US" b="1" dirty="0">
                <a:solidFill>
                  <a:srgbClr val="FF0000"/>
                </a:solidFill>
                <a:latin typeface="Times New Roman" panose="02020603050405020304" pitchFamily="18" charset="0"/>
                <a:cs typeface="Times New Roman" panose="02020603050405020304" pitchFamily="18" charset="0"/>
              </a:rPr>
              <a:t>organization network</a:t>
            </a:r>
            <a:r>
              <a:rPr lang="en-US" b="1"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It </a:t>
            </a:r>
            <a:r>
              <a:rPr lang="en-US" b="1" dirty="0">
                <a:solidFill>
                  <a:srgbClr val="660033"/>
                </a:solidFill>
                <a:latin typeface="Times New Roman" panose="02020603050405020304" pitchFamily="18" charset="0"/>
                <a:cs typeface="Times New Roman" panose="02020603050405020304" pitchFamily="18" charset="0"/>
              </a:rPr>
              <a:t>defines</a:t>
            </a:r>
            <a:r>
              <a:rPr lang="en-US" dirty="0">
                <a:latin typeface="Times New Roman" panose="02020603050405020304" pitchFamily="18" charset="0"/>
                <a:cs typeface="Times New Roman" panose="02020603050405020304" pitchFamily="18" charset="0"/>
              </a:rPr>
              <a:t> the </a:t>
            </a:r>
            <a:r>
              <a:rPr lang="en-US" b="1" dirty="0">
                <a:solidFill>
                  <a:srgbClr val="660033"/>
                </a:solidFill>
                <a:latin typeface="Times New Roman" panose="02020603050405020304" pitchFamily="18" charset="0"/>
                <a:cs typeface="Times New Roman" panose="02020603050405020304" pitchFamily="18" charset="0"/>
              </a:rPr>
              <a:t>organization</a:t>
            </a:r>
            <a:r>
              <a:rPr lang="en-US" dirty="0">
                <a:latin typeface="Times New Roman" panose="02020603050405020304" pitchFamily="18" charset="0"/>
                <a:cs typeface="Times New Roman" panose="02020603050405020304" pitchFamily="18" charset="0"/>
              </a:rPr>
              <a:t> </a:t>
            </a:r>
            <a:r>
              <a:rPr lang="en-US" b="1" dirty="0">
                <a:solidFill>
                  <a:srgbClr val="660033"/>
                </a:solidFill>
                <a:latin typeface="Times New Roman" panose="02020603050405020304" pitchFamily="18" charset="0"/>
                <a:cs typeface="Times New Roman" panose="02020603050405020304" pitchFamily="18" charset="0"/>
              </a:rPr>
              <a:t>itself</a:t>
            </a:r>
            <a:r>
              <a:rPr lang="en-US" dirty="0">
                <a:latin typeface="Times New Roman" panose="02020603050405020304" pitchFamily="18" charset="0"/>
                <a:cs typeface="Times New Roman" panose="02020603050405020304" pitchFamily="18" charset="0"/>
              </a:rPr>
              <a:t> to the </a:t>
            </a:r>
            <a:r>
              <a:rPr lang="en-US" b="1" dirty="0">
                <a:solidFill>
                  <a:srgbClr val="FF0000"/>
                </a:solidFill>
                <a:latin typeface="Times New Roman" panose="02020603050405020304" pitchFamily="18" charset="0"/>
                <a:cs typeface="Times New Roman" panose="02020603050405020304" pitchFamily="18" charset="0"/>
              </a:rPr>
              <a:t>rest</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of the </a:t>
            </a:r>
            <a:r>
              <a:rPr lang="en-US" b="1" dirty="0">
                <a:solidFill>
                  <a:srgbClr val="FF0000"/>
                </a:solidFill>
                <a:latin typeface="Times New Roman" panose="02020603050405020304" pitchFamily="18" charset="0"/>
                <a:cs typeface="Times New Roman" panose="02020603050405020304" pitchFamily="18" charset="0"/>
              </a:rPr>
              <a:t>world</a:t>
            </a:r>
            <a:r>
              <a:rPr lang="en-US" dirty="0">
                <a:solidFill>
                  <a:srgbClr val="FF0000"/>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first address </a:t>
            </a:r>
            <a:r>
              <a:rPr lang="en-US" dirty="0">
                <a:latin typeface="Times New Roman" panose="02020603050405020304" pitchFamily="18" charset="0"/>
                <a:cs typeface="Times New Roman" panose="02020603050405020304" pitchFamily="18" charset="0"/>
              </a:rPr>
              <a:t>is the one that is used by </a:t>
            </a:r>
            <a:r>
              <a:rPr lang="en-US" b="1" dirty="0">
                <a:solidFill>
                  <a:srgbClr val="FF0000"/>
                </a:solidFill>
                <a:latin typeface="Times New Roman" panose="02020603050405020304" pitchFamily="18" charset="0"/>
                <a:cs typeface="Times New Roman" panose="02020603050405020304" pitchFamily="18" charset="0"/>
              </a:rPr>
              <a:t>routers</a:t>
            </a:r>
            <a:r>
              <a:rPr lang="en-US" dirty="0">
                <a:latin typeface="Times New Roman" panose="02020603050405020304" pitchFamily="18" charset="0"/>
                <a:cs typeface="Times New Roman" panose="02020603050405020304" pitchFamily="18" charset="0"/>
              </a:rPr>
              <a:t> to </a:t>
            </a:r>
            <a:r>
              <a:rPr lang="en-US" b="1" dirty="0">
                <a:solidFill>
                  <a:srgbClr val="9900FF"/>
                </a:solidFill>
                <a:latin typeface="Times New Roman" panose="02020603050405020304" pitchFamily="18" charset="0"/>
                <a:cs typeface="Times New Roman" panose="02020603050405020304" pitchFamily="18" charset="0"/>
              </a:rPr>
              <a:t>direct</a:t>
            </a:r>
            <a:r>
              <a:rPr lang="en-US" dirty="0">
                <a:latin typeface="Times New Roman" panose="02020603050405020304" pitchFamily="18" charset="0"/>
                <a:cs typeface="Times New Roman" panose="02020603050405020304" pitchFamily="18" charset="0"/>
              </a:rPr>
              <a:t> the </a:t>
            </a:r>
            <a:r>
              <a:rPr lang="en-US" b="1" dirty="0">
                <a:solidFill>
                  <a:srgbClr val="9900FF"/>
                </a:solidFill>
                <a:latin typeface="Times New Roman" panose="02020603050405020304" pitchFamily="18" charset="0"/>
                <a:cs typeface="Times New Roman" panose="02020603050405020304" pitchFamily="18" charset="0"/>
              </a:rPr>
              <a:t>message</a:t>
            </a:r>
            <a:r>
              <a:rPr lang="en-US" dirty="0">
                <a:latin typeface="Times New Roman" panose="02020603050405020304" pitchFamily="18" charset="0"/>
                <a:cs typeface="Times New Roman" panose="02020603050405020304" pitchFamily="18" charset="0"/>
              </a:rPr>
              <a:t> </a:t>
            </a:r>
            <a:r>
              <a:rPr lang="en-US" b="1" dirty="0">
                <a:solidFill>
                  <a:srgbClr val="9900FF"/>
                </a:solidFill>
                <a:latin typeface="Times New Roman" panose="02020603050405020304" pitchFamily="18" charset="0"/>
                <a:cs typeface="Times New Roman" panose="02020603050405020304" pitchFamily="18" charset="0"/>
              </a:rPr>
              <a:t>sent</a:t>
            </a:r>
            <a:r>
              <a:rPr lang="en-US" dirty="0">
                <a:latin typeface="Times New Roman" panose="02020603050405020304" pitchFamily="18" charset="0"/>
                <a:cs typeface="Times New Roman" panose="02020603050405020304" pitchFamily="18" charset="0"/>
              </a:rPr>
              <a:t> to the </a:t>
            </a:r>
            <a:r>
              <a:rPr lang="en-US" b="1" dirty="0">
                <a:latin typeface="Times New Roman" panose="02020603050405020304" pitchFamily="18" charset="0"/>
                <a:cs typeface="Times New Roman" panose="02020603050405020304" pitchFamily="18" charset="0"/>
              </a:rPr>
              <a:t>organization</a:t>
            </a:r>
            <a:r>
              <a:rPr lang="en-US" dirty="0">
                <a:latin typeface="Times New Roman" panose="02020603050405020304" pitchFamily="18" charset="0"/>
                <a:cs typeface="Times New Roman" panose="02020603050405020304" pitchFamily="18" charset="0"/>
              </a:rPr>
              <a:t> from the </a:t>
            </a:r>
            <a:r>
              <a:rPr lang="en-US" b="1" dirty="0">
                <a:latin typeface="Times New Roman" panose="02020603050405020304" pitchFamily="18" charset="0"/>
                <a:cs typeface="Times New Roman" panose="02020603050405020304" pitchFamily="18" charset="0"/>
              </a:rPr>
              <a:t>outside</a:t>
            </a:r>
            <a:r>
              <a:rPr lang="en-US"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50</a:t>
            </a:fld>
            <a:endParaRPr lang="en-US"/>
          </a:p>
        </p:txBody>
      </p:sp>
    </p:spTree>
    <p:extLst>
      <p:ext uri="{BB962C8B-B14F-4D97-AF65-F5344CB8AC3E}">
        <p14:creationId xmlns:p14="http://schemas.microsoft.com/office/powerpoint/2010/main" val="37623579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1"/>
            <a:ext cx="10515600" cy="751113"/>
          </a:xfrm>
        </p:spPr>
        <p:txBody>
          <a:bodyPr>
            <a:normAutofit/>
          </a:bodyPr>
          <a:lstStyle/>
          <a:p>
            <a:pPr algn="ctr" eaLnBrk="1" hangingPunct="1"/>
            <a:r>
              <a:rPr lang="en-US" altLang="en-US" sz="3200" b="1" dirty="0">
                <a:solidFill>
                  <a:srgbClr val="FF0000"/>
                </a:solidFill>
                <a:latin typeface="Times New Roman" panose="02020603050405020304" pitchFamily="18" charset="0"/>
                <a:cs typeface="Times New Roman" panose="02020603050405020304" pitchFamily="18" charset="0"/>
              </a:rPr>
              <a:t>The Fast Way</a:t>
            </a:r>
          </a:p>
        </p:txBody>
      </p:sp>
      <p:sp>
        <p:nvSpPr>
          <p:cNvPr id="20483" name="Rectangle 3"/>
          <p:cNvSpPr>
            <a:spLocks noGrp="1" noChangeArrowheads="1"/>
          </p:cNvSpPr>
          <p:nvPr>
            <p:ph type="body" idx="1"/>
          </p:nvPr>
        </p:nvSpPr>
        <p:spPr>
          <a:xfrm>
            <a:off x="0" y="604157"/>
            <a:ext cx="12191999" cy="6253843"/>
          </a:xfrm>
        </p:spPr>
        <p:txBody>
          <a:bodyPr>
            <a:normAutofit fontScale="92500"/>
          </a:bodyPr>
          <a:lstStyle/>
          <a:p>
            <a:pPr algn="just" eaLnBrk="1" hangingPunct="1">
              <a:lnSpc>
                <a:spcPct val="150000"/>
              </a:lnSpc>
              <a:spcBef>
                <a:spcPts val="0"/>
              </a:spcBef>
              <a:buFont typeface="Wingdings" panose="05000000000000000000" pitchFamily="2" charset="2"/>
              <a:buChar char="Ø"/>
            </a:pPr>
            <a:r>
              <a:rPr lang="en-US" altLang="en-US" sz="4000" dirty="0">
                <a:solidFill>
                  <a:srgbClr val="000000"/>
                </a:solidFill>
                <a:latin typeface="Times New Roman" panose="02020603050405020304" pitchFamily="18" charset="0"/>
                <a:cs typeface="Times New Roman" panose="02020603050405020304" pitchFamily="18" charset="0"/>
              </a:rPr>
              <a:t>Before starting, you need to do is answer five simple questions:</a:t>
            </a:r>
          </a:p>
          <a:p>
            <a:pPr lvl="1" algn="just" eaLnBrk="1" hangingPunct="1">
              <a:lnSpc>
                <a:spcPct val="150000"/>
              </a:lnSpc>
              <a:spcBef>
                <a:spcPts val="0"/>
              </a:spcBef>
              <a:buFontTx/>
              <a:buNone/>
            </a:pPr>
            <a:r>
              <a:rPr lang="en-US" altLang="en-US" sz="3600" dirty="0">
                <a:solidFill>
                  <a:srgbClr val="3A832F"/>
                </a:solidFill>
                <a:latin typeface="Times New Roman" panose="02020603050405020304" pitchFamily="18" charset="0"/>
                <a:cs typeface="Times New Roman" panose="02020603050405020304" pitchFamily="18" charset="0"/>
              </a:rPr>
              <a:t>1. </a:t>
            </a:r>
            <a:r>
              <a:rPr lang="en-US" altLang="en-US" sz="3600" dirty="0">
                <a:solidFill>
                  <a:srgbClr val="000000"/>
                </a:solidFill>
                <a:latin typeface="Times New Roman" panose="02020603050405020304" pitchFamily="18" charset="0"/>
                <a:cs typeface="Times New Roman" panose="02020603050405020304" pitchFamily="18" charset="0"/>
              </a:rPr>
              <a:t>How many subnets does the chosen subnet</a:t>
            </a:r>
          </a:p>
          <a:p>
            <a:pPr lvl="1" algn="just" eaLnBrk="1" hangingPunct="1">
              <a:lnSpc>
                <a:spcPct val="150000"/>
              </a:lnSpc>
              <a:spcBef>
                <a:spcPts val="0"/>
              </a:spcBef>
              <a:buFontTx/>
              <a:buNone/>
            </a:pPr>
            <a:r>
              <a:rPr lang="en-US" altLang="en-US" sz="3600" dirty="0">
                <a:solidFill>
                  <a:srgbClr val="000000"/>
                </a:solidFill>
                <a:latin typeface="Times New Roman" panose="02020603050405020304" pitchFamily="18" charset="0"/>
                <a:cs typeface="Times New Roman" panose="02020603050405020304" pitchFamily="18" charset="0"/>
              </a:rPr>
              <a:t>mask produce?</a:t>
            </a:r>
          </a:p>
          <a:p>
            <a:pPr lvl="1" algn="just" eaLnBrk="1" hangingPunct="1">
              <a:lnSpc>
                <a:spcPct val="150000"/>
              </a:lnSpc>
              <a:spcBef>
                <a:spcPts val="0"/>
              </a:spcBef>
              <a:buFontTx/>
              <a:buNone/>
            </a:pPr>
            <a:r>
              <a:rPr lang="en-US" altLang="en-US" sz="3600" dirty="0">
                <a:solidFill>
                  <a:srgbClr val="3A832F"/>
                </a:solidFill>
                <a:latin typeface="Times New Roman" panose="02020603050405020304" pitchFamily="18" charset="0"/>
                <a:cs typeface="Times New Roman" panose="02020603050405020304" pitchFamily="18" charset="0"/>
              </a:rPr>
              <a:t>2. </a:t>
            </a:r>
            <a:r>
              <a:rPr lang="en-US" altLang="en-US" sz="3600" dirty="0">
                <a:solidFill>
                  <a:srgbClr val="000000"/>
                </a:solidFill>
                <a:latin typeface="Times New Roman" panose="02020603050405020304" pitchFamily="18" charset="0"/>
                <a:cs typeface="Times New Roman" panose="02020603050405020304" pitchFamily="18" charset="0"/>
              </a:rPr>
              <a:t>How many valid hosts per subnet are available?</a:t>
            </a:r>
          </a:p>
          <a:p>
            <a:pPr lvl="1" algn="just" eaLnBrk="1" hangingPunct="1">
              <a:lnSpc>
                <a:spcPct val="150000"/>
              </a:lnSpc>
              <a:spcBef>
                <a:spcPts val="0"/>
              </a:spcBef>
              <a:buFontTx/>
              <a:buNone/>
            </a:pPr>
            <a:r>
              <a:rPr lang="en-US" altLang="en-US" sz="3600" dirty="0">
                <a:solidFill>
                  <a:srgbClr val="3A832F"/>
                </a:solidFill>
                <a:latin typeface="Times New Roman" panose="02020603050405020304" pitchFamily="18" charset="0"/>
                <a:cs typeface="Times New Roman" panose="02020603050405020304" pitchFamily="18" charset="0"/>
              </a:rPr>
              <a:t>3. </a:t>
            </a:r>
            <a:r>
              <a:rPr lang="en-US" altLang="en-US" sz="3600" dirty="0">
                <a:solidFill>
                  <a:srgbClr val="000000"/>
                </a:solidFill>
                <a:latin typeface="Times New Roman" panose="02020603050405020304" pitchFamily="18" charset="0"/>
                <a:cs typeface="Times New Roman" panose="02020603050405020304" pitchFamily="18" charset="0"/>
              </a:rPr>
              <a:t>What are the valid subnets?</a:t>
            </a:r>
          </a:p>
          <a:p>
            <a:pPr lvl="1" algn="just" eaLnBrk="1" hangingPunct="1">
              <a:lnSpc>
                <a:spcPct val="150000"/>
              </a:lnSpc>
              <a:spcBef>
                <a:spcPts val="0"/>
              </a:spcBef>
              <a:buFontTx/>
              <a:buNone/>
            </a:pPr>
            <a:r>
              <a:rPr lang="en-US" altLang="en-US" sz="3600" dirty="0">
                <a:solidFill>
                  <a:srgbClr val="3A832F"/>
                </a:solidFill>
                <a:latin typeface="Times New Roman" panose="02020603050405020304" pitchFamily="18" charset="0"/>
                <a:cs typeface="Times New Roman" panose="02020603050405020304" pitchFamily="18" charset="0"/>
              </a:rPr>
              <a:t>4. </a:t>
            </a:r>
            <a:r>
              <a:rPr lang="en-US" altLang="en-US" sz="3600" dirty="0">
                <a:solidFill>
                  <a:srgbClr val="000000"/>
                </a:solidFill>
                <a:latin typeface="Times New Roman" panose="02020603050405020304" pitchFamily="18" charset="0"/>
                <a:cs typeface="Times New Roman" panose="02020603050405020304" pitchFamily="18" charset="0"/>
              </a:rPr>
              <a:t>What’s the broadcast address of each subnet?</a:t>
            </a:r>
          </a:p>
          <a:p>
            <a:pPr lvl="1" algn="just" eaLnBrk="1" hangingPunct="1">
              <a:lnSpc>
                <a:spcPct val="150000"/>
              </a:lnSpc>
              <a:spcBef>
                <a:spcPts val="0"/>
              </a:spcBef>
              <a:buFontTx/>
              <a:buNone/>
            </a:pPr>
            <a:r>
              <a:rPr lang="en-US" altLang="en-US" sz="3600" dirty="0">
                <a:solidFill>
                  <a:srgbClr val="3A832F"/>
                </a:solidFill>
                <a:latin typeface="Times New Roman" panose="02020603050405020304" pitchFamily="18" charset="0"/>
                <a:cs typeface="Times New Roman" panose="02020603050405020304" pitchFamily="18" charset="0"/>
              </a:rPr>
              <a:t>5. </a:t>
            </a:r>
            <a:r>
              <a:rPr lang="en-US" altLang="en-US" sz="3600" dirty="0">
                <a:solidFill>
                  <a:srgbClr val="000000"/>
                </a:solidFill>
                <a:latin typeface="Times New Roman" panose="02020603050405020304" pitchFamily="18" charset="0"/>
                <a:cs typeface="Times New Roman" panose="02020603050405020304" pitchFamily="18" charset="0"/>
              </a:rPr>
              <a:t>What are the valid hosts in each subnet?</a:t>
            </a:r>
            <a:endParaRPr lang="en-US"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86644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4301"/>
            <a:ext cx="12050486" cy="391885"/>
          </a:xfrm>
        </p:spPr>
        <p:txBody>
          <a:bodyPr>
            <a:normAutofit fontScale="90000"/>
          </a:bodyPr>
          <a:lstStyle/>
          <a:p>
            <a:pPr algn="ctr"/>
            <a:r>
              <a:rPr lang="en-GB" sz="3600" b="1" dirty="0">
                <a:solidFill>
                  <a:srgbClr val="FF0000"/>
                </a:solidFill>
                <a:latin typeface="Times New Roman" panose="02020603050405020304" pitchFamily="18" charset="0"/>
                <a:cs typeface="Times New Roman" panose="02020603050405020304" pitchFamily="18" charset="0"/>
              </a:rPr>
              <a:t>Number of Subnets </a:t>
            </a:r>
          </a:p>
        </p:txBody>
      </p:sp>
      <p:sp>
        <p:nvSpPr>
          <p:cNvPr id="3" name="Content Placeholder 2"/>
          <p:cNvSpPr>
            <a:spLocks noGrp="1"/>
          </p:cNvSpPr>
          <p:nvPr>
            <p:ph idx="1"/>
          </p:nvPr>
        </p:nvSpPr>
        <p:spPr>
          <a:xfrm>
            <a:off x="146957" y="506186"/>
            <a:ext cx="11903529" cy="6215289"/>
          </a:xfrm>
        </p:spPr>
        <p:txBody>
          <a:bodyPr>
            <a:normAutofit fontScale="92500" lnSpcReduction="20000"/>
          </a:bodyPr>
          <a:lstStyle/>
          <a:p>
            <a:pPr algn="just">
              <a:lnSpc>
                <a:spcPct val="150000"/>
              </a:lnSpc>
              <a:spcBef>
                <a:spcPts val="0"/>
              </a:spcBef>
              <a:buFont typeface="Wingdings" panose="05000000000000000000" pitchFamily="2" charset="2"/>
              <a:buChar char="Ø"/>
            </a:pPr>
            <a:r>
              <a:rPr lang="en-US" altLang="en-US" sz="4000" b="1" dirty="0">
                <a:solidFill>
                  <a:srgbClr val="000000"/>
                </a:solidFill>
                <a:latin typeface="Times New Roman" panose="02020603050405020304" pitchFamily="18" charset="0"/>
                <a:cs typeface="Times New Roman" panose="02020603050405020304" pitchFamily="18" charset="0"/>
              </a:rPr>
              <a:t>How many subnets?</a:t>
            </a:r>
          </a:p>
          <a:p>
            <a:pPr lvl="1" algn="just">
              <a:lnSpc>
                <a:spcPct val="150000"/>
              </a:lnSpc>
              <a:spcBef>
                <a:spcPts val="0"/>
              </a:spcBef>
              <a:buFont typeface="Wingdings" panose="05000000000000000000" pitchFamily="2" charset="2"/>
              <a:buChar char="§"/>
            </a:pPr>
            <a:r>
              <a:rPr lang="en-US" altLang="en-US" sz="3600" dirty="0">
                <a:solidFill>
                  <a:srgbClr val="3A832F"/>
                </a:solidFill>
                <a:latin typeface="Times New Roman" panose="02020603050405020304" pitchFamily="18" charset="0"/>
                <a:cs typeface="Times New Roman" panose="02020603050405020304" pitchFamily="18" charset="0"/>
              </a:rPr>
              <a:t> </a:t>
            </a:r>
            <a:r>
              <a:rPr lang="en-US" altLang="en-US" sz="3600" dirty="0">
                <a:solidFill>
                  <a:srgbClr val="000000"/>
                </a:solidFill>
                <a:latin typeface="Times New Roman" panose="02020603050405020304" pitchFamily="18" charset="0"/>
                <a:cs typeface="Times New Roman" panose="02020603050405020304" pitchFamily="18" charset="0"/>
              </a:rPr>
              <a:t>2</a:t>
            </a:r>
            <a:r>
              <a:rPr lang="en-US" altLang="en-US" sz="3600" baseline="30000" dirty="0">
                <a:solidFill>
                  <a:srgbClr val="000000"/>
                </a:solidFill>
                <a:latin typeface="Times New Roman" panose="02020603050405020304" pitchFamily="18" charset="0"/>
                <a:cs typeface="Times New Roman" panose="02020603050405020304" pitchFamily="18" charset="0"/>
              </a:rPr>
              <a:t>x</a:t>
            </a:r>
            <a:r>
              <a:rPr lang="en-US" altLang="en-US" sz="3600" dirty="0">
                <a:solidFill>
                  <a:srgbClr val="000000"/>
                </a:solidFill>
                <a:latin typeface="Times New Roman" panose="02020603050405020304" pitchFamily="18" charset="0"/>
                <a:cs typeface="Times New Roman" panose="02020603050405020304" pitchFamily="18" charset="0"/>
              </a:rPr>
              <a:t> - 2= number of subnets. x is the number of masked bits, or the 1s.</a:t>
            </a:r>
          </a:p>
          <a:p>
            <a:pPr lvl="1" algn="just">
              <a:lnSpc>
                <a:spcPct val="150000"/>
              </a:lnSpc>
              <a:spcBef>
                <a:spcPts val="0"/>
              </a:spcBef>
              <a:buFont typeface="Wingdings" panose="05000000000000000000" pitchFamily="2" charset="2"/>
              <a:buChar char="§"/>
            </a:pPr>
            <a:r>
              <a:rPr lang="en-US" altLang="en-US" sz="3600" b="1" dirty="0">
                <a:solidFill>
                  <a:srgbClr val="3A832F"/>
                </a:solidFill>
                <a:latin typeface="Times New Roman" panose="02020603050405020304" pitchFamily="18" charset="0"/>
                <a:cs typeface="Times New Roman" panose="02020603050405020304" pitchFamily="18" charset="0"/>
              </a:rPr>
              <a:t> </a:t>
            </a:r>
            <a:r>
              <a:rPr lang="en-US" altLang="en-US" sz="3600" b="1" dirty="0">
                <a:solidFill>
                  <a:srgbClr val="000000"/>
                </a:solidFill>
                <a:latin typeface="Times New Roman" panose="02020603050405020304" pitchFamily="18" charset="0"/>
                <a:cs typeface="Times New Roman" panose="02020603050405020304" pitchFamily="18" charset="0"/>
              </a:rPr>
              <a:t>For example</a:t>
            </a:r>
            <a:r>
              <a:rPr lang="en-US" altLang="en-US" sz="3600" dirty="0">
                <a:solidFill>
                  <a:srgbClr val="000000"/>
                </a:solidFill>
                <a:latin typeface="Times New Roman" panose="02020603050405020304" pitchFamily="18" charset="0"/>
                <a:cs typeface="Times New Roman" panose="02020603050405020304" pitchFamily="18" charset="0"/>
              </a:rPr>
              <a:t>, given a class C subnet mask of 255.255.255.192, the number of ones gives  us 2</a:t>
            </a:r>
            <a:r>
              <a:rPr lang="en-US" altLang="en-US" sz="3600" baseline="30000" dirty="0">
                <a:solidFill>
                  <a:srgbClr val="000000"/>
                </a:solidFill>
                <a:latin typeface="Times New Roman" panose="02020603050405020304" pitchFamily="18" charset="0"/>
                <a:cs typeface="Times New Roman" panose="02020603050405020304" pitchFamily="18" charset="0"/>
              </a:rPr>
              <a:t>2</a:t>
            </a:r>
            <a:r>
              <a:rPr lang="en-US" altLang="en-US" sz="3600" dirty="0">
                <a:solidFill>
                  <a:srgbClr val="000000"/>
                </a:solidFill>
                <a:latin typeface="Times New Roman" panose="02020603050405020304" pitchFamily="18" charset="0"/>
                <a:cs typeface="Times New Roman" panose="02020603050405020304" pitchFamily="18" charset="0"/>
              </a:rPr>
              <a:t> = 4 subnets.</a:t>
            </a:r>
          </a:p>
          <a:p>
            <a:pPr lvl="1" algn="just">
              <a:lnSpc>
                <a:spcPct val="150000"/>
              </a:lnSpc>
              <a:spcBef>
                <a:spcPts val="0"/>
              </a:spcBef>
              <a:buFont typeface="Wingdings" panose="05000000000000000000" pitchFamily="2" charset="2"/>
              <a:buChar char="§"/>
            </a:pPr>
            <a:r>
              <a:rPr lang="en-US" altLang="en-US" sz="3600" dirty="0">
                <a:solidFill>
                  <a:srgbClr val="3A832F"/>
                </a:solidFill>
                <a:latin typeface="Times New Roman" panose="02020603050405020304" pitchFamily="18" charset="0"/>
                <a:cs typeface="Times New Roman" panose="02020603050405020304" pitchFamily="18" charset="0"/>
              </a:rPr>
              <a:t> </a:t>
            </a:r>
            <a:r>
              <a:rPr lang="en-US" altLang="en-US" sz="3600" dirty="0">
                <a:solidFill>
                  <a:srgbClr val="000000"/>
                </a:solidFill>
                <a:latin typeface="Times New Roman" panose="02020603050405020304" pitchFamily="18" charset="0"/>
                <a:cs typeface="Times New Roman" panose="02020603050405020304" pitchFamily="18" charset="0"/>
              </a:rPr>
              <a:t>Note that we only count the number of ones that are found in the host part of the subnet mask.</a:t>
            </a:r>
          </a:p>
          <a:p>
            <a:pPr lvl="1" algn="just">
              <a:lnSpc>
                <a:spcPct val="150000"/>
              </a:lnSpc>
              <a:spcBef>
                <a:spcPts val="0"/>
              </a:spcBef>
              <a:buFont typeface="Wingdings" panose="05000000000000000000" pitchFamily="2" charset="2"/>
              <a:buChar char="§"/>
            </a:pPr>
            <a:r>
              <a:rPr lang="en-US" altLang="en-US" sz="3600" dirty="0">
                <a:solidFill>
                  <a:srgbClr val="3A832F"/>
                </a:solidFill>
                <a:latin typeface="Times New Roman" panose="02020603050405020304" pitchFamily="18" charset="0"/>
                <a:cs typeface="Times New Roman" panose="02020603050405020304" pitchFamily="18" charset="0"/>
              </a:rPr>
              <a:t> </a:t>
            </a:r>
            <a:r>
              <a:rPr lang="en-US" altLang="en-US" sz="3600" dirty="0">
                <a:solidFill>
                  <a:srgbClr val="000000"/>
                </a:solidFill>
                <a:latin typeface="Times New Roman" panose="02020603050405020304" pitchFamily="18" charset="0"/>
                <a:cs typeface="Times New Roman" panose="02020603050405020304" pitchFamily="18" charset="0"/>
              </a:rPr>
              <a:t>For class C address 255.255.255.0 is the default subnet, 192=11000000 in binary, so there are only 2 ones.</a:t>
            </a:r>
          </a:p>
          <a:p>
            <a:pPr algn="just">
              <a:lnSpc>
                <a:spcPct val="150000"/>
              </a:lnSpc>
              <a:spcBef>
                <a:spcPts val="0"/>
              </a:spcBef>
              <a:buFont typeface="Wingdings" panose="05000000000000000000" pitchFamily="2" charset="2"/>
              <a:buChar char="§"/>
            </a:pPr>
            <a:endParaRPr lang="en-US" altLang="en-US" sz="40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sz="4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D3B27F1-A1DB-4496-9D6F-C7E1FD4717E5}" type="slidenum">
              <a:rPr lang="en-GB" smtClean="0"/>
              <a:t>52</a:t>
            </a:fld>
            <a:endParaRPr lang="en-GB"/>
          </a:p>
        </p:txBody>
      </p:sp>
    </p:spTree>
    <p:extLst>
      <p:ext uri="{BB962C8B-B14F-4D97-AF65-F5344CB8AC3E}">
        <p14:creationId xmlns:p14="http://schemas.microsoft.com/office/powerpoint/2010/main" val="16876671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522513"/>
          </a:xfrm>
        </p:spPr>
        <p:txBody>
          <a:bodyPr>
            <a:normAutofit fontScale="90000"/>
          </a:bodyPr>
          <a:lstStyle/>
          <a:p>
            <a:pPr algn="ctr"/>
            <a:r>
              <a:rPr lang="en-GB" sz="3600" b="1" dirty="0">
                <a:solidFill>
                  <a:srgbClr val="0000CC"/>
                </a:solidFill>
                <a:latin typeface="Times New Roman" panose="02020603050405020304" pitchFamily="18" charset="0"/>
                <a:cs typeface="Times New Roman" panose="02020603050405020304" pitchFamily="18" charset="0"/>
              </a:rPr>
              <a:t>Number of Hosts per subnet and its valid subnets </a:t>
            </a:r>
          </a:p>
        </p:txBody>
      </p:sp>
      <p:sp>
        <p:nvSpPr>
          <p:cNvPr id="3" name="Content Placeholder 2"/>
          <p:cNvSpPr>
            <a:spLocks noGrp="1"/>
          </p:cNvSpPr>
          <p:nvPr>
            <p:ph idx="1"/>
          </p:nvPr>
        </p:nvSpPr>
        <p:spPr>
          <a:xfrm>
            <a:off x="0" y="391886"/>
            <a:ext cx="12192000" cy="6466114"/>
          </a:xfrm>
        </p:spPr>
        <p:txBody>
          <a:bodyPr>
            <a:noAutofit/>
          </a:bodyPr>
          <a:lstStyle/>
          <a:p>
            <a:pPr algn="just">
              <a:lnSpc>
                <a:spcPct val="150000"/>
              </a:lnSpc>
              <a:spcBef>
                <a:spcPts val="0"/>
              </a:spcBef>
              <a:buFont typeface="Wingdings" panose="05000000000000000000" pitchFamily="2" charset="2"/>
              <a:buChar char="Ø"/>
            </a:pPr>
            <a:r>
              <a:rPr lang="en-US" altLang="en-US" sz="2600" b="1" dirty="0">
                <a:solidFill>
                  <a:srgbClr val="FF0000"/>
                </a:solidFill>
                <a:latin typeface="Times New Roman" panose="02020603050405020304" pitchFamily="18" charset="0"/>
                <a:cs typeface="Times New Roman" panose="02020603050405020304" pitchFamily="18" charset="0"/>
              </a:rPr>
              <a:t>How many hosts per subnet?</a:t>
            </a:r>
          </a:p>
          <a:p>
            <a:pPr lvl="1" algn="just">
              <a:lnSpc>
                <a:spcPct val="150000"/>
              </a:lnSpc>
              <a:spcBef>
                <a:spcPts val="0"/>
              </a:spcBef>
              <a:buFont typeface="Wingdings" panose="05000000000000000000" pitchFamily="2" charset="2"/>
              <a:buChar char="§"/>
            </a:pPr>
            <a:r>
              <a:rPr lang="en-US" altLang="en-US" sz="2600" dirty="0">
                <a:solidFill>
                  <a:srgbClr val="3A832F"/>
                </a:solidFill>
                <a:latin typeface="Times New Roman" panose="02020603050405020304" pitchFamily="18" charset="0"/>
                <a:cs typeface="Times New Roman" panose="02020603050405020304" pitchFamily="18" charset="0"/>
              </a:rPr>
              <a:t> </a:t>
            </a:r>
            <a:r>
              <a:rPr lang="en-US" altLang="en-US" sz="2600" dirty="0">
                <a:solidFill>
                  <a:srgbClr val="000000"/>
                </a:solidFill>
                <a:latin typeface="Times New Roman" panose="02020603050405020304" pitchFamily="18" charset="0"/>
                <a:cs typeface="Times New Roman" panose="02020603050405020304" pitchFamily="18" charset="0"/>
              </a:rPr>
              <a:t>2</a:t>
            </a:r>
            <a:r>
              <a:rPr lang="en-US" altLang="en-US" sz="2600" baseline="30000" dirty="0">
                <a:solidFill>
                  <a:srgbClr val="000000"/>
                </a:solidFill>
                <a:latin typeface="Times New Roman" panose="02020603050405020304" pitchFamily="18" charset="0"/>
                <a:cs typeface="Times New Roman" panose="02020603050405020304" pitchFamily="18" charset="0"/>
              </a:rPr>
              <a:t>y</a:t>
            </a:r>
            <a:r>
              <a:rPr lang="en-US" altLang="en-US" sz="2600" dirty="0">
                <a:solidFill>
                  <a:srgbClr val="000000"/>
                </a:solidFill>
                <a:latin typeface="Times New Roman" panose="02020603050405020304" pitchFamily="18" charset="0"/>
                <a:cs typeface="Times New Roman" panose="02020603050405020304" pitchFamily="18" charset="0"/>
              </a:rPr>
              <a:t> – 2 = number of hosts per subnet. y is the number of unmasked bits, or the 0s. For example, in 11000000, the number of zeros gives us 2</a:t>
            </a:r>
            <a:r>
              <a:rPr lang="en-US" altLang="en-US" sz="2600" baseline="30000" dirty="0">
                <a:solidFill>
                  <a:srgbClr val="000000"/>
                </a:solidFill>
                <a:latin typeface="Times New Roman" panose="02020603050405020304" pitchFamily="18" charset="0"/>
                <a:cs typeface="Times New Roman" panose="02020603050405020304" pitchFamily="18" charset="0"/>
              </a:rPr>
              <a:t>6</a:t>
            </a:r>
            <a:r>
              <a:rPr lang="en-US" altLang="en-US" sz="2600" dirty="0">
                <a:solidFill>
                  <a:srgbClr val="000000"/>
                </a:solidFill>
                <a:latin typeface="Times New Roman" panose="02020603050405020304" pitchFamily="18" charset="0"/>
                <a:cs typeface="Times New Roman" panose="02020603050405020304" pitchFamily="18" charset="0"/>
              </a:rPr>
              <a:t> – 2 = 62 hosts per subnet.</a:t>
            </a:r>
          </a:p>
          <a:p>
            <a:pPr lvl="1" algn="just">
              <a:lnSpc>
                <a:spcPct val="150000"/>
              </a:lnSpc>
              <a:spcBef>
                <a:spcPts val="0"/>
              </a:spcBef>
              <a:buFont typeface="Wingdings" panose="05000000000000000000" pitchFamily="2" charset="2"/>
              <a:buChar char="§"/>
            </a:pPr>
            <a:r>
              <a:rPr lang="en-US" altLang="en-US" sz="2600" dirty="0">
                <a:solidFill>
                  <a:srgbClr val="3A832F"/>
                </a:solidFill>
                <a:latin typeface="Times New Roman" panose="02020603050405020304" pitchFamily="18" charset="0"/>
                <a:cs typeface="Times New Roman" panose="02020603050405020304" pitchFamily="18" charset="0"/>
              </a:rPr>
              <a:t> </a:t>
            </a:r>
            <a:r>
              <a:rPr lang="en-US" altLang="en-US" sz="2600" dirty="0">
                <a:solidFill>
                  <a:srgbClr val="000000"/>
                </a:solidFill>
                <a:latin typeface="Times New Roman" panose="02020603050405020304" pitchFamily="18" charset="0"/>
                <a:cs typeface="Times New Roman" panose="02020603050405020304" pitchFamily="18" charset="0"/>
              </a:rPr>
              <a:t>You need to subtract two for </a:t>
            </a:r>
            <a:r>
              <a:rPr lang="en-US" altLang="en-US" sz="2600" b="1" dirty="0">
                <a:solidFill>
                  <a:srgbClr val="000000"/>
                </a:solidFill>
                <a:latin typeface="Times New Roman" panose="02020603050405020304" pitchFamily="18" charset="0"/>
                <a:cs typeface="Times New Roman" panose="02020603050405020304" pitchFamily="18" charset="0"/>
              </a:rPr>
              <a:t>the subnet </a:t>
            </a:r>
            <a:r>
              <a:rPr lang="en-US" altLang="en-US" sz="2600" dirty="0">
                <a:solidFill>
                  <a:srgbClr val="000000"/>
                </a:solidFill>
                <a:latin typeface="Times New Roman" panose="02020603050405020304" pitchFamily="18" charset="0"/>
                <a:cs typeface="Times New Roman" panose="02020603050405020304" pitchFamily="18" charset="0"/>
              </a:rPr>
              <a:t>address and </a:t>
            </a:r>
            <a:r>
              <a:rPr lang="en-US" altLang="en-US" sz="2600" b="1" dirty="0">
                <a:solidFill>
                  <a:srgbClr val="000000"/>
                </a:solidFill>
                <a:latin typeface="Times New Roman" panose="02020603050405020304" pitchFamily="18" charset="0"/>
                <a:cs typeface="Times New Roman" panose="02020603050405020304" pitchFamily="18" charset="0"/>
              </a:rPr>
              <a:t>the broadcast address</a:t>
            </a:r>
            <a:r>
              <a:rPr lang="en-US" altLang="en-US" sz="2600" dirty="0">
                <a:solidFill>
                  <a:srgbClr val="000000"/>
                </a:solidFill>
                <a:latin typeface="Times New Roman" panose="02020603050405020304" pitchFamily="18" charset="0"/>
                <a:cs typeface="Times New Roman" panose="02020603050405020304" pitchFamily="18" charset="0"/>
              </a:rPr>
              <a:t>, which are not valid hosts.</a:t>
            </a:r>
          </a:p>
          <a:p>
            <a:pPr algn="just">
              <a:lnSpc>
                <a:spcPct val="150000"/>
              </a:lnSpc>
              <a:spcBef>
                <a:spcPts val="0"/>
              </a:spcBef>
              <a:buFont typeface="Wingdings" panose="05000000000000000000" pitchFamily="2" charset="2"/>
              <a:buChar char="Ø"/>
            </a:pPr>
            <a:r>
              <a:rPr lang="en-US" altLang="en-US" sz="2600" dirty="0">
                <a:solidFill>
                  <a:srgbClr val="CE9B00"/>
                </a:solidFill>
                <a:latin typeface="Times New Roman" panose="02020603050405020304" pitchFamily="18" charset="0"/>
                <a:cs typeface="Times New Roman" panose="02020603050405020304" pitchFamily="18" charset="0"/>
              </a:rPr>
              <a:t> </a:t>
            </a:r>
            <a:r>
              <a:rPr lang="en-US" altLang="en-US" sz="2600" b="1" dirty="0">
                <a:solidFill>
                  <a:srgbClr val="FF0000"/>
                </a:solidFill>
                <a:latin typeface="Times New Roman" panose="02020603050405020304" pitchFamily="18" charset="0"/>
                <a:cs typeface="Times New Roman" panose="02020603050405020304" pitchFamily="18" charset="0"/>
              </a:rPr>
              <a:t>What are the valid subnets?</a:t>
            </a:r>
          </a:p>
          <a:p>
            <a:pPr lvl="1" algn="just">
              <a:lnSpc>
                <a:spcPct val="150000"/>
              </a:lnSpc>
              <a:spcBef>
                <a:spcPts val="0"/>
              </a:spcBef>
              <a:buFont typeface="Wingdings" panose="05000000000000000000" pitchFamily="2" charset="2"/>
              <a:buChar char="§"/>
            </a:pPr>
            <a:r>
              <a:rPr lang="en-US" altLang="en-US" sz="2600" dirty="0">
                <a:solidFill>
                  <a:srgbClr val="3A832F"/>
                </a:solidFill>
                <a:latin typeface="Times New Roman" panose="02020603050405020304" pitchFamily="18" charset="0"/>
                <a:cs typeface="Times New Roman" panose="02020603050405020304" pitchFamily="18" charset="0"/>
              </a:rPr>
              <a:t> </a:t>
            </a:r>
            <a:r>
              <a:rPr lang="en-US" altLang="en-US" sz="2600" dirty="0">
                <a:solidFill>
                  <a:srgbClr val="000000"/>
                </a:solidFill>
                <a:latin typeface="Times New Roman" panose="02020603050405020304" pitchFamily="18" charset="0"/>
                <a:cs typeface="Times New Roman" panose="02020603050405020304" pitchFamily="18" charset="0"/>
              </a:rPr>
              <a:t>First calculate the block size.</a:t>
            </a:r>
          </a:p>
          <a:p>
            <a:pPr lvl="1" algn="just">
              <a:lnSpc>
                <a:spcPct val="150000"/>
              </a:lnSpc>
              <a:spcBef>
                <a:spcPts val="0"/>
              </a:spcBef>
              <a:buFont typeface="Wingdings" panose="05000000000000000000" pitchFamily="2" charset="2"/>
              <a:buChar char="§"/>
            </a:pPr>
            <a:r>
              <a:rPr lang="en-US" altLang="en-US" sz="2600" dirty="0">
                <a:solidFill>
                  <a:srgbClr val="3A832F"/>
                </a:solidFill>
                <a:latin typeface="Times New Roman" panose="02020603050405020304" pitchFamily="18" charset="0"/>
                <a:cs typeface="Times New Roman" panose="02020603050405020304" pitchFamily="18" charset="0"/>
              </a:rPr>
              <a:t> </a:t>
            </a:r>
            <a:r>
              <a:rPr lang="en-US" altLang="en-US" sz="2600" dirty="0">
                <a:solidFill>
                  <a:srgbClr val="000000"/>
                </a:solidFill>
                <a:latin typeface="Times New Roman" panose="02020603050405020304" pitchFamily="18" charset="0"/>
                <a:cs typeface="Times New Roman" panose="02020603050405020304" pitchFamily="18" charset="0"/>
              </a:rPr>
              <a:t>256 – subnet mask = block size, or increment number.</a:t>
            </a:r>
          </a:p>
          <a:p>
            <a:pPr lvl="1" algn="just">
              <a:lnSpc>
                <a:spcPct val="150000"/>
              </a:lnSpc>
              <a:spcBef>
                <a:spcPts val="0"/>
              </a:spcBef>
              <a:buFont typeface="Wingdings" panose="05000000000000000000" pitchFamily="2" charset="2"/>
              <a:buChar char="§"/>
            </a:pPr>
            <a:r>
              <a:rPr lang="en-US" altLang="en-US" sz="2600" dirty="0">
                <a:solidFill>
                  <a:srgbClr val="3A832F"/>
                </a:solidFill>
                <a:latin typeface="Times New Roman" panose="02020603050405020304" pitchFamily="18" charset="0"/>
                <a:cs typeface="Times New Roman" panose="02020603050405020304" pitchFamily="18" charset="0"/>
              </a:rPr>
              <a:t> </a:t>
            </a:r>
            <a:r>
              <a:rPr lang="en-US" altLang="en-US" sz="2600" dirty="0">
                <a:solidFill>
                  <a:srgbClr val="000000"/>
                </a:solidFill>
                <a:latin typeface="Times New Roman" panose="02020603050405020304" pitchFamily="18" charset="0"/>
                <a:cs typeface="Times New Roman" panose="02020603050405020304" pitchFamily="18" charset="0"/>
              </a:rPr>
              <a:t>An example would be 256 – 192 = 64. The block size of a 192 mask is always 64.</a:t>
            </a:r>
          </a:p>
          <a:p>
            <a:pPr lvl="1" algn="just">
              <a:lnSpc>
                <a:spcPct val="150000"/>
              </a:lnSpc>
              <a:spcBef>
                <a:spcPts val="0"/>
              </a:spcBef>
              <a:buFont typeface="Wingdings" panose="05000000000000000000" pitchFamily="2" charset="2"/>
              <a:buChar char="§"/>
            </a:pPr>
            <a:r>
              <a:rPr lang="en-US" altLang="en-US" sz="2600" dirty="0">
                <a:solidFill>
                  <a:srgbClr val="3A832F"/>
                </a:solidFill>
                <a:latin typeface="Times New Roman" panose="02020603050405020304" pitchFamily="18" charset="0"/>
                <a:cs typeface="Times New Roman" panose="02020603050405020304" pitchFamily="18" charset="0"/>
              </a:rPr>
              <a:t> </a:t>
            </a:r>
            <a:r>
              <a:rPr lang="en-US" altLang="en-US" sz="2600" dirty="0">
                <a:solidFill>
                  <a:srgbClr val="000000"/>
                </a:solidFill>
                <a:latin typeface="Times New Roman" panose="02020603050405020304" pitchFamily="18" charset="0"/>
                <a:cs typeface="Times New Roman" panose="02020603050405020304" pitchFamily="18" charset="0"/>
              </a:rPr>
              <a:t>Second, start counting at zero in blocks of 64 until you reach the subnet mask value and these are your subnets. 0, 64, 128, 192.</a:t>
            </a:r>
          </a:p>
          <a:p>
            <a:pPr algn="just">
              <a:lnSpc>
                <a:spcPct val="150000"/>
              </a:lnSpc>
              <a:spcBef>
                <a:spcPts val="0"/>
              </a:spcBef>
              <a:buFont typeface="Wingdings" panose="05000000000000000000" pitchFamily="2" charset="2"/>
              <a:buChar char="§"/>
            </a:pPr>
            <a:endParaRPr lang="en-US" altLang="en-US" sz="26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D3B27F1-A1DB-4496-9D6F-C7E1FD4717E5}" type="slidenum">
              <a:rPr lang="en-GB" smtClean="0"/>
              <a:t>53</a:t>
            </a:fld>
            <a:endParaRPr lang="en-GB"/>
          </a:p>
        </p:txBody>
      </p:sp>
    </p:spTree>
    <p:extLst>
      <p:ext uri="{BB962C8B-B14F-4D97-AF65-F5344CB8AC3E}">
        <p14:creationId xmlns:p14="http://schemas.microsoft.com/office/powerpoint/2010/main" val="4556393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xfrm>
            <a:off x="0" y="0"/>
            <a:ext cx="12192000" cy="6858000"/>
          </a:xfrm>
        </p:spPr>
        <p:txBody>
          <a:bodyPr>
            <a:noAutofit/>
          </a:bodyPr>
          <a:lstStyle/>
          <a:p>
            <a:pPr algn="just" eaLnBrk="1" hangingPunct="1">
              <a:lnSpc>
                <a:spcPct val="150000"/>
              </a:lnSpc>
              <a:spcBef>
                <a:spcPts val="0"/>
              </a:spcBef>
              <a:buFont typeface="Wingdings" panose="05000000000000000000" pitchFamily="2" charset="2"/>
              <a:buChar char="Ø"/>
            </a:pPr>
            <a:r>
              <a:rPr lang="en-US" altLang="en-US" sz="2600" b="1" dirty="0">
                <a:solidFill>
                  <a:srgbClr val="FF0000"/>
                </a:solidFill>
                <a:latin typeface="Times New Roman" panose="02020603050405020304" pitchFamily="18" charset="0"/>
                <a:cs typeface="Times New Roman" panose="02020603050405020304" pitchFamily="18" charset="0"/>
              </a:rPr>
              <a:t>What’s the broadcast address for each subnet?</a:t>
            </a:r>
          </a:p>
          <a:p>
            <a:pPr lvl="1" algn="just" eaLnBrk="1" hangingPunct="1">
              <a:lnSpc>
                <a:spcPct val="150000"/>
              </a:lnSpc>
              <a:spcBef>
                <a:spcPts val="0"/>
              </a:spcBef>
              <a:buFont typeface="Wingdings" panose="05000000000000000000" pitchFamily="2" charset="2"/>
              <a:buChar char="§"/>
            </a:pPr>
            <a:r>
              <a:rPr lang="en-US" altLang="en-US" sz="2600" dirty="0">
                <a:solidFill>
                  <a:srgbClr val="3A832F"/>
                </a:solidFill>
                <a:latin typeface="Times New Roman" panose="02020603050405020304" pitchFamily="18" charset="0"/>
                <a:cs typeface="Times New Roman" panose="02020603050405020304" pitchFamily="18" charset="0"/>
              </a:rPr>
              <a:t> </a:t>
            </a:r>
            <a:r>
              <a:rPr lang="en-US" altLang="en-US" sz="2600" dirty="0">
                <a:solidFill>
                  <a:srgbClr val="000000"/>
                </a:solidFill>
                <a:latin typeface="Times New Roman" panose="02020603050405020304" pitchFamily="18" charset="0"/>
                <a:cs typeface="Times New Roman" panose="02020603050405020304" pitchFamily="18" charset="0"/>
              </a:rPr>
              <a:t>Since we counted our subnets in the last section as 0, 64, 128, and 192, the broadcast address is always the number right before the next subnet.</a:t>
            </a:r>
          </a:p>
          <a:p>
            <a:pPr lvl="1" algn="just" eaLnBrk="1" hangingPunct="1">
              <a:lnSpc>
                <a:spcPct val="150000"/>
              </a:lnSpc>
              <a:spcBef>
                <a:spcPts val="0"/>
              </a:spcBef>
              <a:buFont typeface="Wingdings" panose="05000000000000000000" pitchFamily="2" charset="2"/>
              <a:buChar char="§"/>
            </a:pPr>
            <a:r>
              <a:rPr lang="en-US" altLang="en-US" sz="2600" dirty="0">
                <a:solidFill>
                  <a:srgbClr val="3A832F"/>
                </a:solidFill>
                <a:latin typeface="Times New Roman" panose="02020603050405020304" pitchFamily="18" charset="0"/>
                <a:cs typeface="Times New Roman" panose="02020603050405020304" pitchFamily="18" charset="0"/>
              </a:rPr>
              <a:t> </a:t>
            </a:r>
            <a:r>
              <a:rPr lang="en-US" altLang="en-US" sz="2600" dirty="0">
                <a:solidFill>
                  <a:srgbClr val="000000"/>
                </a:solidFill>
                <a:latin typeface="Times New Roman" panose="02020603050405020304" pitchFamily="18" charset="0"/>
                <a:cs typeface="Times New Roman" panose="02020603050405020304" pitchFamily="18" charset="0"/>
              </a:rPr>
              <a:t>For example, the 0 subnet has a broadcast address of 63 because the next subnet is 64. The 64 subnet has a broadcast address of 127 because the next subnet is 128, etc.</a:t>
            </a:r>
          </a:p>
          <a:p>
            <a:pPr lvl="1" algn="just" eaLnBrk="1" hangingPunct="1">
              <a:lnSpc>
                <a:spcPct val="150000"/>
              </a:lnSpc>
              <a:spcBef>
                <a:spcPts val="0"/>
              </a:spcBef>
              <a:buFont typeface="Wingdings" panose="05000000000000000000" pitchFamily="2" charset="2"/>
              <a:buChar char="§"/>
            </a:pPr>
            <a:r>
              <a:rPr lang="en-US" altLang="en-US" sz="2600" dirty="0">
                <a:solidFill>
                  <a:srgbClr val="3A832F"/>
                </a:solidFill>
                <a:latin typeface="Times New Roman" panose="02020603050405020304" pitchFamily="18" charset="0"/>
                <a:cs typeface="Times New Roman" panose="02020603050405020304" pitchFamily="18" charset="0"/>
              </a:rPr>
              <a:t> </a:t>
            </a:r>
            <a:r>
              <a:rPr lang="en-US" altLang="en-US" sz="2600" dirty="0">
                <a:solidFill>
                  <a:srgbClr val="000000"/>
                </a:solidFill>
                <a:latin typeface="Times New Roman" panose="02020603050405020304" pitchFamily="18" charset="0"/>
                <a:cs typeface="Times New Roman" panose="02020603050405020304" pitchFamily="18" charset="0"/>
              </a:rPr>
              <a:t>And remember, the broadcast of the last subnet is always 255 for Class C.</a:t>
            </a:r>
          </a:p>
          <a:p>
            <a:pPr algn="just" eaLnBrk="1" hangingPunct="1">
              <a:lnSpc>
                <a:spcPct val="150000"/>
              </a:lnSpc>
              <a:spcBef>
                <a:spcPts val="0"/>
              </a:spcBef>
              <a:buFont typeface="Wingdings" panose="05000000000000000000" pitchFamily="2" charset="2"/>
              <a:buChar char="Ø"/>
            </a:pPr>
            <a:r>
              <a:rPr lang="en-US" altLang="en-US" sz="2600" b="1" dirty="0">
                <a:solidFill>
                  <a:srgbClr val="FF0000"/>
                </a:solidFill>
                <a:latin typeface="Times New Roman" panose="02020603050405020304" pitchFamily="18" charset="0"/>
                <a:cs typeface="Times New Roman" panose="02020603050405020304" pitchFamily="18" charset="0"/>
              </a:rPr>
              <a:t>What are the valid hosts?</a:t>
            </a:r>
          </a:p>
          <a:p>
            <a:pPr lvl="1" algn="just" eaLnBrk="1" hangingPunct="1">
              <a:lnSpc>
                <a:spcPct val="150000"/>
              </a:lnSpc>
              <a:spcBef>
                <a:spcPts val="0"/>
              </a:spcBef>
              <a:buFont typeface="Wingdings" panose="05000000000000000000" pitchFamily="2" charset="2"/>
              <a:buChar char="§"/>
            </a:pPr>
            <a:r>
              <a:rPr lang="en-US" altLang="en-US" sz="2600" dirty="0">
                <a:solidFill>
                  <a:srgbClr val="3A832F"/>
                </a:solidFill>
                <a:latin typeface="Times New Roman" panose="02020603050405020304" pitchFamily="18" charset="0"/>
                <a:cs typeface="Times New Roman" panose="02020603050405020304" pitchFamily="18" charset="0"/>
              </a:rPr>
              <a:t> </a:t>
            </a:r>
            <a:r>
              <a:rPr lang="en-US" altLang="en-US" sz="2600" dirty="0">
                <a:solidFill>
                  <a:srgbClr val="000000"/>
                </a:solidFill>
                <a:latin typeface="Times New Roman" panose="02020603050405020304" pitchFamily="18" charset="0"/>
                <a:cs typeface="Times New Roman" panose="02020603050405020304" pitchFamily="18" charset="0"/>
              </a:rPr>
              <a:t>Valid hosts are the numbers between the subnets, omitting all the 0s and all 1s. </a:t>
            </a:r>
          </a:p>
          <a:p>
            <a:pPr lvl="1" algn="just" eaLnBrk="1" hangingPunct="1">
              <a:lnSpc>
                <a:spcPct val="150000"/>
              </a:lnSpc>
              <a:spcBef>
                <a:spcPts val="0"/>
              </a:spcBef>
              <a:buFont typeface="Wingdings" panose="05000000000000000000" pitchFamily="2" charset="2"/>
              <a:buChar char="§"/>
            </a:pPr>
            <a:r>
              <a:rPr lang="en-US" altLang="en-US" sz="2600" dirty="0">
                <a:solidFill>
                  <a:srgbClr val="3A832F"/>
                </a:solidFill>
                <a:latin typeface="Times New Roman" panose="02020603050405020304" pitchFamily="18" charset="0"/>
                <a:cs typeface="Times New Roman" panose="02020603050405020304" pitchFamily="18" charset="0"/>
              </a:rPr>
              <a:t> </a:t>
            </a:r>
            <a:r>
              <a:rPr lang="en-US" altLang="en-US" sz="2600" dirty="0">
                <a:solidFill>
                  <a:srgbClr val="000000"/>
                </a:solidFill>
                <a:latin typeface="Times New Roman" panose="02020603050405020304" pitchFamily="18" charset="0"/>
                <a:cs typeface="Times New Roman" panose="02020603050405020304" pitchFamily="18" charset="0"/>
              </a:rPr>
              <a:t>For example, if 64 is the subnet number and 127 is the broadcast address, then 65–126 is the valid host range—it’s always the numbers between the subnet address and the broadcast address. These are the addresses you assign to nodes.</a:t>
            </a:r>
          </a:p>
          <a:p>
            <a:pPr algn="just" eaLnBrk="1" hangingPunct="1">
              <a:lnSpc>
                <a:spcPct val="150000"/>
              </a:lnSpc>
              <a:spcBef>
                <a:spcPts val="0"/>
              </a:spcBef>
              <a:buFont typeface="Wingdings" panose="05000000000000000000" pitchFamily="2" charset="2"/>
              <a:buChar char="§"/>
            </a:pPr>
            <a:endParaRPr lang="en-US"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32840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524000" y="0"/>
            <a:ext cx="7772400" cy="326571"/>
          </a:xfrm>
        </p:spPr>
        <p:txBody>
          <a:bodyPr>
            <a:normAutofit fontScale="90000"/>
          </a:bodyPr>
          <a:lstStyle/>
          <a:p>
            <a:pPr algn="ctr" eaLnBrk="1" hangingPunct="1"/>
            <a:r>
              <a:rPr lang="en-US" altLang="en-US" b="1" dirty="0">
                <a:solidFill>
                  <a:srgbClr val="0000CC"/>
                </a:solidFill>
                <a:latin typeface="Times New Roman" panose="02020603050405020304" pitchFamily="18" charset="0"/>
                <a:cs typeface="Times New Roman" panose="02020603050405020304" pitchFamily="18" charset="0"/>
              </a:rPr>
              <a:t>Activity </a:t>
            </a:r>
          </a:p>
        </p:txBody>
      </p:sp>
      <p:sp>
        <p:nvSpPr>
          <p:cNvPr id="24579" name="Rectangle 3"/>
          <p:cNvSpPr>
            <a:spLocks noGrp="1" noChangeArrowheads="1"/>
          </p:cNvSpPr>
          <p:nvPr>
            <p:ph type="body" idx="1"/>
          </p:nvPr>
        </p:nvSpPr>
        <p:spPr>
          <a:xfrm>
            <a:off x="1" y="326571"/>
            <a:ext cx="12192000" cy="6531429"/>
          </a:xfrm>
        </p:spPr>
        <p:txBody>
          <a:bodyPr>
            <a:noAutofit/>
          </a:bodyPr>
          <a:lstStyle/>
          <a:p>
            <a:pPr algn="just" eaLnBrk="1" hangingPunct="1">
              <a:lnSpc>
                <a:spcPct val="150000"/>
              </a:lnSpc>
              <a:spcBef>
                <a:spcPts val="0"/>
              </a:spcBef>
              <a:buFont typeface="Wingdings" panose="05000000000000000000" pitchFamily="2" charset="2"/>
              <a:buChar char="Ø"/>
            </a:pPr>
            <a:r>
              <a:rPr lang="en-US" altLang="en-US" sz="2500" dirty="0">
                <a:solidFill>
                  <a:srgbClr val="000000"/>
                </a:solidFill>
                <a:latin typeface="Times New Roman" panose="02020603050405020304" pitchFamily="18" charset="0"/>
                <a:cs typeface="Times New Roman" panose="02020603050405020304" pitchFamily="18" charset="0"/>
              </a:rPr>
              <a:t>We’re going to subnet the network address 192.168.10.0 and subnet mask 255.255.255.224.</a:t>
            </a:r>
          </a:p>
          <a:p>
            <a:pPr marL="514350" indent="-514350" algn="just" eaLnBrk="1" hangingPunct="1">
              <a:lnSpc>
                <a:spcPct val="150000"/>
              </a:lnSpc>
              <a:spcBef>
                <a:spcPts val="0"/>
              </a:spcBef>
              <a:buAutoNum type="arabicPeriod"/>
            </a:pPr>
            <a:r>
              <a:rPr lang="en-US" altLang="en-US" sz="2500" dirty="0">
                <a:solidFill>
                  <a:srgbClr val="000000"/>
                </a:solidFill>
                <a:latin typeface="Times New Roman" panose="02020603050405020304" pitchFamily="18" charset="0"/>
                <a:cs typeface="Times New Roman" panose="02020603050405020304" pitchFamily="18" charset="0"/>
              </a:rPr>
              <a:t>How many subnets?</a:t>
            </a:r>
          </a:p>
          <a:p>
            <a:pPr algn="just" eaLnBrk="1" hangingPunct="1">
              <a:lnSpc>
                <a:spcPct val="150000"/>
              </a:lnSpc>
              <a:spcBef>
                <a:spcPts val="0"/>
              </a:spcBef>
              <a:buFont typeface="Wingdings" panose="05000000000000000000" pitchFamily="2" charset="2"/>
              <a:buChar char="§"/>
            </a:pPr>
            <a:r>
              <a:rPr lang="en-US" altLang="en-US" sz="2500" dirty="0">
                <a:solidFill>
                  <a:srgbClr val="000000"/>
                </a:solidFill>
                <a:latin typeface="Times New Roman" panose="02020603050405020304" pitchFamily="18" charset="0"/>
                <a:cs typeface="Times New Roman" panose="02020603050405020304" pitchFamily="18" charset="0"/>
              </a:rPr>
              <a:t>224 is 11100000, so our equation would be 2</a:t>
            </a:r>
            <a:r>
              <a:rPr lang="en-US" altLang="en-US" sz="2500" baseline="30000" dirty="0">
                <a:solidFill>
                  <a:srgbClr val="000000"/>
                </a:solidFill>
                <a:latin typeface="Times New Roman" panose="02020603050405020304" pitchFamily="18" charset="0"/>
                <a:cs typeface="Times New Roman" panose="02020603050405020304" pitchFamily="18" charset="0"/>
              </a:rPr>
              <a:t>3</a:t>
            </a:r>
            <a:r>
              <a:rPr lang="en-US" altLang="en-US" sz="2500" dirty="0">
                <a:solidFill>
                  <a:srgbClr val="000000"/>
                </a:solidFill>
                <a:latin typeface="Times New Roman" panose="02020603050405020304" pitchFamily="18" charset="0"/>
                <a:cs typeface="Times New Roman" panose="02020603050405020304" pitchFamily="18" charset="0"/>
              </a:rPr>
              <a:t> = 8.</a:t>
            </a:r>
          </a:p>
          <a:p>
            <a:pPr marL="0" indent="0" algn="just" eaLnBrk="1" hangingPunct="1">
              <a:lnSpc>
                <a:spcPct val="150000"/>
              </a:lnSpc>
              <a:spcBef>
                <a:spcPts val="0"/>
              </a:spcBef>
              <a:buNone/>
            </a:pPr>
            <a:r>
              <a:rPr lang="en-US" altLang="en-US" sz="2500" dirty="0">
                <a:solidFill>
                  <a:srgbClr val="000000"/>
                </a:solidFill>
                <a:latin typeface="Times New Roman" panose="02020603050405020304" pitchFamily="18" charset="0"/>
                <a:cs typeface="Times New Roman" panose="02020603050405020304" pitchFamily="18" charset="0"/>
              </a:rPr>
              <a:t>2. How many hosts:		</a:t>
            </a:r>
            <a:r>
              <a:rPr lang="en-US" altLang="en-US" sz="2500" dirty="0">
                <a:solidFill>
                  <a:srgbClr val="3A832F"/>
                </a:solidFill>
                <a:latin typeface="Times New Roman" panose="02020603050405020304" pitchFamily="18" charset="0"/>
                <a:cs typeface="Times New Roman" panose="02020603050405020304" pitchFamily="18" charset="0"/>
              </a:rPr>
              <a:t> </a:t>
            </a:r>
            <a:r>
              <a:rPr lang="en-US" altLang="en-US" sz="2500" dirty="0">
                <a:solidFill>
                  <a:srgbClr val="000000"/>
                </a:solidFill>
                <a:latin typeface="Times New Roman" panose="02020603050405020304" pitchFamily="18" charset="0"/>
                <a:cs typeface="Times New Roman" panose="02020603050405020304" pitchFamily="18" charset="0"/>
              </a:rPr>
              <a:t>2</a:t>
            </a:r>
            <a:r>
              <a:rPr lang="en-US" altLang="en-US" sz="2500" baseline="30000" dirty="0">
                <a:solidFill>
                  <a:srgbClr val="000000"/>
                </a:solidFill>
                <a:latin typeface="Times New Roman" panose="02020603050405020304" pitchFamily="18" charset="0"/>
                <a:cs typeface="Times New Roman" panose="02020603050405020304" pitchFamily="18" charset="0"/>
              </a:rPr>
              <a:t>5</a:t>
            </a:r>
            <a:r>
              <a:rPr lang="en-US" altLang="en-US" sz="2500" dirty="0">
                <a:solidFill>
                  <a:srgbClr val="000000"/>
                </a:solidFill>
                <a:latin typeface="Times New Roman" panose="02020603050405020304" pitchFamily="18" charset="0"/>
                <a:cs typeface="Times New Roman" panose="02020603050405020304" pitchFamily="18" charset="0"/>
              </a:rPr>
              <a:t> – 2 = 30.</a:t>
            </a:r>
          </a:p>
          <a:p>
            <a:pPr marL="0" indent="0" algn="just" eaLnBrk="1" hangingPunct="1">
              <a:lnSpc>
                <a:spcPct val="150000"/>
              </a:lnSpc>
              <a:spcBef>
                <a:spcPts val="0"/>
              </a:spcBef>
              <a:buNone/>
            </a:pPr>
            <a:r>
              <a:rPr lang="en-US" altLang="en-US" sz="2500" dirty="0">
                <a:solidFill>
                  <a:srgbClr val="CE9B00"/>
                </a:solidFill>
                <a:latin typeface="Times New Roman" panose="02020603050405020304" pitchFamily="18" charset="0"/>
                <a:cs typeface="Times New Roman" panose="02020603050405020304" pitchFamily="18" charset="0"/>
              </a:rPr>
              <a:t>3. </a:t>
            </a:r>
            <a:r>
              <a:rPr lang="en-US" altLang="en-US" sz="2500" dirty="0">
                <a:solidFill>
                  <a:srgbClr val="000000"/>
                </a:solidFill>
                <a:latin typeface="Times New Roman" panose="02020603050405020304" pitchFamily="18" charset="0"/>
                <a:cs typeface="Times New Roman" panose="02020603050405020304" pitchFamily="18" charset="0"/>
              </a:rPr>
              <a:t>What are the valid subnets?</a:t>
            </a:r>
          </a:p>
          <a:p>
            <a:pPr lvl="2" algn="just" eaLnBrk="1" hangingPunct="1">
              <a:lnSpc>
                <a:spcPct val="150000"/>
              </a:lnSpc>
              <a:spcBef>
                <a:spcPts val="0"/>
              </a:spcBef>
              <a:buFont typeface="Wingdings" panose="05000000000000000000" pitchFamily="2" charset="2"/>
              <a:buChar char="§"/>
            </a:pPr>
            <a:r>
              <a:rPr lang="en-US" altLang="en-US" sz="2500" dirty="0">
                <a:solidFill>
                  <a:srgbClr val="3A832F"/>
                </a:solidFill>
                <a:latin typeface="Times New Roman" panose="02020603050405020304" pitchFamily="18" charset="0"/>
                <a:cs typeface="Times New Roman" panose="02020603050405020304" pitchFamily="18" charset="0"/>
              </a:rPr>
              <a:t> </a:t>
            </a:r>
            <a:r>
              <a:rPr lang="en-US" altLang="en-US" sz="2500" dirty="0">
                <a:solidFill>
                  <a:srgbClr val="000000"/>
                </a:solidFill>
                <a:latin typeface="Times New Roman" panose="02020603050405020304" pitchFamily="18" charset="0"/>
                <a:cs typeface="Times New Roman" panose="02020603050405020304" pitchFamily="18" charset="0"/>
              </a:rPr>
              <a:t>256 – 224 = 32. We just start at zero and count to the subnet mask value in blocks (increments) of 32: 0, 32, 64, 96, 128, 160, 192, 224.</a:t>
            </a:r>
          </a:p>
          <a:p>
            <a:pPr marL="0" indent="0" algn="just" eaLnBrk="1" hangingPunct="1">
              <a:lnSpc>
                <a:spcPct val="150000"/>
              </a:lnSpc>
              <a:spcBef>
                <a:spcPts val="0"/>
              </a:spcBef>
              <a:buNone/>
            </a:pPr>
            <a:r>
              <a:rPr lang="en-US" altLang="en-US" sz="2500" dirty="0">
                <a:solidFill>
                  <a:srgbClr val="CE9B00"/>
                </a:solidFill>
                <a:latin typeface="Times New Roman" panose="02020603050405020304" pitchFamily="18" charset="0"/>
                <a:cs typeface="Times New Roman" panose="02020603050405020304" pitchFamily="18" charset="0"/>
              </a:rPr>
              <a:t>4. </a:t>
            </a:r>
            <a:r>
              <a:rPr lang="en-US" altLang="en-US" sz="2500" dirty="0">
                <a:solidFill>
                  <a:srgbClr val="000000"/>
                </a:solidFill>
                <a:latin typeface="Times New Roman" panose="02020603050405020304" pitchFamily="18" charset="0"/>
                <a:cs typeface="Times New Roman" panose="02020603050405020304" pitchFamily="18" charset="0"/>
              </a:rPr>
              <a:t>What’s the broadcast address for each subnet?</a:t>
            </a:r>
          </a:p>
          <a:p>
            <a:pPr lvl="2" algn="just" eaLnBrk="1" hangingPunct="1">
              <a:lnSpc>
                <a:spcPct val="150000"/>
              </a:lnSpc>
              <a:spcBef>
                <a:spcPts val="0"/>
              </a:spcBef>
              <a:buFont typeface="Wingdings" panose="05000000000000000000" pitchFamily="2" charset="2"/>
              <a:buChar char="§"/>
            </a:pPr>
            <a:r>
              <a:rPr lang="en-US" altLang="en-US" sz="2500" dirty="0">
                <a:solidFill>
                  <a:srgbClr val="3A832F"/>
                </a:solidFill>
                <a:latin typeface="Times New Roman" panose="02020603050405020304" pitchFamily="18" charset="0"/>
                <a:cs typeface="Times New Roman" panose="02020603050405020304" pitchFamily="18" charset="0"/>
              </a:rPr>
              <a:t> A</a:t>
            </a:r>
            <a:r>
              <a:rPr lang="en-US" altLang="en-US" sz="2500" dirty="0">
                <a:solidFill>
                  <a:srgbClr val="000000"/>
                </a:solidFill>
                <a:latin typeface="Times New Roman" panose="02020603050405020304" pitchFamily="18" charset="0"/>
                <a:cs typeface="Times New Roman" panose="02020603050405020304" pitchFamily="18" charset="0"/>
              </a:rPr>
              <a:t>lways the number right before the next subnet</a:t>
            </a:r>
          </a:p>
          <a:p>
            <a:pPr marL="0" indent="0" algn="just" eaLnBrk="1" hangingPunct="1">
              <a:lnSpc>
                <a:spcPct val="150000"/>
              </a:lnSpc>
              <a:spcBef>
                <a:spcPts val="0"/>
              </a:spcBef>
              <a:buNone/>
            </a:pPr>
            <a:r>
              <a:rPr lang="en-US" altLang="en-US" sz="2500" dirty="0">
                <a:solidFill>
                  <a:srgbClr val="CE9B00"/>
                </a:solidFill>
                <a:latin typeface="Times New Roman" panose="02020603050405020304" pitchFamily="18" charset="0"/>
                <a:cs typeface="Times New Roman" panose="02020603050405020304" pitchFamily="18" charset="0"/>
              </a:rPr>
              <a:t>5. </a:t>
            </a:r>
            <a:r>
              <a:rPr lang="en-US" altLang="en-US" sz="2500" dirty="0">
                <a:solidFill>
                  <a:srgbClr val="000000"/>
                </a:solidFill>
                <a:latin typeface="Times New Roman" panose="02020603050405020304" pitchFamily="18" charset="0"/>
                <a:cs typeface="Times New Roman" panose="02020603050405020304" pitchFamily="18" charset="0"/>
              </a:rPr>
              <a:t>What are the valid hosts?</a:t>
            </a:r>
          </a:p>
          <a:p>
            <a:pPr lvl="2" algn="just" eaLnBrk="1" hangingPunct="1">
              <a:lnSpc>
                <a:spcPct val="150000"/>
              </a:lnSpc>
              <a:spcBef>
                <a:spcPts val="0"/>
              </a:spcBef>
              <a:buFont typeface="Wingdings" panose="05000000000000000000" pitchFamily="2" charset="2"/>
              <a:buChar char="§"/>
            </a:pPr>
            <a:r>
              <a:rPr lang="en-US" altLang="en-US" sz="2500" dirty="0">
                <a:solidFill>
                  <a:srgbClr val="000000"/>
                </a:solidFill>
                <a:latin typeface="Times New Roman" panose="02020603050405020304" pitchFamily="18" charset="0"/>
                <a:cs typeface="Times New Roman" panose="02020603050405020304" pitchFamily="18" charset="0"/>
              </a:rPr>
              <a:t>The numbers between the subnet number and the broadcast address</a:t>
            </a:r>
          </a:p>
          <a:p>
            <a:pPr algn="just" eaLnBrk="1" hangingPunct="1">
              <a:lnSpc>
                <a:spcPct val="150000"/>
              </a:lnSpc>
              <a:spcBef>
                <a:spcPts val="0"/>
              </a:spcBef>
            </a:pPr>
            <a:endParaRPr lang="en-US" alt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35713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A92CA-5499-8F9A-2F6C-FBAC662A7771}"/>
              </a:ext>
            </a:extLst>
          </p:cNvPr>
          <p:cNvSpPr>
            <a:spLocks noGrp="1"/>
          </p:cNvSpPr>
          <p:nvPr>
            <p:ph type="title"/>
          </p:nvPr>
        </p:nvSpPr>
        <p:spPr>
          <a:xfrm>
            <a:off x="838200" y="1"/>
            <a:ext cx="10515600" cy="325463"/>
          </a:xfrm>
        </p:spPr>
        <p:txBody>
          <a:bodyPr>
            <a:noAutofit/>
          </a:bodyPr>
          <a:lstStyle/>
          <a:p>
            <a:pPr algn="ctr"/>
            <a:br>
              <a:rPr lang="en-GB" sz="3200" b="1" dirty="0">
                <a:solidFill>
                  <a:srgbClr val="FF0000"/>
                </a:solidFill>
                <a:latin typeface="Times New Roman" panose="02020603050405020304" pitchFamily="18" charset="0"/>
                <a:cs typeface="Times New Roman" panose="02020603050405020304" pitchFamily="18" charset="0"/>
              </a:rPr>
            </a:br>
            <a:r>
              <a:rPr lang="en-GB" sz="3200" b="1" dirty="0">
                <a:solidFill>
                  <a:srgbClr val="FF0000"/>
                </a:solidFill>
                <a:latin typeface="Times New Roman" panose="02020603050405020304" pitchFamily="18" charset="0"/>
                <a:cs typeface="Times New Roman" panose="02020603050405020304" pitchFamily="18" charset="0"/>
              </a:rPr>
              <a:t>Network Naming </a:t>
            </a:r>
            <a:br>
              <a:rPr lang="en-GB" sz="3200" dirty="0"/>
            </a:br>
            <a:endParaRPr lang="en-GB" sz="3200" dirty="0"/>
          </a:p>
        </p:txBody>
      </p:sp>
      <p:sp>
        <p:nvSpPr>
          <p:cNvPr id="3" name="Content Placeholder 2">
            <a:extLst>
              <a:ext uri="{FF2B5EF4-FFF2-40B4-BE49-F238E27FC236}">
                <a16:creationId xmlns:a16="http://schemas.microsoft.com/office/drawing/2014/main" id="{6D084B50-91CB-F8AB-F8D4-6BCBED61B5B0}"/>
              </a:ext>
            </a:extLst>
          </p:cNvPr>
          <p:cNvSpPr>
            <a:spLocks noGrp="1"/>
          </p:cNvSpPr>
          <p:nvPr>
            <p:ph idx="1"/>
          </p:nvPr>
        </p:nvSpPr>
        <p:spPr>
          <a:xfrm>
            <a:off x="0" y="325464"/>
            <a:ext cx="12191999" cy="6532535"/>
          </a:xfrm>
        </p:spPr>
        <p:txBody>
          <a:bodyPr>
            <a:noAutofit/>
          </a:bodyPr>
          <a:lstStyle/>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 </a:t>
            </a:r>
            <a:r>
              <a:rPr lang="en-GB" sz="2600" b="1" dirty="0">
                <a:solidFill>
                  <a:srgbClr val="0000CC"/>
                </a:solidFill>
                <a:latin typeface="Times New Roman" panose="02020603050405020304" pitchFamily="18" charset="0"/>
                <a:cs typeface="Times New Roman" panose="02020603050405020304" pitchFamily="18" charset="0"/>
              </a:rPr>
              <a:t>process</a:t>
            </a:r>
            <a:r>
              <a:rPr lang="en-GB" sz="2600" dirty="0">
                <a:latin typeface="Times New Roman" panose="02020603050405020304" pitchFamily="18" charset="0"/>
                <a:cs typeface="Times New Roman" panose="02020603050405020304" pitchFamily="18" charset="0"/>
              </a:rPr>
              <a:t> of </a:t>
            </a:r>
            <a:r>
              <a:rPr lang="en-GB" sz="2600" b="1" dirty="0">
                <a:solidFill>
                  <a:srgbClr val="0000CC"/>
                </a:solidFill>
                <a:latin typeface="Times New Roman" panose="02020603050405020304" pitchFamily="18" charset="0"/>
                <a:cs typeface="Times New Roman" panose="02020603050405020304" pitchFamily="18" charset="0"/>
              </a:rPr>
              <a:t>assigning</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names</a:t>
            </a:r>
            <a:r>
              <a:rPr lang="en-GB" sz="2600" dirty="0">
                <a:latin typeface="Times New Roman" panose="02020603050405020304" pitchFamily="18" charset="0"/>
                <a:cs typeface="Times New Roman" panose="02020603050405020304" pitchFamily="18" charset="0"/>
              </a:rPr>
              <a:t> to </a:t>
            </a:r>
            <a:r>
              <a:rPr lang="en-GB" sz="2600" b="1" dirty="0">
                <a:solidFill>
                  <a:srgbClr val="0000CC"/>
                </a:solidFill>
                <a:latin typeface="Times New Roman" panose="02020603050405020304" pitchFamily="18" charset="0"/>
                <a:cs typeface="Times New Roman" panose="02020603050405020304" pitchFamily="18" charset="0"/>
              </a:rPr>
              <a:t>elements</a:t>
            </a:r>
            <a:r>
              <a:rPr lang="en-GB" sz="2600" dirty="0">
                <a:latin typeface="Times New Roman" panose="02020603050405020304" pitchFamily="18" charset="0"/>
                <a:cs typeface="Times New Roman" panose="02020603050405020304" pitchFamily="18" charset="0"/>
              </a:rPr>
              <a:t> within a </a:t>
            </a:r>
            <a:r>
              <a:rPr lang="en-GB" sz="2600" b="1" dirty="0">
                <a:solidFill>
                  <a:srgbClr val="0000CC"/>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such as </a:t>
            </a:r>
            <a:r>
              <a:rPr lang="en-GB" sz="2600" b="1" dirty="0">
                <a:solidFill>
                  <a:srgbClr val="6600CC"/>
                </a:solidFill>
                <a:latin typeface="Times New Roman" panose="02020603050405020304" pitchFamily="18" charset="0"/>
                <a:cs typeface="Times New Roman" panose="02020603050405020304" pitchFamily="18" charset="0"/>
              </a:rPr>
              <a:t>devices</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servers</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resources</a:t>
            </a:r>
            <a:r>
              <a:rPr lang="en-GB" sz="2600" dirty="0">
                <a:latin typeface="Times New Roman" panose="02020603050405020304" pitchFamily="18" charset="0"/>
                <a:cs typeface="Times New Roman" panose="02020603050405020304" pitchFamily="18" charset="0"/>
              </a:rPr>
              <a:t>, or </a:t>
            </a:r>
            <a:r>
              <a:rPr lang="en-GB" sz="2600" b="1" dirty="0">
                <a:solidFill>
                  <a:srgbClr val="6600CC"/>
                </a:solidFill>
                <a:latin typeface="Times New Roman" panose="02020603050405020304" pitchFamily="18" charset="0"/>
                <a:cs typeface="Times New Roman" panose="02020603050405020304" pitchFamily="18" charset="0"/>
              </a:rPr>
              <a:t>services</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in order to facilitate </a:t>
            </a:r>
            <a:r>
              <a:rPr lang="en-GB" sz="2600" b="1" dirty="0">
                <a:latin typeface="Times New Roman" panose="02020603050405020304" pitchFamily="18" charset="0"/>
                <a:cs typeface="Times New Roman" panose="02020603050405020304" pitchFamily="18" charset="0"/>
              </a:rPr>
              <a:t>easier</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identification</a:t>
            </a:r>
            <a:r>
              <a:rPr lang="en-GB" sz="2600" dirty="0">
                <a:latin typeface="Times New Roman" panose="02020603050405020304" pitchFamily="18" charset="0"/>
                <a:cs typeface="Times New Roman" panose="02020603050405020304" pitchFamily="18" charset="0"/>
              </a:rPr>
              <a:t> and </a:t>
            </a:r>
            <a:r>
              <a:rPr lang="en-GB" sz="2600" b="1" dirty="0">
                <a:latin typeface="Times New Roman" panose="02020603050405020304" pitchFamily="18" charset="0"/>
                <a:cs typeface="Times New Roman" panose="02020603050405020304" pitchFamily="18" charset="0"/>
              </a:rPr>
              <a:t>communication</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This can include </a:t>
            </a:r>
            <a:r>
              <a:rPr lang="en-GB" sz="2600" b="1" dirty="0">
                <a:latin typeface="Times New Roman" panose="02020603050405020304" pitchFamily="18" charset="0"/>
                <a:cs typeface="Times New Roman" panose="02020603050405020304" pitchFamily="18" charset="0"/>
              </a:rPr>
              <a:t>naming</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schemes</a:t>
            </a:r>
            <a:r>
              <a:rPr lang="en-GB" sz="2600" dirty="0">
                <a:latin typeface="Times New Roman" panose="02020603050405020304" pitchFamily="18" charset="0"/>
                <a:cs typeface="Times New Roman" panose="02020603050405020304" pitchFamily="18" charset="0"/>
              </a:rPr>
              <a:t> for various </a:t>
            </a:r>
            <a:r>
              <a:rPr lang="en-GB" sz="2600" b="1" dirty="0">
                <a:solidFill>
                  <a:srgbClr val="993366"/>
                </a:solidFill>
                <a:latin typeface="Times New Roman" panose="02020603050405020304" pitchFamily="18" charset="0"/>
                <a:cs typeface="Times New Roman" panose="02020603050405020304" pitchFamily="18" charset="0"/>
              </a:rPr>
              <a:t>layers</a:t>
            </a:r>
            <a:r>
              <a:rPr lang="en-GB" sz="2600" dirty="0">
                <a:latin typeface="Times New Roman" panose="02020603050405020304" pitchFamily="18" charset="0"/>
                <a:cs typeface="Times New Roman" panose="02020603050405020304" pitchFamily="18" charset="0"/>
              </a:rPr>
              <a:t> of </a:t>
            </a:r>
            <a:r>
              <a:rPr lang="en-GB" sz="2600" b="1" dirty="0">
                <a:solidFill>
                  <a:srgbClr val="993366"/>
                </a:solidFill>
                <a:latin typeface="Times New Roman" panose="02020603050405020304" pitchFamily="18" charset="0"/>
                <a:cs typeface="Times New Roman" panose="02020603050405020304" pitchFamily="18" charset="0"/>
              </a:rPr>
              <a:t>networking</a:t>
            </a:r>
            <a:r>
              <a:rPr lang="en-GB" sz="2600" dirty="0">
                <a:latin typeface="Times New Roman" panose="02020603050405020304" pitchFamily="18" charset="0"/>
                <a:cs typeface="Times New Roman" panose="02020603050405020304" pitchFamily="18" charset="0"/>
              </a:rPr>
              <a:t>, ranging from individual </a:t>
            </a:r>
            <a:r>
              <a:rPr lang="en-GB" sz="2600" b="1" dirty="0">
                <a:solidFill>
                  <a:srgbClr val="993366"/>
                </a:solidFill>
                <a:latin typeface="Times New Roman" panose="02020603050405020304" pitchFamily="18" charset="0"/>
                <a:cs typeface="Times New Roman" panose="02020603050405020304" pitchFamily="18" charset="0"/>
              </a:rPr>
              <a:t>devices</a:t>
            </a:r>
            <a:r>
              <a:rPr lang="en-GB" sz="2600" dirty="0">
                <a:latin typeface="Times New Roman" panose="02020603050405020304" pitchFamily="18" charset="0"/>
                <a:cs typeface="Times New Roman" panose="02020603050405020304" pitchFamily="18" charset="0"/>
              </a:rPr>
              <a:t> to the </a:t>
            </a:r>
            <a:r>
              <a:rPr lang="en-GB" sz="2600" b="1" dirty="0">
                <a:solidFill>
                  <a:srgbClr val="993366"/>
                </a:solidFill>
                <a:latin typeface="Times New Roman" panose="02020603050405020304" pitchFamily="18" charset="0"/>
                <a:cs typeface="Times New Roman" panose="02020603050405020304" pitchFamily="18" charset="0"/>
              </a:rPr>
              <a:t>entire</a:t>
            </a:r>
            <a:r>
              <a:rPr lang="en-GB" sz="2600" dirty="0">
                <a:latin typeface="Times New Roman" panose="02020603050405020304" pitchFamily="18" charset="0"/>
                <a:cs typeface="Times New Roman" panose="02020603050405020304" pitchFamily="18" charset="0"/>
              </a:rPr>
              <a:t> </a:t>
            </a:r>
            <a:r>
              <a:rPr lang="en-GB" sz="2600" b="1" dirty="0">
                <a:solidFill>
                  <a:srgbClr val="993366"/>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r>
              <a:rPr lang="en-GB" sz="2600" b="1" dirty="0">
                <a:solidFill>
                  <a:srgbClr val="993366"/>
                </a:solidFill>
                <a:latin typeface="Times New Roman" panose="02020603050405020304" pitchFamily="18" charset="0"/>
                <a:cs typeface="Times New Roman" panose="02020603050405020304" pitchFamily="18" charset="0"/>
              </a:rPr>
              <a:t>infrastructure</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Here are some common </a:t>
            </a:r>
            <a:r>
              <a:rPr lang="en-GB" sz="2600" b="1" dirty="0">
                <a:latin typeface="Times New Roman" panose="02020603050405020304" pitchFamily="18" charset="0"/>
                <a:cs typeface="Times New Roman" panose="02020603050405020304" pitchFamily="18" charset="0"/>
              </a:rPr>
              <a:t>aspects</a:t>
            </a:r>
            <a:r>
              <a:rPr lang="en-GB" sz="2600" dirty="0">
                <a:latin typeface="Times New Roman" panose="02020603050405020304" pitchFamily="18" charset="0"/>
                <a:cs typeface="Times New Roman" panose="02020603050405020304" pitchFamily="18" charset="0"/>
              </a:rPr>
              <a:t> of </a:t>
            </a:r>
            <a:r>
              <a:rPr lang="en-GB" sz="2600" b="1" dirty="0">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naming</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a:solidFill>
                  <a:srgbClr val="FF0000"/>
                </a:solidFill>
                <a:latin typeface="Times New Roman" panose="02020603050405020304" pitchFamily="18" charset="0"/>
                <a:cs typeface="Times New Roman" panose="02020603050405020304" pitchFamily="18" charset="0"/>
              </a:rPr>
              <a:t>1. Domain Name System (DNS)</a:t>
            </a: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DNS</a:t>
            </a:r>
            <a:r>
              <a:rPr lang="en-GB" sz="2600" dirty="0">
                <a:latin typeface="Times New Roman" panose="02020603050405020304" pitchFamily="18" charset="0"/>
                <a:cs typeface="Times New Roman" panose="02020603050405020304" pitchFamily="18" charset="0"/>
              </a:rPr>
              <a:t> is a </a:t>
            </a:r>
            <a:r>
              <a:rPr lang="en-GB" sz="2600" b="1" dirty="0">
                <a:solidFill>
                  <a:srgbClr val="0000CC"/>
                </a:solidFill>
                <a:latin typeface="Times New Roman" panose="02020603050405020304" pitchFamily="18" charset="0"/>
                <a:cs typeface="Times New Roman" panose="02020603050405020304" pitchFamily="18" charset="0"/>
              </a:rPr>
              <a:t>hierarchical</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naming</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system</a:t>
            </a:r>
            <a:r>
              <a:rPr lang="en-GB" sz="2600" dirty="0">
                <a:latin typeface="Times New Roman" panose="02020603050405020304" pitchFamily="18" charset="0"/>
                <a:cs typeface="Times New Roman" panose="02020603050405020304" pitchFamily="18" charset="0"/>
              </a:rPr>
              <a:t> for </a:t>
            </a:r>
            <a:r>
              <a:rPr lang="en-GB" sz="2600" b="1" dirty="0">
                <a:solidFill>
                  <a:srgbClr val="990033"/>
                </a:solidFill>
                <a:latin typeface="Times New Roman" panose="02020603050405020304" pitchFamily="18" charset="0"/>
                <a:cs typeface="Times New Roman" panose="02020603050405020304" pitchFamily="18" charset="0"/>
              </a:rPr>
              <a:t>computers</a:t>
            </a:r>
            <a:r>
              <a:rPr lang="en-GB" sz="2600" dirty="0">
                <a:latin typeface="Times New Roman" panose="02020603050405020304" pitchFamily="18" charset="0"/>
                <a:cs typeface="Times New Roman" panose="02020603050405020304" pitchFamily="18" charset="0"/>
              </a:rPr>
              <a:t> and </a:t>
            </a:r>
            <a:r>
              <a:rPr lang="en-GB" sz="2600" b="1" dirty="0">
                <a:solidFill>
                  <a:srgbClr val="990033"/>
                </a:solidFill>
                <a:latin typeface="Times New Roman" panose="02020603050405020304" pitchFamily="18" charset="0"/>
                <a:cs typeface="Times New Roman" panose="02020603050405020304" pitchFamily="18" charset="0"/>
              </a:rPr>
              <a:t>services</a:t>
            </a:r>
            <a:r>
              <a:rPr lang="en-GB" sz="2600" dirty="0">
                <a:latin typeface="Times New Roman" panose="02020603050405020304" pitchFamily="18" charset="0"/>
                <a:cs typeface="Times New Roman" panose="02020603050405020304" pitchFamily="18" charset="0"/>
              </a:rPr>
              <a:t> </a:t>
            </a:r>
            <a:r>
              <a:rPr lang="en-GB" sz="2600" b="1" dirty="0">
                <a:solidFill>
                  <a:srgbClr val="990033"/>
                </a:solidFill>
                <a:latin typeface="Times New Roman" panose="02020603050405020304" pitchFamily="18" charset="0"/>
                <a:cs typeface="Times New Roman" panose="02020603050405020304" pitchFamily="18" charset="0"/>
              </a:rPr>
              <a:t>connected</a:t>
            </a:r>
            <a:r>
              <a:rPr lang="en-GB" sz="2600" dirty="0">
                <a:latin typeface="Times New Roman" panose="02020603050405020304" pitchFamily="18" charset="0"/>
                <a:cs typeface="Times New Roman" panose="02020603050405020304" pitchFamily="18" charset="0"/>
              </a:rPr>
              <a:t> to the </a:t>
            </a:r>
            <a:r>
              <a:rPr lang="en-GB" sz="2600" b="1" dirty="0">
                <a:solidFill>
                  <a:srgbClr val="990033"/>
                </a:solidFill>
                <a:latin typeface="Times New Roman" panose="02020603050405020304" pitchFamily="18" charset="0"/>
                <a:cs typeface="Times New Roman" panose="02020603050405020304" pitchFamily="18" charset="0"/>
              </a:rPr>
              <a:t>internet</a:t>
            </a:r>
            <a:r>
              <a:rPr lang="en-GB" sz="2600" dirty="0">
                <a:latin typeface="Times New Roman" panose="02020603050405020304" pitchFamily="18" charset="0"/>
                <a:cs typeface="Times New Roman" panose="02020603050405020304" pitchFamily="18" charset="0"/>
              </a:rPr>
              <a:t> or a </a:t>
            </a:r>
            <a:r>
              <a:rPr lang="en-GB" sz="2600" b="1" dirty="0">
                <a:solidFill>
                  <a:srgbClr val="990033"/>
                </a:solidFill>
                <a:latin typeface="Times New Roman" panose="02020603050405020304" pitchFamily="18" charset="0"/>
                <a:cs typeface="Times New Roman" panose="02020603050405020304" pitchFamily="18" charset="0"/>
              </a:rPr>
              <a:t>private</a:t>
            </a:r>
            <a:r>
              <a:rPr lang="en-GB" sz="2600" dirty="0">
                <a:latin typeface="Times New Roman" panose="02020603050405020304" pitchFamily="18" charset="0"/>
                <a:cs typeface="Times New Roman" panose="02020603050405020304" pitchFamily="18" charset="0"/>
              </a:rPr>
              <a:t> </a:t>
            </a:r>
            <a:r>
              <a:rPr lang="en-GB" sz="2600" b="1" dirty="0">
                <a:solidFill>
                  <a:srgbClr val="990033"/>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It </a:t>
            </a:r>
            <a:r>
              <a:rPr lang="en-GB" sz="2600" b="1" dirty="0">
                <a:solidFill>
                  <a:srgbClr val="6600CC"/>
                </a:solidFill>
                <a:latin typeface="Times New Roman" panose="02020603050405020304" pitchFamily="18" charset="0"/>
                <a:cs typeface="Times New Roman" panose="02020603050405020304" pitchFamily="18" charset="0"/>
              </a:rPr>
              <a:t>translates</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human-readable</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domain</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names</a:t>
            </a:r>
            <a:r>
              <a:rPr lang="en-GB" sz="2600" dirty="0">
                <a:latin typeface="Times New Roman" panose="02020603050405020304" pitchFamily="18" charset="0"/>
                <a:cs typeface="Times New Roman" panose="02020603050405020304" pitchFamily="18" charset="0"/>
              </a:rPr>
              <a:t> (e.g., </a:t>
            </a:r>
            <a:r>
              <a:rPr lang="en-GB" sz="2600" b="1" dirty="0">
                <a:latin typeface="Times New Roman" panose="02020603050405020304" pitchFamily="18" charset="0"/>
                <a:cs typeface="Times New Roman" panose="02020603050405020304" pitchFamily="18" charset="0"/>
              </a:rPr>
              <a:t>www.example.com</a:t>
            </a:r>
            <a:r>
              <a:rPr lang="en-GB" sz="2600" dirty="0">
                <a:latin typeface="Times New Roman" panose="02020603050405020304" pitchFamily="18" charset="0"/>
                <a:cs typeface="Times New Roman" panose="02020603050405020304" pitchFamily="18" charset="0"/>
              </a:rPr>
              <a:t>) into </a:t>
            </a:r>
            <a:r>
              <a:rPr lang="en-GB" sz="2600" b="1" dirty="0">
                <a:latin typeface="Times New Roman" panose="02020603050405020304" pitchFamily="18" charset="0"/>
                <a:cs typeface="Times New Roman" panose="02020603050405020304" pitchFamily="18" charset="0"/>
              </a:rPr>
              <a:t>IP addresses</a:t>
            </a:r>
            <a:r>
              <a:rPr lang="en-GB" sz="2600" dirty="0">
                <a:latin typeface="Times New Roman" panose="02020603050405020304" pitchFamily="18" charset="0"/>
                <a:cs typeface="Times New Roman" panose="02020603050405020304" pitchFamily="18" charset="0"/>
              </a:rPr>
              <a:t> (e.g., 192.168.1.1). </a:t>
            </a:r>
          </a:p>
        </p:txBody>
      </p:sp>
      <p:sp>
        <p:nvSpPr>
          <p:cNvPr id="4" name="Slide Number Placeholder 3">
            <a:extLst>
              <a:ext uri="{FF2B5EF4-FFF2-40B4-BE49-F238E27FC236}">
                <a16:creationId xmlns:a16="http://schemas.microsoft.com/office/drawing/2014/main" id="{3468B478-E557-314A-DAD2-5927FCF8E08F}"/>
              </a:ext>
            </a:extLst>
          </p:cNvPr>
          <p:cNvSpPr>
            <a:spLocks noGrp="1"/>
          </p:cNvSpPr>
          <p:nvPr>
            <p:ph type="sldNum" sz="quarter" idx="12"/>
          </p:nvPr>
        </p:nvSpPr>
        <p:spPr/>
        <p:txBody>
          <a:bodyPr/>
          <a:lstStyle/>
          <a:p>
            <a:fld id="{28EDD502-B8EF-4D63-AEC5-DA450BCB9283}" type="slidenum">
              <a:rPr lang="en-GB" smtClean="0"/>
              <a:t>56</a:t>
            </a:fld>
            <a:endParaRPr lang="en-GB"/>
          </a:p>
        </p:txBody>
      </p:sp>
    </p:spTree>
    <p:extLst>
      <p:ext uri="{BB962C8B-B14F-4D97-AF65-F5344CB8AC3E}">
        <p14:creationId xmlns:p14="http://schemas.microsoft.com/office/powerpoint/2010/main" val="25343518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595EC-1BBC-4207-381A-832FCBE8F2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BF0319-0FB5-A03D-B00C-27D43F528614}"/>
              </a:ext>
            </a:extLst>
          </p:cNvPr>
          <p:cNvSpPr>
            <a:spLocks noGrp="1"/>
          </p:cNvSpPr>
          <p:nvPr>
            <p:ph type="title"/>
          </p:nvPr>
        </p:nvSpPr>
        <p:spPr>
          <a:xfrm>
            <a:off x="838200" y="1"/>
            <a:ext cx="10515600" cy="325463"/>
          </a:xfrm>
        </p:spPr>
        <p:txBody>
          <a:bodyPr>
            <a:noAutofit/>
          </a:bodyPr>
          <a:lstStyle/>
          <a:p>
            <a:pPr algn="ctr"/>
            <a:br>
              <a:rPr lang="en-GB" sz="3200" b="1" dirty="0">
                <a:solidFill>
                  <a:srgbClr val="FF0000"/>
                </a:solidFill>
                <a:latin typeface="Times New Roman" panose="02020603050405020304" pitchFamily="18" charset="0"/>
                <a:cs typeface="Times New Roman" panose="02020603050405020304" pitchFamily="18" charset="0"/>
              </a:rPr>
            </a:br>
            <a:r>
              <a:rPr lang="en-GB" sz="3200" b="1" dirty="0">
                <a:solidFill>
                  <a:srgbClr val="FF0000"/>
                </a:solidFill>
                <a:latin typeface="Times New Roman" panose="02020603050405020304" pitchFamily="18" charset="0"/>
                <a:cs typeface="Times New Roman" panose="02020603050405020304" pitchFamily="18" charset="0"/>
              </a:rPr>
              <a:t>Network Naming---- </a:t>
            </a:r>
            <a:br>
              <a:rPr lang="en-GB" sz="3200" dirty="0"/>
            </a:br>
            <a:endParaRPr lang="en-GB" sz="3200" dirty="0"/>
          </a:p>
        </p:txBody>
      </p:sp>
      <p:sp>
        <p:nvSpPr>
          <p:cNvPr id="3" name="Content Placeholder 2">
            <a:extLst>
              <a:ext uri="{FF2B5EF4-FFF2-40B4-BE49-F238E27FC236}">
                <a16:creationId xmlns:a16="http://schemas.microsoft.com/office/drawing/2014/main" id="{0B25A44C-45D2-65BA-E10C-224B58B78339}"/>
              </a:ext>
            </a:extLst>
          </p:cNvPr>
          <p:cNvSpPr>
            <a:spLocks noGrp="1"/>
          </p:cNvSpPr>
          <p:nvPr>
            <p:ph idx="1"/>
          </p:nvPr>
        </p:nvSpPr>
        <p:spPr>
          <a:xfrm>
            <a:off x="0" y="325464"/>
            <a:ext cx="12191999" cy="6532535"/>
          </a:xfrm>
        </p:spPr>
        <p:txBody>
          <a:bodyPr>
            <a:noAutofit/>
          </a:bodyPr>
          <a:lstStyle/>
          <a:p>
            <a:pPr algn="just">
              <a:lnSpc>
                <a:spcPct val="150000"/>
              </a:lnSpc>
              <a:spcBef>
                <a:spcPts val="0"/>
              </a:spcBef>
              <a:buFont typeface="Wingdings" panose="05000000000000000000" pitchFamily="2" charset="2"/>
              <a:buChar char="Ø"/>
            </a:pPr>
            <a:r>
              <a:rPr lang="en-GB" sz="2200" dirty="0">
                <a:latin typeface="Times New Roman" panose="02020603050405020304" pitchFamily="18" charset="0"/>
                <a:cs typeface="Times New Roman" panose="02020603050405020304" pitchFamily="18" charset="0"/>
              </a:rPr>
              <a:t>The </a:t>
            </a:r>
            <a:r>
              <a:rPr lang="en-GB" sz="2200" b="1" dirty="0">
                <a:solidFill>
                  <a:srgbClr val="6600CC"/>
                </a:solidFill>
                <a:latin typeface="Times New Roman" panose="02020603050405020304" pitchFamily="18" charset="0"/>
                <a:cs typeface="Times New Roman" panose="02020603050405020304" pitchFamily="18" charset="0"/>
              </a:rPr>
              <a:t>network</a:t>
            </a:r>
            <a:r>
              <a:rPr lang="en-GB" sz="2200" dirty="0">
                <a:latin typeface="Times New Roman" panose="02020603050405020304" pitchFamily="18" charset="0"/>
                <a:cs typeface="Times New Roman" panose="02020603050405020304" pitchFamily="18" charset="0"/>
              </a:rPr>
              <a:t> </a:t>
            </a:r>
            <a:r>
              <a:rPr lang="en-GB" sz="2200" b="1" dirty="0">
                <a:solidFill>
                  <a:srgbClr val="6600CC"/>
                </a:solidFill>
                <a:latin typeface="Times New Roman" panose="02020603050405020304" pitchFamily="18" charset="0"/>
                <a:cs typeface="Times New Roman" panose="02020603050405020304" pitchFamily="18" charset="0"/>
              </a:rPr>
              <a:t>naming</a:t>
            </a:r>
            <a:r>
              <a:rPr lang="en-GB" sz="2200" dirty="0">
                <a:latin typeface="Times New Roman" panose="02020603050405020304" pitchFamily="18" charset="0"/>
                <a:cs typeface="Times New Roman" panose="02020603050405020304" pitchFamily="18" charset="0"/>
              </a:rPr>
              <a:t> </a:t>
            </a:r>
            <a:r>
              <a:rPr lang="en-GB" sz="2200" b="1" dirty="0">
                <a:solidFill>
                  <a:srgbClr val="6600CC"/>
                </a:solidFill>
                <a:latin typeface="Times New Roman" panose="02020603050405020304" pitchFamily="18" charset="0"/>
                <a:cs typeface="Times New Roman" panose="02020603050405020304" pitchFamily="18" charset="0"/>
              </a:rPr>
              <a:t>within</a:t>
            </a:r>
            <a:r>
              <a:rPr lang="en-GB" sz="2200" dirty="0">
                <a:latin typeface="Times New Roman" panose="02020603050405020304" pitchFamily="18" charset="0"/>
                <a:cs typeface="Times New Roman" panose="02020603050405020304" pitchFamily="18" charset="0"/>
              </a:rPr>
              <a:t> </a:t>
            </a:r>
            <a:r>
              <a:rPr lang="en-GB" sz="2200" b="1" dirty="0">
                <a:solidFill>
                  <a:srgbClr val="6600CC"/>
                </a:solidFill>
                <a:latin typeface="Times New Roman" panose="02020603050405020304" pitchFamily="18" charset="0"/>
                <a:cs typeface="Times New Roman" panose="02020603050405020304" pitchFamily="18" charset="0"/>
              </a:rPr>
              <a:t>DNS</a:t>
            </a:r>
            <a:r>
              <a:rPr lang="en-GB" sz="2200" dirty="0">
                <a:latin typeface="Times New Roman" panose="02020603050405020304" pitchFamily="18" charset="0"/>
                <a:cs typeface="Times New Roman" panose="02020603050405020304" pitchFamily="18" charset="0"/>
              </a:rPr>
              <a:t> follows a hierarchy:</a:t>
            </a:r>
          </a:p>
          <a:p>
            <a:pPr marL="457200" lvl="1" indent="0" algn="just">
              <a:lnSpc>
                <a:spcPct val="150000"/>
              </a:lnSpc>
              <a:spcBef>
                <a:spcPts val="0"/>
              </a:spcBef>
              <a:buNone/>
            </a:pPr>
            <a:r>
              <a:rPr lang="en-GB" sz="2200" b="1" dirty="0">
                <a:latin typeface="Times New Roman" panose="02020603050405020304" pitchFamily="18" charset="0"/>
                <a:cs typeface="Times New Roman" panose="02020603050405020304" pitchFamily="18" charset="0"/>
              </a:rPr>
              <a:t>Top-Level Domains (TLD)</a:t>
            </a:r>
            <a:r>
              <a:rPr lang="en-GB" sz="2200" dirty="0">
                <a:latin typeface="Times New Roman" panose="02020603050405020304" pitchFamily="18" charset="0"/>
                <a:cs typeface="Times New Roman" panose="02020603050405020304" pitchFamily="18" charset="0"/>
              </a:rPr>
              <a:t>: e.g., .com, .org, .</a:t>
            </a:r>
            <a:r>
              <a:rPr lang="en-GB" sz="2200" dirty="0" err="1">
                <a:latin typeface="Times New Roman" panose="02020603050405020304" pitchFamily="18" charset="0"/>
                <a:cs typeface="Times New Roman" panose="02020603050405020304" pitchFamily="18" charset="0"/>
              </a:rPr>
              <a:t>edu</a:t>
            </a:r>
            <a:r>
              <a:rPr lang="en-GB" sz="2200" dirty="0">
                <a:latin typeface="Times New Roman" panose="02020603050405020304" pitchFamily="18" charset="0"/>
                <a:cs typeface="Times New Roman" panose="02020603050405020304" pitchFamily="18" charset="0"/>
              </a:rPr>
              <a:t>.</a:t>
            </a:r>
          </a:p>
          <a:p>
            <a:pPr marL="457200" lvl="1" indent="0" algn="just">
              <a:lnSpc>
                <a:spcPct val="150000"/>
              </a:lnSpc>
              <a:spcBef>
                <a:spcPts val="0"/>
              </a:spcBef>
              <a:buNone/>
            </a:pPr>
            <a:r>
              <a:rPr lang="en-GB" sz="2200" b="1" dirty="0">
                <a:latin typeface="Times New Roman" panose="02020603050405020304" pitchFamily="18" charset="0"/>
                <a:cs typeface="Times New Roman" panose="02020603050405020304" pitchFamily="18" charset="0"/>
              </a:rPr>
              <a:t>Second-Level Domains</a:t>
            </a:r>
            <a:r>
              <a:rPr lang="en-GB" sz="2200" dirty="0">
                <a:latin typeface="Times New Roman" panose="02020603050405020304" pitchFamily="18" charset="0"/>
                <a:cs typeface="Times New Roman" panose="02020603050405020304" pitchFamily="18" charset="0"/>
              </a:rPr>
              <a:t>: e.g., example.com.</a:t>
            </a:r>
          </a:p>
          <a:p>
            <a:pPr marL="457200" lvl="1" indent="0" algn="just">
              <a:lnSpc>
                <a:spcPct val="150000"/>
              </a:lnSpc>
              <a:spcBef>
                <a:spcPts val="0"/>
              </a:spcBef>
              <a:buNone/>
            </a:pPr>
            <a:r>
              <a:rPr lang="en-GB" sz="2200" b="1" dirty="0">
                <a:latin typeface="Times New Roman" panose="02020603050405020304" pitchFamily="18" charset="0"/>
                <a:cs typeface="Times New Roman" panose="02020603050405020304" pitchFamily="18" charset="0"/>
              </a:rPr>
              <a:t>Subdomains</a:t>
            </a:r>
            <a:r>
              <a:rPr lang="en-GB" sz="2200" dirty="0">
                <a:latin typeface="Times New Roman" panose="02020603050405020304" pitchFamily="18" charset="0"/>
                <a:cs typeface="Times New Roman" panose="02020603050405020304" pitchFamily="18" charset="0"/>
              </a:rPr>
              <a:t>: e.g., mail.example.com.</a:t>
            </a:r>
          </a:p>
          <a:p>
            <a:pPr algn="just">
              <a:lnSpc>
                <a:spcPct val="150000"/>
              </a:lnSpc>
              <a:spcBef>
                <a:spcPts val="0"/>
              </a:spcBef>
              <a:buFont typeface="Wingdings" panose="05000000000000000000" pitchFamily="2" charset="2"/>
              <a:buChar char="§"/>
            </a:pPr>
            <a:r>
              <a:rPr lang="en-GB" sz="2200" b="1" dirty="0">
                <a:solidFill>
                  <a:srgbClr val="0000CC"/>
                </a:solidFill>
                <a:latin typeface="Times New Roman" panose="02020603050405020304" pitchFamily="18" charset="0"/>
                <a:cs typeface="Times New Roman" panose="02020603050405020304" pitchFamily="18" charset="0"/>
              </a:rPr>
              <a:t>Naming</a:t>
            </a:r>
            <a:r>
              <a:rPr lang="en-GB" sz="2200" dirty="0">
                <a:latin typeface="Times New Roman" panose="02020603050405020304" pitchFamily="18" charset="0"/>
                <a:cs typeface="Times New Roman" panose="02020603050405020304" pitchFamily="18" charset="0"/>
              </a:rPr>
              <a:t> within </a:t>
            </a:r>
            <a:r>
              <a:rPr lang="en-GB" sz="2200" b="1" dirty="0">
                <a:solidFill>
                  <a:srgbClr val="FF0000"/>
                </a:solidFill>
                <a:latin typeface="Times New Roman" panose="02020603050405020304" pitchFamily="18" charset="0"/>
                <a:cs typeface="Times New Roman" panose="02020603050405020304" pitchFamily="18" charset="0"/>
              </a:rPr>
              <a:t>DNS</a:t>
            </a:r>
            <a:r>
              <a:rPr lang="en-GB" sz="2200" dirty="0">
                <a:latin typeface="Times New Roman" panose="02020603050405020304" pitchFamily="18" charset="0"/>
                <a:cs typeface="Times New Roman" panose="02020603050405020304" pitchFamily="18" charset="0"/>
              </a:rPr>
              <a:t> helps </a:t>
            </a:r>
            <a:r>
              <a:rPr lang="en-GB" sz="2200" b="1" dirty="0">
                <a:solidFill>
                  <a:srgbClr val="FF0000"/>
                </a:solidFill>
                <a:latin typeface="Times New Roman" panose="02020603050405020304" pitchFamily="18" charset="0"/>
                <a:cs typeface="Times New Roman" panose="02020603050405020304" pitchFamily="18" charset="0"/>
              </a:rPr>
              <a:t>manage</a:t>
            </a:r>
            <a:r>
              <a:rPr lang="en-GB" sz="2200" dirty="0">
                <a:latin typeface="Times New Roman" panose="02020603050405020304" pitchFamily="18" charset="0"/>
                <a:cs typeface="Times New Roman" panose="02020603050405020304" pitchFamily="18" charset="0"/>
              </a:rPr>
              <a:t> and </a:t>
            </a:r>
            <a:r>
              <a:rPr lang="en-GB" sz="2200" b="1" dirty="0">
                <a:solidFill>
                  <a:srgbClr val="FF0000"/>
                </a:solidFill>
                <a:latin typeface="Times New Roman" panose="02020603050405020304" pitchFamily="18" charset="0"/>
                <a:cs typeface="Times New Roman" panose="02020603050405020304" pitchFamily="18" charset="0"/>
              </a:rPr>
              <a:t>direct</a:t>
            </a:r>
            <a:r>
              <a:rPr lang="en-GB" sz="2200" dirty="0">
                <a:latin typeface="Times New Roman" panose="02020603050405020304" pitchFamily="18" charset="0"/>
                <a:cs typeface="Times New Roman" panose="02020603050405020304" pitchFamily="18" charset="0"/>
              </a:rPr>
              <a:t> </a:t>
            </a:r>
            <a:r>
              <a:rPr lang="en-GB" sz="2200" b="1" dirty="0">
                <a:solidFill>
                  <a:srgbClr val="FF0000"/>
                </a:solidFill>
                <a:latin typeface="Times New Roman" panose="02020603050405020304" pitchFamily="18" charset="0"/>
                <a:cs typeface="Times New Roman" panose="02020603050405020304" pitchFamily="18" charset="0"/>
              </a:rPr>
              <a:t>network</a:t>
            </a:r>
            <a:r>
              <a:rPr lang="en-GB" sz="2200" dirty="0">
                <a:latin typeface="Times New Roman" panose="02020603050405020304" pitchFamily="18" charset="0"/>
                <a:cs typeface="Times New Roman" panose="02020603050405020304" pitchFamily="18" charset="0"/>
              </a:rPr>
              <a:t> </a:t>
            </a:r>
            <a:r>
              <a:rPr lang="en-GB" sz="2200" b="1" dirty="0">
                <a:solidFill>
                  <a:srgbClr val="FF0000"/>
                </a:solidFill>
                <a:latin typeface="Times New Roman" panose="02020603050405020304" pitchFamily="18" charset="0"/>
                <a:cs typeface="Times New Roman" panose="02020603050405020304" pitchFamily="18" charset="0"/>
              </a:rPr>
              <a:t>traffic</a:t>
            </a:r>
            <a:r>
              <a:rPr lang="en-GB" sz="2200" dirty="0">
                <a:latin typeface="Times New Roman" panose="02020603050405020304" pitchFamily="18" charset="0"/>
                <a:cs typeface="Times New Roman" panose="02020603050405020304" pitchFamily="18" charset="0"/>
              </a:rPr>
              <a:t> across a </a:t>
            </a:r>
            <a:r>
              <a:rPr lang="en-GB" sz="2200" b="1" dirty="0">
                <a:latin typeface="Times New Roman" panose="02020603050405020304" pitchFamily="18" charset="0"/>
                <a:cs typeface="Times New Roman" panose="02020603050405020304" pitchFamily="18" charset="0"/>
              </a:rPr>
              <a:t>global</a:t>
            </a:r>
            <a:r>
              <a:rPr lang="en-GB" sz="2200" dirty="0">
                <a:latin typeface="Times New Roman" panose="02020603050405020304" pitchFamily="18" charset="0"/>
                <a:cs typeface="Times New Roman" panose="02020603050405020304" pitchFamily="18" charset="0"/>
              </a:rPr>
              <a:t> </a:t>
            </a:r>
            <a:r>
              <a:rPr lang="en-GB" sz="2200" b="1" dirty="0">
                <a:latin typeface="Times New Roman" panose="02020603050405020304" pitchFamily="18" charset="0"/>
                <a:cs typeface="Times New Roman" panose="02020603050405020304" pitchFamily="18" charset="0"/>
              </a:rPr>
              <a:t>scale</a:t>
            </a:r>
            <a:r>
              <a:rPr lang="en-GB" sz="2200" dirty="0">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ts val="0"/>
              </a:spcBef>
              <a:buClrTx/>
              <a:buSzTx/>
              <a:buFontTx/>
              <a:buNone/>
              <a:tabLst/>
            </a:pPr>
            <a:r>
              <a:rPr kumimoji="0" lang="en-US" altLang="en-US" sz="22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2. Host Naming</a:t>
            </a:r>
          </a:p>
          <a:p>
            <a:pPr marR="0" lvl="0" algn="just" defTabSz="914400" rtl="0" eaLnBrk="0" fontAlgn="base" latinLnBrk="0" hangingPunct="0">
              <a:lnSpc>
                <a:spcPct val="150000"/>
              </a:lnSpc>
              <a:spcBef>
                <a:spcPts val="0"/>
              </a:spcBef>
              <a:buClrTx/>
              <a:buSzTx/>
              <a:buFont typeface="Wingdings" panose="05000000000000000000" pitchFamily="2" charset="2"/>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Each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device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a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typically needs a </a:t>
            </a:r>
            <a:r>
              <a:rPr kumimoji="0" lang="en-US" altLang="en-US" sz="22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unique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2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name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t>
            </a:r>
            <a:r>
              <a:rPr kumimoji="0" lang="en-US" altLang="en-US" sz="22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identify</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 on the </a:t>
            </a:r>
            <a:r>
              <a:rPr kumimoji="0" lang="en-US" altLang="en-US" sz="22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network</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ts val="0"/>
              </a:spcBef>
              <a:buClrTx/>
              <a:buSzTx/>
              <a:buFont typeface="Wingdings" panose="05000000000000000000" pitchFamily="2" charset="2"/>
              <a:buChar char="ü"/>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Hostnames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a:t>
            </a:r>
            <a:r>
              <a:rPr kumimoji="0" lang="en-US" altLang="en-US" sz="22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assigned</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t>
            </a:r>
            <a:r>
              <a:rPr kumimoji="0" lang="en-US" altLang="en-US" sz="22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devices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av</a:t>
            </a:r>
            <a:r>
              <a:rPr kumimoji="0" lang="en-US" altLang="en-US" sz="22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o</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 </a:t>
            </a:r>
            <a:r>
              <a:rPr kumimoji="0" lang="en-US" altLang="en-US" sz="22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confusion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ts val="0"/>
              </a:spcBef>
              <a:buClrTx/>
              <a:buSzTx/>
              <a:buFont typeface="Wingdings" panose="05000000000000000000" pitchFamily="2" charset="2"/>
              <a:buChar char="Ø"/>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a:t>
            </a:r>
            <a:r>
              <a:rPr kumimoji="0" lang="en-US" altLang="en-US" sz="22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instance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ts val="0"/>
              </a:spcBef>
              <a:buClrTx/>
              <a:buSzTx/>
              <a:buFont typeface="Wingdings" panose="05000000000000000000" pitchFamily="2" charset="2"/>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Simple Hostnames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computer</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might be named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server1</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printer02</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etc.</a:t>
            </a:r>
          </a:p>
          <a:p>
            <a:pPr marR="0" lvl="0" algn="just" defTabSz="914400" rtl="0" eaLnBrk="0" fontAlgn="base" latinLnBrk="0" hangingPunct="0">
              <a:lnSpc>
                <a:spcPct val="150000"/>
              </a:lnSpc>
              <a:spcBef>
                <a:spcPts val="0"/>
              </a:spcBef>
              <a:buClrTx/>
              <a:buSzTx/>
              <a:buFont typeface="Wingdings" panose="05000000000000000000" pitchFamily="2" charset="2"/>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FQDN (Fully Qualified Domain Name)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ts val="0"/>
              </a:spcBef>
              <a:buClrTx/>
              <a:buSzTx/>
              <a:buFont typeface="Wingdings" panose="05000000000000000000" pitchFamily="2" charset="2"/>
              <a:buChar char="ü"/>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host may have a full name like </a:t>
            </a:r>
            <a:r>
              <a:rPr kumimoji="0" lang="en-US" altLang="en-US" sz="22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server1.example.com</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which specifies its </a:t>
            </a:r>
            <a:r>
              <a:rPr kumimoji="0" lang="en-US" altLang="en-US" sz="2200" b="1" i="0" u="none" strike="noStrike" cap="none" normalizeH="0" baseline="0" dirty="0">
                <a:ln>
                  <a:noFill/>
                </a:ln>
                <a:solidFill>
                  <a:srgbClr val="993366"/>
                </a:solidFill>
                <a:effectLst/>
                <a:latin typeface="Times New Roman" panose="02020603050405020304" pitchFamily="18" charset="0"/>
                <a:cs typeface="Times New Roman" panose="02020603050405020304" pitchFamily="18" charset="0"/>
              </a:rPr>
              <a:t>location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the </a:t>
            </a:r>
            <a:r>
              <a:rPr kumimoji="0" lang="en-US" altLang="en-US" sz="2200" b="1" i="0" u="none" strike="noStrike" cap="none" normalizeH="0" baseline="0" dirty="0">
                <a:ln>
                  <a:noFill/>
                </a:ln>
                <a:solidFill>
                  <a:srgbClr val="993366"/>
                </a:solidFill>
                <a:effectLst/>
                <a:latin typeface="Times New Roman" panose="02020603050405020304" pitchFamily="18" charset="0"/>
                <a:cs typeface="Times New Roman" panose="02020603050405020304" pitchFamily="18" charset="0"/>
              </a:rPr>
              <a:t>DNS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200" b="1" i="0" u="none" strike="noStrike" cap="none" normalizeH="0" baseline="0" dirty="0">
                <a:ln>
                  <a:noFill/>
                </a:ln>
                <a:solidFill>
                  <a:srgbClr val="993366"/>
                </a:solidFill>
                <a:effectLst/>
                <a:latin typeface="Times New Roman" panose="02020603050405020304" pitchFamily="18" charset="0"/>
                <a:cs typeface="Times New Roman" panose="02020603050405020304" pitchFamily="18" charset="0"/>
              </a:rPr>
              <a:t>hierarchy</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ts val="0"/>
              </a:spcBef>
              <a:buClrTx/>
              <a:buSzTx/>
              <a:buFont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150000"/>
              </a:lnSpc>
              <a:spcBef>
                <a:spcPts val="0"/>
              </a:spcBef>
            </a:pPr>
            <a:endParaRPr lang="en-GB" sz="22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GB"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A95C147-FB02-58EB-A4FD-5ED78102D643}"/>
              </a:ext>
            </a:extLst>
          </p:cNvPr>
          <p:cNvSpPr>
            <a:spLocks noGrp="1"/>
          </p:cNvSpPr>
          <p:nvPr>
            <p:ph type="sldNum" sz="quarter" idx="12"/>
          </p:nvPr>
        </p:nvSpPr>
        <p:spPr/>
        <p:txBody>
          <a:bodyPr/>
          <a:lstStyle/>
          <a:p>
            <a:fld id="{28EDD502-B8EF-4D63-AEC5-DA450BCB9283}" type="slidenum">
              <a:rPr lang="en-GB" smtClean="0"/>
              <a:t>57</a:t>
            </a:fld>
            <a:endParaRPr lang="en-GB"/>
          </a:p>
        </p:txBody>
      </p:sp>
    </p:spTree>
    <p:extLst>
      <p:ext uri="{BB962C8B-B14F-4D97-AF65-F5344CB8AC3E}">
        <p14:creationId xmlns:p14="http://schemas.microsoft.com/office/powerpoint/2010/main" val="15821438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46424-1862-2593-F2A0-7B97ABD9FC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50996C-5647-98E6-B814-87B47092CEDC}"/>
              </a:ext>
            </a:extLst>
          </p:cNvPr>
          <p:cNvSpPr>
            <a:spLocks noGrp="1"/>
          </p:cNvSpPr>
          <p:nvPr>
            <p:ph type="title"/>
          </p:nvPr>
        </p:nvSpPr>
        <p:spPr>
          <a:xfrm>
            <a:off x="3797084" y="1"/>
            <a:ext cx="7556715" cy="365125"/>
          </a:xfrm>
        </p:spPr>
        <p:txBody>
          <a:bodyPr>
            <a:noAutofit/>
          </a:bodyPr>
          <a:lstStyle/>
          <a:p>
            <a:pPr algn="ctr"/>
            <a:br>
              <a:rPr lang="en-GB" sz="2800" b="1" dirty="0">
                <a:solidFill>
                  <a:srgbClr val="FF0000"/>
                </a:solidFill>
                <a:latin typeface="Times New Roman" panose="02020603050405020304" pitchFamily="18" charset="0"/>
                <a:cs typeface="Times New Roman" panose="02020603050405020304" pitchFamily="18" charset="0"/>
              </a:rPr>
            </a:br>
            <a:r>
              <a:rPr lang="en-GB" sz="2800" b="1" dirty="0">
                <a:solidFill>
                  <a:srgbClr val="FF0000"/>
                </a:solidFill>
                <a:latin typeface="Times New Roman" panose="02020603050405020304" pitchFamily="18" charset="0"/>
                <a:cs typeface="Times New Roman" panose="02020603050405020304" pitchFamily="18" charset="0"/>
              </a:rPr>
              <a:t>Network Naming-----</a:t>
            </a:r>
            <a:br>
              <a:rPr lang="en-GB" sz="2800" dirty="0"/>
            </a:br>
            <a:endParaRPr lang="en-GB" sz="2800" dirty="0"/>
          </a:p>
        </p:txBody>
      </p:sp>
      <p:sp>
        <p:nvSpPr>
          <p:cNvPr id="3" name="Content Placeholder 2">
            <a:extLst>
              <a:ext uri="{FF2B5EF4-FFF2-40B4-BE49-F238E27FC236}">
                <a16:creationId xmlns:a16="http://schemas.microsoft.com/office/drawing/2014/main" id="{D15A980F-2DDF-2101-4CA5-CD70A39CE379}"/>
              </a:ext>
            </a:extLst>
          </p:cNvPr>
          <p:cNvSpPr>
            <a:spLocks noGrp="1"/>
          </p:cNvSpPr>
          <p:nvPr>
            <p:ph idx="1"/>
          </p:nvPr>
        </p:nvSpPr>
        <p:spPr>
          <a:xfrm>
            <a:off x="0" y="0"/>
            <a:ext cx="12191999" cy="6858000"/>
          </a:xfrm>
        </p:spPr>
        <p:txBody>
          <a:bodyPr>
            <a:no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3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3. Network Identification (IP Addressing)</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3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Numerical</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3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labels</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3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assigned</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t>
            </a:r>
            <a:r>
              <a:rPr kumimoji="0" lang="en-US" altLang="en-US" sz="23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devices</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 a </a:t>
            </a:r>
            <a:r>
              <a:rPr kumimoji="0" lang="en-US" altLang="en-US" sz="23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network</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t>
            </a:r>
            <a:r>
              <a:rPr kumimoji="0" lang="en-US" altLang="en-US" sz="23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identification</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3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communication</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IPv4</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e.g., 192.168.1.1.</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IPv6</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e.g., 2001:0db8:85a3:0000:0000:8a2e:0370:7334.</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tab pos="5919788" algn="l"/>
                <a:tab pos="6107113" algn="l"/>
              </a:tabLst>
            </a:pP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While </a:t>
            </a:r>
            <a:r>
              <a:rPr kumimoji="0" lang="en-US" altLang="en-US" sz="2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IP</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addresses</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a:t>
            </a:r>
            <a:r>
              <a:rPr kumimoji="0" lang="en-US" altLang="en-US" sz="2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numeric</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300" b="1" i="0" u="none" strike="noStrike" cap="none" normalizeH="0" baseline="0" dirty="0">
                <a:ln>
                  <a:noFill/>
                </a:ln>
                <a:solidFill>
                  <a:srgbClr val="993366"/>
                </a:solidFill>
                <a:effectLst/>
                <a:latin typeface="Times New Roman" panose="02020603050405020304" pitchFamily="18" charset="0"/>
                <a:cs typeface="Times New Roman" panose="02020603050405020304" pitchFamily="18" charset="0"/>
              </a:rPr>
              <a:t>network</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300" b="1" i="0" u="none" strike="noStrike" cap="none" normalizeH="0" baseline="0" dirty="0">
                <a:ln>
                  <a:noFill/>
                </a:ln>
                <a:solidFill>
                  <a:srgbClr val="993366"/>
                </a:solidFill>
                <a:effectLst/>
                <a:latin typeface="Times New Roman" panose="02020603050405020304" pitchFamily="18" charset="0"/>
                <a:cs typeface="Times New Roman" panose="02020603050405020304" pitchFamily="18" charset="0"/>
              </a:rPr>
              <a:t>devices</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typically </a:t>
            </a:r>
            <a:r>
              <a:rPr kumimoji="0" lang="en-US" altLang="en-US" sz="2300" b="1" i="0" u="none" strike="noStrike" cap="none" normalizeH="0" baseline="0" dirty="0">
                <a:ln>
                  <a:noFill/>
                </a:ln>
                <a:solidFill>
                  <a:srgbClr val="993366"/>
                </a:solidFill>
                <a:effectLst/>
                <a:latin typeface="Times New Roman" panose="02020603050405020304" pitchFamily="18" charset="0"/>
                <a:cs typeface="Times New Roman" panose="02020603050405020304" pitchFamily="18" charset="0"/>
              </a:rPr>
              <a:t>identified</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more </a:t>
            </a:r>
            <a:r>
              <a:rPr kumimoji="0" lang="en-US" altLang="en-US" sz="2300" b="1" i="0" u="none" strike="noStrike" cap="none" normalizeH="0" baseline="0" dirty="0">
                <a:ln>
                  <a:noFill/>
                </a:ln>
                <a:solidFill>
                  <a:srgbClr val="993366"/>
                </a:solidFill>
                <a:effectLst/>
                <a:latin typeface="Times New Roman" panose="02020603050405020304" pitchFamily="18" charset="0"/>
                <a:cs typeface="Times New Roman" panose="02020603050405020304" pitchFamily="18" charset="0"/>
              </a:rPr>
              <a:t>human-readable</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names.</a:t>
            </a:r>
            <a:endParaRPr kumimoji="0" lang="en-US" altLang="en-US" sz="2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3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4. Local Area Network (LAN) Naming</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 a smaller scale, </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an </a:t>
            </a:r>
            <a:r>
              <a:rPr kumimoji="0" lang="en-US" altLang="en-US" sz="23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enterprise</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23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home</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3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network</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devices</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within a </a:t>
            </a:r>
            <a:r>
              <a:rPr kumimoji="0" lang="en-US" altLang="en-US" sz="2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LAN</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may be </a:t>
            </a:r>
            <a:r>
              <a:rPr kumimoji="0" lang="en-US" altLang="en-US" sz="2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named</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according to a </a:t>
            </a:r>
            <a:r>
              <a:rPr kumimoji="0" lang="en-US" altLang="en-US" sz="23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specific</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3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naming</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3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convention</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Examples</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include</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Departments</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HR-Server, Marketing-PC.</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Function</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DB-Server, Web-Server.</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Device Type</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3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Router-01, Switch-01</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300" b="1" i="0" u="none" strike="noStrike" cap="none" normalizeH="0" baseline="0" dirty="0">
                <a:ln>
                  <a:noFill/>
                </a:ln>
                <a:solidFill>
                  <a:srgbClr val="993366"/>
                </a:solidFill>
                <a:effectLst/>
                <a:latin typeface="Times New Roman" panose="02020603050405020304" pitchFamily="18" charset="0"/>
                <a:cs typeface="Times New Roman" panose="02020603050405020304" pitchFamily="18" charset="0"/>
              </a:rPr>
              <a:t>Using</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a:t>
            </a:r>
            <a:r>
              <a:rPr kumimoji="0" lang="en-US" altLang="en-US" sz="2300" b="1" i="0" u="none" strike="noStrike" cap="none" normalizeH="0" baseline="0" dirty="0">
                <a:ln>
                  <a:noFill/>
                </a:ln>
                <a:solidFill>
                  <a:srgbClr val="993366"/>
                </a:solidFill>
                <a:effectLst/>
                <a:latin typeface="Times New Roman" panose="02020603050405020304" pitchFamily="18" charset="0"/>
                <a:cs typeface="Times New Roman" panose="02020603050405020304" pitchFamily="18" charset="0"/>
              </a:rPr>
              <a:t>naming</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300" b="1" i="0" u="none" strike="noStrike" cap="none" normalizeH="0" baseline="0" dirty="0">
                <a:ln>
                  <a:noFill/>
                </a:ln>
                <a:solidFill>
                  <a:srgbClr val="993366"/>
                </a:solidFill>
                <a:effectLst/>
                <a:latin typeface="Times New Roman" panose="02020603050405020304" pitchFamily="18" charset="0"/>
                <a:cs typeface="Times New Roman" panose="02020603050405020304" pitchFamily="18" charset="0"/>
              </a:rPr>
              <a:t>convention</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helps </a:t>
            </a:r>
            <a:r>
              <a:rPr kumimoji="0" lang="en-US" altLang="en-US" sz="2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administrators</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3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devices' roles and locations easily</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EBCED96-0A3F-447C-AB9E-5D360565B6AE}"/>
              </a:ext>
            </a:extLst>
          </p:cNvPr>
          <p:cNvSpPr>
            <a:spLocks noGrp="1"/>
          </p:cNvSpPr>
          <p:nvPr>
            <p:ph type="sldNum" sz="quarter" idx="12"/>
          </p:nvPr>
        </p:nvSpPr>
        <p:spPr/>
        <p:txBody>
          <a:bodyPr/>
          <a:lstStyle/>
          <a:p>
            <a:fld id="{28EDD502-B8EF-4D63-AEC5-DA450BCB9283}" type="slidenum">
              <a:rPr lang="en-GB" smtClean="0"/>
              <a:t>58</a:t>
            </a:fld>
            <a:endParaRPr lang="en-GB" dirty="0"/>
          </a:p>
        </p:txBody>
      </p:sp>
    </p:spTree>
    <p:extLst>
      <p:ext uri="{BB962C8B-B14F-4D97-AF65-F5344CB8AC3E}">
        <p14:creationId xmlns:p14="http://schemas.microsoft.com/office/powerpoint/2010/main" val="33374877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70712-F218-5C43-59C0-B5B7194C14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FA920F-9722-C5CE-9BD7-F804560C9C87}"/>
              </a:ext>
            </a:extLst>
          </p:cNvPr>
          <p:cNvSpPr>
            <a:spLocks noGrp="1"/>
          </p:cNvSpPr>
          <p:nvPr>
            <p:ph type="title"/>
          </p:nvPr>
        </p:nvSpPr>
        <p:spPr>
          <a:xfrm>
            <a:off x="838200" y="2"/>
            <a:ext cx="10515600" cy="201476"/>
          </a:xfrm>
        </p:spPr>
        <p:txBody>
          <a:bodyPr>
            <a:noAutofit/>
          </a:bodyPr>
          <a:lstStyle/>
          <a:p>
            <a:pPr algn="ctr"/>
            <a:br>
              <a:rPr lang="en-GB" sz="3200" b="1" dirty="0">
                <a:solidFill>
                  <a:srgbClr val="FF0000"/>
                </a:solidFill>
                <a:latin typeface="Times New Roman" panose="02020603050405020304" pitchFamily="18" charset="0"/>
                <a:cs typeface="Times New Roman" panose="02020603050405020304" pitchFamily="18" charset="0"/>
              </a:rPr>
            </a:br>
            <a:r>
              <a:rPr lang="en-GB" sz="3200" b="1" dirty="0">
                <a:solidFill>
                  <a:srgbClr val="FF0000"/>
                </a:solidFill>
                <a:latin typeface="Times New Roman" panose="02020603050405020304" pitchFamily="18" charset="0"/>
                <a:cs typeface="Times New Roman" panose="02020603050405020304" pitchFamily="18" charset="0"/>
              </a:rPr>
              <a:t>Network Naming-----</a:t>
            </a:r>
            <a:br>
              <a:rPr lang="en-GB" sz="3200" dirty="0"/>
            </a:br>
            <a:endParaRPr lang="en-GB" sz="3200" dirty="0"/>
          </a:p>
        </p:txBody>
      </p:sp>
      <p:sp>
        <p:nvSpPr>
          <p:cNvPr id="3" name="Content Placeholder 2">
            <a:extLst>
              <a:ext uri="{FF2B5EF4-FFF2-40B4-BE49-F238E27FC236}">
                <a16:creationId xmlns:a16="http://schemas.microsoft.com/office/drawing/2014/main" id="{3A8B16F7-E4E4-741D-3859-4E0F42D29CEB}"/>
              </a:ext>
            </a:extLst>
          </p:cNvPr>
          <p:cNvSpPr>
            <a:spLocks noGrp="1"/>
          </p:cNvSpPr>
          <p:nvPr>
            <p:ph idx="1"/>
          </p:nvPr>
        </p:nvSpPr>
        <p:spPr>
          <a:xfrm>
            <a:off x="0" y="201478"/>
            <a:ext cx="12191999" cy="6656521"/>
          </a:xfrm>
        </p:spPr>
        <p:txBody>
          <a:bodyPr>
            <a:no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9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5. Subnet Naming</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a:t>
            </a: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larger</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networks</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900" b="1"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subnets</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a:t>
            </a: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smaller</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divisions</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the </a:t>
            </a: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900" b="1" i="0" u="none" strike="noStrike" cap="none" normalizeH="0" baseline="0" dirty="0">
                <a:ln>
                  <a:noFill/>
                </a:ln>
                <a:solidFill>
                  <a:srgbClr val="006600"/>
                </a:solidFill>
                <a:effectLst/>
                <a:latin typeface="Times New Roman" panose="02020603050405020304" pitchFamily="18" charset="0"/>
                <a:cs typeface="Times New Roman" panose="02020603050405020304" pitchFamily="18" charset="0"/>
              </a:rPr>
              <a:t>Naming</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900" b="1" i="0" u="none" strike="noStrike" cap="none" normalizeH="0" baseline="0" dirty="0">
                <a:ln>
                  <a:noFill/>
                </a:ln>
                <a:solidFill>
                  <a:srgbClr val="006600"/>
                </a:solidFill>
                <a:effectLst/>
                <a:latin typeface="Times New Roman" panose="02020603050405020304" pitchFamily="18" charset="0"/>
                <a:cs typeface="Times New Roman" panose="02020603050405020304" pitchFamily="18" charset="0"/>
              </a:rPr>
              <a:t>conventions</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t>
            </a:r>
            <a:r>
              <a:rPr kumimoji="0" lang="en-US" altLang="en-US" sz="1900" b="1" i="0" u="none" strike="noStrike" cap="none" normalizeH="0" baseline="0" dirty="0">
                <a:ln>
                  <a:noFill/>
                </a:ln>
                <a:solidFill>
                  <a:srgbClr val="006600"/>
                </a:solidFill>
                <a:effectLst/>
                <a:latin typeface="Times New Roman" panose="02020603050405020304" pitchFamily="18" charset="0"/>
                <a:cs typeface="Times New Roman" panose="02020603050405020304" pitchFamily="18" charset="0"/>
              </a:rPr>
              <a:t>subnets</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might </a:t>
            </a:r>
            <a:r>
              <a:rPr kumimoji="0" lang="en-US" altLang="en-US" sz="1900" b="1" i="0" u="none" strike="noStrike" cap="none" normalizeH="0" baseline="0" dirty="0">
                <a:ln>
                  <a:noFill/>
                </a:ln>
                <a:solidFill>
                  <a:srgbClr val="006600"/>
                </a:solidFill>
                <a:effectLst/>
                <a:latin typeface="Times New Roman" panose="02020603050405020304" pitchFamily="18" charset="0"/>
                <a:cs typeface="Times New Roman" panose="02020603050405020304" pitchFamily="18" charset="0"/>
              </a:rPr>
              <a:t>include</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Subnet Name</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e.g., Marketing-Subnet, Admin-Subnet.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Subnet Address</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e.g., </a:t>
            </a:r>
            <a:r>
              <a:rPr kumimoji="0" lang="en-US" altLang="en-US" sz="19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192.168.0.0/24, </a:t>
            </a:r>
            <a:r>
              <a:rPr kumimoji="0" lang="en-US" altLang="en-US" sz="19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indicating a network range.</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9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6. Service Naming</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Services</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applications</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running on a </a:t>
            </a:r>
            <a:r>
              <a:rPr kumimoji="0" lang="en-US" altLang="en-US" sz="19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network</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may also have specific </a:t>
            </a:r>
            <a:r>
              <a:rPr kumimoji="0" lang="en-US" altLang="en-US" sz="19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names</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t>
            </a:r>
            <a:r>
              <a:rPr kumimoji="0" lang="en-US" altLang="en-US" sz="19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identification</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a:t>
            </a: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a:t>
            </a: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service</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might be </a:t>
            </a: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named</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9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web-server01</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 </a:t>
            </a: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service </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could be </a:t>
            </a:r>
            <a:r>
              <a:rPr kumimoji="0" lang="en-US" altLang="en-US" sz="19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db-prod01.</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9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7. Network Devices Naming Convention</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Networking</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devices</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like </a:t>
            </a:r>
            <a:r>
              <a:rPr kumimoji="0" lang="en-US" altLang="en-US" sz="19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routers</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9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switches</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9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firewalls</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often given </a:t>
            </a: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meaningful</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names</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help </a:t>
            </a:r>
            <a:r>
              <a:rPr kumimoji="0" lang="en-US" altLang="en-US" sz="1900" b="1" i="0" u="none" strike="noStrike" cap="none" normalizeH="0" baseline="0" dirty="0">
                <a:ln>
                  <a:noFill/>
                </a:ln>
                <a:solidFill>
                  <a:srgbClr val="3333FF"/>
                </a:solidFill>
                <a:effectLst/>
                <a:latin typeface="Times New Roman" panose="02020603050405020304" pitchFamily="18" charset="0"/>
                <a:cs typeface="Times New Roman" panose="02020603050405020304" pitchFamily="18" charset="0"/>
              </a:rPr>
              <a:t>identify</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their </a:t>
            </a:r>
            <a:r>
              <a:rPr kumimoji="0" lang="en-US" altLang="en-US" sz="1900" b="1" i="0" u="none" strike="noStrike" cap="none" normalizeH="0" baseline="0" dirty="0">
                <a:ln>
                  <a:noFill/>
                </a:ln>
                <a:solidFill>
                  <a:srgbClr val="3333FF"/>
                </a:solidFill>
                <a:effectLst/>
                <a:latin typeface="Times New Roman" panose="02020603050405020304" pitchFamily="18" charset="0"/>
                <a:cs typeface="Times New Roman" panose="02020603050405020304" pitchFamily="18" charset="0"/>
              </a:rPr>
              <a:t>role</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900" b="1" i="0" u="none" strike="noStrike" cap="none" normalizeH="0" baseline="0" dirty="0">
                <a:ln>
                  <a:noFill/>
                </a:ln>
                <a:solidFill>
                  <a:srgbClr val="3333FF"/>
                </a:solidFill>
                <a:effectLst/>
                <a:latin typeface="Times New Roman" panose="02020603050405020304" pitchFamily="18" charset="0"/>
                <a:cs typeface="Times New Roman" panose="02020603050405020304" pitchFamily="18" charset="0"/>
              </a:rPr>
              <a:t>location</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Router</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Core-Router-01.</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Switch</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Switch-Branch-02.</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Firewall</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FW-Edge-01.</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9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Clear</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9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naming</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9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conventions</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 </a:t>
            </a: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confusion</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during </a:t>
            </a: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troubleshooting</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maintenance</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25D486BD-CDB0-821C-48D1-72BDC6B77407}"/>
              </a:ext>
            </a:extLst>
          </p:cNvPr>
          <p:cNvSpPr>
            <a:spLocks noGrp="1"/>
          </p:cNvSpPr>
          <p:nvPr>
            <p:ph type="sldNum" sz="quarter" idx="12"/>
          </p:nvPr>
        </p:nvSpPr>
        <p:spPr/>
        <p:txBody>
          <a:bodyPr/>
          <a:lstStyle/>
          <a:p>
            <a:fld id="{28EDD502-B8EF-4D63-AEC5-DA450BCB9283}" type="slidenum">
              <a:rPr lang="en-GB" smtClean="0"/>
              <a:t>59</a:t>
            </a:fld>
            <a:endParaRPr lang="en-GB"/>
          </a:p>
        </p:txBody>
      </p:sp>
    </p:spTree>
    <p:extLst>
      <p:ext uri="{BB962C8B-B14F-4D97-AF65-F5344CB8AC3E}">
        <p14:creationId xmlns:p14="http://schemas.microsoft.com/office/powerpoint/2010/main" val="2961088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164"/>
            <a:ext cx="8229600" cy="427037"/>
          </a:xfrm>
        </p:spPr>
        <p:txBody>
          <a:bodyPr rtlCol="0">
            <a:noAutofit/>
          </a:bodyPr>
          <a:lstStyle/>
          <a:p>
            <a:pPr algn="ctr">
              <a:defRPr/>
            </a:pPr>
            <a:r>
              <a:rPr lang="en-US" sz="3200" b="1" dirty="0">
                <a:solidFill>
                  <a:srgbClr val="9900FF"/>
                </a:solidFill>
                <a:latin typeface="Times New Roman" panose="02020603050405020304" pitchFamily="18" charset="0"/>
                <a:cs typeface="Times New Roman" panose="02020603050405020304" pitchFamily="18" charset="0"/>
              </a:rPr>
              <a:t>1.4 IP Address Notations</a:t>
            </a:r>
          </a:p>
        </p:txBody>
      </p:sp>
      <p:sp>
        <p:nvSpPr>
          <p:cNvPr id="3" name="Content Placeholder 2"/>
          <p:cNvSpPr>
            <a:spLocks noGrp="1"/>
          </p:cNvSpPr>
          <p:nvPr>
            <p:ph idx="1"/>
          </p:nvPr>
        </p:nvSpPr>
        <p:spPr>
          <a:xfrm>
            <a:off x="195944" y="457200"/>
            <a:ext cx="11772900" cy="6248400"/>
          </a:xfrm>
        </p:spPr>
        <p:txBody>
          <a:bodyPr rtlCol="0">
            <a:noAutofit/>
          </a:bodyPr>
          <a:lstStyle/>
          <a:p>
            <a:pPr algn="just">
              <a:lnSpc>
                <a:spcPct val="160000"/>
              </a:lnSpc>
              <a:spcBef>
                <a:spcPts val="0"/>
              </a:spcBef>
              <a:buFont typeface="Wingdings" panose="05000000000000000000" pitchFamily="2" charset="2"/>
              <a:buChar char="Ø"/>
              <a:defRPr/>
            </a:pPr>
            <a:r>
              <a:rPr lang="en-US" dirty="0">
                <a:latin typeface="Times New Roman" panose="02020603050405020304" pitchFamily="18" charset="0"/>
                <a:cs typeface="Times New Roman" panose="02020603050405020304" pitchFamily="18" charset="0"/>
              </a:rPr>
              <a:t>There are </a:t>
            </a:r>
            <a:r>
              <a:rPr lang="en-US" b="1" dirty="0">
                <a:latin typeface="Times New Roman" panose="02020603050405020304" pitchFamily="18" charset="0"/>
                <a:cs typeface="Times New Roman" panose="02020603050405020304" pitchFamily="18" charset="0"/>
              </a:rPr>
              <a:t>two prevalent notations </a:t>
            </a:r>
            <a:r>
              <a:rPr lang="en-US" dirty="0">
                <a:latin typeface="Times New Roman" panose="02020603050405020304" pitchFamily="18" charset="0"/>
                <a:cs typeface="Times New Roman" panose="02020603050405020304" pitchFamily="18" charset="0"/>
              </a:rPr>
              <a:t>to show an </a:t>
            </a:r>
            <a:r>
              <a:rPr lang="en-US" b="1" dirty="0">
                <a:latin typeface="Times New Roman" panose="02020603050405020304" pitchFamily="18" charset="0"/>
                <a:cs typeface="Times New Roman" panose="02020603050405020304" pitchFamily="18" charset="0"/>
              </a:rPr>
              <a:t>IPv4 address</a:t>
            </a:r>
            <a:r>
              <a:rPr lang="en-US" dirty="0">
                <a:latin typeface="Times New Roman" panose="02020603050405020304" pitchFamily="18" charset="0"/>
                <a:cs typeface="Times New Roman" panose="02020603050405020304" pitchFamily="18" charset="0"/>
              </a:rPr>
              <a:t>: </a:t>
            </a:r>
          </a:p>
          <a:p>
            <a:pPr marL="0" indent="0" algn="just">
              <a:lnSpc>
                <a:spcPct val="160000"/>
              </a:lnSpc>
              <a:spcBef>
                <a:spcPts val="0"/>
              </a:spcBef>
              <a:buNone/>
              <a:defRPr/>
            </a:pPr>
            <a:r>
              <a:rPr lang="en-US" b="1" dirty="0">
                <a:solidFill>
                  <a:srgbClr val="FF0000"/>
                </a:solidFill>
                <a:latin typeface="Times New Roman" panose="02020603050405020304" pitchFamily="18" charset="0"/>
                <a:cs typeface="Times New Roman" panose="02020603050405020304" pitchFamily="18" charset="0"/>
              </a:rPr>
              <a:t>	Binary </a:t>
            </a:r>
            <a:r>
              <a:rPr lang="en-US" dirty="0">
                <a:latin typeface="Times New Roman" panose="02020603050405020304" pitchFamily="18" charset="0"/>
                <a:cs typeface="Times New Roman" panose="02020603050405020304" pitchFamily="18" charset="0"/>
              </a:rPr>
              <a:t>notation</a:t>
            </a:r>
            <a:r>
              <a:rPr lang="en-US" b="1"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a:t>
            </a:r>
            <a:r>
              <a:rPr lang="en-US" b="1" dirty="0">
                <a:solidFill>
                  <a:srgbClr val="FF0000"/>
                </a:solidFill>
                <a:latin typeface="Times New Roman" panose="02020603050405020304" pitchFamily="18" charset="0"/>
                <a:cs typeface="Times New Roman" panose="02020603050405020304" pitchFamily="18" charset="0"/>
              </a:rPr>
              <a:t>Dotted-decimal </a:t>
            </a:r>
            <a:r>
              <a:rPr lang="en-US" dirty="0">
                <a:latin typeface="Times New Roman" panose="02020603050405020304" pitchFamily="18" charset="0"/>
                <a:cs typeface="Times New Roman" panose="02020603050405020304" pitchFamily="18" charset="0"/>
              </a:rPr>
              <a:t>notation.</a:t>
            </a:r>
          </a:p>
          <a:p>
            <a:pPr marL="514350" indent="-514350" algn="just">
              <a:lnSpc>
                <a:spcPct val="160000"/>
              </a:lnSpc>
              <a:spcBef>
                <a:spcPts val="0"/>
              </a:spcBef>
              <a:buAutoNum type="arabicPeriod"/>
              <a:defRPr/>
            </a:pPr>
            <a:r>
              <a:rPr lang="en-US" b="1" dirty="0">
                <a:solidFill>
                  <a:srgbClr val="0000CC"/>
                </a:solidFill>
                <a:latin typeface="Times New Roman" panose="02020603050405020304" pitchFamily="18" charset="0"/>
                <a:cs typeface="Times New Roman" panose="02020603050405020304" pitchFamily="18" charset="0"/>
              </a:rPr>
              <a:t>Binary Notation</a:t>
            </a:r>
          </a:p>
          <a:p>
            <a:pPr algn="just">
              <a:lnSpc>
                <a:spcPct val="16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In </a:t>
            </a:r>
            <a:r>
              <a:rPr lang="en-US" b="1" dirty="0">
                <a:latin typeface="Times New Roman" panose="02020603050405020304" pitchFamily="18" charset="0"/>
                <a:cs typeface="Times New Roman" panose="02020603050405020304" pitchFamily="18" charset="0"/>
              </a:rPr>
              <a:t>binary notation</a:t>
            </a:r>
            <a:r>
              <a:rPr lang="en-US" dirty="0">
                <a:latin typeface="Times New Roman" panose="02020603050405020304" pitchFamily="18" charset="0"/>
                <a:cs typeface="Times New Roman" panose="02020603050405020304" pitchFamily="18" charset="0"/>
              </a:rPr>
              <a:t>, the </a:t>
            </a:r>
            <a:r>
              <a:rPr lang="en-US" b="1" dirty="0">
                <a:solidFill>
                  <a:srgbClr val="6600CC"/>
                </a:solidFill>
                <a:latin typeface="Times New Roman" panose="02020603050405020304" pitchFamily="18" charset="0"/>
                <a:cs typeface="Times New Roman" panose="02020603050405020304" pitchFamily="18" charset="0"/>
              </a:rPr>
              <a:t>IPv4</a:t>
            </a:r>
            <a:r>
              <a:rPr lang="en-US" dirty="0">
                <a:latin typeface="Times New Roman" panose="02020603050405020304" pitchFamily="18" charset="0"/>
                <a:cs typeface="Times New Roman" panose="02020603050405020304" pitchFamily="18" charset="0"/>
              </a:rPr>
              <a:t> </a:t>
            </a:r>
            <a:r>
              <a:rPr lang="en-US" b="1" dirty="0">
                <a:solidFill>
                  <a:srgbClr val="6600CC"/>
                </a:solidFill>
                <a:latin typeface="Times New Roman" panose="02020603050405020304" pitchFamily="18" charset="0"/>
                <a:cs typeface="Times New Roman" panose="02020603050405020304" pitchFamily="18" charset="0"/>
              </a:rPr>
              <a:t>address</a:t>
            </a:r>
            <a:r>
              <a:rPr lang="en-US" dirty="0">
                <a:latin typeface="Times New Roman" panose="02020603050405020304" pitchFamily="18" charset="0"/>
                <a:cs typeface="Times New Roman" panose="02020603050405020304" pitchFamily="18" charset="0"/>
              </a:rPr>
              <a:t> is displayed as </a:t>
            </a:r>
            <a:r>
              <a:rPr lang="en-US" b="1" dirty="0">
                <a:latin typeface="Times New Roman" panose="02020603050405020304" pitchFamily="18" charset="0"/>
                <a:cs typeface="Times New Roman" panose="02020603050405020304" pitchFamily="18" charset="0"/>
              </a:rPr>
              <a:t>32 bit</a:t>
            </a:r>
            <a:r>
              <a:rPr lang="en-US" dirty="0">
                <a:latin typeface="Times New Roman" panose="02020603050405020304" pitchFamily="18" charset="0"/>
                <a:cs typeface="Times New Roman" panose="02020603050405020304" pitchFamily="18" charset="0"/>
              </a:rPr>
              <a:t>s. </a:t>
            </a:r>
          </a:p>
          <a:p>
            <a:pPr algn="just">
              <a:lnSpc>
                <a:spcPct val="16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Each </a:t>
            </a:r>
            <a:r>
              <a:rPr lang="en-US" b="1" dirty="0">
                <a:solidFill>
                  <a:srgbClr val="FF0000"/>
                </a:solidFill>
                <a:latin typeface="Times New Roman" panose="02020603050405020304" pitchFamily="18" charset="0"/>
                <a:cs typeface="Times New Roman" panose="02020603050405020304" pitchFamily="18" charset="0"/>
              </a:rPr>
              <a:t>octet</a:t>
            </a:r>
            <a:r>
              <a:rPr lang="en-US" dirty="0">
                <a:latin typeface="Times New Roman" panose="02020603050405020304" pitchFamily="18" charset="0"/>
                <a:cs typeface="Times New Roman" panose="02020603050405020304" pitchFamily="18" charset="0"/>
              </a:rPr>
              <a:t> is often referred to as a </a:t>
            </a:r>
            <a:r>
              <a:rPr lang="en-US" b="1" dirty="0">
                <a:solidFill>
                  <a:srgbClr val="FF0000"/>
                </a:solidFill>
                <a:latin typeface="Times New Roman" panose="02020603050405020304" pitchFamily="18" charset="0"/>
                <a:cs typeface="Times New Roman" panose="02020603050405020304" pitchFamily="18" charset="0"/>
              </a:rPr>
              <a:t>byte</a:t>
            </a:r>
            <a:r>
              <a:rPr lang="en-US" dirty="0">
                <a:latin typeface="Times New Roman" panose="02020603050405020304" pitchFamily="18" charset="0"/>
                <a:cs typeface="Times New Roman" panose="02020603050405020304" pitchFamily="18" charset="0"/>
              </a:rPr>
              <a:t>. </a:t>
            </a:r>
          </a:p>
          <a:p>
            <a:pPr algn="just">
              <a:lnSpc>
                <a:spcPct val="16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So it is common to hear an </a:t>
            </a:r>
            <a:r>
              <a:rPr lang="en-US" b="1" dirty="0">
                <a:latin typeface="Times New Roman" panose="02020603050405020304" pitchFamily="18" charset="0"/>
                <a:cs typeface="Times New Roman" panose="02020603050405020304" pitchFamily="18" charset="0"/>
              </a:rPr>
              <a:t>IPv4 address </a:t>
            </a:r>
            <a:r>
              <a:rPr lang="en-US" dirty="0">
                <a:latin typeface="Times New Roman" panose="02020603050405020304" pitchFamily="18" charset="0"/>
                <a:cs typeface="Times New Roman" panose="02020603050405020304" pitchFamily="18" charset="0"/>
              </a:rPr>
              <a:t>referred to as a </a:t>
            </a:r>
            <a:r>
              <a:rPr lang="en-US" b="1" dirty="0">
                <a:solidFill>
                  <a:srgbClr val="0000CC"/>
                </a:solidFill>
                <a:latin typeface="Times New Roman" panose="02020603050405020304" pitchFamily="18" charset="0"/>
                <a:cs typeface="Times New Roman" panose="02020603050405020304" pitchFamily="18" charset="0"/>
              </a:rPr>
              <a:t>32-bit address </a:t>
            </a:r>
            <a:r>
              <a:rPr lang="en-US" dirty="0">
                <a:latin typeface="Times New Roman" panose="02020603050405020304" pitchFamily="18" charset="0"/>
                <a:cs typeface="Times New Roman" panose="02020603050405020304" pitchFamily="18" charset="0"/>
              </a:rPr>
              <a:t>or a </a:t>
            </a:r>
            <a:r>
              <a:rPr lang="en-US" b="1" dirty="0">
                <a:solidFill>
                  <a:srgbClr val="0000CC"/>
                </a:solidFill>
                <a:latin typeface="Times New Roman" panose="02020603050405020304" pitchFamily="18" charset="0"/>
                <a:cs typeface="Times New Roman" panose="02020603050405020304" pitchFamily="18" charset="0"/>
              </a:rPr>
              <a:t>4-byte address</a:t>
            </a:r>
            <a:r>
              <a:rPr lang="en-US"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defRPr/>
            </a:pPr>
            <a:r>
              <a:rPr lang="en-US" dirty="0">
                <a:latin typeface="Times New Roman" panose="02020603050405020304" pitchFamily="18" charset="0"/>
                <a:cs typeface="Times New Roman" panose="02020603050405020304" pitchFamily="18" charset="0"/>
              </a:rPr>
              <a:t>The following is an </a:t>
            </a:r>
            <a:r>
              <a:rPr lang="en-US" b="1" dirty="0">
                <a:latin typeface="Times New Roman" panose="02020603050405020304" pitchFamily="18" charset="0"/>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of an </a:t>
            </a:r>
            <a:r>
              <a:rPr lang="en-US" b="1" dirty="0">
                <a:latin typeface="Times New Roman" panose="02020603050405020304" pitchFamily="18" charset="0"/>
                <a:cs typeface="Times New Roman" panose="02020603050405020304" pitchFamily="18" charset="0"/>
              </a:rPr>
              <a:t>IPv4 address </a:t>
            </a:r>
            <a:r>
              <a:rPr lang="en-US" dirty="0">
                <a:latin typeface="Times New Roman" panose="02020603050405020304" pitchFamily="18" charset="0"/>
                <a:cs typeface="Times New Roman" panose="02020603050405020304" pitchFamily="18" charset="0"/>
              </a:rPr>
              <a:t>in </a:t>
            </a:r>
            <a:r>
              <a:rPr lang="en-US" b="1" dirty="0">
                <a:solidFill>
                  <a:srgbClr val="006600"/>
                </a:solidFill>
                <a:latin typeface="Times New Roman" panose="02020603050405020304" pitchFamily="18" charset="0"/>
                <a:cs typeface="Times New Roman" panose="02020603050405020304" pitchFamily="18" charset="0"/>
              </a:rPr>
              <a:t>binary notation: </a:t>
            </a:r>
          </a:p>
          <a:p>
            <a:pPr lvl="1" algn="just">
              <a:lnSpc>
                <a:spcPct val="150000"/>
              </a:lnSpc>
              <a:spcBef>
                <a:spcPts val="0"/>
              </a:spcBef>
              <a:buNone/>
              <a:defRPr/>
            </a:pPr>
            <a:r>
              <a:rPr lang="en-US"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01110101 </a:t>
            </a:r>
            <a:r>
              <a:rPr lang="en-US" sz="2800" b="1" dirty="0">
                <a:solidFill>
                  <a:srgbClr val="00B0F0"/>
                </a:solidFill>
                <a:latin typeface="Times New Roman" panose="02020603050405020304" pitchFamily="18" charset="0"/>
                <a:cs typeface="Times New Roman" panose="02020603050405020304" pitchFamily="18" charset="0"/>
              </a:rPr>
              <a:t>10010101</a:t>
            </a:r>
            <a:r>
              <a:rPr lang="en-US" sz="2800" b="1" dirty="0">
                <a:latin typeface="Times New Roman" panose="02020603050405020304" pitchFamily="18" charset="0"/>
                <a:cs typeface="Times New Roman" panose="02020603050405020304" pitchFamily="18" charset="0"/>
              </a:rPr>
              <a:t> </a:t>
            </a:r>
            <a:r>
              <a:rPr lang="en-US" sz="2800" b="1" dirty="0">
                <a:solidFill>
                  <a:srgbClr val="7030A0"/>
                </a:solidFill>
                <a:latin typeface="Times New Roman" panose="02020603050405020304" pitchFamily="18" charset="0"/>
                <a:cs typeface="Times New Roman" panose="02020603050405020304" pitchFamily="18" charset="0"/>
              </a:rPr>
              <a:t>00011101</a:t>
            </a:r>
            <a:r>
              <a:rPr lang="en-US" sz="2800" b="1" dirty="0">
                <a:latin typeface="Times New Roman" panose="02020603050405020304" pitchFamily="18" charset="0"/>
                <a:cs typeface="Times New Roman" panose="02020603050405020304" pitchFamily="18" charset="0"/>
              </a:rPr>
              <a:t> 00000010</a:t>
            </a:r>
          </a:p>
          <a:p>
            <a:pPr algn="just">
              <a:lnSpc>
                <a:spcPct val="160000"/>
              </a:lnSpc>
              <a:spcBef>
                <a:spcPts val="0"/>
              </a:spcBef>
              <a:buFont typeface="Wingdings" panose="05000000000000000000" pitchFamily="2" charset="2"/>
              <a:buChar char="§"/>
              <a:defRPr/>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6</a:t>
            </a:fld>
            <a:endParaRPr lang="en-US"/>
          </a:p>
        </p:txBody>
      </p:sp>
    </p:spTree>
    <p:extLst>
      <p:ext uri="{BB962C8B-B14F-4D97-AF65-F5344CB8AC3E}">
        <p14:creationId xmlns:p14="http://schemas.microsoft.com/office/powerpoint/2010/main" val="5284217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AD58AF-EE80-0E9F-8188-12E49CB3FB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981F2B-374E-ADA3-D032-A65B257A7B0D}"/>
              </a:ext>
            </a:extLst>
          </p:cNvPr>
          <p:cNvSpPr>
            <a:spLocks noGrp="1"/>
          </p:cNvSpPr>
          <p:nvPr>
            <p:ph type="title"/>
          </p:nvPr>
        </p:nvSpPr>
        <p:spPr>
          <a:xfrm>
            <a:off x="838200" y="1"/>
            <a:ext cx="10515600" cy="325463"/>
          </a:xfrm>
        </p:spPr>
        <p:txBody>
          <a:bodyPr>
            <a:noAutofit/>
          </a:bodyPr>
          <a:lstStyle/>
          <a:p>
            <a:pPr algn="ctr"/>
            <a:br>
              <a:rPr lang="en-GB" sz="3200" b="1" dirty="0">
                <a:solidFill>
                  <a:srgbClr val="FF0000"/>
                </a:solidFill>
                <a:latin typeface="Times New Roman" panose="02020603050405020304" pitchFamily="18" charset="0"/>
                <a:cs typeface="Times New Roman" panose="02020603050405020304" pitchFamily="18" charset="0"/>
              </a:rPr>
            </a:br>
            <a:r>
              <a:rPr lang="en-GB" sz="3200" b="1" dirty="0">
                <a:solidFill>
                  <a:srgbClr val="FF0000"/>
                </a:solidFill>
                <a:latin typeface="Times New Roman" panose="02020603050405020304" pitchFamily="18" charset="0"/>
                <a:cs typeface="Times New Roman" panose="02020603050405020304" pitchFamily="18" charset="0"/>
              </a:rPr>
              <a:t>Network Naming-----</a:t>
            </a:r>
            <a:br>
              <a:rPr lang="en-GB" sz="3200" dirty="0"/>
            </a:br>
            <a:endParaRPr lang="en-GB" sz="3200" dirty="0"/>
          </a:p>
        </p:txBody>
      </p:sp>
      <p:sp>
        <p:nvSpPr>
          <p:cNvPr id="3" name="Content Placeholder 2">
            <a:extLst>
              <a:ext uri="{FF2B5EF4-FFF2-40B4-BE49-F238E27FC236}">
                <a16:creationId xmlns:a16="http://schemas.microsoft.com/office/drawing/2014/main" id="{0EB4C21C-7B39-82BC-8812-E2D9CDFB96DE}"/>
              </a:ext>
            </a:extLst>
          </p:cNvPr>
          <p:cNvSpPr>
            <a:spLocks noGrp="1"/>
          </p:cNvSpPr>
          <p:nvPr>
            <p:ph idx="1"/>
          </p:nvPr>
        </p:nvSpPr>
        <p:spPr>
          <a:xfrm>
            <a:off x="0" y="325464"/>
            <a:ext cx="12191999" cy="6532535"/>
          </a:xfrm>
        </p:spPr>
        <p:txBody>
          <a:bodyPr>
            <a:no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8. Wireless Network (SSID) Naming</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Wireless networks also have names known as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SSIDs (Service Set Identifiers).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a:t>
            </a:r>
            <a:r>
              <a:rPr kumimoji="0" lang="en-US" altLang="en-US" b="1" i="0" u="none" strike="noStrike" cap="none" normalizeH="0" baseline="0" dirty="0">
                <a:ln>
                  <a:noFill/>
                </a:ln>
                <a:solidFill>
                  <a:srgbClr val="993366"/>
                </a:solidFill>
                <a:effectLst/>
                <a:latin typeface="Times New Roman" panose="02020603050405020304" pitchFamily="18" charset="0"/>
                <a:cs typeface="Times New Roman" panose="02020603050405020304" pitchFamily="18" charset="0"/>
              </a:rPr>
              <a:t>SSID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993366"/>
                </a:solidFill>
                <a:effectLst/>
                <a:latin typeface="Times New Roman" panose="02020603050405020304" pitchFamily="18" charset="0"/>
                <a:cs typeface="Times New Roman" panose="02020603050405020304" pitchFamily="18" charset="0"/>
              </a:rPr>
              <a:t>identifies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t>
            </a:r>
            <a:r>
              <a:rPr kumimoji="0" lang="en-US" altLang="en-US" b="1" i="0" u="none" strike="noStrike" cap="none" normalizeH="0" baseline="0" dirty="0">
                <a:ln>
                  <a:noFill/>
                </a:ln>
                <a:solidFill>
                  <a:srgbClr val="993366"/>
                </a:solidFill>
                <a:effectLst/>
                <a:latin typeface="Times New Roman" panose="02020603050405020304" pitchFamily="18" charset="0"/>
                <a:cs typeface="Times New Roman" panose="02020603050405020304" pitchFamily="18" charset="0"/>
              </a:rPr>
              <a:t>network</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t>
            </a:r>
            <a:r>
              <a:rPr kumimoji="0" lang="en-US" altLang="en-US" b="1" i="0" u="none" strike="noStrike" cap="none" normalizeH="0" baseline="0" dirty="0">
                <a:ln>
                  <a:noFill/>
                </a:ln>
                <a:solidFill>
                  <a:srgbClr val="993366"/>
                </a:solidFill>
                <a:effectLst/>
                <a:latin typeface="Times New Roman" panose="02020603050405020304" pitchFamily="18" charset="0"/>
                <a:cs typeface="Times New Roman" panose="02020603050405020304" pitchFamily="18" charset="0"/>
              </a:rPr>
              <a:t>wireless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993366"/>
                </a:solidFill>
                <a:effectLst/>
                <a:latin typeface="Times New Roman" panose="02020603050405020304" pitchFamily="18" charset="0"/>
                <a:cs typeface="Times New Roman" panose="02020603050405020304" pitchFamily="18" charset="0"/>
              </a:rPr>
              <a:t>devices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it can be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named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a </a:t>
            </a:r>
          </a:p>
          <a:p>
            <a:pPr marL="0" marR="0" lvl="0" indent="0" algn="just" defTabSz="914400" rtl="0" eaLnBrk="0" fontAlgn="base" latinLnBrk="0" hangingPunct="0">
              <a:lnSpc>
                <a:spcPct val="150000"/>
              </a:lnSpc>
              <a:spcBef>
                <a:spcPct val="0"/>
              </a:spcBef>
              <a:spcAft>
                <a:spcPct val="0"/>
              </a:spcAft>
              <a:buClrTx/>
              <a:buSzTx/>
              <a:buNone/>
              <a:tabLst/>
            </a:pPr>
            <a:r>
              <a:rPr lang="en-US" altLang="en-US" dirty="0">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way that reflects its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location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such as </a:t>
            </a:r>
          </a:p>
          <a:p>
            <a:pPr marL="0" marR="0" lvl="0" indent="0" algn="just" defTabSz="914400" rtl="0" eaLnBrk="0" fontAlgn="base" latinLnBrk="0" hangingPunct="0">
              <a:lnSpc>
                <a:spcPct val="150000"/>
              </a:lnSpc>
              <a:spcBef>
                <a:spcPct val="0"/>
              </a:spcBef>
              <a:spcAft>
                <a:spcPct val="0"/>
              </a:spcAft>
              <a:buClrTx/>
              <a:buSzTx/>
              <a:buNone/>
              <a:tabLst/>
            </a:pPr>
            <a:r>
              <a:rPr lang="en-US" altLang="en-US" dirty="0">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Corporate-</a:t>
            </a:r>
            <a:r>
              <a:rPr kumimoji="0" lang="en-US" altLang="en-US" b="1" i="0" u="none" strike="noStrike" cap="none" normalizeH="0" baseline="0" dirty="0" err="1">
                <a:ln>
                  <a:noFill/>
                </a:ln>
                <a:solidFill>
                  <a:srgbClr val="6600CC"/>
                </a:solidFill>
                <a:effectLst/>
                <a:latin typeface="Times New Roman" panose="02020603050405020304" pitchFamily="18" charset="0"/>
                <a:cs typeface="Times New Roman" panose="02020603050405020304" pitchFamily="18" charset="0"/>
              </a:rPr>
              <a:t>WiFi</a:t>
            </a:r>
            <a:r>
              <a:rPr kumimoji="0" lang="en-US" altLang="en-US"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 Guest-Network</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Home-</a:t>
            </a:r>
            <a:r>
              <a:rPr kumimoji="0" lang="en-US" altLang="en-US" b="1" i="0" u="none" strike="noStrike" cap="none" normalizeH="0" baseline="0" dirty="0" err="1">
                <a:ln>
                  <a:noFill/>
                </a:ln>
                <a:solidFill>
                  <a:srgbClr val="6600CC"/>
                </a:solidFill>
                <a:effectLst/>
                <a:latin typeface="Times New Roman" panose="02020603050405020304" pitchFamily="18" charset="0"/>
                <a:cs typeface="Times New Roman" panose="02020603050405020304" pitchFamily="18" charset="0"/>
              </a:rPr>
              <a:t>WiFi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72F237-2332-38CD-769A-D9598BD00F31}"/>
              </a:ext>
            </a:extLst>
          </p:cNvPr>
          <p:cNvSpPr>
            <a:spLocks noGrp="1"/>
          </p:cNvSpPr>
          <p:nvPr>
            <p:ph type="sldNum" sz="quarter" idx="12"/>
          </p:nvPr>
        </p:nvSpPr>
        <p:spPr/>
        <p:txBody>
          <a:bodyPr/>
          <a:lstStyle/>
          <a:p>
            <a:fld id="{28EDD502-B8EF-4D63-AEC5-DA450BCB9283}" type="slidenum">
              <a:rPr lang="en-GB" smtClean="0"/>
              <a:t>60</a:t>
            </a:fld>
            <a:endParaRPr lang="en-GB"/>
          </a:p>
        </p:txBody>
      </p:sp>
    </p:spTree>
    <p:extLst>
      <p:ext uri="{BB962C8B-B14F-4D97-AF65-F5344CB8AC3E}">
        <p14:creationId xmlns:p14="http://schemas.microsoft.com/office/powerpoint/2010/main" val="32721952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4B7D5-4553-E3D7-6686-2EB405F964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28107E-4E89-0855-AB37-814EB75F4A4E}"/>
              </a:ext>
            </a:extLst>
          </p:cNvPr>
          <p:cNvSpPr>
            <a:spLocks noGrp="1"/>
          </p:cNvSpPr>
          <p:nvPr>
            <p:ph type="title"/>
          </p:nvPr>
        </p:nvSpPr>
        <p:spPr>
          <a:xfrm>
            <a:off x="838200" y="1"/>
            <a:ext cx="10515600" cy="325463"/>
          </a:xfrm>
        </p:spPr>
        <p:txBody>
          <a:bodyPr>
            <a:noAutofit/>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Benefits of Network Naming Conventions</a:t>
            </a:r>
          </a:p>
        </p:txBody>
      </p:sp>
      <p:sp>
        <p:nvSpPr>
          <p:cNvPr id="3" name="Content Placeholder 2">
            <a:extLst>
              <a:ext uri="{FF2B5EF4-FFF2-40B4-BE49-F238E27FC236}">
                <a16:creationId xmlns:a16="http://schemas.microsoft.com/office/drawing/2014/main" id="{FA2BBFB8-03D0-75CD-8D6A-6C0CA2546FBE}"/>
              </a:ext>
            </a:extLst>
          </p:cNvPr>
          <p:cNvSpPr>
            <a:spLocks noGrp="1"/>
          </p:cNvSpPr>
          <p:nvPr>
            <p:ph idx="1"/>
          </p:nvPr>
        </p:nvSpPr>
        <p:spPr>
          <a:xfrm>
            <a:off x="0" y="325464"/>
            <a:ext cx="12191999" cy="6532535"/>
          </a:xfrm>
        </p:spPr>
        <p:txBody>
          <a:bodyPr>
            <a:noAutofit/>
          </a:bodyPr>
          <a:lstStyle/>
          <a:p>
            <a:pPr marL="457200" marR="0" lvl="0" indent="-457200" algn="just" defTabSz="914400" rtl="0" eaLnBrk="0" fontAlgn="base" latinLnBrk="0" hangingPunct="0">
              <a:lnSpc>
                <a:spcPct val="150000"/>
              </a:lnSpc>
              <a:spcBef>
                <a:spcPct val="0"/>
              </a:spcBef>
              <a:spcAft>
                <a:spcPct val="0"/>
              </a:spcAft>
              <a:buClrTx/>
              <a:buSzTx/>
              <a:buAutoNum type="arabicPeriod"/>
              <a:tabLst/>
            </a:pPr>
            <a:r>
              <a:rPr kumimoji="0" lang="en-US" altLang="en-US" sz="24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Clarity and Organization</a:t>
            </a:r>
            <a:r>
              <a:rPr kumimoji="0" lang="en-US" altLang="en-US" sz="2400" b="0"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Naming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devices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services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a standardized way helps </a:t>
            </a:r>
            <a:r>
              <a:rPr kumimoji="0" lang="en-US" altLang="en-US" sz="24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system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administrators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quickly </a:t>
            </a:r>
            <a:r>
              <a:rPr kumimoji="0" lang="en-US" altLang="en-US" sz="24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understand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t>
            </a:r>
            <a:r>
              <a:rPr kumimoji="0" lang="en-US" altLang="en-US" sz="24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function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4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location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a </a:t>
            </a:r>
            <a:r>
              <a:rPr kumimoji="0" lang="en-US" altLang="en-US" sz="24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resource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4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2. Simplified Troubleshooting</a:t>
            </a:r>
            <a:r>
              <a:rPr kumimoji="0" lang="en-US" altLang="en-US" sz="2400" b="0"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Consistent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names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 with </a:t>
            </a:r>
            <a:r>
              <a:rPr kumimoji="0" lang="en-US" altLang="en-US" sz="24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identifying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issues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 </a:t>
            </a:r>
            <a:r>
              <a:rPr kumimoji="0" lang="en-US" altLang="en-US" sz="24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specific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devices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24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networks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during </a:t>
            </a:r>
            <a:r>
              <a:rPr kumimoji="0" lang="en-US" altLang="en-US" sz="24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troubleshooting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4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3. Scalability</a:t>
            </a:r>
            <a:r>
              <a:rPr kumimoji="0" lang="en-US" altLang="en-US" sz="2400" b="0"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well-designed naming convention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supports </a:t>
            </a:r>
            <a:r>
              <a:rPr kumimoji="0" lang="en-US" altLang="en-US" sz="2400" b="1" i="0" u="none" strike="noStrike" cap="none" normalizeH="0" baseline="0" dirty="0">
                <a:ln>
                  <a:noFill/>
                </a:ln>
                <a:solidFill>
                  <a:srgbClr val="993366"/>
                </a:solidFill>
                <a:effectLst/>
                <a:latin typeface="Times New Roman" panose="02020603050405020304" pitchFamily="18" charset="0"/>
                <a:cs typeface="Times New Roman" panose="02020603050405020304" pitchFamily="18" charset="0"/>
              </a:rPr>
              <a:t>network</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rgbClr val="993366"/>
                </a:solidFill>
                <a:effectLst/>
                <a:latin typeface="Times New Roman" panose="02020603050405020304" pitchFamily="18" charset="0"/>
                <a:cs typeface="Times New Roman" panose="02020603050405020304" pitchFamily="18" charset="0"/>
              </a:rPr>
              <a:t>growth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making it </a:t>
            </a:r>
            <a:r>
              <a:rPr kumimoji="0" lang="en-US" altLang="en-US" sz="2400" b="1" i="0" u="none" strike="noStrike" cap="none" normalizeH="0" baseline="0" dirty="0">
                <a:ln>
                  <a:noFill/>
                </a:ln>
                <a:solidFill>
                  <a:srgbClr val="993366"/>
                </a:solidFill>
                <a:effectLst/>
                <a:latin typeface="Times New Roman" panose="02020603050405020304" pitchFamily="18" charset="0"/>
                <a:cs typeface="Times New Roman" panose="02020603050405020304" pitchFamily="18" charset="0"/>
              </a:rPr>
              <a:t>easier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t>
            </a:r>
            <a:r>
              <a:rPr kumimoji="0" lang="en-US" altLang="en-US" sz="2400" b="1" i="0" u="none" strike="noStrike" cap="none" normalizeH="0" baseline="0" dirty="0">
                <a:ln>
                  <a:noFill/>
                </a:ln>
                <a:solidFill>
                  <a:srgbClr val="993366"/>
                </a:solidFill>
                <a:effectLst/>
                <a:latin typeface="Times New Roman" panose="02020603050405020304" pitchFamily="18" charset="0"/>
                <a:cs typeface="Times New Roman" panose="02020603050405020304" pitchFamily="18" charset="0"/>
              </a:rPr>
              <a:t>add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rgbClr val="993366"/>
                </a:solidFill>
                <a:effectLst/>
                <a:latin typeface="Times New Roman" panose="02020603050405020304" pitchFamily="18" charset="0"/>
                <a:cs typeface="Times New Roman" panose="02020603050405020304" pitchFamily="18" charset="0"/>
              </a:rPr>
              <a:t>new</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rgbClr val="993366"/>
                </a:solidFill>
                <a:effectLst/>
                <a:latin typeface="Times New Roman" panose="02020603050405020304" pitchFamily="18" charset="0"/>
                <a:cs typeface="Times New Roman" panose="02020603050405020304" pitchFamily="18" charset="0"/>
              </a:rPr>
              <a:t>devices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400" b="1" i="0" u="none" strike="noStrike" cap="none" normalizeH="0" baseline="0" dirty="0">
                <a:ln>
                  <a:noFill/>
                </a:ln>
                <a:solidFill>
                  <a:srgbClr val="993366"/>
                </a:solidFill>
                <a:effectLst/>
                <a:latin typeface="Times New Roman" panose="02020603050405020304" pitchFamily="18" charset="0"/>
                <a:cs typeface="Times New Roman" panose="02020603050405020304" pitchFamily="18" charset="0"/>
              </a:rPr>
              <a:t>services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without </a:t>
            </a:r>
            <a:r>
              <a:rPr kumimoji="0" lang="en-US" altLang="en-US" sz="2400" b="1" i="0" u="none" strike="noStrike" cap="none" normalizeH="0" baseline="0" dirty="0">
                <a:ln>
                  <a:noFill/>
                </a:ln>
                <a:solidFill>
                  <a:srgbClr val="993366"/>
                </a:solidFill>
                <a:effectLst/>
                <a:latin typeface="Times New Roman" panose="02020603050405020304" pitchFamily="18" charset="0"/>
                <a:cs typeface="Times New Roman" panose="02020603050405020304" pitchFamily="18" charset="0"/>
              </a:rPr>
              <a:t>causing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rgbClr val="993366"/>
                </a:solidFill>
                <a:effectLst/>
                <a:latin typeface="Times New Roman" panose="02020603050405020304" pitchFamily="18" charset="0"/>
                <a:cs typeface="Times New Roman" panose="02020603050405020304" pitchFamily="18" charset="0"/>
              </a:rPr>
              <a:t>confusion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4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4. Security</a:t>
            </a:r>
            <a:r>
              <a:rPr kumimoji="0" lang="en-US" altLang="en-US" sz="2400" b="0"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Logical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transparent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naming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conventions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can </a:t>
            </a:r>
            <a:r>
              <a:rPr kumimoji="0" lang="en-US" altLang="en-US" sz="24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enhance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security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making it </a:t>
            </a:r>
            <a:r>
              <a:rPr kumimoji="0" lang="en-US" altLang="en-US" sz="24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easier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t>
            </a:r>
            <a:r>
              <a:rPr kumimoji="0" lang="en-US" altLang="en-US" sz="24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track</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4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audit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devices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4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services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across a </a:t>
            </a:r>
            <a:r>
              <a:rPr kumimoji="0" lang="en-US" altLang="en-US" sz="24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network</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ADFD9AA-6668-678F-6154-F414FDEE1257}"/>
              </a:ext>
            </a:extLst>
          </p:cNvPr>
          <p:cNvSpPr>
            <a:spLocks noGrp="1"/>
          </p:cNvSpPr>
          <p:nvPr>
            <p:ph type="sldNum" sz="quarter" idx="12"/>
          </p:nvPr>
        </p:nvSpPr>
        <p:spPr/>
        <p:txBody>
          <a:bodyPr/>
          <a:lstStyle/>
          <a:p>
            <a:fld id="{28EDD502-B8EF-4D63-AEC5-DA450BCB9283}" type="slidenum">
              <a:rPr lang="en-GB" smtClean="0"/>
              <a:t>61</a:t>
            </a:fld>
            <a:endParaRPr lang="en-GB"/>
          </a:p>
        </p:txBody>
      </p:sp>
    </p:spTree>
    <p:extLst>
      <p:ext uri="{BB962C8B-B14F-4D97-AF65-F5344CB8AC3E}">
        <p14:creationId xmlns:p14="http://schemas.microsoft.com/office/powerpoint/2010/main" val="29171902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315ECD-39FB-F36E-6B17-CA8B01C8FB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103A51-7895-4D59-1E2F-F76CD2C361F7}"/>
              </a:ext>
            </a:extLst>
          </p:cNvPr>
          <p:cNvSpPr>
            <a:spLocks noGrp="1"/>
          </p:cNvSpPr>
          <p:nvPr>
            <p:ph type="title"/>
          </p:nvPr>
        </p:nvSpPr>
        <p:spPr>
          <a:xfrm>
            <a:off x="838200" y="1"/>
            <a:ext cx="10515600" cy="325463"/>
          </a:xfrm>
        </p:spPr>
        <p:txBody>
          <a:bodyPr>
            <a:noAutofit/>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Considerations for Good Network Naming</a:t>
            </a:r>
          </a:p>
        </p:txBody>
      </p:sp>
      <p:sp>
        <p:nvSpPr>
          <p:cNvPr id="3" name="Content Placeholder 2">
            <a:extLst>
              <a:ext uri="{FF2B5EF4-FFF2-40B4-BE49-F238E27FC236}">
                <a16:creationId xmlns:a16="http://schemas.microsoft.com/office/drawing/2014/main" id="{11775107-2C48-DD54-080F-FDE1BFDE37FF}"/>
              </a:ext>
            </a:extLst>
          </p:cNvPr>
          <p:cNvSpPr>
            <a:spLocks noGrp="1"/>
          </p:cNvSpPr>
          <p:nvPr>
            <p:ph idx="1"/>
          </p:nvPr>
        </p:nvSpPr>
        <p:spPr>
          <a:xfrm>
            <a:off x="0" y="325464"/>
            <a:ext cx="12191999" cy="6532535"/>
          </a:xfrm>
        </p:spPr>
        <p:txBody>
          <a:bodyPr>
            <a:noAutofit/>
          </a:bodyPr>
          <a:lstStyle/>
          <a:p>
            <a:pPr marL="457200" marR="0" lvl="0" indent="-457200" algn="just" defTabSz="914400" rtl="0" eaLnBrk="0" fontAlgn="base" latinLnBrk="0" hangingPunct="0">
              <a:lnSpc>
                <a:spcPct val="150000"/>
              </a:lnSpc>
              <a:spcBef>
                <a:spcPct val="0"/>
              </a:spcBef>
              <a:spcAft>
                <a:spcPct val="0"/>
              </a:spcAft>
              <a:buClrTx/>
              <a:buSzTx/>
              <a:buAutoNum type="arabicPeriod"/>
              <a:tabLst/>
            </a:pPr>
            <a:r>
              <a:rPr kumimoji="0" lang="en-US" altLang="en-US"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Consistency</a:t>
            </a:r>
            <a:r>
              <a:rPr kumimoji="0" lang="en-US" altLang="en-US" b="0"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that naming conventions are applied uniformly across the entire network.</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2. Descriptive</a:t>
            </a:r>
            <a:r>
              <a:rPr kumimoji="0" lang="en-US" altLang="en-US" b="0"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Choose names that clearly describe the device's function, location, or role.</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3. Avoid Special Characters</a:t>
            </a:r>
            <a:r>
              <a:rPr kumimoji="0" lang="en-US" altLang="en-US" b="0"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Special characters can sometimes cause issues, so it’s best to stick with alphanumeric characters and hyphens.</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4. Scalability</a:t>
            </a:r>
            <a:r>
              <a:rPr kumimoji="0" lang="en-US" altLang="en-US" b="0"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Plan for future growth by choosing names that will still make sense as the network expands.</a:t>
            </a:r>
          </a:p>
        </p:txBody>
      </p:sp>
      <p:sp>
        <p:nvSpPr>
          <p:cNvPr id="4" name="Slide Number Placeholder 3">
            <a:extLst>
              <a:ext uri="{FF2B5EF4-FFF2-40B4-BE49-F238E27FC236}">
                <a16:creationId xmlns:a16="http://schemas.microsoft.com/office/drawing/2014/main" id="{22D4AF66-5EB3-A322-8A1F-6A086309BA35}"/>
              </a:ext>
            </a:extLst>
          </p:cNvPr>
          <p:cNvSpPr>
            <a:spLocks noGrp="1"/>
          </p:cNvSpPr>
          <p:nvPr>
            <p:ph type="sldNum" sz="quarter" idx="12"/>
          </p:nvPr>
        </p:nvSpPr>
        <p:spPr/>
        <p:txBody>
          <a:bodyPr/>
          <a:lstStyle/>
          <a:p>
            <a:fld id="{28EDD502-B8EF-4D63-AEC5-DA450BCB9283}" type="slidenum">
              <a:rPr lang="en-GB" smtClean="0"/>
              <a:t>62</a:t>
            </a:fld>
            <a:endParaRPr lang="en-GB"/>
          </a:p>
        </p:txBody>
      </p:sp>
    </p:spTree>
    <p:extLst>
      <p:ext uri="{BB962C8B-B14F-4D97-AF65-F5344CB8AC3E}">
        <p14:creationId xmlns:p14="http://schemas.microsoft.com/office/powerpoint/2010/main" val="2231093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164"/>
            <a:ext cx="8229600" cy="427037"/>
          </a:xfrm>
        </p:spPr>
        <p:txBody>
          <a:bodyPr rtlCol="0">
            <a:noAutofit/>
          </a:bodyPr>
          <a:lstStyle/>
          <a:p>
            <a:pPr algn="ctr">
              <a:defRPr/>
            </a:pPr>
            <a:r>
              <a:rPr lang="en-US" sz="3200" b="1" dirty="0">
                <a:solidFill>
                  <a:srgbClr val="9900FF"/>
                </a:solidFill>
                <a:latin typeface="Times New Roman" panose="02020603050405020304" pitchFamily="18" charset="0"/>
                <a:cs typeface="Times New Roman" panose="02020603050405020304" pitchFamily="18" charset="0"/>
              </a:rPr>
              <a:t>1.4 IP Address Notations-----</a:t>
            </a:r>
          </a:p>
        </p:txBody>
      </p:sp>
      <p:sp>
        <p:nvSpPr>
          <p:cNvPr id="3" name="Content Placeholder 2"/>
          <p:cNvSpPr>
            <a:spLocks noGrp="1"/>
          </p:cNvSpPr>
          <p:nvPr>
            <p:ph idx="1"/>
          </p:nvPr>
        </p:nvSpPr>
        <p:spPr>
          <a:xfrm>
            <a:off x="0" y="244929"/>
            <a:ext cx="12192000" cy="6613070"/>
          </a:xfrm>
        </p:spPr>
        <p:txBody>
          <a:bodyPr rtlCol="0">
            <a:noAutofit/>
          </a:bodyPr>
          <a:lstStyle/>
          <a:p>
            <a:pPr marL="0" indent="0" algn="just">
              <a:lnSpc>
                <a:spcPct val="150000"/>
              </a:lnSpc>
              <a:spcBef>
                <a:spcPts val="0"/>
              </a:spcBef>
              <a:buNone/>
              <a:defRPr/>
            </a:pPr>
            <a:r>
              <a:rPr lang="en-US" b="1" dirty="0">
                <a:solidFill>
                  <a:srgbClr val="0000CC"/>
                </a:solidFill>
                <a:latin typeface="Times New Roman" panose="02020603050405020304" pitchFamily="18" charset="0"/>
                <a:cs typeface="Times New Roman" panose="02020603050405020304" pitchFamily="18" charset="0"/>
              </a:rPr>
              <a:t>2. Dotted-Decimal Notation </a:t>
            </a:r>
          </a:p>
          <a:p>
            <a:pPr algn="just">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To make the </a:t>
            </a:r>
            <a:r>
              <a:rPr lang="en-US" b="1" dirty="0">
                <a:solidFill>
                  <a:srgbClr val="FF0000"/>
                </a:solidFill>
                <a:latin typeface="Times New Roman" panose="02020603050405020304" pitchFamily="18" charset="0"/>
                <a:cs typeface="Times New Roman" panose="02020603050405020304" pitchFamily="18" charset="0"/>
              </a:rPr>
              <a:t>IPv4 address</a:t>
            </a:r>
            <a:r>
              <a:rPr lang="en-US" dirty="0">
                <a:solidFill>
                  <a:srgbClr val="FF0000"/>
                </a:solidFill>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more compact</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a:t>
            </a:r>
            <a:r>
              <a:rPr lang="en-US" b="1" dirty="0">
                <a:solidFill>
                  <a:srgbClr val="FF0000"/>
                </a:solidFill>
                <a:latin typeface="Times New Roman" panose="02020603050405020304" pitchFamily="18" charset="0"/>
                <a:cs typeface="Times New Roman" panose="02020603050405020304" pitchFamily="18" charset="0"/>
              </a:rPr>
              <a:t>easier t</a:t>
            </a:r>
            <a:r>
              <a:rPr lang="en-US" dirty="0">
                <a:latin typeface="Times New Roman" panose="02020603050405020304" pitchFamily="18" charset="0"/>
                <a:cs typeface="Times New Roman" panose="02020603050405020304" pitchFamily="18" charset="0"/>
              </a:rPr>
              <a:t>o </a:t>
            </a:r>
            <a:r>
              <a:rPr lang="en-US" b="1" dirty="0">
                <a:solidFill>
                  <a:srgbClr val="FF0000"/>
                </a:solidFill>
                <a:latin typeface="Times New Roman" panose="02020603050405020304" pitchFamily="18" charset="0"/>
                <a:cs typeface="Times New Roman" panose="02020603050405020304" pitchFamily="18" charset="0"/>
              </a:rPr>
              <a:t>read</a:t>
            </a:r>
            <a:r>
              <a:rPr lang="en-US"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defRPr/>
            </a:pPr>
            <a:r>
              <a:rPr lang="en-US" b="1" dirty="0">
                <a:latin typeface="Times New Roman" panose="02020603050405020304" pitchFamily="18" charset="0"/>
                <a:cs typeface="Times New Roman" panose="02020603050405020304" pitchFamily="18" charset="0"/>
              </a:rPr>
              <a:t>	Internet addresses </a:t>
            </a:r>
            <a:r>
              <a:rPr lang="en-US" dirty="0">
                <a:latin typeface="Times New Roman" panose="02020603050405020304" pitchFamily="18" charset="0"/>
                <a:cs typeface="Times New Roman" panose="02020603050405020304" pitchFamily="18" charset="0"/>
              </a:rPr>
              <a:t>are usually written in </a:t>
            </a:r>
            <a:r>
              <a:rPr lang="en-US" b="1" dirty="0">
                <a:latin typeface="Times New Roman" panose="02020603050405020304" pitchFamily="18" charset="0"/>
                <a:cs typeface="Times New Roman" panose="02020603050405020304" pitchFamily="18" charset="0"/>
              </a:rPr>
              <a:t>decimal</a:t>
            </a:r>
            <a:r>
              <a:rPr lang="en-US" dirty="0">
                <a:latin typeface="Times New Roman" panose="02020603050405020304" pitchFamily="18" charset="0"/>
                <a:cs typeface="Times New Roman" panose="02020603050405020304" pitchFamily="18" charset="0"/>
              </a:rPr>
              <a:t> form 	with a </a:t>
            </a:r>
            <a:r>
              <a:rPr lang="en-US" b="1" dirty="0">
                <a:solidFill>
                  <a:srgbClr val="6600CC"/>
                </a:solidFill>
                <a:latin typeface="Times New Roman" panose="02020603050405020304" pitchFamily="18" charset="0"/>
                <a:cs typeface="Times New Roman" panose="02020603050405020304" pitchFamily="18" charset="0"/>
              </a:rPr>
              <a:t>decimal</a:t>
            </a:r>
            <a:r>
              <a:rPr lang="en-US" b="1" dirty="0">
                <a:latin typeface="Times New Roman" panose="02020603050405020304" pitchFamily="18" charset="0"/>
                <a:cs typeface="Times New Roman" panose="02020603050405020304" pitchFamily="18" charset="0"/>
              </a:rPr>
              <a:t> 	</a:t>
            </a:r>
            <a:r>
              <a:rPr lang="en-US" b="1" dirty="0">
                <a:solidFill>
                  <a:srgbClr val="6600CC"/>
                </a:solidFill>
                <a:latin typeface="Times New Roman" panose="02020603050405020304" pitchFamily="18" charset="0"/>
                <a:cs typeface="Times New Roman" panose="02020603050405020304" pitchFamily="18" charset="0"/>
              </a:rPr>
              <a:t>point</a:t>
            </a:r>
            <a:r>
              <a:rPr lang="en-US" b="1" dirty="0">
                <a:latin typeface="Times New Roman" panose="02020603050405020304" pitchFamily="18" charset="0"/>
                <a:cs typeface="Times New Roman" panose="02020603050405020304" pitchFamily="18" charset="0"/>
              </a:rPr>
              <a:t> (</a:t>
            </a:r>
            <a:r>
              <a:rPr lang="en-US" b="1" dirty="0">
                <a:solidFill>
                  <a:srgbClr val="6600CC"/>
                </a:solidFill>
                <a:latin typeface="Times New Roman" panose="02020603050405020304" pitchFamily="18" charset="0"/>
                <a:cs typeface="Times New Roman" panose="02020603050405020304" pitchFamily="18" charset="0"/>
              </a:rPr>
              <a:t>dot</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separating each decimal number.</a:t>
            </a:r>
          </a:p>
          <a:p>
            <a:pPr algn="just">
              <a:lnSpc>
                <a:spcPct val="150000"/>
              </a:lnSpc>
              <a:spcBef>
                <a:spcPts val="0"/>
              </a:spcBef>
              <a:buFont typeface="Wingdings" panose="05000000000000000000" pitchFamily="2" charset="2"/>
              <a:buChar char="ü"/>
              <a:defRPr/>
            </a:pPr>
            <a:r>
              <a:rPr lang="en-US" dirty="0">
                <a:latin typeface="Times New Roman" panose="02020603050405020304" pitchFamily="18" charset="0"/>
                <a:cs typeface="Times New Roman" panose="02020603050405020304" pitchFamily="18" charset="0"/>
              </a:rPr>
              <a:t>The following is the </a:t>
            </a:r>
            <a:r>
              <a:rPr lang="en-US" b="1" dirty="0">
                <a:solidFill>
                  <a:srgbClr val="660033"/>
                </a:solidFill>
                <a:latin typeface="Times New Roman" panose="02020603050405020304" pitchFamily="18" charset="0"/>
                <a:cs typeface="Times New Roman" panose="02020603050405020304" pitchFamily="18" charset="0"/>
              </a:rPr>
              <a:t>dotted-decimal notation </a:t>
            </a:r>
            <a:r>
              <a:rPr lang="en-US" dirty="0">
                <a:latin typeface="Times New Roman" panose="02020603050405020304" pitchFamily="18" charset="0"/>
                <a:cs typeface="Times New Roman" panose="02020603050405020304" pitchFamily="18" charset="0"/>
              </a:rPr>
              <a:t>of the above address: 		</a:t>
            </a:r>
            <a:r>
              <a:rPr lang="en-US" b="1" dirty="0">
                <a:solidFill>
                  <a:srgbClr val="FF0000"/>
                </a:solidFill>
                <a:latin typeface="Times New Roman" panose="02020603050405020304" pitchFamily="18" charset="0"/>
                <a:cs typeface="Times New Roman" panose="02020603050405020304" pitchFamily="18" charset="0"/>
              </a:rPr>
              <a:t>117.</a:t>
            </a:r>
            <a:r>
              <a:rPr lang="en-US" b="1" dirty="0">
                <a:solidFill>
                  <a:srgbClr val="00B0F0"/>
                </a:solidFill>
                <a:latin typeface="Times New Roman" panose="02020603050405020304" pitchFamily="18" charset="0"/>
                <a:cs typeface="Times New Roman" panose="02020603050405020304" pitchFamily="18" charset="0"/>
              </a:rPr>
              <a:t>149.</a:t>
            </a:r>
            <a:r>
              <a:rPr lang="en-US" b="1" dirty="0">
                <a:solidFill>
                  <a:srgbClr val="7030A0"/>
                </a:solidFill>
                <a:latin typeface="Times New Roman" panose="02020603050405020304" pitchFamily="18" charset="0"/>
                <a:cs typeface="Times New Roman" panose="02020603050405020304" pitchFamily="18" charset="0"/>
              </a:rPr>
              <a:t>29.</a:t>
            </a:r>
            <a:r>
              <a:rPr lang="en-US" b="1" dirty="0">
                <a:latin typeface="Times New Roman" panose="02020603050405020304" pitchFamily="18" charset="0"/>
                <a:cs typeface="Times New Roman" panose="02020603050405020304" pitchFamily="18" charset="0"/>
              </a:rPr>
              <a:t>2</a:t>
            </a:r>
          </a:p>
          <a:p>
            <a:pPr algn="just">
              <a:lnSpc>
                <a:spcPct val="150000"/>
              </a:lnSpc>
              <a:spcBef>
                <a:spcPts val="0"/>
              </a:spcBef>
              <a:buFont typeface="Wingdings" panose="05000000000000000000" pitchFamily="2" charset="2"/>
              <a:buChar char="Ø"/>
              <a:defRPr/>
            </a:pP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Dotted-decimal notation </a:t>
            </a:r>
            <a:r>
              <a:rPr lang="en-US" dirty="0">
                <a:latin typeface="Times New Roman" panose="02020603050405020304" pitchFamily="18" charset="0"/>
                <a:cs typeface="Times New Roman" panose="02020603050405020304" pitchFamily="18" charset="0"/>
              </a:rPr>
              <a:t>and </a:t>
            </a:r>
            <a:r>
              <a:rPr lang="en-US" b="1" dirty="0">
                <a:solidFill>
                  <a:srgbClr val="FF0000"/>
                </a:solidFill>
                <a:latin typeface="Times New Roman" panose="02020603050405020304" pitchFamily="18" charset="0"/>
                <a:cs typeface="Times New Roman" panose="02020603050405020304" pitchFamily="18" charset="0"/>
              </a:rPr>
              <a:t>binary notation </a:t>
            </a:r>
            <a:r>
              <a:rPr lang="en-US" dirty="0">
                <a:latin typeface="Times New Roman" panose="02020603050405020304" pitchFamily="18" charset="0"/>
                <a:cs typeface="Times New Roman" panose="02020603050405020304" pitchFamily="18" charset="0"/>
              </a:rPr>
              <a:t>for an </a:t>
            </a:r>
            <a:r>
              <a:rPr lang="en-US" b="1" dirty="0">
                <a:latin typeface="Times New Roman" panose="02020603050405020304" pitchFamily="18" charset="0"/>
                <a:cs typeface="Times New Roman" panose="02020603050405020304" pitchFamily="18" charset="0"/>
              </a:rPr>
              <a:t>IPv4 address</a:t>
            </a:r>
            <a:endParaRPr lang="en-US" sz="3600" b="1"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ü"/>
              <a:defRPr/>
            </a:pP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7</a:t>
            </a:fld>
            <a:endParaRPr lang="en-US"/>
          </a:p>
        </p:txBody>
      </p:sp>
      <p:pic>
        <p:nvPicPr>
          <p:cNvPr id="9" name="Picture 8"/>
          <p:cNvPicPr>
            <a:picLocks noChangeAspect="1" noChangeArrowheads="1"/>
          </p:cNvPicPr>
          <p:nvPr/>
        </p:nvPicPr>
        <p:blipFill>
          <a:blip r:embed="rId2"/>
          <a:srcRect/>
          <a:stretch>
            <a:fillRect/>
          </a:stretch>
        </p:blipFill>
        <p:spPr bwMode="auto">
          <a:xfrm>
            <a:off x="1289957" y="4963886"/>
            <a:ext cx="8245929" cy="1993541"/>
          </a:xfrm>
          <a:prstGeom prst="rect">
            <a:avLst/>
          </a:prstGeom>
          <a:noFill/>
          <a:ln w="9525">
            <a:noFill/>
            <a:miter lim="800000"/>
            <a:headEnd/>
            <a:tailEnd/>
          </a:ln>
        </p:spPr>
      </p:pic>
    </p:spTree>
    <p:extLst>
      <p:ext uri="{BB962C8B-B14F-4D97-AF65-F5344CB8AC3E}">
        <p14:creationId xmlns:p14="http://schemas.microsoft.com/office/powerpoint/2010/main" val="3507953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ChangeArrowheads="1"/>
          </p:cNvSpPr>
          <p:nvPr/>
        </p:nvSpPr>
        <p:spPr bwMode="ltGray">
          <a:xfrm>
            <a:off x="1890713" y="107951"/>
            <a:ext cx="438150" cy="474663"/>
          </a:xfrm>
          <a:prstGeom prst="rect">
            <a:avLst/>
          </a:prstGeom>
          <a:solidFill>
            <a:schemeClr val="accent2"/>
          </a:solidFill>
          <a:ln w="9525">
            <a:noFill/>
            <a:miter lim="800000"/>
            <a:headEnd/>
            <a:tailEnd/>
          </a:ln>
        </p:spPr>
        <p:txBody>
          <a:bodyPr wrap="none" anchor="ctr"/>
          <a:lstStyle/>
          <a:p>
            <a:pPr algn="ctr"/>
            <a:endParaRPr kumimoji="1" lang="en-US" sz="2400">
              <a:latin typeface="Tahoma" pitchFamily="34" charset="0"/>
            </a:endParaRPr>
          </a:p>
        </p:txBody>
      </p:sp>
      <p:sp>
        <p:nvSpPr>
          <p:cNvPr id="9220"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9221" name="Rectangle 4"/>
          <p:cNvSpPr>
            <a:spLocks noChangeArrowheads="1"/>
          </p:cNvSpPr>
          <p:nvPr/>
        </p:nvSpPr>
        <p:spPr bwMode="ltGray">
          <a:xfrm>
            <a:off x="2014539" y="530226"/>
            <a:ext cx="422275" cy="474663"/>
          </a:xfrm>
          <a:prstGeom prst="rect">
            <a:avLst/>
          </a:prstGeom>
          <a:solidFill>
            <a:schemeClr val="folHlink"/>
          </a:solidFill>
          <a:ln w="9525">
            <a:noFill/>
            <a:miter lim="800000"/>
            <a:headEnd/>
            <a:tailEnd/>
          </a:ln>
        </p:spPr>
        <p:txBody>
          <a:bodyPr wrap="none" anchor="ctr"/>
          <a:lstStyle/>
          <a:p>
            <a:pPr algn="ctr"/>
            <a:endParaRPr kumimoji="1" lang="en-US" sz="2400">
              <a:latin typeface="Tahoma" pitchFamily="34" charset="0"/>
            </a:endParaRPr>
          </a:p>
        </p:txBody>
      </p:sp>
      <p:sp>
        <p:nvSpPr>
          <p:cNvPr id="9222"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9223"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a:latin typeface="Tahoma" pitchFamily="34" charset="0"/>
            </a:endParaRPr>
          </a:p>
        </p:txBody>
      </p:sp>
      <p:sp>
        <p:nvSpPr>
          <p:cNvPr id="9224" name="Rectangle 7"/>
          <p:cNvSpPr>
            <a:spLocks noChangeArrowheads="1"/>
          </p:cNvSpPr>
          <p:nvPr/>
        </p:nvSpPr>
        <p:spPr bwMode="gray">
          <a:xfrm>
            <a:off x="2235200" y="1"/>
            <a:ext cx="31750" cy="1052513"/>
          </a:xfrm>
          <a:prstGeom prst="rect">
            <a:avLst/>
          </a:prstGeom>
          <a:solidFill>
            <a:schemeClr val="bg2"/>
          </a:solidFill>
          <a:ln w="9525">
            <a:noFill/>
            <a:miter lim="800000"/>
            <a:headEnd/>
            <a:tailEnd/>
          </a:ln>
        </p:spPr>
        <p:txBody>
          <a:bodyPr wrap="none" anchor="ctr"/>
          <a:lstStyle/>
          <a:p>
            <a:pPr algn="ctr"/>
            <a:endParaRPr kumimoji="1" lang="en-US" sz="2400">
              <a:latin typeface="Tahoma" pitchFamily="34" charset="0"/>
            </a:endParaRPr>
          </a:p>
        </p:txBody>
      </p:sp>
      <p:sp>
        <p:nvSpPr>
          <p:cNvPr id="9225"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9226" name="Rectangle 9"/>
          <p:cNvSpPr>
            <a:spLocks noChangeArrowheads="1"/>
          </p:cNvSpPr>
          <p:nvPr/>
        </p:nvSpPr>
        <p:spPr bwMode="auto">
          <a:xfrm>
            <a:off x="288758" y="845443"/>
            <a:ext cx="11742821" cy="1384995"/>
          </a:xfrm>
          <a:prstGeom prst="rect">
            <a:avLst/>
          </a:prstGeom>
          <a:solidFill>
            <a:schemeClr val="bg1"/>
          </a:solidFill>
          <a:ln w="9525">
            <a:noFill/>
            <a:miter lim="800000"/>
            <a:headEnd/>
            <a:tailEnd/>
          </a:ln>
        </p:spPr>
        <p:txBody>
          <a:bodyPr wrap="square">
            <a:spAutoFit/>
          </a:bodyPr>
          <a:lstStyle/>
          <a:p>
            <a:pPr marL="352425" indent="-352425" algn="just">
              <a:lnSpc>
                <a:spcPct val="150000"/>
              </a:lnSpc>
            </a:pPr>
            <a:r>
              <a:rPr lang="en-US" sz="2800" dirty="0">
                <a:latin typeface="Times New Roman" pitchFamily="18" charset="0"/>
              </a:rPr>
              <a:t>1. Change the following </a:t>
            </a:r>
            <a:r>
              <a:rPr lang="en-US" sz="2800" b="1" dirty="0">
                <a:latin typeface="Times New Roman" pitchFamily="18" charset="0"/>
              </a:rPr>
              <a:t>IPv4</a:t>
            </a:r>
            <a:r>
              <a:rPr lang="en-US" sz="2800" dirty="0">
                <a:latin typeface="Times New Roman" pitchFamily="18" charset="0"/>
              </a:rPr>
              <a:t> </a:t>
            </a:r>
            <a:r>
              <a:rPr lang="en-US" sz="2800" b="1" dirty="0">
                <a:latin typeface="Times New Roman" pitchFamily="18" charset="0"/>
              </a:rPr>
              <a:t>addresses</a:t>
            </a:r>
            <a:r>
              <a:rPr lang="en-US" sz="2800" dirty="0">
                <a:latin typeface="Times New Roman" pitchFamily="18" charset="0"/>
              </a:rPr>
              <a:t> from </a:t>
            </a:r>
            <a:r>
              <a:rPr lang="en-US" sz="2800" b="1" dirty="0">
                <a:solidFill>
                  <a:srgbClr val="6600CC"/>
                </a:solidFill>
                <a:latin typeface="Times New Roman" pitchFamily="18" charset="0"/>
              </a:rPr>
              <a:t>binary</a:t>
            </a:r>
            <a:r>
              <a:rPr lang="en-US" sz="2800" dirty="0">
                <a:latin typeface="Times New Roman" pitchFamily="18" charset="0"/>
              </a:rPr>
              <a:t> </a:t>
            </a:r>
            <a:r>
              <a:rPr lang="en-US" sz="2800" b="1" dirty="0">
                <a:solidFill>
                  <a:srgbClr val="6600CC"/>
                </a:solidFill>
                <a:latin typeface="Times New Roman" pitchFamily="18" charset="0"/>
              </a:rPr>
              <a:t>notation</a:t>
            </a:r>
            <a:r>
              <a:rPr lang="en-US" sz="2800" dirty="0">
                <a:latin typeface="Times New Roman" pitchFamily="18" charset="0"/>
              </a:rPr>
              <a:t> to </a:t>
            </a:r>
            <a:r>
              <a:rPr lang="en-US" sz="2800" b="1" dirty="0">
                <a:solidFill>
                  <a:srgbClr val="6600CC"/>
                </a:solidFill>
                <a:latin typeface="Times New Roman" pitchFamily="18" charset="0"/>
              </a:rPr>
              <a:t>dotted-decimal</a:t>
            </a:r>
            <a:r>
              <a:rPr lang="en-US" sz="2800" dirty="0">
                <a:latin typeface="Times New Roman" pitchFamily="18" charset="0"/>
              </a:rPr>
              <a:t> notation.</a:t>
            </a:r>
          </a:p>
        </p:txBody>
      </p:sp>
      <p:sp>
        <p:nvSpPr>
          <p:cNvPr id="9227" name="Text Box 10"/>
          <p:cNvSpPr txBox="1">
            <a:spLocks noChangeArrowheads="1"/>
          </p:cNvSpPr>
          <p:nvPr/>
        </p:nvSpPr>
        <p:spPr bwMode="auto">
          <a:xfrm>
            <a:off x="2666999" y="0"/>
            <a:ext cx="8338457" cy="523220"/>
          </a:xfrm>
          <a:prstGeom prst="rect">
            <a:avLst/>
          </a:prstGeom>
          <a:noFill/>
          <a:ln w="9525">
            <a:noFill/>
            <a:miter lim="800000"/>
            <a:headEnd/>
            <a:tailEnd/>
          </a:ln>
        </p:spPr>
        <p:txBody>
          <a:bodyPr wrap="square">
            <a:spAutoFit/>
          </a:bodyPr>
          <a:lstStyle/>
          <a:p>
            <a:pPr algn="ctr"/>
            <a:r>
              <a:rPr lang="en-US" sz="2800" b="1" dirty="0">
                <a:solidFill>
                  <a:schemeClr val="hlink"/>
                </a:solidFill>
                <a:latin typeface="Times New Roman" pitchFamily="18" charset="0"/>
              </a:rPr>
              <a:t>Example 1</a:t>
            </a:r>
          </a:p>
        </p:txBody>
      </p:sp>
      <p:pic>
        <p:nvPicPr>
          <p:cNvPr id="9228" name="Picture 12"/>
          <p:cNvPicPr>
            <a:picLocks noChangeAspect="1" noChangeArrowheads="1"/>
          </p:cNvPicPr>
          <p:nvPr/>
        </p:nvPicPr>
        <p:blipFill>
          <a:blip r:embed="rId3"/>
          <a:srcRect/>
          <a:stretch>
            <a:fillRect/>
          </a:stretch>
        </p:blipFill>
        <p:spPr bwMode="auto">
          <a:xfrm>
            <a:off x="1820124" y="2603500"/>
            <a:ext cx="8373214" cy="1061296"/>
          </a:xfrm>
          <a:prstGeom prst="rect">
            <a:avLst/>
          </a:prstGeom>
          <a:noFill/>
          <a:ln w="9525">
            <a:noFill/>
            <a:miter lim="800000"/>
            <a:headEnd/>
            <a:tailEnd/>
          </a:ln>
        </p:spPr>
      </p:pic>
      <p:sp>
        <p:nvSpPr>
          <p:cNvPr id="1162253" name="Rectangle 13"/>
          <p:cNvSpPr>
            <a:spLocks noChangeArrowheads="1"/>
          </p:cNvSpPr>
          <p:nvPr/>
        </p:nvSpPr>
        <p:spPr bwMode="auto">
          <a:xfrm>
            <a:off x="1752600" y="3581401"/>
            <a:ext cx="8686800" cy="2031325"/>
          </a:xfrm>
          <a:prstGeom prst="rect">
            <a:avLst/>
          </a:prstGeom>
          <a:solidFill>
            <a:schemeClr val="bg1"/>
          </a:solidFill>
          <a:ln w="9525">
            <a:noFill/>
            <a:miter lim="800000"/>
            <a:headEnd/>
            <a:tailEnd/>
          </a:ln>
        </p:spPr>
        <p:txBody>
          <a:bodyPr>
            <a:spAutoFit/>
          </a:bodyPr>
          <a:lstStyle/>
          <a:p>
            <a:pPr marL="457200" indent="-457200" algn="just">
              <a:lnSpc>
                <a:spcPct val="150000"/>
              </a:lnSpc>
              <a:buFont typeface="Wingdings" panose="05000000000000000000" pitchFamily="2" charset="2"/>
              <a:buChar char="Ø"/>
            </a:pPr>
            <a:r>
              <a:rPr lang="en-US" sz="2800" b="1" dirty="0">
                <a:solidFill>
                  <a:schemeClr val="hlink"/>
                </a:solidFill>
                <a:latin typeface="Times New Roman" pitchFamily="18" charset="0"/>
              </a:rPr>
              <a:t>Solution</a:t>
            </a:r>
          </a:p>
          <a:p>
            <a:pPr marL="457200" indent="-457200" algn="just">
              <a:lnSpc>
                <a:spcPct val="150000"/>
              </a:lnSpc>
              <a:buFont typeface="Wingdings" panose="05000000000000000000" pitchFamily="2" charset="2"/>
              <a:buChar char="§"/>
            </a:pPr>
            <a:r>
              <a:rPr lang="en-US" sz="2800" dirty="0">
                <a:latin typeface="Times New Roman" pitchFamily="18" charset="0"/>
              </a:rPr>
              <a:t>We replace each group of 8 bits with its equivalent decimal number and add dots for separation.</a:t>
            </a:r>
          </a:p>
        </p:txBody>
      </p:sp>
      <p:pic>
        <p:nvPicPr>
          <p:cNvPr id="1162254" name="Picture 14"/>
          <p:cNvPicPr>
            <a:picLocks noChangeAspect="1" noChangeArrowheads="1"/>
          </p:cNvPicPr>
          <p:nvPr/>
        </p:nvPicPr>
        <p:blipFill>
          <a:blip r:embed="rId4"/>
          <a:srcRect/>
          <a:stretch>
            <a:fillRect/>
          </a:stretch>
        </p:blipFill>
        <p:spPr bwMode="auto">
          <a:xfrm>
            <a:off x="3124201" y="5707408"/>
            <a:ext cx="3865275" cy="1150593"/>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9AF8D241-F529-4857-B676-ECD491EC30D8}" type="slidenum">
              <a:rPr lang="en-US" smtClean="0"/>
              <a:pPr>
                <a:defRPr/>
              </a:pPr>
              <a:t>8</a:t>
            </a:fld>
            <a:endParaRPr lang="en-US"/>
          </a:p>
        </p:txBody>
      </p:sp>
    </p:spTree>
    <p:extLst>
      <p:ext uri="{BB962C8B-B14F-4D97-AF65-F5344CB8AC3E}">
        <p14:creationId xmlns:p14="http://schemas.microsoft.com/office/powerpoint/2010/main" val="338167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1162254"/>
                                        </p:tgtEl>
                                        <p:attrNameLst>
                                          <p:attrName>style.visibility</p:attrName>
                                        </p:attrNameLst>
                                      </p:cBhvr>
                                      <p:to>
                                        <p:strVal val="visible"/>
                                      </p:to>
                                    </p:set>
                                    <p:anim calcmode="lin" valueType="num">
                                      <p:cBhvr>
                                        <p:cTn id="7" dur="1000" fill="hold"/>
                                        <p:tgtEl>
                                          <p:spTgt spid="1162254"/>
                                        </p:tgtEl>
                                        <p:attrNameLst>
                                          <p:attrName>ppt_w</p:attrName>
                                        </p:attrNameLst>
                                      </p:cBhvr>
                                      <p:tavLst>
                                        <p:tav tm="0">
                                          <p:val>
                                            <p:fltVal val="0"/>
                                          </p:val>
                                        </p:tav>
                                        <p:tav tm="100000">
                                          <p:val>
                                            <p:strVal val="#ppt_w"/>
                                          </p:val>
                                        </p:tav>
                                      </p:tavLst>
                                    </p:anim>
                                    <p:anim calcmode="lin" valueType="num">
                                      <p:cBhvr>
                                        <p:cTn id="8" dur="1000" fill="hold"/>
                                        <p:tgtEl>
                                          <p:spTgt spid="1162254"/>
                                        </p:tgtEl>
                                        <p:attrNameLst>
                                          <p:attrName>ppt_h</p:attrName>
                                        </p:attrNameLst>
                                      </p:cBhvr>
                                      <p:tavLst>
                                        <p:tav tm="0">
                                          <p:val>
                                            <p:fltVal val="0"/>
                                          </p:val>
                                        </p:tav>
                                        <p:tav tm="100000">
                                          <p:val>
                                            <p:strVal val="#ppt_h"/>
                                          </p:val>
                                        </p:tav>
                                      </p:tavLst>
                                    </p:anim>
                                    <p:anim calcmode="lin" valueType="num">
                                      <p:cBhvr>
                                        <p:cTn id="9" dur="1000" fill="hold"/>
                                        <p:tgtEl>
                                          <p:spTgt spid="116225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62254"/>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1162253"/>
                                        </p:tgtEl>
                                        <p:attrNameLst>
                                          <p:attrName>style.visibility</p:attrName>
                                        </p:attrNameLst>
                                      </p:cBhvr>
                                      <p:to>
                                        <p:strVal val="visible"/>
                                      </p:to>
                                    </p:set>
                                    <p:anim calcmode="lin" valueType="num">
                                      <p:cBhvr>
                                        <p:cTn id="13" dur="1000" fill="hold"/>
                                        <p:tgtEl>
                                          <p:spTgt spid="1162253"/>
                                        </p:tgtEl>
                                        <p:attrNameLst>
                                          <p:attrName>ppt_w</p:attrName>
                                        </p:attrNameLst>
                                      </p:cBhvr>
                                      <p:tavLst>
                                        <p:tav tm="0">
                                          <p:val>
                                            <p:fltVal val="0"/>
                                          </p:val>
                                        </p:tav>
                                        <p:tav tm="100000">
                                          <p:val>
                                            <p:strVal val="#ppt_w"/>
                                          </p:val>
                                        </p:tav>
                                      </p:tavLst>
                                    </p:anim>
                                    <p:anim calcmode="lin" valueType="num">
                                      <p:cBhvr>
                                        <p:cTn id="14" dur="1000" fill="hold"/>
                                        <p:tgtEl>
                                          <p:spTgt spid="1162253"/>
                                        </p:tgtEl>
                                        <p:attrNameLst>
                                          <p:attrName>ppt_h</p:attrName>
                                        </p:attrNameLst>
                                      </p:cBhvr>
                                      <p:tavLst>
                                        <p:tav tm="0">
                                          <p:val>
                                            <p:fltVal val="0"/>
                                          </p:val>
                                        </p:tav>
                                        <p:tav tm="100000">
                                          <p:val>
                                            <p:strVal val="#ppt_h"/>
                                          </p:val>
                                        </p:tav>
                                      </p:tavLst>
                                    </p:anim>
                                    <p:anim calcmode="lin" valueType="num">
                                      <p:cBhvr>
                                        <p:cTn id="15" dur="1000" fill="hold"/>
                                        <p:tgtEl>
                                          <p:spTgt spid="1162253"/>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16225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p:stCondLst>
                        <p:cond delay="indefinite"/>
                      </p:stCondLst>
                      <p:childTnLst>
                        <p:par>
                          <p:cTn id="18" fill="hold">
                            <p:stCondLst>
                              <p:cond delay="0"/>
                            </p:stCondLst>
                            <p:childTnLst>
                              <p:par>
                                <p:cTn id="19" presetID="15" presetClass="entr" presetSubtype="0" fill="hold" grpId="1" nodeType="clickEffect">
                                  <p:stCondLst>
                                    <p:cond delay="0"/>
                                  </p:stCondLst>
                                  <p:childTnLst>
                                    <p:set>
                                      <p:cBhvr>
                                        <p:cTn id="20" dur="1" fill="hold">
                                          <p:stCondLst>
                                            <p:cond delay="0"/>
                                          </p:stCondLst>
                                        </p:cTn>
                                        <p:tgtEl>
                                          <p:spTgt spid="1162253"/>
                                        </p:tgtEl>
                                        <p:attrNameLst>
                                          <p:attrName>style.visibility</p:attrName>
                                        </p:attrNameLst>
                                      </p:cBhvr>
                                      <p:to>
                                        <p:strVal val="visible"/>
                                      </p:to>
                                    </p:set>
                                    <p:anim calcmode="lin" valueType="num">
                                      <p:cBhvr>
                                        <p:cTn id="21" dur="1000" fill="hold"/>
                                        <p:tgtEl>
                                          <p:spTgt spid="1162253"/>
                                        </p:tgtEl>
                                        <p:attrNameLst>
                                          <p:attrName>ppt_w</p:attrName>
                                        </p:attrNameLst>
                                      </p:cBhvr>
                                      <p:tavLst>
                                        <p:tav tm="0">
                                          <p:val>
                                            <p:fltVal val="0"/>
                                          </p:val>
                                        </p:tav>
                                        <p:tav tm="100000">
                                          <p:val>
                                            <p:strVal val="#ppt_w"/>
                                          </p:val>
                                        </p:tav>
                                      </p:tavLst>
                                    </p:anim>
                                    <p:anim calcmode="lin" valueType="num">
                                      <p:cBhvr>
                                        <p:cTn id="22" dur="1000" fill="hold"/>
                                        <p:tgtEl>
                                          <p:spTgt spid="1162253"/>
                                        </p:tgtEl>
                                        <p:attrNameLst>
                                          <p:attrName>ppt_h</p:attrName>
                                        </p:attrNameLst>
                                      </p:cBhvr>
                                      <p:tavLst>
                                        <p:tav tm="0">
                                          <p:val>
                                            <p:fltVal val="0"/>
                                          </p:val>
                                        </p:tav>
                                        <p:tav tm="100000">
                                          <p:val>
                                            <p:strVal val="#ppt_h"/>
                                          </p:val>
                                        </p:tav>
                                      </p:tavLst>
                                    </p:anim>
                                    <p:anim calcmode="lin" valueType="num">
                                      <p:cBhvr>
                                        <p:cTn id="23" dur="1000" fill="hold"/>
                                        <p:tgtEl>
                                          <p:spTgt spid="1162253"/>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1162253"/>
                                        </p:tgtEl>
                                        <p:attrNameLst>
                                          <p:attrName>ppt_y</p:attrName>
                                        </p:attrNameLst>
                                      </p:cBhvr>
                                      <p:tavLst>
                                        <p:tav tm="0" fmla="#ppt_y+(sin(-2*pi*(1-$))*-#ppt_x+cos(-2*pi*(1-$))*(1-#ppt_y))*(1-$)">
                                          <p:val>
                                            <p:fltVal val="0"/>
                                          </p:val>
                                        </p:tav>
                                        <p:tav tm="100000">
                                          <p:val>
                                            <p:fltVal val="1"/>
                                          </p:val>
                                        </p:tav>
                                      </p:tavLst>
                                    </p:anim>
                                  </p:childTnLst>
                                </p:cTn>
                              </p:par>
                              <p:par>
                                <p:cTn id="25" presetID="15" presetClass="entr" presetSubtype="0" fill="hold" nodeType="withEffect">
                                  <p:stCondLst>
                                    <p:cond delay="0"/>
                                  </p:stCondLst>
                                  <p:childTnLst>
                                    <p:set>
                                      <p:cBhvr>
                                        <p:cTn id="26" dur="1" fill="hold">
                                          <p:stCondLst>
                                            <p:cond delay="0"/>
                                          </p:stCondLst>
                                        </p:cTn>
                                        <p:tgtEl>
                                          <p:spTgt spid="1162254"/>
                                        </p:tgtEl>
                                        <p:attrNameLst>
                                          <p:attrName>style.visibility</p:attrName>
                                        </p:attrNameLst>
                                      </p:cBhvr>
                                      <p:to>
                                        <p:strVal val="visible"/>
                                      </p:to>
                                    </p:set>
                                    <p:anim calcmode="lin" valueType="num">
                                      <p:cBhvr>
                                        <p:cTn id="27" dur="1000" fill="hold"/>
                                        <p:tgtEl>
                                          <p:spTgt spid="1162254"/>
                                        </p:tgtEl>
                                        <p:attrNameLst>
                                          <p:attrName>ppt_w</p:attrName>
                                        </p:attrNameLst>
                                      </p:cBhvr>
                                      <p:tavLst>
                                        <p:tav tm="0">
                                          <p:val>
                                            <p:fltVal val="0"/>
                                          </p:val>
                                        </p:tav>
                                        <p:tav tm="100000">
                                          <p:val>
                                            <p:strVal val="#ppt_w"/>
                                          </p:val>
                                        </p:tav>
                                      </p:tavLst>
                                    </p:anim>
                                    <p:anim calcmode="lin" valueType="num">
                                      <p:cBhvr>
                                        <p:cTn id="28" dur="1000" fill="hold"/>
                                        <p:tgtEl>
                                          <p:spTgt spid="1162254"/>
                                        </p:tgtEl>
                                        <p:attrNameLst>
                                          <p:attrName>ppt_h</p:attrName>
                                        </p:attrNameLst>
                                      </p:cBhvr>
                                      <p:tavLst>
                                        <p:tav tm="0">
                                          <p:val>
                                            <p:fltVal val="0"/>
                                          </p:val>
                                        </p:tav>
                                        <p:tav tm="100000">
                                          <p:val>
                                            <p:strVal val="#ppt_h"/>
                                          </p:val>
                                        </p:tav>
                                      </p:tavLst>
                                    </p:anim>
                                    <p:anim calcmode="lin" valueType="num">
                                      <p:cBhvr>
                                        <p:cTn id="29" dur="1000" fill="hold"/>
                                        <p:tgtEl>
                                          <p:spTgt spid="1162254"/>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116225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2253" grpId="0" animBg="1"/>
      <p:bldP spid="1162253"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ChangeArrowheads="1"/>
          </p:cNvSpPr>
          <p:nvPr/>
        </p:nvSpPr>
        <p:spPr bwMode="ltGray">
          <a:xfrm>
            <a:off x="1890713" y="107951"/>
            <a:ext cx="438150" cy="474663"/>
          </a:xfrm>
          <a:prstGeom prst="rect">
            <a:avLst/>
          </a:prstGeom>
          <a:solidFill>
            <a:schemeClr val="accent2"/>
          </a:solidFill>
          <a:ln w="9525">
            <a:noFill/>
            <a:miter lim="800000"/>
            <a:headEnd/>
            <a:tailEnd/>
          </a:ln>
        </p:spPr>
        <p:txBody>
          <a:bodyPr wrap="none" anchor="ctr"/>
          <a:lstStyle/>
          <a:p>
            <a:pPr algn="ctr"/>
            <a:endParaRPr kumimoji="1" lang="en-US" sz="2400">
              <a:latin typeface="Tahoma" pitchFamily="34" charset="0"/>
            </a:endParaRPr>
          </a:p>
        </p:txBody>
      </p:sp>
      <p:sp>
        <p:nvSpPr>
          <p:cNvPr id="10244"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10245" name="Rectangle 4"/>
          <p:cNvSpPr>
            <a:spLocks noChangeArrowheads="1"/>
          </p:cNvSpPr>
          <p:nvPr/>
        </p:nvSpPr>
        <p:spPr bwMode="ltGray">
          <a:xfrm>
            <a:off x="2014539" y="530226"/>
            <a:ext cx="422275" cy="474663"/>
          </a:xfrm>
          <a:prstGeom prst="rect">
            <a:avLst/>
          </a:prstGeom>
          <a:solidFill>
            <a:schemeClr val="folHlink"/>
          </a:solidFill>
          <a:ln w="9525">
            <a:noFill/>
            <a:miter lim="800000"/>
            <a:headEnd/>
            <a:tailEnd/>
          </a:ln>
        </p:spPr>
        <p:txBody>
          <a:bodyPr wrap="none" anchor="ctr"/>
          <a:lstStyle/>
          <a:p>
            <a:pPr algn="ctr"/>
            <a:endParaRPr kumimoji="1" lang="en-US" sz="2400">
              <a:latin typeface="Tahoma" pitchFamily="34" charset="0"/>
            </a:endParaRPr>
          </a:p>
        </p:txBody>
      </p:sp>
      <p:sp>
        <p:nvSpPr>
          <p:cNvPr id="10246"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10247"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a:latin typeface="Tahoma" pitchFamily="34" charset="0"/>
            </a:endParaRPr>
          </a:p>
        </p:txBody>
      </p:sp>
      <p:sp>
        <p:nvSpPr>
          <p:cNvPr id="10248" name="Rectangle 7"/>
          <p:cNvSpPr>
            <a:spLocks noChangeArrowheads="1"/>
          </p:cNvSpPr>
          <p:nvPr/>
        </p:nvSpPr>
        <p:spPr bwMode="gray">
          <a:xfrm>
            <a:off x="2235200" y="1"/>
            <a:ext cx="31750" cy="1052513"/>
          </a:xfrm>
          <a:prstGeom prst="rect">
            <a:avLst/>
          </a:prstGeom>
          <a:solidFill>
            <a:schemeClr val="bg2"/>
          </a:solidFill>
          <a:ln w="9525">
            <a:noFill/>
            <a:miter lim="800000"/>
            <a:headEnd/>
            <a:tailEnd/>
          </a:ln>
        </p:spPr>
        <p:txBody>
          <a:bodyPr wrap="none" anchor="ctr"/>
          <a:lstStyle/>
          <a:p>
            <a:pPr algn="ctr"/>
            <a:endParaRPr kumimoji="1" lang="en-US" sz="2400">
              <a:latin typeface="Tahoma" pitchFamily="34" charset="0"/>
            </a:endParaRPr>
          </a:p>
        </p:txBody>
      </p:sp>
      <p:sp>
        <p:nvSpPr>
          <p:cNvPr id="10249"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10250" name="Rectangle 9"/>
          <p:cNvSpPr>
            <a:spLocks noChangeArrowheads="1"/>
          </p:cNvSpPr>
          <p:nvPr/>
        </p:nvSpPr>
        <p:spPr bwMode="auto">
          <a:xfrm>
            <a:off x="112295" y="955078"/>
            <a:ext cx="11823031" cy="1307537"/>
          </a:xfrm>
          <a:prstGeom prst="rect">
            <a:avLst/>
          </a:prstGeom>
          <a:solidFill>
            <a:schemeClr val="bg1"/>
          </a:solidFill>
          <a:ln w="9525">
            <a:noFill/>
            <a:miter lim="800000"/>
            <a:headEnd/>
            <a:tailEnd/>
          </a:ln>
        </p:spPr>
        <p:txBody>
          <a:bodyPr wrap="square">
            <a:spAutoFit/>
          </a:bodyPr>
          <a:lstStyle/>
          <a:p>
            <a:pPr marL="449263" indent="-449263" algn="just">
              <a:lnSpc>
                <a:spcPct val="150000"/>
              </a:lnSpc>
            </a:pPr>
            <a:r>
              <a:rPr lang="en-US" sz="2800" dirty="0">
                <a:latin typeface="Times New Roman" pitchFamily="18" charset="0"/>
              </a:rPr>
              <a:t>2. Change the following </a:t>
            </a:r>
            <a:r>
              <a:rPr lang="en-US" sz="2800" b="1" dirty="0">
                <a:latin typeface="Times New Roman" pitchFamily="18" charset="0"/>
              </a:rPr>
              <a:t>IPv4</a:t>
            </a:r>
            <a:r>
              <a:rPr lang="en-US" sz="2800" dirty="0">
                <a:latin typeface="Times New Roman" pitchFamily="18" charset="0"/>
              </a:rPr>
              <a:t> </a:t>
            </a:r>
            <a:r>
              <a:rPr lang="en-US" sz="2800" b="1" dirty="0">
                <a:latin typeface="Times New Roman" pitchFamily="18" charset="0"/>
              </a:rPr>
              <a:t>addresses</a:t>
            </a:r>
            <a:r>
              <a:rPr lang="en-US" sz="2800" dirty="0">
                <a:latin typeface="Times New Roman" pitchFamily="18" charset="0"/>
              </a:rPr>
              <a:t> from </a:t>
            </a:r>
            <a:r>
              <a:rPr lang="en-US" sz="2800" b="1" dirty="0">
                <a:solidFill>
                  <a:srgbClr val="6600CC"/>
                </a:solidFill>
                <a:latin typeface="Times New Roman" pitchFamily="18" charset="0"/>
              </a:rPr>
              <a:t>dotted-decimal</a:t>
            </a:r>
            <a:r>
              <a:rPr lang="en-US" sz="2800" dirty="0">
                <a:latin typeface="Times New Roman" pitchFamily="18" charset="0"/>
              </a:rPr>
              <a:t> notation to </a:t>
            </a:r>
            <a:r>
              <a:rPr lang="en-US" sz="2800" b="1" dirty="0">
                <a:solidFill>
                  <a:srgbClr val="6600CC"/>
                </a:solidFill>
                <a:latin typeface="Times New Roman" pitchFamily="18" charset="0"/>
              </a:rPr>
              <a:t>binary</a:t>
            </a:r>
            <a:r>
              <a:rPr lang="en-US" sz="2800" dirty="0">
                <a:latin typeface="Times New Roman" pitchFamily="18" charset="0"/>
              </a:rPr>
              <a:t> </a:t>
            </a:r>
            <a:r>
              <a:rPr lang="en-US" sz="2800" b="1" dirty="0">
                <a:solidFill>
                  <a:srgbClr val="6600CC"/>
                </a:solidFill>
                <a:latin typeface="Times New Roman" pitchFamily="18" charset="0"/>
              </a:rPr>
              <a:t>notation</a:t>
            </a:r>
            <a:r>
              <a:rPr lang="en-US" sz="2800" dirty="0">
                <a:latin typeface="Times New Roman" pitchFamily="18" charset="0"/>
              </a:rPr>
              <a:t>.</a:t>
            </a:r>
          </a:p>
        </p:txBody>
      </p:sp>
      <p:sp>
        <p:nvSpPr>
          <p:cNvPr id="10251" name="Text Box 10"/>
          <p:cNvSpPr txBox="1">
            <a:spLocks noChangeArrowheads="1"/>
          </p:cNvSpPr>
          <p:nvPr/>
        </p:nvSpPr>
        <p:spPr bwMode="auto">
          <a:xfrm>
            <a:off x="2667000" y="1"/>
            <a:ext cx="5486400" cy="523220"/>
          </a:xfrm>
          <a:prstGeom prst="rect">
            <a:avLst/>
          </a:prstGeom>
          <a:noFill/>
          <a:ln w="9525">
            <a:noFill/>
            <a:miter lim="800000"/>
            <a:headEnd/>
            <a:tailEnd/>
          </a:ln>
        </p:spPr>
        <p:txBody>
          <a:bodyPr wrap="square">
            <a:spAutoFit/>
          </a:bodyPr>
          <a:lstStyle/>
          <a:p>
            <a:pPr algn="ctr"/>
            <a:r>
              <a:rPr lang="en-US" sz="2800" b="1" dirty="0">
                <a:solidFill>
                  <a:schemeClr val="hlink"/>
                </a:solidFill>
                <a:latin typeface="Times New Roman" pitchFamily="18" charset="0"/>
              </a:rPr>
              <a:t>Example 1--------</a:t>
            </a:r>
          </a:p>
        </p:txBody>
      </p:sp>
      <p:pic>
        <p:nvPicPr>
          <p:cNvPr id="10252" name="Picture 11"/>
          <p:cNvPicPr>
            <a:picLocks noChangeAspect="1" noChangeArrowheads="1"/>
          </p:cNvPicPr>
          <p:nvPr/>
        </p:nvPicPr>
        <p:blipFill>
          <a:blip r:embed="rId3"/>
          <a:srcRect/>
          <a:stretch>
            <a:fillRect/>
          </a:stretch>
        </p:blipFill>
        <p:spPr bwMode="auto">
          <a:xfrm>
            <a:off x="4461335" y="2126019"/>
            <a:ext cx="4393907" cy="1545987"/>
          </a:xfrm>
          <a:prstGeom prst="rect">
            <a:avLst/>
          </a:prstGeom>
          <a:noFill/>
          <a:ln w="9525">
            <a:noFill/>
            <a:miter lim="800000"/>
            <a:headEnd/>
            <a:tailEnd/>
          </a:ln>
        </p:spPr>
      </p:pic>
      <p:sp>
        <p:nvSpPr>
          <p:cNvPr id="1164300" name="Rectangle 12"/>
          <p:cNvSpPr>
            <a:spLocks noChangeArrowheads="1"/>
          </p:cNvSpPr>
          <p:nvPr/>
        </p:nvSpPr>
        <p:spPr bwMode="auto">
          <a:xfrm>
            <a:off x="1752600" y="3548687"/>
            <a:ext cx="8915400" cy="1384995"/>
          </a:xfrm>
          <a:prstGeom prst="rect">
            <a:avLst/>
          </a:prstGeom>
          <a:solidFill>
            <a:schemeClr val="bg1"/>
          </a:solidFill>
          <a:ln w="9525">
            <a:noFill/>
            <a:miter lim="800000"/>
            <a:headEnd/>
            <a:tailEnd/>
          </a:ln>
        </p:spPr>
        <p:txBody>
          <a:bodyPr>
            <a:spAutoFit/>
          </a:bodyPr>
          <a:lstStyle/>
          <a:p>
            <a:pPr marL="457200" indent="-457200" algn="just">
              <a:buFont typeface="Wingdings" panose="05000000000000000000" pitchFamily="2" charset="2"/>
              <a:buChar char="Ø"/>
            </a:pPr>
            <a:r>
              <a:rPr lang="en-US" sz="2800" b="1" dirty="0">
                <a:solidFill>
                  <a:schemeClr val="hlink"/>
                </a:solidFill>
                <a:latin typeface="Times New Roman" pitchFamily="18" charset="0"/>
              </a:rPr>
              <a:t>Solution</a:t>
            </a:r>
          </a:p>
          <a:p>
            <a:pPr marL="457200" indent="-457200" algn="just">
              <a:buFont typeface="Wingdings" panose="05000000000000000000" pitchFamily="2" charset="2"/>
              <a:buChar char="§"/>
            </a:pPr>
            <a:r>
              <a:rPr lang="en-US" sz="2800" dirty="0">
                <a:latin typeface="Times New Roman" pitchFamily="18" charset="0"/>
              </a:rPr>
              <a:t>We replace each decimal number with its binary equivalent.</a:t>
            </a:r>
          </a:p>
        </p:txBody>
      </p:sp>
      <p:pic>
        <p:nvPicPr>
          <p:cNvPr id="1164301" name="Picture 13"/>
          <p:cNvPicPr>
            <a:picLocks noChangeAspect="1" noChangeArrowheads="1"/>
          </p:cNvPicPr>
          <p:nvPr/>
        </p:nvPicPr>
        <p:blipFill>
          <a:blip r:embed="rId4"/>
          <a:srcRect/>
          <a:stretch>
            <a:fillRect/>
          </a:stretch>
        </p:blipFill>
        <p:spPr bwMode="auto">
          <a:xfrm>
            <a:off x="1966914" y="5310188"/>
            <a:ext cx="7277100" cy="1046162"/>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9AF8D241-F529-4857-B676-ECD491EC30D8}" type="slidenum">
              <a:rPr lang="en-US" smtClean="0"/>
              <a:pPr>
                <a:defRPr/>
              </a:pPr>
              <a:t>9</a:t>
            </a:fld>
            <a:endParaRPr lang="en-US"/>
          </a:p>
        </p:txBody>
      </p:sp>
    </p:spTree>
    <p:extLst>
      <p:ext uri="{BB962C8B-B14F-4D97-AF65-F5344CB8AC3E}">
        <p14:creationId xmlns:p14="http://schemas.microsoft.com/office/powerpoint/2010/main" val="380039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164300"/>
                                        </p:tgtEl>
                                        <p:attrNameLst>
                                          <p:attrName>style.visibility</p:attrName>
                                        </p:attrNameLst>
                                      </p:cBhvr>
                                      <p:to>
                                        <p:strVal val="visible"/>
                                      </p:to>
                                    </p:set>
                                    <p:anim calcmode="lin" valueType="num">
                                      <p:cBhvr>
                                        <p:cTn id="7" dur="1000" fill="hold"/>
                                        <p:tgtEl>
                                          <p:spTgt spid="1164300"/>
                                        </p:tgtEl>
                                        <p:attrNameLst>
                                          <p:attrName>ppt_w</p:attrName>
                                        </p:attrNameLst>
                                      </p:cBhvr>
                                      <p:tavLst>
                                        <p:tav tm="0">
                                          <p:val>
                                            <p:fltVal val="0"/>
                                          </p:val>
                                        </p:tav>
                                        <p:tav tm="100000">
                                          <p:val>
                                            <p:strVal val="#ppt_w"/>
                                          </p:val>
                                        </p:tav>
                                      </p:tavLst>
                                    </p:anim>
                                    <p:anim calcmode="lin" valueType="num">
                                      <p:cBhvr>
                                        <p:cTn id="8" dur="1000" fill="hold"/>
                                        <p:tgtEl>
                                          <p:spTgt spid="1164300"/>
                                        </p:tgtEl>
                                        <p:attrNameLst>
                                          <p:attrName>ppt_h</p:attrName>
                                        </p:attrNameLst>
                                      </p:cBhvr>
                                      <p:tavLst>
                                        <p:tav tm="0">
                                          <p:val>
                                            <p:fltVal val="0"/>
                                          </p:val>
                                        </p:tav>
                                        <p:tav tm="100000">
                                          <p:val>
                                            <p:strVal val="#ppt_h"/>
                                          </p:val>
                                        </p:tav>
                                      </p:tavLst>
                                    </p:anim>
                                    <p:anim calcmode="lin" valueType="num">
                                      <p:cBhvr>
                                        <p:cTn id="9" dur="1000" fill="hold"/>
                                        <p:tgtEl>
                                          <p:spTgt spid="116430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64300"/>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1164301"/>
                                        </p:tgtEl>
                                        <p:attrNameLst>
                                          <p:attrName>style.visibility</p:attrName>
                                        </p:attrNameLst>
                                      </p:cBhvr>
                                      <p:to>
                                        <p:strVal val="visible"/>
                                      </p:to>
                                    </p:set>
                                    <p:anim calcmode="lin" valueType="num">
                                      <p:cBhvr>
                                        <p:cTn id="13" dur="1000" fill="hold"/>
                                        <p:tgtEl>
                                          <p:spTgt spid="1164301"/>
                                        </p:tgtEl>
                                        <p:attrNameLst>
                                          <p:attrName>ppt_w</p:attrName>
                                        </p:attrNameLst>
                                      </p:cBhvr>
                                      <p:tavLst>
                                        <p:tav tm="0">
                                          <p:val>
                                            <p:fltVal val="0"/>
                                          </p:val>
                                        </p:tav>
                                        <p:tav tm="100000">
                                          <p:val>
                                            <p:strVal val="#ppt_w"/>
                                          </p:val>
                                        </p:tav>
                                      </p:tavLst>
                                    </p:anim>
                                    <p:anim calcmode="lin" valueType="num">
                                      <p:cBhvr>
                                        <p:cTn id="14" dur="1000" fill="hold"/>
                                        <p:tgtEl>
                                          <p:spTgt spid="1164301"/>
                                        </p:tgtEl>
                                        <p:attrNameLst>
                                          <p:attrName>ppt_h</p:attrName>
                                        </p:attrNameLst>
                                      </p:cBhvr>
                                      <p:tavLst>
                                        <p:tav tm="0">
                                          <p:val>
                                            <p:fltVal val="0"/>
                                          </p:val>
                                        </p:tav>
                                        <p:tav tm="100000">
                                          <p:val>
                                            <p:strVal val="#ppt_h"/>
                                          </p:val>
                                        </p:tav>
                                      </p:tavLst>
                                    </p:anim>
                                    <p:anim calcmode="lin" valueType="num">
                                      <p:cBhvr>
                                        <p:cTn id="15" dur="1000" fill="hold"/>
                                        <p:tgtEl>
                                          <p:spTgt spid="1164301"/>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16430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430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1272</TotalTime>
  <Words>5697</Words>
  <Application>Microsoft Office PowerPoint</Application>
  <PresentationFormat>Widescreen</PresentationFormat>
  <Paragraphs>596</Paragraphs>
  <Slides>62</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Andalus</vt:lpstr>
      <vt:lpstr>Arial</vt:lpstr>
      <vt:lpstr>Calibri</vt:lpstr>
      <vt:lpstr>Calibri Light</vt:lpstr>
      <vt:lpstr>Tahoma</vt:lpstr>
      <vt:lpstr>Times New Roman</vt:lpstr>
      <vt:lpstr>Wingdings</vt:lpstr>
      <vt:lpstr>Office Theme</vt:lpstr>
      <vt:lpstr> Internet Protocol (IP) and IP Addressing </vt:lpstr>
      <vt:lpstr>1.1 Internet Protocol (IP)</vt:lpstr>
      <vt:lpstr>1.1 Internet Protocol (IP)--------</vt:lpstr>
      <vt:lpstr>1.2 IPv4 Addresses </vt:lpstr>
      <vt:lpstr>1.3 Address Space </vt:lpstr>
      <vt:lpstr>1.4 IP Address Notations</vt:lpstr>
      <vt:lpstr>1.4 IP Address Notations-----</vt:lpstr>
      <vt:lpstr>PowerPoint Presentation</vt:lpstr>
      <vt:lpstr>PowerPoint Presentation</vt:lpstr>
      <vt:lpstr>PowerPoint Presentation</vt:lpstr>
      <vt:lpstr>1.5 Classful Addressing</vt:lpstr>
      <vt:lpstr>1. Network Address (Types of Network Addresses)</vt:lpstr>
      <vt:lpstr>1. Network Address----</vt:lpstr>
      <vt:lpstr>1. Host Address</vt:lpstr>
      <vt:lpstr>1. Host Address-----</vt:lpstr>
      <vt:lpstr>1. Host Address </vt:lpstr>
      <vt:lpstr>1. Host Address (Importance of Host Addresses)</vt:lpstr>
      <vt:lpstr>1.5 Classful Addressing-------</vt:lpstr>
      <vt:lpstr>1.5 Classful Addressing-------</vt:lpstr>
      <vt:lpstr>1.5 Classful Addressing-------</vt:lpstr>
      <vt:lpstr>1.5 Classful Addressing-------</vt:lpstr>
      <vt:lpstr>PowerPoint Presentation</vt:lpstr>
      <vt:lpstr>PowerPoint Presentation</vt:lpstr>
      <vt:lpstr>PowerPoint Presentation</vt:lpstr>
      <vt:lpstr>1.5.1 Address Blocks </vt:lpstr>
      <vt:lpstr>1.5.1 Classes and Blocks </vt:lpstr>
      <vt:lpstr>1.5.1 Classes and Blocks </vt:lpstr>
      <vt:lpstr>1.6 Subnet Mask </vt:lpstr>
      <vt:lpstr>1.6 Subnet Mask----- </vt:lpstr>
      <vt:lpstr> How Subnet Masks Work? </vt:lpstr>
      <vt:lpstr> How Subnet Masks Work?----- </vt:lpstr>
      <vt:lpstr> How Subnet Masks Work?----- </vt:lpstr>
      <vt:lpstr> How Subnet Masks Work?----- </vt:lpstr>
      <vt:lpstr> How Subnet Masks Work?----- </vt:lpstr>
      <vt:lpstr> How Subnet Masks Work?----- </vt:lpstr>
      <vt:lpstr> How Subnet Masks Work?----- </vt:lpstr>
      <vt:lpstr> Examples of Different Subnet Masks </vt:lpstr>
      <vt:lpstr> Examples of Different Subnet Masks------ </vt:lpstr>
      <vt:lpstr> Examples of Different Subnet Masks------ </vt:lpstr>
      <vt:lpstr> Examples of Different Subnet Masks------ </vt:lpstr>
      <vt:lpstr>Key Points to Remember </vt:lpstr>
      <vt:lpstr> Key Points to Remember </vt:lpstr>
      <vt:lpstr>1. First Address </vt:lpstr>
      <vt:lpstr>2. Last Address </vt:lpstr>
      <vt:lpstr>3. Number of Addresses </vt:lpstr>
      <vt:lpstr>Number of Addresses continued </vt:lpstr>
      <vt:lpstr>PowerPoint Presentation</vt:lpstr>
      <vt:lpstr>PowerPoint Presentation</vt:lpstr>
      <vt:lpstr>PowerPoint Presentation</vt:lpstr>
      <vt:lpstr>Network Addresses</vt:lpstr>
      <vt:lpstr>The Fast Way</vt:lpstr>
      <vt:lpstr>Number of Subnets </vt:lpstr>
      <vt:lpstr>Number of Hosts per subnet and its valid subnets </vt:lpstr>
      <vt:lpstr>PowerPoint Presentation</vt:lpstr>
      <vt:lpstr>Activity </vt:lpstr>
      <vt:lpstr> Network Naming  </vt:lpstr>
      <vt:lpstr> Network Naming----  </vt:lpstr>
      <vt:lpstr> Network Naming----- </vt:lpstr>
      <vt:lpstr> Network Naming----- </vt:lpstr>
      <vt:lpstr> Network Naming----- </vt:lpstr>
      <vt:lpstr>Benefits of Network Naming Conventions</vt:lpstr>
      <vt:lpstr>Considerations for Good Network Naming</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Internet Protocol (IP) and IP Addressing </dc:title>
  <dc:creator>ismail - [2010]</dc:creator>
  <cp:lastModifiedBy>King</cp:lastModifiedBy>
  <cp:revision>126</cp:revision>
  <dcterms:created xsi:type="dcterms:W3CDTF">2023-07-25T13:27:12Z</dcterms:created>
  <dcterms:modified xsi:type="dcterms:W3CDTF">2024-11-26T18:53:40Z</dcterms:modified>
</cp:coreProperties>
</file>