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12" r:id="rId2"/>
    <p:sldId id="326" r:id="rId3"/>
    <p:sldId id="384" r:id="rId4"/>
    <p:sldId id="410" r:id="rId5"/>
    <p:sldId id="328" r:id="rId6"/>
    <p:sldId id="412" r:id="rId7"/>
    <p:sldId id="330" r:id="rId8"/>
    <p:sldId id="414" r:id="rId9"/>
    <p:sldId id="386" r:id="rId10"/>
    <p:sldId id="332" r:id="rId11"/>
    <p:sldId id="416" r:id="rId12"/>
    <p:sldId id="388" r:id="rId13"/>
    <p:sldId id="334" r:id="rId14"/>
    <p:sldId id="336" r:id="rId15"/>
    <p:sldId id="390" r:id="rId16"/>
    <p:sldId id="338" r:id="rId17"/>
    <p:sldId id="392" r:id="rId18"/>
    <p:sldId id="394" r:id="rId19"/>
    <p:sldId id="340" r:id="rId20"/>
    <p:sldId id="268" r:id="rId21"/>
    <p:sldId id="396" r:id="rId22"/>
    <p:sldId id="418" r:id="rId23"/>
    <p:sldId id="398" r:id="rId24"/>
    <p:sldId id="400" r:id="rId25"/>
    <p:sldId id="344" r:id="rId26"/>
    <p:sldId id="402" r:id="rId27"/>
    <p:sldId id="346" r:id="rId28"/>
    <p:sldId id="404" r:id="rId29"/>
    <p:sldId id="348" r:id="rId30"/>
    <p:sldId id="406" r:id="rId31"/>
    <p:sldId id="408" r:id="rId32"/>
    <p:sldId id="350" r:id="rId33"/>
    <p:sldId id="271" r:id="rId34"/>
    <p:sldId id="420" r:id="rId35"/>
    <p:sldId id="353" r:id="rId36"/>
    <p:sldId id="422" r:id="rId37"/>
    <p:sldId id="424" r:id="rId38"/>
    <p:sldId id="426" r:id="rId39"/>
    <p:sldId id="428" r:id="rId40"/>
    <p:sldId id="430" r:id="rId41"/>
    <p:sldId id="432" r:id="rId42"/>
    <p:sldId id="434" r:id="rId43"/>
    <p:sldId id="359" r:id="rId44"/>
    <p:sldId id="436" r:id="rId45"/>
    <p:sldId id="361" r:id="rId46"/>
    <p:sldId id="363" r:id="rId47"/>
    <p:sldId id="438" r:id="rId48"/>
    <p:sldId id="365" r:id="rId49"/>
    <p:sldId id="367" r:id="rId50"/>
    <p:sldId id="440" r:id="rId51"/>
    <p:sldId id="368" r:id="rId52"/>
    <p:sldId id="442" r:id="rId53"/>
    <p:sldId id="444" r:id="rId54"/>
    <p:sldId id="446" r:id="rId55"/>
    <p:sldId id="448" r:id="rId56"/>
    <p:sldId id="450" r:id="rId57"/>
    <p:sldId id="452" r:id="rId58"/>
    <p:sldId id="454" r:id="rId59"/>
    <p:sldId id="456" r:id="rId60"/>
    <p:sldId id="458" r:id="rId61"/>
    <p:sldId id="460" r:id="rId62"/>
    <p:sldId id="462" r:id="rId63"/>
    <p:sldId id="464" r:id="rId64"/>
    <p:sldId id="466" r:id="rId65"/>
    <p:sldId id="468" r:id="rId66"/>
    <p:sldId id="470" r:id="rId67"/>
    <p:sldId id="379" r:id="rId68"/>
    <p:sldId id="472" r:id="rId69"/>
    <p:sldId id="473" r:id="rId70"/>
    <p:sldId id="474" r:id="rId71"/>
    <p:sldId id="487" r:id="rId72"/>
    <p:sldId id="489" r:id="rId73"/>
    <p:sldId id="476" r:id="rId74"/>
    <p:sldId id="491" r:id="rId75"/>
    <p:sldId id="478" r:id="rId76"/>
    <p:sldId id="493" r:id="rId77"/>
    <p:sldId id="495" r:id="rId78"/>
    <p:sldId id="479" r:id="rId79"/>
    <p:sldId id="497" r:id="rId80"/>
    <p:sldId id="481" r:id="rId81"/>
    <p:sldId id="499" r:id="rId82"/>
    <p:sldId id="483" r:id="rId83"/>
    <p:sldId id="484" r:id="rId84"/>
    <p:sldId id="48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 initials="K" lastIdx="2" clrIdx="0">
    <p:extLst>
      <p:ext uri="{19B8F6BF-5375-455C-9EA6-DF929625EA0E}">
        <p15:presenceInfo xmlns:p15="http://schemas.microsoft.com/office/powerpoint/2012/main" userId="K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00CC"/>
    <a:srgbClr val="990033"/>
    <a:srgbClr val="0000CC"/>
    <a:srgbClr val="006600"/>
    <a:srgbClr val="993366"/>
    <a:srgbClr val="3333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22" autoAdjust="0"/>
  </p:normalViewPr>
  <p:slideViewPr>
    <p:cSldViewPr snapToGrid="0">
      <p:cViewPr varScale="1">
        <p:scale>
          <a:sx n="62" d="100"/>
          <a:sy n="62" d="100"/>
        </p:scale>
        <p:origin x="9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13B28-6ABC-4D2F-A857-DF7BCE70968C}"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654DA-50FC-465B-B196-69C23855EF0B}" type="slidenum">
              <a:rPr lang="en-GB" smtClean="0"/>
              <a:t>‹#›</a:t>
            </a:fld>
            <a:endParaRPr lang="en-GB"/>
          </a:p>
        </p:txBody>
      </p:sp>
    </p:spTree>
    <p:extLst>
      <p:ext uri="{BB962C8B-B14F-4D97-AF65-F5344CB8AC3E}">
        <p14:creationId xmlns:p14="http://schemas.microsoft.com/office/powerpoint/2010/main" val="251599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8A654DA-50FC-465B-B196-69C23855EF0B}" type="slidenum">
              <a:rPr lang="en-GB" smtClean="0"/>
              <a:t>33</a:t>
            </a:fld>
            <a:endParaRPr lang="en-GB"/>
          </a:p>
        </p:txBody>
      </p:sp>
    </p:spTree>
    <p:extLst>
      <p:ext uri="{BB962C8B-B14F-4D97-AF65-F5344CB8AC3E}">
        <p14:creationId xmlns:p14="http://schemas.microsoft.com/office/powerpoint/2010/main" val="702860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DF846-AE07-6025-1E1B-76FD644EDA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49F13-39C9-D638-ECB8-4ABBB57E5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1DF833-E75E-7E4D-25DA-0E463FC143D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43F80FB-CB20-D2F9-A8C3-7A2A16F7F3D2}"/>
              </a:ext>
            </a:extLst>
          </p:cNvPr>
          <p:cNvSpPr>
            <a:spLocks noGrp="1"/>
          </p:cNvSpPr>
          <p:nvPr>
            <p:ph type="sldNum" sz="quarter" idx="10"/>
          </p:nvPr>
        </p:nvSpPr>
        <p:spPr/>
        <p:txBody>
          <a:bodyPr/>
          <a:lstStyle/>
          <a:p>
            <a:fld id="{A8A654DA-50FC-465B-B196-69C23855EF0B}" type="slidenum">
              <a:rPr lang="en-GB" smtClean="0"/>
              <a:t>42</a:t>
            </a:fld>
            <a:endParaRPr lang="en-GB"/>
          </a:p>
        </p:txBody>
      </p:sp>
    </p:spTree>
    <p:extLst>
      <p:ext uri="{BB962C8B-B14F-4D97-AF65-F5344CB8AC3E}">
        <p14:creationId xmlns:p14="http://schemas.microsoft.com/office/powerpoint/2010/main" val="60020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82219-341D-E7EF-5DB4-A6665DB7A7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ABCCA3-202A-8387-BC19-F696EDAEAD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94E67E-93AC-824D-2CEF-6DC3383555E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92B98E0-F383-013B-D607-B7AFBAA515FB}"/>
              </a:ext>
            </a:extLst>
          </p:cNvPr>
          <p:cNvSpPr>
            <a:spLocks noGrp="1"/>
          </p:cNvSpPr>
          <p:nvPr>
            <p:ph type="sldNum" sz="quarter" idx="10"/>
          </p:nvPr>
        </p:nvSpPr>
        <p:spPr/>
        <p:txBody>
          <a:bodyPr/>
          <a:lstStyle/>
          <a:p>
            <a:fld id="{A8A654DA-50FC-465B-B196-69C23855EF0B}" type="slidenum">
              <a:rPr lang="en-GB" smtClean="0"/>
              <a:t>43</a:t>
            </a:fld>
            <a:endParaRPr lang="en-GB"/>
          </a:p>
        </p:txBody>
      </p:sp>
    </p:spTree>
    <p:extLst>
      <p:ext uri="{BB962C8B-B14F-4D97-AF65-F5344CB8AC3E}">
        <p14:creationId xmlns:p14="http://schemas.microsoft.com/office/powerpoint/2010/main" val="322996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01A99-666A-58D5-589D-CE4959DA7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C0E66C-DC3F-4171-1CB7-12BA69331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8A154-0CCE-923F-D585-04977B78EC0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860EB17-B4E8-D222-50CF-79D3C51D5C26}"/>
              </a:ext>
            </a:extLst>
          </p:cNvPr>
          <p:cNvSpPr>
            <a:spLocks noGrp="1"/>
          </p:cNvSpPr>
          <p:nvPr>
            <p:ph type="sldNum" sz="quarter" idx="10"/>
          </p:nvPr>
        </p:nvSpPr>
        <p:spPr/>
        <p:txBody>
          <a:bodyPr/>
          <a:lstStyle/>
          <a:p>
            <a:fld id="{A8A654DA-50FC-465B-B196-69C23855EF0B}" type="slidenum">
              <a:rPr lang="en-GB" smtClean="0"/>
              <a:t>44</a:t>
            </a:fld>
            <a:endParaRPr lang="en-GB"/>
          </a:p>
        </p:txBody>
      </p:sp>
    </p:spTree>
    <p:extLst>
      <p:ext uri="{BB962C8B-B14F-4D97-AF65-F5344CB8AC3E}">
        <p14:creationId xmlns:p14="http://schemas.microsoft.com/office/powerpoint/2010/main" val="293625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C63BD-6FB2-3A8B-F357-83EC949E6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64487-B911-CF03-BDE3-299EEE3A2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4E2D9-8C80-8D33-4922-E8C96C28105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908DB12-0E11-8523-5A9E-AC5CBE069347}"/>
              </a:ext>
            </a:extLst>
          </p:cNvPr>
          <p:cNvSpPr>
            <a:spLocks noGrp="1"/>
          </p:cNvSpPr>
          <p:nvPr>
            <p:ph type="sldNum" sz="quarter" idx="10"/>
          </p:nvPr>
        </p:nvSpPr>
        <p:spPr/>
        <p:txBody>
          <a:bodyPr/>
          <a:lstStyle/>
          <a:p>
            <a:fld id="{A8A654DA-50FC-465B-B196-69C23855EF0B}" type="slidenum">
              <a:rPr lang="en-GB" smtClean="0"/>
              <a:t>45</a:t>
            </a:fld>
            <a:endParaRPr lang="en-GB"/>
          </a:p>
        </p:txBody>
      </p:sp>
    </p:spTree>
    <p:extLst>
      <p:ext uri="{BB962C8B-B14F-4D97-AF65-F5344CB8AC3E}">
        <p14:creationId xmlns:p14="http://schemas.microsoft.com/office/powerpoint/2010/main" val="2800130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4F846-03AF-4D11-189D-8C1638702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BF0621-B03C-3A24-3562-E2F6FC58D8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B0782C-C05E-9503-03B6-0C6960E940A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72F8DD-D361-3FE8-4972-1D04249862DB}"/>
              </a:ext>
            </a:extLst>
          </p:cNvPr>
          <p:cNvSpPr>
            <a:spLocks noGrp="1"/>
          </p:cNvSpPr>
          <p:nvPr>
            <p:ph type="sldNum" sz="quarter" idx="10"/>
          </p:nvPr>
        </p:nvSpPr>
        <p:spPr/>
        <p:txBody>
          <a:bodyPr/>
          <a:lstStyle/>
          <a:p>
            <a:fld id="{A8A654DA-50FC-465B-B196-69C23855EF0B}" type="slidenum">
              <a:rPr lang="en-GB" smtClean="0"/>
              <a:t>46</a:t>
            </a:fld>
            <a:endParaRPr lang="en-GB"/>
          </a:p>
        </p:txBody>
      </p:sp>
    </p:spTree>
    <p:extLst>
      <p:ext uri="{BB962C8B-B14F-4D97-AF65-F5344CB8AC3E}">
        <p14:creationId xmlns:p14="http://schemas.microsoft.com/office/powerpoint/2010/main" val="416028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83C41-B347-C0E4-94FC-0DD767605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C109FA-AEA2-2E18-5986-22E7EBFC7B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52B73B-279C-9681-855C-1517EBA8561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A0CE298-0119-4C6A-5A17-FCE03CC7EE0D}"/>
              </a:ext>
            </a:extLst>
          </p:cNvPr>
          <p:cNvSpPr>
            <a:spLocks noGrp="1"/>
          </p:cNvSpPr>
          <p:nvPr>
            <p:ph type="sldNum" sz="quarter" idx="10"/>
          </p:nvPr>
        </p:nvSpPr>
        <p:spPr/>
        <p:txBody>
          <a:bodyPr/>
          <a:lstStyle/>
          <a:p>
            <a:fld id="{A8A654DA-50FC-465B-B196-69C23855EF0B}" type="slidenum">
              <a:rPr lang="en-GB" smtClean="0"/>
              <a:t>47</a:t>
            </a:fld>
            <a:endParaRPr lang="en-GB"/>
          </a:p>
        </p:txBody>
      </p:sp>
    </p:spTree>
    <p:extLst>
      <p:ext uri="{BB962C8B-B14F-4D97-AF65-F5344CB8AC3E}">
        <p14:creationId xmlns:p14="http://schemas.microsoft.com/office/powerpoint/2010/main" val="3394121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5C79E-57EA-FCF7-B6F9-0B583E6478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8304-8734-89BA-EB41-7CA9FA9D3C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217F99-7857-90CF-8065-E730427F171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48CE812-34A7-4C74-8574-663ECBC6D11B}"/>
              </a:ext>
            </a:extLst>
          </p:cNvPr>
          <p:cNvSpPr>
            <a:spLocks noGrp="1"/>
          </p:cNvSpPr>
          <p:nvPr>
            <p:ph type="sldNum" sz="quarter" idx="10"/>
          </p:nvPr>
        </p:nvSpPr>
        <p:spPr/>
        <p:txBody>
          <a:bodyPr/>
          <a:lstStyle/>
          <a:p>
            <a:fld id="{A8A654DA-50FC-465B-B196-69C23855EF0B}" type="slidenum">
              <a:rPr lang="en-GB" smtClean="0"/>
              <a:t>48</a:t>
            </a:fld>
            <a:endParaRPr lang="en-GB"/>
          </a:p>
        </p:txBody>
      </p:sp>
    </p:spTree>
    <p:extLst>
      <p:ext uri="{BB962C8B-B14F-4D97-AF65-F5344CB8AC3E}">
        <p14:creationId xmlns:p14="http://schemas.microsoft.com/office/powerpoint/2010/main" val="4057908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68E62-87BB-8C45-E8B4-861CA5B6F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F4099E-BB15-5C0E-A87B-3D71A10510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EB909-7B8E-8C05-83C5-FEECEAD468F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D74CB39-1CBA-A6BF-3D79-E1B94B396851}"/>
              </a:ext>
            </a:extLst>
          </p:cNvPr>
          <p:cNvSpPr>
            <a:spLocks noGrp="1"/>
          </p:cNvSpPr>
          <p:nvPr>
            <p:ph type="sldNum" sz="quarter" idx="10"/>
          </p:nvPr>
        </p:nvSpPr>
        <p:spPr/>
        <p:txBody>
          <a:bodyPr/>
          <a:lstStyle/>
          <a:p>
            <a:fld id="{A8A654DA-50FC-465B-B196-69C23855EF0B}" type="slidenum">
              <a:rPr lang="en-GB" smtClean="0"/>
              <a:t>49</a:t>
            </a:fld>
            <a:endParaRPr lang="en-GB"/>
          </a:p>
        </p:txBody>
      </p:sp>
    </p:spTree>
    <p:extLst>
      <p:ext uri="{BB962C8B-B14F-4D97-AF65-F5344CB8AC3E}">
        <p14:creationId xmlns:p14="http://schemas.microsoft.com/office/powerpoint/2010/main" val="87010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DE0C6-3944-B143-6B0F-33F64B7E9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C7063-FD40-234A-A889-C5E9BDCA6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41F10-CEDB-8D5B-72E6-C36CF934FCC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0E890AD-4366-8F22-05D9-FBA0CED3E56C}"/>
              </a:ext>
            </a:extLst>
          </p:cNvPr>
          <p:cNvSpPr>
            <a:spLocks noGrp="1"/>
          </p:cNvSpPr>
          <p:nvPr>
            <p:ph type="sldNum" sz="quarter" idx="10"/>
          </p:nvPr>
        </p:nvSpPr>
        <p:spPr/>
        <p:txBody>
          <a:bodyPr/>
          <a:lstStyle/>
          <a:p>
            <a:fld id="{A8A654DA-50FC-465B-B196-69C23855EF0B}" type="slidenum">
              <a:rPr lang="en-GB" smtClean="0"/>
              <a:t>50</a:t>
            </a:fld>
            <a:endParaRPr lang="en-GB"/>
          </a:p>
        </p:txBody>
      </p:sp>
    </p:spTree>
    <p:extLst>
      <p:ext uri="{BB962C8B-B14F-4D97-AF65-F5344CB8AC3E}">
        <p14:creationId xmlns:p14="http://schemas.microsoft.com/office/powerpoint/2010/main" val="67289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B177E-BB33-6D0A-ADB9-714AB83CB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E99B7E-B379-7B28-1589-A1C575D15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158048-E906-17C7-D5CB-F88D7A14F54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D06B8AC-02EE-0B51-8B21-53C505383E28}"/>
              </a:ext>
            </a:extLst>
          </p:cNvPr>
          <p:cNvSpPr>
            <a:spLocks noGrp="1"/>
          </p:cNvSpPr>
          <p:nvPr>
            <p:ph type="sldNum" sz="quarter" idx="10"/>
          </p:nvPr>
        </p:nvSpPr>
        <p:spPr/>
        <p:txBody>
          <a:bodyPr/>
          <a:lstStyle/>
          <a:p>
            <a:fld id="{A8A654DA-50FC-465B-B196-69C23855EF0B}" type="slidenum">
              <a:rPr lang="en-GB" smtClean="0"/>
              <a:t>34</a:t>
            </a:fld>
            <a:endParaRPr lang="en-GB"/>
          </a:p>
        </p:txBody>
      </p:sp>
    </p:spTree>
    <p:extLst>
      <p:ext uri="{BB962C8B-B14F-4D97-AF65-F5344CB8AC3E}">
        <p14:creationId xmlns:p14="http://schemas.microsoft.com/office/powerpoint/2010/main" val="367776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60D03-5118-3B70-D1B7-8238C093C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79CC5-4340-93E8-27E7-936C180A99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03C9CD-C5CA-B445-6E64-02E32FE4EEE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31FC9F1-8C4C-5545-A245-57F599AAEBE9}"/>
              </a:ext>
            </a:extLst>
          </p:cNvPr>
          <p:cNvSpPr>
            <a:spLocks noGrp="1"/>
          </p:cNvSpPr>
          <p:nvPr>
            <p:ph type="sldNum" sz="quarter" idx="10"/>
          </p:nvPr>
        </p:nvSpPr>
        <p:spPr/>
        <p:txBody>
          <a:bodyPr/>
          <a:lstStyle/>
          <a:p>
            <a:fld id="{A8A654DA-50FC-465B-B196-69C23855EF0B}" type="slidenum">
              <a:rPr lang="en-GB" smtClean="0"/>
              <a:t>35</a:t>
            </a:fld>
            <a:endParaRPr lang="en-GB"/>
          </a:p>
        </p:txBody>
      </p:sp>
    </p:spTree>
    <p:extLst>
      <p:ext uri="{BB962C8B-B14F-4D97-AF65-F5344CB8AC3E}">
        <p14:creationId xmlns:p14="http://schemas.microsoft.com/office/powerpoint/2010/main" val="28714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1FBAC-8A20-489B-E0CA-5B9C52932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0E82D-5C2D-4263-2E1E-0E7498297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1DE9B-7596-F335-44C6-9B53F8740CE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16EE8DC-ED4A-AE98-45BF-92714407DE4A}"/>
              </a:ext>
            </a:extLst>
          </p:cNvPr>
          <p:cNvSpPr>
            <a:spLocks noGrp="1"/>
          </p:cNvSpPr>
          <p:nvPr>
            <p:ph type="sldNum" sz="quarter" idx="10"/>
          </p:nvPr>
        </p:nvSpPr>
        <p:spPr/>
        <p:txBody>
          <a:bodyPr/>
          <a:lstStyle/>
          <a:p>
            <a:fld id="{A8A654DA-50FC-465B-B196-69C23855EF0B}" type="slidenum">
              <a:rPr lang="en-GB" smtClean="0"/>
              <a:t>36</a:t>
            </a:fld>
            <a:endParaRPr lang="en-GB"/>
          </a:p>
        </p:txBody>
      </p:sp>
    </p:spTree>
    <p:extLst>
      <p:ext uri="{BB962C8B-B14F-4D97-AF65-F5344CB8AC3E}">
        <p14:creationId xmlns:p14="http://schemas.microsoft.com/office/powerpoint/2010/main" val="2703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9D1A6-C254-5408-A74E-B44FA10C97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B535B7-59CC-89EF-AF4A-2A46D439A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5C3C46-1C87-3BE9-7B83-B975BA95B79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AAED54E-90C6-298F-87D0-85A83796CB62}"/>
              </a:ext>
            </a:extLst>
          </p:cNvPr>
          <p:cNvSpPr>
            <a:spLocks noGrp="1"/>
          </p:cNvSpPr>
          <p:nvPr>
            <p:ph type="sldNum" sz="quarter" idx="10"/>
          </p:nvPr>
        </p:nvSpPr>
        <p:spPr/>
        <p:txBody>
          <a:bodyPr/>
          <a:lstStyle/>
          <a:p>
            <a:fld id="{A8A654DA-50FC-465B-B196-69C23855EF0B}" type="slidenum">
              <a:rPr lang="en-GB" smtClean="0"/>
              <a:t>37</a:t>
            </a:fld>
            <a:endParaRPr lang="en-GB"/>
          </a:p>
        </p:txBody>
      </p:sp>
    </p:spTree>
    <p:extLst>
      <p:ext uri="{BB962C8B-B14F-4D97-AF65-F5344CB8AC3E}">
        <p14:creationId xmlns:p14="http://schemas.microsoft.com/office/powerpoint/2010/main" val="275033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DB0DB-3FEE-AF8B-1C78-AEAEB6F36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24A30-2A1B-2F4C-5B6D-6C8E3A36D0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7C56CB-BA4D-7317-08E7-EF61ADE0377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678A18C-EEF8-5599-E508-5247125823F9}"/>
              </a:ext>
            </a:extLst>
          </p:cNvPr>
          <p:cNvSpPr>
            <a:spLocks noGrp="1"/>
          </p:cNvSpPr>
          <p:nvPr>
            <p:ph type="sldNum" sz="quarter" idx="10"/>
          </p:nvPr>
        </p:nvSpPr>
        <p:spPr/>
        <p:txBody>
          <a:bodyPr/>
          <a:lstStyle/>
          <a:p>
            <a:fld id="{A8A654DA-50FC-465B-B196-69C23855EF0B}" type="slidenum">
              <a:rPr lang="en-GB" smtClean="0"/>
              <a:t>38</a:t>
            </a:fld>
            <a:endParaRPr lang="en-GB"/>
          </a:p>
        </p:txBody>
      </p:sp>
    </p:spTree>
    <p:extLst>
      <p:ext uri="{BB962C8B-B14F-4D97-AF65-F5344CB8AC3E}">
        <p14:creationId xmlns:p14="http://schemas.microsoft.com/office/powerpoint/2010/main" val="360148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42965-2EF7-E5E3-892F-F86AD1C51C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AD23C4-EFC6-14CC-99CE-09001573A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F6592-E17D-CB4C-2356-792BC6CF6E7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DEC658A-6941-EE85-87E0-37B3DA1333F6}"/>
              </a:ext>
            </a:extLst>
          </p:cNvPr>
          <p:cNvSpPr>
            <a:spLocks noGrp="1"/>
          </p:cNvSpPr>
          <p:nvPr>
            <p:ph type="sldNum" sz="quarter" idx="10"/>
          </p:nvPr>
        </p:nvSpPr>
        <p:spPr/>
        <p:txBody>
          <a:bodyPr/>
          <a:lstStyle/>
          <a:p>
            <a:fld id="{A8A654DA-50FC-465B-B196-69C23855EF0B}" type="slidenum">
              <a:rPr lang="en-GB" smtClean="0"/>
              <a:t>39</a:t>
            </a:fld>
            <a:endParaRPr lang="en-GB"/>
          </a:p>
        </p:txBody>
      </p:sp>
    </p:spTree>
    <p:extLst>
      <p:ext uri="{BB962C8B-B14F-4D97-AF65-F5344CB8AC3E}">
        <p14:creationId xmlns:p14="http://schemas.microsoft.com/office/powerpoint/2010/main" val="2411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53DC5-C6EA-DC02-985D-C93AAA0F2E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8F2FE-FFE7-B6F3-927B-7AD4B84D99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25A205-ACE6-8BB1-D368-E71A6133AF7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C94D13D-6F84-9E6D-5053-47F48CFC6E42}"/>
              </a:ext>
            </a:extLst>
          </p:cNvPr>
          <p:cNvSpPr>
            <a:spLocks noGrp="1"/>
          </p:cNvSpPr>
          <p:nvPr>
            <p:ph type="sldNum" sz="quarter" idx="10"/>
          </p:nvPr>
        </p:nvSpPr>
        <p:spPr/>
        <p:txBody>
          <a:bodyPr/>
          <a:lstStyle/>
          <a:p>
            <a:fld id="{A8A654DA-50FC-465B-B196-69C23855EF0B}" type="slidenum">
              <a:rPr lang="en-GB" smtClean="0"/>
              <a:t>40</a:t>
            </a:fld>
            <a:endParaRPr lang="en-GB"/>
          </a:p>
        </p:txBody>
      </p:sp>
    </p:spTree>
    <p:extLst>
      <p:ext uri="{BB962C8B-B14F-4D97-AF65-F5344CB8AC3E}">
        <p14:creationId xmlns:p14="http://schemas.microsoft.com/office/powerpoint/2010/main" val="2868755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7947B-FAB1-28FA-FAB1-66613A1C24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DAA49-262C-0A36-C1C1-0A4C8123D7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1A5337-343A-EBEB-98A7-22628DC919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B337349-3A8F-2FDC-D4AC-1C21A4A0E3CA}"/>
              </a:ext>
            </a:extLst>
          </p:cNvPr>
          <p:cNvSpPr>
            <a:spLocks noGrp="1"/>
          </p:cNvSpPr>
          <p:nvPr>
            <p:ph type="sldNum" sz="quarter" idx="10"/>
          </p:nvPr>
        </p:nvSpPr>
        <p:spPr/>
        <p:txBody>
          <a:bodyPr/>
          <a:lstStyle/>
          <a:p>
            <a:fld id="{A8A654DA-50FC-465B-B196-69C23855EF0B}" type="slidenum">
              <a:rPr lang="en-GB" smtClean="0"/>
              <a:t>41</a:t>
            </a:fld>
            <a:endParaRPr lang="en-GB"/>
          </a:p>
        </p:txBody>
      </p:sp>
    </p:spTree>
    <p:extLst>
      <p:ext uri="{BB962C8B-B14F-4D97-AF65-F5344CB8AC3E}">
        <p14:creationId xmlns:p14="http://schemas.microsoft.com/office/powerpoint/2010/main" val="120816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51BDE5D-46B0-49F2-84F3-2E049997F374}" type="datetime1">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309451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6ABCD4C-28B9-40B0-A4D7-D23167BD80F4}" type="datetime1">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279973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8CE07B-02B2-44B2-951D-B137D3075E16}" type="datetime1">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295042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C79173-A967-4E44-904B-3AFF79F8F9F4}" type="datetime1">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33325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B9EB-F87B-4474-8038-7ED48C3AA1E2}" type="datetime1">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274401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B4DC7D3-DFE7-4050-9ECA-76F9C532D82E}" type="datetime1">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39938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1B3DAF9-ECF1-4077-97D5-3D85639D8BE2}" type="datetime1">
              <a:rPr lang="en-GB" smtClean="0"/>
              <a:t>26/11/2024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425795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CAE27F4-02A4-4D7B-9574-C22F29381823}" type="datetime1">
              <a:rPr lang="en-GB" smtClean="0"/>
              <a:t>26/11/2024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413408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ECDEB-2423-4F87-930E-6B0D949F6831}" type="datetime1">
              <a:rPr lang="en-GB" smtClean="0"/>
              <a:t>26/11/2024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20707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3DBC9F-3FF3-47E9-8B7B-C7F232FD37AA}" type="datetime1">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170535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60CF09-C938-4A70-A0AB-3FDE922A6470}" type="datetime1">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EDD502-B8EF-4D63-AEC5-DA450BCB9283}" type="slidenum">
              <a:rPr lang="en-GB" smtClean="0"/>
              <a:t>‹#›</a:t>
            </a:fld>
            <a:endParaRPr lang="en-GB"/>
          </a:p>
        </p:txBody>
      </p:sp>
    </p:spTree>
    <p:extLst>
      <p:ext uri="{BB962C8B-B14F-4D97-AF65-F5344CB8AC3E}">
        <p14:creationId xmlns:p14="http://schemas.microsoft.com/office/powerpoint/2010/main" val="255292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9F52D-290E-40BD-A91E-EE562B8E90E9}" type="datetime1">
              <a:rPr lang="en-GB" smtClean="0"/>
              <a:t>26/11/2024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DD502-B8EF-4D63-AEC5-DA450BCB9283}" type="slidenum">
              <a:rPr lang="en-GB" smtClean="0"/>
              <a:t>‹#›</a:t>
            </a:fld>
            <a:endParaRPr lang="en-GB"/>
          </a:p>
        </p:txBody>
      </p:sp>
    </p:spTree>
    <p:extLst>
      <p:ext uri="{BB962C8B-B14F-4D97-AF65-F5344CB8AC3E}">
        <p14:creationId xmlns:p14="http://schemas.microsoft.com/office/powerpoint/2010/main" val="3075400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Authentic.ppt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0285"/>
            <a:ext cx="10515600" cy="3346677"/>
          </a:xfrm>
        </p:spPr>
        <p:txBody>
          <a:bodyPr>
            <a:normAutofit/>
          </a:bodyPr>
          <a:lstStyle/>
          <a:p>
            <a:pPr algn="ctr"/>
            <a:endParaRPr lang="en-GB" sz="4400" dirty="0"/>
          </a:p>
          <a:p>
            <a:pPr marL="0" indent="0" algn="ctr">
              <a:buNone/>
            </a:pPr>
            <a:endParaRPr lang="en-GB" sz="4400" b="1"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GB" sz="4400" b="1" dirty="0">
                <a:solidFill>
                  <a:srgbClr val="FF0000"/>
                </a:solidFill>
                <a:latin typeface="Times New Roman" panose="02020603050405020304" pitchFamily="18" charset="0"/>
                <a:cs typeface="Times New Roman" panose="02020603050405020304" pitchFamily="18" charset="0"/>
              </a:rPr>
              <a:t>Windows Network Concepts </a:t>
            </a:r>
            <a:endParaRPr lang="en-GB" sz="4400" dirty="0"/>
          </a:p>
        </p:txBody>
      </p:sp>
      <p:sp>
        <p:nvSpPr>
          <p:cNvPr id="2" name="TextBox 1"/>
          <p:cNvSpPr txBox="1"/>
          <p:nvPr/>
        </p:nvSpPr>
        <p:spPr>
          <a:xfrm>
            <a:off x="0" y="203200"/>
            <a:ext cx="12192000" cy="523220"/>
          </a:xfrm>
          <a:prstGeom prst="rect">
            <a:avLst/>
          </a:prstGeom>
          <a:noFill/>
        </p:spPr>
        <p:txBody>
          <a:bodyPr wrap="square" rtlCol="0">
            <a:sp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CHAPTER TWO </a:t>
            </a:r>
          </a:p>
        </p:txBody>
      </p:sp>
      <p:sp>
        <p:nvSpPr>
          <p:cNvPr id="4" name="Slide Number Placeholder 3">
            <a:extLst>
              <a:ext uri="{FF2B5EF4-FFF2-40B4-BE49-F238E27FC236}">
                <a16:creationId xmlns:a16="http://schemas.microsoft.com/office/drawing/2014/main" id="{8CC30F9F-C42A-D3AC-AE7E-19C2DA02B22D}"/>
              </a:ext>
            </a:extLst>
          </p:cNvPr>
          <p:cNvSpPr>
            <a:spLocks noGrp="1"/>
          </p:cNvSpPr>
          <p:nvPr>
            <p:ph type="sldNum" sz="quarter" idx="12"/>
          </p:nvPr>
        </p:nvSpPr>
        <p:spPr/>
        <p:txBody>
          <a:bodyPr/>
          <a:lstStyle/>
          <a:p>
            <a:fld id="{28EDD502-B8EF-4D63-AEC5-DA450BCB9283}" type="slidenum">
              <a:rPr lang="en-GB" smtClean="0"/>
              <a:t>1</a:t>
            </a:fld>
            <a:endParaRPr lang="en-GB"/>
          </a:p>
        </p:txBody>
      </p:sp>
    </p:spTree>
    <p:extLst>
      <p:ext uri="{BB962C8B-B14F-4D97-AF65-F5344CB8AC3E}">
        <p14:creationId xmlns:p14="http://schemas.microsoft.com/office/powerpoint/2010/main" val="256122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C8A83-55D5-2146-946C-F326AEA65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ADD5C-9720-8B30-8ECD-6F8AF4F7B7E4}"/>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D4F28A61-238B-CB3A-C601-3A5CB04F86D2}"/>
              </a:ext>
            </a:extLst>
          </p:cNvPr>
          <p:cNvSpPr>
            <a:spLocks noGrp="1"/>
          </p:cNvSpPr>
          <p:nvPr>
            <p:ph idx="1"/>
          </p:nvPr>
        </p:nvSpPr>
        <p:spPr>
          <a:xfrm>
            <a:off x="0" y="294468"/>
            <a:ext cx="12192000" cy="6563531"/>
          </a:xfrm>
        </p:spPr>
        <p:txBody>
          <a:bodyPr>
            <a:noAutofit/>
          </a:bodyPr>
          <a:lstStyle/>
          <a:p>
            <a:pPr marL="0" indent="0">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5. Windows Firewall and Network Security</a:t>
            </a:r>
          </a:p>
          <a:p>
            <a:pPr>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Windows Firewall:</a:t>
            </a:r>
          </a:p>
          <a:p>
            <a:pPr>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H</a:t>
            </a:r>
            <a:r>
              <a:rPr lang="en-GB" dirty="0">
                <a:latin typeface="Times New Roman" panose="02020603050405020304" pitchFamily="18" charset="0"/>
                <a:cs typeface="Times New Roman" panose="02020603050405020304" pitchFamily="18" charset="0"/>
              </a:rPr>
              <a:t>elps secure the </a:t>
            </a:r>
            <a:r>
              <a:rPr lang="en-GB" b="1" dirty="0">
                <a:solidFill>
                  <a:srgbClr val="FF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by </a:t>
            </a:r>
            <a:r>
              <a:rPr lang="en-GB" b="1" dirty="0">
                <a:solidFill>
                  <a:srgbClr val="FF0000"/>
                </a:solidFill>
                <a:latin typeface="Times New Roman" panose="02020603050405020304" pitchFamily="18" charset="0"/>
                <a:cs typeface="Times New Roman" panose="02020603050405020304" pitchFamily="18" charset="0"/>
              </a:rPr>
              <a:t>filtering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incoming</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outgoing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traffic</a:t>
            </a:r>
            <a:r>
              <a:rPr lang="en-GB" dirty="0">
                <a:latin typeface="Times New Roman" panose="02020603050405020304" pitchFamily="18" charset="0"/>
                <a:cs typeface="Times New Roman" panose="02020603050405020304" pitchFamily="18" charset="0"/>
              </a:rPr>
              <a:t> based on </a:t>
            </a:r>
            <a:r>
              <a:rPr lang="en-GB" b="1" dirty="0">
                <a:latin typeface="Times New Roman" panose="02020603050405020304" pitchFamily="18" charset="0"/>
                <a:cs typeface="Times New Roman" panose="02020603050405020304" pitchFamily="18" charset="0"/>
              </a:rPr>
              <a:t>rules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settings</a:t>
            </a:r>
            <a:r>
              <a:rPr lang="en-GB"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Inbound and Outbound Rules</a:t>
            </a:r>
            <a:r>
              <a:rPr lang="en-GB" dirty="0">
                <a:solidFill>
                  <a:srgbClr val="990033"/>
                </a:solidFill>
                <a:latin typeface="Times New Roman" panose="02020603050405020304" pitchFamily="18" charset="0"/>
                <a:cs typeface="Times New Roman" panose="02020603050405020304" pitchFamily="18" charset="0"/>
              </a:rPr>
              <a:t>: </a:t>
            </a:r>
          </a:p>
          <a:p>
            <a:pPr>
              <a:lnSpc>
                <a:spcPct val="150000"/>
              </a:lnSpc>
              <a:spcBef>
                <a:spcPts val="0"/>
              </a:spcBef>
              <a:buFont typeface="Wingdings" panose="05000000000000000000" pitchFamily="2" charset="2"/>
              <a:buChar char="ü"/>
            </a:pPr>
            <a:r>
              <a:rPr lang="en-GB" b="1" dirty="0">
                <a:solidFill>
                  <a:srgbClr val="3333FF"/>
                </a:solidFill>
                <a:latin typeface="Times New Roman" panose="02020603050405020304" pitchFamily="18" charset="0"/>
                <a:cs typeface="Times New Roman" panose="02020603050405020304" pitchFamily="18" charset="0"/>
              </a:rPr>
              <a:t>Specifies</a:t>
            </a:r>
            <a:r>
              <a:rPr lang="en-GB" dirty="0">
                <a:latin typeface="Times New Roman" panose="02020603050405020304" pitchFamily="18" charset="0"/>
                <a:cs typeface="Times New Roman" panose="02020603050405020304" pitchFamily="18" charset="0"/>
              </a:rPr>
              <a:t> which </a:t>
            </a:r>
            <a:r>
              <a:rPr lang="en-GB" b="1" dirty="0">
                <a:solidFill>
                  <a:srgbClr val="3333FF"/>
                </a:solidFill>
                <a:latin typeface="Times New Roman" panose="02020603050405020304" pitchFamily="18" charset="0"/>
                <a:cs typeface="Times New Roman" panose="02020603050405020304" pitchFamily="18" charset="0"/>
              </a:rPr>
              <a:t>connections</a:t>
            </a:r>
            <a:r>
              <a:rPr lang="en-GB" dirty="0">
                <a:latin typeface="Times New Roman" panose="02020603050405020304" pitchFamily="18" charset="0"/>
                <a:cs typeface="Times New Roman" panose="02020603050405020304" pitchFamily="18" charset="0"/>
              </a:rPr>
              <a:t> are </a:t>
            </a:r>
            <a:r>
              <a:rPr lang="en-GB" b="1" dirty="0">
                <a:solidFill>
                  <a:srgbClr val="3333FF"/>
                </a:solidFill>
                <a:latin typeface="Times New Roman" panose="02020603050405020304" pitchFamily="18" charset="0"/>
                <a:cs typeface="Times New Roman" panose="02020603050405020304" pitchFamily="18" charset="0"/>
              </a:rPr>
              <a:t>allowed</a:t>
            </a:r>
            <a:r>
              <a:rPr lang="en-GB" dirty="0">
                <a:latin typeface="Times New Roman" panose="02020603050405020304" pitchFamily="18" charset="0"/>
                <a:cs typeface="Times New Roman" panose="02020603050405020304" pitchFamily="18" charset="0"/>
              </a:rPr>
              <a:t> to </a:t>
            </a:r>
            <a:r>
              <a:rPr lang="en-GB" b="1" dirty="0">
                <a:solidFill>
                  <a:srgbClr val="3333FF"/>
                </a:solidFill>
                <a:latin typeface="Times New Roman" panose="02020603050405020304" pitchFamily="18" charset="0"/>
                <a:cs typeface="Times New Roman" panose="02020603050405020304" pitchFamily="18" charset="0"/>
              </a:rPr>
              <a:t>enter</a:t>
            </a:r>
            <a:r>
              <a:rPr lang="en-GB" dirty="0">
                <a:latin typeface="Times New Roman" panose="02020603050405020304" pitchFamily="18" charset="0"/>
                <a:cs typeface="Times New Roman" panose="02020603050405020304" pitchFamily="18" charset="0"/>
              </a:rPr>
              <a:t> or </a:t>
            </a:r>
            <a:r>
              <a:rPr lang="en-GB" b="1" dirty="0">
                <a:solidFill>
                  <a:srgbClr val="3333FF"/>
                </a:solidFill>
                <a:latin typeface="Times New Roman" panose="02020603050405020304" pitchFamily="18" charset="0"/>
                <a:cs typeface="Times New Roman" panose="02020603050405020304" pitchFamily="18" charset="0"/>
              </a:rPr>
              <a:t>leave</a:t>
            </a:r>
            <a:r>
              <a:rPr lang="en-GB" dirty="0">
                <a:latin typeface="Times New Roman" panose="02020603050405020304" pitchFamily="18" charset="0"/>
                <a:cs typeface="Times New Roman" panose="02020603050405020304" pitchFamily="18" charset="0"/>
              </a:rPr>
              <a:t> a </a:t>
            </a:r>
            <a:r>
              <a:rPr lang="en-GB" b="1" dirty="0">
                <a:solidFill>
                  <a:srgbClr val="3333FF"/>
                </a:solidFill>
                <a:latin typeface="Times New Roman" panose="02020603050405020304" pitchFamily="18" charset="0"/>
                <a:cs typeface="Times New Roman" panose="02020603050405020304" pitchFamily="18" charset="0"/>
              </a:rPr>
              <a:t>computer</a:t>
            </a:r>
            <a:r>
              <a:rPr lang="en-GB"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Private and Public Networks</a:t>
            </a:r>
            <a:r>
              <a:rPr lang="en-GB" dirty="0">
                <a:solidFill>
                  <a:srgbClr val="990033"/>
                </a:solidFill>
                <a:latin typeface="Times New Roman" panose="02020603050405020304" pitchFamily="18" charset="0"/>
                <a:cs typeface="Times New Roman" panose="02020603050405020304" pitchFamily="18" charset="0"/>
              </a:rPr>
              <a:t>: </a:t>
            </a:r>
          </a:p>
          <a:p>
            <a:pPr>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Windows</a:t>
            </a:r>
            <a:r>
              <a:rPr lang="en-GB" dirty="0">
                <a:latin typeface="Times New Roman" panose="02020603050405020304" pitchFamily="18" charset="0"/>
                <a:cs typeface="Times New Roman" panose="02020603050405020304" pitchFamily="18" charset="0"/>
              </a:rPr>
              <a:t> can differentiate between </a:t>
            </a:r>
            <a:r>
              <a:rPr lang="en-GB" b="1" dirty="0">
                <a:latin typeface="Times New Roman" panose="02020603050405020304" pitchFamily="18" charset="0"/>
                <a:cs typeface="Times New Roman" panose="02020603050405020304" pitchFamily="18" charset="0"/>
              </a:rPr>
              <a:t>private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public</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applying more </a:t>
            </a:r>
            <a:r>
              <a:rPr lang="en-GB" b="1" dirty="0">
                <a:solidFill>
                  <a:srgbClr val="6600CC"/>
                </a:solidFill>
                <a:latin typeface="Times New Roman" panose="02020603050405020304" pitchFamily="18" charset="0"/>
                <a:cs typeface="Times New Roman" panose="02020603050405020304" pitchFamily="18" charset="0"/>
              </a:rPr>
              <a:t>restrictive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firewall</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rules</a:t>
            </a:r>
            <a:r>
              <a:rPr lang="en-GB" dirty="0">
                <a:latin typeface="Times New Roman" panose="02020603050405020304" pitchFamily="18" charset="0"/>
                <a:cs typeface="Times New Roman" panose="02020603050405020304" pitchFamily="18" charset="0"/>
              </a:rPr>
              <a:t> on </a:t>
            </a:r>
            <a:r>
              <a:rPr lang="en-GB" b="1" dirty="0">
                <a:solidFill>
                  <a:srgbClr val="6600CC"/>
                </a:solidFill>
                <a:latin typeface="Times New Roman" panose="02020603050405020304" pitchFamily="18" charset="0"/>
                <a:cs typeface="Times New Roman" panose="02020603050405020304" pitchFamily="18" charset="0"/>
              </a:rPr>
              <a:t>public</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D04188BF-ADC1-B2BE-04C5-AA272BE469D8}"/>
              </a:ext>
            </a:extLst>
          </p:cNvPr>
          <p:cNvSpPr>
            <a:spLocks noGrp="1"/>
          </p:cNvSpPr>
          <p:nvPr>
            <p:ph type="sldNum" sz="quarter" idx="12"/>
          </p:nvPr>
        </p:nvSpPr>
        <p:spPr/>
        <p:txBody>
          <a:bodyPr/>
          <a:lstStyle/>
          <a:p>
            <a:fld id="{28EDD502-B8EF-4D63-AEC5-DA450BCB9283}" type="slidenum">
              <a:rPr lang="en-GB" smtClean="0"/>
              <a:t>10</a:t>
            </a:fld>
            <a:endParaRPr lang="en-GB"/>
          </a:p>
        </p:txBody>
      </p:sp>
    </p:spTree>
    <p:extLst>
      <p:ext uri="{BB962C8B-B14F-4D97-AF65-F5344CB8AC3E}">
        <p14:creationId xmlns:p14="http://schemas.microsoft.com/office/powerpoint/2010/main" val="178652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F8C8A-FE77-9DC3-B43E-B8F7D73A2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83795-7D95-3837-E02C-B80DB8ACE094}"/>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F79E4EAE-DDD8-0DF5-647E-69CB3443417E}"/>
              </a:ext>
            </a:extLst>
          </p:cNvPr>
          <p:cNvSpPr>
            <a:spLocks noGrp="1"/>
          </p:cNvSpPr>
          <p:nvPr>
            <p:ph idx="1"/>
          </p:nvPr>
        </p:nvSpPr>
        <p:spPr>
          <a:xfrm>
            <a:off x="0" y="294468"/>
            <a:ext cx="12192000" cy="6563531"/>
          </a:xfrm>
        </p:spPr>
        <p:txBody>
          <a:bodyPr>
            <a:noAutofit/>
          </a:bodyPr>
          <a:lstStyle/>
          <a:p>
            <a:pPr algn="just">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Network Location Awareness (NLA)</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Determines whether a </a:t>
            </a:r>
            <a:r>
              <a:rPr lang="en-GB" b="1" dirty="0">
                <a:solidFill>
                  <a:srgbClr val="66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is classified as</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private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or </a:t>
            </a:r>
            <a:r>
              <a:rPr lang="en-GB" b="1" dirty="0">
                <a:solidFill>
                  <a:srgbClr val="6600CC"/>
                </a:solidFill>
                <a:latin typeface="Times New Roman" panose="02020603050405020304" pitchFamily="18" charset="0"/>
                <a:cs typeface="Times New Roman" panose="02020603050405020304" pitchFamily="18" charset="0"/>
              </a:rPr>
              <a:t>public</a:t>
            </a:r>
            <a:r>
              <a:rPr lang="en-GB" dirty="0">
                <a:latin typeface="Times New Roman" panose="02020603050405020304" pitchFamily="18" charset="0"/>
                <a:cs typeface="Times New Roman" panose="02020603050405020304" pitchFamily="18" charset="0"/>
              </a:rPr>
              <a:t>, and </a:t>
            </a:r>
            <a:r>
              <a:rPr lang="en-GB" b="1" dirty="0">
                <a:solidFill>
                  <a:srgbClr val="990033"/>
                </a:solidFill>
                <a:latin typeface="Times New Roman" panose="02020603050405020304" pitchFamily="18" charset="0"/>
                <a:cs typeface="Times New Roman" panose="02020603050405020304" pitchFamily="18" charset="0"/>
              </a:rPr>
              <a:t>adjusts</a:t>
            </a:r>
            <a:r>
              <a:rPr lang="en-GB" dirty="0">
                <a:latin typeface="Times New Roman" panose="02020603050405020304" pitchFamily="18" charset="0"/>
                <a:cs typeface="Times New Roman" panose="02020603050405020304" pitchFamily="18" charset="0"/>
              </a:rPr>
              <a:t> the </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				system's</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settings</a:t>
            </a:r>
            <a:r>
              <a:rPr lang="en-GB" dirty="0">
                <a:latin typeface="Times New Roman" panose="02020603050405020304" pitchFamily="18" charset="0"/>
                <a:cs typeface="Times New Roman" panose="02020603050405020304" pitchFamily="18" charset="0"/>
              </a:rPr>
              <a:t> accordingly.</a:t>
            </a:r>
          </a:p>
          <a:p>
            <a:pPr algn="just">
              <a:lnSpc>
                <a:spcPct val="150000"/>
              </a:lnSpc>
              <a:spcBef>
                <a:spcPts val="0"/>
              </a:spcBef>
              <a:buFont typeface="Wingdings" panose="05000000000000000000" pitchFamily="2" charset="2"/>
              <a:buChar char="§"/>
            </a:pPr>
            <a:r>
              <a:rPr lang="en-GB" sz="2800" b="1" dirty="0">
                <a:solidFill>
                  <a:srgbClr val="990033"/>
                </a:solidFill>
                <a:latin typeface="Times New Roman" panose="02020603050405020304" pitchFamily="18" charset="0"/>
                <a:cs typeface="Times New Roman" panose="02020603050405020304" pitchFamily="18" charset="0"/>
              </a:rPr>
              <a:t>IPSec</a:t>
            </a:r>
            <a:r>
              <a:rPr lang="en-GB" sz="28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800" b="1" dirty="0">
                <a:solidFill>
                  <a:srgbClr val="6600CC"/>
                </a:solidFill>
                <a:latin typeface="Times New Roman" panose="02020603050405020304" pitchFamily="18" charset="0"/>
                <a:cs typeface="Times New Roman" panose="02020603050405020304" pitchFamily="18" charset="0"/>
              </a:rPr>
              <a:t>Internet Protocol Security </a:t>
            </a:r>
            <a:r>
              <a:rPr lang="en-GB" sz="2800" dirty="0">
                <a:latin typeface="Times New Roman" panose="02020603050405020304" pitchFamily="18" charset="0"/>
                <a:cs typeface="Times New Roman" panose="02020603050405020304" pitchFamily="18" charset="0"/>
              </a:rPr>
              <a:t>is used to </a:t>
            </a:r>
            <a:r>
              <a:rPr lang="en-GB" sz="2800" b="1" dirty="0">
                <a:latin typeface="Times New Roman" panose="02020603050405020304" pitchFamily="18" charset="0"/>
                <a:cs typeface="Times New Roman" panose="02020603050405020304" pitchFamily="18" charset="0"/>
              </a:rPr>
              <a:t>encrypt</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traffic</a:t>
            </a:r>
            <a:r>
              <a:rPr lang="en-GB" sz="2800" dirty="0">
                <a:latin typeface="Times New Roman" panose="02020603050405020304" pitchFamily="18" charset="0"/>
                <a:cs typeface="Times New Roman" panose="02020603050405020304" pitchFamily="18" charset="0"/>
              </a:rPr>
              <a:t> between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sz="2800" b="1" dirty="0">
                <a:solidFill>
                  <a:srgbClr val="990033"/>
                </a:solidFill>
                <a:latin typeface="Times New Roman" panose="02020603050405020304" pitchFamily="18" charset="0"/>
                <a:cs typeface="Times New Roman" panose="02020603050405020304" pitchFamily="18" charset="0"/>
              </a:rPr>
              <a:t>Windows</a:t>
            </a:r>
            <a:r>
              <a:rPr lang="en-GB" sz="2800" dirty="0">
                <a:latin typeface="Times New Roman" panose="02020603050405020304" pitchFamily="18" charset="0"/>
                <a:cs typeface="Times New Roman" panose="02020603050405020304" pitchFamily="18" charset="0"/>
              </a:rPr>
              <a:t> </a:t>
            </a:r>
            <a:r>
              <a:rPr lang="en-GB" sz="2800" b="1" dirty="0">
                <a:solidFill>
                  <a:srgbClr val="990033"/>
                </a:solidFill>
                <a:latin typeface="Times New Roman" panose="02020603050405020304" pitchFamily="18" charset="0"/>
                <a:cs typeface="Times New Roman" panose="02020603050405020304" pitchFamily="18" charset="0"/>
              </a:rPr>
              <a:t>devices</a:t>
            </a:r>
            <a:r>
              <a:rPr lang="en-GB" sz="2800" dirty="0">
                <a:latin typeface="Times New Roman" panose="02020603050405020304" pitchFamily="18" charset="0"/>
                <a:cs typeface="Times New Roman" panose="02020603050405020304" pitchFamily="18" charset="0"/>
              </a:rPr>
              <a:t> over the </a:t>
            </a:r>
            <a:r>
              <a:rPr lang="en-GB" sz="2800" b="1" dirty="0">
                <a:solidFill>
                  <a:srgbClr val="990033"/>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to ensure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secure</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communication</a:t>
            </a:r>
            <a:r>
              <a:rPr lang="en-GB" sz="28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74CC75-979C-1181-E96D-275BBB5521FB}"/>
              </a:ext>
            </a:extLst>
          </p:cNvPr>
          <p:cNvSpPr>
            <a:spLocks noGrp="1"/>
          </p:cNvSpPr>
          <p:nvPr>
            <p:ph type="sldNum" sz="quarter" idx="12"/>
          </p:nvPr>
        </p:nvSpPr>
        <p:spPr/>
        <p:txBody>
          <a:bodyPr/>
          <a:lstStyle/>
          <a:p>
            <a:fld id="{28EDD502-B8EF-4D63-AEC5-DA450BCB9283}" type="slidenum">
              <a:rPr lang="en-GB" smtClean="0"/>
              <a:t>11</a:t>
            </a:fld>
            <a:endParaRPr lang="en-GB"/>
          </a:p>
        </p:txBody>
      </p:sp>
    </p:spTree>
    <p:extLst>
      <p:ext uri="{BB962C8B-B14F-4D97-AF65-F5344CB8AC3E}">
        <p14:creationId xmlns:p14="http://schemas.microsoft.com/office/powerpoint/2010/main" val="68103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BFE44-BB86-A96A-474C-8A310BEB8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129990-17CC-A19B-9281-85F5307E92CC}"/>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B6DF050E-0F1B-50CF-EC3D-46AE136AB474}"/>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6. Network Shares and Permissions</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Windows</a:t>
            </a:r>
            <a:r>
              <a:rPr lang="en-GB" sz="2400" dirty="0">
                <a:latin typeface="Times New Roman" panose="02020603050405020304" pitchFamily="18" charset="0"/>
                <a:cs typeface="Times New Roman" panose="02020603050405020304" pitchFamily="18" charset="0"/>
              </a:rPr>
              <a:t> uses </a:t>
            </a:r>
            <a:r>
              <a:rPr lang="en-GB" sz="2400" b="1" dirty="0">
                <a:latin typeface="Times New Roman" panose="02020603050405020304" pitchFamily="18" charset="0"/>
                <a:cs typeface="Times New Roman" panose="02020603050405020304" pitchFamily="18" charset="0"/>
              </a:rPr>
              <a:t>shared</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folders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files</a:t>
            </a:r>
            <a:r>
              <a:rPr lang="en-GB" sz="2400" dirty="0">
                <a:latin typeface="Times New Roman" panose="02020603050405020304" pitchFamily="18" charset="0"/>
                <a:cs typeface="Times New Roman" panose="02020603050405020304" pitchFamily="18" charset="0"/>
              </a:rPr>
              <a:t> to allow </a:t>
            </a:r>
            <a:r>
              <a:rPr lang="en-GB" sz="2400" b="1" dirty="0">
                <a:solidFill>
                  <a:srgbClr val="990033"/>
                </a:solidFill>
                <a:latin typeface="Times New Roman" panose="02020603050405020304" pitchFamily="18" charset="0"/>
                <a:cs typeface="Times New Roman" panose="02020603050405020304" pitchFamily="18" charset="0"/>
              </a:rPr>
              <a:t>multiple</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solidFill>
                  <a:srgbClr val="990033"/>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Administrators</a:t>
            </a:r>
            <a:r>
              <a:rPr lang="en-GB" sz="2400" dirty="0">
                <a:latin typeface="Times New Roman" panose="02020603050405020304" pitchFamily="18" charset="0"/>
                <a:cs typeface="Times New Roman" panose="02020603050405020304" pitchFamily="18" charset="0"/>
              </a:rPr>
              <a:t> can </a:t>
            </a:r>
            <a:r>
              <a:rPr lang="en-GB" sz="2400" b="1" dirty="0">
                <a:latin typeface="Times New Roman" panose="02020603050405020304" pitchFamily="18" charset="0"/>
                <a:cs typeface="Times New Roman" panose="02020603050405020304" pitchFamily="18" charset="0"/>
              </a:rPr>
              <a:t>set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different</a:t>
            </a:r>
            <a:r>
              <a:rPr lang="en-GB" sz="2400" dirty="0">
                <a:latin typeface="Times New Roman" panose="02020603050405020304" pitchFamily="18" charset="0"/>
                <a:cs typeface="Times New Roman" panose="02020603050405020304" pitchFamily="18" charset="0"/>
              </a:rPr>
              <a:t> types of </a:t>
            </a:r>
            <a:r>
              <a:rPr lang="en-GB" sz="2400" b="1" dirty="0">
                <a:latin typeface="Times New Roman" panose="02020603050405020304" pitchFamily="18" charset="0"/>
                <a:cs typeface="Times New Roman" panose="02020603050405020304" pitchFamily="18" charset="0"/>
              </a:rPr>
              <a:t>permissions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solidFill>
                  <a:srgbClr val="990033"/>
                </a:solidFill>
                <a:latin typeface="Times New Roman" panose="02020603050405020304" pitchFamily="18" charset="0"/>
                <a:cs typeface="Times New Roman" panose="02020603050405020304" pitchFamily="18" charset="0"/>
              </a:rPr>
              <a:t>Share Permissions</a:t>
            </a:r>
            <a:r>
              <a:rPr lang="en-GB" sz="24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b="1" dirty="0">
                <a:solidFill>
                  <a:srgbClr val="0000CC"/>
                </a:solidFill>
                <a:latin typeface="Times New Roman" panose="02020603050405020304" pitchFamily="18" charset="0"/>
                <a:cs typeface="Times New Roman" panose="02020603050405020304" pitchFamily="18" charset="0"/>
              </a:rPr>
              <a:t>Control</a:t>
            </a:r>
            <a:r>
              <a:rPr lang="en-GB" sz="2400" dirty="0">
                <a:solidFill>
                  <a:srgbClr val="0000CC"/>
                </a:solidFill>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access</a:t>
            </a:r>
            <a:r>
              <a:rPr lang="en-GB" sz="2400" dirty="0">
                <a:solidFill>
                  <a:srgbClr val="0000CC"/>
                </a:solidFill>
                <a:latin typeface="Times New Roman" panose="02020603050405020304" pitchFamily="18" charset="0"/>
                <a:cs typeface="Times New Roman" panose="02020603050405020304" pitchFamily="18" charset="0"/>
              </a:rPr>
              <a:t> to </a:t>
            </a:r>
            <a:r>
              <a:rPr lang="en-GB" sz="2400" b="1" dirty="0">
                <a:solidFill>
                  <a:srgbClr val="0000CC"/>
                </a:solidFill>
                <a:latin typeface="Times New Roman" panose="02020603050405020304" pitchFamily="18" charset="0"/>
                <a:cs typeface="Times New Roman" panose="02020603050405020304" pitchFamily="18" charset="0"/>
              </a:rPr>
              <a:t>shared</a:t>
            </a:r>
            <a:r>
              <a:rPr lang="en-GB" sz="2400" dirty="0">
                <a:solidFill>
                  <a:srgbClr val="0000CC"/>
                </a:solidFill>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folders</a:t>
            </a:r>
            <a:r>
              <a:rPr lang="en-GB" sz="2400" dirty="0">
                <a:solidFill>
                  <a:srgbClr val="00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
            </a:r>
            <a:r>
              <a:rPr lang="en-GB" sz="2400" b="1" dirty="0">
                <a:latin typeface="Times New Roman" panose="02020603050405020304" pitchFamily="18" charset="0"/>
                <a:cs typeface="Times New Roman" panose="02020603050405020304" pitchFamily="18" charset="0"/>
              </a:rPr>
              <a:t>e.g.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Full Control, Change, Read</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solidFill>
                  <a:srgbClr val="990033"/>
                </a:solidFill>
                <a:latin typeface="Times New Roman" panose="02020603050405020304" pitchFamily="18" charset="0"/>
                <a:cs typeface="Times New Roman" panose="02020603050405020304" pitchFamily="18" charset="0"/>
              </a:rPr>
              <a:t>NTFS Permissions</a:t>
            </a:r>
            <a:r>
              <a:rPr lang="en-GB" sz="24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b="1" dirty="0">
                <a:solidFill>
                  <a:srgbClr val="FF0000"/>
                </a:solidFill>
                <a:latin typeface="Times New Roman" panose="02020603050405020304" pitchFamily="18" charset="0"/>
                <a:cs typeface="Times New Roman" panose="02020603050405020304" pitchFamily="18" charset="0"/>
              </a:rPr>
              <a:t>Control</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to </a:t>
            </a:r>
            <a:r>
              <a:rPr lang="en-GB" sz="2400" b="1" dirty="0">
                <a:solidFill>
                  <a:srgbClr val="FF0000"/>
                </a:solidFill>
                <a:latin typeface="Times New Roman" panose="02020603050405020304" pitchFamily="18" charset="0"/>
                <a:cs typeface="Times New Roman" panose="02020603050405020304" pitchFamily="18" charset="0"/>
              </a:rPr>
              <a:t>files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folders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stored</a:t>
            </a:r>
            <a:r>
              <a:rPr lang="en-GB" sz="2400" dirty="0">
                <a:latin typeface="Times New Roman" panose="02020603050405020304" pitchFamily="18" charset="0"/>
                <a:cs typeface="Times New Roman" panose="02020603050405020304" pitchFamily="18" charset="0"/>
              </a:rPr>
              <a:t> on the </a:t>
            </a:r>
            <a:r>
              <a:rPr lang="en-GB" sz="2400" b="1" dirty="0">
                <a:solidFill>
                  <a:srgbClr val="FF0000"/>
                </a:solidFill>
                <a:latin typeface="Times New Roman" panose="02020603050405020304" pitchFamily="18" charset="0"/>
                <a:cs typeface="Times New Roman" panose="02020603050405020304" pitchFamily="18" charset="0"/>
              </a:rPr>
              <a:t>local</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disk</a:t>
            </a:r>
          </a:p>
          <a:p>
            <a:pPr marL="0" indent="0" algn="just">
              <a:lnSpc>
                <a:spcPct val="150000"/>
              </a:lnSpc>
              <a:spcBef>
                <a:spcPts val="0"/>
              </a:spcBef>
              <a:buNone/>
            </a:pPr>
            <a:r>
              <a:rPr lang="en-GB" sz="2400" b="1" dirty="0">
                <a:solidFill>
                  <a:srgbClr val="FF000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
            </a:r>
            <a:r>
              <a:rPr lang="en-GB" sz="2400" b="1" dirty="0">
                <a:latin typeface="Times New Roman" panose="02020603050405020304" pitchFamily="18" charset="0"/>
                <a:cs typeface="Times New Roman" panose="02020603050405020304" pitchFamily="18" charset="0"/>
              </a:rPr>
              <a:t>e.g., Full Control, Modify, Read</a:t>
            </a:r>
            <a:r>
              <a:rPr lang="en-GB" sz="2400" dirty="0">
                <a:latin typeface="Times New Roman" panose="02020603050405020304" pitchFamily="18" charset="0"/>
                <a:cs typeface="Times New Roman" panose="02020603050405020304" pitchFamily="18" charset="0"/>
              </a:rPr>
              <a:t> &amp; </a:t>
            </a:r>
            <a:r>
              <a:rPr lang="en-GB" sz="2400" b="1" dirty="0">
                <a:latin typeface="Times New Roman" panose="02020603050405020304" pitchFamily="18" charset="0"/>
                <a:cs typeface="Times New Roman" panose="02020603050405020304" pitchFamily="18" charset="0"/>
              </a:rPr>
              <a:t>Execute</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solidFill>
                  <a:srgbClr val="990033"/>
                </a:solidFill>
                <a:latin typeface="Times New Roman" panose="02020603050405020304" pitchFamily="18" charset="0"/>
                <a:cs typeface="Times New Roman" panose="02020603050405020304" pitchFamily="18" charset="0"/>
              </a:rPr>
              <a:t>Inheritance</a:t>
            </a:r>
            <a:r>
              <a:rPr lang="en-GB" sz="24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b="1" dirty="0">
                <a:solidFill>
                  <a:srgbClr val="6600CC"/>
                </a:solidFill>
                <a:latin typeface="Times New Roman" panose="02020603050405020304" pitchFamily="18" charset="0"/>
                <a:cs typeface="Times New Roman" panose="02020603050405020304" pitchFamily="18" charset="0"/>
              </a:rPr>
              <a:t>NTFS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permissions</a:t>
            </a:r>
            <a:r>
              <a:rPr lang="en-GB" sz="2400" dirty="0">
                <a:latin typeface="Times New Roman" panose="02020603050405020304" pitchFamily="18" charset="0"/>
                <a:cs typeface="Times New Roman" panose="02020603050405020304" pitchFamily="18" charset="0"/>
              </a:rPr>
              <a:t> can be </a:t>
            </a:r>
            <a:r>
              <a:rPr lang="en-GB" sz="2400" b="1" dirty="0">
                <a:solidFill>
                  <a:srgbClr val="6600CC"/>
                </a:solidFill>
                <a:latin typeface="Times New Roman" panose="02020603050405020304" pitchFamily="18" charset="0"/>
                <a:cs typeface="Times New Roman" panose="02020603050405020304" pitchFamily="18" charset="0"/>
              </a:rPr>
              <a:t>inherited</a:t>
            </a:r>
            <a:r>
              <a:rPr lang="en-GB" sz="2400" dirty="0">
                <a:latin typeface="Times New Roman" panose="02020603050405020304" pitchFamily="18" charset="0"/>
                <a:cs typeface="Times New Roman" panose="02020603050405020304" pitchFamily="18" charset="0"/>
              </a:rPr>
              <a:t> from </a:t>
            </a:r>
            <a:r>
              <a:rPr lang="en-GB" sz="2400" b="1" dirty="0">
                <a:solidFill>
                  <a:srgbClr val="6600CC"/>
                </a:solidFill>
                <a:latin typeface="Times New Roman" panose="02020603050405020304" pitchFamily="18" charset="0"/>
                <a:cs typeface="Times New Roman" panose="02020603050405020304" pitchFamily="18" charset="0"/>
              </a:rPr>
              <a:t>parent</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folders</a:t>
            </a:r>
            <a:r>
              <a:rPr lang="en-GB" sz="2400" dirty="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child</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folders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simplifying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permission</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management</a:t>
            </a:r>
            <a:r>
              <a:rPr lang="en-GB"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D2C587B-A675-92CB-CDD4-0E120E5A3CDE}"/>
              </a:ext>
            </a:extLst>
          </p:cNvPr>
          <p:cNvSpPr>
            <a:spLocks noGrp="1"/>
          </p:cNvSpPr>
          <p:nvPr>
            <p:ph type="sldNum" sz="quarter" idx="12"/>
          </p:nvPr>
        </p:nvSpPr>
        <p:spPr/>
        <p:txBody>
          <a:bodyPr/>
          <a:lstStyle/>
          <a:p>
            <a:fld id="{28EDD502-B8EF-4D63-AEC5-DA450BCB9283}" type="slidenum">
              <a:rPr lang="en-GB" smtClean="0"/>
              <a:t>12</a:t>
            </a:fld>
            <a:endParaRPr lang="en-GB"/>
          </a:p>
        </p:txBody>
      </p:sp>
    </p:spTree>
    <p:extLst>
      <p:ext uri="{BB962C8B-B14F-4D97-AF65-F5344CB8AC3E}">
        <p14:creationId xmlns:p14="http://schemas.microsoft.com/office/powerpoint/2010/main" val="322359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CF9B5-FE61-248F-6195-082917A97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3B6C8-3CDC-D007-B6B7-7C86F8DC8A59}"/>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65E2AACE-56E4-65DF-F458-6831DBEB631A}"/>
              </a:ext>
            </a:extLst>
          </p:cNvPr>
          <p:cNvSpPr>
            <a:spLocks noGrp="1"/>
          </p:cNvSpPr>
          <p:nvPr>
            <p:ph idx="1"/>
          </p:nvPr>
        </p:nvSpPr>
        <p:spPr>
          <a:xfrm>
            <a:off x="0" y="294468"/>
            <a:ext cx="12192000" cy="6563531"/>
          </a:xfrm>
        </p:spPr>
        <p:txBody>
          <a:bodyPr>
            <a:noAutofit/>
          </a:bodyPr>
          <a:lstStyle/>
          <a:p>
            <a:pPr marL="0" indent="0" algn="just">
              <a:lnSpc>
                <a:spcPct val="17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7. Remote Access and Virtual Private Network (VPN)</a:t>
            </a:r>
          </a:p>
          <a:p>
            <a:pPr algn="just">
              <a:lnSpc>
                <a:spcPct val="170000"/>
              </a:lnSpc>
              <a:spcBef>
                <a:spcPts val="0"/>
              </a:spcBef>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Windows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supports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several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remote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solutions</a:t>
            </a:r>
            <a:r>
              <a:rPr lang="en-GB" sz="2400" dirty="0">
                <a:latin typeface="Times New Roman" panose="02020603050405020304" pitchFamily="18" charset="0"/>
                <a:cs typeface="Times New Roman" panose="02020603050405020304" pitchFamily="18" charset="0"/>
              </a:rPr>
              <a:t>, </a:t>
            </a:r>
          </a:p>
          <a:p>
            <a:pPr marL="0" indent="0" algn="just">
              <a:lnSpc>
                <a:spcPct val="170000"/>
              </a:lnSpc>
              <a:spcBef>
                <a:spcPts val="0"/>
              </a:spcBef>
              <a:buNone/>
            </a:pPr>
            <a:r>
              <a:rPr lang="en-GB" sz="2400" dirty="0">
                <a:latin typeface="Times New Roman" panose="02020603050405020304" pitchFamily="18" charset="0"/>
                <a:cs typeface="Times New Roman" panose="02020603050405020304" pitchFamily="18" charset="0"/>
              </a:rPr>
              <a:t>		allowing </a:t>
            </a:r>
            <a:r>
              <a:rPr lang="en-GB" sz="2400" b="1" dirty="0">
                <a:solidFill>
                  <a:srgbClr val="990033"/>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solidFill>
                  <a:srgbClr val="990033"/>
                </a:solidFill>
                <a:latin typeface="Times New Roman" panose="02020603050405020304" pitchFamily="18" charset="0"/>
                <a:cs typeface="Times New Roman" panose="02020603050405020304" pitchFamily="18" charset="0"/>
              </a:rPr>
              <a:t>connect</a:t>
            </a:r>
            <a:r>
              <a:rPr lang="en-GB" sz="2400" dirty="0">
                <a:latin typeface="Times New Roman" panose="02020603050405020304" pitchFamily="18" charset="0"/>
                <a:cs typeface="Times New Roman" panose="02020603050405020304" pitchFamily="18" charset="0"/>
              </a:rPr>
              <a:t> to a </a:t>
            </a:r>
            <a:r>
              <a:rPr lang="en-GB" sz="2400" b="1" dirty="0">
                <a:solidFill>
                  <a:srgbClr val="990033"/>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from </a:t>
            </a:r>
            <a:r>
              <a:rPr lang="en-GB" sz="2400" b="1" dirty="0">
                <a:solidFill>
                  <a:srgbClr val="990033"/>
                </a:solidFill>
                <a:latin typeface="Times New Roman" panose="02020603050405020304" pitchFamily="18" charset="0"/>
                <a:cs typeface="Times New Roman" panose="02020603050405020304" pitchFamily="18" charset="0"/>
              </a:rPr>
              <a:t>remote</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locations</a:t>
            </a:r>
            <a:r>
              <a:rPr lang="en-GB" sz="24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GB" sz="2400" b="1" dirty="0">
                <a:solidFill>
                  <a:srgbClr val="FF0000"/>
                </a:solidFill>
                <a:latin typeface="Times New Roman" panose="02020603050405020304" pitchFamily="18" charset="0"/>
                <a:cs typeface="Times New Roman" panose="02020603050405020304" pitchFamily="18" charset="0"/>
              </a:rPr>
              <a:t>Remote Desktop Protocol (RDP)</a:t>
            </a:r>
            <a:r>
              <a:rPr lang="en-GB" sz="2400" dirty="0">
                <a:solidFill>
                  <a:srgbClr val="FF0000"/>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protocol</a:t>
            </a:r>
            <a:r>
              <a:rPr lang="en-GB" sz="2400" dirty="0">
                <a:latin typeface="Times New Roman" panose="02020603050405020304" pitchFamily="18" charset="0"/>
                <a:cs typeface="Times New Roman" panose="02020603050405020304" pitchFamily="18" charset="0"/>
              </a:rPr>
              <a:t> that allows </a:t>
            </a:r>
            <a:r>
              <a:rPr lang="en-GB" sz="2400" b="1" dirty="0">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latin typeface="Times New Roman" panose="02020603050405020304" pitchFamily="18" charset="0"/>
                <a:cs typeface="Times New Roman" panose="02020603050405020304" pitchFamily="18" charset="0"/>
              </a:rPr>
              <a:t>remotely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 </a:t>
            </a:r>
          </a:p>
          <a:p>
            <a:pPr marL="0" indent="0" algn="just">
              <a:lnSpc>
                <a:spcPct val="17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3333FF"/>
                </a:solidFill>
                <a:latin typeface="Times New Roman" panose="02020603050405020304" pitchFamily="18" charset="0"/>
                <a:cs typeface="Times New Roman" panose="02020603050405020304" pitchFamily="18" charset="0"/>
              </a:rPr>
              <a:t>Windows</a:t>
            </a:r>
            <a:r>
              <a:rPr lang="en-GB" sz="2400" dirty="0">
                <a:latin typeface="Times New Roman" panose="02020603050405020304" pitchFamily="18" charset="0"/>
                <a:cs typeface="Times New Roman" panose="02020603050405020304" pitchFamily="18" charset="0"/>
              </a:rPr>
              <a:t> </a:t>
            </a:r>
            <a:r>
              <a:rPr lang="en-GB" sz="2400" b="1" dirty="0">
                <a:solidFill>
                  <a:srgbClr val="3333FF"/>
                </a:solidFill>
                <a:latin typeface="Times New Roman" panose="02020603050405020304" pitchFamily="18" charset="0"/>
                <a:cs typeface="Times New Roman" panose="02020603050405020304" pitchFamily="18" charset="0"/>
              </a:rPr>
              <a:t>computer's</a:t>
            </a:r>
            <a:r>
              <a:rPr lang="en-GB" sz="2400" dirty="0">
                <a:latin typeface="Times New Roman" panose="02020603050405020304" pitchFamily="18" charset="0"/>
                <a:cs typeface="Times New Roman" panose="02020603050405020304" pitchFamily="18" charset="0"/>
              </a:rPr>
              <a:t> </a:t>
            </a:r>
            <a:r>
              <a:rPr lang="en-GB" sz="2400" b="1" dirty="0">
                <a:solidFill>
                  <a:srgbClr val="3333FF"/>
                </a:solidFill>
                <a:latin typeface="Times New Roman" panose="02020603050405020304" pitchFamily="18" charset="0"/>
                <a:cs typeface="Times New Roman" panose="02020603050405020304" pitchFamily="18" charset="0"/>
              </a:rPr>
              <a:t>desktop</a:t>
            </a:r>
            <a:r>
              <a:rPr lang="en-GB" sz="2400" dirty="0">
                <a:latin typeface="Times New Roman" panose="02020603050405020304" pitchFamily="18" charset="0"/>
                <a:cs typeface="Times New Roman" panose="02020603050405020304" pitchFamily="18" charset="0"/>
              </a:rPr>
              <a:t> </a:t>
            </a:r>
            <a:r>
              <a:rPr lang="en-GB" sz="2400" b="1" dirty="0">
                <a:solidFill>
                  <a:srgbClr val="3333FF"/>
                </a:solidFill>
                <a:latin typeface="Times New Roman" panose="02020603050405020304" pitchFamily="18" charset="0"/>
                <a:cs typeface="Times New Roman" panose="02020603050405020304" pitchFamily="18" charset="0"/>
              </a:rPr>
              <a:t>interface</a:t>
            </a:r>
            <a:r>
              <a:rPr lang="en-GB" sz="2400" dirty="0">
                <a:latin typeface="Times New Roman" panose="02020603050405020304" pitchFamily="18" charset="0"/>
                <a:cs typeface="Times New Roman" panose="02020603050405020304" pitchFamily="18" charset="0"/>
              </a:rPr>
              <a:t> over a </a:t>
            </a:r>
            <a:r>
              <a:rPr lang="en-GB" sz="2400" b="1" dirty="0">
                <a:solidFill>
                  <a:srgbClr val="3333FF"/>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GB" sz="2400" b="1" dirty="0">
                <a:solidFill>
                  <a:srgbClr val="FF0000"/>
                </a:solidFill>
                <a:latin typeface="Times New Roman" panose="02020603050405020304" pitchFamily="18" charset="0"/>
                <a:cs typeface="Times New Roman" panose="02020603050405020304" pitchFamily="18" charset="0"/>
              </a:rPr>
              <a:t>VPN (Virtual Private Network)</a:t>
            </a:r>
            <a:r>
              <a:rPr lang="en-GB" sz="2400" dirty="0">
                <a:solidFill>
                  <a:srgbClr val="FF0000"/>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A </a:t>
            </a:r>
            <a:r>
              <a:rPr lang="en-GB" sz="2400" b="1" dirty="0">
                <a:solidFill>
                  <a:srgbClr val="6600CC"/>
                </a:solidFill>
                <a:latin typeface="Times New Roman" panose="02020603050405020304" pitchFamily="18" charset="0"/>
                <a:cs typeface="Times New Roman" panose="02020603050405020304" pitchFamily="18" charset="0"/>
              </a:rPr>
              <a:t>secure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connection</a:t>
            </a:r>
            <a:r>
              <a:rPr lang="en-GB" sz="2400" dirty="0">
                <a:latin typeface="Times New Roman" panose="02020603050405020304" pitchFamily="18" charset="0"/>
                <a:cs typeface="Times New Roman" panose="02020603050405020304" pitchFamily="18" charset="0"/>
              </a:rPr>
              <a:t> between a </a:t>
            </a:r>
            <a:r>
              <a:rPr lang="en-GB" sz="2400" b="1" dirty="0">
                <a:solidFill>
                  <a:srgbClr val="66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device</a:t>
            </a:r>
            <a:r>
              <a:rPr lang="en-GB" sz="2400" dirty="0">
                <a:latin typeface="Times New Roman" panose="02020603050405020304" pitchFamily="18" charset="0"/>
                <a:cs typeface="Times New Roman" panose="02020603050405020304" pitchFamily="18" charset="0"/>
              </a:rPr>
              <a:t> and a </a:t>
            </a:r>
            <a:r>
              <a:rPr lang="en-GB" sz="2400" b="1" dirty="0">
                <a:solidFill>
                  <a:srgbClr val="66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p>
          <a:p>
            <a:pPr marL="0" indent="0" algn="just">
              <a:lnSpc>
                <a:spcPct val="170000"/>
              </a:lnSpc>
              <a:spcBef>
                <a:spcPts val="0"/>
              </a:spcBef>
              <a:buNone/>
            </a:pPr>
            <a:r>
              <a:rPr lang="en-GB" sz="2400" dirty="0">
                <a:latin typeface="Times New Roman" panose="02020603050405020304" pitchFamily="18" charset="0"/>
                <a:cs typeface="Times New Roman" panose="02020603050405020304" pitchFamily="18" charset="0"/>
              </a:rPr>
              <a:t>				often used to </a:t>
            </a:r>
            <a:r>
              <a:rPr lang="en-GB" sz="2400" b="1" dirty="0">
                <a:solidFill>
                  <a:srgbClr val="0000CC"/>
                </a:solidFill>
                <a:latin typeface="Times New Roman" panose="02020603050405020304" pitchFamily="18" charset="0"/>
                <a:cs typeface="Times New Roman" panose="02020603050405020304" pitchFamily="18" charset="0"/>
              </a:rPr>
              <a:t>connect</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remotely</a:t>
            </a:r>
            <a:r>
              <a:rPr lang="en-GB" sz="2400" dirty="0">
                <a:latin typeface="Times New Roman" panose="02020603050405020304" pitchFamily="18" charset="0"/>
                <a:cs typeface="Times New Roman" panose="02020603050405020304" pitchFamily="18" charset="0"/>
              </a:rPr>
              <a:t> to a </a:t>
            </a:r>
            <a:r>
              <a:rPr lang="en-GB" sz="2400" b="1" dirty="0">
                <a:solidFill>
                  <a:srgbClr val="0000CC"/>
                </a:solidFill>
                <a:latin typeface="Times New Roman" panose="02020603050405020304" pitchFamily="18" charset="0"/>
                <a:cs typeface="Times New Roman" panose="02020603050405020304" pitchFamily="18" charset="0"/>
              </a:rPr>
              <a:t>corporate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sz="2400" b="1" dirty="0">
                <a:solidFill>
                  <a:srgbClr val="990033"/>
                </a:solidFill>
                <a:latin typeface="Times New Roman" panose="02020603050405020304" pitchFamily="18" charset="0"/>
                <a:cs typeface="Times New Roman" panose="02020603050405020304" pitchFamily="18" charset="0"/>
              </a:rPr>
              <a:t>VPNs</a:t>
            </a:r>
            <a:r>
              <a:rPr lang="en-GB" sz="2400" dirty="0">
                <a:latin typeface="Times New Roman" panose="02020603050405020304" pitchFamily="18" charset="0"/>
                <a:cs typeface="Times New Roman" panose="02020603050405020304" pitchFamily="18" charset="0"/>
              </a:rPr>
              <a:t> use </a:t>
            </a:r>
            <a:r>
              <a:rPr lang="en-GB" sz="2400" b="1" dirty="0">
                <a:solidFill>
                  <a:srgbClr val="990033"/>
                </a:solidFill>
                <a:latin typeface="Times New Roman" panose="02020603050405020304" pitchFamily="18" charset="0"/>
                <a:cs typeface="Times New Roman" panose="02020603050405020304" pitchFamily="18" charset="0"/>
              </a:rPr>
              <a:t>encryption</a:t>
            </a:r>
            <a:r>
              <a:rPr lang="en-GB" sz="2400" dirty="0">
                <a:latin typeface="Times New Roman" panose="02020603050405020304" pitchFamily="18" charset="0"/>
                <a:cs typeface="Times New Roman" panose="02020603050405020304" pitchFamily="18" charset="0"/>
              </a:rPr>
              <a:t> to ensure that </a:t>
            </a:r>
            <a:r>
              <a:rPr lang="en-GB" sz="2400" b="1" dirty="0">
                <a:solidFill>
                  <a:srgbClr val="990033"/>
                </a:solidFill>
                <a:latin typeface="Times New Roman" panose="02020603050405020304" pitchFamily="18" charset="0"/>
                <a:cs typeface="Times New Roman" panose="02020603050405020304" pitchFamily="18" charset="0"/>
              </a:rPr>
              <a:t>traffic</a:t>
            </a:r>
            <a:r>
              <a:rPr lang="en-GB" sz="2400" dirty="0">
                <a:latin typeface="Times New Roman" panose="02020603050405020304" pitchFamily="18" charset="0"/>
                <a:cs typeface="Times New Roman" panose="02020603050405020304" pitchFamily="18" charset="0"/>
              </a:rPr>
              <a:t> between the </a:t>
            </a:r>
            <a:r>
              <a:rPr lang="en-GB" sz="2400" b="1" dirty="0">
                <a:solidFill>
                  <a:srgbClr val="990033"/>
                </a:solidFill>
                <a:latin typeface="Times New Roman" panose="02020603050405020304" pitchFamily="18" charset="0"/>
                <a:cs typeface="Times New Roman" panose="02020603050405020304" pitchFamily="18" charset="0"/>
              </a:rPr>
              <a:t>client</a:t>
            </a:r>
            <a:r>
              <a:rPr lang="en-GB" sz="2400" dirty="0">
                <a:latin typeface="Times New Roman" panose="02020603050405020304" pitchFamily="18" charset="0"/>
                <a:cs typeface="Times New Roman" panose="02020603050405020304" pitchFamily="18" charset="0"/>
              </a:rPr>
              <a:t> and </a:t>
            </a:r>
            <a:r>
              <a:rPr lang="en-GB" sz="2400" b="1" dirty="0">
                <a:solidFill>
                  <a:srgbClr val="990033"/>
                </a:solidFill>
                <a:latin typeface="Times New Roman" panose="02020603050405020304" pitchFamily="18" charset="0"/>
                <a:cs typeface="Times New Roman" panose="02020603050405020304" pitchFamily="18" charset="0"/>
              </a:rPr>
              <a:t>server</a:t>
            </a:r>
            <a:r>
              <a:rPr lang="en-GB" sz="2400" dirty="0">
                <a:latin typeface="Times New Roman" panose="02020603050405020304" pitchFamily="18" charset="0"/>
                <a:cs typeface="Times New Roman" panose="02020603050405020304" pitchFamily="18" charset="0"/>
              </a:rPr>
              <a:t> is </a:t>
            </a:r>
            <a:r>
              <a:rPr lang="en-GB" sz="2400" b="1" dirty="0">
                <a:solidFill>
                  <a:srgbClr val="990033"/>
                </a:solidFill>
                <a:latin typeface="Times New Roman" panose="02020603050405020304" pitchFamily="18" charset="0"/>
                <a:cs typeface="Times New Roman" panose="02020603050405020304" pitchFamily="18" charset="0"/>
              </a:rPr>
              <a:t>secure</a:t>
            </a:r>
            <a:r>
              <a:rPr lang="en-GB"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C1DE848-020F-8900-955F-C0E4FB9114BD}"/>
              </a:ext>
            </a:extLst>
          </p:cNvPr>
          <p:cNvSpPr>
            <a:spLocks noGrp="1"/>
          </p:cNvSpPr>
          <p:nvPr>
            <p:ph type="sldNum" sz="quarter" idx="12"/>
          </p:nvPr>
        </p:nvSpPr>
        <p:spPr/>
        <p:txBody>
          <a:bodyPr/>
          <a:lstStyle/>
          <a:p>
            <a:fld id="{28EDD502-B8EF-4D63-AEC5-DA450BCB9283}" type="slidenum">
              <a:rPr lang="en-GB" smtClean="0"/>
              <a:t>13</a:t>
            </a:fld>
            <a:endParaRPr lang="en-GB"/>
          </a:p>
        </p:txBody>
      </p:sp>
    </p:spTree>
    <p:extLst>
      <p:ext uri="{BB962C8B-B14F-4D97-AF65-F5344CB8AC3E}">
        <p14:creationId xmlns:p14="http://schemas.microsoft.com/office/powerpoint/2010/main" val="89361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27114-EFBC-EBA5-056E-2DF92DB25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63C57-9A83-99C1-7FC7-80B47FDF844F}"/>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9D4C0CAF-8832-7B17-FB63-E36DA496CEEF}"/>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500" b="1" dirty="0">
                <a:solidFill>
                  <a:srgbClr val="0000CC"/>
                </a:solidFill>
                <a:latin typeface="Times New Roman" panose="02020603050405020304" pitchFamily="18" charset="0"/>
                <a:cs typeface="Times New Roman" panose="02020603050405020304" pitchFamily="18" charset="0"/>
              </a:rPr>
              <a:t>8. Windows Networking Services</a:t>
            </a:r>
          </a:p>
          <a:p>
            <a:pPr algn="just">
              <a:lnSpc>
                <a:spcPct val="150000"/>
              </a:lnSpc>
              <a:spcBef>
                <a:spcPts val="0"/>
              </a:spcBef>
              <a:buFont typeface="Wingdings" panose="05000000000000000000" pitchFamily="2" charset="2"/>
              <a:buChar char="ü"/>
            </a:pPr>
            <a:r>
              <a:rPr lang="en-GB" sz="2500" b="1" dirty="0">
                <a:latin typeface="Times New Roman" panose="02020603050405020304" pitchFamily="18" charset="0"/>
                <a:cs typeface="Times New Roman" panose="02020603050405020304" pitchFamily="18" charset="0"/>
              </a:rPr>
              <a:t>Several built-in services </a:t>
            </a:r>
            <a:r>
              <a:rPr lang="en-GB" sz="2500" dirty="0">
                <a:latin typeface="Times New Roman" panose="02020603050405020304" pitchFamily="18" charset="0"/>
                <a:cs typeface="Times New Roman" panose="02020603050405020304" pitchFamily="18" charset="0"/>
              </a:rPr>
              <a:t>help </a:t>
            </a:r>
            <a:r>
              <a:rPr lang="en-GB" sz="2500" b="1" dirty="0">
                <a:solidFill>
                  <a:srgbClr val="0000CC"/>
                </a:solidFill>
                <a:latin typeface="Times New Roman" panose="02020603050405020304" pitchFamily="18" charset="0"/>
                <a:cs typeface="Times New Roman" panose="02020603050405020304" pitchFamily="18" charset="0"/>
              </a:rPr>
              <a:t>manage</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network</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functionality</a:t>
            </a:r>
            <a:r>
              <a:rPr lang="en-GB" sz="2500" dirty="0">
                <a:latin typeface="Times New Roman" panose="02020603050405020304" pitchFamily="18" charset="0"/>
                <a:cs typeface="Times New Roman" panose="02020603050405020304" pitchFamily="18" charset="0"/>
              </a:rPr>
              <a:t> in a </a:t>
            </a:r>
            <a:r>
              <a:rPr lang="en-GB" sz="2500" b="1" dirty="0">
                <a:solidFill>
                  <a:srgbClr val="0000CC"/>
                </a:solidFill>
                <a:latin typeface="Times New Roman" panose="02020603050405020304" pitchFamily="18" charset="0"/>
                <a:cs typeface="Times New Roman" panose="02020603050405020304" pitchFamily="18" charset="0"/>
              </a:rPr>
              <a:t>Windows</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environment</a:t>
            </a:r>
            <a:r>
              <a:rPr lang="en-GB"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500" b="1" dirty="0">
                <a:solidFill>
                  <a:srgbClr val="990033"/>
                </a:solidFill>
                <a:latin typeface="Times New Roman" panose="02020603050405020304" pitchFamily="18" charset="0"/>
                <a:cs typeface="Times New Roman" panose="02020603050405020304" pitchFamily="18" charset="0"/>
              </a:rPr>
              <a:t>WINS (Windows Internet Name Service)</a:t>
            </a:r>
            <a:r>
              <a:rPr lang="en-GB" sz="25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An older </a:t>
            </a:r>
            <a:r>
              <a:rPr lang="en-GB" sz="2500" b="1" dirty="0">
                <a:solidFill>
                  <a:srgbClr val="FF0000"/>
                </a:solidFill>
                <a:latin typeface="Times New Roman" panose="02020603050405020304" pitchFamily="18" charset="0"/>
                <a:cs typeface="Times New Roman" panose="02020603050405020304" pitchFamily="18" charset="0"/>
              </a:rPr>
              <a:t>service</a:t>
            </a:r>
            <a:r>
              <a:rPr lang="en-GB" sz="2500" dirty="0">
                <a:latin typeface="Times New Roman" panose="02020603050405020304" pitchFamily="18" charset="0"/>
                <a:cs typeface="Times New Roman" panose="02020603050405020304" pitchFamily="18" charset="0"/>
              </a:rPr>
              <a:t> for </a:t>
            </a:r>
            <a:r>
              <a:rPr lang="en-GB" sz="2500" b="1" dirty="0">
                <a:solidFill>
                  <a:srgbClr val="FF0000"/>
                </a:solidFill>
                <a:latin typeface="Times New Roman" panose="02020603050405020304" pitchFamily="18" charset="0"/>
                <a:cs typeface="Times New Roman" panose="02020603050405020304" pitchFamily="18" charset="0"/>
              </a:rPr>
              <a:t>resolving</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NetBIOS</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names</a:t>
            </a:r>
            <a:r>
              <a:rPr lang="en-GB" sz="2500" dirty="0">
                <a:latin typeface="Times New Roman" panose="02020603050405020304" pitchFamily="18" charset="0"/>
                <a:cs typeface="Times New Roman" panose="02020603050405020304" pitchFamily="18" charset="0"/>
              </a:rPr>
              <a:t> to </a:t>
            </a:r>
            <a:r>
              <a:rPr lang="en-GB" sz="2500" b="1" dirty="0">
                <a:solidFill>
                  <a:srgbClr val="FF0000"/>
                </a:solidFill>
                <a:latin typeface="Times New Roman" panose="02020603050405020304" pitchFamily="18" charset="0"/>
                <a:cs typeface="Times New Roman" panose="02020603050405020304" pitchFamily="18" charset="0"/>
              </a:rPr>
              <a:t>IP addresses</a:t>
            </a:r>
            <a:r>
              <a:rPr lang="en-GB"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It has been largely replaced by </a:t>
            </a:r>
            <a:r>
              <a:rPr lang="en-GB" sz="2500" b="1" dirty="0">
                <a:latin typeface="Times New Roman" panose="02020603050405020304" pitchFamily="18" charset="0"/>
                <a:cs typeface="Times New Roman" panose="02020603050405020304" pitchFamily="18" charset="0"/>
              </a:rPr>
              <a:t>DNS</a:t>
            </a:r>
            <a:r>
              <a:rPr lang="en-GB" sz="2500" dirty="0">
                <a:latin typeface="Times New Roman" panose="02020603050405020304" pitchFamily="18" charset="0"/>
                <a:cs typeface="Times New Roman" panose="02020603050405020304" pitchFamily="18" charset="0"/>
              </a:rPr>
              <a:t> in </a:t>
            </a:r>
            <a:r>
              <a:rPr lang="en-GB" sz="2500" b="1" dirty="0">
                <a:latin typeface="Times New Roman" panose="02020603050405020304" pitchFamily="18" charset="0"/>
                <a:cs typeface="Times New Roman" panose="02020603050405020304" pitchFamily="18" charset="0"/>
              </a:rPr>
              <a:t>modern</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networks</a:t>
            </a:r>
            <a:r>
              <a:rPr lang="en-GB"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500" b="1" dirty="0">
                <a:solidFill>
                  <a:srgbClr val="990033"/>
                </a:solidFill>
                <a:latin typeface="Times New Roman" panose="02020603050405020304" pitchFamily="18" charset="0"/>
                <a:cs typeface="Times New Roman" panose="02020603050405020304" pitchFamily="18" charset="0"/>
              </a:rPr>
              <a:t>DNS Server</a:t>
            </a:r>
            <a:r>
              <a:rPr lang="en-GB" sz="25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A </a:t>
            </a:r>
            <a:r>
              <a:rPr lang="en-GB" sz="2500" b="1" dirty="0">
                <a:latin typeface="Times New Roman" panose="02020603050405020304" pitchFamily="18" charset="0"/>
                <a:cs typeface="Times New Roman" panose="02020603050405020304" pitchFamily="18" charset="0"/>
              </a:rPr>
              <a:t>service</a:t>
            </a:r>
            <a:r>
              <a:rPr lang="en-GB" sz="2500" dirty="0">
                <a:latin typeface="Times New Roman" panose="02020603050405020304" pitchFamily="18" charset="0"/>
                <a:cs typeface="Times New Roman" panose="02020603050405020304" pitchFamily="18" charset="0"/>
              </a:rPr>
              <a:t> that </a:t>
            </a:r>
            <a:r>
              <a:rPr lang="en-GB" sz="2500" b="1" dirty="0">
                <a:latin typeface="Times New Roman" panose="02020603050405020304" pitchFamily="18" charset="0"/>
                <a:cs typeface="Times New Roman" panose="02020603050405020304" pitchFamily="18" charset="0"/>
              </a:rPr>
              <a:t>resolves</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domain</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names</a:t>
            </a:r>
            <a:r>
              <a:rPr lang="en-GB" sz="2500" dirty="0">
                <a:latin typeface="Times New Roman" panose="02020603050405020304" pitchFamily="18" charset="0"/>
                <a:cs typeface="Times New Roman" panose="02020603050405020304" pitchFamily="18" charset="0"/>
              </a:rPr>
              <a:t> to </a:t>
            </a:r>
            <a:r>
              <a:rPr lang="en-GB" sz="2500" b="1" dirty="0">
                <a:latin typeface="Times New Roman" panose="02020603050405020304" pitchFamily="18" charset="0"/>
                <a:cs typeface="Times New Roman" panose="02020603050405020304" pitchFamily="18" charset="0"/>
              </a:rPr>
              <a:t>IP</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addresses</a:t>
            </a:r>
            <a:r>
              <a:rPr lang="en-GB" sz="2500" dirty="0">
                <a:latin typeface="Times New Roman" panose="02020603050405020304" pitchFamily="18" charset="0"/>
                <a:cs typeface="Times New Roman" panose="02020603050405020304" pitchFamily="18" charset="0"/>
              </a:rPr>
              <a:t>, enabling </a:t>
            </a:r>
            <a:r>
              <a:rPr lang="en-GB" sz="2500" b="1" dirty="0">
                <a:solidFill>
                  <a:srgbClr val="6600CC"/>
                </a:solidFill>
                <a:latin typeface="Times New Roman" panose="02020603050405020304" pitchFamily="18" charset="0"/>
                <a:cs typeface="Times New Roman" panose="02020603050405020304" pitchFamily="18" charset="0"/>
              </a:rPr>
              <a:t>network</a:t>
            </a:r>
            <a:r>
              <a:rPr lang="en-GB" sz="2500" dirty="0">
                <a:latin typeface="Times New Roman" panose="02020603050405020304" pitchFamily="18" charset="0"/>
                <a:cs typeface="Times New Roman" panose="02020603050405020304" pitchFamily="18" charset="0"/>
              </a:rPr>
              <a:t> </a:t>
            </a:r>
            <a:r>
              <a:rPr lang="en-GB" sz="2500" b="1" dirty="0">
                <a:solidFill>
                  <a:srgbClr val="6600CC"/>
                </a:solidFill>
                <a:latin typeface="Times New Roman" panose="02020603050405020304" pitchFamily="18" charset="0"/>
                <a:cs typeface="Times New Roman" panose="02020603050405020304" pitchFamily="18" charset="0"/>
              </a:rPr>
              <a:t>communication</a:t>
            </a:r>
            <a:r>
              <a:rPr lang="en-GB" sz="2500" dirty="0">
                <a:latin typeface="Times New Roman" panose="02020603050405020304" pitchFamily="18" charset="0"/>
                <a:cs typeface="Times New Roman" panose="02020603050405020304" pitchFamily="18" charset="0"/>
              </a:rPr>
              <a:t> via </a:t>
            </a:r>
            <a:r>
              <a:rPr lang="en-GB" sz="2500" b="1" dirty="0">
                <a:solidFill>
                  <a:srgbClr val="6600CC"/>
                </a:solidFill>
                <a:latin typeface="Times New Roman" panose="02020603050405020304" pitchFamily="18" charset="0"/>
                <a:cs typeface="Times New Roman" panose="02020603050405020304" pitchFamily="18" charset="0"/>
              </a:rPr>
              <a:t>domain</a:t>
            </a:r>
            <a:r>
              <a:rPr lang="en-GB" sz="2500" dirty="0">
                <a:latin typeface="Times New Roman" panose="02020603050405020304" pitchFamily="18" charset="0"/>
                <a:cs typeface="Times New Roman" panose="02020603050405020304" pitchFamily="18" charset="0"/>
              </a:rPr>
              <a:t> </a:t>
            </a:r>
            <a:r>
              <a:rPr lang="en-GB" sz="2500" b="1" dirty="0">
                <a:solidFill>
                  <a:srgbClr val="6600CC"/>
                </a:solidFill>
                <a:latin typeface="Times New Roman" panose="02020603050405020304" pitchFamily="18" charset="0"/>
                <a:cs typeface="Times New Roman" panose="02020603050405020304" pitchFamily="18" charset="0"/>
              </a:rPr>
              <a:t>names</a:t>
            </a:r>
            <a:r>
              <a:rPr lang="en-GB" sz="2500" dirty="0">
                <a:latin typeface="Times New Roman" panose="02020603050405020304" pitchFamily="18" charset="0"/>
                <a:cs typeface="Times New Roman" panose="02020603050405020304" pitchFamily="18" charset="0"/>
              </a:rPr>
              <a:t> instead of </a:t>
            </a:r>
            <a:r>
              <a:rPr lang="en-GB" sz="2500" b="1" dirty="0">
                <a:solidFill>
                  <a:srgbClr val="6600CC"/>
                </a:solidFill>
                <a:latin typeface="Times New Roman" panose="02020603050405020304" pitchFamily="18" charset="0"/>
                <a:cs typeface="Times New Roman" panose="02020603050405020304" pitchFamily="18" charset="0"/>
              </a:rPr>
              <a:t>IP</a:t>
            </a:r>
            <a:r>
              <a:rPr lang="en-GB" sz="2500" dirty="0">
                <a:latin typeface="Times New Roman" panose="02020603050405020304" pitchFamily="18" charset="0"/>
                <a:cs typeface="Times New Roman" panose="02020603050405020304" pitchFamily="18" charset="0"/>
              </a:rPr>
              <a:t> </a:t>
            </a:r>
            <a:r>
              <a:rPr lang="en-GB" sz="2500" b="1" dirty="0">
                <a:solidFill>
                  <a:srgbClr val="6600CC"/>
                </a:solidFill>
                <a:latin typeface="Times New Roman" panose="02020603050405020304" pitchFamily="18" charset="0"/>
                <a:cs typeface="Times New Roman" panose="02020603050405020304" pitchFamily="18" charset="0"/>
              </a:rPr>
              <a:t>addresses</a:t>
            </a:r>
            <a:r>
              <a:rPr lang="en-GB"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500" b="1" dirty="0">
                <a:solidFill>
                  <a:srgbClr val="990033"/>
                </a:solidFill>
                <a:latin typeface="Times New Roman" panose="02020603050405020304" pitchFamily="18" charset="0"/>
                <a:cs typeface="Times New Roman" panose="02020603050405020304" pitchFamily="18" charset="0"/>
              </a:rPr>
              <a:t>DHCP Server</a:t>
            </a:r>
            <a:r>
              <a:rPr lang="en-GB" sz="25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A </a:t>
            </a:r>
            <a:r>
              <a:rPr lang="en-GB" sz="2500" b="1" dirty="0">
                <a:latin typeface="Times New Roman" panose="02020603050405020304" pitchFamily="18" charset="0"/>
                <a:cs typeface="Times New Roman" panose="02020603050405020304" pitchFamily="18" charset="0"/>
              </a:rPr>
              <a:t>service</a:t>
            </a:r>
            <a:r>
              <a:rPr lang="en-GB" sz="2500" dirty="0">
                <a:latin typeface="Times New Roman" panose="02020603050405020304" pitchFamily="18" charset="0"/>
                <a:cs typeface="Times New Roman" panose="02020603050405020304" pitchFamily="18" charset="0"/>
              </a:rPr>
              <a:t> that </a:t>
            </a:r>
            <a:r>
              <a:rPr lang="en-GB" sz="2500" b="1" dirty="0">
                <a:latin typeface="Times New Roman" panose="02020603050405020304" pitchFamily="18" charset="0"/>
                <a:cs typeface="Times New Roman" panose="02020603050405020304" pitchFamily="18" charset="0"/>
              </a:rPr>
              <a:t>assigns</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IP</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addresses</a:t>
            </a:r>
            <a:r>
              <a:rPr lang="en-GB" sz="2500" dirty="0">
                <a:latin typeface="Times New Roman" panose="02020603050405020304" pitchFamily="18" charset="0"/>
                <a:cs typeface="Times New Roman" panose="02020603050405020304" pitchFamily="18" charset="0"/>
              </a:rPr>
              <a:t> </a:t>
            </a:r>
            <a:r>
              <a:rPr lang="en-GB" sz="2500" b="1" dirty="0">
                <a:solidFill>
                  <a:srgbClr val="990033"/>
                </a:solidFill>
                <a:latin typeface="Times New Roman" panose="02020603050405020304" pitchFamily="18" charset="0"/>
                <a:cs typeface="Times New Roman" panose="02020603050405020304" pitchFamily="18" charset="0"/>
              </a:rPr>
              <a:t>dynamically</a:t>
            </a:r>
            <a:r>
              <a:rPr lang="en-GB" sz="2500" dirty="0">
                <a:latin typeface="Times New Roman" panose="02020603050405020304" pitchFamily="18" charset="0"/>
                <a:cs typeface="Times New Roman" panose="02020603050405020304" pitchFamily="18" charset="0"/>
              </a:rPr>
              <a:t> to computers and devices on the network.</a:t>
            </a:r>
          </a:p>
          <a:p>
            <a:pPr marL="0" indent="0" algn="just">
              <a:lnSpc>
                <a:spcPct val="150000"/>
              </a:lnSpc>
              <a:spcBef>
                <a:spcPts val="0"/>
              </a:spcBef>
              <a:buNone/>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09126E-BC52-78D1-472C-96B8DA32EED8}"/>
              </a:ext>
            </a:extLst>
          </p:cNvPr>
          <p:cNvSpPr>
            <a:spLocks noGrp="1"/>
          </p:cNvSpPr>
          <p:nvPr>
            <p:ph type="sldNum" sz="quarter" idx="12"/>
          </p:nvPr>
        </p:nvSpPr>
        <p:spPr/>
        <p:txBody>
          <a:bodyPr/>
          <a:lstStyle/>
          <a:p>
            <a:fld id="{28EDD502-B8EF-4D63-AEC5-DA450BCB9283}" type="slidenum">
              <a:rPr lang="en-GB" smtClean="0"/>
              <a:t>14</a:t>
            </a:fld>
            <a:endParaRPr lang="en-GB"/>
          </a:p>
        </p:txBody>
      </p:sp>
    </p:spTree>
    <p:extLst>
      <p:ext uri="{BB962C8B-B14F-4D97-AF65-F5344CB8AC3E}">
        <p14:creationId xmlns:p14="http://schemas.microsoft.com/office/powerpoint/2010/main" val="46280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B0430-729C-B027-3060-3B18D113C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33F15-205A-248B-BBF3-7F88D34B32FF}"/>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8A05170D-599E-4FF0-F352-0062D8CB419D}"/>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9. Network Troubleshooting Tools</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provides a </a:t>
            </a:r>
            <a:r>
              <a:rPr lang="en-GB" sz="2600" b="1" dirty="0">
                <a:latin typeface="Times New Roman" panose="02020603050405020304" pitchFamily="18" charset="0"/>
                <a:cs typeface="Times New Roman" panose="02020603050405020304" pitchFamily="18" charset="0"/>
              </a:rPr>
              <a:t>variety</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built-in</a:t>
            </a:r>
            <a:r>
              <a:rPr lang="en-GB" sz="2600" dirty="0">
                <a:latin typeface="Times New Roman" panose="02020603050405020304" pitchFamily="18" charset="0"/>
                <a:cs typeface="Times New Roman" panose="02020603050405020304" pitchFamily="18" charset="0"/>
              </a:rPr>
              <a:t> tools to help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diagnose</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troubleshoot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issues:</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ping</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A </a:t>
            </a:r>
            <a:r>
              <a:rPr lang="en-GB" sz="2600" b="1" dirty="0">
                <a:solidFill>
                  <a:srgbClr val="0000CC"/>
                </a:solidFill>
                <a:latin typeface="Times New Roman" panose="02020603050405020304" pitchFamily="18" charset="0"/>
                <a:cs typeface="Times New Roman" panose="02020603050405020304" pitchFamily="18" charset="0"/>
              </a:rPr>
              <a:t>tool</a:t>
            </a:r>
            <a:r>
              <a:rPr lang="en-GB" sz="2600" dirty="0">
                <a:latin typeface="Times New Roman" panose="02020603050405020304" pitchFamily="18" charset="0"/>
                <a:cs typeface="Times New Roman" panose="02020603050405020304" pitchFamily="18" charset="0"/>
              </a:rPr>
              <a:t> to check if a </a:t>
            </a:r>
            <a:r>
              <a:rPr lang="en-GB" sz="2600" b="1" dirty="0">
                <a:solidFill>
                  <a:srgbClr val="0000CC"/>
                </a:solidFill>
                <a:latin typeface="Times New Roman" panose="02020603050405020304" pitchFamily="18" charset="0"/>
                <a:cs typeface="Times New Roman" panose="02020603050405020304" pitchFamily="18" charset="0"/>
              </a:rPr>
              <a:t>device</a:t>
            </a:r>
            <a:r>
              <a:rPr lang="en-GB" sz="2600" dirty="0">
                <a:latin typeface="Times New Roman" panose="02020603050405020304" pitchFamily="18" charset="0"/>
                <a:cs typeface="Times New Roman" panose="02020603050405020304" pitchFamily="18" charset="0"/>
              </a:rPr>
              <a:t> is </a:t>
            </a:r>
            <a:r>
              <a:rPr lang="en-GB" sz="2600" b="1" dirty="0">
                <a:solidFill>
                  <a:srgbClr val="0000CC"/>
                </a:solidFill>
                <a:latin typeface="Times New Roman" panose="02020603050405020304" pitchFamily="18" charset="0"/>
                <a:cs typeface="Times New Roman" panose="02020603050405020304" pitchFamily="18" charset="0"/>
              </a:rPr>
              <a:t>reachable</a:t>
            </a:r>
            <a:r>
              <a:rPr lang="en-GB" sz="2600" dirty="0">
                <a:latin typeface="Times New Roman" panose="02020603050405020304" pitchFamily="18" charset="0"/>
                <a:cs typeface="Times New Roman" panose="02020603050405020304" pitchFamily="18" charset="0"/>
              </a:rPr>
              <a:t> over the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err="1">
                <a:solidFill>
                  <a:srgbClr val="990033"/>
                </a:solidFill>
                <a:latin typeface="Times New Roman" panose="02020603050405020304" pitchFamily="18" charset="0"/>
                <a:cs typeface="Times New Roman" panose="02020603050405020304" pitchFamily="18" charset="0"/>
              </a:rPr>
              <a:t>tracert</a:t>
            </a:r>
            <a:r>
              <a:rPr lang="en-GB" sz="1600" dirty="0"/>
              <a:t> </a:t>
            </a:r>
            <a:r>
              <a:rPr lang="en-GB" sz="2400" b="1" dirty="0">
                <a:latin typeface="Times New Roman" panose="02020603050405020304" pitchFamily="18" charset="0"/>
                <a:cs typeface="Times New Roman" panose="02020603050405020304" pitchFamily="18" charset="0"/>
              </a:rPr>
              <a:t>(short for "trace route") </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solidFill>
                  <a:srgbClr val="006600"/>
                </a:solidFill>
                <a:latin typeface="Times New Roman" panose="02020603050405020304" pitchFamily="18" charset="0"/>
                <a:cs typeface="Times New Roman" panose="02020603050405020304" pitchFamily="18" charset="0"/>
              </a:rPr>
              <a:t>Traces</a:t>
            </a:r>
            <a:r>
              <a:rPr lang="en-GB" sz="2600" dirty="0">
                <a:latin typeface="Times New Roman" panose="02020603050405020304" pitchFamily="18" charset="0"/>
                <a:cs typeface="Times New Roman" panose="02020603050405020304" pitchFamily="18" charset="0"/>
              </a:rPr>
              <a:t> the </a:t>
            </a:r>
            <a:r>
              <a:rPr lang="en-GB" sz="2600" b="1" dirty="0">
                <a:solidFill>
                  <a:srgbClr val="006600"/>
                </a:solidFill>
                <a:latin typeface="Times New Roman" panose="02020603050405020304" pitchFamily="18" charset="0"/>
                <a:cs typeface="Times New Roman" panose="02020603050405020304" pitchFamily="18" charset="0"/>
              </a:rPr>
              <a:t>path</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packets</a:t>
            </a:r>
            <a:r>
              <a:rPr lang="en-GB" sz="2600" dirty="0">
                <a:latin typeface="Times New Roman" panose="02020603050405020304" pitchFamily="18" charset="0"/>
                <a:cs typeface="Times New Roman" panose="02020603050405020304" pitchFamily="18" charset="0"/>
              </a:rPr>
              <a:t> take to </a:t>
            </a:r>
            <a:r>
              <a:rPr lang="en-GB" sz="2600" b="1" dirty="0">
                <a:solidFill>
                  <a:srgbClr val="006600"/>
                </a:solidFill>
                <a:latin typeface="Times New Roman" panose="02020603050405020304" pitchFamily="18" charset="0"/>
                <a:cs typeface="Times New Roman" panose="02020603050405020304" pitchFamily="18" charset="0"/>
              </a:rPr>
              <a:t>reach</a:t>
            </a:r>
            <a:r>
              <a:rPr lang="en-GB" sz="2600" dirty="0">
                <a:latin typeface="Times New Roman" panose="02020603050405020304" pitchFamily="18" charset="0"/>
                <a:cs typeface="Times New Roman" panose="02020603050405020304" pitchFamily="18" charset="0"/>
              </a:rPr>
              <a:t> a </a:t>
            </a:r>
            <a:r>
              <a:rPr lang="en-GB" sz="2600" b="1" dirty="0">
                <a:solidFill>
                  <a:srgbClr val="006600"/>
                </a:solidFill>
                <a:latin typeface="Times New Roman" panose="02020603050405020304" pitchFamily="18" charset="0"/>
                <a:cs typeface="Times New Roman" panose="02020603050405020304" pitchFamily="18" charset="0"/>
              </a:rPr>
              <a:t>destination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useful for </a:t>
            </a:r>
            <a:r>
              <a:rPr lang="en-GB" sz="2600" b="1" dirty="0">
                <a:latin typeface="Times New Roman" panose="02020603050405020304" pitchFamily="18" charset="0"/>
                <a:cs typeface="Times New Roman" panose="02020603050405020304" pitchFamily="18" charset="0"/>
              </a:rPr>
              <a:t>diagnosing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routing</a:t>
            </a:r>
            <a:r>
              <a:rPr lang="en-GB" sz="2600" dirty="0">
                <a:latin typeface="Times New Roman" panose="02020603050405020304" pitchFamily="18" charset="0"/>
                <a:cs typeface="Times New Roman" panose="02020603050405020304" pitchFamily="18" charset="0"/>
              </a:rPr>
              <a:t> issues.</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ipconfig</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solidFill>
                  <a:srgbClr val="6600CC"/>
                </a:solidFill>
                <a:latin typeface="Times New Roman" panose="02020603050405020304" pitchFamily="18" charset="0"/>
                <a:cs typeface="Times New Roman" panose="02020603050405020304" pitchFamily="18" charset="0"/>
              </a:rPr>
              <a:t>Displays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about the </a:t>
            </a:r>
            <a:r>
              <a:rPr lang="en-GB" sz="2600" b="1" dirty="0">
                <a:solidFill>
                  <a:srgbClr val="6600CC"/>
                </a:solidFill>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network</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interfaces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IP</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configuration</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F99FE1-8E2F-F0E4-41BF-2C928C422C07}"/>
              </a:ext>
            </a:extLst>
          </p:cNvPr>
          <p:cNvSpPr>
            <a:spLocks noGrp="1"/>
          </p:cNvSpPr>
          <p:nvPr>
            <p:ph type="sldNum" sz="quarter" idx="12"/>
          </p:nvPr>
        </p:nvSpPr>
        <p:spPr/>
        <p:txBody>
          <a:bodyPr/>
          <a:lstStyle/>
          <a:p>
            <a:fld id="{28EDD502-B8EF-4D63-AEC5-DA450BCB9283}" type="slidenum">
              <a:rPr lang="en-GB" smtClean="0"/>
              <a:t>15</a:t>
            </a:fld>
            <a:endParaRPr lang="en-GB"/>
          </a:p>
        </p:txBody>
      </p:sp>
    </p:spTree>
    <p:extLst>
      <p:ext uri="{BB962C8B-B14F-4D97-AF65-F5344CB8AC3E}">
        <p14:creationId xmlns:p14="http://schemas.microsoft.com/office/powerpoint/2010/main" val="167171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7BB55-B006-4733-7950-BF14A4601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9577F-FF33-E7AB-E624-3D1EA0EC1714}"/>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087A1A29-2DA1-EBD6-7022-DC4B8B413117}"/>
              </a:ext>
            </a:extLst>
          </p:cNvPr>
          <p:cNvSpPr>
            <a:spLocks noGrp="1"/>
          </p:cNvSpPr>
          <p:nvPr>
            <p:ph idx="1"/>
          </p:nvPr>
        </p:nvSpPr>
        <p:spPr>
          <a:xfrm>
            <a:off x="0" y="294468"/>
            <a:ext cx="12192000" cy="6563531"/>
          </a:xfrm>
        </p:spPr>
        <p:txBody>
          <a:bodyPr>
            <a:noAutofit/>
          </a:bodyPr>
          <a:lstStyle/>
          <a:p>
            <a:pPr algn="just">
              <a:lnSpc>
                <a:spcPct val="150000"/>
              </a:lnSpc>
              <a:spcBef>
                <a:spcPts val="0"/>
              </a:spcBef>
              <a:buFont typeface="Wingdings" panose="05000000000000000000" pitchFamily="2" charset="2"/>
              <a:buChar char="§"/>
            </a:pPr>
            <a:r>
              <a:rPr lang="en-GB" sz="3200" b="1" dirty="0">
                <a:solidFill>
                  <a:srgbClr val="990033"/>
                </a:solidFill>
                <a:latin typeface="Times New Roman" panose="02020603050405020304" pitchFamily="18" charset="0"/>
                <a:cs typeface="Times New Roman" panose="02020603050405020304" pitchFamily="18" charset="0"/>
              </a:rPr>
              <a:t>netstat</a:t>
            </a:r>
            <a:r>
              <a:rPr lang="en-GB" sz="32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200" b="1" dirty="0">
                <a:latin typeface="Times New Roman" panose="02020603050405020304" pitchFamily="18" charset="0"/>
                <a:cs typeface="Times New Roman" panose="02020603050405020304" pitchFamily="18" charset="0"/>
              </a:rPr>
              <a:t>Displays</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network</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connections</a:t>
            </a:r>
            <a:r>
              <a:rPr lang="en-GB" sz="3200" dirty="0">
                <a:latin typeface="Times New Roman" panose="02020603050405020304" pitchFamily="18" charset="0"/>
                <a:cs typeface="Times New Roman" panose="02020603050405020304" pitchFamily="18" charset="0"/>
              </a:rPr>
              <a:t> and </a:t>
            </a:r>
            <a:r>
              <a:rPr lang="en-GB" sz="3200" b="1" dirty="0">
                <a:latin typeface="Times New Roman" panose="02020603050405020304" pitchFamily="18" charset="0"/>
                <a:cs typeface="Times New Roman" panose="02020603050405020304" pitchFamily="18" charset="0"/>
              </a:rPr>
              <a:t>listening</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ports</a:t>
            </a:r>
            <a:r>
              <a:rPr lang="en-GB"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200" b="1" dirty="0" err="1">
                <a:solidFill>
                  <a:srgbClr val="993366"/>
                </a:solidFill>
                <a:latin typeface="Times New Roman" panose="02020603050405020304" pitchFamily="18" charset="0"/>
                <a:cs typeface="Times New Roman" panose="02020603050405020304" pitchFamily="18" charset="0"/>
              </a:rPr>
              <a:t>nslookup</a:t>
            </a:r>
            <a:r>
              <a:rPr lang="en-GB" sz="3200" dirty="0">
                <a:solidFill>
                  <a:srgbClr val="993366"/>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A </a:t>
            </a:r>
            <a:r>
              <a:rPr lang="en-GB" sz="3200" b="1" dirty="0">
                <a:solidFill>
                  <a:srgbClr val="6600CC"/>
                </a:solidFill>
                <a:latin typeface="Times New Roman" panose="02020603050405020304" pitchFamily="18" charset="0"/>
                <a:cs typeface="Times New Roman" panose="02020603050405020304" pitchFamily="18" charset="0"/>
              </a:rPr>
              <a:t>tool</a:t>
            </a:r>
            <a:r>
              <a:rPr lang="en-GB" sz="3200" dirty="0">
                <a:latin typeface="Times New Roman" panose="02020603050405020304" pitchFamily="18" charset="0"/>
                <a:cs typeface="Times New Roman" panose="02020603050405020304" pitchFamily="18" charset="0"/>
              </a:rPr>
              <a:t> for </a:t>
            </a:r>
            <a:r>
              <a:rPr lang="en-GB" sz="3200" b="1" dirty="0">
                <a:solidFill>
                  <a:srgbClr val="6600CC"/>
                </a:solidFill>
                <a:latin typeface="Times New Roman" panose="02020603050405020304" pitchFamily="18" charset="0"/>
                <a:cs typeface="Times New Roman" panose="02020603050405020304" pitchFamily="18" charset="0"/>
              </a:rPr>
              <a:t>querying</a:t>
            </a:r>
            <a:r>
              <a:rPr lang="en-GB" sz="3200" dirty="0">
                <a:latin typeface="Times New Roman" panose="02020603050405020304" pitchFamily="18" charset="0"/>
                <a:cs typeface="Times New Roman" panose="02020603050405020304" pitchFamily="18" charset="0"/>
              </a:rPr>
              <a:t> </a:t>
            </a:r>
            <a:r>
              <a:rPr lang="en-GB" sz="3200" b="1" dirty="0">
                <a:solidFill>
                  <a:srgbClr val="6600CC"/>
                </a:solidFill>
                <a:latin typeface="Times New Roman" panose="02020603050405020304" pitchFamily="18" charset="0"/>
                <a:cs typeface="Times New Roman" panose="02020603050405020304" pitchFamily="18" charset="0"/>
              </a:rPr>
              <a:t>DNS</a:t>
            </a:r>
            <a:r>
              <a:rPr lang="en-GB" sz="3200" dirty="0">
                <a:latin typeface="Times New Roman" panose="02020603050405020304" pitchFamily="18" charset="0"/>
                <a:cs typeface="Times New Roman" panose="02020603050405020304" pitchFamily="18" charset="0"/>
              </a:rPr>
              <a:t> </a:t>
            </a:r>
            <a:r>
              <a:rPr lang="en-GB" sz="3200" b="1" dirty="0">
                <a:solidFill>
                  <a:srgbClr val="6600CC"/>
                </a:solidFill>
                <a:latin typeface="Times New Roman" panose="02020603050405020304" pitchFamily="18" charset="0"/>
                <a:cs typeface="Times New Roman" panose="02020603050405020304" pitchFamily="18" charset="0"/>
              </a:rPr>
              <a:t>servers</a:t>
            </a:r>
            <a:r>
              <a:rPr lang="en-GB" sz="3200" dirty="0">
                <a:latin typeface="Times New Roman" panose="02020603050405020304" pitchFamily="18" charset="0"/>
                <a:cs typeface="Times New Roman" panose="02020603050405020304" pitchFamily="18" charset="0"/>
              </a:rPr>
              <a:t> to </a:t>
            </a:r>
            <a:r>
              <a:rPr lang="en-GB" sz="3200" b="1" dirty="0">
                <a:solidFill>
                  <a:srgbClr val="6600CC"/>
                </a:solidFill>
                <a:latin typeface="Times New Roman" panose="02020603050405020304" pitchFamily="18" charset="0"/>
                <a:cs typeface="Times New Roman" panose="02020603050405020304" pitchFamily="18" charset="0"/>
              </a:rPr>
              <a:t>troubleshoot</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domain</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name</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resolution</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issues</a:t>
            </a:r>
            <a:r>
              <a:rPr lang="en-GB" sz="32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B60BFC0-DDCD-FBB9-83B0-5B479E8645F3}"/>
              </a:ext>
            </a:extLst>
          </p:cNvPr>
          <p:cNvSpPr>
            <a:spLocks noGrp="1"/>
          </p:cNvSpPr>
          <p:nvPr>
            <p:ph type="sldNum" sz="quarter" idx="12"/>
          </p:nvPr>
        </p:nvSpPr>
        <p:spPr/>
        <p:txBody>
          <a:bodyPr/>
          <a:lstStyle/>
          <a:p>
            <a:fld id="{28EDD502-B8EF-4D63-AEC5-DA450BCB9283}" type="slidenum">
              <a:rPr lang="en-GB" smtClean="0"/>
              <a:t>16</a:t>
            </a:fld>
            <a:endParaRPr lang="en-GB"/>
          </a:p>
        </p:txBody>
      </p:sp>
    </p:spTree>
    <p:extLst>
      <p:ext uri="{BB962C8B-B14F-4D97-AF65-F5344CB8AC3E}">
        <p14:creationId xmlns:p14="http://schemas.microsoft.com/office/powerpoint/2010/main" val="117832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DC9E7-5F5A-7BCE-A1AD-9AA7C2A6E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71832-F75E-16A1-8E63-ED07096EB3BA}"/>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5A75943A-EA53-F041-396A-612ADA98D97E}"/>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10. Network Protocols Supported by Windows</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NetBIOS</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legacy</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protocol</a:t>
            </a:r>
            <a:r>
              <a:rPr lang="en-GB" sz="2600" dirty="0">
                <a:latin typeface="Times New Roman" panose="02020603050405020304" pitchFamily="18" charset="0"/>
                <a:cs typeface="Times New Roman" panose="02020603050405020304" pitchFamily="18" charset="0"/>
              </a:rPr>
              <a:t> for </a:t>
            </a:r>
            <a:r>
              <a:rPr lang="en-GB" sz="2600" b="1" dirty="0">
                <a:solidFill>
                  <a:srgbClr val="FF0000"/>
                </a:solidFill>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printer</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over </a:t>
            </a:r>
            <a:r>
              <a:rPr lang="en-GB" sz="2600" b="1" dirty="0">
                <a:solidFill>
                  <a:srgbClr val="FF0000"/>
                </a:solidFill>
                <a:latin typeface="Times New Roman" panose="02020603050405020304" pitchFamily="18" charset="0"/>
                <a:cs typeface="Times New Roman" panose="02020603050405020304" pitchFamily="18" charset="0"/>
              </a:rPr>
              <a:t>local</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TCP/IP</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fundamental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protocol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suite</a:t>
            </a:r>
            <a:r>
              <a:rPr lang="en-GB" sz="2600" dirty="0">
                <a:latin typeface="Times New Roman" panose="02020603050405020304" pitchFamily="18" charset="0"/>
                <a:cs typeface="Times New Roman" panose="02020603050405020304" pitchFamily="18" charset="0"/>
              </a:rPr>
              <a:t> used in </a:t>
            </a:r>
            <a:r>
              <a:rPr lang="en-GB" sz="2600" b="1" dirty="0">
                <a:latin typeface="Times New Roman" panose="02020603050405020304" pitchFamily="18" charset="0"/>
                <a:cs typeface="Times New Roman" panose="02020603050405020304" pitchFamily="18" charset="0"/>
              </a:rPr>
              <a:t>modern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networking</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over </a:t>
            </a:r>
            <a:r>
              <a:rPr lang="en-GB" sz="2600" b="1" dirty="0">
                <a:solidFill>
                  <a:srgbClr val="0000CC"/>
                </a:solidFill>
                <a:latin typeface="Times New Roman" panose="02020603050405020304" pitchFamily="18" charset="0"/>
                <a:cs typeface="Times New Roman" panose="02020603050405020304" pitchFamily="18" charset="0"/>
              </a:rPr>
              <a:t>local</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wide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area</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SMB (Server Message Block)</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For </a:t>
            </a:r>
            <a:r>
              <a:rPr lang="en-GB" sz="2600" b="1" dirty="0">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printer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used by Windows for </a:t>
            </a:r>
            <a:r>
              <a:rPr lang="en-GB" sz="2600" b="1" dirty="0">
                <a:latin typeface="Times New Roman" panose="02020603050405020304" pitchFamily="18" charset="0"/>
                <a:cs typeface="Times New Roman" panose="02020603050405020304" pitchFamily="18" charset="0"/>
              </a:rPr>
              <a:t>accessing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over</a:t>
            </a:r>
            <a:r>
              <a:rPr lang="en-GB" sz="2600" dirty="0">
                <a:latin typeface="Times New Roman" panose="02020603050405020304" pitchFamily="18" charset="0"/>
                <a:cs typeface="Times New Roman" panose="02020603050405020304" pitchFamily="18" charset="0"/>
              </a:rPr>
              <a:t> a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HTTP/HTTPS</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solidFill>
                  <a:srgbClr val="6600CC"/>
                </a:solidFill>
                <a:latin typeface="Times New Roman" panose="02020603050405020304" pitchFamily="18" charset="0"/>
                <a:cs typeface="Times New Roman" panose="02020603050405020304" pitchFamily="18" charset="0"/>
              </a:rPr>
              <a:t>Protocols</a:t>
            </a:r>
            <a:r>
              <a:rPr lang="en-GB" sz="2600" dirty="0">
                <a:latin typeface="Times New Roman" panose="02020603050405020304" pitchFamily="18" charset="0"/>
                <a:cs typeface="Times New Roman" panose="02020603050405020304" pitchFamily="18" charset="0"/>
              </a:rPr>
              <a:t> used by </a:t>
            </a:r>
            <a:r>
              <a:rPr lang="en-GB" sz="2600" b="1" dirty="0">
                <a:solidFill>
                  <a:srgbClr val="6600CC"/>
                </a:solidFill>
                <a:latin typeface="Times New Roman" panose="02020603050405020304" pitchFamily="18" charset="0"/>
                <a:cs typeface="Times New Roman" panose="02020603050405020304" pitchFamily="18" charset="0"/>
              </a:rPr>
              <a:t>web</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browsers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web</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servers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communicate</a:t>
            </a:r>
            <a:r>
              <a:rPr lang="en-GB" sz="2600" dirty="0">
                <a:latin typeface="Times New Roman" panose="02020603050405020304" pitchFamily="18" charset="0"/>
                <a:cs typeface="Times New Roman" panose="02020603050405020304" pitchFamily="18" charset="0"/>
              </a:rPr>
              <a:t> over the </a:t>
            </a:r>
            <a:r>
              <a:rPr lang="en-GB" sz="2600" b="1" dirty="0">
                <a:latin typeface="Times New Roman" panose="02020603050405020304" pitchFamily="18" charset="0"/>
                <a:cs typeface="Times New Roman" panose="02020603050405020304" pitchFamily="18" charset="0"/>
              </a:rPr>
              <a:t>internet</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77E605D-21B3-D604-E5C9-3FD66016B82E}"/>
              </a:ext>
            </a:extLst>
          </p:cNvPr>
          <p:cNvSpPr>
            <a:spLocks noGrp="1"/>
          </p:cNvSpPr>
          <p:nvPr>
            <p:ph type="sldNum" sz="quarter" idx="12"/>
          </p:nvPr>
        </p:nvSpPr>
        <p:spPr/>
        <p:txBody>
          <a:bodyPr/>
          <a:lstStyle/>
          <a:p>
            <a:fld id="{28EDD502-B8EF-4D63-AEC5-DA450BCB9283}" type="slidenum">
              <a:rPr lang="en-GB" smtClean="0"/>
              <a:t>17</a:t>
            </a:fld>
            <a:endParaRPr lang="en-GB"/>
          </a:p>
        </p:txBody>
      </p:sp>
    </p:spTree>
    <p:extLst>
      <p:ext uri="{BB962C8B-B14F-4D97-AF65-F5344CB8AC3E}">
        <p14:creationId xmlns:p14="http://schemas.microsoft.com/office/powerpoint/2010/main" val="186311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29B18-5BB5-2FE8-E909-F8D4D8CAC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44989-9BFE-CD3E-0011-18B1F0B07ABA}"/>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83746620-386F-4568-CA63-8B7A1E420169}"/>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11. Windows Network Adapter Settings</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Wi-Fi Settings</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allows </a:t>
            </a:r>
            <a:r>
              <a:rPr lang="en-GB" sz="2600" b="1" dirty="0">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connect</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wireless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configure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wireless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settings</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manage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connections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Ethernet Settings</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Allows for </a:t>
            </a:r>
            <a:r>
              <a:rPr lang="en-GB" sz="2600" b="1" dirty="0">
                <a:solidFill>
                  <a:srgbClr val="FF0000"/>
                </a:solidFill>
                <a:latin typeface="Times New Roman" panose="02020603050405020304" pitchFamily="18" charset="0"/>
                <a:cs typeface="Times New Roman" panose="02020603050405020304" pitchFamily="18" charset="0"/>
              </a:rPr>
              <a:t>configuration</a:t>
            </a:r>
            <a:r>
              <a:rPr lang="en-GB" sz="2600" dirty="0">
                <a:latin typeface="Times New Roman" panose="02020603050405020304" pitchFamily="18" charset="0"/>
                <a:cs typeface="Times New Roman" panose="02020603050405020304" pitchFamily="18" charset="0"/>
              </a:rPr>
              <a:t> of </a:t>
            </a:r>
            <a:r>
              <a:rPr lang="en-GB" sz="2600" b="1" dirty="0">
                <a:solidFill>
                  <a:srgbClr val="FF0000"/>
                </a:solidFill>
                <a:latin typeface="Times New Roman" panose="02020603050405020304" pitchFamily="18" charset="0"/>
                <a:cs typeface="Times New Roman" panose="02020603050405020304" pitchFamily="18" charset="0"/>
              </a:rPr>
              <a:t>wired</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adapters</a:t>
            </a:r>
            <a:r>
              <a:rPr lang="en-GB" sz="2600" dirty="0">
                <a:latin typeface="Times New Roman" panose="02020603050405020304" pitchFamily="18" charset="0"/>
                <a:cs typeface="Times New Roman" panose="02020603050405020304" pitchFamily="18" charset="0"/>
              </a:rPr>
              <a:t>, including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static IP addressing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DHCP</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DNS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settings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profiles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0033"/>
                </a:solidFill>
                <a:latin typeface="Times New Roman" panose="02020603050405020304" pitchFamily="18" charset="0"/>
                <a:cs typeface="Times New Roman" panose="02020603050405020304" pitchFamily="18" charset="0"/>
              </a:rPr>
              <a:t>Bridge Connections</a:t>
            </a:r>
            <a:r>
              <a:rPr lang="en-GB" sz="26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Allows </a:t>
            </a:r>
            <a:r>
              <a:rPr lang="en-GB" sz="2600" b="1" dirty="0">
                <a:solidFill>
                  <a:srgbClr val="3333FF"/>
                </a:solidFill>
                <a:latin typeface="Times New Roman" panose="02020603050405020304" pitchFamily="18" charset="0"/>
                <a:cs typeface="Times New Roman" panose="02020603050405020304" pitchFamily="18" charset="0"/>
              </a:rPr>
              <a:t>two</a:t>
            </a:r>
            <a:r>
              <a:rPr lang="en-GB" sz="2600" dirty="0">
                <a:latin typeface="Times New Roman" panose="02020603050405020304" pitchFamily="18" charset="0"/>
                <a:cs typeface="Times New Roman" panose="02020603050405020304" pitchFamily="18" charset="0"/>
              </a:rPr>
              <a:t> or </a:t>
            </a:r>
            <a:r>
              <a:rPr lang="en-GB" sz="2600" b="1" dirty="0">
                <a:solidFill>
                  <a:srgbClr val="3333FF"/>
                </a:solidFill>
                <a:latin typeface="Times New Roman" panose="02020603050405020304" pitchFamily="18" charset="0"/>
                <a:cs typeface="Times New Roman" panose="02020603050405020304" pitchFamily="18" charset="0"/>
              </a:rPr>
              <a:t>more</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connections</a:t>
            </a:r>
            <a:r>
              <a:rPr lang="en-GB" sz="2600" dirty="0">
                <a:latin typeface="Times New Roman" panose="02020603050405020304" pitchFamily="18" charset="0"/>
                <a:cs typeface="Times New Roman" panose="02020603050405020304" pitchFamily="18" charset="0"/>
              </a:rPr>
              <a:t> to be </a:t>
            </a:r>
          </a:p>
          <a:p>
            <a:pPr marL="0" indent="0" algn="just">
              <a:lnSpc>
                <a:spcPct val="150000"/>
              </a:lnSpc>
              <a:spcBef>
                <a:spcPts val="0"/>
              </a:spcBef>
              <a:buNone/>
            </a:pPr>
            <a:r>
              <a:rPr lang="en-GB" sz="2600" b="1" dirty="0">
                <a:solidFill>
                  <a:srgbClr val="3333FF"/>
                </a:solidFill>
                <a:latin typeface="Times New Roman" panose="02020603050405020304" pitchFamily="18" charset="0"/>
                <a:cs typeface="Times New Roman" panose="02020603050405020304" pitchFamily="18" charset="0"/>
              </a:rPr>
              <a:t>				combined</a:t>
            </a:r>
            <a:r>
              <a:rPr lang="en-GB" sz="2600" dirty="0">
                <a:latin typeface="Times New Roman" panose="02020603050405020304" pitchFamily="18" charset="0"/>
                <a:cs typeface="Times New Roman" panose="02020603050405020304" pitchFamily="18" charset="0"/>
              </a:rPr>
              <a:t> into a </a:t>
            </a:r>
            <a:r>
              <a:rPr lang="en-GB" sz="2600" b="1" dirty="0">
                <a:solidFill>
                  <a:srgbClr val="3333FF"/>
                </a:solidFill>
                <a:latin typeface="Times New Roman" panose="02020603050405020304" pitchFamily="18" charset="0"/>
                <a:cs typeface="Times New Roman" panose="02020603050405020304" pitchFamily="18" charset="0"/>
              </a:rPr>
              <a:t>single</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virtual</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interface</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4707BECE-093C-D678-8D78-C555DD3ED01D}"/>
              </a:ext>
            </a:extLst>
          </p:cNvPr>
          <p:cNvSpPr>
            <a:spLocks noGrp="1"/>
          </p:cNvSpPr>
          <p:nvPr>
            <p:ph type="sldNum" sz="quarter" idx="12"/>
          </p:nvPr>
        </p:nvSpPr>
        <p:spPr/>
        <p:txBody>
          <a:bodyPr/>
          <a:lstStyle/>
          <a:p>
            <a:fld id="{28EDD502-B8EF-4D63-AEC5-DA450BCB9283}" type="slidenum">
              <a:rPr lang="en-GB" smtClean="0"/>
              <a:t>18</a:t>
            </a:fld>
            <a:endParaRPr lang="en-GB"/>
          </a:p>
        </p:txBody>
      </p:sp>
    </p:spTree>
    <p:extLst>
      <p:ext uri="{BB962C8B-B14F-4D97-AF65-F5344CB8AC3E}">
        <p14:creationId xmlns:p14="http://schemas.microsoft.com/office/powerpoint/2010/main" val="134731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35782-C49A-380B-5C15-A86FC86D8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863FD-C37A-BED9-9C86-FD0E026149A8}"/>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F4686455-8791-32FA-64A0-21B79CCA1FFE}"/>
              </a:ext>
            </a:extLst>
          </p:cNvPr>
          <p:cNvSpPr>
            <a:spLocks noGrp="1"/>
          </p:cNvSpPr>
          <p:nvPr>
            <p:ph idx="1"/>
          </p:nvPr>
        </p:nvSpPr>
        <p:spPr>
          <a:xfrm>
            <a:off x="0" y="294468"/>
            <a:ext cx="12192000" cy="6563531"/>
          </a:xfrm>
        </p:spPr>
        <p:txBody>
          <a:bodyPr>
            <a:normAutofit/>
          </a:bodyPr>
          <a:lstStyle/>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12. Group Policy for Network Configuration</a:t>
            </a:r>
          </a:p>
          <a:p>
            <a:pPr algn="just">
              <a:lnSpc>
                <a:spcPct val="150000"/>
              </a:lnSpc>
              <a:spcBef>
                <a:spcPts val="0"/>
              </a:spcBef>
              <a:buFont typeface="Wingdings" panose="05000000000000000000" pitchFamily="2" charset="2"/>
              <a:buChar char="Ø"/>
            </a:pPr>
            <a:r>
              <a:rPr lang="en-GB" b="1" dirty="0">
                <a:solidFill>
                  <a:srgbClr val="990033"/>
                </a:solidFill>
                <a:latin typeface="Times New Roman" panose="02020603050405020304" pitchFamily="18" charset="0"/>
                <a:cs typeface="Times New Roman" panose="02020603050405020304" pitchFamily="18" charset="0"/>
              </a:rPr>
              <a:t>Group Policy</a:t>
            </a:r>
            <a:r>
              <a:rPr lang="en-GB" dirty="0">
                <a:solidFill>
                  <a:srgbClr val="990033"/>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Windows allows administrators to enforce security settings, network configuration, and other policies across all computers in a domain. </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Key aspects of Group Policy in networking include:</a:t>
            </a:r>
          </a:p>
          <a:p>
            <a:pPr algn="just">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Security Policies</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Controlling password policies, user access, and firewall settings.</a:t>
            </a:r>
          </a:p>
          <a:p>
            <a:pPr algn="just">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Network Configuration</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Configuring settings such as DNS, proxy servers, and wireless profiles across multiple machines.</a:t>
            </a: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CD7850-D4A1-1A54-5529-0282E096C26A}"/>
              </a:ext>
            </a:extLst>
          </p:cNvPr>
          <p:cNvSpPr>
            <a:spLocks noGrp="1"/>
          </p:cNvSpPr>
          <p:nvPr>
            <p:ph type="sldNum" sz="quarter" idx="12"/>
          </p:nvPr>
        </p:nvSpPr>
        <p:spPr/>
        <p:txBody>
          <a:bodyPr/>
          <a:lstStyle/>
          <a:p>
            <a:fld id="{28EDD502-B8EF-4D63-AEC5-DA450BCB9283}" type="slidenum">
              <a:rPr lang="en-GB" smtClean="0"/>
              <a:t>19</a:t>
            </a:fld>
            <a:endParaRPr lang="en-GB"/>
          </a:p>
        </p:txBody>
      </p:sp>
    </p:spTree>
    <p:extLst>
      <p:ext uri="{BB962C8B-B14F-4D97-AF65-F5344CB8AC3E}">
        <p14:creationId xmlns:p14="http://schemas.microsoft.com/office/powerpoint/2010/main" val="141458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2721-0962-E874-C869-4BB87B78A843}"/>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BE58089C-B18E-86C9-6EEA-AF3851AB748E}"/>
              </a:ext>
            </a:extLst>
          </p:cNvPr>
          <p:cNvSpPr>
            <a:spLocks noGrp="1"/>
          </p:cNvSpPr>
          <p:nvPr>
            <p:ph idx="1"/>
          </p:nvPr>
        </p:nvSpPr>
        <p:spPr>
          <a:xfrm>
            <a:off x="0" y="433953"/>
            <a:ext cx="11949193" cy="6424046"/>
          </a:xfrm>
        </p:spPr>
        <p:txBody>
          <a:bodyPr>
            <a:noAutofit/>
          </a:bodyPr>
          <a:lstStyle/>
          <a:p>
            <a:pPr algn="just">
              <a:lnSpc>
                <a:spcPct val="16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Windows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concepts refer to the key </a:t>
            </a:r>
          </a:p>
          <a:p>
            <a:pPr marL="0" indent="0" algn="just">
              <a:lnSpc>
                <a:spcPct val="16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principles</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technologies</a:t>
            </a:r>
            <a:r>
              <a:rPr lang="en-GB" dirty="0">
                <a:latin typeface="Times New Roman" panose="02020603050405020304" pitchFamily="18" charset="0"/>
                <a:cs typeface="Times New Roman" panose="02020603050405020304" pitchFamily="18" charset="0"/>
              </a:rPr>
              <a:t> used in </a:t>
            </a:r>
            <a:r>
              <a:rPr lang="en-GB" b="1" dirty="0">
                <a:solidFill>
                  <a:srgbClr val="0000CC"/>
                </a:solidFill>
                <a:latin typeface="Times New Roman" panose="02020603050405020304" pitchFamily="18" charset="0"/>
                <a:cs typeface="Times New Roman" panose="02020603050405020304" pitchFamily="18" charset="0"/>
              </a:rPr>
              <a:t>Windows</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operating</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systems</a:t>
            </a:r>
          </a:p>
          <a:p>
            <a:pPr marL="0" indent="0" algn="just">
              <a:lnSpc>
                <a:spcPct val="16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to </a:t>
            </a:r>
            <a:r>
              <a:rPr lang="en-GB" b="1" dirty="0">
                <a:solidFill>
                  <a:srgbClr val="990033"/>
                </a:solidFill>
                <a:latin typeface="Times New Roman" panose="02020603050405020304" pitchFamily="18" charset="0"/>
                <a:cs typeface="Times New Roman" panose="02020603050405020304" pitchFamily="18" charset="0"/>
              </a:rPr>
              <a:t>establish</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manage</a:t>
            </a:r>
            <a:r>
              <a:rPr lang="en-GB" dirty="0">
                <a:latin typeface="Times New Roman" panose="02020603050405020304" pitchFamily="18" charset="0"/>
                <a:cs typeface="Times New Roman" panose="02020603050405020304" pitchFamily="18" charset="0"/>
              </a:rPr>
              <a:t>, and </a:t>
            </a:r>
            <a:r>
              <a:rPr lang="en-GB" b="1" dirty="0">
                <a:solidFill>
                  <a:srgbClr val="990033"/>
                </a:solidFill>
                <a:latin typeface="Times New Roman" panose="02020603050405020304" pitchFamily="18" charset="0"/>
                <a:cs typeface="Times New Roman" panose="02020603050405020304" pitchFamily="18" charset="0"/>
              </a:rPr>
              <a:t>secure</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computer</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GB" b="1" dirty="0">
                <a:solidFill>
                  <a:srgbClr val="6600CC"/>
                </a:solidFill>
                <a:latin typeface="Times New Roman" panose="02020603050405020304" pitchFamily="18" charset="0"/>
                <a:cs typeface="Times New Roman" panose="02020603050405020304" pitchFamily="18" charset="0"/>
              </a:rPr>
              <a:t>Windows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networking</a:t>
            </a:r>
            <a:r>
              <a:rPr lang="en-GB" dirty="0">
                <a:latin typeface="Times New Roman" panose="02020603050405020304" pitchFamily="18" charset="0"/>
                <a:cs typeface="Times New Roman" panose="02020603050405020304" pitchFamily="18" charset="0"/>
              </a:rPr>
              <a:t> allows </a:t>
            </a:r>
            <a:r>
              <a:rPr lang="en-GB" b="1" dirty="0">
                <a:solidFill>
                  <a:srgbClr val="FF0000"/>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to </a:t>
            </a:r>
            <a:r>
              <a:rPr lang="en-GB" b="1" dirty="0">
                <a:solidFill>
                  <a:srgbClr val="FF0000"/>
                </a:solidFill>
                <a:latin typeface="Times New Roman" panose="02020603050405020304" pitchFamily="18" charset="0"/>
                <a:cs typeface="Times New Roman" panose="02020603050405020304" pitchFamily="18" charset="0"/>
              </a:rPr>
              <a:t>communicate</a:t>
            </a:r>
            <a:r>
              <a:rPr lang="en-GB" dirty="0">
                <a:latin typeface="Times New Roman" panose="02020603050405020304" pitchFamily="18" charset="0"/>
                <a:cs typeface="Times New Roman" panose="02020603050405020304" pitchFamily="18" charset="0"/>
              </a:rPr>
              <a:t> with </a:t>
            </a:r>
            <a:r>
              <a:rPr lang="en-GB" b="1" dirty="0">
                <a:solidFill>
                  <a:srgbClr val="FF0000"/>
                </a:solidFill>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other</a:t>
            </a:r>
            <a:r>
              <a:rPr lang="en-GB" dirty="0">
                <a:latin typeface="Times New Roman" panose="02020603050405020304" pitchFamily="18" charset="0"/>
                <a:cs typeface="Times New Roman" panose="02020603050405020304" pitchFamily="18" charset="0"/>
              </a:rPr>
              <a:t>, </a:t>
            </a:r>
          </a:p>
          <a:p>
            <a:pPr marL="0" indent="0" algn="just">
              <a:lnSpc>
                <a:spcPct val="160000"/>
              </a:lnSpc>
              <a:spcBef>
                <a:spcPts val="0"/>
              </a:spcBef>
              <a:buNone/>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share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(such as </a:t>
            </a:r>
            <a:r>
              <a:rPr lang="en-GB" b="1" dirty="0">
                <a:solidFill>
                  <a:srgbClr val="993366"/>
                </a:solidFill>
                <a:latin typeface="Times New Roman" panose="02020603050405020304" pitchFamily="18" charset="0"/>
                <a:cs typeface="Times New Roman" panose="02020603050405020304" pitchFamily="18" charset="0"/>
              </a:rPr>
              <a:t>files</a:t>
            </a:r>
            <a:r>
              <a:rPr lang="en-GB" dirty="0">
                <a:latin typeface="Times New Roman" panose="02020603050405020304" pitchFamily="18" charset="0"/>
                <a:cs typeface="Times New Roman" panose="02020603050405020304" pitchFamily="18" charset="0"/>
              </a:rPr>
              <a:t> and </a:t>
            </a:r>
            <a:r>
              <a:rPr lang="en-GB" b="1" dirty="0">
                <a:solidFill>
                  <a:srgbClr val="993366"/>
                </a:solidFill>
                <a:latin typeface="Times New Roman" panose="02020603050405020304" pitchFamily="18" charset="0"/>
                <a:cs typeface="Times New Roman" panose="02020603050405020304" pitchFamily="18" charset="0"/>
              </a:rPr>
              <a:t>printers</a:t>
            </a:r>
            <a:r>
              <a:rPr lang="en-GB" dirty="0">
                <a:latin typeface="Times New Roman" panose="02020603050405020304" pitchFamily="18" charset="0"/>
                <a:cs typeface="Times New Roman" panose="02020603050405020304" pitchFamily="18" charset="0"/>
              </a:rPr>
              <a:t>), and </a:t>
            </a:r>
          </a:p>
          <a:p>
            <a:pPr marL="0" indent="0" algn="just">
              <a:lnSpc>
                <a:spcPct val="16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access</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like </a:t>
            </a:r>
            <a:r>
              <a:rPr lang="en-GB" b="1" dirty="0">
                <a:latin typeface="Times New Roman" panose="02020603050405020304" pitchFamily="18" charset="0"/>
                <a:cs typeface="Times New Roman" panose="02020603050405020304" pitchFamily="18" charset="0"/>
              </a:rPr>
              <a:t>email</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web</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browsing</a:t>
            </a:r>
            <a:r>
              <a:rPr lang="en-GB" dirty="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Below are some of the </a:t>
            </a:r>
            <a:r>
              <a:rPr lang="en-GB" b="1" dirty="0">
                <a:solidFill>
                  <a:srgbClr val="6600CC"/>
                </a:solidFill>
                <a:latin typeface="Times New Roman" panose="02020603050405020304" pitchFamily="18" charset="0"/>
                <a:cs typeface="Times New Roman" panose="02020603050405020304" pitchFamily="18" charset="0"/>
              </a:rPr>
              <a:t>primary</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concepts</a:t>
            </a:r>
            <a:r>
              <a:rPr lang="en-GB" dirty="0">
                <a:latin typeface="Times New Roman" panose="02020603050405020304" pitchFamily="18" charset="0"/>
                <a:cs typeface="Times New Roman" panose="02020603050405020304" pitchFamily="18" charset="0"/>
              </a:rPr>
              <a:t> related to </a:t>
            </a:r>
            <a:r>
              <a:rPr lang="en-GB" b="1" dirty="0">
                <a:solidFill>
                  <a:srgbClr val="6600CC"/>
                </a:solidFill>
                <a:latin typeface="Times New Roman" panose="02020603050405020304" pitchFamily="18" charset="0"/>
                <a:cs typeface="Times New Roman" panose="02020603050405020304" pitchFamily="18" charset="0"/>
              </a:rPr>
              <a:t>networking</a:t>
            </a:r>
            <a:r>
              <a:rPr lang="en-GB" dirty="0">
                <a:latin typeface="Times New Roman" panose="02020603050405020304" pitchFamily="18" charset="0"/>
                <a:cs typeface="Times New Roman" panose="02020603050405020304" pitchFamily="18" charset="0"/>
              </a:rPr>
              <a:t> in a </a:t>
            </a:r>
            <a:r>
              <a:rPr lang="en-GB" b="1" dirty="0">
                <a:solidFill>
                  <a:srgbClr val="6600CC"/>
                </a:solidFill>
                <a:latin typeface="Times New Roman" panose="02020603050405020304" pitchFamily="18" charset="0"/>
                <a:cs typeface="Times New Roman" panose="02020603050405020304" pitchFamily="18" charset="0"/>
              </a:rPr>
              <a:t>Windows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environment</a:t>
            </a:r>
            <a:r>
              <a:rPr lang="en-GB" dirty="0">
                <a:latin typeface="Times New Roman" panose="02020603050405020304" pitchFamily="18" charset="0"/>
                <a:cs typeface="Times New Roman" panose="02020603050405020304" pitchFamily="18" charset="0"/>
              </a:rPr>
              <a:t>:</a:t>
            </a:r>
          </a:p>
          <a:p>
            <a:pPr algn="just">
              <a:lnSpc>
                <a:spcPct val="16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D52D7B-EDEF-D10E-DC93-3A4C7531828F}"/>
              </a:ext>
            </a:extLst>
          </p:cNvPr>
          <p:cNvSpPr>
            <a:spLocks noGrp="1"/>
          </p:cNvSpPr>
          <p:nvPr>
            <p:ph type="sldNum" sz="quarter" idx="12"/>
          </p:nvPr>
        </p:nvSpPr>
        <p:spPr/>
        <p:txBody>
          <a:bodyPr/>
          <a:lstStyle/>
          <a:p>
            <a:fld id="{28EDD502-B8EF-4D63-AEC5-DA450BCB9283}" type="slidenum">
              <a:rPr lang="en-GB" smtClean="0"/>
              <a:t>2</a:t>
            </a:fld>
            <a:endParaRPr lang="en-GB"/>
          </a:p>
        </p:txBody>
      </p:sp>
    </p:spTree>
    <p:extLst>
      <p:ext uri="{BB962C8B-B14F-4D97-AF65-F5344CB8AC3E}">
        <p14:creationId xmlns:p14="http://schemas.microsoft.com/office/powerpoint/2010/main" val="74664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5126"/>
            <a:ext cx="12192000" cy="6492874"/>
          </a:xfrm>
        </p:spPr>
        <p:txBody>
          <a:bodyPr>
            <a:noAutofit/>
          </a:bodyPr>
          <a:lstStyle/>
          <a:p>
            <a:pPr algn="just">
              <a:lnSpc>
                <a:spcPct val="150000"/>
              </a:lnSpc>
              <a:spcBef>
                <a:spcPts val="0"/>
              </a:spcBef>
              <a:buFont typeface="Wingdings" panose="05000000000000000000" pitchFamily="2" charset="2"/>
              <a:buChar char="§"/>
            </a:pPr>
            <a:r>
              <a:rPr lang="en-GB" b="1" dirty="0">
                <a:solidFill>
                  <a:srgbClr val="6600CC"/>
                </a:solidFill>
                <a:latin typeface="Times New Roman" panose="02020603050405020304" pitchFamily="18" charset="0"/>
                <a:cs typeface="Times New Roman" panose="02020603050405020304" pitchFamily="18" charset="0"/>
              </a:rPr>
              <a:t>Basic</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networking</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model</a:t>
            </a:r>
            <a:r>
              <a:rPr lang="en-GB" dirty="0">
                <a:latin typeface="Times New Roman" panose="02020603050405020304" pitchFamily="18" charset="0"/>
                <a:cs typeface="Times New Roman" panose="02020603050405020304" pitchFamily="18" charset="0"/>
              </a:rPr>
              <a:t> used for </a:t>
            </a:r>
            <a:r>
              <a:rPr lang="en-GB" b="1" dirty="0">
                <a:solidFill>
                  <a:srgbClr val="6600CC"/>
                </a:solidFill>
                <a:latin typeface="Times New Roman" panose="02020603050405020304" pitchFamily="18" charset="0"/>
                <a:cs typeface="Times New Roman" panose="02020603050405020304" pitchFamily="18" charset="0"/>
              </a:rPr>
              <a:t>small</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 where there is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no</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central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server</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managing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computer</a:t>
            </a:r>
            <a:r>
              <a:rPr lang="en-GB" dirty="0">
                <a:latin typeface="Times New Roman" panose="02020603050405020304" pitchFamily="18" charset="0"/>
                <a:cs typeface="Times New Roman" panose="02020603050405020304" pitchFamily="18" charset="0"/>
              </a:rPr>
              <a:t> in a </a:t>
            </a:r>
            <a:r>
              <a:rPr lang="en-GB" b="1" dirty="0">
                <a:solidFill>
                  <a:srgbClr val="990033"/>
                </a:solidFill>
                <a:latin typeface="Times New Roman" panose="02020603050405020304" pitchFamily="18" charset="0"/>
                <a:cs typeface="Times New Roman" panose="02020603050405020304" pitchFamily="18" charset="0"/>
              </a:rPr>
              <a:t>workgroup</a:t>
            </a:r>
            <a:r>
              <a:rPr lang="en-GB" dirty="0">
                <a:latin typeface="Times New Roman" panose="02020603050405020304" pitchFamily="18" charset="0"/>
                <a:cs typeface="Times New Roman" panose="02020603050405020304" pitchFamily="18" charset="0"/>
              </a:rPr>
              <a:t> is </a:t>
            </a:r>
            <a:r>
              <a:rPr lang="en-GB" b="1" dirty="0">
                <a:latin typeface="Times New Roman" panose="02020603050405020304" pitchFamily="18" charset="0"/>
                <a:cs typeface="Times New Roman" panose="02020603050405020304" pitchFamily="18" charset="0"/>
              </a:rPr>
              <a:t>responsible</a:t>
            </a:r>
            <a:r>
              <a:rPr lang="en-GB" dirty="0">
                <a:latin typeface="Times New Roman" panose="02020603050405020304" pitchFamily="18" charset="0"/>
                <a:cs typeface="Times New Roman" panose="02020603050405020304" pitchFamily="18" charset="0"/>
              </a:rPr>
              <a:t> for its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own</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administration</a:t>
            </a:r>
            <a:r>
              <a:rPr lang="en-GB" dirty="0">
                <a:latin typeface="Times New Roman" panose="02020603050405020304" pitchFamily="18" charset="0"/>
                <a:cs typeface="Times New Roman" panose="02020603050405020304" pitchFamily="18" charset="0"/>
              </a:rPr>
              <a:t>, including </a:t>
            </a:r>
            <a:r>
              <a:rPr lang="en-GB" b="1" dirty="0">
                <a:solidFill>
                  <a:srgbClr val="FF0000"/>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accounts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policies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resource</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sharing</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Workgroups</a:t>
            </a:r>
            <a:r>
              <a:rPr lang="en-GB" dirty="0">
                <a:latin typeface="Times New Roman" panose="02020603050405020304" pitchFamily="18" charset="0"/>
                <a:cs typeface="Times New Roman" panose="02020603050405020304" pitchFamily="18" charset="0"/>
              </a:rPr>
              <a:t> are typically used in </a:t>
            </a:r>
            <a:r>
              <a:rPr lang="en-GB" b="1" dirty="0">
                <a:latin typeface="Times New Roman" panose="02020603050405020304" pitchFamily="18" charset="0"/>
                <a:cs typeface="Times New Roman" panose="02020603050405020304" pitchFamily="18" charset="0"/>
              </a:rPr>
              <a:t>home</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small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office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environments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where </a:t>
            </a:r>
            <a:r>
              <a:rPr lang="en-GB" b="1" dirty="0">
                <a:solidFill>
                  <a:srgbClr val="6600CC"/>
                </a:solidFill>
                <a:latin typeface="Times New Roman" panose="02020603050405020304" pitchFamily="18" charset="0"/>
                <a:cs typeface="Times New Roman" panose="02020603050405020304" pitchFamily="18" charset="0"/>
              </a:rPr>
              <a:t>central</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more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complex</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configurations</a:t>
            </a:r>
            <a:r>
              <a:rPr lang="en-GB" dirty="0">
                <a:latin typeface="Times New Roman" panose="02020603050405020304" pitchFamily="18" charset="0"/>
                <a:cs typeface="Times New Roman" panose="02020603050405020304" pitchFamily="18" charset="0"/>
              </a:rPr>
              <a:t> (like a </a:t>
            </a:r>
            <a:r>
              <a:rPr lang="en-GB" b="1" dirty="0">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are </a:t>
            </a:r>
            <a:r>
              <a:rPr lang="en-GB" b="1" dirty="0">
                <a:latin typeface="Times New Roman" panose="02020603050405020304" pitchFamily="18" charset="0"/>
                <a:cs typeface="Times New Roman" panose="02020603050405020304" pitchFamily="18" charset="0"/>
              </a:rPr>
              <a:t>not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necessary</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Here are the </a:t>
            </a:r>
            <a:r>
              <a:rPr lang="en-GB" b="1" dirty="0">
                <a:latin typeface="Times New Roman" panose="02020603050405020304" pitchFamily="18" charset="0"/>
                <a:cs typeface="Times New Roman" panose="02020603050405020304" pitchFamily="18" charset="0"/>
              </a:rPr>
              <a:t>common characteristics</a:t>
            </a:r>
            <a:r>
              <a:rPr lang="en-GB" dirty="0">
                <a:latin typeface="Times New Roman" panose="02020603050405020304" pitchFamily="18" charset="0"/>
                <a:cs typeface="Times New Roman" panose="02020603050405020304" pitchFamily="18" charset="0"/>
              </a:rPr>
              <a:t> of </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workgroup</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accounts</a:t>
            </a:r>
            <a:r>
              <a:rPr lang="en-GB" dirty="0">
                <a:latin typeface="Times New Roman" panose="02020603050405020304" pitchFamily="18" charset="0"/>
                <a:cs typeface="Times New Roman" panose="02020603050405020304" pitchFamily="18" charset="0"/>
              </a:rPr>
              <a:t> in </a:t>
            </a:r>
            <a:r>
              <a:rPr lang="en-GB" b="1" dirty="0">
                <a:latin typeface="Times New Roman" panose="02020603050405020304" pitchFamily="18" charset="0"/>
                <a:cs typeface="Times New Roman" panose="02020603050405020304" pitchFamily="18" charset="0"/>
              </a:rPr>
              <a:t>Windows 10</a:t>
            </a:r>
            <a:r>
              <a:rPr lang="en-GB"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3D3B27F1-A1DB-4496-9D6F-C7E1FD4717E5}" type="slidenum">
              <a:rPr lang="en-GB" smtClean="0"/>
              <a:t>20</a:t>
            </a:fld>
            <a:endParaRPr lang="en-GB"/>
          </a:p>
        </p:txBody>
      </p:sp>
    </p:spTree>
    <p:extLst>
      <p:ext uri="{BB962C8B-B14F-4D97-AF65-F5344CB8AC3E}">
        <p14:creationId xmlns:p14="http://schemas.microsoft.com/office/powerpoint/2010/main" val="27359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1C609-C671-8B83-F383-429B055D6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82AED-4B68-40BE-1247-1808EE502680}"/>
              </a:ext>
            </a:extLst>
          </p:cNvPr>
          <p:cNvSpPr>
            <a:spLocks noGrp="1"/>
          </p:cNvSpPr>
          <p:nvPr>
            <p:ph type="title"/>
          </p:nvPr>
        </p:nvSpPr>
        <p:spPr>
          <a:xfrm>
            <a:off x="0" y="1"/>
            <a:ext cx="12192000"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902A89-4200-00CD-E685-4096F3E147F1}"/>
              </a:ext>
            </a:extLst>
          </p:cNvPr>
          <p:cNvSpPr>
            <a:spLocks noGrp="1"/>
          </p:cNvSpPr>
          <p:nvPr>
            <p:ph idx="1"/>
          </p:nvPr>
        </p:nvSpPr>
        <p:spPr>
          <a:xfrm>
            <a:off x="0" y="365126"/>
            <a:ext cx="12192000" cy="6492874"/>
          </a:xfrm>
        </p:spPr>
        <p:txBody>
          <a:bodyPr>
            <a:noAutofit/>
          </a:bodyPr>
          <a:lstStyle/>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1. Peer-to-Peer Network</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All </a:t>
            </a:r>
            <a:r>
              <a:rPr lang="en-GB" b="1" dirty="0">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are </a:t>
            </a:r>
            <a:r>
              <a:rPr lang="en-GB" b="1" dirty="0">
                <a:latin typeface="Times New Roman" panose="02020603050405020304" pitchFamily="18" charset="0"/>
                <a:cs typeface="Times New Roman" panose="02020603050405020304" pitchFamily="18" charset="0"/>
              </a:rPr>
              <a:t>peers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meaning</a:t>
            </a:r>
            <a:r>
              <a:rPr lang="en-GB" dirty="0">
                <a:latin typeface="Times New Roman" panose="02020603050405020304" pitchFamily="18" charset="0"/>
                <a:cs typeface="Times New Roman" panose="02020603050405020304" pitchFamily="18" charset="0"/>
              </a:rPr>
              <a:t> there is </a:t>
            </a:r>
          </a:p>
          <a:p>
            <a:pPr marL="0" indent="0" algn="just">
              <a:lnSpc>
                <a:spcPct val="150000"/>
              </a:lnSpc>
              <a:spcBef>
                <a:spcPts val="0"/>
              </a:spcBef>
              <a:buNone/>
            </a:pPr>
            <a:r>
              <a:rPr lang="en-GB" b="1" dirty="0">
                <a:solidFill>
                  <a:srgbClr val="993366"/>
                </a:solidFill>
                <a:latin typeface="Times New Roman" panose="02020603050405020304" pitchFamily="18" charset="0"/>
                <a:cs typeface="Times New Roman" panose="02020603050405020304" pitchFamily="18" charset="0"/>
              </a:rPr>
              <a:t>		no</a:t>
            </a:r>
            <a:r>
              <a:rPr lang="en-GB" dirty="0">
                <a:latin typeface="Times New Roman" panose="02020603050405020304" pitchFamily="18" charset="0"/>
                <a:cs typeface="Times New Roman" panose="02020603050405020304" pitchFamily="18" charset="0"/>
              </a:rPr>
              <a:t> </a:t>
            </a:r>
            <a:r>
              <a:rPr lang="en-GB" b="1" dirty="0">
                <a:solidFill>
                  <a:srgbClr val="993366"/>
                </a:solidFill>
                <a:latin typeface="Times New Roman" panose="02020603050405020304" pitchFamily="18" charset="0"/>
                <a:cs typeface="Times New Roman" panose="02020603050405020304" pitchFamily="18" charset="0"/>
              </a:rPr>
              <a:t>central</a:t>
            </a:r>
            <a:r>
              <a:rPr lang="en-GB" dirty="0">
                <a:latin typeface="Times New Roman" panose="02020603050405020304" pitchFamily="18" charset="0"/>
                <a:cs typeface="Times New Roman" panose="02020603050405020304" pitchFamily="18" charset="0"/>
              </a:rPr>
              <a:t> </a:t>
            </a:r>
            <a:r>
              <a:rPr lang="en-GB" b="1" dirty="0">
                <a:solidFill>
                  <a:srgbClr val="993366"/>
                </a:solidFill>
                <a:latin typeface="Times New Roman" panose="02020603050405020304" pitchFamily="18" charset="0"/>
                <a:cs typeface="Times New Roman" panose="02020603050405020304" pitchFamily="18" charset="0"/>
              </a:rPr>
              <a:t>server</a:t>
            </a:r>
            <a:r>
              <a:rPr lang="en-GB" dirty="0">
                <a:latin typeface="Times New Roman" panose="02020603050405020304" pitchFamily="18" charset="0"/>
                <a:cs typeface="Times New Roman" panose="02020603050405020304" pitchFamily="18" charset="0"/>
              </a:rPr>
              <a:t> or </a:t>
            </a:r>
            <a:r>
              <a:rPr lang="en-GB" b="1" dirty="0">
                <a:solidFill>
                  <a:srgbClr val="993366"/>
                </a:solidFill>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a:t>
            </a:r>
            <a:r>
              <a:rPr lang="en-GB" b="1" dirty="0">
                <a:solidFill>
                  <a:srgbClr val="993366"/>
                </a:solidFill>
                <a:latin typeface="Times New Roman" panose="02020603050405020304" pitchFamily="18" charset="0"/>
                <a:cs typeface="Times New Roman" panose="02020603050405020304" pitchFamily="18" charset="0"/>
              </a:rPr>
              <a:t>controller</a:t>
            </a:r>
            <a:r>
              <a:rPr lang="en-GB" dirty="0">
                <a:latin typeface="Times New Roman" panose="02020603050405020304" pitchFamily="18" charset="0"/>
                <a:cs typeface="Times New Roman" panose="02020603050405020304" pitchFamily="18" charset="0"/>
              </a:rPr>
              <a:t> that </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manages</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or </a:t>
            </a:r>
            <a:r>
              <a:rPr lang="en-GB" b="1" dirty="0">
                <a:solidFill>
                  <a:srgbClr val="00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Each </a:t>
            </a:r>
            <a:r>
              <a:rPr lang="en-GB" b="1" dirty="0">
                <a:latin typeface="Times New Roman" panose="02020603050405020304" pitchFamily="18" charset="0"/>
                <a:cs typeface="Times New Roman" panose="02020603050405020304" pitchFamily="18" charset="0"/>
              </a:rPr>
              <a:t>computer</a:t>
            </a:r>
            <a:r>
              <a:rPr lang="en-GB" dirty="0">
                <a:latin typeface="Times New Roman" panose="02020603050405020304" pitchFamily="18" charset="0"/>
                <a:cs typeface="Times New Roman" panose="02020603050405020304" pitchFamily="18" charset="0"/>
              </a:rPr>
              <a:t> is </a:t>
            </a:r>
            <a:r>
              <a:rPr lang="en-GB" b="1" dirty="0">
                <a:latin typeface="Times New Roman" panose="02020603050405020304" pitchFamily="18" charset="0"/>
                <a:cs typeface="Times New Roman" panose="02020603050405020304" pitchFamily="18" charset="0"/>
              </a:rPr>
              <a:t>self-managed</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controls</a:t>
            </a:r>
            <a:r>
              <a:rPr lang="en-GB" dirty="0">
                <a:latin typeface="Times New Roman" panose="02020603050405020304" pitchFamily="18" charset="0"/>
                <a:cs typeface="Times New Roman" panose="02020603050405020304" pitchFamily="18" charset="0"/>
              </a:rPr>
              <a:t> its </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own</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accounts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permissions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is in </a:t>
            </a:r>
            <a:r>
              <a:rPr lang="en-GB" b="1" dirty="0">
                <a:latin typeface="Times New Roman" panose="02020603050405020304" pitchFamily="18" charset="0"/>
                <a:cs typeface="Times New Roman" panose="02020603050405020304" pitchFamily="18" charset="0"/>
              </a:rPr>
              <a:t>contrast</a:t>
            </a:r>
            <a:r>
              <a:rPr lang="en-GB" dirty="0">
                <a:latin typeface="Times New Roman" panose="02020603050405020304" pitchFamily="18" charset="0"/>
                <a:cs typeface="Times New Roman" panose="02020603050405020304" pitchFamily="18" charset="0"/>
              </a:rPr>
              <a:t> to </a:t>
            </a:r>
            <a:r>
              <a:rPr lang="en-GB" b="1" dirty="0">
                <a:latin typeface="Times New Roman" panose="02020603050405020304" pitchFamily="18" charset="0"/>
                <a:cs typeface="Times New Roman" panose="02020603050405020304" pitchFamily="18" charset="0"/>
              </a:rPr>
              <a:t>domain-based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 where </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		one</a:t>
            </a:r>
            <a:r>
              <a:rPr lang="en-GB" dirty="0">
                <a:latin typeface="Times New Roman" panose="02020603050405020304" pitchFamily="18" charset="0"/>
                <a:cs typeface="Times New Roman" panose="02020603050405020304" pitchFamily="18" charset="0"/>
              </a:rPr>
              <a:t> or </a:t>
            </a:r>
            <a:r>
              <a:rPr lang="en-GB" b="1" dirty="0">
                <a:solidFill>
                  <a:srgbClr val="990033"/>
                </a:solidFill>
                <a:latin typeface="Times New Roman" panose="02020603050405020304" pitchFamily="18" charset="0"/>
                <a:cs typeface="Times New Roman" panose="02020603050405020304" pitchFamily="18" charset="0"/>
              </a:rPr>
              <a:t>more</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controllers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						manage</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and </a:t>
            </a:r>
            <a:r>
              <a:rPr lang="en-GB" b="1" dirty="0">
                <a:solidFill>
                  <a:srgbClr val="990033"/>
                </a:solidFill>
                <a:latin typeface="Times New Roman" panose="02020603050405020304" pitchFamily="18" charset="0"/>
                <a:cs typeface="Times New Roman" panose="02020603050405020304" pitchFamily="18" charset="0"/>
              </a:rPr>
              <a:t>authentication</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0085DC0-1F15-21CD-B595-D19EA8B0E59D}"/>
              </a:ext>
            </a:extLst>
          </p:cNvPr>
          <p:cNvSpPr>
            <a:spLocks noGrp="1"/>
          </p:cNvSpPr>
          <p:nvPr>
            <p:ph type="sldNum" sz="quarter" idx="12"/>
          </p:nvPr>
        </p:nvSpPr>
        <p:spPr/>
        <p:txBody>
          <a:bodyPr/>
          <a:lstStyle/>
          <a:p>
            <a:fld id="{3D3B27F1-A1DB-4496-9D6F-C7E1FD4717E5}" type="slidenum">
              <a:rPr lang="en-GB" smtClean="0"/>
              <a:t>21</a:t>
            </a:fld>
            <a:endParaRPr lang="en-GB"/>
          </a:p>
        </p:txBody>
      </p:sp>
    </p:spTree>
    <p:extLst>
      <p:ext uri="{BB962C8B-B14F-4D97-AF65-F5344CB8AC3E}">
        <p14:creationId xmlns:p14="http://schemas.microsoft.com/office/powerpoint/2010/main" val="297760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88E0F-4B32-D642-0C7F-FBE9D368D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BA9C9-7D84-3EC1-673A-D7269B22EAEE}"/>
              </a:ext>
            </a:extLst>
          </p:cNvPr>
          <p:cNvSpPr>
            <a:spLocks noGrp="1"/>
          </p:cNvSpPr>
          <p:nvPr>
            <p:ph type="title"/>
          </p:nvPr>
        </p:nvSpPr>
        <p:spPr>
          <a:xfrm>
            <a:off x="0" y="1"/>
            <a:ext cx="12192000"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6D83C3-A523-F9D1-0B69-D525F531BCB3}"/>
              </a:ext>
            </a:extLst>
          </p:cNvPr>
          <p:cNvSpPr>
            <a:spLocks noGrp="1"/>
          </p:cNvSpPr>
          <p:nvPr>
            <p:ph idx="1"/>
          </p:nvPr>
        </p:nvSpPr>
        <p:spPr>
          <a:xfrm>
            <a:off x="0" y="136525"/>
            <a:ext cx="12192000" cy="6721475"/>
          </a:xfrm>
        </p:spPr>
        <p:txBody>
          <a:bodyPr>
            <a:noAutofit/>
          </a:bodyPr>
          <a:lstStyle/>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2. Local User Accounts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a workgroup, user </a:t>
            </a:r>
            <a:r>
              <a:rPr lang="en-GB" sz="2400" b="1" dirty="0">
                <a:latin typeface="Times New Roman" panose="02020603050405020304" pitchFamily="18" charset="0"/>
                <a:cs typeface="Times New Roman" panose="02020603050405020304" pitchFamily="18" charset="0"/>
              </a:rPr>
              <a:t>accounts</a:t>
            </a:r>
            <a:r>
              <a:rPr lang="en-GB" sz="2400" dirty="0">
                <a:latin typeface="Times New Roman" panose="02020603050405020304" pitchFamily="18" charset="0"/>
                <a:cs typeface="Times New Roman" panose="02020603050405020304" pitchFamily="18" charset="0"/>
              </a:rPr>
              <a:t> are typically </a:t>
            </a:r>
            <a:r>
              <a:rPr lang="en-GB" sz="2400" b="1" dirty="0">
                <a:latin typeface="Times New Roman" panose="02020603050405020304" pitchFamily="18" charset="0"/>
                <a:cs typeface="Times New Roman" panose="02020603050405020304" pitchFamily="18" charset="0"/>
              </a:rPr>
              <a:t>local accounts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This means the </a:t>
            </a:r>
            <a:r>
              <a:rPr lang="en-GB" sz="2400" b="1" dirty="0">
                <a:solidFill>
                  <a:srgbClr val="0000CC"/>
                </a:solidFill>
                <a:latin typeface="Times New Roman" panose="02020603050405020304" pitchFamily="18" charset="0"/>
                <a:cs typeface="Times New Roman" panose="02020603050405020304" pitchFamily="18" charset="0"/>
              </a:rPr>
              <a:t>accounts</a:t>
            </a:r>
            <a:r>
              <a:rPr lang="en-GB" sz="2400" dirty="0">
                <a:latin typeface="Times New Roman" panose="02020603050405020304" pitchFamily="18" charset="0"/>
                <a:cs typeface="Times New Roman" panose="02020603050405020304" pitchFamily="18" charset="0"/>
              </a:rPr>
              <a:t> are </a:t>
            </a:r>
            <a:r>
              <a:rPr lang="en-GB" sz="2400" b="1" dirty="0">
                <a:solidFill>
                  <a:srgbClr val="0000CC"/>
                </a:solidFill>
                <a:latin typeface="Times New Roman" panose="02020603050405020304" pitchFamily="18" charset="0"/>
                <a:cs typeface="Times New Roman" panose="02020603050405020304" pitchFamily="18" charset="0"/>
              </a:rPr>
              <a:t>created</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managed</a:t>
            </a:r>
            <a:r>
              <a:rPr lang="en-GB" sz="2400" dirty="0">
                <a:latin typeface="Times New Roman" panose="02020603050405020304" pitchFamily="18" charset="0"/>
                <a:cs typeface="Times New Roman" panose="02020603050405020304" pitchFamily="18" charset="0"/>
              </a:rPr>
              <a:t> on the </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		individual</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computers</a:t>
            </a:r>
            <a:r>
              <a:rPr lang="en-GB" sz="2400" dirty="0">
                <a:latin typeface="Times New Roman" panose="02020603050405020304" pitchFamily="18" charset="0"/>
                <a:cs typeface="Times New Roman" panose="02020603050405020304" pitchFamily="18" charset="0"/>
              </a:rPr>
              <a:t> (rather than in a </a:t>
            </a: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central directory</a:t>
            </a:r>
            <a:r>
              <a:rPr lang="en-GB" sz="2400" dirty="0">
                <a:latin typeface="Times New Roman" panose="02020603050405020304" pitchFamily="18" charset="0"/>
                <a:cs typeface="Times New Roman" panose="02020603050405020304" pitchFamily="18" charset="0"/>
              </a:rPr>
              <a:t> like </a:t>
            </a:r>
            <a:r>
              <a:rPr lang="en-GB" sz="2400" b="1" dirty="0">
                <a:latin typeface="Times New Roman" panose="02020603050405020304" pitchFamily="18" charset="0"/>
                <a:cs typeface="Times New Roman" panose="02020603050405020304" pitchFamily="18" charset="0"/>
              </a:rPr>
              <a:t>Active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Directory</a:t>
            </a:r>
            <a:r>
              <a:rPr lang="en-GB" sz="2400" dirty="0">
                <a:latin typeface="Times New Roman" panose="02020603050405020304" pitchFamily="18" charset="0"/>
                <a:cs typeface="Times New Roman" panose="02020603050405020304" pitchFamily="18" charset="0"/>
              </a:rPr>
              <a:t> in a </a:t>
            </a:r>
            <a:r>
              <a:rPr lang="en-GB" sz="2400" b="1" dirty="0">
                <a:latin typeface="Times New Roman" panose="02020603050405020304" pitchFamily="18" charset="0"/>
                <a:cs typeface="Times New Roman" panose="02020603050405020304" pitchFamily="18" charset="0"/>
              </a:rPr>
              <a:t>domain</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Each </a:t>
            </a:r>
            <a:r>
              <a:rPr lang="en-GB" sz="2400" b="1" dirty="0">
                <a:solidFill>
                  <a:srgbClr val="6600CC"/>
                </a:solidFill>
                <a:latin typeface="Times New Roman" panose="02020603050405020304" pitchFamily="18" charset="0"/>
                <a:cs typeface="Times New Roman" panose="02020603050405020304" pitchFamily="18" charset="0"/>
              </a:rPr>
              <a:t>user</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account</a:t>
            </a:r>
            <a:r>
              <a:rPr lang="en-GB" sz="2400" dirty="0">
                <a:latin typeface="Times New Roman" panose="02020603050405020304" pitchFamily="18" charset="0"/>
                <a:cs typeface="Times New Roman" panose="02020603050405020304" pitchFamily="18" charset="0"/>
              </a:rPr>
              <a:t> is </a:t>
            </a:r>
            <a:r>
              <a:rPr lang="en-GB" sz="2400" b="1" dirty="0">
                <a:solidFill>
                  <a:srgbClr val="6600CC"/>
                </a:solidFill>
                <a:latin typeface="Times New Roman" panose="02020603050405020304" pitchFamily="18" charset="0"/>
                <a:cs typeface="Times New Roman" panose="02020603050405020304" pitchFamily="18" charset="0"/>
              </a:rPr>
              <a:t>local</a:t>
            </a:r>
            <a:r>
              <a:rPr lang="en-GB" sz="2400" dirty="0">
                <a:latin typeface="Times New Roman" panose="02020603050405020304" pitchFamily="18" charset="0"/>
                <a:cs typeface="Times New Roman" panose="02020603050405020304" pitchFamily="18" charset="0"/>
              </a:rPr>
              <a:t> to the </a:t>
            </a:r>
            <a:r>
              <a:rPr lang="en-GB" sz="2400" b="1" dirty="0">
                <a:solidFill>
                  <a:srgbClr val="6600CC"/>
                </a:solidFill>
                <a:latin typeface="Times New Roman" panose="02020603050405020304" pitchFamily="18" charset="0"/>
                <a:cs typeface="Times New Roman" panose="02020603050405020304" pitchFamily="18" charset="0"/>
              </a:rPr>
              <a:t>machine</a:t>
            </a:r>
            <a:r>
              <a:rPr lang="en-GB" sz="2400" dirty="0">
                <a:latin typeface="Times New Roman" panose="02020603050405020304" pitchFamily="18" charset="0"/>
                <a:cs typeface="Times New Roman" panose="02020603050405020304" pitchFamily="18" charset="0"/>
              </a:rPr>
              <a:t>, meaning if a </a:t>
            </a:r>
          </a:p>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user</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logs</a:t>
            </a:r>
            <a:r>
              <a:rPr lang="en-GB" sz="2400" dirty="0">
                <a:latin typeface="Times New Roman" panose="02020603050405020304" pitchFamily="18" charset="0"/>
                <a:cs typeface="Times New Roman" panose="02020603050405020304" pitchFamily="18" charset="0"/>
              </a:rPr>
              <a:t> onto a </a:t>
            </a:r>
            <a:r>
              <a:rPr lang="en-GB" sz="2400" b="1" dirty="0">
                <a:solidFill>
                  <a:srgbClr val="990033"/>
                </a:solidFill>
                <a:latin typeface="Times New Roman" panose="02020603050405020304" pitchFamily="18" charset="0"/>
                <a:cs typeface="Times New Roman" panose="02020603050405020304" pitchFamily="18" charset="0"/>
              </a:rPr>
              <a:t>different</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computer</a:t>
            </a:r>
            <a:r>
              <a:rPr lang="en-GB" sz="2400" dirty="0">
                <a:latin typeface="Times New Roman" panose="02020603050405020304" pitchFamily="18" charset="0"/>
                <a:cs typeface="Times New Roman" panose="02020603050405020304" pitchFamily="18" charset="0"/>
              </a:rPr>
              <a:t> in the </a:t>
            </a:r>
            <a:r>
              <a:rPr lang="en-GB" sz="2400" b="1" dirty="0">
                <a:solidFill>
                  <a:srgbClr val="990033"/>
                </a:solidFill>
                <a:latin typeface="Times New Roman" panose="02020603050405020304" pitchFamily="18" charset="0"/>
                <a:cs typeface="Times New Roman" panose="02020603050405020304" pitchFamily="18" charset="0"/>
              </a:rPr>
              <a:t>workgroup</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their </a:t>
            </a:r>
            <a:r>
              <a:rPr lang="en-GB" sz="2400" b="1" dirty="0">
                <a:latin typeface="Times New Roman" panose="02020603050405020304" pitchFamily="18" charset="0"/>
                <a:cs typeface="Times New Roman" panose="02020603050405020304" pitchFamily="18" charset="0"/>
              </a:rPr>
              <a:t>credentials</a:t>
            </a:r>
            <a:r>
              <a:rPr lang="en-GB" sz="2400" dirty="0">
                <a:latin typeface="Times New Roman" panose="02020603050405020304" pitchFamily="18" charset="0"/>
                <a:cs typeface="Times New Roman" panose="02020603050405020304" pitchFamily="18" charset="0"/>
              </a:rPr>
              <a:t> are </a:t>
            </a:r>
            <a:r>
              <a:rPr lang="en-GB" sz="2400" b="1" dirty="0">
                <a:latin typeface="Times New Roman" panose="02020603050405020304" pitchFamily="18" charset="0"/>
                <a:cs typeface="Times New Roman" panose="02020603050405020304" pitchFamily="18" charset="0"/>
              </a:rPr>
              <a:t>not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automatically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recognized</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FF0000"/>
                </a:solidFill>
                <a:latin typeface="Times New Roman" panose="02020603050405020304" pitchFamily="18" charset="0"/>
                <a:cs typeface="Times New Roman" panose="02020603050405020304" pitchFamily="18" charset="0"/>
              </a:rPr>
              <a:t>2.1 Username and Password</a:t>
            </a:r>
            <a:r>
              <a:rPr lang="en-GB" sz="2400" dirty="0">
                <a:solidFill>
                  <a:srgbClr val="FF0000"/>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Local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accounts</a:t>
            </a:r>
            <a:r>
              <a:rPr lang="en-GB" sz="2400" dirty="0">
                <a:latin typeface="Times New Roman" panose="02020603050405020304" pitchFamily="18" charset="0"/>
                <a:cs typeface="Times New Roman" panose="02020603050405020304" pitchFamily="18" charset="0"/>
              </a:rPr>
              <a:t> consist of a </a:t>
            </a:r>
            <a:r>
              <a:rPr lang="en-GB" sz="2400" b="1" dirty="0">
                <a:latin typeface="Times New Roman" panose="02020603050405020304" pitchFamily="18" charset="0"/>
                <a:cs typeface="Times New Roman" panose="02020603050405020304" pitchFamily="18" charset="0"/>
              </a:rPr>
              <a:t>username</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password</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These </a:t>
            </a:r>
            <a:r>
              <a:rPr lang="en-GB" sz="2400" b="1" dirty="0">
                <a:solidFill>
                  <a:srgbClr val="6600CC"/>
                </a:solidFill>
                <a:latin typeface="Times New Roman" panose="02020603050405020304" pitchFamily="18" charset="0"/>
                <a:cs typeface="Times New Roman" panose="02020603050405020304" pitchFamily="18" charset="0"/>
              </a:rPr>
              <a:t>credentials</a:t>
            </a:r>
            <a:r>
              <a:rPr lang="en-GB" sz="2400" dirty="0">
                <a:latin typeface="Times New Roman" panose="02020603050405020304" pitchFamily="18" charset="0"/>
                <a:cs typeface="Times New Roman" panose="02020603050405020304" pitchFamily="18" charset="0"/>
              </a:rPr>
              <a:t> are used to </a:t>
            </a:r>
            <a:r>
              <a:rPr lang="en-GB" sz="2400" b="1" dirty="0">
                <a:solidFill>
                  <a:srgbClr val="6600CC"/>
                </a:solidFill>
                <a:latin typeface="Times New Roman" panose="02020603050405020304" pitchFamily="18" charset="0"/>
                <a:cs typeface="Times New Roman" panose="02020603050405020304" pitchFamily="18" charset="0"/>
              </a:rPr>
              <a:t>log</a:t>
            </a:r>
            <a:r>
              <a:rPr lang="en-GB" sz="2400" dirty="0">
                <a:latin typeface="Times New Roman" panose="02020603050405020304" pitchFamily="18" charset="0"/>
                <a:cs typeface="Times New Roman" panose="02020603050405020304" pitchFamily="18" charset="0"/>
              </a:rPr>
              <a:t> into a </a:t>
            </a:r>
            <a:r>
              <a:rPr lang="en-GB" sz="2400" b="1" dirty="0">
                <a:solidFill>
                  <a:srgbClr val="6600CC"/>
                </a:solidFill>
                <a:latin typeface="Times New Roman" panose="02020603050405020304" pitchFamily="18" charset="0"/>
                <a:cs typeface="Times New Roman" panose="02020603050405020304" pitchFamily="18" charset="0"/>
              </a:rPr>
              <a:t>specific</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computer</a:t>
            </a:r>
            <a:r>
              <a:rPr lang="en-GB" sz="2400" dirty="0">
                <a:latin typeface="Times New Roman" panose="02020603050405020304" pitchFamily="18" charset="0"/>
                <a:cs typeface="Times New Roman" panose="02020603050405020304" pitchFamily="18" charset="0"/>
              </a:rPr>
              <a:t> in the </a:t>
            </a:r>
            <a:r>
              <a:rPr lang="en-GB" sz="2400" b="1" dirty="0">
                <a:solidFill>
                  <a:srgbClr val="6600CC"/>
                </a:solidFill>
                <a:latin typeface="Times New Roman" panose="02020603050405020304" pitchFamily="18" charset="0"/>
                <a:cs typeface="Times New Roman" panose="02020603050405020304" pitchFamily="18" charset="0"/>
              </a:rPr>
              <a:t>workgroup</a:t>
            </a:r>
            <a:r>
              <a:rPr lang="en-GB" sz="24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if they are </a:t>
            </a:r>
            <a:r>
              <a:rPr lang="en-GB" sz="2400" b="1" dirty="0">
                <a:latin typeface="Times New Roman" panose="02020603050405020304" pitchFamily="18" charset="0"/>
                <a:cs typeface="Times New Roman" panose="02020603050405020304" pitchFamily="18" charset="0"/>
              </a:rPr>
              <a:t>not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set</a:t>
            </a:r>
            <a:r>
              <a:rPr lang="en-GB" sz="2400" dirty="0">
                <a:latin typeface="Times New Roman" panose="02020603050405020304" pitchFamily="18" charset="0"/>
                <a:cs typeface="Times New Roman" panose="02020603050405020304" pitchFamily="18" charset="0"/>
              </a:rPr>
              <a:t> up on other </a:t>
            </a:r>
            <a:r>
              <a:rPr lang="en-GB" sz="2400" b="1" dirty="0">
                <a:latin typeface="Times New Roman" panose="02020603050405020304" pitchFamily="18" charset="0"/>
                <a:cs typeface="Times New Roman" panose="02020603050405020304" pitchFamily="18" charset="0"/>
              </a:rPr>
              <a:t>computers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will be </a:t>
            </a:r>
            <a:r>
              <a:rPr lang="en-GB" sz="2400" b="1" dirty="0">
                <a:latin typeface="Times New Roman" panose="02020603050405020304" pitchFamily="18" charset="0"/>
                <a:cs typeface="Times New Roman" panose="02020603050405020304" pitchFamily="18" charset="0"/>
              </a:rPr>
              <a:t>denied</a:t>
            </a:r>
            <a:r>
              <a:rPr lang="en-GB" sz="2400" dirty="0">
                <a:latin typeface="Times New Roman" panose="02020603050405020304" pitchFamily="18" charset="0"/>
                <a:cs typeface="Times New Roman" panose="02020603050405020304" pitchFamily="18" charset="0"/>
              </a:rPr>
              <a:t> on those machines.</a:t>
            </a:r>
          </a:p>
        </p:txBody>
      </p:sp>
      <p:sp>
        <p:nvSpPr>
          <p:cNvPr id="4" name="Slide Number Placeholder 3">
            <a:extLst>
              <a:ext uri="{FF2B5EF4-FFF2-40B4-BE49-F238E27FC236}">
                <a16:creationId xmlns:a16="http://schemas.microsoft.com/office/drawing/2014/main" id="{9CBDEEBA-4C1A-D129-100B-6DC435291A1D}"/>
              </a:ext>
            </a:extLst>
          </p:cNvPr>
          <p:cNvSpPr>
            <a:spLocks noGrp="1"/>
          </p:cNvSpPr>
          <p:nvPr>
            <p:ph type="sldNum" sz="quarter" idx="12"/>
          </p:nvPr>
        </p:nvSpPr>
        <p:spPr/>
        <p:txBody>
          <a:bodyPr/>
          <a:lstStyle/>
          <a:p>
            <a:fld id="{3D3B27F1-A1DB-4496-9D6F-C7E1FD4717E5}" type="slidenum">
              <a:rPr lang="en-GB" smtClean="0"/>
              <a:t>22</a:t>
            </a:fld>
            <a:endParaRPr lang="en-GB" dirty="0"/>
          </a:p>
        </p:txBody>
      </p:sp>
    </p:spTree>
    <p:extLst>
      <p:ext uri="{BB962C8B-B14F-4D97-AF65-F5344CB8AC3E}">
        <p14:creationId xmlns:p14="http://schemas.microsoft.com/office/powerpoint/2010/main" val="280151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C77F1-C1F1-7724-DA17-6DFBDA9F8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1D490-C68A-4A37-80F7-B2C4816EDBDB}"/>
              </a:ext>
            </a:extLst>
          </p:cNvPr>
          <p:cNvSpPr>
            <a:spLocks noGrp="1"/>
          </p:cNvSpPr>
          <p:nvPr>
            <p:ph type="title"/>
          </p:nvPr>
        </p:nvSpPr>
        <p:spPr>
          <a:xfrm>
            <a:off x="0" y="1"/>
            <a:ext cx="12192000"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831399-308D-9E6C-1FC3-50B1F36757E2}"/>
              </a:ext>
            </a:extLst>
          </p:cNvPr>
          <p:cNvSpPr>
            <a:spLocks noGrp="1"/>
          </p:cNvSpPr>
          <p:nvPr>
            <p:ph idx="1"/>
          </p:nvPr>
        </p:nvSpPr>
        <p:spPr>
          <a:xfrm>
            <a:off x="0" y="365126"/>
            <a:ext cx="12192000" cy="6492874"/>
          </a:xfrm>
        </p:spPr>
        <p:txBody>
          <a:bodyPr>
            <a:noAutofit/>
          </a:bodyPr>
          <a:lstStyle/>
          <a:p>
            <a:pPr marL="0" indent="0" algn="just">
              <a:lnSpc>
                <a:spcPct val="150000"/>
              </a:lnSpc>
              <a:spcBef>
                <a:spcPts val="0"/>
              </a:spcBef>
              <a:buNone/>
            </a:pPr>
            <a:r>
              <a:rPr lang="en-GB" sz="2600" b="1" dirty="0">
                <a:solidFill>
                  <a:srgbClr val="990033"/>
                </a:solidFill>
                <a:latin typeface="Times New Roman" panose="02020603050405020304" pitchFamily="18" charset="0"/>
                <a:cs typeface="Times New Roman" panose="02020603050405020304" pitchFamily="18" charset="0"/>
              </a:rPr>
              <a:t>3. No Centralized Authentication</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Each </a:t>
            </a:r>
            <a:r>
              <a:rPr lang="en-GB" sz="2600" b="1" dirty="0">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manages</a:t>
            </a:r>
            <a:r>
              <a:rPr lang="en-GB" sz="2600" dirty="0">
                <a:latin typeface="Times New Roman" panose="02020603050405020304" pitchFamily="18" charset="0"/>
                <a:cs typeface="Times New Roman" panose="02020603050405020304" pitchFamily="18" charset="0"/>
              </a:rPr>
              <a:t> its own </a:t>
            </a:r>
            <a:r>
              <a:rPr lang="en-GB" sz="2600" b="1" dirty="0">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credentials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accounts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independently</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If a </a:t>
            </a:r>
            <a:r>
              <a:rPr lang="en-GB" sz="2600" b="1" dirty="0">
                <a:solidFill>
                  <a:srgbClr val="6600CC"/>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to </a:t>
            </a:r>
            <a:r>
              <a:rPr lang="en-GB" sz="2600" b="1" dirty="0">
                <a:solidFill>
                  <a:srgbClr val="66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e.g., files, printers</a:t>
            </a:r>
            <a:r>
              <a:rPr lang="en-GB" sz="2600" dirty="0">
                <a:latin typeface="Times New Roman" panose="02020603050405020304" pitchFamily="18" charset="0"/>
                <a:cs typeface="Times New Roman" panose="02020603050405020304" pitchFamily="18" charset="0"/>
              </a:rPr>
              <a:t>) on </a:t>
            </a:r>
            <a:r>
              <a:rPr lang="en-GB" sz="2600" b="1" dirty="0">
                <a:solidFill>
                  <a:srgbClr val="993366"/>
                </a:solidFill>
                <a:latin typeface="Times New Roman" panose="02020603050405020304" pitchFamily="18" charset="0"/>
                <a:cs typeface="Times New Roman" panose="02020603050405020304" pitchFamily="18" charset="0"/>
              </a:rPr>
              <a:t>another</a:t>
            </a:r>
            <a:r>
              <a:rPr lang="en-GB" sz="2600" dirty="0">
                <a:latin typeface="Times New Roman" panose="02020603050405020304" pitchFamily="18" charset="0"/>
                <a:cs typeface="Times New Roman" panose="02020603050405020304" pitchFamily="18" charset="0"/>
              </a:rPr>
              <a:t> </a:t>
            </a:r>
            <a:r>
              <a:rPr lang="en-GB" sz="2600" b="1" dirty="0">
                <a:solidFill>
                  <a:srgbClr val="993366"/>
                </a:solidFill>
                <a:latin typeface="Times New Roman" panose="02020603050405020304" pitchFamily="18" charset="0"/>
                <a:cs typeface="Times New Roman" panose="02020603050405020304" pitchFamily="18" charset="0"/>
              </a:rPr>
              <a:t>computer</a:t>
            </a:r>
          </a:p>
          <a:p>
            <a:pPr marL="0" indent="0" algn="just">
              <a:lnSpc>
                <a:spcPct val="150000"/>
              </a:lnSpc>
              <a:spcBef>
                <a:spcPts val="0"/>
              </a:spcBef>
              <a:buNone/>
            </a:pPr>
            <a:r>
              <a:rPr lang="en-GB" sz="2600" b="1" dirty="0">
                <a:solidFill>
                  <a:srgbClr val="993366"/>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 the </a:t>
            </a:r>
            <a:r>
              <a:rPr lang="en-GB" sz="2600" b="1" dirty="0">
                <a:solidFill>
                  <a:srgbClr val="FF0000"/>
                </a:solidFill>
                <a:latin typeface="Times New Roman" panose="02020603050405020304" pitchFamily="18" charset="0"/>
                <a:cs typeface="Times New Roman" panose="02020603050405020304" pitchFamily="18" charset="0"/>
              </a:rPr>
              <a:t>workgroup</a:t>
            </a:r>
            <a:r>
              <a:rPr lang="en-GB" sz="2600" dirty="0">
                <a:latin typeface="Times New Roman" panose="02020603050405020304" pitchFamily="18" charset="0"/>
                <a:cs typeface="Times New Roman" panose="02020603050405020304" pitchFamily="18" charset="0"/>
              </a:rPr>
              <a:t>, they must have a </a:t>
            </a:r>
            <a:r>
              <a:rPr lang="en-GB" sz="2600" b="1" dirty="0">
                <a:solidFill>
                  <a:srgbClr val="FF0000"/>
                </a:solidFill>
                <a:latin typeface="Times New Roman" panose="02020603050405020304" pitchFamily="18" charset="0"/>
                <a:cs typeface="Times New Roman" panose="02020603050405020304" pitchFamily="18" charset="0"/>
              </a:rPr>
              <a:t>local</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account</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with the </a:t>
            </a:r>
            <a:r>
              <a:rPr lang="en-GB" sz="2600" b="1" dirty="0">
                <a:solidFill>
                  <a:srgbClr val="FF0000"/>
                </a:solidFill>
                <a:latin typeface="Times New Roman" panose="02020603050405020304" pitchFamily="18" charset="0"/>
                <a:cs typeface="Times New Roman" panose="02020603050405020304" pitchFamily="18" charset="0"/>
              </a:rPr>
              <a:t>same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username</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password</a:t>
            </a:r>
            <a:r>
              <a:rPr lang="en-GB" sz="2600" dirty="0">
                <a:latin typeface="Times New Roman" panose="02020603050405020304" pitchFamily="18" charset="0"/>
                <a:cs typeface="Times New Roman" panose="02020603050405020304" pitchFamily="18" charset="0"/>
              </a:rPr>
              <a:t> on that </a:t>
            </a:r>
            <a:r>
              <a:rPr lang="en-GB" sz="2600" b="1" dirty="0">
                <a:solidFill>
                  <a:srgbClr val="FF0000"/>
                </a:solidFill>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990033"/>
                </a:solidFill>
                <a:latin typeface="Times New Roman" panose="02020603050405020304" pitchFamily="18" charset="0"/>
                <a:cs typeface="Times New Roman" panose="02020603050405020304" pitchFamily="18" charset="0"/>
              </a:rPr>
              <a:t>4. Limited Security Features</a:t>
            </a:r>
          </a:p>
          <a:p>
            <a:pPr marL="0" indent="0">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4.1 No Active Directory</a:t>
            </a:r>
            <a:r>
              <a:rPr lang="en-GB" sz="2600"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ü"/>
            </a:pPr>
            <a:r>
              <a:rPr lang="en-GB" sz="2600" b="1" dirty="0">
                <a:solidFill>
                  <a:srgbClr val="006600"/>
                </a:solidFill>
                <a:latin typeface="Times New Roman" panose="02020603050405020304" pitchFamily="18" charset="0"/>
                <a:cs typeface="Times New Roman" panose="02020603050405020304" pitchFamily="18" charset="0"/>
              </a:rPr>
              <a:t>Workgroups</a:t>
            </a:r>
            <a:r>
              <a:rPr lang="en-GB" sz="2600" dirty="0">
                <a:latin typeface="Times New Roman" panose="02020603050405020304" pitchFamily="18" charset="0"/>
                <a:cs typeface="Times New Roman" panose="02020603050405020304" pitchFamily="18" charset="0"/>
              </a:rPr>
              <a:t> do </a:t>
            </a:r>
            <a:r>
              <a:rPr lang="en-GB" sz="2600" b="1" dirty="0">
                <a:solidFill>
                  <a:srgbClr val="006600"/>
                </a:solidFill>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support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 tools like </a:t>
            </a:r>
          </a:p>
          <a:p>
            <a:pPr marL="0" indent="0">
              <a:lnSpc>
                <a:spcPct val="150000"/>
              </a:lnSpc>
              <a:spcBef>
                <a:spcPts val="0"/>
              </a:spcBef>
              <a:buNone/>
            </a:pPr>
            <a:r>
              <a:rPr lang="en-GB" sz="2600" b="1" dirty="0">
                <a:latin typeface="Times New Roman" panose="02020603050405020304" pitchFamily="18" charset="0"/>
                <a:cs typeface="Times New Roman" panose="02020603050405020304" pitchFamily="18" charset="0"/>
              </a:rPr>
              <a:t>		Active Directory (AD)</a:t>
            </a:r>
            <a:r>
              <a:rPr lang="en-GB" sz="2600" dirty="0">
                <a:latin typeface="Times New Roman" panose="02020603050405020304" pitchFamily="18" charset="0"/>
                <a:cs typeface="Times New Roman" panose="02020603050405020304" pitchFamily="18" charset="0"/>
              </a:rPr>
              <a:t>, so </a:t>
            </a:r>
            <a:r>
              <a:rPr lang="en-GB" sz="2600" b="1" dirty="0">
                <a:solidFill>
                  <a:srgbClr val="6600CC"/>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settings like </a:t>
            </a:r>
            <a:r>
              <a:rPr lang="en-GB" sz="2600" b="1" dirty="0">
                <a:solidFill>
                  <a:srgbClr val="6600CC"/>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groups</a:t>
            </a:r>
            <a:r>
              <a:rPr lang="en-GB" sz="2600"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security</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policies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resource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are </a:t>
            </a:r>
          </a:p>
          <a:p>
            <a:pPr marL="0" indent="0">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manually</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configured</a:t>
            </a:r>
            <a:r>
              <a:rPr lang="en-GB" sz="2600" dirty="0">
                <a:latin typeface="Times New Roman" panose="02020603050405020304" pitchFamily="18" charset="0"/>
                <a:cs typeface="Times New Roman" panose="02020603050405020304" pitchFamily="18" charset="0"/>
              </a:rPr>
              <a:t> on </a:t>
            </a:r>
            <a:r>
              <a:rPr lang="en-GB" sz="2600" b="1" dirty="0">
                <a:latin typeface="Times New Roman" panose="02020603050405020304" pitchFamily="18" charset="0"/>
                <a:cs typeface="Times New Roman" panose="02020603050405020304" pitchFamily="18" charset="0"/>
              </a:rPr>
              <a:t>each</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machine</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6108827-EE42-29F7-C2B7-DBF2771E627E}"/>
              </a:ext>
            </a:extLst>
          </p:cNvPr>
          <p:cNvSpPr>
            <a:spLocks noGrp="1"/>
          </p:cNvSpPr>
          <p:nvPr>
            <p:ph type="sldNum" sz="quarter" idx="12"/>
          </p:nvPr>
        </p:nvSpPr>
        <p:spPr/>
        <p:txBody>
          <a:bodyPr/>
          <a:lstStyle/>
          <a:p>
            <a:fld id="{3D3B27F1-A1DB-4496-9D6F-C7E1FD4717E5}" type="slidenum">
              <a:rPr lang="en-GB" smtClean="0"/>
              <a:t>23</a:t>
            </a:fld>
            <a:endParaRPr lang="en-GB"/>
          </a:p>
        </p:txBody>
      </p:sp>
    </p:spTree>
    <p:extLst>
      <p:ext uri="{BB962C8B-B14F-4D97-AF65-F5344CB8AC3E}">
        <p14:creationId xmlns:p14="http://schemas.microsoft.com/office/powerpoint/2010/main" val="275168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CE241-26C1-74CB-B4C2-BC30520F8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B85CF-CF00-E8B8-E1E9-285E6110985B}"/>
              </a:ext>
            </a:extLst>
          </p:cNvPr>
          <p:cNvSpPr>
            <a:spLocks noGrp="1"/>
          </p:cNvSpPr>
          <p:nvPr>
            <p:ph type="title"/>
          </p:nvPr>
        </p:nvSpPr>
        <p:spPr>
          <a:xfrm>
            <a:off x="0" y="1"/>
            <a:ext cx="12192000"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A54A9F-6210-5314-9CF9-C924FB322ED3}"/>
              </a:ext>
            </a:extLst>
          </p:cNvPr>
          <p:cNvSpPr>
            <a:spLocks noGrp="1"/>
          </p:cNvSpPr>
          <p:nvPr>
            <p:ph idx="1"/>
          </p:nvPr>
        </p:nvSpPr>
        <p:spPr>
          <a:xfrm>
            <a:off x="0" y="365126"/>
            <a:ext cx="12192000" cy="6492874"/>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4.2 Access Control</a:t>
            </a:r>
            <a:r>
              <a:rPr lang="en-GB"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Resource sharing, such as shared files or printers, is controlled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through </a:t>
            </a:r>
            <a:r>
              <a:rPr lang="en-GB" b="1" dirty="0">
                <a:latin typeface="Times New Roman" panose="02020603050405020304" pitchFamily="18" charset="0"/>
                <a:cs typeface="Times New Roman" panose="02020603050405020304" pitchFamily="18" charset="0"/>
              </a:rPr>
              <a:t>file and folder permissions</a:t>
            </a:r>
            <a:r>
              <a:rPr lang="en-GB" dirty="0">
                <a:latin typeface="Times New Roman" panose="02020603050405020304" pitchFamily="18" charset="0"/>
                <a:cs typeface="Times New Roman" panose="02020603050405020304" pitchFamily="18" charset="0"/>
              </a:rPr>
              <a:t> on each machine.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When sharing resources, users must have the appropriate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permissions on the local machine to access shared folders and printers.</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4.3 No Group Policy Management</a:t>
            </a:r>
            <a:r>
              <a:rPr lang="en-GB"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In a workgroup, </a:t>
            </a:r>
            <a:r>
              <a:rPr lang="en-GB" b="1" dirty="0">
                <a:latin typeface="Times New Roman" panose="02020603050405020304" pitchFamily="18" charset="0"/>
                <a:cs typeface="Times New Roman" panose="02020603050405020304" pitchFamily="18" charset="0"/>
              </a:rPr>
              <a:t>Group Policies</a:t>
            </a:r>
            <a:r>
              <a:rPr lang="en-GB" dirty="0">
                <a:latin typeface="Times New Roman" panose="02020603050405020304" pitchFamily="18" charset="0"/>
                <a:cs typeface="Times New Roman" panose="02020603050405020304" pitchFamily="18" charset="0"/>
              </a:rPr>
              <a:t> (which are used to apply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network-wide settings in a domain) are not available,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meaning users must configure security policies and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settings individually on each computer.</a:t>
            </a:r>
          </a:p>
        </p:txBody>
      </p:sp>
      <p:sp>
        <p:nvSpPr>
          <p:cNvPr id="4" name="Slide Number Placeholder 3">
            <a:extLst>
              <a:ext uri="{FF2B5EF4-FFF2-40B4-BE49-F238E27FC236}">
                <a16:creationId xmlns:a16="http://schemas.microsoft.com/office/drawing/2014/main" id="{80F50ED3-B2B9-70F9-4388-9DA0476543B7}"/>
              </a:ext>
            </a:extLst>
          </p:cNvPr>
          <p:cNvSpPr>
            <a:spLocks noGrp="1"/>
          </p:cNvSpPr>
          <p:nvPr>
            <p:ph type="sldNum" sz="quarter" idx="12"/>
          </p:nvPr>
        </p:nvSpPr>
        <p:spPr/>
        <p:txBody>
          <a:bodyPr/>
          <a:lstStyle/>
          <a:p>
            <a:fld id="{3D3B27F1-A1DB-4496-9D6F-C7E1FD4717E5}" type="slidenum">
              <a:rPr lang="en-GB" smtClean="0"/>
              <a:t>24</a:t>
            </a:fld>
            <a:endParaRPr lang="en-GB"/>
          </a:p>
        </p:txBody>
      </p:sp>
    </p:spTree>
    <p:extLst>
      <p:ext uri="{BB962C8B-B14F-4D97-AF65-F5344CB8AC3E}">
        <p14:creationId xmlns:p14="http://schemas.microsoft.com/office/powerpoint/2010/main" val="417718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BF61E-0BC5-F6E1-F75B-D92EA697E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2B167-1B89-C679-1C0A-4831B95057A9}"/>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8D133D-853C-E1DC-DCA8-519EBE6C3498}"/>
              </a:ext>
            </a:extLst>
          </p:cNvPr>
          <p:cNvSpPr>
            <a:spLocks noGrp="1"/>
          </p:cNvSpPr>
          <p:nvPr>
            <p:ph idx="1"/>
          </p:nvPr>
        </p:nvSpPr>
        <p:spPr>
          <a:xfrm>
            <a:off x="0" y="375558"/>
            <a:ext cx="12192000" cy="6482442"/>
          </a:xfrm>
        </p:spPr>
        <p:txBody>
          <a:bodyPr>
            <a:noAutofit/>
          </a:bodyPr>
          <a:lstStyle/>
          <a:p>
            <a:pPr marL="0" indent="0">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5. Workgroup Name</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All computers in a workgroup are assigned to a specific </a:t>
            </a:r>
            <a:r>
              <a:rPr lang="en-GB" sz="2400" b="1" dirty="0">
                <a:latin typeface="Times New Roman" panose="02020603050405020304" pitchFamily="18" charset="0"/>
                <a:cs typeface="Times New Roman" panose="02020603050405020304" pitchFamily="18" charset="0"/>
              </a:rPr>
              <a:t>workgroup name</a:t>
            </a:r>
            <a:r>
              <a:rPr lang="en-GB" sz="2400" dirty="0">
                <a:latin typeface="Times New Roman" panose="02020603050405020304" pitchFamily="18" charset="0"/>
                <a:cs typeface="Times New Roman" panose="02020603050405020304" pitchFamily="18" charset="0"/>
              </a:rPr>
              <a:t>, which helps identify them on the network.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default workgroup name in Windows 10 is usually </a:t>
            </a:r>
            <a:r>
              <a:rPr lang="en-GB" sz="2400" b="1" dirty="0">
                <a:latin typeface="Times New Roman" panose="02020603050405020304" pitchFamily="18" charset="0"/>
                <a:cs typeface="Times New Roman" panose="02020603050405020304" pitchFamily="18" charset="0"/>
              </a:rPr>
              <a:t>WORKGROUP</a:t>
            </a:r>
            <a:r>
              <a:rPr lang="en-GB" sz="2400" dirty="0">
                <a:latin typeface="Times New Roman" panose="02020603050405020304" pitchFamily="18" charset="0"/>
                <a:cs typeface="Times New Roman" panose="02020603050405020304" pitchFamily="18" charset="0"/>
              </a:rPr>
              <a:t>, though this can be changed by the user to any name that fits the network setup.</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All computers in the same workgroup can see each other on the network and access shared resources (like files and printers) as long as they are properly configured.</a:t>
            </a:r>
          </a:p>
          <a:p>
            <a:pPr marL="0" indent="0">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6. No Domain Controller</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Workgroups do not have a </a:t>
            </a:r>
            <a:r>
              <a:rPr lang="en-GB" sz="2400" b="1" dirty="0">
                <a:latin typeface="Times New Roman" panose="02020603050405020304" pitchFamily="18" charset="0"/>
                <a:cs typeface="Times New Roman" panose="02020603050405020304" pitchFamily="18" charset="0"/>
              </a:rPr>
              <a:t>Domain Controller</a:t>
            </a:r>
            <a:r>
              <a:rPr lang="en-GB" sz="2400" dirty="0">
                <a:latin typeface="Times New Roman" panose="02020603050405020304" pitchFamily="18" charset="0"/>
                <a:cs typeface="Times New Roman" panose="02020603050405020304" pitchFamily="18" charset="0"/>
              </a:rPr>
              <a:t> (DC), which is a central server that manages security, authentication, and resources in a </a:t>
            </a:r>
            <a:r>
              <a:rPr lang="en-GB" sz="2400" b="1" dirty="0">
                <a:latin typeface="Times New Roman" panose="02020603050405020304" pitchFamily="18" charset="0"/>
                <a:cs typeface="Times New Roman" panose="02020603050405020304" pitchFamily="18" charset="0"/>
              </a:rPr>
              <a:t>domain</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a workgroup, each machine is responsible for managing its own security settings and user accounts.</a:t>
            </a:r>
          </a:p>
        </p:txBody>
      </p:sp>
      <p:sp>
        <p:nvSpPr>
          <p:cNvPr id="4" name="Slide Number Placeholder 3">
            <a:extLst>
              <a:ext uri="{FF2B5EF4-FFF2-40B4-BE49-F238E27FC236}">
                <a16:creationId xmlns:a16="http://schemas.microsoft.com/office/drawing/2014/main" id="{00B936F4-0F4E-E097-6822-4C39B72EC981}"/>
              </a:ext>
            </a:extLst>
          </p:cNvPr>
          <p:cNvSpPr>
            <a:spLocks noGrp="1"/>
          </p:cNvSpPr>
          <p:nvPr>
            <p:ph type="sldNum" sz="quarter" idx="12"/>
          </p:nvPr>
        </p:nvSpPr>
        <p:spPr/>
        <p:txBody>
          <a:bodyPr/>
          <a:lstStyle/>
          <a:p>
            <a:fld id="{3D3B27F1-A1DB-4496-9D6F-C7E1FD4717E5}" type="slidenum">
              <a:rPr lang="en-GB" smtClean="0"/>
              <a:t>25</a:t>
            </a:fld>
            <a:endParaRPr lang="en-GB"/>
          </a:p>
        </p:txBody>
      </p:sp>
    </p:spTree>
    <p:extLst>
      <p:ext uri="{BB962C8B-B14F-4D97-AF65-F5344CB8AC3E}">
        <p14:creationId xmlns:p14="http://schemas.microsoft.com/office/powerpoint/2010/main" val="379811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436BD-720D-E937-959A-50D7B264D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776C9-B3B1-6D85-C5DF-FDDF93E21A51}"/>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A97AB2-AC0B-12BF-B044-BC0262866022}"/>
              </a:ext>
            </a:extLst>
          </p:cNvPr>
          <p:cNvSpPr>
            <a:spLocks noGrp="1"/>
          </p:cNvSpPr>
          <p:nvPr>
            <p:ph idx="1"/>
          </p:nvPr>
        </p:nvSpPr>
        <p:spPr>
          <a:xfrm>
            <a:off x="0" y="375558"/>
            <a:ext cx="12192000" cy="6482442"/>
          </a:xfrm>
        </p:spPr>
        <p:txBody>
          <a:bodyPr>
            <a:noAutofit/>
          </a:bodyPr>
          <a:lstStyle/>
          <a:p>
            <a:pPr marL="0" indent="0" algn="just">
              <a:lnSpc>
                <a:spcPct val="150000"/>
              </a:lnSpc>
              <a:spcBef>
                <a:spcPts val="0"/>
              </a:spcBef>
              <a:buNone/>
            </a:pPr>
            <a:r>
              <a:rPr lang="en-GB" sz="2500" b="1" dirty="0">
                <a:solidFill>
                  <a:srgbClr val="990033"/>
                </a:solidFill>
                <a:latin typeface="Times New Roman" panose="02020603050405020304" pitchFamily="18" charset="0"/>
                <a:cs typeface="Times New Roman" panose="02020603050405020304" pitchFamily="18" charset="0"/>
              </a:rPr>
              <a:t>7. Simple Resource Sharing</a:t>
            </a:r>
          </a:p>
          <a:p>
            <a:pPr marL="0" indent="0" algn="just">
              <a:lnSpc>
                <a:spcPct val="150000"/>
              </a:lnSpc>
              <a:spcBef>
                <a:spcPts val="0"/>
              </a:spcBef>
              <a:buNone/>
            </a:pPr>
            <a:r>
              <a:rPr lang="en-GB" sz="2500" b="1" dirty="0">
                <a:solidFill>
                  <a:srgbClr val="6600CC"/>
                </a:solidFill>
                <a:latin typeface="Times New Roman" panose="02020603050405020304" pitchFamily="18" charset="0"/>
                <a:cs typeface="Times New Roman" panose="02020603050405020304" pitchFamily="18" charset="0"/>
              </a:rPr>
              <a:t>7.1 File and Printer Sharing</a:t>
            </a:r>
            <a:r>
              <a:rPr lang="en-GB" sz="2500"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In a workgroup, resources such as files and printers are shared directly between computers.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Each computer’s local permissions control access to shared files and printers.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This is often simpler to set up but lacks the centralization and security features available in a domain.</a:t>
            </a:r>
          </a:p>
          <a:p>
            <a:pPr marL="0" indent="0" algn="just">
              <a:lnSpc>
                <a:spcPct val="150000"/>
              </a:lnSpc>
              <a:spcBef>
                <a:spcPts val="0"/>
              </a:spcBef>
              <a:buNone/>
            </a:pPr>
            <a:r>
              <a:rPr lang="en-GB" sz="2500" b="1" dirty="0">
                <a:solidFill>
                  <a:srgbClr val="6600CC"/>
                </a:solidFill>
                <a:latin typeface="Times New Roman" panose="02020603050405020304" pitchFamily="18" charset="0"/>
                <a:cs typeface="Times New Roman" panose="02020603050405020304" pitchFamily="18" charset="0"/>
              </a:rPr>
              <a:t>7.2 Network Discovery</a:t>
            </a:r>
            <a:r>
              <a:rPr lang="en-GB" sz="2500"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500" b="1" dirty="0">
                <a:latin typeface="Times New Roman" panose="02020603050405020304" pitchFamily="18" charset="0"/>
                <a:cs typeface="Times New Roman" panose="02020603050405020304" pitchFamily="18" charset="0"/>
              </a:rPr>
              <a:t>Network Discovery</a:t>
            </a:r>
            <a:r>
              <a:rPr lang="en-GB" sz="2500" dirty="0">
                <a:latin typeface="Times New Roman" panose="02020603050405020304" pitchFamily="18" charset="0"/>
                <a:cs typeface="Times New Roman" panose="02020603050405020304" pitchFamily="18" charset="0"/>
              </a:rPr>
              <a:t> must be enabled on each computer for it to be visible to other computers in the workgroup.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With this setting enabled, devices can see each other on the network and access shared resources.</a:t>
            </a:r>
          </a:p>
          <a:p>
            <a:pPr algn="just">
              <a:lnSpc>
                <a:spcPct val="150000"/>
              </a:lnSpc>
              <a:spcBef>
                <a:spcPts val="0"/>
              </a:spcBef>
              <a:buFont typeface="Wingdings" panose="05000000000000000000" pitchFamily="2" charset="2"/>
              <a:buChar char="ü"/>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720803-AB88-9BCD-1299-AA9DC1BB6E51}"/>
              </a:ext>
            </a:extLst>
          </p:cNvPr>
          <p:cNvSpPr>
            <a:spLocks noGrp="1"/>
          </p:cNvSpPr>
          <p:nvPr>
            <p:ph type="sldNum" sz="quarter" idx="12"/>
          </p:nvPr>
        </p:nvSpPr>
        <p:spPr/>
        <p:txBody>
          <a:bodyPr/>
          <a:lstStyle/>
          <a:p>
            <a:fld id="{3D3B27F1-A1DB-4496-9D6F-C7E1FD4717E5}" type="slidenum">
              <a:rPr lang="en-GB" smtClean="0"/>
              <a:t>26</a:t>
            </a:fld>
            <a:endParaRPr lang="en-GB"/>
          </a:p>
        </p:txBody>
      </p:sp>
    </p:spTree>
    <p:extLst>
      <p:ext uri="{BB962C8B-B14F-4D97-AF65-F5344CB8AC3E}">
        <p14:creationId xmlns:p14="http://schemas.microsoft.com/office/powerpoint/2010/main" val="1012521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1B03B-0BFD-93D8-3229-71F0F1D8D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8914A-37D7-F90F-DB8D-DDE621ADA98B}"/>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0311D9-2271-8279-8E3E-73EA0A8282D9}"/>
              </a:ext>
            </a:extLst>
          </p:cNvPr>
          <p:cNvSpPr>
            <a:spLocks noGrp="1"/>
          </p:cNvSpPr>
          <p:nvPr>
            <p:ph idx="1"/>
          </p:nvPr>
        </p:nvSpPr>
        <p:spPr>
          <a:xfrm>
            <a:off x="0" y="375558"/>
            <a:ext cx="12192000" cy="6482442"/>
          </a:xfrm>
        </p:spPr>
        <p:txBody>
          <a:bodyPr>
            <a:noAutofit/>
          </a:bodyPr>
          <a:lstStyle/>
          <a:p>
            <a:pPr marL="0" indent="0" algn="just">
              <a:lnSpc>
                <a:spcPct val="150000"/>
              </a:lnSpc>
              <a:spcBef>
                <a:spcPts val="0"/>
              </a:spcBef>
              <a:buNone/>
            </a:pPr>
            <a:r>
              <a:rPr lang="en-GB" sz="2600" b="1" dirty="0">
                <a:solidFill>
                  <a:srgbClr val="990033"/>
                </a:solidFill>
                <a:latin typeface="Times New Roman" panose="02020603050405020304" pitchFamily="18" charset="0"/>
                <a:cs typeface="Times New Roman" panose="02020603050405020304" pitchFamily="18" charset="0"/>
              </a:rPr>
              <a:t>8. Manual Account Management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Since there’s no central directory service, users must manually create and manage accounts on each computer where they need access.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If a user needs to access a resource on another computer, they must either have an account with matching credentials on that computer or use the </a:t>
            </a:r>
            <a:r>
              <a:rPr lang="en-GB" sz="2600" b="1" dirty="0">
                <a:latin typeface="Times New Roman" panose="02020603050405020304" pitchFamily="18" charset="0"/>
                <a:cs typeface="Times New Roman" panose="02020603050405020304" pitchFamily="18" charset="0"/>
              </a:rPr>
              <a:t>guest account</a:t>
            </a:r>
            <a:r>
              <a:rPr lang="en-GB" sz="2600" dirty="0">
                <a:latin typeface="Times New Roman" panose="02020603050405020304" pitchFamily="18" charset="0"/>
                <a:cs typeface="Times New Roman" panose="02020603050405020304" pitchFamily="18" charset="0"/>
              </a:rPr>
              <a:t> (if enabled) for limited access.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To enable access to shared resources, users need to manually configure file or printer sharing and provide the appropriate login credentials if they are different from the local account.</a:t>
            </a:r>
          </a:p>
        </p:txBody>
      </p:sp>
      <p:sp>
        <p:nvSpPr>
          <p:cNvPr id="4" name="Slide Number Placeholder 3">
            <a:extLst>
              <a:ext uri="{FF2B5EF4-FFF2-40B4-BE49-F238E27FC236}">
                <a16:creationId xmlns:a16="http://schemas.microsoft.com/office/drawing/2014/main" id="{CE4A5BCB-0920-1656-A78C-76222F3D040B}"/>
              </a:ext>
            </a:extLst>
          </p:cNvPr>
          <p:cNvSpPr>
            <a:spLocks noGrp="1"/>
          </p:cNvSpPr>
          <p:nvPr>
            <p:ph type="sldNum" sz="quarter" idx="12"/>
          </p:nvPr>
        </p:nvSpPr>
        <p:spPr/>
        <p:txBody>
          <a:bodyPr/>
          <a:lstStyle/>
          <a:p>
            <a:fld id="{3D3B27F1-A1DB-4496-9D6F-C7E1FD4717E5}" type="slidenum">
              <a:rPr lang="en-GB" smtClean="0"/>
              <a:t>27</a:t>
            </a:fld>
            <a:endParaRPr lang="en-GB"/>
          </a:p>
        </p:txBody>
      </p:sp>
    </p:spTree>
    <p:extLst>
      <p:ext uri="{BB962C8B-B14F-4D97-AF65-F5344CB8AC3E}">
        <p14:creationId xmlns:p14="http://schemas.microsoft.com/office/powerpoint/2010/main" val="2650264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F499-68DE-8F80-2215-BE219439E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1B1BA-E93A-9537-415F-4A95B5E7E3E7}"/>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C0AACD-905A-B686-8374-98B1ADBDB673}"/>
              </a:ext>
            </a:extLst>
          </p:cNvPr>
          <p:cNvSpPr>
            <a:spLocks noGrp="1"/>
          </p:cNvSpPr>
          <p:nvPr>
            <p:ph idx="1"/>
          </p:nvPr>
        </p:nvSpPr>
        <p:spPr>
          <a:xfrm>
            <a:off x="0" y="375558"/>
            <a:ext cx="12192000" cy="6482442"/>
          </a:xfrm>
        </p:spPr>
        <p:txBody>
          <a:bodyPr>
            <a:noAutofit/>
          </a:bodyPr>
          <a:lstStyle/>
          <a:p>
            <a:pPr marL="0" indent="0">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9. Limited Scalability</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Workgroups are designed for small networks.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As the number of computers and users increases, managing workgroup accounts becomes cumbersome because each computer must be configured individually.</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makes workgroups impractical for larger organizations, where a </a:t>
            </a:r>
            <a:r>
              <a:rPr lang="en-GB" sz="2400" b="1" dirty="0">
                <a:latin typeface="Times New Roman" panose="02020603050405020304" pitchFamily="18" charset="0"/>
                <a:cs typeface="Times New Roman" panose="02020603050405020304" pitchFamily="18" charset="0"/>
              </a:rPr>
              <a:t>domain</a:t>
            </a:r>
            <a:r>
              <a:rPr lang="en-GB" sz="2400" dirty="0">
                <a:latin typeface="Times New Roman" panose="02020603050405020304" pitchFamily="18" charset="0"/>
                <a:cs typeface="Times New Roman" panose="02020603050405020304" pitchFamily="18" charset="0"/>
              </a:rPr>
              <a:t> model is more efficient for central management of users and resources.</a:t>
            </a:r>
          </a:p>
          <a:p>
            <a:pPr marL="0" indent="0">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10. No Single Sign-On (SSO)</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Unlike a domain network, which allows for </a:t>
            </a:r>
            <a:r>
              <a:rPr lang="en-GB" sz="2400" b="1" dirty="0">
                <a:latin typeface="Times New Roman" panose="02020603050405020304" pitchFamily="18" charset="0"/>
                <a:cs typeface="Times New Roman" panose="02020603050405020304" pitchFamily="18" charset="0"/>
              </a:rPr>
              <a:t>Single Sign-On (SSO)</a:t>
            </a:r>
            <a:r>
              <a:rPr lang="en-GB" sz="2400" dirty="0">
                <a:latin typeface="Times New Roman" panose="02020603050405020304" pitchFamily="18" charset="0"/>
                <a:cs typeface="Times New Roman" panose="02020603050405020304" pitchFamily="18" charset="0"/>
              </a:rPr>
              <a:t>, where a user can log into one machine and access all network resources seamlessly, workgroups do not have this capability.</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Each user must log in separately on each machine they wish to access, even if they have the same username and password on different computers in the workgroup.</a:t>
            </a:r>
          </a:p>
        </p:txBody>
      </p:sp>
      <p:sp>
        <p:nvSpPr>
          <p:cNvPr id="4" name="Slide Number Placeholder 3">
            <a:extLst>
              <a:ext uri="{FF2B5EF4-FFF2-40B4-BE49-F238E27FC236}">
                <a16:creationId xmlns:a16="http://schemas.microsoft.com/office/drawing/2014/main" id="{1FFB3F95-8FD4-925C-92CB-8AE26C742332}"/>
              </a:ext>
            </a:extLst>
          </p:cNvPr>
          <p:cNvSpPr>
            <a:spLocks noGrp="1"/>
          </p:cNvSpPr>
          <p:nvPr>
            <p:ph type="sldNum" sz="quarter" idx="12"/>
          </p:nvPr>
        </p:nvSpPr>
        <p:spPr/>
        <p:txBody>
          <a:bodyPr/>
          <a:lstStyle/>
          <a:p>
            <a:fld id="{3D3B27F1-A1DB-4496-9D6F-C7E1FD4717E5}" type="slidenum">
              <a:rPr lang="en-GB" smtClean="0"/>
              <a:t>28</a:t>
            </a:fld>
            <a:endParaRPr lang="en-GB"/>
          </a:p>
        </p:txBody>
      </p:sp>
    </p:spTree>
    <p:extLst>
      <p:ext uri="{BB962C8B-B14F-4D97-AF65-F5344CB8AC3E}">
        <p14:creationId xmlns:p14="http://schemas.microsoft.com/office/powerpoint/2010/main" val="445224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6AA01-AB3C-E007-166D-C0D073229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0D838-AD2B-03B6-B389-60142B2F184A}"/>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48D2A3-87CC-DD55-9D79-4B3E9B74F2B8}"/>
              </a:ext>
            </a:extLst>
          </p:cNvPr>
          <p:cNvSpPr>
            <a:spLocks noGrp="1"/>
          </p:cNvSpPr>
          <p:nvPr>
            <p:ph idx="1"/>
          </p:nvPr>
        </p:nvSpPr>
        <p:spPr>
          <a:xfrm>
            <a:off x="0" y="375558"/>
            <a:ext cx="12192000" cy="6482442"/>
          </a:xfrm>
        </p:spPr>
        <p:txBody>
          <a:bodyPr>
            <a:noAutofit/>
          </a:bodyPr>
          <a:lstStyle/>
          <a:p>
            <a:pPr marL="0" indent="0">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11. Networking and Connectivity</a:t>
            </a:r>
          </a:p>
          <a:p>
            <a:pPr marL="0" indent="0">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11.1 File Sharing</a:t>
            </a:r>
            <a:r>
              <a:rPr lang="en-GB" dirty="0">
                <a:solidFill>
                  <a:srgbClr val="6600CC"/>
                </a:solidFill>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Windows 10 workgroup accounts allow file sharing between computers, where users can share folders and files over the network. </a:t>
            </a:r>
          </a:p>
          <a:p>
            <a:pPr>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However, the file and folder permissions on each machine control who has access to the shared files.</a:t>
            </a:r>
          </a:p>
          <a:p>
            <a:pPr marL="0" indent="0">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11.2 Printer Sharing</a:t>
            </a:r>
            <a:r>
              <a:rPr lang="en-GB" dirty="0">
                <a:solidFill>
                  <a:srgbClr val="6600CC"/>
                </a:solidFill>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Users in a workgroup can also share printers. If a user needs to print to a networked printer, the printer must be shared from a computer on the network, and users must have the appropriate permissions to access it.</a:t>
            </a:r>
          </a:p>
        </p:txBody>
      </p:sp>
      <p:sp>
        <p:nvSpPr>
          <p:cNvPr id="4" name="Slide Number Placeholder 3">
            <a:extLst>
              <a:ext uri="{FF2B5EF4-FFF2-40B4-BE49-F238E27FC236}">
                <a16:creationId xmlns:a16="http://schemas.microsoft.com/office/drawing/2014/main" id="{F028FF3D-CC6B-1A43-644A-AA41CDCF077E}"/>
              </a:ext>
            </a:extLst>
          </p:cNvPr>
          <p:cNvSpPr>
            <a:spLocks noGrp="1"/>
          </p:cNvSpPr>
          <p:nvPr>
            <p:ph type="sldNum" sz="quarter" idx="12"/>
          </p:nvPr>
        </p:nvSpPr>
        <p:spPr/>
        <p:txBody>
          <a:bodyPr/>
          <a:lstStyle/>
          <a:p>
            <a:fld id="{3D3B27F1-A1DB-4496-9D6F-C7E1FD4717E5}" type="slidenum">
              <a:rPr lang="en-GB" smtClean="0"/>
              <a:t>29</a:t>
            </a:fld>
            <a:endParaRPr lang="en-GB"/>
          </a:p>
        </p:txBody>
      </p:sp>
    </p:spTree>
    <p:extLst>
      <p:ext uri="{BB962C8B-B14F-4D97-AF65-F5344CB8AC3E}">
        <p14:creationId xmlns:p14="http://schemas.microsoft.com/office/powerpoint/2010/main" val="360739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9889A-2604-6B9B-D06C-789ABD9E8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10FD5-4BCA-9008-68B5-374FB666115B}"/>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9ACB9872-D666-9DF1-8C5C-BF993A7A7FA8}"/>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1. Windows Networking Models</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1.1 Workgroup</a:t>
            </a:r>
            <a:r>
              <a:rPr lang="en-GB" dirty="0">
                <a:solidFill>
                  <a:srgbClr val="990033"/>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Simple </a:t>
            </a:r>
            <a:r>
              <a:rPr lang="en-GB" b="1" dirty="0">
                <a:latin typeface="Times New Roman" panose="02020603050405020304" pitchFamily="18" charset="0"/>
                <a:cs typeface="Times New Roman" panose="02020603050405020304" pitchFamily="18" charset="0"/>
              </a:rPr>
              <a:t>peer-to-peer networking model </a:t>
            </a:r>
            <a:r>
              <a:rPr lang="en-GB" dirty="0">
                <a:latin typeface="Times New Roman" panose="02020603050405020304" pitchFamily="18" charset="0"/>
                <a:cs typeface="Times New Roman" panose="02020603050405020304" pitchFamily="18" charset="0"/>
              </a:rPr>
              <a:t>where </a:t>
            </a:r>
            <a:r>
              <a:rPr lang="en-GB" b="1" dirty="0">
                <a:solidFill>
                  <a:srgbClr val="990033"/>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are </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		grouped</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together</a:t>
            </a:r>
            <a:r>
              <a:rPr lang="en-GB" dirty="0">
                <a:latin typeface="Times New Roman" panose="02020603050405020304" pitchFamily="18" charset="0"/>
                <a:cs typeface="Times New Roman" panose="02020603050405020304" pitchFamily="18" charset="0"/>
              </a:rPr>
              <a:t> for </a:t>
            </a:r>
            <a:r>
              <a:rPr lang="en-GB" b="1" dirty="0">
                <a:solidFill>
                  <a:srgbClr val="990033"/>
                </a:solidFill>
                <a:latin typeface="Times New Roman" panose="02020603050405020304" pitchFamily="18" charset="0"/>
                <a:cs typeface="Times New Roman" panose="02020603050405020304" pitchFamily="18" charset="0"/>
              </a:rPr>
              <a:t>file</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sharing</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						printer</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sharing</a:t>
            </a:r>
            <a:r>
              <a:rPr lang="en-GB" dirty="0">
                <a:latin typeface="Times New Roman" panose="02020603050405020304" pitchFamily="18" charset="0"/>
                <a:cs typeface="Times New Roman" panose="02020603050405020304" pitchFamily="18" charset="0"/>
              </a:rPr>
              <a:t>, and other </a:t>
            </a:r>
            <a:r>
              <a:rPr lang="en-GB" b="1" dirty="0">
                <a:solidFill>
                  <a:srgbClr val="990033"/>
                </a:solidFill>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computer</a:t>
            </a:r>
            <a:r>
              <a:rPr lang="en-GB" dirty="0">
                <a:latin typeface="Times New Roman" panose="02020603050405020304" pitchFamily="18" charset="0"/>
                <a:cs typeface="Times New Roman" panose="02020603050405020304" pitchFamily="18" charset="0"/>
              </a:rPr>
              <a:t> is responsible for its own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security</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 with </a:t>
            </a:r>
            <a:r>
              <a:rPr lang="en-GB" b="1" dirty="0">
                <a:solidFill>
                  <a:srgbClr val="006600"/>
                </a:solidFill>
                <a:latin typeface="Times New Roman" panose="02020603050405020304" pitchFamily="18" charset="0"/>
                <a:cs typeface="Times New Roman" panose="02020603050405020304" pitchFamily="18" charset="0"/>
              </a:rPr>
              <a:t>no</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centralized</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control</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This </a:t>
            </a:r>
            <a:r>
              <a:rPr lang="en-GB" b="1" dirty="0">
                <a:latin typeface="Times New Roman" panose="02020603050405020304" pitchFamily="18" charset="0"/>
                <a:cs typeface="Times New Roman" panose="02020603050405020304" pitchFamily="18" charset="0"/>
              </a:rPr>
              <a:t>model</a:t>
            </a:r>
            <a:r>
              <a:rPr lang="en-GB" dirty="0">
                <a:latin typeface="Times New Roman" panose="02020603050405020304" pitchFamily="18" charset="0"/>
                <a:cs typeface="Times New Roman" panose="02020603050405020304" pitchFamily="18" charset="0"/>
              </a:rPr>
              <a:t> is typically </a:t>
            </a:r>
            <a:r>
              <a:rPr lang="en-GB" b="1" dirty="0">
                <a:latin typeface="Times New Roman" panose="02020603050405020304" pitchFamily="18" charset="0"/>
                <a:cs typeface="Times New Roman" panose="02020603050405020304" pitchFamily="18" charset="0"/>
              </a:rPr>
              <a:t>used</a:t>
            </a:r>
            <a:r>
              <a:rPr lang="en-GB" dirty="0">
                <a:latin typeface="Times New Roman" panose="02020603050405020304" pitchFamily="18" charset="0"/>
                <a:cs typeface="Times New Roman" panose="02020603050405020304" pitchFamily="18" charset="0"/>
              </a:rPr>
              <a:t> in </a:t>
            </a:r>
            <a:r>
              <a:rPr lang="en-GB" b="1" dirty="0">
                <a:latin typeface="Times New Roman" panose="02020603050405020304" pitchFamily="18" charset="0"/>
                <a:cs typeface="Times New Roman" panose="02020603050405020304" pitchFamily="18" charset="0"/>
              </a:rPr>
              <a:t>small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4475A70-F349-F185-DCFA-5A850D7EC54E}"/>
              </a:ext>
            </a:extLst>
          </p:cNvPr>
          <p:cNvSpPr>
            <a:spLocks noGrp="1"/>
          </p:cNvSpPr>
          <p:nvPr>
            <p:ph type="sldNum" sz="quarter" idx="12"/>
          </p:nvPr>
        </p:nvSpPr>
        <p:spPr/>
        <p:txBody>
          <a:bodyPr/>
          <a:lstStyle/>
          <a:p>
            <a:fld id="{28EDD502-B8EF-4D63-AEC5-DA450BCB9283}" type="slidenum">
              <a:rPr lang="en-GB" smtClean="0"/>
              <a:t>3</a:t>
            </a:fld>
            <a:endParaRPr lang="en-GB"/>
          </a:p>
        </p:txBody>
      </p:sp>
    </p:spTree>
    <p:extLst>
      <p:ext uri="{BB962C8B-B14F-4D97-AF65-F5344CB8AC3E}">
        <p14:creationId xmlns:p14="http://schemas.microsoft.com/office/powerpoint/2010/main" val="2257523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D4286-9B5B-9121-C5B7-2764B7281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4D5DB-0077-C988-1EA9-B5F4A881904D}"/>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238832-63E4-6CFB-B99A-255D1D51D2F1}"/>
              </a:ext>
            </a:extLst>
          </p:cNvPr>
          <p:cNvSpPr>
            <a:spLocks noGrp="1"/>
          </p:cNvSpPr>
          <p:nvPr>
            <p:ph idx="1"/>
          </p:nvPr>
        </p:nvSpPr>
        <p:spPr>
          <a:xfrm>
            <a:off x="0" y="375558"/>
            <a:ext cx="12192000" cy="6482442"/>
          </a:xfrm>
        </p:spPr>
        <p:txBody>
          <a:bodyPr>
            <a:noAutofit/>
          </a:bodyPr>
          <a:lstStyle/>
          <a:p>
            <a:pPr marL="0" indent="0" algn="just">
              <a:lnSpc>
                <a:spcPct val="150000"/>
              </a:lnSpc>
              <a:spcBef>
                <a:spcPts val="0"/>
              </a:spcBef>
              <a:buNone/>
            </a:pPr>
            <a:r>
              <a:rPr lang="en-GB" sz="2600" b="1" dirty="0">
                <a:solidFill>
                  <a:srgbClr val="990033"/>
                </a:solidFill>
                <a:latin typeface="Times New Roman" panose="02020603050405020304" pitchFamily="18" charset="0"/>
                <a:cs typeface="Times New Roman" panose="02020603050405020304" pitchFamily="18" charset="0"/>
              </a:rPr>
              <a:t>12. Password Complexity and User Control</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Each workgroup machine allows for control over user accounts and passwords.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However, these settings need to be managed individually on each machine.</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Workgroup accounts can be set to require strong passwords, but there is no centralized policy enforcement like in a domain.</a:t>
            </a:r>
          </a:p>
          <a:p>
            <a:pPr marL="0" indent="0" algn="just">
              <a:lnSpc>
                <a:spcPct val="150000"/>
              </a:lnSpc>
              <a:spcBef>
                <a:spcPts val="0"/>
              </a:spcBef>
              <a:buNone/>
            </a:pPr>
            <a:r>
              <a:rPr lang="en-GB" sz="2600" b="1" dirty="0">
                <a:solidFill>
                  <a:srgbClr val="990033"/>
                </a:solidFill>
                <a:latin typeface="Times New Roman" panose="02020603050405020304" pitchFamily="18" charset="0"/>
                <a:cs typeface="Times New Roman" panose="02020603050405020304" pitchFamily="18" charset="0"/>
              </a:rPr>
              <a:t>13. Account Types in Workgroups</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13.1 Administrator Accounts</a:t>
            </a:r>
            <a:r>
              <a:rPr lang="en-GB" sz="2600"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Users with </a:t>
            </a:r>
            <a:r>
              <a:rPr lang="en-GB" sz="2600" b="1" dirty="0">
                <a:latin typeface="Times New Roman" panose="02020603050405020304" pitchFamily="18" charset="0"/>
                <a:cs typeface="Times New Roman" panose="02020603050405020304" pitchFamily="18" charset="0"/>
              </a:rPr>
              <a:t>Administrator</a:t>
            </a:r>
            <a:r>
              <a:rPr lang="en-GB" sz="2600" dirty="0">
                <a:latin typeface="Times New Roman" panose="02020603050405020304" pitchFamily="18" charset="0"/>
                <a:cs typeface="Times New Roman" panose="02020603050405020304" pitchFamily="18" charset="0"/>
              </a:rPr>
              <a:t> privileges have full control over the system.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They can add or remove other users, change system settings, and install software.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is typically the account used to set up and manage other workgroup accounts.</a:t>
            </a:r>
          </a:p>
        </p:txBody>
      </p:sp>
      <p:sp>
        <p:nvSpPr>
          <p:cNvPr id="4" name="Slide Number Placeholder 3">
            <a:extLst>
              <a:ext uri="{FF2B5EF4-FFF2-40B4-BE49-F238E27FC236}">
                <a16:creationId xmlns:a16="http://schemas.microsoft.com/office/drawing/2014/main" id="{3E712B31-A539-4299-746E-07EDDB0E7FC2}"/>
              </a:ext>
            </a:extLst>
          </p:cNvPr>
          <p:cNvSpPr>
            <a:spLocks noGrp="1"/>
          </p:cNvSpPr>
          <p:nvPr>
            <p:ph type="sldNum" sz="quarter" idx="12"/>
          </p:nvPr>
        </p:nvSpPr>
        <p:spPr/>
        <p:txBody>
          <a:bodyPr/>
          <a:lstStyle/>
          <a:p>
            <a:fld id="{3D3B27F1-A1DB-4496-9D6F-C7E1FD4717E5}" type="slidenum">
              <a:rPr lang="en-GB" smtClean="0"/>
              <a:t>30</a:t>
            </a:fld>
            <a:endParaRPr lang="en-GB"/>
          </a:p>
        </p:txBody>
      </p:sp>
    </p:spTree>
    <p:extLst>
      <p:ext uri="{BB962C8B-B14F-4D97-AF65-F5344CB8AC3E}">
        <p14:creationId xmlns:p14="http://schemas.microsoft.com/office/powerpoint/2010/main" val="2841048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F3C15-B726-93D9-51B8-26913C923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8FDF8-54AC-CCA1-59B0-55A66FED9E1F}"/>
              </a:ext>
            </a:extLst>
          </p:cNvPr>
          <p:cNvSpPr>
            <a:spLocks noGrp="1"/>
          </p:cNvSpPr>
          <p:nvPr>
            <p:ph type="title"/>
          </p:nvPr>
        </p:nvSpPr>
        <p:spPr>
          <a:xfrm>
            <a:off x="0" y="1"/>
            <a:ext cx="12192000" cy="513345"/>
          </a:xfrm>
        </p:spPr>
        <p:txBody>
          <a:bodyPr>
            <a:normAutofit fontScale="90000"/>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Characteristics of workgroup in Windows 10-----</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2DBE6-B658-59A2-405F-E17B939165D3}"/>
              </a:ext>
            </a:extLst>
          </p:cNvPr>
          <p:cNvSpPr>
            <a:spLocks noGrp="1"/>
          </p:cNvSpPr>
          <p:nvPr>
            <p:ph idx="1"/>
          </p:nvPr>
        </p:nvSpPr>
        <p:spPr>
          <a:xfrm>
            <a:off x="0" y="375558"/>
            <a:ext cx="12192000" cy="6482442"/>
          </a:xfrm>
        </p:spPr>
        <p:txBody>
          <a:bodyPr>
            <a:noAutofit/>
          </a:bodyPr>
          <a:lstStyle/>
          <a:p>
            <a:pPr marL="0" indent="0">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13.2 Standard User Accounts</a:t>
            </a:r>
            <a:r>
              <a:rPr lang="en-GB" sz="2400"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Standard User Accounts</a:t>
            </a:r>
            <a:r>
              <a:rPr lang="en-GB" sz="2400" dirty="0">
                <a:latin typeface="Times New Roman" panose="02020603050405020304" pitchFamily="18" charset="0"/>
                <a:cs typeface="Times New Roman" panose="02020603050405020304" pitchFamily="18" charset="0"/>
              </a:rPr>
              <a:t> have more limited privileges.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They can use most applications but cannot make system-wide changes (such as installing software or changing system settings).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In a workgroup, users with standard accounts may have to ask an administrator for elevated access.</a:t>
            </a:r>
          </a:p>
          <a:p>
            <a:pPr marL="0" indent="0">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13.3 Guest Account</a:t>
            </a:r>
            <a:r>
              <a:rPr lang="en-GB" sz="2400"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Guest Account</a:t>
            </a:r>
            <a:r>
              <a:rPr lang="en-GB" sz="2400" dirty="0">
                <a:latin typeface="Times New Roman" panose="02020603050405020304" pitchFamily="18" charset="0"/>
                <a:cs typeface="Times New Roman" panose="02020603050405020304" pitchFamily="18" charset="0"/>
              </a:rPr>
              <a:t> can be enabled on each machine to allow temporary access to the computer.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It is useful for people who need to use the computer without having a permanent account.</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However, it provides very limited access to resources and may be disabled by default for security reasons.</a:t>
            </a:r>
          </a:p>
        </p:txBody>
      </p:sp>
      <p:sp>
        <p:nvSpPr>
          <p:cNvPr id="4" name="Slide Number Placeholder 3">
            <a:extLst>
              <a:ext uri="{FF2B5EF4-FFF2-40B4-BE49-F238E27FC236}">
                <a16:creationId xmlns:a16="http://schemas.microsoft.com/office/drawing/2014/main" id="{E94CF2AE-00A9-E749-6D32-A3BAFC6BCF24}"/>
              </a:ext>
            </a:extLst>
          </p:cNvPr>
          <p:cNvSpPr>
            <a:spLocks noGrp="1"/>
          </p:cNvSpPr>
          <p:nvPr>
            <p:ph type="sldNum" sz="quarter" idx="12"/>
          </p:nvPr>
        </p:nvSpPr>
        <p:spPr/>
        <p:txBody>
          <a:bodyPr/>
          <a:lstStyle/>
          <a:p>
            <a:fld id="{3D3B27F1-A1DB-4496-9D6F-C7E1FD4717E5}" type="slidenum">
              <a:rPr lang="en-GB" smtClean="0"/>
              <a:t>31</a:t>
            </a:fld>
            <a:endParaRPr lang="en-GB"/>
          </a:p>
        </p:txBody>
      </p:sp>
    </p:spTree>
    <p:extLst>
      <p:ext uri="{BB962C8B-B14F-4D97-AF65-F5344CB8AC3E}">
        <p14:creationId xmlns:p14="http://schemas.microsoft.com/office/powerpoint/2010/main" val="2876375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F3E4-508D-409B-23CE-CC053BEEB6FF}"/>
              </a:ext>
            </a:extLst>
          </p:cNvPr>
          <p:cNvSpPr>
            <a:spLocks noGrp="1"/>
          </p:cNvSpPr>
          <p:nvPr>
            <p:ph type="title"/>
          </p:nvPr>
        </p:nvSpPr>
        <p:spPr>
          <a:xfrm>
            <a:off x="838200" y="1"/>
            <a:ext cx="10515600" cy="340962"/>
          </a:xfrm>
        </p:spPr>
        <p:txBody>
          <a:bodyPr>
            <a:noAutofit/>
          </a:bodyPr>
          <a:lstStyle/>
          <a:p>
            <a:pPr algn="ctr"/>
            <a:r>
              <a:rPr lang="en-GB" sz="2800" b="1" dirty="0">
                <a:solidFill>
                  <a:srgbClr val="0000CC"/>
                </a:solidFill>
                <a:latin typeface="Times New Roman" panose="02020603050405020304" pitchFamily="18" charset="0"/>
                <a:cs typeface="Times New Roman" panose="02020603050405020304" pitchFamily="18" charset="0"/>
              </a:rPr>
              <a:t>Summary of Characteristics:</a:t>
            </a:r>
          </a:p>
        </p:txBody>
      </p:sp>
      <p:graphicFrame>
        <p:nvGraphicFramePr>
          <p:cNvPr id="4" name="Content Placeholder 3">
            <a:extLst>
              <a:ext uri="{FF2B5EF4-FFF2-40B4-BE49-F238E27FC236}">
                <a16:creationId xmlns:a16="http://schemas.microsoft.com/office/drawing/2014/main" id="{E1A09F63-8EA7-A2CA-11C5-739849EA1530}"/>
              </a:ext>
            </a:extLst>
          </p:cNvPr>
          <p:cNvGraphicFramePr>
            <a:graphicFrameLocks noGrp="1"/>
          </p:cNvGraphicFramePr>
          <p:nvPr>
            <p:ph idx="1"/>
            <p:extLst>
              <p:ext uri="{D42A27DB-BD31-4B8C-83A1-F6EECF244321}">
                <p14:modId xmlns:p14="http://schemas.microsoft.com/office/powerpoint/2010/main" val="2539500083"/>
              </p:ext>
            </p:extLst>
          </p:nvPr>
        </p:nvGraphicFramePr>
        <p:xfrm>
          <a:off x="125276" y="340963"/>
          <a:ext cx="12066724" cy="6378702"/>
        </p:xfrm>
        <a:graphic>
          <a:graphicData uri="http://schemas.openxmlformats.org/drawingml/2006/table">
            <a:tbl>
              <a:tblPr firstRow="1" bandRow="1">
                <a:tableStyleId>{5C22544A-7EE6-4342-B048-85BDC9FD1C3A}</a:tableStyleId>
              </a:tblPr>
              <a:tblGrid>
                <a:gridCol w="2699775">
                  <a:extLst>
                    <a:ext uri="{9D8B030D-6E8A-4147-A177-3AD203B41FA5}">
                      <a16:colId xmlns:a16="http://schemas.microsoft.com/office/drawing/2014/main" val="875403094"/>
                    </a:ext>
                  </a:extLst>
                </a:gridCol>
                <a:gridCol w="9366949">
                  <a:extLst>
                    <a:ext uri="{9D8B030D-6E8A-4147-A177-3AD203B41FA5}">
                      <a16:colId xmlns:a16="http://schemas.microsoft.com/office/drawing/2014/main" val="2375646938"/>
                    </a:ext>
                  </a:extLst>
                </a:gridCol>
              </a:tblGrid>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Characteristic</a:t>
                      </a:r>
                    </a:p>
                  </a:txBody>
                  <a:tcPr anchor="ct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4256966336"/>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Network Model</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Peer-to-peer (no central server, each computer manages its own resources).</a:t>
                      </a:r>
                    </a:p>
                  </a:txBody>
                  <a:tcPr/>
                </a:tc>
                <a:extLst>
                  <a:ext uri="{0D108BD9-81ED-4DB2-BD59-A6C34878D82A}">
                    <a16:rowId xmlns:a16="http://schemas.microsoft.com/office/drawing/2014/main" val="1964263953"/>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User Account Type</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Local accounts are used, not domain accounts.</a:t>
                      </a:r>
                    </a:p>
                  </a:txBody>
                  <a:tcPr/>
                </a:tc>
                <a:extLst>
                  <a:ext uri="{0D108BD9-81ED-4DB2-BD59-A6C34878D82A}">
                    <a16:rowId xmlns:a16="http://schemas.microsoft.com/office/drawing/2014/main" val="1791222452"/>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Authentication</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No centralized authentication (each computer manages its own accounts).</a:t>
                      </a:r>
                    </a:p>
                  </a:txBody>
                  <a:tcPr/>
                </a:tc>
                <a:extLst>
                  <a:ext uri="{0D108BD9-81ED-4DB2-BD59-A6C34878D82A}">
                    <a16:rowId xmlns:a16="http://schemas.microsoft.com/office/drawing/2014/main" val="868081412"/>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Resource Sharing</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File and printer sharing, configured manually on each machine.</a:t>
                      </a:r>
                    </a:p>
                  </a:txBody>
                  <a:tcPr/>
                </a:tc>
                <a:extLst>
                  <a:ext uri="{0D108BD9-81ED-4DB2-BD59-A6C34878D82A}">
                    <a16:rowId xmlns:a16="http://schemas.microsoft.com/office/drawing/2014/main" val="1536585186"/>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Security Management</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Limited security management; local permissions are set on individual computers.</a:t>
                      </a:r>
                    </a:p>
                  </a:txBody>
                  <a:tcPr/>
                </a:tc>
                <a:extLst>
                  <a:ext uri="{0D108BD9-81ED-4DB2-BD59-A6C34878D82A}">
                    <a16:rowId xmlns:a16="http://schemas.microsoft.com/office/drawing/2014/main" val="2506003028"/>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Domain Controller</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No domain controller; no centralized management.</a:t>
                      </a:r>
                    </a:p>
                  </a:txBody>
                  <a:tcPr/>
                </a:tc>
                <a:extLst>
                  <a:ext uri="{0D108BD9-81ED-4DB2-BD59-A6C34878D82A}">
                    <a16:rowId xmlns:a16="http://schemas.microsoft.com/office/drawing/2014/main" val="1867413319"/>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Group Policy</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No centralized group policy management.</a:t>
                      </a:r>
                    </a:p>
                  </a:txBody>
                  <a:tcPr/>
                </a:tc>
                <a:extLst>
                  <a:ext uri="{0D108BD9-81ED-4DB2-BD59-A6C34878D82A}">
                    <a16:rowId xmlns:a16="http://schemas.microsoft.com/office/drawing/2014/main" val="1815225640"/>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Scalability</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Suitable for small networks; less practical as the number of computers increases.</a:t>
                      </a:r>
                    </a:p>
                  </a:txBody>
                  <a:tcPr/>
                </a:tc>
                <a:extLst>
                  <a:ext uri="{0D108BD9-81ED-4DB2-BD59-A6C34878D82A}">
                    <a16:rowId xmlns:a16="http://schemas.microsoft.com/office/drawing/2014/main" val="2437551459"/>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Password </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Password management is local to each computer, with no centralized control over password policies.</a:t>
                      </a:r>
                    </a:p>
                  </a:txBody>
                  <a:tcPr/>
                </a:tc>
                <a:extLst>
                  <a:ext uri="{0D108BD9-81ED-4DB2-BD59-A6C34878D82A}">
                    <a16:rowId xmlns:a16="http://schemas.microsoft.com/office/drawing/2014/main" val="3651273813"/>
                  </a:ext>
                </a:extLst>
              </a:tr>
              <a:tr h="0">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Network Discovery</a:t>
                      </a:r>
                    </a:p>
                  </a:txBody>
                  <a:tcPr/>
                </a:tc>
                <a:tc>
                  <a:txBody>
                    <a:bodyPr/>
                    <a:lstStyle/>
                    <a:p>
                      <a:pPr algn="just">
                        <a:lnSpc>
                          <a:spcPct val="150000"/>
                        </a:lnSpc>
                      </a:pPr>
                      <a:r>
                        <a:rPr lang="en-GB" sz="2200" dirty="0">
                          <a:latin typeface="Times New Roman" panose="02020603050405020304" pitchFamily="18" charset="0"/>
                          <a:cs typeface="Times New Roman" panose="02020603050405020304" pitchFamily="18" charset="0"/>
                        </a:rPr>
                        <a:t>Must be manually configured on each computer for visibility.</a:t>
                      </a:r>
                    </a:p>
                  </a:txBody>
                  <a:tcPr/>
                </a:tc>
                <a:extLst>
                  <a:ext uri="{0D108BD9-81ED-4DB2-BD59-A6C34878D82A}">
                    <a16:rowId xmlns:a16="http://schemas.microsoft.com/office/drawing/2014/main" val="683235897"/>
                  </a:ext>
                </a:extLst>
              </a:tr>
            </a:tbl>
          </a:graphicData>
        </a:graphic>
      </p:graphicFrame>
      <p:sp>
        <p:nvSpPr>
          <p:cNvPr id="3" name="Slide Number Placeholder 2">
            <a:extLst>
              <a:ext uri="{FF2B5EF4-FFF2-40B4-BE49-F238E27FC236}">
                <a16:creationId xmlns:a16="http://schemas.microsoft.com/office/drawing/2014/main" id="{531EB8B3-EC6A-3ED8-E7AA-A78D75A16E55}"/>
              </a:ext>
            </a:extLst>
          </p:cNvPr>
          <p:cNvSpPr>
            <a:spLocks noGrp="1"/>
          </p:cNvSpPr>
          <p:nvPr>
            <p:ph type="sldNum" sz="quarter" idx="12"/>
          </p:nvPr>
        </p:nvSpPr>
        <p:spPr/>
        <p:txBody>
          <a:bodyPr/>
          <a:lstStyle/>
          <a:p>
            <a:fld id="{28EDD502-B8EF-4D63-AEC5-DA450BCB9283}" type="slidenum">
              <a:rPr lang="en-GB" smtClean="0"/>
              <a:t>32</a:t>
            </a:fld>
            <a:endParaRPr lang="en-GB"/>
          </a:p>
        </p:txBody>
      </p:sp>
    </p:spTree>
    <p:extLst>
      <p:ext uri="{BB962C8B-B14F-4D97-AF65-F5344CB8AC3E}">
        <p14:creationId xmlns:p14="http://schemas.microsoft.com/office/powerpoint/2010/main" val="2813696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 Domain Controller </a:t>
            </a:r>
          </a:p>
        </p:txBody>
      </p:sp>
      <p:sp>
        <p:nvSpPr>
          <p:cNvPr id="3" name="Content Placeholder 2"/>
          <p:cNvSpPr>
            <a:spLocks noGrp="1"/>
          </p:cNvSpPr>
          <p:nvPr>
            <p:ph idx="1"/>
          </p:nvPr>
        </p:nvSpPr>
        <p:spPr>
          <a:xfrm>
            <a:off x="0" y="359228"/>
            <a:ext cx="12061371" cy="6498771"/>
          </a:xfrm>
        </p:spPr>
        <p:txBody>
          <a:bodyPr>
            <a:noAutofit/>
          </a:bodyPr>
          <a:lstStyle/>
          <a:p>
            <a:pPr algn="just">
              <a:lnSpc>
                <a:spcPct val="150000"/>
              </a:lnSpc>
              <a:spcBef>
                <a:spcPts val="0"/>
              </a:spcBef>
              <a:buFont typeface="Wingdings" panose="05000000000000000000" pitchFamily="2" charset="2"/>
              <a:buChar char="§"/>
            </a:pPr>
            <a:r>
              <a:rPr lang="en-GB" dirty="0">
                <a:solidFill>
                  <a:srgbClr val="6600CC"/>
                </a:solidFill>
                <a:latin typeface="Times New Roman" panose="02020603050405020304" pitchFamily="18" charset="0"/>
                <a:cs typeface="Times New Roman" panose="02020603050405020304" pitchFamily="18" charset="0"/>
              </a:rPr>
              <a:t>A </a:t>
            </a:r>
            <a:r>
              <a:rPr lang="en-GB" b="1" dirty="0">
                <a:solidFill>
                  <a:srgbClr val="6600CC"/>
                </a:solidFill>
                <a:latin typeface="Times New Roman" panose="02020603050405020304" pitchFamily="18" charset="0"/>
                <a:cs typeface="Times New Roman" panose="02020603050405020304" pitchFamily="18" charset="0"/>
              </a:rPr>
              <a:t>Domain Controller (DC)</a:t>
            </a:r>
            <a:r>
              <a:rPr lang="en-GB" dirty="0">
                <a:solidFill>
                  <a:srgbClr val="66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 server in a network that is responsible for managing and authenticating access to resources within a </a:t>
            </a:r>
            <a:r>
              <a:rPr lang="en-GB" b="1" dirty="0">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plays a central role in the security and administration of a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Windows-based network, particularly in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environments using </a:t>
            </a:r>
            <a:r>
              <a:rPr lang="en-GB" b="1" dirty="0">
                <a:latin typeface="Times New Roman" panose="02020603050405020304" pitchFamily="18" charset="0"/>
                <a:cs typeface="Times New Roman" panose="02020603050405020304" pitchFamily="18" charset="0"/>
              </a:rPr>
              <a:t>Active Directory (AD)</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Here's a deeper dive into the </a:t>
            </a:r>
            <a:r>
              <a:rPr lang="en-GB" b="1" dirty="0">
                <a:latin typeface="Times New Roman" panose="02020603050405020304" pitchFamily="18" charset="0"/>
                <a:cs typeface="Times New Roman" panose="02020603050405020304" pitchFamily="18" charset="0"/>
              </a:rPr>
              <a:t>concepts, functions, and characteristics</a:t>
            </a:r>
            <a:r>
              <a:rPr lang="en-GB" dirty="0">
                <a:latin typeface="Times New Roman" panose="02020603050405020304" pitchFamily="18" charset="0"/>
                <a:cs typeface="Times New Roman" panose="02020603050405020304" pitchFamily="18" charset="0"/>
              </a:rPr>
              <a:t> of a Domain Controller:</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1. What is a Domain Controller?</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Domain Controller</a:t>
            </a:r>
            <a:r>
              <a:rPr lang="en-GB" dirty="0">
                <a:latin typeface="Times New Roman" panose="02020603050405020304" pitchFamily="18" charset="0"/>
                <a:cs typeface="Times New Roman" panose="02020603050405020304" pitchFamily="18" charset="0"/>
              </a:rPr>
              <a:t> is a server that runs Active Directory Domain Services (AD DS) and is responsible for:</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33</a:t>
            </a:fld>
            <a:endParaRPr lang="en-GB"/>
          </a:p>
        </p:txBody>
      </p:sp>
    </p:spTree>
    <p:extLst>
      <p:ext uri="{BB962C8B-B14F-4D97-AF65-F5344CB8AC3E}">
        <p14:creationId xmlns:p14="http://schemas.microsoft.com/office/powerpoint/2010/main" val="853996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767A2-5F75-B17F-837D-BBE047DEC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F8EE7-E5C6-E6CE-C9F8-77BD31D337F7}"/>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 Domain Controller </a:t>
            </a:r>
          </a:p>
        </p:txBody>
      </p:sp>
      <p:sp>
        <p:nvSpPr>
          <p:cNvPr id="3" name="Content Placeholder 2">
            <a:extLst>
              <a:ext uri="{FF2B5EF4-FFF2-40B4-BE49-F238E27FC236}">
                <a16:creationId xmlns:a16="http://schemas.microsoft.com/office/drawing/2014/main" id="{8980F9F8-5B2E-B8A0-ACCE-9BD305135E96}"/>
              </a:ext>
            </a:extLst>
          </p:cNvPr>
          <p:cNvSpPr>
            <a:spLocks noGrp="1"/>
          </p:cNvSpPr>
          <p:nvPr>
            <p:ph idx="1"/>
          </p:nvPr>
        </p:nvSpPr>
        <p:spPr>
          <a:xfrm>
            <a:off x="0" y="359228"/>
            <a:ext cx="12061371" cy="6498771"/>
          </a:xfrm>
        </p:spPr>
        <p:txBody>
          <a:bodyPr>
            <a:noAutofit/>
          </a:bodyPr>
          <a:lstStyle/>
          <a:p>
            <a:pPr algn="just">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Authenticating users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to the network.</a:t>
            </a:r>
          </a:p>
          <a:p>
            <a:pPr algn="just">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Enforcing policies</a:t>
            </a:r>
            <a:r>
              <a:rPr lang="en-GB" dirty="0">
                <a:latin typeface="Times New Roman" panose="02020603050405020304" pitchFamily="18" charset="0"/>
                <a:cs typeface="Times New Roman" panose="02020603050405020304" pitchFamily="18" charset="0"/>
              </a:rPr>
              <a:t> set by the network administrators.</a:t>
            </a:r>
          </a:p>
          <a:p>
            <a:pPr algn="just">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Managing and storing</a:t>
            </a:r>
            <a:r>
              <a:rPr lang="en-GB" dirty="0">
                <a:latin typeface="Times New Roman" panose="02020603050405020304" pitchFamily="18" charset="0"/>
                <a:cs typeface="Times New Roman" panose="02020603050405020304" pitchFamily="18" charset="0"/>
              </a:rPr>
              <a:t> information about domain users, computers, and other resources (such as printers, file shares, etc.).</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Domain Controller is critical for any </a:t>
            </a:r>
            <a:r>
              <a:rPr lang="en-GB" b="1" dirty="0">
                <a:latin typeface="Times New Roman" panose="02020603050405020304" pitchFamily="18" charset="0"/>
                <a:cs typeface="Times New Roman" panose="02020603050405020304" pitchFamily="18" charset="0"/>
              </a:rPr>
              <a:t>domain-based network</a:t>
            </a:r>
            <a:r>
              <a:rPr lang="en-GB" dirty="0">
                <a:latin typeface="Times New Roman" panose="02020603050405020304" pitchFamily="18" charset="0"/>
                <a:cs typeface="Times New Roman" panose="02020603050405020304" pitchFamily="18" charset="0"/>
              </a:rPr>
              <a:t> as it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validates the credentials of users trying to access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resources within the domain and provides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central control over security policies and resource access.</a:t>
            </a:r>
          </a:p>
        </p:txBody>
      </p:sp>
      <p:sp>
        <p:nvSpPr>
          <p:cNvPr id="4" name="Slide Number Placeholder 3">
            <a:extLst>
              <a:ext uri="{FF2B5EF4-FFF2-40B4-BE49-F238E27FC236}">
                <a16:creationId xmlns:a16="http://schemas.microsoft.com/office/drawing/2014/main" id="{B1756741-27EB-7037-A200-51DB3B45A52B}"/>
              </a:ext>
            </a:extLst>
          </p:cNvPr>
          <p:cNvSpPr>
            <a:spLocks noGrp="1"/>
          </p:cNvSpPr>
          <p:nvPr>
            <p:ph type="sldNum" sz="quarter" idx="12"/>
          </p:nvPr>
        </p:nvSpPr>
        <p:spPr/>
        <p:txBody>
          <a:bodyPr/>
          <a:lstStyle/>
          <a:p>
            <a:fld id="{3D3B27F1-A1DB-4496-9D6F-C7E1FD4717E5}" type="slidenum">
              <a:rPr lang="en-GB" smtClean="0"/>
              <a:t>34</a:t>
            </a:fld>
            <a:endParaRPr lang="en-GB"/>
          </a:p>
        </p:txBody>
      </p:sp>
    </p:spTree>
    <p:extLst>
      <p:ext uri="{BB962C8B-B14F-4D97-AF65-F5344CB8AC3E}">
        <p14:creationId xmlns:p14="http://schemas.microsoft.com/office/powerpoint/2010/main" val="1517256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92F9B-BE76-BD30-0234-D6F28145B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C61C8-1751-8F16-47B5-173784F4E9CD}"/>
              </a:ext>
            </a:extLst>
          </p:cNvPr>
          <p:cNvSpPr>
            <a:spLocks noGrp="1"/>
          </p:cNvSpPr>
          <p:nvPr>
            <p:ph type="title"/>
          </p:nvPr>
        </p:nvSpPr>
        <p:spPr>
          <a:xfrm>
            <a:off x="0" y="2"/>
            <a:ext cx="12192000" cy="359226"/>
          </a:xfrm>
        </p:spPr>
        <p:txBody>
          <a:bodyPr>
            <a:noAutofit/>
          </a:bodyPr>
          <a:lstStyle/>
          <a:p>
            <a:pPr algn="ctr"/>
            <a:r>
              <a:rPr lang="en-GB" sz="3200" b="1" dirty="0">
                <a:solidFill>
                  <a:srgbClr val="0000CC"/>
                </a:solidFill>
                <a:latin typeface="Times New Roman" panose="02020603050405020304" pitchFamily="18" charset="0"/>
                <a:cs typeface="Times New Roman" panose="02020603050405020304" pitchFamily="18" charset="0"/>
              </a:rPr>
              <a:t>2.1 Functions of a Domain Controller  </a:t>
            </a:r>
          </a:p>
        </p:txBody>
      </p:sp>
      <p:sp>
        <p:nvSpPr>
          <p:cNvPr id="3" name="Content Placeholder 2">
            <a:extLst>
              <a:ext uri="{FF2B5EF4-FFF2-40B4-BE49-F238E27FC236}">
                <a16:creationId xmlns:a16="http://schemas.microsoft.com/office/drawing/2014/main" id="{18F55055-EF71-7847-6913-B41C0857C377}"/>
              </a:ext>
            </a:extLst>
          </p:cNvPr>
          <p:cNvSpPr>
            <a:spLocks noGrp="1"/>
          </p:cNvSpPr>
          <p:nvPr>
            <p:ph idx="1"/>
          </p:nvPr>
        </p:nvSpPr>
        <p:spPr>
          <a:xfrm>
            <a:off x="0" y="359228"/>
            <a:ext cx="12192000" cy="6498771"/>
          </a:xfrm>
        </p:spPr>
        <p:txBody>
          <a:bodyPr>
            <a:noAutofit/>
          </a:bodyPr>
          <a:lstStyle/>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1. User Authentication</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1.1 Authentication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When a user logs into a computer within the domain, the DC validates the user's credentials by checking the username and password against its database.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If the credentials are correct, the user is granted access to domain resources.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1.2 Single Sign-On (SSO)</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Users can authenticate once on the domain and access multiple resources without needing to re-enter their credentials, thanks to the centralized management provided by the Domain Controller.</a:t>
            </a:r>
          </a:p>
        </p:txBody>
      </p:sp>
      <p:sp>
        <p:nvSpPr>
          <p:cNvPr id="4" name="Slide Number Placeholder 3">
            <a:extLst>
              <a:ext uri="{FF2B5EF4-FFF2-40B4-BE49-F238E27FC236}">
                <a16:creationId xmlns:a16="http://schemas.microsoft.com/office/drawing/2014/main" id="{8A28FF1B-F890-8156-5815-EA9244F94F2A}"/>
              </a:ext>
            </a:extLst>
          </p:cNvPr>
          <p:cNvSpPr>
            <a:spLocks noGrp="1"/>
          </p:cNvSpPr>
          <p:nvPr>
            <p:ph type="sldNum" sz="quarter" idx="12"/>
          </p:nvPr>
        </p:nvSpPr>
        <p:spPr/>
        <p:txBody>
          <a:bodyPr/>
          <a:lstStyle/>
          <a:p>
            <a:fld id="{3D3B27F1-A1DB-4496-9D6F-C7E1FD4717E5}" type="slidenum">
              <a:rPr lang="en-GB" smtClean="0"/>
              <a:t>35</a:t>
            </a:fld>
            <a:endParaRPr lang="en-GB"/>
          </a:p>
        </p:txBody>
      </p:sp>
    </p:spTree>
    <p:extLst>
      <p:ext uri="{BB962C8B-B14F-4D97-AF65-F5344CB8AC3E}">
        <p14:creationId xmlns:p14="http://schemas.microsoft.com/office/powerpoint/2010/main" val="3090929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804A0-EA3E-2F4A-2527-6B1B56182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26F92D-42EE-6D6D-E443-9EDBE9ACFCFF}"/>
              </a:ext>
            </a:extLst>
          </p:cNvPr>
          <p:cNvSpPr>
            <a:spLocks noGrp="1"/>
          </p:cNvSpPr>
          <p:nvPr>
            <p:ph type="title"/>
          </p:nvPr>
        </p:nvSpPr>
        <p:spPr>
          <a:xfrm>
            <a:off x="0" y="2"/>
            <a:ext cx="12192000" cy="359226"/>
          </a:xfrm>
        </p:spPr>
        <p:txBody>
          <a:bodyPr>
            <a:noAutofit/>
          </a:bodyPr>
          <a:lstStyle/>
          <a:p>
            <a:pPr algn="ctr"/>
            <a:r>
              <a:rPr lang="en-GB" sz="3200" b="1" dirty="0">
                <a:solidFill>
                  <a:srgbClr val="0000CC"/>
                </a:solidFill>
                <a:latin typeface="Times New Roman" panose="02020603050405020304" pitchFamily="18" charset="0"/>
                <a:cs typeface="Times New Roman" panose="02020603050405020304" pitchFamily="18" charset="0"/>
              </a:rPr>
              <a:t>2.1 Functions of a Domain Controller-----  </a:t>
            </a:r>
          </a:p>
        </p:txBody>
      </p:sp>
      <p:sp>
        <p:nvSpPr>
          <p:cNvPr id="3" name="Content Placeholder 2">
            <a:extLst>
              <a:ext uri="{FF2B5EF4-FFF2-40B4-BE49-F238E27FC236}">
                <a16:creationId xmlns:a16="http://schemas.microsoft.com/office/drawing/2014/main" id="{C0664FED-2FC5-690B-988C-F984918E9F9E}"/>
              </a:ext>
            </a:extLst>
          </p:cNvPr>
          <p:cNvSpPr>
            <a:spLocks noGrp="1"/>
          </p:cNvSpPr>
          <p:nvPr>
            <p:ph idx="1"/>
          </p:nvPr>
        </p:nvSpPr>
        <p:spPr>
          <a:xfrm>
            <a:off x="0" y="359228"/>
            <a:ext cx="12192000" cy="6498771"/>
          </a:xfrm>
        </p:spPr>
        <p:txBody>
          <a:bodyPr>
            <a:noAutofit/>
          </a:bodyPr>
          <a:lstStyle/>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2. Centralized Directory Services (Active Directory)</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2.1 Active Directory (AD)</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is the centralized database that stores all information about the domain’s objects (users, groups, computers, printers, etc.).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Domain Controller is responsible for managing and querying this directory.</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Active Directory</a:t>
            </a:r>
            <a:r>
              <a:rPr lang="en-GB" dirty="0">
                <a:latin typeface="Times New Roman" panose="02020603050405020304" pitchFamily="18" charset="0"/>
                <a:cs typeface="Times New Roman" panose="02020603050405020304" pitchFamily="18" charset="0"/>
              </a:rPr>
              <a:t> database is replicated to other Domain Controllers in the domain, ensuring redundancy and high availability of the directory information.</a:t>
            </a:r>
          </a:p>
        </p:txBody>
      </p:sp>
      <p:sp>
        <p:nvSpPr>
          <p:cNvPr id="4" name="Slide Number Placeholder 3">
            <a:extLst>
              <a:ext uri="{FF2B5EF4-FFF2-40B4-BE49-F238E27FC236}">
                <a16:creationId xmlns:a16="http://schemas.microsoft.com/office/drawing/2014/main" id="{6DAF7C1B-111E-3B95-6550-F0DE98599D85}"/>
              </a:ext>
            </a:extLst>
          </p:cNvPr>
          <p:cNvSpPr>
            <a:spLocks noGrp="1"/>
          </p:cNvSpPr>
          <p:nvPr>
            <p:ph type="sldNum" sz="quarter" idx="12"/>
          </p:nvPr>
        </p:nvSpPr>
        <p:spPr/>
        <p:txBody>
          <a:bodyPr/>
          <a:lstStyle/>
          <a:p>
            <a:fld id="{3D3B27F1-A1DB-4496-9D6F-C7E1FD4717E5}" type="slidenum">
              <a:rPr lang="en-GB" smtClean="0"/>
              <a:t>36</a:t>
            </a:fld>
            <a:endParaRPr lang="en-GB"/>
          </a:p>
        </p:txBody>
      </p:sp>
    </p:spTree>
    <p:extLst>
      <p:ext uri="{BB962C8B-B14F-4D97-AF65-F5344CB8AC3E}">
        <p14:creationId xmlns:p14="http://schemas.microsoft.com/office/powerpoint/2010/main" val="2826244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4D0FC-DD87-9161-EDFA-FA04A69A5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C3172-20CC-4115-D4D1-F163709AF685}"/>
              </a:ext>
            </a:extLst>
          </p:cNvPr>
          <p:cNvSpPr>
            <a:spLocks noGrp="1"/>
          </p:cNvSpPr>
          <p:nvPr>
            <p:ph type="title"/>
          </p:nvPr>
        </p:nvSpPr>
        <p:spPr>
          <a:xfrm>
            <a:off x="0" y="2"/>
            <a:ext cx="12192000" cy="359226"/>
          </a:xfrm>
        </p:spPr>
        <p:txBody>
          <a:bodyPr>
            <a:noAutofit/>
          </a:bodyPr>
          <a:lstStyle/>
          <a:p>
            <a:pPr algn="ctr"/>
            <a:r>
              <a:rPr lang="en-GB" sz="3200" b="1" dirty="0">
                <a:solidFill>
                  <a:srgbClr val="0000CC"/>
                </a:solidFill>
                <a:latin typeface="Times New Roman" panose="02020603050405020304" pitchFamily="18" charset="0"/>
                <a:cs typeface="Times New Roman" panose="02020603050405020304" pitchFamily="18" charset="0"/>
              </a:rPr>
              <a:t>2.1 Functions of a Domain Controller-----  </a:t>
            </a:r>
          </a:p>
        </p:txBody>
      </p:sp>
      <p:sp>
        <p:nvSpPr>
          <p:cNvPr id="3" name="Content Placeholder 2">
            <a:extLst>
              <a:ext uri="{FF2B5EF4-FFF2-40B4-BE49-F238E27FC236}">
                <a16:creationId xmlns:a16="http://schemas.microsoft.com/office/drawing/2014/main" id="{BF5B683C-3534-30D7-83E4-1BE3CA3EF6D5}"/>
              </a:ext>
            </a:extLst>
          </p:cNvPr>
          <p:cNvSpPr>
            <a:spLocks noGrp="1"/>
          </p:cNvSpPr>
          <p:nvPr>
            <p:ph idx="1"/>
          </p:nvPr>
        </p:nvSpPr>
        <p:spPr>
          <a:xfrm>
            <a:off x="0" y="359228"/>
            <a:ext cx="12192000" cy="6498771"/>
          </a:xfrm>
        </p:spPr>
        <p:txBody>
          <a:bodyPr>
            <a:noAutofit/>
          </a:bodyPr>
          <a:lstStyle/>
          <a:p>
            <a:pPr marL="0" indent="0" algn="just">
              <a:lnSpc>
                <a:spcPct val="150000"/>
              </a:lnSpc>
              <a:spcBef>
                <a:spcPts val="0"/>
              </a:spcBef>
              <a:buNone/>
            </a:pPr>
            <a:r>
              <a:rPr lang="en-GB" sz="2800" b="1" dirty="0">
                <a:latin typeface="Times New Roman" panose="02020603050405020304" pitchFamily="18" charset="0"/>
                <a:cs typeface="Times New Roman" panose="02020603050405020304" pitchFamily="18" charset="0"/>
              </a:rPr>
              <a:t>3. Group Policy Management</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a:t>
            </a:r>
            <a:r>
              <a:rPr lang="en-GB" sz="2800" b="1" dirty="0">
                <a:latin typeface="Times New Roman" panose="02020603050405020304" pitchFamily="18" charset="0"/>
                <a:cs typeface="Times New Roman" panose="02020603050405020304" pitchFamily="18" charset="0"/>
              </a:rPr>
              <a:t>Group Policy</a:t>
            </a:r>
            <a:r>
              <a:rPr lang="en-GB" sz="2800" dirty="0">
                <a:latin typeface="Times New Roman" panose="02020603050405020304" pitchFamily="18" charset="0"/>
                <a:cs typeface="Times New Roman" panose="02020603050405020304" pitchFamily="18" charset="0"/>
              </a:rPr>
              <a:t> is a powerful tool in Windows Server environments that allows administrators to enforce specific configurations and security policies across all computers in the domain. </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Domain Controller processes </a:t>
            </a:r>
            <a:r>
              <a:rPr lang="en-GB" sz="2800" b="1" dirty="0">
                <a:latin typeface="Times New Roman" panose="02020603050405020304" pitchFamily="18" charset="0"/>
                <a:cs typeface="Times New Roman" panose="02020603050405020304" pitchFamily="18" charset="0"/>
              </a:rPr>
              <a:t>Group Policy Objects (GPOs)</a:t>
            </a:r>
            <a:r>
              <a:rPr lang="en-GB" sz="2800" dirty="0">
                <a:latin typeface="Times New Roman" panose="02020603050405020304" pitchFamily="18" charset="0"/>
                <a:cs typeface="Times New Roman" panose="02020603050405020304" pitchFamily="18" charset="0"/>
              </a:rPr>
              <a:t>, ensuring that the configured policies are applied uniformly to all users and computers in the domain.</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Examples include enforcing password policies, restricting software installations, or controlling Windows settings.</a:t>
            </a:r>
          </a:p>
        </p:txBody>
      </p:sp>
      <p:sp>
        <p:nvSpPr>
          <p:cNvPr id="4" name="Slide Number Placeholder 3">
            <a:extLst>
              <a:ext uri="{FF2B5EF4-FFF2-40B4-BE49-F238E27FC236}">
                <a16:creationId xmlns:a16="http://schemas.microsoft.com/office/drawing/2014/main" id="{7BA884CE-1A79-A1A4-D6D5-07C643EF4304}"/>
              </a:ext>
            </a:extLst>
          </p:cNvPr>
          <p:cNvSpPr>
            <a:spLocks noGrp="1"/>
          </p:cNvSpPr>
          <p:nvPr>
            <p:ph type="sldNum" sz="quarter" idx="12"/>
          </p:nvPr>
        </p:nvSpPr>
        <p:spPr/>
        <p:txBody>
          <a:bodyPr/>
          <a:lstStyle/>
          <a:p>
            <a:fld id="{3D3B27F1-A1DB-4496-9D6F-C7E1FD4717E5}" type="slidenum">
              <a:rPr lang="en-GB" smtClean="0"/>
              <a:t>37</a:t>
            </a:fld>
            <a:endParaRPr lang="en-GB"/>
          </a:p>
        </p:txBody>
      </p:sp>
    </p:spTree>
    <p:extLst>
      <p:ext uri="{BB962C8B-B14F-4D97-AF65-F5344CB8AC3E}">
        <p14:creationId xmlns:p14="http://schemas.microsoft.com/office/powerpoint/2010/main" val="120275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D159B-AD31-D66F-A367-9601A9931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717A9E-66DE-1ABA-F20F-FED6E466C98C}"/>
              </a:ext>
            </a:extLst>
          </p:cNvPr>
          <p:cNvSpPr>
            <a:spLocks noGrp="1"/>
          </p:cNvSpPr>
          <p:nvPr>
            <p:ph type="title"/>
          </p:nvPr>
        </p:nvSpPr>
        <p:spPr>
          <a:xfrm>
            <a:off x="0" y="2"/>
            <a:ext cx="12192000" cy="359226"/>
          </a:xfrm>
        </p:spPr>
        <p:txBody>
          <a:bodyPr>
            <a:noAutofit/>
          </a:bodyPr>
          <a:lstStyle/>
          <a:p>
            <a:pPr algn="ctr"/>
            <a:r>
              <a:rPr lang="en-GB" sz="3200" b="1" dirty="0">
                <a:solidFill>
                  <a:srgbClr val="0000CC"/>
                </a:solidFill>
                <a:latin typeface="Times New Roman" panose="02020603050405020304" pitchFamily="18" charset="0"/>
                <a:cs typeface="Times New Roman" panose="02020603050405020304" pitchFamily="18" charset="0"/>
              </a:rPr>
              <a:t>2.1 Functions of a Domain Controller-----  </a:t>
            </a:r>
          </a:p>
        </p:txBody>
      </p:sp>
      <p:sp>
        <p:nvSpPr>
          <p:cNvPr id="3" name="Content Placeholder 2">
            <a:extLst>
              <a:ext uri="{FF2B5EF4-FFF2-40B4-BE49-F238E27FC236}">
                <a16:creationId xmlns:a16="http://schemas.microsoft.com/office/drawing/2014/main" id="{4BC123FF-1305-2965-759C-B7E9F5B9B058}"/>
              </a:ext>
            </a:extLst>
          </p:cNvPr>
          <p:cNvSpPr>
            <a:spLocks noGrp="1"/>
          </p:cNvSpPr>
          <p:nvPr>
            <p:ph idx="1"/>
          </p:nvPr>
        </p:nvSpPr>
        <p:spPr>
          <a:xfrm>
            <a:off x="0" y="359228"/>
            <a:ext cx="12192000" cy="6498771"/>
          </a:xfrm>
        </p:spPr>
        <p:txBody>
          <a:bodyPr>
            <a:noAutofit/>
          </a:bodyPr>
          <a:lstStyle/>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4. Domain Management</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DC manages the </a:t>
            </a:r>
            <a:r>
              <a:rPr lang="en-GB" sz="2400" b="1" dirty="0">
                <a:latin typeface="Times New Roman" panose="02020603050405020304" pitchFamily="18" charset="0"/>
                <a:cs typeface="Times New Roman" panose="02020603050405020304" pitchFamily="18" charset="0"/>
              </a:rPr>
              <a:t>domain structure</a:t>
            </a:r>
            <a:r>
              <a:rPr lang="en-GB" sz="2400" dirty="0">
                <a:latin typeface="Times New Roman" panose="02020603050405020304" pitchFamily="18" charset="0"/>
                <a:cs typeface="Times New Roman" panose="02020603050405020304" pitchFamily="18" charset="0"/>
              </a:rPr>
              <a:t> and controls the relationships between different parts of the network (like </a:t>
            </a:r>
            <a:r>
              <a:rPr lang="en-GB" sz="2400" b="1" dirty="0">
                <a:latin typeface="Times New Roman" panose="02020603050405020304" pitchFamily="18" charset="0"/>
                <a:cs typeface="Times New Roman" panose="02020603050405020304" pitchFamily="18" charset="0"/>
              </a:rPr>
              <a:t>organizational units (OUs)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user accounts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computer accounts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group memberships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provides </a:t>
            </a:r>
            <a:r>
              <a:rPr lang="en-GB" sz="2400" b="1" dirty="0">
                <a:latin typeface="Times New Roman" panose="02020603050405020304" pitchFamily="18" charset="0"/>
                <a:cs typeface="Times New Roman" panose="02020603050405020304" pitchFamily="18" charset="0"/>
              </a:rPr>
              <a:t>authorization</a:t>
            </a:r>
            <a:r>
              <a:rPr lang="en-GB" sz="2400" dirty="0">
                <a:latin typeface="Times New Roman" panose="02020603050405020304" pitchFamily="18" charset="0"/>
                <a:cs typeface="Times New Roman" panose="02020603050405020304" pitchFamily="18" charset="0"/>
              </a:rPr>
              <a:t> for users to access various network resources, based on their identity and permissions.</a:t>
            </a: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5. Replication</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Domain Controller is part of a </a:t>
            </a:r>
            <a:r>
              <a:rPr lang="en-GB" sz="2400" b="1" dirty="0">
                <a:latin typeface="Times New Roman" panose="02020603050405020304" pitchFamily="18" charset="0"/>
                <a:cs typeface="Times New Roman" panose="02020603050405020304" pitchFamily="18" charset="0"/>
              </a:rPr>
              <a:t>multi-master replication</a:t>
            </a:r>
            <a:r>
              <a:rPr lang="en-GB" sz="2400" dirty="0">
                <a:latin typeface="Times New Roman" panose="02020603050405020304" pitchFamily="18" charset="0"/>
                <a:cs typeface="Times New Roman" panose="02020603050405020304" pitchFamily="18" charset="0"/>
              </a:rPr>
              <a:t> system, where changes to the directory (e.g., user account updates, password changes) are propagated across multiple Domain Controllers in the domain.</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ensures that no matter which DC a user connects to, their information (e.g., login credentials, group memberships) is available.</a:t>
            </a:r>
          </a:p>
          <a:p>
            <a:pPr marL="0" indent="0" algn="just">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980867-959A-F7FD-7555-575E5A0DD0E7}"/>
              </a:ext>
            </a:extLst>
          </p:cNvPr>
          <p:cNvSpPr>
            <a:spLocks noGrp="1"/>
          </p:cNvSpPr>
          <p:nvPr>
            <p:ph type="sldNum" sz="quarter" idx="12"/>
          </p:nvPr>
        </p:nvSpPr>
        <p:spPr/>
        <p:txBody>
          <a:bodyPr/>
          <a:lstStyle/>
          <a:p>
            <a:fld id="{3D3B27F1-A1DB-4496-9D6F-C7E1FD4717E5}" type="slidenum">
              <a:rPr lang="en-GB" smtClean="0"/>
              <a:t>38</a:t>
            </a:fld>
            <a:endParaRPr lang="en-GB"/>
          </a:p>
        </p:txBody>
      </p:sp>
    </p:spTree>
    <p:extLst>
      <p:ext uri="{BB962C8B-B14F-4D97-AF65-F5344CB8AC3E}">
        <p14:creationId xmlns:p14="http://schemas.microsoft.com/office/powerpoint/2010/main" val="1988008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BBEEE-A311-A238-A8AD-EDF50C1A8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2C138-05CD-4E77-FB9C-B36318F88743}"/>
              </a:ext>
            </a:extLst>
          </p:cNvPr>
          <p:cNvSpPr>
            <a:spLocks noGrp="1"/>
          </p:cNvSpPr>
          <p:nvPr>
            <p:ph type="title"/>
          </p:nvPr>
        </p:nvSpPr>
        <p:spPr>
          <a:xfrm>
            <a:off x="0" y="2"/>
            <a:ext cx="12192000" cy="359226"/>
          </a:xfrm>
        </p:spPr>
        <p:txBody>
          <a:bodyPr>
            <a:noAutofit/>
          </a:bodyPr>
          <a:lstStyle/>
          <a:p>
            <a:pPr algn="ctr"/>
            <a:r>
              <a:rPr lang="en-GB" sz="3200" b="1" dirty="0">
                <a:solidFill>
                  <a:srgbClr val="0000CC"/>
                </a:solidFill>
                <a:latin typeface="Times New Roman" panose="02020603050405020304" pitchFamily="18" charset="0"/>
                <a:cs typeface="Times New Roman" panose="02020603050405020304" pitchFamily="18" charset="0"/>
              </a:rPr>
              <a:t>2.1 Functions of a Domain Controller-----  </a:t>
            </a:r>
          </a:p>
        </p:txBody>
      </p:sp>
      <p:sp>
        <p:nvSpPr>
          <p:cNvPr id="3" name="Content Placeholder 2">
            <a:extLst>
              <a:ext uri="{FF2B5EF4-FFF2-40B4-BE49-F238E27FC236}">
                <a16:creationId xmlns:a16="http://schemas.microsoft.com/office/drawing/2014/main" id="{1661240D-192D-9CCE-D4D2-611F7C2D79E3}"/>
              </a:ext>
            </a:extLst>
          </p:cNvPr>
          <p:cNvSpPr>
            <a:spLocks noGrp="1"/>
          </p:cNvSpPr>
          <p:nvPr>
            <p:ph idx="1"/>
          </p:nvPr>
        </p:nvSpPr>
        <p:spPr>
          <a:xfrm>
            <a:off x="0" y="359228"/>
            <a:ext cx="12192000" cy="649877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DNS Integration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 Name System (DNS)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integral to the operation of Active Directory.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 Controllers also serve as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DNS servers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most Active Directory networks, allowing computers to resolve domain names to IP addresses.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DNS ensures that users and computers can find each other in the network using human-readable names (e.g., server1.domain.com), and it is essential for the proper functioning of Active Directory.</a:t>
            </a:r>
          </a:p>
        </p:txBody>
      </p:sp>
      <p:sp>
        <p:nvSpPr>
          <p:cNvPr id="4" name="Slide Number Placeholder 3">
            <a:extLst>
              <a:ext uri="{FF2B5EF4-FFF2-40B4-BE49-F238E27FC236}">
                <a16:creationId xmlns:a16="http://schemas.microsoft.com/office/drawing/2014/main" id="{E716C2D8-8E52-E1BF-5A44-E456412C1877}"/>
              </a:ext>
            </a:extLst>
          </p:cNvPr>
          <p:cNvSpPr>
            <a:spLocks noGrp="1"/>
          </p:cNvSpPr>
          <p:nvPr>
            <p:ph type="sldNum" sz="quarter" idx="12"/>
          </p:nvPr>
        </p:nvSpPr>
        <p:spPr/>
        <p:txBody>
          <a:bodyPr/>
          <a:lstStyle/>
          <a:p>
            <a:fld id="{3D3B27F1-A1DB-4496-9D6F-C7E1FD4717E5}" type="slidenum">
              <a:rPr lang="en-GB" smtClean="0"/>
              <a:t>39</a:t>
            </a:fld>
            <a:endParaRPr lang="en-GB"/>
          </a:p>
        </p:txBody>
      </p:sp>
    </p:spTree>
    <p:extLst>
      <p:ext uri="{BB962C8B-B14F-4D97-AF65-F5344CB8AC3E}">
        <p14:creationId xmlns:p14="http://schemas.microsoft.com/office/powerpoint/2010/main" val="313245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50DA4-120A-6106-9B9B-0B0B916F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E1239-EA6F-661A-1211-A8DB1376EBF2}"/>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F9EDDDEA-F51A-FF50-7ADC-73E1EB0D9640}"/>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1.2 Domain</a:t>
            </a:r>
            <a:r>
              <a:rPr lang="en-GB" dirty="0">
                <a:solidFill>
                  <a:srgbClr val="990033"/>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domain-based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uses a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client-server</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architecture</a:t>
            </a:r>
            <a:r>
              <a:rPr lang="en-GB" dirty="0">
                <a:latin typeface="Times New Roman" panose="02020603050405020304" pitchFamily="18" charset="0"/>
                <a:cs typeface="Times New Roman" panose="02020603050405020304" pitchFamily="18" charset="0"/>
              </a:rPr>
              <a:t> where </a:t>
            </a:r>
            <a:r>
              <a:rPr lang="en-GB" b="1" dirty="0">
                <a:solidFill>
                  <a:srgbClr val="0000CC"/>
                </a:solidFill>
                <a:latin typeface="Times New Roman" panose="02020603050405020304" pitchFamily="18" charset="0"/>
                <a:cs typeface="Times New Roman" panose="02020603050405020304" pitchFamily="18" charset="0"/>
              </a:rPr>
              <a:t>multiple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are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managed</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controlled</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centrally</a:t>
            </a:r>
            <a:r>
              <a:rPr lang="en-GB" dirty="0">
                <a:latin typeface="Times New Roman" panose="02020603050405020304" pitchFamily="18" charset="0"/>
                <a:cs typeface="Times New Roman" panose="02020603050405020304" pitchFamily="18" charset="0"/>
              </a:rPr>
              <a:t> through a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Domain Controller (DC)</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solidFill>
                  <a:srgbClr val="FF0000"/>
                </a:solidFill>
                <a:latin typeface="Times New Roman" panose="02020603050405020304" pitchFamily="18" charset="0"/>
                <a:cs typeface="Times New Roman" panose="02020603050405020304" pitchFamily="18" charset="0"/>
              </a:rPr>
              <a:t>Domain Controller </a:t>
            </a:r>
            <a:r>
              <a:rPr lang="en-GB" b="1" dirty="0">
                <a:latin typeface="Times New Roman" panose="02020603050405020304" pitchFamily="18" charset="0"/>
                <a:cs typeface="Times New Roman" panose="02020603050405020304" pitchFamily="18" charset="0"/>
              </a:rPr>
              <a:t>manages</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user accounts, security policies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and other </a:t>
            </a:r>
            <a:r>
              <a:rPr lang="en-GB" b="1" dirty="0">
                <a:solidFill>
                  <a:srgbClr val="990033"/>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solidFill>
                  <a:srgbClr val="0000CC"/>
                </a:solidFill>
                <a:latin typeface="Times New Roman" panose="02020603050405020304" pitchFamily="18" charset="0"/>
                <a:cs typeface="Times New Roman" panose="02020603050405020304" pitchFamily="18" charset="0"/>
              </a:rPr>
              <a:t>Windows Active Directory (AD) service </a:t>
            </a:r>
            <a:r>
              <a:rPr lang="en-GB" dirty="0">
                <a:latin typeface="Times New Roman" panose="02020603050405020304" pitchFamily="18" charset="0"/>
                <a:cs typeface="Times New Roman" panose="02020603050405020304" pitchFamily="18" charset="0"/>
              </a:rPr>
              <a:t>is typically </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used</a:t>
            </a:r>
            <a:r>
              <a:rPr lang="en-GB" dirty="0">
                <a:latin typeface="Times New Roman" panose="02020603050405020304" pitchFamily="18" charset="0"/>
                <a:cs typeface="Times New Roman" panose="02020603050405020304" pitchFamily="18" charset="0"/>
              </a:rPr>
              <a:t> to </a:t>
            </a:r>
            <a:r>
              <a:rPr lang="en-GB" b="1" dirty="0">
                <a:solidFill>
                  <a:srgbClr val="FF0000"/>
                </a:solidFill>
                <a:latin typeface="Times New Roman" panose="02020603050405020304" pitchFamily="18" charset="0"/>
                <a:cs typeface="Times New Roman" panose="02020603050405020304" pitchFamily="18" charset="0"/>
              </a:rPr>
              <a:t>manage</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groups</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in a </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domain</a:t>
            </a:r>
            <a:r>
              <a:rPr lang="en-GB" dirty="0">
                <a:latin typeface="Times New Roman" panose="02020603050405020304" pitchFamily="18" charset="0"/>
                <a:cs typeface="Times New Roman" panose="02020603050405020304" pitchFamily="18" charset="0"/>
              </a:rPr>
              <a:t>, providing </a:t>
            </a:r>
            <a:r>
              <a:rPr lang="en-GB" b="1" dirty="0">
                <a:solidFill>
                  <a:srgbClr val="993366"/>
                </a:solidFill>
                <a:latin typeface="Times New Roman" panose="02020603050405020304" pitchFamily="18" charset="0"/>
                <a:cs typeface="Times New Roman" panose="02020603050405020304" pitchFamily="18" charset="0"/>
              </a:rPr>
              <a:t>centralized</a:t>
            </a:r>
            <a:r>
              <a:rPr lang="en-GB" dirty="0">
                <a:latin typeface="Times New Roman" panose="02020603050405020304" pitchFamily="18" charset="0"/>
                <a:cs typeface="Times New Roman" panose="02020603050405020304" pitchFamily="18" charset="0"/>
              </a:rPr>
              <a:t> </a:t>
            </a:r>
            <a:r>
              <a:rPr lang="en-GB" b="1" dirty="0">
                <a:solidFill>
                  <a:srgbClr val="993366"/>
                </a:solidFill>
                <a:latin typeface="Times New Roman" panose="02020603050405020304" pitchFamily="18" charset="0"/>
                <a:cs typeface="Times New Roman" panose="02020603050405020304" pitchFamily="18" charset="0"/>
              </a:rPr>
              <a:t>authentication</a:t>
            </a:r>
            <a:r>
              <a:rPr lang="en-GB" dirty="0">
                <a:latin typeface="Times New Roman" panose="02020603050405020304" pitchFamily="18" charset="0"/>
                <a:cs typeface="Times New Roman" panose="02020603050405020304" pitchFamily="18" charset="0"/>
              </a:rPr>
              <a:t> and </a:t>
            </a:r>
            <a:r>
              <a:rPr lang="en-GB" b="1" dirty="0">
                <a:solidFill>
                  <a:srgbClr val="993366"/>
                </a:solidFill>
                <a:latin typeface="Times New Roman" panose="02020603050405020304" pitchFamily="18" charset="0"/>
                <a:cs typeface="Times New Roman" panose="02020603050405020304" pitchFamily="18" charset="0"/>
              </a:rPr>
              <a:t>authorization</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0D3B238-C8CC-84ED-2E88-563B44BBD810}"/>
              </a:ext>
            </a:extLst>
          </p:cNvPr>
          <p:cNvSpPr>
            <a:spLocks noGrp="1"/>
          </p:cNvSpPr>
          <p:nvPr>
            <p:ph type="sldNum" sz="quarter" idx="12"/>
          </p:nvPr>
        </p:nvSpPr>
        <p:spPr/>
        <p:txBody>
          <a:bodyPr/>
          <a:lstStyle/>
          <a:p>
            <a:fld id="{28EDD502-B8EF-4D63-AEC5-DA450BCB9283}" type="slidenum">
              <a:rPr lang="en-GB" smtClean="0"/>
              <a:t>4</a:t>
            </a:fld>
            <a:endParaRPr lang="en-GB"/>
          </a:p>
        </p:txBody>
      </p:sp>
      <p:sp>
        <p:nvSpPr>
          <p:cNvPr id="5" name="TextBox 4">
            <a:extLst>
              <a:ext uri="{FF2B5EF4-FFF2-40B4-BE49-F238E27FC236}">
                <a16:creationId xmlns:a16="http://schemas.microsoft.com/office/drawing/2014/main" id="{9C8810FD-29DE-219C-E2B4-543265144336}"/>
              </a:ext>
            </a:extLst>
          </p:cNvPr>
          <p:cNvSpPr txBox="1"/>
          <p:nvPr/>
        </p:nvSpPr>
        <p:spPr>
          <a:xfrm>
            <a:off x="0" y="6356350"/>
            <a:ext cx="1270861" cy="369332"/>
          </a:xfrm>
          <a:prstGeom prst="rect">
            <a:avLst/>
          </a:prstGeom>
          <a:noFill/>
        </p:spPr>
        <p:txBody>
          <a:bodyPr wrap="square" rtlCol="0">
            <a:spAutoFit/>
          </a:bodyPr>
          <a:lstStyle/>
          <a:p>
            <a:r>
              <a:rPr lang="en-GB" b="1" dirty="0">
                <a:hlinkClick r:id="rId2" action="ppaction://hlinkpres?slideindex=1&amp;slidetitle="/>
              </a:rPr>
              <a:t>Authentic</a:t>
            </a:r>
            <a:endParaRPr lang="en-GB" b="1" dirty="0"/>
          </a:p>
        </p:txBody>
      </p:sp>
    </p:spTree>
    <p:extLst>
      <p:ext uri="{BB962C8B-B14F-4D97-AF65-F5344CB8AC3E}">
        <p14:creationId xmlns:p14="http://schemas.microsoft.com/office/powerpoint/2010/main" val="2020167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411DF-1594-F426-804B-896C62E0F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06CED-75E0-F905-7388-73DDB8092FA9}"/>
              </a:ext>
            </a:extLst>
          </p:cNvPr>
          <p:cNvSpPr>
            <a:spLocks noGrp="1"/>
          </p:cNvSpPr>
          <p:nvPr>
            <p:ph type="title"/>
          </p:nvPr>
        </p:nvSpPr>
        <p:spPr>
          <a:xfrm>
            <a:off x="0" y="-247973"/>
            <a:ext cx="12192000" cy="607201"/>
          </a:xfrm>
        </p:spPr>
        <p:txBody>
          <a:bodyPr>
            <a:no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2.2. Types of Domain Controllers</a:t>
            </a:r>
          </a:p>
        </p:txBody>
      </p:sp>
      <p:sp>
        <p:nvSpPr>
          <p:cNvPr id="3" name="Content Placeholder 2">
            <a:extLst>
              <a:ext uri="{FF2B5EF4-FFF2-40B4-BE49-F238E27FC236}">
                <a16:creationId xmlns:a16="http://schemas.microsoft.com/office/drawing/2014/main" id="{A578E346-FF6B-A389-C8CF-F82DE54CD3C7}"/>
              </a:ext>
            </a:extLst>
          </p:cNvPr>
          <p:cNvSpPr>
            <a:spLocks noGrp="1"/>
          </p:cNvSpPr>
          <p:nvPr>
            <p:ph idx="1"/>
          </p:nvPr>
        </p:nvSpPr>
        <p:spPr>
          <a:xfrm>
            <a:off x="0" y="359228"/>
            <a:ext cx="12192000" cy="649877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1. Primary Domain Controller (PDC)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Domain Controller (PDC)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historically the main DC in early versions of Windows NT domains.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was responsible for handling most authentication requests and password changes.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modern Windows Server versions, the PDC functionality is largely symbolic, as all Domain Controllers are treated as equal in terms of authentication, but the PDC Emulator role still exists in Active Directory to manage specific legacy functions and time synchronization.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B2FF0E8-81A9-2C0C-EF63-104D0F06091D}"/>
              </a:ext>
            </a:extLst>
          </p:cNvPr>
          <p:cNvSpPr>
            <a:spLocks noGrp="1"/>
          </p:cNvSpPr>
          <p:nvPr>
            <p:ph type="sldNum" sz="quarter" idx="12"/>
          </p:nvPr>
        </p:nvSpPr>
        <p:spPr/>
        <p:txBody>
          <a:bodyPr/>
          <a:lstStyle/>
          <a:p>
            <a:fld id="{3D3B27F1-A1DB-4496-9D6F-C7E1FD4717E5}" type="slidenum">
              <a:rPr lang="en-GB" smtClean="0"/>
              <a:t>40</a:t>
            </a:fld>
            <a:endParaRPr lang="en-GB"/>
          </a:p>
        </p:txBody>
      </p:sp>
    </p:spTree>
    <p:extLst>
      <p:ext uri="{BB962C8B-B14F-4D97-AF65-F5344CB8AC3E}">
        <p14:creationId xmlns:p14="http://schemas.microsoft.com/office/powerpoint/2010/main" val="2150579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22A10-59AE-7A74-D959-C1C2B34C2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7E96F-E024-298F-FAA2-A3417890BF3A}"/>
              </a:ext>
            </a:extLst>
          </p:cNvPr>
          <p:cNvSpPr>
            <a:spLocks noGrp="1"/>
          </p:cNvSpPr>
          <p:nvPr>
            <p:ph type="title"/>
          </p:nvPr>
        </p:nvSpPr>
        <p:spPr>
          <a:xfrm>
            <a:off x="0" y="-247973"/>
            <a:ext cx="12192000" cy="607201"/>
          </a:xfrm>
        </p:spPr>
        <p:txBody>
          <a:bodyPr>
            <a:no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2.2. Types of Domain Controllers----</a:t>
            </a:r>
          </a:p>
        </p:txBody>
      </p:sp>
      <p:sp>
        <p:nvSpPr>
          <p:cNvPr id="3" name="Content Placeholder 2">
            <a:extLst>
              <a:ext uri="{FF2B5EF4-FFF2-40B4-BE49-F238E27FC236}">
                <a16:creationId xmlns:a16="http://schemas.microsoft.com/office/drawing/2014/main" id="{D1005A50-D988-E9F4-F2D2-85B206F0367C}"/>
              </a:ext>
            </a:extLst>
          </p:cNvPr>
          <p:cNvSpPr>
            <a:spLocks noGrp="1"/>
          </p:cNvSpPr>
          <p:nvPr>
            <p:ph idx="1"/>
          </p:nvPr>
        </p:nvSpPr>
        <p:spPr>
          <a:xfrm>
            <a:off x="0" y="359228"/>
            <a:ext cx="12192000" cy="649877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2. Backup Domain Controller (BDC)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Backup Domain Controller (BDC)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used in older versions of Windows NT to provide a backup for the PDC. It replicated data from the PDC but could not accept changes itself.</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Active Directory, the concept of BDCs is no longer used because all DCs can accept changes and replicate them.</a:t>
            </a:r>
          </a:p>
        </p:txBody>
      </p:sp>
      <p:sp>
        <p:nvSpPr>
          <p:cNvPr id="4" name="Slide Number Placeholder 3">
            <a:extLst>
              <a:ext uri="{FF2B5EF4-FFF2-40B4-BE49-F238E27FC236}">
                <a16:creationId xmlns:a16="http://schemas.microsoft.com/office/drawing/2014/main" id="{D9BC853E-BD13-BF95-AD2F-9EE42BFE8CAB}"/>
              </a:ext>
            </a:extLst>
          </p:cNvPr>
          <p:cNvSpPr>
            <a:spLocks noGrp="1"/>
          </p:cNvSpPr>
          <p:nvPr>
            <p:ph type="sldNum" sz="quarter" idx="12"/>
          </p:nvPr>
        </p:nvSpPr>
        <p:spPr/>
        <p:txBody>
          <a:bodyPr/>
          <a:lstStyle/>
          <a:p>
            <a:fld id="{3D3B27F1-A1DB-4496-9D6F-C7E1FD4717E5}" type="slidenum">
              <a:rPr lang="en-GB" smtClean="0"/>
              <a:t>41</a:t>
            </a:fld>
            <a:endParaRPr lang="en-GB"/>
          </a:p>
        </p:txBody>
      </p:sp>
    </p:spTree>
    <p:extLst>
      <p:ext uri="{BB962C8B-B14F-4D97-AF65-F5344CB8AC3E}">
        <p14:creationId xmlns:p14="http://schemas.microsoft.com/office/powerpoint/2010/main" val="1159372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2A42A-5A22-3219-7FA0-6E9F9FA03B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B1076-E41F-E4D4-A7DF-15A72BD09C96}"/>
              </a:ext>
            </a:extLst>
          </p:cNvPr>
          <p:cNvSpPr>
            <a:spLocks noGrp="1"/>
          </p:cNvSpPr>
          <p:nvPr>
            <p:ph type="title"/>
          </p:nvPr>
        </p:nvSpPr>
        <p:spPr>
          <a:xfrm>
            <a:off x="0" y="-247973"/>
            <a:ext cx="12192000" cy="607201"/>
          </a:xfrm>
        </p:spPr>
        <p:txBody>
          <a:bodyPr>
            <a:no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2.2. Types of Domain Controllers----</a:t>
            </a:r>
          </a:p>
        </p:txBody>
      </p:sp>
      <p:sp>
        <p:nvSpPr>
          <p:cNvPr id="3" name="Content Placeholder 2">
            <a:extLst>
              <a:ext uri="{FF2B5EF4-FFF2-40B4-BE49-F238E27FC236}">
                <a16:creationId xmlns:a16="http://schemas.microsoft.com/office/drawing/2014/main" id="{2CC2492A-C137-D507-6C01-DF31E92083F1}"/>
              </a:ext>
            </a:extLst>
          </p:cNvPr>
          <p:cNvSpPr>
            <a:spLocks noGrp="1"/>
          </p:cNvSpPr>
          <p:nvPr>
            <p:ph idx="1"/>
          </p:nvPr>
        </p:nvSpPr>
        <p:spPr>
          <a:xfrm>
            <a:off x="0" y="359228"/>
            <a:ext cx="12192000" cy="649877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3. Global Catalog (GC) Server</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Catalog Server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holds a partial replica of the Active Directory database for all domains in the forest.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allows for efficient searches across the entire AD forest.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all Domain Controllers have a replica of the domain’s directory, only some Domain Controllers act as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Catalog Servers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support certain types of queries, such as user searches across different domains.</a:t>
            </a:r>
          </a:p>
        </p:txBody>
      </p:sp>
      <p:sp>
        <p:nvSpPr>
          <p:cNvPr id="4" name="Slide Number Placeholder 3">
            <a:extLst>
              <a:ext uri="{FF2B5EF4-FFF2-40B4-BE49-F238E27FC236}">
                <a16:creationId xmlns:a16="http://schemas.microsoft.com/office/drawing/2014/main" id="{B43E118D-C7D6-52E6-C8BB-A75A9B771C71}"/>
              </a:ext>
            </a:extLst>
          </p:cNvPr>
          <p:cNvSpPr>
            <a:spLocks noGrp="1"/>
          </p:cNvSpPr>
          <p:nvPr>
            <p:ph type="sldNum" sz="quarter" idx="12"/>
          </p:nvPr>
        </p:nvSpPr>
        <p:spPr/>
        <p:txBody>
          <a:bodyPr/>
          <a:lstStyle/>
          <a:p>
            <a:fld id="{3D3B27F1-A1DB-4496-9D6F-C7E1FD4717E5}" type="slidenum">
              <a:rPr lang="en-GB" smtClean="0"/>
              <a:t>42</a:t>
            </a:fld>
            <a:endParaRPr lang="en-GB"/>
          </a:p>
        </p:txBody>
      </p:sp>
    </p:spTree>
    <p:extLst>
      <p:ext uri="{BB962C8B-B14F-4D97-AF65-F5344CB8AC3E}">
        <p14:creationId xmlns:p14="http://schemas.microsoft.com/office/powerpoint/2010/main" val="3746315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DDFF1-9D1A-B309-4254-7B3E0E09E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9CC0B7-84DC-923B-51B3-9971DAF9B70C}"/>
              </a:ext>
            </a:extLst>
          </p:cNvPr>
          <p:cNvSpPr>
            <a:spLocks noGrp="1"/>
          </p:cNvSpPr>
          <p:nvPr>
            <p:ph type="title"/>
          </p:nvPr>
        </p:nvSpPr>
        <p:spPr>
          <a:xfrm>
            <a:off x="0" y="2"/>
            <a:ext cx="12192000" cy="35922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2.3 Roles of a Domain Controller in Active Directory (FSMO Roles)</a:t>
            </a:r>
          </a:p>
        </p:txBody>
      </p:sp>
      <p:sp>
        <p:nvSpPr>
          <p:cNvPr id="3" name="Content Placeholder 2">
            <a:extLst>
              <a:ext uri="{FF2B5EF4-FFF2-40B4-BE49-F238E27FC236}">
                <a16:creationId xmlns:a16="http://schemas.microsoft.com/office/drawing/2014/main" id="{7A14ADB6-BB6B-F57F-016E-A5F6D4517F77}"/>
              </a:ext>
            </a:extLst>
          </p:cNvPr>
          <p:cNvSpPr>
            <a:spLocks noGrp="1"/>
          </p:cNvSpPr>
          <p:nvPr>
            <p:ph idx="1"/>
          </p:nvPr>
        </p:nvSpPr>
        <p:spPr>
          <a:xfrm>
            <a:off x="188686" y="359228"/>
            <a:ext cx="11872685" cy="6498771"/>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Active Directory relies on </a:t>
            </a:r>
            <a:r>
              <a:rPr lang="en-GB" b="1" dirty="0">
                <a:latin typeface="Times New Roman" panose="02020603050405020304" pitchFamily="18" charset="0"/>
                <a:cs typeface="Times New Roman" panose="02020603050405020304" pitchFamily="18" charset="0"/>
              </a:rPr>
              <a:t>Flexible Single Master Operations (FSMO)</a:t>
            </a:r>
            <a:r>
              <a:rPr lang="en-GB" dirty="0">
                <a:latin typeface="Times New Roman" panose="02020603050405020304" pitchFamily="18" charset="0"/>
                <a:cs typeface="Times New Roman" panose="02020603050405020304" pitchFamily="18" charset="0"/>
              </a:rPr>
              <a:t> roles, which are specialized tasks assigned to certain Domain Controllers.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There are five FSMO roles:</a:t>
            </a:r>
          </a:p>
          <a:p>
            <a:pPr marL="514350" indent="-514350" algn="just">
              <a:lnSpc>
                <a:spcPct val="150000"/>
              </a:lnSpc>
              <a:spcBef>
                <a:spcPts val="0"/>
              </a:spcBef>
              <a:buAutoNum type="arabicPeriod"/>
            </a:pPr>
            <a:r>
              <a:rPr lang="en-GB" b="1" dirty="0">
                <a:solidFill>
                  <a:srgbClr val="990033"/>
                </a:solidFill>
                <a:latin typeface="Times New Roman" panose="02020603050405020304" pitchFamily="18" charset="0"/>
                <a:cs typeface="Times New Roman" panose="02020603050405020304" pitchFamily="18" charset="0"/>
              </a:rPr>
              <a:t>Schema Master</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Responsible for updates to the AD schema (structure of AD database).</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2. Domain Naming Master</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Manages changes to the domain structure (e.g., creating or deleting domains).</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3. PDC Emulator</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Ensures backward compatibility with older Windows systems (especially for time synchronization and password changes).</a:t>
            </a:r>
          </a:p>
        </p:txBody>
      </p:sp>
      <p:sp>
        <p:nvSpPr>
          <p:cNvPr id="4" name="Slide Number Placeholder 3">
            <a:extLst>
              <a:ext uri="{FF2B5EF4-FFF2-40B4-BE49-F238E27FC236}">
                <a16:creationId xmlns:a16="http://schemas.microsoft.com/office/drawing/2014/main" id="{A1BD11E1-2102-1E58-E550-0270AD089485}"/>
              </a:ext>
            </a:extLst>
          </p:cNvPr>
          <p:cNvSpPr>
            <a:spLocks noGrp="1"/>
          </p:cNvSpPr>
          <p:nvPr>
            <p:ph type="sldNum" sz="quarter" idx="12"/>
          </p:nvPr>
        </p:nvSpPr>
        <p:spPr/>
        <p:txBody>
          <a:bodyPr/>
          <a:lstStyle/>
          <a:p>
            <a:fld id="{3D3B27F1-A1DB-4496-9D6F-C7E1FD4717E5}" type="slidenum">
              <a:rPr lang="en-GB" smtClean="0"/>
              <a:t>43</a:t>
            </a:fld>
            <a:endParaRPr lang="en-GB"/>
          </a:p>
        </p:txBody>
      </p:sp>
    </p:spTree>
    <p:extLst>
      <p:ext uri="{BB962C8B-B14F-4D97-AF65-F5344CB8AC3E}">
        <p14:creationId xmlns:p14="http://schemas.microsoft.com/office/powerpoint/2010/main" val="2482282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71D2-36C1-F3BC-6E64-DE7AB3391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F6246-D3CD-48BD-6451-F53D87C1AD42}"/>
              </a:ext>
            </a:extLst>
          </p:cNvPr>
          <p:cNvSpPr>
            <a:spLocks noGrp="1"/>
          </p:cNvSpPr>
          <p:nvPr>
            <p:ph type="title"/>
          </p:nvPr>
        </p:nvSpPr>
        <p:spPr>
          <a:xfrm>
            <a:off x="0" y="2"/>
            <a:ext cx="12192000" cy="35922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2.3 Roles of a Domain Controller in Active Directory (FSMO Roles)---</a:t>
            </a:r>
          </a:p>
        </p:txBody>
      </p:sp>
      <p:sp>
        <p:nvSpPr>
          <p:cNvPr id="3" name="Content Placeholder 2">
            <a:extLst>
              <a:ext uri="{FF2B5EF4-FFF2-40B4-BE49-F238E27FC236}">
                <a16:creationId xmlns:a16="http://schemas.microsoft.com/office/drawing/2014/main" id="{545D95B6-9458-F319-69E5-CC128F363AD1}"/>
              </a:ext>
            </a:extLst>
          </p:cNvPr>
          <p:cNvSpPr>
            <a:spLocks noGrp="1"/>
          </p:cNvSpPr>
          <p:nvPr>
            <p:ph idx="1"/>
          </p:nvPr>
        </p:nvSpPr>
        <p:spPr>
          <a:xfrm>
            <a:off x="188686" y="359228"/>
            <a:ext cx="11872685" cy="6498771"/>
          </a:xfrm>
        </p:spPr>
        <p:txBody>
          <a:bodyPr>
            <a:noAutofit/>
          </a:bodyPr>
          <a:lstStyle/>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4. RID Master</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Allocates </a:t>
            </a:r>
            <a:r>
              <a:rPr lang="en-GB" b="1" dirty="0">
                <a:latin typeface="Times New Roman" panose="02020603050405020304" pitchFamily="18" charset="0"/>
                <a:cs typeface="Times New Roman" panose="02020603050405020304" pitchFamily="18" charset="0"/>
              </a:rPr>
              <a:t>Relative Identifier (RID)</a:t>
            </a:r>
            <a:r>
              <a:rPr lang="en-GB" dirty="0">
                <a:latin typeface="Times New Roman" panose="02020603050405020304" pitchFamily="18" charset="0"/>
                <a:cs typeface="Times New Roman" panose="02020603050405020304" pitchFamily="18" charset="0"/>
              </a:rPr>
              <a:t> pools to other Domain Controllers for assigning unique IDs to objects in Active Directory.</a:t>
            </a:r>
          </a:p>
          <a:p>
            <a:pPr marL="0" indent="0" algn="just">
              <a:lnSpc>
                <a:spcPct val="150000"/>
              </a:lnSpc>
              <a:spcBef>
                <a:spcPts val="0"/>
              </a:spcBef>
              <a:buNone/>
            </a:pPr>
            <a:r>
              <a:rPr lang="en-GB" b="1" dirty="0">
                <a:solidFill>
                  <a:srgbClr val="990033"/>
                </a:solidFill>
                <a:latin typeface="Times New Roman" panose="02020603050405020304" pitchFamily="18" charset="0"/>
                <a:cs typeface="Times New Roman" panose="02020603050405020304" pitchFamily="18" charset="0"/>
              </a:rPr>
              <a:t>5. Infrastructure Master</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Responsible for maintaining cross-domain object references and ensuring consistency.</a:t>
            </a:r>
          </a:p>
        </p:txBody>
      </p:sp>
      <p:sp>
        <p:nvSpPr>
          <p:cNvPr id="4" name="Slide Number Placeholder 3">
            <a:extLst>
              <a:ext uri="{FF2B5EF4-FFF2-40B4-BE49-F238E27FC236}">
                <a16:creationId xmlns:a16="http://schemas.microsoft.com/office/drawing/2014/main" id="{F752EC45-5F95-4D56-45AC-5C65B6310B89}"/>
              </a:ext>
            </a:extLst>
          </p:cNvPr>
          <p:cNvSpPr>
            <a:spLocks noGrp="1"/>
          </p:cNvSpPr>
          <p:nvPr>
            <p:ph type="sldNum" sz="quarter" idx="12"/>
          </p:nvPr>
        </p:nvSpPr>
        <p:spPr/>
        <p:txBody>
          <a:bodyPr/>
          <a:lstStyle/>
          <a:p>
            <a:fld id="{3D3B27F1-A1DB-4496-9D6F-C7E1FD4717E5}" type="slidenum">
              <a:rPr lang="en-GB" smtClean="0"/>
              <a:t>44</a:t>
            </a:fld>
            <a:endParaRPr lang="en-GB"/>
          </a:p>
        </p:txBody>
      </p:sp>
    </p:spTree>
    <p:extLst>
      <p:ext uri="{BB962C8B-B14F-4D97-AF65-F5344CB8AC3E}">
        <p14:creationId xmlns:p14="http://schemas.microsoft.com/office/powerpoint/2010/main" val="1413152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D975A-ACFB-D36D-8C89-2DE8AAEF9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727D6-7F01-9C24-CE75-2946B2DDC929}"/>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2.5. Redundancy and Availability</a:t>
            </a:r>
          </a:p>
        </p:txBody>
      </p:sp>
      <p:sp>
        <p:nvSpPr>
          <p:cNvPr id="3" name="Content Placeholder 2">
            <a:extLst>
              <a:ext uri="{FF2B5EF4-FFF2-40B4-BE49-F238E27FC236}">
                <a16:creationId xmlns:a16="http://schemas.microsoft.com/office/drawing/2014/main" id="{088F0DC8-2E69-BAE6-07D2-D35D660DF85C}"/>
              </a:ext>
            </a:extLst>
          </p:cNvPr>
          <p:cNvSpPr>
            <a:spLocks noGrp="1"/>
          </p:cNvSpPr>
          <p:nvPr>
            <p:ph idx="1"/>
          </p:nvPr>
        </p:nvSpPr>
        <p:spPr>
          <a:xfrm>
            <a:off x="188686" y="359228"/>
            <a:ext cx="11872685" cy="6498771"/>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For </a:t>
            </a:r>
            <a:r>
              <a:rPr lang="en-GB" b="1" dirty="0">
                <a:latin typeface="Times New Roman" panose="02020603050405020304" pitchFamily="18" charset="0"/>
                <a:cs typeface="Times New Roman" panose="02020603050405020304" pitchFamily="18" charset="0"/>
              </a:rPr>
              <a:t>fault tolerance</a:t>
            </a:r>
            <a:r>
              <a:rPr lang="en-GB" dirty="0">
                <a:latin typeface="Times New Roman" panose="02020603050405020304" pitchFamily="18" charset="0"/>
                <a:cs typeface="Times New Roman" panose="02020603050405020304" pitchFamily="18" charset="0"/>
              </a:rPr>
              <a:t> and to ensure continuous access to the domain, organizations typically have multiple Domain Controllers:</a:t>
            </a:r>
          </a:p>
          <a:p>
            <a:pPr marL="514350" indent="-514350" algn="just">
              <a:lnSpc>
                <a:spcPct val="150000"/>
              </a:lnSpc>
              <a:spcBef>
                <a:spcPts val="0"/>
              </a:spcBef>
              <a:buAutoNum type="arabicPeriod"/>
            </a:pPr>
            <a:r>
              <a:rPr lang="en-GB" b="1" dirty="0">
                <a:latin typeface="Times New Roman" panose="02020603050405020304" pitchFamily="18" charset="0"/>
                <a:cs typeface="Times New Roman" panose="02020603050405020304" pitchFamily="18" charset="0"/>
              </a:rPr>
              <a:t>Replication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Changes made to one DC are replicated to others to maintain consistency and ensure no single point of failure.</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2. Load Balancing</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can distribute the load of authentication and directory services across multiple servers, improving performance in large environments.</a:t>
            </a:r>
          </a:p>
        </p:txBody>
      </p:sp>
      <p:sp>
        <p:nvSpPr>
          <p:cNvPr id="4" name="Slide Number Placeholder 3">
            <a:extLst>
              <a:ext uri="{FF2B5EF4-FFF2-40B4-BE49-F238E27FC236}">
                <a16:creationId xmlns:a16="http://schemas.microsoft.com/office/drawing/2014/main" id="{40D1D146-8537-B6CC-B3DE-0900456AD505}"/>
              </a:ext>
            </a:extLst>
          </p:cNvPr>
          <p:cNvSpPr>
            <a:spLocks noGrp="1"/>
          </p:cNvSpPr>
          <p:nvPr>
            <p:ph type="sldNum" sz="quarter" idx="12"/>
          </p:nvPr>
        </p:nvSpPr>
        <p:spPr/>
        <p:txBody>
          <a:bodyPr/>
          <a:lstStyle/>
          <a:p>
            <a:fld id="{3D3B27F1-A1DB-4496-9D6F-C7E1FD4717E5}" type="slidenum">
              <a:rPr lang="en-GB" smtClean="0"/>
              <a:t>45</a:t>
            </a:fld>
            <a:endParaRPr lang="en-GB"/>
          </a:p>
        </p:txBody>
      </p:sp>
    </p:spTree>
    <p:extLst>
      <p:ext uri="{BB962C8B-B14F-4D97-AF65-F5344CB8AC3E}">
        <p14:creationId xmlns:p14="http://schemas.microsoft.com/office/powerpoint/2010/main" val="1348486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20A3-FF8E-2C68-2EBC-A345A334C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1BBF60-F24C-4718-5886-20EFB05FEA83}"/>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2.5 Deployment and Configuration of Domain Controllers</a:t>
            </a:r>
          </a:p>
        </p:txBody>
      </p:sp>
      <p:sp>
        <p:nvSpPr>
          <p:cNvPr id="3" name="Content Placeholder 2">
            <a:extLst>
              <a:ext uri="{FF2B5EF4-FFF2-40B4-BE49-F238E27FC236}">
                <a16:creationId xmlns:a16="http://schemas.microsoft.com/office/drawing/2014/main" id="{695EF1D6-E7A2-7A00-110F-CD3870671F0C}"/>
              </a:ext>
            </a:extLst>
          </p:cNvPr>
          <p:cNvSpPr>
            <a:spLocks noGrp="1"/>
          </p:cNvSpPr>
          <p:nvPr>
            <p:ph idx="1"/>
          </p:nvPr>
        </p:nvSpPr>
        <p:spPr>
          <a:xfrm>
            <a:off x="0" y="359228"/>
            <a:ext cx="12061371" cy="6498771"/>
          </a:xfrm>
        </p:spPr>
        <p:txBody>
          <a:bodyPr>
            <a:noAutofit/>
          </a:bodyPr>
          <a:lstStyle/>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To configure a Domain Controller in Windows 10, it generally requires the use of </a:t>
            </a:r>
            <a:r>
              <a:rPr lang="en-GB" sz="2600" b="1" dirty="0">
                <a:latin typeface="Times New Roman" panose="02020603050405020304" pitchFamily="18" charset="0"/>
                <a:cs typeface="Times New Roman" panose="02020603050405020304" pitchFamily="18" charset="0"/>
              </a:rPr>
              <a:t>Windows Server</a:t>
            </a:r>
            <a:r>
              <a:rPr lang="en-GB" sz="2600" dirty="0">
                <a:latin typeface="Times New Roman" panose="02020603050405020304" pitchFamily="18" charset="0"/>
                <a:cs typeface="Times New Roman" panose="02020603050405020304" pitchFamily="18" charset="0"/>
              </a:rPr>
              <a:t>. Here's the basic process:</a:t>
            </a:r>
          </a:p>
          <a:p>
            <a:pPr algn="just">
              <a:lnSpc>
                <a:spcPct val="150000"/>
              </a:lnSpc>
              <a:spcBef>
                <a:spcPts val="0"/>
              </a:spcBef>
              <a:buFont typeface="+mj-lt"/>
              <a:buAutoNum type="arabicPeriod"/>
            </a:pPr>
            <a:r>
              <a:rPr lang="en-GB" sz="2600" b="1" dirty="0">
                <a:latin typeface="Times New Roman" panose="02020603050405020304" pitchFamily="18" charset="0"/>
                <a:cs typeface="Times New Roman" panose="02020603050405020304" pitchFamily="18" charset="0"/>
              </a:rPr>
              <a:t>Install Active Directory Domain Services (AD DS)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On a Windows Server, the AD DS role is installed.</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2. Promote the Server to Domain Controller</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After installing the AD DS role, the server is promoted to a Domain Controller.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During this process, the domain is created (if it doesn't exist) and the server becomes the first Domain Controller in the domain (also known as the </a:t>
            </a:r>
            <a:r>
              <a:rPr lang="en-GB" sz="2600" b="1" dirty="0">
                <a:latin typeface="Times New Roman" panose="02020603050405020304" pitchFamily="18" charset="0"/>
                <a:cs typeface="Times New Roman" panose="02020603050405020304" pitchFamily="18" charset="0"/>
              </a:rPr>
              <a:t>forest root</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3. Configure DNS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Domain Controller also often functions as a DNS server for the domain.</a:t>
            </a:r>
          </a:p>
        </p:txBody>
      </p:sp>
      <p:sp>
        <p:nvSpPr>
          <p:cNvPr id="4" name="Slide Number Placeholder 3">
            <a:extLst>
              <a:ext uri="{FF2B5EF4-FFF2-40B4-BE49-F238E27FC236}">
                <a16:creationId xmlns:a16="http://schemas.microsoft.com/office/drawing/2014/main" id="{3EE6E1E0-A96C-B0CF-84C6-E0409B14F0FF}"/>
              </a:ext>
            </a:extLst>
          </p:cNvPr>
          <p:cNvSpPr>
            <a:spLocks noGrp="1"/>
          </p:cNvSpPr>
          <p:nvPr>
            <p:ph type="sldNum" sz="quarter" idx="12"/>
          </p:nvPr>
        </p:nvSpPr>
        <p:spPr/>
        <p:txBody>
          <a:bodyPr/>
          <a:lstStyle/>
          <a:p>
            <a:fld id="{3D3B27F1-A1DB-4496-9D6F-C7E1FD4717E5}" type="slidenum">
              <a:rPr lang="en-GB" smtClean="0"/>
              <a:t>46</a:t>
            </a:fld>
            <a:endParaRPr lang="en-GB"/>
          </a:p>
        </p:txBody>
      </p:sp>
    </p:spTree>
    <p:extLst>
      <p:ext uri="{BB962C8B-B14F-4D97-AF65-F5344CB8AC3E}">
        <p14:creationId xmlns:p14="http://schemas.microsoft.com/office/powerpoint/2010/main" val="1214540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AF3E0-CAD7-CF5C-71F8-03CA1F13B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C5F6D-F55F-BEBF-B620-DD839773F291}"/>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a:t>
            </a: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2.6 . Domain Controller Security</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A9A32B-A4BE-0378-604C-68738A8C8ADB}"/>
              </a:ext>
            </a:extLst>
          </p:cNvPr>
          <p:cNvSpPr>
            <a:spLocks noGrp="1"/>
          </p:cNvSpPr>
          <p:nvPr>
            <p:ph idx="1"/>
          </p:nvPr>
        </p:nvSpPr>
        <p:spPr>
          <a:xfrm>
            <a:off x="0" y="359228"/>
            <a:ext cx="12061371" cy="6498771"/>
          </a:xfrm>
        </p:spPr>
        <p:txBody>
          <a:bodyPr>
            <a:noAutofit/>
          </a:bodyPr>
          <a:lstStyle/>
          <a:p>
            <a:pPr marL="514350" indent="-514350" algn="just">
              <a:lnSpc>
                <a:spcPct val="150000"/>
              </a:lnSpc>
              <a:spcBef>
                <a:spcPts val="0"/>
              </a:spcBef>
              <a:buAutoNum type="arabicPeriod"/>
            </a:pPr>
            <a:r>
              <a:rPr lang="en-GB" b="1" dirty="0">
                <a:latin typeface="Times New Roman" panose="02020603050405020304" pitchFamily="18" charset="0"/>
                <a:cs typeface="Times New Roman" panose="02020603050405020304" pitchFamily="18" charset="0"/>
              </a:rPr>
              <a:t>Secure Authentication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use secure protocols like </a:t>
            </a:r>
            <a:r>
              <a:rPr lang="en-GB" b="1" dirty="0">
                <a:latin typeface="Times New Roman" panose="02020603050405020304" pitchFamily="18" charset="0"/>
                <a:cs typeface="Times New Roman" panose="02020603050405020304" pitchFamily="18" charset="0"/>
              </a:rPr>
              <a:t>Kerberos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NTLM</a:t>
            </a:r>
            <a:r>
              <a:rPr lang="en-GB" dirty="0">
                <a:latin typeface="Times New Roman" panose="02020603050405020304" pitchFamily="18" charset="0"/>
                <a:cs typeface="Times New Roman" panose="02020603050405020304" pitchFamily="18" charset="0"/>
              </a:rPr>
              <a:t> to authenticate users and machines within the domain.</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2. Group Policy and Security Settings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Administrators can enforce security policies on Domain Controllers, such as restricting user access, applying software restrictions, and auditing security events.</a:t>
            </a:r>
          </a:p>
        </p:txBody>
      </p:sp>
      <p:sp>
        <p:nvSpPr>
          <p:cNvPr id="4" name="Slide Number Placeholder 3">
            <a:extLst>
              <a:ext uri="{FF2B5EF4-FFF2-40B4-BE49-F238E27FC236}">
                <a16:creationId xmlns:a16="http://schemas.microsoft.com/office/drawing/2014/main" id="{6489A1E9-9C04-45F3-5422-DD4680E4EA6C}"/>
              </a:ext>
            </a:extLst>
          </p:cNvPr>
          <p:cNvSpPr>
            <a:spLocks noGrp="1"/>
          </p:cNvSpPr>
          <p:nvPr>
            <p:ph type="sldNum" sz="quarter" idx="12"/>
          </p:nvPr>
        </p:nvSpPr>
        <p:spPr/>
        <p:txBody>
          <a:bodyPr/>
          <a:lstStyle/>
          <a:p>
            <a:fld id="{3D3B27F1-A1DB-4496-9D6F-C7E1FD4717E5}" type="slidenum">
              <a:rPr lang="en-GB" smtClean="0"/>
              <a:t>47</a:t>
            </a:fld>
            <a:endParaRPr lang="en-GB"/>
          </a:p>
        </p:txBody>
      </p:sp>
    </p:spTree>
    <p:extLst>
      <p:ext uri="{BB962C8B-B14F-4D97-AF65-F5344CB8AC3E}">
        <p14:creationId xmlns:p14="http://schemas.microsoft.com/office/powerpoint/2010/main" val="3180122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3A88A-EE53-9E5F-0606-EE5FA02CD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73589-D6B2-C5CB-2F15-C89303AED1D6}"/>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2.7 Domain Controller Services and Applications</a:t>
            </a:r>
          </a:p>
        </p:txBody>
      </p:sp>
      <p:sp>
        <p:nvSpPr>
          <p:cNvPr id="3" name="Content Placeholder 2">
            <a:extLst>
              <a:ext uri="{FF2B5EF4-FFF2-40B4-BE49-F238E27FC236}">
                <a16:creationId xmlns:a16="http://schemas.microsoft.com/office/drawing/2014/main" id="{A051A500-3959-83A1-48FC-75A7384C81DF}"/>
              </a:ext>
            </a:extLst>
          </p:cNvPr>
          <p:cNvSpPr>
            <a:spLocks noGrp="1"/>
          </p:cNvSpPr>
          <p:nvPr>
            <p:ph idx="1"/>
          </p:nvPr>
        </p:nvSpPr>
        <p:spPr>
          <a:xfrm>
            <a:off x="0" y="359228"/>
            <a:ext cx="12192000" cy="6498771"/>
          </a:xfrm>
        </p:spPr>
        <p:txBody>
          <a:bodyPr>
            <a:no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Domain Controllers offer several services to clients in a network:</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Authentication Services</a:t>
            </a:r>
            <a:r>
              <a:rPr lang="en-GB" dirty="0">
                <a:latin typeface="Times New Roman" panose="02020603050405020304" pitchFamily="18" charset="0"/>
                <a:cs typeface="Times New Roman" panose="02020603050405020304" pitchFamily="18" charset="0"/>
              </a:rPr>
              <a:t> (Kerberos/NTLM)</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Time Synchronization</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DCs provide time synchronization services to clients, ensuring that all machines in the domain have consistent system clocks.</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LDAP Services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Lightweight Directory Access Protocol (LDAP)</a:t>
            </a:r>
            <a:r>
              <a:rPr lang="en-GB" dirty="0">
                <a:latin typeface="Times New Roman" panose="02020603050405020304" pitchFamily="18" charset="0"/>
                <a:cs typeface="Times New Roman" panose="02020603050405020304" pitchFamily="18" charset="0"/>
              </a:rPr>
              <a:t> is used by DCs to query and modify AD data.</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File Replication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Ensures consistent file replication and availability of shared files.</a:t>
            </a:r>
          </a:p>
        </p:txBody>
      </p:sp>
      <p:sp>
        <p:nvSpPr>
          <p:cNvPr id="4" name="Slide Number Placeholder 3">
            <a:extLst>
              <a:ext uri="{FF2B5EF4-FFF2-40B4-BE49-F238E27FC236}">
                <a16:creationId xmlns:a16="http://schemas.microsoft.com/office/drawing/2014/main" id="{65D00C81-8CC3-A713-7AB6-74A60B940EDE}"/>
              </a:ext>
            </a:extLst>
          </p:cNvPr>
          <p:cNvSpPr>
            <a:spLocks noGrp="1"/>
          </p:cNvSpPr>
          <p:nvPr>
            <p:ph type="sldNum" sz="quarter" idx="12"/>
          </p:nvPr>
        </p:nvSpPr>
        <p:spPr/>
        <p:txBody>
          <a:bodyPr/>
          <a:lstStyle/>
          <a:p>
            <a:fld id="{3D3B27F1-A1DB-4496-9D6F-C7E1FD4717E5}" type="slidenum">
              <a:rPr lang="en-GB" smtClean="0"/>
              <a:t>48</a:t>
            </a:fld>
            <a:endParaRPr lang="en-GB"/>
          </a:p>
        </p:txBody>
      </p:sp>
    </p:spTree>
    <p:extLst>
      <p:ext uri="{BB962C8B-B14F-4D97-AF65-F5344CB8AC3E}">
        <p14:creationId xmlns:p14="http://schemas.microsoft.com/office/powerpoint/2010/main" val="2212138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42CDE-5DA5-0071-9049-450C588BA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8AD3A-F806-2D8F-238D-3B6D8AD46A09}"/>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2.8 Advantages of Using a Domain Controller</a:t>
            </a:r>
          </a:p>
        </p:txBody>
      </p:sp>
      <p:sp>
        <p:nvSpPr>
          <p:cNvPr id="3" name="Content Placeholder 2">
            <a:extLst>
              <a:ext uri="{FF2B5EF4-FFF2-40B4-BE49-F238E27FC236}">
                <a16:creationId xmlns:a16="http://schemas.microsoft.com/office/drawing/2014/main" id="{7EF3E3BB-A4DE-BFE6-490A-EB9CA5BE5C7B}"/>
              </a:ext>
            </a:extLst>
          </p:cNvPr>
          <p:cNvSpPr>
            <a:spLocks noGrp="1"/>
          </p:cNvSpPr>
          <p:nvPr>
            <p:ph idx="1"/>
          </p:nvPr>
        </p:nvSpPr>
        <p:spPr>
          <a:xfrm>
            <a:off x="188686" y="359228"/>
            <a:ext cx="11872685" cy="6498771"/>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1. Centralized Management</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All user accounts, security policies, and network resources can be centrally managed.</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2. Scalability</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DCs support large networks by distributing authentication requests across multiple servers.</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3. Improved Security</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Domain-based management allows for more secure control of resources and user access.</a:t>
            </a:r>
          </a:p>
        </p:txBody>
      </p:sp>
      <p:sp>
        <p:nvSpPr>
          <p:cNvPr id="4" name="Slide Number Placeholder 3">
            <a:extLst>
              <a:ext uri="{FF2B5EF4-FFF2-40B4-BE49-F238E27FC236}">
                <a16:creationId xmlns:a16="http://schemas.microsoft.com/office/drawing/2014/main" id="{1E9545F4-8BB4-C3CB-D8B2-19FF50771D4C}"/>
              </a:ext>
            </a:extLst>
          </p:cNvPr>
          <p:cNvSpPr>
            <a:spLocks noGrp="1"/>
          </p:cNvSpPr>
          <p:nvPr>
            <p:ph type="sldNum" sz="quarter" idx="12"/>
          </p:nvPr>
        </p:nvSpPr>
        <p:spPr/>
        <p:txBody>
          <a:bodyPr/>
          <a:lstStyle/>
          <a:p>
            <a:fld id="{3D3B27F1-A1DB-4496-9D6F-C7E1FD4717E5}" type="slidenum">
              <a:rPr lang="en-GB" smtClean="0"/>
              <a:t>49</a:t>
            </a:fld>
            <a:endParaRPr lang="en-GB"/>
          </a:p>
        </p:txBody>
      </p:sp>
    </p:spTree>
    <p:extLst>
      <p:ext uri="{BB962C8B-B14F-4D97-AF65-F5344CB8AC3E}">
        <p14:creationId xmlns:p14="http://schemas.microsoft.com/office/powerpoint/2010/main" val="288652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481D5-E5A7-CE28-7632-A3FC6665E3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1FB7B-4F11-0C9B-227E-7871C08B6402}"/>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5368C11D-59F7-9AFA-594E-8FB0E49F226D}"/>
              </a:ext>
            </a:extLst>
          </p:cNvPr>
          <p:cNvSpPr>
            <a:spLocks noGrp="1"/>
          </p:cNvSpPr>
          <p:nvPr>
            <p:ph idx="1"/>
          </p:nvPr>
        </p:nvSpPr>
        <p:spPr>
          <a:xfrm>
            <a:off x="0" y="136526"/>
            <a:ext cx="12192000" cy="6721474"/>
          </a:xfrm>
        </p:spPr>
        <p:txBody>
          <a:bodyPr>
            <a:noAutofit/>
          </a:bodyPr>
          <a:lstStyle/>
          <a:p>
            <a:pPr marL="0" indent="0" algn="just">
              <a:lnSpc>
                <a:spcPct val="17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2. Active Directory (AD)</a:t>
            </a:r>
          </a:p>
          <a:p>
            <a:pPr algn="just">
              <a:lnSpc>
                <a:spcPct val="17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Active</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Directory</a:t>
            </a:r>
            <a:r>
              <a:rPr lang="en-GB" dirty="0">
                <a:latin typeface="Times New Roman" panose="02020603050405020304" pitchFamily="18" charset="0"/>
                <a:cs typeface="Times New Roman" panose="02020603050405020304" pitchFamily="18" charset="0"/>
              </a:rPr>
              <a:t> is a </a:t>
            </a:r>
            <a:r>
              <a:rPr lang="en-GB" b="1" dirty="0">
                <a:solidFill>
                  <a:srgbClr val="990033"/>
                </a:solidFill>
                <a:latin typeface="Times New Roman" panose="02020603050405020304" pitchFamily="18" charset="0"/>
                <a:cs typeface="Times New Roman" panose="02020603050405020304" pitchFamily="18" charset="0"/>
              </a:rPr>
              <a:t>directory</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service</a:t>
            </a:r>
            <a:r>
              <a:rPr lang="en-GB" dirty="0">
                <a:latin typeface="Times New Roman" panose="02020603050405020304" pitchFamily="18" charset="0"/>
                <a:cs typeface="Times New Roman" panose="02020603050405020304" pitchFamily="18" charset="0"/>
              </a:rPr>
              <a:t> developed by </a:t>
            </a:r>
          </a:p>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			Microsoft</a:t>
            </a:r>
            <a:r>
              <a:rPr lang="en-GB" dirty="0">
                <a:latin typeface="Times New Roman" panose="02020603050405020304" pitchFamily="18" charset="0"/>
                <a:cs typeface="Times New Roman" panose="02020603050405020304" pitchFamily="18" charset="0"/>
              </a:rPr>
              <a:t> for </a:t>
            </a:r>
            <a:r>
              <a:rPr lang="en-GB" b="1" dirty="0">
                <a:latin typeface="Times New Roman" panose="02020603050405020304" pitchFamily="18" charset="0"/>
                <a:cs typeface="Times New Roman" panose="02020603050405020304" pitchFamily="18" charset="0"/>
              </a:rPr>
              <a:t>Windows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networks</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It </a:t>
            </a:r>
            <a:r>
              <a:rPr lang="en-GB" b="1" dirty="0">
                <a:latin typeface="Times New Roman" panose="02020603050405020304" pitchFamily="18" charset="0"/>
                <a:cs typeface="Times New Roman" panose="02020603050405020304" pitchFamily="18" charset="0"/>
              </a:rPr>
              <a:t>stores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information</a:t>
            </a:r>
            <a:r>
              <a:rPr lang="en-GB" dirty="0">
                <a:latin typeface="Times New Roman" panose="02020603050405020304" pitchFamily="18" charset="0"/>
                <a:cs typeface="Times New Roman" panose="02020603050405020304" pitchFamily="18" charset="0"/>
              </a:rPr>
              <a:t> about </a:t>
            </a:r>
            <a:r>
              <a:rPr lang="en-GB" b="1" dirty="0">
                <a:solidFill>
                  <a:srgbClr val="FF0000"/>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groups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and other </a:t>
            </a:r>
            <a:r>
              <a:rPr lang="en-GB" b="1" dirty="0">
                <a:solidFill>
                  <a:srgbClr val="FF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en-GB" dirty="0">
                <a:latin typeface="Times New Roman" panose="02020603050405020304" pitchFamily="18" charset="0"/>
                <a:cs typeface="Times New Roman" panose="02020603050405020304" pitchFamily="18" charset="0"/>
              </a:rPr>
              <a:t>		enabling </a:t>
            </a:r>
            <a:r>
              <a:rPr lang="en-GB" b="1" dirty="0">
                <a:solidFill>
                  <a:srgbClr val="0000CC"/>
                </a:solidFill>
                <a:latin typeface="Times New Roman" panose="02020603050405020304" pitchFamily="18" charset="0"/>
                <a:cs typeface="Times New Roman" panose="02020603050405020304" pitchFamily="18" charset="0"/>
              </a:rPr>
              <a:t>centralized</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Key </a:t>
            </a:r>
            <a:r>
              <a:rPr lang="en-GB" b="1" dirty="0">
                <a:latin typeface="Times New Roman" panose="02020603050405020304" pitchFamily="18" charset="0"/>
                <a:cs typeface="Times New Roman" panose="02020603050405020304" pitchFamily="18" charset="0"/>
              </a:rPr>
              <a:t>concepts</a:t>
            </a:r>
            <a:r>
              <a:rPr lang="en-GB" dirty="0">
                <a:latin typeface="Times New Roman" panose="02020603050405020304" pitchFamily="18" charset="0"/>
                <a:cs typeface="Times New Roman" panose="02020603050405020304" pitchFamily="18" charset="0"/>
              </a:rPr>
              <a:t> in </a:t>
            </a:r>
            <a:r>
              <a:rPr lang="en-GB" b="1" dirty="0">
                <a:latin typeface="Times New Roman" panose="02020603050405020304" pitchFamily="18" charset="0"/>
                <a:cs typeface="Times New Roman" panose="02020603050405020304" pitchFamily="18" charset="0"/>
              </a:rPr>
              <a:t>Active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Directory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include</a:t>
            </a:r>
            <a:r>
              <a:rPr lang="en-GB"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Domain Controllers</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b="1" dirty="0">
                <a:solidFill>
                  <a:srgbClr val="6600CC"/>
                </a:solidFill>
                <a:latin typeface="Times New Roman" panose="02020603050405020304" pitchFamily="18" charset="0"/>
                <a:cs typeface="Times New Roman" panose="02020603050405020304" pitchFamily="18" charset="0"/>
              </a:rPr>
              <a:t>Servers</a:t>
            </a:r>
            <a:r>
              <a:rPr lang="en-GB" dirty="0">
                <a:latin typeface="Times New Roman" panose="02020603050405020304" pitchFamily="18" charset="0"/>
                <a:cs typeface="Times New Roman" panose="02020603050405020304" pitchFamily="18" charset="0"/>
              </a:rPr>
              <a:t> that </a:t>
            </a:r>
            <a:r>
              <a:rPr lang="en-GB" b="1" dirty="0">
                <a:solidFill>
                  <a:srgbClr val="6600CC"/>
                </a:solidFill>
                <a:latin typeface="Times New Roman" panose="02020603050405020304" pitchFamily="18" charset="0"/>
                <a:cs typeface="Times New Roman" panose="02020603050405020304" pitchFamily="18" charset="0"/>
              </a:rPr>
              <a:t>store</a:t>
            </a:r>
            <a:r>
              <a:rPr lang="en-GB" dirty="0">
                <a:latin typeface="Times New Roman" panose="02020603050405020304" pitchFamily="18" charset="0"/>
                <a:cs typeface="Times New Roman" panose="02020603050405020304" pitchFamily="18" charset="0"/>
              </a:rPr>
              <a:t> the </a:t>
            </a:r>
            <a:r>
              <a:rPr lang="en-GB" b="1" dirty="0">
                <a:solidFill>
                  <a:srgbClr val="6600CC"/>
                </a:solidFill>
                <a:latin typeface="Times New Roman" panose="02020603050405020304" pitchFamily="18" charset="0"/>
                <a:cs typeface="Times New Roman" panose="02020603050405020304" pitchFamily="18" charset="0"/>
              </a:rPr>
              <a:t>AD</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database</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authenticate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50556336-6B34-D8BB-3AB1-88E149BD6090}"/>
              </a:ext>
            </a:extLst>
          </p:cNvPr>
          <p:cNvSpPr>
            <a:spLocks noGrp="1"/>
          </p:cNvSpPr>
          <p:nvPr>
            <p:ph type="sldNum" sz="quarter" idx="12"/>
          </p:nvPr>
        </p:nvSpPr>
        <p:spPr/>
        <p:txBody>
          <a:bodyPr/>
          <a:lstStyle/>
          <a:p>
            <a:fld id="{28EDD502-B8EF-4D63-AEC5-DA450BCB9283}" type="slidenum">
              <a:rPr lang="en-GB" smtClean="0"/>
              <a:t>5</a:t>
            </a:fld>
            <a:endParaRPr lang="en-GB"/>
          </a:p>
        </p:txBody>
      </p:sp>
    </p:spTree>
    <p:extLst>
      <p:ext uri="{BB962C8B-B14F-4D97-AF65-F5344CB8AC3E}">
        <p14:creationId xmlns:p14="http://schemas.microsoft.com/office/powerpoint/2010/main" val="3602664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A104F-92E8-3293-8D23-82D680F27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48E1B-C112-931C-94EA-6B4F509FA9EC}"/>
              </a:ext>
            </a:extLst>
          </p:cNvPr>
          <p:cNvSpPr>
            <a:spLocks noGrp="1"/>
          </p:cNvSpPr>
          <p:nvPr>
            <p:ph type="title"/>
          </p:nvPr>
        </p:nvSpPr>
        <p:spPr>
          <a:xfrm>
            <a:off x="0" y="2"/>
            <a:ext cx="12192000" cy="359226"/>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2.8 Advantages of Using a Domain Controller---</a:t>
            </a:r>
          </a:p>
        </p:txBody>
      </p:sp>
      <p:sp>
        <p:nvSpPr>
          <p:cNvPr id="3" name="Content Placeholder 2">
            <a:extLst>
              <a:ext uri="{FF2B5EF4-FFF2-40B4-BE49-F238E27FC236}">
                <a16:creationId xmlns:a16="http://schemas.microsoft.com/office/drawing/2014/main" id="{9B31DBD7-0CE7-A01D-1176-D6DE983332CA}"/>
              </a:ext>
            </a:extLst>
          </p:cNvPr>
          <p:cNvSpPr>
            <a:spLocks noGrp="1"/>
          </p:cNvSpPr>
          <p:nvPr>
            <p:ph idx="1"/>
          </p:nvPr>
        </p:nvSpPr>
        <p:spPr>
          <a:xfrm>
            <a:off x="188686" y="359228"/>
            <a:ext cx="11872685" cy="6498771"/>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4. Delegated Administration</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Administrators can delegate specific administrative tasks to different users, maintaining control over the entire network while distributing management responsibilities.</a:t>
            </a:r>
          </a:p>
        </p:txBody>
      </p:sp>
      <p:sp>
        <p:nvSpPr>
          <p:cNvPr id="4" name="Slide Number Placeholder 3">
            <a:extLst>
              <a:ext uri="{FF2B5EF4-FFF2-40B4-BE49-F238E27FC236}">
                <a16:creationId xmlns:a16="http://schemas.microsoft.com/office/drawing/2014/main" id="{B42B3F29-3724-AAFB-A6A0-8FFF80F1F859}"/>
              </a:ext>
            </a:extLst>
          </p:cNvPr>
          <p:cNvSpPr>
            <a:spLocks noGrp="1"/>
          </p:cNvSpPr>
          <p:nvPr>
            <p:ph type="sldNum" sz="quarter" idx="12"/>
          </p:nvPr>
        </p:nvSpPr>
        <p:spPr/>
        <p:txBody>
          <a:bodyPr/>
          <a:lstStyle/>
          <a:p>
            <a:fld id="{3D3B27F1-A1DB-4496-9D6F-C7E1FD4717E5}" type="slidenum">
              <a:rPr lang="en-GB" smtClean="0"/>
              <a:t>50</a:t>
            </a:fld>
            <a:endParaRPr lang="en-GB"/>
          </a:p>
        </p:txBody>
      </p:sp>
    </p:spTree>
    <p:extLst>
      <p:ext uri="{BB962C8B-B14F-4D97-AF65-F5344CB8AC3E}">
        <p14:creationId xmlns:p14="http://schemas.microsoft.com/office/powerpoint/2010/main" val="3232391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F666-14BC-F112-B719-8D9271DC3963}"/>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86B21618-04FC-7667-ADB3-C7244DA00E3C}"/>
              </a:ext>
            </a:extLst>
          </p:cNvPr>
          <p:cNvSpPr>
            <a:spLocks noGrp="1"/>
          </p:cNvSpPr>
          <p:nvPr>
            <p:ph idx="1"/>
          </p:nvPr>
        </p:nvSpPr>
        <p:spPr>
          <a:xfrm>
            <a:off x="0" y="387458"/>
            <a:ext cx="11995688" cy="6334017"/>
          </a:xfrm>
        </p:spPr>
        <p:txBody>
          <a:bodyPr>
            <a:noAutofit/>
          </a:bodyPr>
          <a:lstStyle/>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Domain Controller (DC)</a:t>
            </a:r>
            <a:r>
              <a:rPr lang="en-GB" dirty="0">
                <a:latin typeface="Times New Roman" panose="02020603050405020304" pitchFamily="18" charset="0"/>
                <a:cs typeface="Times New Roman" panose="02020603050405020304" pitchFamily="18" charset="0"/>
              </a:rPr>
              <a:t> is an essential component of a </a:t>
            </a:r>
            <a:r>
              <a:rPr lang="en-GB" b="1" dirty="0">
                <a:latin typeface="Times New Roman" panose="02020603050405020304" pitchFamily="18" charset="0"/>
                <a:cs typeface="Times New Roman" panose="02020603050405020304" pitchFamily="18" charset="0"/>
              </a:rPr>
              <a:t>Windows-based domain</a:t>
            </a:r>
            <a:r>
              <a:rPr lang="en-GB" dirty="0">
                <a:latin typeface="Times New Roman" panose="02020603050405020304" pitchFamily="18" charset="0"/>
                <a:cs typeface="Times New Roman" panose="02020603050405020304" pitchFamily="18" charset="0"/>
              </a:rPr>
              <a:t> network, responsible for managing and authenticating access to network resources, enforcing security policies, and maintaining the Active Directory (AD) database. </a:t>
            </a:r>
          </a:p>
          <a:p>
            <a:pPr algn="just">
              <a:lnSpc>
                <a:spcPct val="17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Here are the </a:t>
            </a:r>
            <a:r>
              <a:rPr lang="en-GB" b="1" dirty="0">
                <a:latin typeface="Times New Roman" panose="02020603050405020304" pitchFamily="18" charset="0"/>
                <a:cs typeface="Times New Roman" panose="02020603050405020304" pitchFamily="18" charset="0"/>
              </a:rPr>
              <a:t>common characteristics</a:t>
            </a:r>
            <a:r>
              <a:rPr lang="en-GB" dirty="0">
                <a:latin typeface="Times New Roman" panose="02020603050405020304" pitchFamily="18" charset="0"/>
                <a:cs typeface="Times New Roman" panose="02020603050405020304" pitchFamily="18" charset="0"/>
              </a:rPr>
              <a:t> of a Domain Controller:</a:t>
            </a:r>
          </a:p>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1. Centralized Authentication</a:t>
            </a:r>
          </a:p>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1.1 Authentication of Users and Computers</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Domain Controller manages and authenticates user and computer logins in the domain. </a:t>
            </a:r>
          </a:p>
          <a:p>
            <a:pPr algn="just">
              <a:lnSpc>
                <a:spcPct val="17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A430BBA-FA70-0200-8F04-7C8607390997}"/>
              </a:ext>
            </a:extLst>
          </p:cNvPr>
          <p:cNvSpPr>
            <a:spLocks noGrp="1"/>
          </p:cNvSpPr>
          <p:nvPr>
            <p:ph type="sldNum" sz="quarter" idx="12"/>
          </p:nvPr>
        </p:nvSpPr>
        <p:spPr/>
        <p:txBody>
          <a:bodyPr/>
          <a:lstStyle/>
          <a:p>
            <a:fld id="{28EDD502-B8EF-4D63-AEC5-DA450BCB9283}" type="slidenum">
              <a:rPr lang="en-GB" smtClean="0"/>
              <a:t>51</a:t>
            </a:fld>
            <a:endParaRPr lang="en-GB"/>
          </a:p>
        </p:txBody>
      </p:sp>
    </p:spTree>
    <p:extLst>
      <p:ext uri="{BB962C8B-B14F-4D97-AF65-F5344CB8AC3E}">
        <p14:creationId xmlns:p14="http://schemas.microsoft.com/office/powerpoint/2010/main" val="3835202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D4D58-25D0-6B15-49B6-034D831FC3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E29DE-689C-5D9A-4D61-47A704DEE3FE}"/>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84EB63E3-DDFA-BD80-3CEB-5EB4AE36EC46}"/>
              </a:ext>
            </a:extLst>
          </p:cNvPr>
          <p:cNvSpPr>
            <a:spLocks noGrp="1"/>
          </p:cNvSpPr>
          <p:nvPr>
            <p:ph idx="1"/>
          </p:nvPr>
        </p:nvSpPr>
        <p:spPr>
          <a:xfrm>
            <a:off x="0" y="387458"/>
            <a:ext cx="11995688" cy="6334017"/>
          </a:xfrm>
        </p:spPr>
        <p:txBody>
          <a:bodyPr>
            <a:noAutofit/>
          </a:bodyPr>
          <a:lstStyle/>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validates credentials (username and password) for users who want to access network resources. Once authenticated, users are granted access based on their permissions and group memberships.</a:t>
            </a:r>
          </a:p>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1.2 Single Sign-On (SSO)</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DCs enable </a:t>
            </a:r>
            <a:r>
              <a:rPr lang="en-GB" b="1" dirty="0">
                <a:latin typeface="Times New Roman" panose="02020603050405020304" pitchFamily="18" charset="0"/>
                <a:cs typeface="Times New Roman" panose="02020603050405020304" pitchFamily="18" charset="0"/>
              </a:rPr>
              <a:t>Single Sign-On</a:t>
            </a:r>
            <a:r>
              <a:rPr lang="en-GB" dirty="0">
                <a:latin typeface="Times New Roman" panose="02020603050405020304" pitchFamily="18" charset="0"/>
                <a:cs typeface="Times New Roman" panose="02020603050405020304" pitchFamily="18" charset="0"/>
              </a:rPr>
              <a:t> (SSO), which allows users to log in once and access various network resources without needing to re-enter credentials.</a:t>
            </a:r>
          </a:p>
        </p:txBody>
      </p:sp>
      <p:sp>
        <p:nvSpPr>
          <p:cNvPr id="4" name="Slide Number Placeholder 3">
            <a:extLst>
              <a:ext uri="{FF2B5EF4-FFF2-40B4-BE49-F238E27FC236}">
                <a16:creationId xmlns:a16="http://schemas.microsoft.com/office/drawing/2014/main" id="{24CDF72A-596E-F44F-4772-CF9D4C430400}"/>
              </a:ext>
            </a:extLst>
          </p:cNvPr>
          <p:cNvSpPr>
            <a:spLocks noGrp="1"/>
          </p:cNvSpPr>
          <p:nvPr>
            <p:ph type="sldNum" sz="quarter" idx="12"/>
          </p:nvPr>
        </p:nvSpPr>
        <p:spPr/>
        <p:txBody>
          <a:bodyPr/>
          <a:lstStyle/>
          <a:p>
            <a:fld id="{28EDD502-B8EF-4D63-AEC5-DA450BCB9283}" type="slidenum">
              <a:rPr lang="en-GB" smtClean="0"/>
              <a:t>52</a:t>
            </a:fld>
            <a:endParaRPr lang="en-GB"/>
          </a:p>
        </p:txBody>
      </p:sp>
    </p:spTree>
    <p:extLst>
      <p:ext uri="{BB962C8B-B14F-4D97-AF65-F5344CB8AC3E}">
        <p14:creationId xmlns:p14="http://schemas.microsoft.com/office/powerpoint/2010/main" val="2644324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259B6-BBF4-EA9B-C628-D4B19F733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1F7D1-2CF8-C179-5505-E8625CD51F69}"/>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EC87BEDE-0E28-FFF3-621B-07DC59910836}"/>
              </a:ext>
            </a:extLst>
          </p:cNvPr>
          <p:cNvSpPr>
            <a:spLocks noGrp="1"/>
          </p:cNvSpPr>
          <p:nvPr>
            <p:ph idx="1"/>
          </p:nvPr>
        </p:nvSpPr>
        <p:spPr>
          <a:xfrm>
            <a:off x="0" y="387458"/>
            <a:ext cx="11995688" cy="6334017"/>
          </a:xfrm>
        </p:spPr>
        <p:txBody>
          <a:bodyPr>
            <a:noAutofit/>
          </a:bodyPr>
          <a:lstStyle/>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2. Active Directory Management</a:t>
            </a:r>
          </a:p>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2.1 Active Directory (AD) Database</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Domain Controller hosts and manages the Active Directory database, which stores information about users, computers, groups, and other network objects.</a:t>
            </a:r>
          </a:p>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2.2 Centralized Directory Services</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 provides a centralized directory service, making it easier to manage network resources and user accounts. </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All domain resources are defined and stored in the Active Directory.</a:t>
            </a:r>
          </a:p>
        </p:txBody>
      </p:sp>
      <p:sp>
        <p:nvSpPr>
          <p:cNvPr id="4" name="Slide Number Placeholder 3">
            <a:extLst>
              <a:ext uri="{FF2B5EF4-FFF2-40B4-BE49-F238E27FC236}">
                <a16:creationId xmlns:a16="http://schemas.microsoft.com/office/drawing/2014/main" id="{D5D0BD57-384F-3F87-8FF4-882ABE2BB90E}"/>
              </a:ext>
            </a:extLst>
          </p:cNvPr>
          <p:cNvSpPr>
            <a:spLocks noGrp="1"/>
          </p:cNvSpPr>
          <p:nvPr>
            <p:ph type="sldNum" sz="quarter" idx="12"/>
          </p:nvPr>
        </p:nvSpPr>
        <p:spPr/>
        <p:txBody>
          <a:bodyPr/>
          <a:lstStyle/>
          <a:p>
            <a:fld id="{28EDD502-B8EF-4D63-AEC5-DA450BCB9283}" type="slidenum">
              <a:rPr lang="en-GB" smtClean="0"/>
              <a:t>53</a:t>
            </a:fld>
            <a:endParaRPr lang="en-GB"/>
          </a:p>
        </p:txBody>
      </p:sp>
    </p:spTree>
    <p:extLst>
      <p:ext uri="{BB962C8B-B14F-4D97-AF65-F5344CB8AC3E}">
        <p14:creationId xmlns:p14="http://schemas.microsoft.com/office/powerpoint/2010/main" val="3308964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A49A9-3D5A-BAF9-5D40-AA6EE05DA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0E9ADA-3845-656C-E645-3012D507E837}"/>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204D48FB-EF44-0488-C37B-081418937433}"/>
              </a:ext>
            </a:extLst>
          </p:cNvPr>
          <p:cNvSpPr>
            <a:spLocks noGrp="1"/>
          </p:cNvSpPr>
          <p:nvPr>
            <p:ph idx="1"/>
          </p:nvPr>
        </p:nvSpPr>
        <p:spPr>
          <a:xfrm>
            <a:off x="0" y="387458"/>
            <a:ext cx="12192000" cy="6334017"/>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3. Group Policy Management</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3.1 Group Policy Enforcement</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Domain Controller processes and enforces </a:t>
            </a:r>
            <a:r>
              <a:rPr lang="en-GB" b="1" dirty="0">
                <a:latin typeface="Times New Roman" panose="02020603050405020304" pitchFamily="18" charset="0"/>
                <a:cs typeface="Times New Roman" panose="02020603050405020304" pitchFamily="18" charset="0"/>
              </a:rPr>
              <a:t>Group Policies</a:t>
            </a:r>
            <a:r>
              <a:rPr lang="en-GB" dirty="0">
                <a:latin typeface="Times New Roman" panose="02020603050405020304" pitchFamily="18" charset="0"/>
                <a:cs typeface="Times New Roman" panose="02020603050405020304" pitchFamily="18" charset="0"/>
              </a:rPr>
              <a:t> (GPOs) across all computers and users within the domain. GPOs can control user settings, security configurations, software installations, and more, ensuring consistent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across the network.</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3.2 Centralized Policy Management</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Administrators can configure and manage security and configuration settings for the entire network from a single location, the Domain Controller.</a:t>
            </a:r>
          </a:p>
        </p:txBody>
      </p:sp>
      <p:sp>
        <p:nvSpPr>
          <p:cNvPr id="4" name="Slide Number Placeholder 3">
            <a:extLst>
              <a:ext uri="{FF2B5EF4-FFF2-40B4-BE49-F238E27FC236}">
                <a16:creationId xmlns:a16="http://schemas.microsoft.com/office/drawing/2014/main" id="{8505FD13-6BBA-F964-2602-748F86A4C82C}"/>
              </a:ext>
            </a:extLst>
          </p:cNvPr>
          <p:cNvSpPr>
            <a:spLocks noGrp="1"/>
          </p:cNvSpPr>
          <p:nvPr>
            <p:ph type="sldNum" sz="quarter" idx="12"/>
          </p:nvPr>
        </p:nvSpPr>
        <p:spPr/>
        <p:txBody>
          <a:bodyPr/>
          <a:lstStyle/>
          <a:p>
            <a:fld id="{28EDD502-B8EF-4D63-AEC5-DA450BCB9283}" type="slidenum">
              <a:rPr lang="en-GB" smtClean="0"/>
              <a:t>54</a:t>
            </a:fld>
            <a:endParaRPr lang="en-GB"/>
          </a:p>
        </p:txBody>
      </p:sp>
    </p:spTree>
    <p:extLst>
      <p:ext uri="{BB962C8B-B14F-4D97-AF65-F5344CB8AC3E}">
        <p14:creationId xmlns:p14="http://schemas.microsoft.com/office/powerpoint/2010/main" val="2812080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9EF9C-EB4D-9CA4-6F12-BD5AB70DF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B5CFF1-81D9-9D4D-5466-A0EBC6B07FCC}"/>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39F5AF55-420C-D282-9AC8-0D1F7EFC5250}"/>
              </a:ext>
            </a:extLst>
          </p:cNvPr>
          <p:cNvSpPr>
            <a:spLocks noGrp="1"/>
          </p:cNvSpPr>
          <p:nvPr>
            <p:ph idx="1"/>
          </p:nvPr>
        </p:nvSpPr>
        <p:spPr>
          <a:xfrm>
            <a:off x="0" y="387458"/>
            <a:ext cx="12192000" cy="6334017"/>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4. Replication and Redundancy</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4.1 Replication of Active Directory</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Domain Controllers replicate the Active Directory database to other DCs within the domain to ensure redundancy.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process ensures that changes made on one DC (such as user account updates) are reflected on all DCs within the domain.</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4.2 Fault Tolerance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Multiple Domain Controllers can be deployed within the network, offering </a:t>
            </a:r>
            <a:r>
              <a:rPr lang="en-GB" sz="2600" b="1" dirty="0">
                <a:latin typeface="Times New Roman" panose="02020603050405020304" pitchFamily="18" charset="0"/>
                <a:cs typeface="Times New Roman" panose="02020603050405020304" pitchFamily="18" charset="0"/>
              </a:rPr>
              <a:t>load balancing</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failover</a:t>
            </a:r>
            <a:r>
              <a:rPr lang="en-GB" sz="2600" dirty="0">
                <a:latin typeface="Times New Roman" panose="02020603050405020304" pitchFamily="18" charset="0"/>
                <a:cs typeface="Times New Roman" panose="02020603050405020304" pitchFamily="18" charset="0"/>
              </a:rPr>
              <a:t> capabilities.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If one DC goes down, another DC can handle authentication requests, ensuring high availability.</a:t>
            </a:r>
          </a:p>
        </p:txBody>
      </p:sp>
      <p:sp>
        <p:nvSpPr>
          <p:cNvPr id="4" name="Slide Number Placeholder 3">
            <a:extLst>
              <a:ext uri="{FF2B5EF4-FFF2-40B4-BE49-F238E27FC236}">
                <a16:creationId xmlns:a16="http://schemas.microsoft.com/office/drawing/2014/main" id="{10FF2E55-C215-C360-677D-08FF652D7119}"/>
              </a:ext>
            </a:extLst>
          </p:cNvPr>
          <p:cNvSpPr>
            <a:spLocks noGrp="1"/>
          </p:cNvSpPr>
          <p:nvPr>
            <p:ph type="sldNum" sz="quarter" idx="12"/>
          </p:nvPr>
        </p:nvSpPr>
        <p:spPr/>
        <p:txBody>
          <a:bodyPr/>
          <a:lstStyle/>
          <a:p>
            <a:fld id="{28EDD502-B8EF-4D63-AEC5-DA450BCB9283}" type="slidenum">
              <a:rPr lang="en-GB" smtClean="0"/>
              <a:t>55</a:t>
            </a:fld>
            <a:endParaRPr lang="en-GB"/>
          </a:p>
        </p:txBody>
      </p:sp>
    </p:spTree>
    <p:extLst>
      <p:ext uri="{BB962C8B-B14F-4D97-AF65-F5344CB8AC3E}">
        <p14:creationId xmlns:p14="http://schemas.microsoft.com/office/powerpoint/2010/main" val="4125757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B7792-F690-5318-1CBA-6B7040E07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AB70B-D25A-6CEC-8AC7-7A24E6E17239}"/>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F60795E5-B372-C86A-FB69-70E890824B2E}"/>
              </a:ext>
            </a:extLst>
          </p:cNvPr>
          <p:cNvSpPr>
            <a:spLocks noGrp="1"/>
          </p:cNvSpPr>
          <p:nvPr>
            <p:ph idx="1"/>
          </p:nvPr>
        </p:nvSpPr>
        <p:spPr>
          <a:xfrm>
            <a:off x="0" y="387458"/>
            <a:ext cx="12192000" cy="6334017"/>
          </a:xfrm>
        </p:spPr>
        <p:txBody>
          <a:bodyPr>
            <a:noAutofit/>
          </a:bodyPr>
          <a:lstStyle/>
          <a:p>
            <a:pPr marL="0" indent="0" algn="just">
              <a:lnSpc>
                <a:spcPct val="150000"/>
              </a:lnSpc>
              <a:spcBef>
                <a:spcPts val="0"/>
              </a:spcBef>
              <a:buNone/>
            </a:pPr>
            <a:r>
              <a:rPr lang="en-GB" sz="2700" b="1" dirty="0">
                <a:latin typeface="Times New Roman" panose="02020603050405020304" pitchFamily="18" charset="0"/>
                <a:cs typeface="Times New Roman" panose="02020603050405020304" pitchFamily="18" charset="0"/>
              </a:rPr>
              <a:t>5. DNS Services</a:t>
            </a:r>
          </a:p>
          <a:p>
            <a:pPr marL="0" indent="0" algn="just">
              <a:lnSpc>
                <a:spcPct val="150000"/>
              </a:lnSpc>
              <a:spcBef>
                <a:spcPts val="0"/>
              </a:spcBef>
              <a:buNone/>
            </a:pPr>
            <a:r>
              <a:rPr lang="en-GB" sz="2700" b="1" dirty="0">
                <a:latin typeface="Times New Roman" panose="02020603050405020304" pitchFamily="18" charset="0"/>
                <a:cs typeface="Times New Roman" panose="02020603050405020304" pitchFamily="18" charset="0"/>
              </a:rPr>
              <a:t>5.1 Integrated DNS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Domain Controllers typically run the </a:t>
            </a:r>
            <a:r>
              <a:rPr lang="en-GB" sz="2700" b="1" dirty="0">
                <a:latin typeface="Times New Roman" panose="02020603050405020304" pitchFamily="18" charset="0"/>
                <a:cs typeface="Times New Roman" panose="02020603050405020304" pitchFamily="18" charset="0"/>
              </a:rPr>
              <a:t>Domain Name System (DNS)</a:t>
            </a:r>
            <a:r>
              <a:rPr lang="en-GB" sz="2700" dirty="0">
                <a:latin typeface="Times New Roman" panose="02020603050405020304" pitchFamily="18" charset="0"/>
                <a:cs typeface="Times New Roman" panose="02020603050405020304" pitchFamily="18" charset="0"/>
              </a:rPr>
              <a:t> service, which is essential for Active Directory functionality.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DNS helps computers locate each other by translating domain names to IP addresses.</a:t>
            </a:r>
          </a:p>
          <a:p>
            <a:pPr marL="0" indent="0" algn="just">
              <a:lnSpc>
                <a:spcPct val="150000"/>
              </a:lnSpc>
              <a:spcBef>
                <a:spcPts val="0"/>
              </a:spcBef>
              <a:buNone/>
            </a:pPr>
            <a:r>
              <a:rPr lang="en-GB" sz="2700" b="1" dirty="0">
                <a:latin typeface="Times New Roman" panose="02020603050405020304" pitchFamily="18" charset="0"/>
                <a:cs typeface="Times New Roman" panose="02020603050405020304" pitchFamily="18" charset="0"/>
              </a:rPr>
              <a:t>5.2 DNS for Active Directory</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AD heavily depends on DNS to find Domain Controllers and other network resources.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DC maintains DNS records for the domain, allowing users and computers to easily find resources within the network.</a:t>
            </a:r>
          </a:p>
        </p:txBody>
      </p:sp>
      <p:sp>
        <p:nvSpPr>
          <p:cNvPr id="4" name="Slide Number Placeholder 3">
            <a:extLst>
              <a:ext uri="{FF2B5EF4-FFF2-40B4-BE49-F238E27FC236}">
                <a16:creationId xmlns:a16="http://schemas.microsoft.com/office/drawing/2014/main" id="{84808886-F6B9-9F39-EAB4-8A8AD0B738F9}"/>
              </a:ext>
            </a:extLst>
          </p:cNvPr>
          <p:cNvSpPr>
            <a:spLocks noGrp="1"/>
          </p:cNvSpPr>
          <p:nvPr>
            <p:ph type="sldNum" sz="quarter" idx="12"/>
          </p:nvPr>
        </p:nvSpPr>
        <p:spPr/>
        <p:txBody>
          <a:bodyPr/>
          <a:lstStyle/>
          <a:p>
            <a:fld id="{28EDD502-B8EF-4D63-AEC5-DA450BCB9283}" type="slidenum">
              <a:rPr lang="en-GB" smtClean="0"/>
              <a:t>56</a:t>
            </a:fld>
            <a:endParaRPr lang="en-GB"/>
          </a:p>
        </p:txBody>
      </p:sp>
    </p:spTree>
    <p:extLst>
      <p:ext uri="{BB962C8B-B14F-4D97-AF65-F5344CB8AC3E}">
        <p14:creationId xmlns:p14="http://schemas.microsoft.com/office/powerpoint/2010/main" val="3273481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3DE23-A942-E38E-9A38-9F00E27EB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2E8EB-C30D-A9AF-4CA9-8990AF412FD6}"/>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D1777056-04B1-24A0-5974-06819A05F498}"/>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6. FSMO Roles (Flexible Single Master Operations)</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6.1 FSMO Role Holder</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Domain Controller can hold specific </a:t>
            </a:r>
            <a:r>
              <a:rPr lang="en-GB" sz="2600" b="1" dirty="0">
                <a:latin typeface="Times New Roman" panose="02020603050405020304" pitchFamily="18" charset="0"/>
                <a:cs typeface="Times New Roman" panose="02020603050405020304" pitchFamily="18" charset="0"/>
              </a:rPr>
              <a:t>FSMO roles</a:t>
            </a:r>
            <a:r>
              <a:rPr lang="en-GB" sz="2600" dirty="0">
                <a:latin typeface="Times New Roman" panose="02020603050405020304" pitchFamily="18" charset="0"/>
                <a:cs typeface="Times New Roman" panose="02020603050405020304" pitchFamily="18" charset="0"/>
              </a:rPr>
              <a:t>, which are specialized tasks for managing the domain and forest.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roles are critical for maintaining the integrity and functionality of Active Directory. The five FSMO roles are:</a:t>
            </a:r>
          </a:p>
          <a:p>
            <a:pPr lvl="1"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Schema Master</a:t>
            </a:r>
            <a:endParaRPr lang="en-GB" sz="2600" dirty="0">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Domain Naming Master</a:t>
            </a:r>
            <a:endParaRPr lang="en-GB" sz="2600" dirty="0">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PDC Emulator</a:t>
            </a:r>
            <a:endParaRPr lang="en-GB" sz="2600" dirty="0">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RID Master</a:t>
            </a:r>
            <a:endParaRPr lang="en-GB" sz="2600" dirty="0">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Infrastructure Master</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EB674B-D288-6DD9-4252-7444DD212A43}"/>
              </a:ext>
            </a:extLst>
          </p:cNvPr>
          <p:cNvSpPr>
            <a:spLocks noGrp="1"/>
          </p:cNvSpPr>
          <p:nvPr>
            <p:ph type="sldNum" sz="quarter" idx="12"/>
          </p:nvPr>
        </p:nvSpPr>
        <p:spPr/>
        <p:txBody>
          <a:bodyPr/>
          <a:lstStyle/>
          <a:p>
            <a:fld id="{28EDD502-B8EF-4D63-AEC5-DA450BCB9283}" type="slidenum">
              <a:rPr lang="en-GB" smtClean="0"/>
              <a:t>57</a:t>
            </a:fld>
            <a:endParaRPr lang="en-GB"/>
          </a:p>
        </p:txBody>
      </p:sp>
    </p:spTree>
    <p:extLst>
      <p:ext uri="{BB962C8B-B14F-4D97-AF65-F5344CB8AC3E}">
        <p14:creationId xmlns:p14="http://schemas.microsoft.com/office/powerpoint/2010/main" val="647975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5BD58-2637-FF00-47C8-26257EA7B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FB102-A6F1-2071-5902-F27672893B22}"/>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44B9AF40-80FE-03E3-8E70-571924E1D1C4}"/>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6.2 Role Flexibility</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roles can be transferred between Domain Controllers, ensuring flexibility and redundancy.</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7. Time Synchronization</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7.1 Time Server</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Domain Controllers provide time synchronization for all machines in the domain, ensuring that all computers have synchronized system clocks.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is essential for authentication processes (e.g., Kerberos), which require time-based validation to prevent replay attacks.</a:t>
            </a:r>
          </a:p>
        </p:txBody>
      </p:sp>
      <p:sp>
        <p:nvSpPr>
          <p:cNvPr id="4" name="Slide Number Placeholder 3">
            <a:extLst>
              <a:ext uri="{FF2B5EF4-FFF2-40B4-BE49-F238E27FC236}">
                <a16:creationId xmlns:a16="http://schemas.microsoft.com/office/drawing/2014/main" id="{029635E4-FD70-7CE2-CF76-F80ED6739743}"/>
              </a:ext>
            </a:extLst>
          </p:cNvPr>
          <p:cNvSpPr>
            <a:spLocks noGrp="1"/>
          </p:cNvSpPr>
          <p:nvPr>
            <p:ph type="sldNum" sz="quarter" idx="12"/>
          </p:nvPr>
        </p:nvSpPr>
        <p:spPr/>
        <p:txBody>
          <a:bodyPr/>
          <a:lstStyle/>
          <a:p>
            <a:fld id="{28EDD502-B8EF-4D63-AEC5-DA450BCB9283}" type="slidenum">
              <a:rPr lang="en-GB" smtClean="0"/>
              <a:t>58</a:t>
            </a:fld>
            <a:endParaRPr lang="en-GB"/>
          </a:p>
        </p:txBody>
      </p:sp>
    </p:spTree>
    <p:extLst>
      <p:ext uri="{BB962C8B-B14F-4D97-AF65-F5344CB8AC3E}">
        <p14:creationId xmlns:p14="http://schemas.microsoft.com/office/powerpoint/2010/main" val="3808515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F0270-D885-F07D-8010-6D1BE5326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9EAFF-7BFC-30AF-ABBA-857089533D7D}"/>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FBA407B4-0EE7-D7D0-04E7-70D0477F50C5}"/>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7.2 Kerberos Authentication</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time synchronization is critical for </a:t>
            </a:r>
            <a:r>
              <a:rPr lang="en-GB" sz="2600" b="1" dirty="0">
                <a:latin typeface="Times New Roman" panose="02020603050405020304" pitchFamily="18" charset="0"/>
                <a:cs typeface="Times New Roman" panose="02020603050405020304" pitchFamily="18" charset="0"/>
              </a:rPr>
              <a:t>Kerberos authentication</a:t>
            </a:r>
            <a:r>
              <a:rPr lang="en-GB" sz="2600" dirty="0">
                <a:latin typeface="Times New Roman" panose="02020603050405020304" pitchFamily="18" charset="0"/>
                <a:cs typeface="Times New Roman" panose="02020603050405020304" pitchFamily="18" charset="0"/>
              </a:rPr>
              <a:t>, as the security protocol relies on time stamps to validate tickets and prevent authentication issues.</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8. Security and Access Control</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8.1 Centralized Security Policies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Domain Controllers allow administrators to define and enforce security policies (such as password complexity, account lockout policies, etc.) across all computers and users within the domain.</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8.2 Access Control</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DCs maintain a list of user permissions and access rights, ensuring that users only access resources they are authorized to.</a:t>
            </a:r>
          </a:p>
        </p:txBody>
      </p:sp>
      <p:sp>
        <p:nvSpPr>
          <p:cNvPr id="4" name="Slide Number Placeholder 3">
            <a:extLst>
              <a:ext uri="{FF2B5EF4-FFF2-40B4-BE49-F238E27FC236}">
                <a16:creationId xmlns:a16="http://schemas.microsoft.com/office/drawing/2014/main" id="{F4E34BB4-55E1-3E04-AFDE-03FF7D198486}"/>
              </a:ext>
            </a:extLst>
          </p:cNvPr>
          <p:cNvSpPr>
            <a:spLocks noGrp="1"/>
          </p:cNvSpPr>
          <p:nvPr>
            <p:ph type="sldNum" sz="quarter" idx="12"/>
          </p:nvPr>
        </p:nvSpPr>
        <p:spPr/>
        <p:txBody>
          <a:bodyPr/>
          <a:lstStyle/>
          <a:p>
            <a:fld id="{28EDD502-B8EF-4D63-AEC5-DA450BCB9283}" type="slidenum">
              <a:rPr lang="en-GB" smtClean="0"/>
              <a:t>59</a:t>
            </a:fld>
            <a:endParaRPr lang="en-GB"/>
          </a:p>
        </p:txBody>
      </p:sp>
    </p:spTree>
    <p:extLst>
      <p:ext uri="{BB962C8B-B14F-4D97-AF65-F5344CB8AC3E}">
        <p14:creationId xmlns:p14="http://schemas.microsoft.com/office/powerpoint/2010/main" val="32587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00469-D3AB-B3AB-DA93-E3E77B00C0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FA3C1-EA65-5803-0A9F-35695580F61F}"/>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B54D7A8C-0EB0-EB65-662E-DA5175E076BD}"/>
              </a:ext>
            </a:extLst>
          </p:cNvPr>
          <p:cNvSpPr>
            <a:spLocks noGrp="1"/>
          </p:cNvSpPr>
          <p:nvPr>
            <p:ph idx="1"/>
          </p:nvPr>
        </p:nvSpPr>
        <p:spPr>
          <a:xfrm>
            <a:off x="0" y="263470"/>
            <a:ext cx="12192000" cy="6594529"/>
          </a:xfrm>
        </p:spPr>
        <p:txBody>
          <a:bodyPr>
            <a:noAutofit/>
          </a:bodyPr>
          <a:lstStyle/>
          <a:p>
            <a:pPr algn="just">
              <a:lnSpc>
                <a:spcPct val="17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Users and Groups</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Accounts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created</a:t>
            </a:r>
            <a:r>
              <a:rPr lang="en-GB" dirty="0">
                <a:latin typeface="Times New Roman" panose="02020603050405020304" pitchFamily="18" charset="0"/>
                <a:cs typeface="Times New Roman" panose="02020603050405020304" pitchFamily="18" charset="0"/>
              </a:rPr>
              <a:t> in </a:t>
            </a:r>
            <a:r>
              <a:rPr lang="en-GB" b="1" dirty="0">
                <a:latin typeface="Times New Roman" panose="02020603050405020304" pitchFamily="18" charset="0"/>
                <a:cs typeface="Times New Roman" panose="02020603050405020304" pitchFamily="18" charset="0"/>
              </a:rPr>
              <a:t>Active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Directory</a:t>
            </a:r>
            <a:r>
              <a:rPr lang="en-GB" dirty="0">
                <a:latin typeface="Times New Roman" panose="02020603050405020304" pitchFamily="18" charset="0"/>
                <a:cs typeface="Times New Roman" panose="02020603050405020304" pitchFamily="18" charset="0"/>
              </a:rPr>
              <a:t> for </a:t>
            </a:r>
            <a:r>
              <a:rPr lang="en-GB" b="1" dirty="0">
                <a:solidFill>
                  <a:srgbClr val="990033"/>
                </a:solidFill>
                <a:latin typeface="Times New Roman" panose="02020603050405020304" pitchFamily="18" charset="0"/>
                <a:cs typeface="Times New Roman" panose="02020603050405020304" pitchFamily="18" charset="0"/>
              </a:rPr>
              <a:t>managing</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access</a:t>
            </a:r>
            <a:r>
              <a:rPr lang="en-GB" dirty="0">
                <a:latin typeface="Times New Roman" panose="02020603050405020304" pitchFamily="18" charset="0"/>
                <a:cs typeface="Times New Roman" panose="02020603050405020304" pitchFamily="18" charset="0"/>
              </a:rPr>
              <a:t> to </a:t>
            </a:r>
            <a:r>
              <a:rPr lang="en-GB" b="1" dirty="0">
                <a:solidFill>
                  <a:srgbClr val="990033"/>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b="1" dirty="0">
                <a:solidFill>
                  <a:srgbClr val="0000CC"/>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can be </a:t>
            </a:r>
            <a:r>
              <a:rPr lang="en-GB" b="1" dirty="0">
                <a:solidFill>
                  <a:srgbClr val="0000CC"/>
                </a:solidFill>
                <a:latin typeface="Times New Roman" panose="02020603050405020304" pitchFamily="18" charset="0"/>
                <a:cs typeface="Times New Roman" panose="02020603050405020304" pitchFamily="18" charset="0"/>
              </a:rPr>
              <a:t>grouped</a:t>
            </a:r>
            <a:r>
              <a:rPr lang="en-GB" dirty="0">
                <a:latin typeface="Times New Roman" panose="02020603050405020304" pitchFamily="18" charset="0"/>
                <a:cs typeface="Times New Roman" panose="02020603050405020304" pitchFamily="18" charset="0"/>
              </a:rPr>
              <a:t> into </a:t>
            </a:r>
            <a:r>
              <a:rPr lang="en-GB" b="1" dirty="0">
                <a:solidFill>
                  <a:srgbClr val="0000CC"/>
                </a:solidFill>
                <a:latin typeface="Times New Roman" panose="02020603050405020304" pitchFamily="18" charset="0"/>
                <a:cs typeface="Times New Roman" panose="02020603050405020304" pitchFamily="18" charset="0"/>
              </a:rPr>
              <a:t>organizational</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units</a:t>
            </a:r>
            <a:r>
              <a:rPr lang="en-GB" dirty="0">
                <a:latin typeface="Times New Roman" panose="02020603050405020304" pitchFamily="18" charset="0"/>
                <a:cs typeface="Times New Roman" panose="02020603050405020304" pitchFamily="18" charset="0"/>
              </a:rPr>
              <a:t> (OUs) for </a:t>
            </a:r>
            <a:r>
              <a:rPr lang="en-GB" b="1" dirty="0">
                <a:latin typeface="Times New Roman" panose="02020603050405020304" pitchFamily="18" charset="0"/>
                <a:cs typeface="Times New Roman" panose="02020603050405020304" pitchFamily="18" charset="0"/>
              </a:rPr>
              <a:t>easier</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Group Policy</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feature</a:t>
            </a:r>
            <a:r>
              <a:rPr lang="en-GB" dirty="0">
                <a:latin typeface="Times New Roman" panose="02020603050405020304" pitchFamily="18" charset="0"/>
                <a:cs typeface="Times New Roman" panose="02020603050405020304" pitchFamily="18" charset="0"/>
              </a:rPr>
              <a:t> that </a:t>
            </a:r>
            <a:r>
              <a:rPr lang="en-GB" b="1" dirty="0">
                <a:latin typeface="Times New Roman" panose="02020603050405020304" pitchFamily="18" charset="0"/>
                <a:cs typeface="Times New Roman" panose="02020603050405020304" pitchFamily="18" charset="0"/>
              </a:rPr>
              <a:t>allows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administrators</a:t>
            </a:r>
            <a:r>
              <a:rPr lang="en-GB" dirty="0">
                <a:latin typeface="Times New Roman" panose="02020603050405020304" pitchFamily="18" charset="0"/>
                <a:cs typeface="Times New Roman" panose="02020603050405020304" pitchFamily="18" charset="0"/>
              </a:rPr>
              <a:t> to </a:t>
            </a:r>
            <a:r>
              <a:rPr lang="en-GB" b="1" dirty="0">
                <a:solidFill>
                  <a:srgbClr val="FF0000"/>
                </a:solidFill>
                <a:latin typeface="Times New Roman" panose="02020603050405020304" pitchFamily="18" charset="0"/>
                <a:cs typeface="Times New Roman" panose="02020603050405020304" pitchFamily="18" charset="0"/>
              </a:rPr>
              <a:t>define</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settings</a:t>
            </a:r>
            <a:r>
              <a:rPr lang="en-GB" dirty="0">
                <a:latin typeface="Times New Roman" panose="02020603050405020304" pitchFamily="18" charset="0"/>
                <a:cs typeface="Times New Roman" panose="02020603050405020304" pitchFamily="18" charset="0"/>
              </a:rPr>
              <a:t> for </a:t>
            </a:r>
            <a:r>
              <a:rPr lang="en-GB" b="1" dirty="0">
                <a:solidFill>
                  <a:srgbClr val="990033"/>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and </a:t>
            </a:r>
            <a:r>
              <a:rPr lang="en-GB" b="1" dirty="0">
                <a:solidFill>
                  <a:srgbClr val="990033"/>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within an </a:t>
            </a:r>
            <a:r>
              <a:rPr lang="en-GB" b="1" dirty="0">
                <a:solidFill>
                  <a:srgbClr val="990033"/>
                </a:solidFill>
                <a:latin typeface="Times New Roman" panose="02020603050405020304" pitchFamily="18" charset="0"/>
                <a:cs typeface="Times New Roman" panose="02020603050405020304" pitchFamily="18" charset="0"/>
              </a:rPr>
              <a:t>AD</a:t>
            </a:r>
            <a:r>
              <a:rPr lang="en-GB" dirty="0">
                <a:latin typeface="Times New Roman" panose="02020603050405020304" pitchFamily="18" charset="0"/>
                <a:cs typeface="Times New Roman" panose="02020603050405020304" pitchFamily="18" charset="0"/>
              </a:rPr>
              <a:t> </a:t>
            </a:r>
            <a:r>
              <a:rPr lang="en-GB" b="1" dirty="0">
                <a:solidFill>
                  <a:srgbClr val="990033"/>
                </a:solidFill>
                <a:latin typeface="Times New Roman" panose="02020603050405020304" pitchFamily="18" charset="0"/>
                <a:cs typeface="Times New Roman" panose="02020603050405020304" pitchFamily="18" charset="0"/>
              </a:rPr>
              <a:t>environment</a:t>
            </a:r>
            <a:r>
              <a:rPr lang="en-GB"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GB" b="1" dirty="0">
                <a:solidFill>
                  <a:srgbClr val="990033"/>
                </a:solidFill>
                <a:latin typeface="Times New Roman" panose="02020603050405020304" pitchFamily="18" charset="0"/>
                <a:cs typeface="Times New Roman" panose="02020603050405020304" pitchFamily="18" charset="0"/>
              </a:rPr>
              <a:t>DNS Integration</a:t>
            </a:r>
            <a:r>
              <a:rPr lang="en-GB" dirty="0">
                <a:solidFill>
                  <a:srgbClr val="990033"/>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Active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Directory</a:t>
            </a:r>
            <a:r>
              <a:rPr lang="en-GB" dirty="0">
                <a:latin typeface="Times New Roman" panose="02020603050405020304" pitchFamily="18" charset="0"/>
                <a:cs typeface="Times New Roman" panose="02020603050405020304" pitchFamily="18" charset="0"/>
              </a:rPr>
              <a:t> heavily relies on </a:t>
            </a:r>
            <a:r>
              <a:rPr lang="en-GB" b="1" dirty="0">
                <a:latin typeface="Times New Roman" panose="02020603050405020304" pitchFamily="18" charset="0"/>
                <a:cs typeface="Times New Roman" panose="02020603050405020304" pitchFamily="18" charset="0"/>
              </a:rPr>
              <a:t>DNS</a:t>
            </a:r>
            <a:r>
              <a:rPr lang="en-GB" dirty="0">
                <a:latin typeface="Times New Roman" panose="02020603050405020304" pitchFamily="18" charset="0"/>
                <a:cs typeface="Times New Roman" panose="02020603050405020304" pitchFamily="18" charset="0"/>
              </a:rPr>
              <a:t> for </a:t>
            </a:r>
            <a:r>
              <a:rPr lang="en-GB" b="1" dirty="0">
                <a:solidFill>
                  <a:srgbClr val="FF0000"/>
                </a:solidFill>
                <a:latin typeface="Times New Roman" panose="02020603050405020304" pitchFamily="18" charset="0"/>
                <a:cs typeface="Times New Roman" panose="02020603050405020304" pitchFamily="18" charset="0"/>
              </a:rPr>
              <a:t>locating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domain</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controllers</a:t>
            </a:r>
            <a:r>
              <a:rPr lang="en-GB" dirty="0">
                <a:latin typeface="Times New Roman" panose="02020603050405020304" pitchFamily="18" charset="0"/>
                <a:cs typeface="Times New Roman" panose="02020603050405020304" pitchFamily="18" charset="0"/>
              </a:rPr>
              <a:t> and other </a:t>
            </a:r>
            <a:r>
              <a:rPr lang="en-GB" b="1" dirty="0">
                <a:solidFill>
                  <a:srgbClr val="FF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945388D-666D-3CA1-D6A0-BE67CC93F402}"/>
              </a:ext>
            </a:extLst>
          </p:cNvPr>
          <p:cNvSpPr>
            <a:spLocks noGrp="1"/>
          </p:cNvSpPr>
          <p:nvPr>
            <p:ph type="sldNum" sz="quarter" idx="12"/>
          </p:nvPr>
        </p:nvSpPr>
        <p:spPr/>
        <p:txBody>
          <a:bodyPr/>
          <a:lstStyle/>
          <a:p>
            <a:fld id="{28EDD502-B8EF-4D63-AEC5-DA450BCB9283}" type="slidenum">
              <a:rPr lang="en-GB" smtClean="0"/>
              <a:t>6</a:t>
            </a:fld>
            <a:endParaRPr lang="en-GB"/>
          </a:p>
        </p:txBody>
      </p:sp>
    </p:spTree>
    <p:extLst>
      <p:ext uri="{BB962C8B-B14F-4D97-AF65-F5344CB8AC3E}">
        <p14:creationId xmlns:p14="http://schemas.microsoft.com/office/powerpoint/2010/main" val="1001786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94287-9AFF-0CD8-05F3-9ABD6BC7E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504DA-86C8-7E71-2F54-F6581901B43E}"/>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78943948-21F2-DDAE-1C36-B69311EA2F4E}"/>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9. Replication of Domain Data</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9.1 Multi-master Replication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All Domain Controllers in a domain can accept updates to the Active Directory database.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Changes made on one DC are replicated to other DCs, ensuring consistency across the network.</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9.2 Conflict Resolution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use multi-master replication to manage conflicts that arise during data replication, ensuring that data across all DCs remains accurate.</a:t>
            </a:r>
          </a:p>
        </p:txBody>
      </p:sp>
      <p:sp>
        <p:nvSpPr>
          <p:cNvPr id="4" name="Slide Number Placeholder 3">
            <a:extLst>
              <a:ext uri="{FF2B5EF4-FFF2-40B4-BE49-F238E27FC236}">
                <a16:creationId xmlns:a16="http://schemas.microsoft.com/office/drawing/2014/main" id="{634A8EDB-2579-D936-66C4-08BB9FC486AD}"/>
              </a:ext>
            </a:extLst>
          </p:cNvPr>
          <p:cNvSpPr>
            <a:spLocks noGrp="1"/>
          </p:cNvSpPr>
          <p:nvPr>
            <p:ph type="sldNum" sz="quarter" idx="12"/>
          </p:nvPr>
        </p:nvSpPr>
        <p:spPr/>
        <p:txBody>
          <a:bodyPr/>
          <a:lstStyle/>
          <a:p>
            <a:fld id="{28EDD502-B8EF-4D63-AEC5-DA450BCB9283}" type="slidenum">
              <a:rPr lang="en-GB" smtClean="0"/>
              <a:t>60</a:t>
            </a:fld>
            <a:endParaRPr lang="en-GB"/>
          </a:p>
        </p:txBody>
      </p:sp>
    </p:spTree>
    <p:extLst>
      <p:ext uri="{BB962C8B-B14F-4D97-AF65-F5344CB8AC3E}">
        <p14:creationId xmlns:p14="http://schemas.microsoft.com/office/powerpoint/2010/main" val="1104361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80A24-454A-55D6-EA72-E19CEFF54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0D2E3-3083-3EE1-C030-1FF627A7AB45}"/>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9777D381-214D-2913-3AB2-B4CDDE4C2FAE}"/>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10. Domain Trusts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10.1 Inter-Domain Trusts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facilitate the creation of </a:t>
            </a:r>
            <a:r>
              <a:rPr lang="en-GB" b="1" dirty="0">
                <a:latin typeface="Times New Roman" panose="02020603050405020304" pitchFamily="18" charset="0"/>
                <a:cs typeface="Times New Roman" panose="02020603050405020304" pitchFamily="18" charset="0"/>
              </a:rPr>
              <a:t>trusts</a:t>
            </a:r>
            <a:r>
              <a:rPr lang="en-GB" dirty="0">
                <a:latin typeface="Times New Roman" panose="02020603050405020304" pitchFamily="18" charset="0"/>
                <a:cs typeface="Times New Roman" panose="02020603050405020304" pitchFamily="18" charset="0"/>
              </a:rPr>
              <a:t> between different domains, enabling users in one domain to access resources in another domain.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is useful in organizations with multiple domains or forests.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10.2 Cross-Domain Authentication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Through trusts, users can authenticate across domains and access resources in trusted domains, facilitating seamless collaboration across organizational boundaries.</a:t>
            </a:r>
          </a:p>
        </p:txBody>
      </p:sp>
      <p:sp>
        <p:nvSpPr>
          <p:cNvPr id="4" name="Slide Number Placeholder 3">
            <a:extLst>
              <a:ext uri="{FF2B5EF4-FFF2-40B4-BE49-F238E27FC236}">
                <a16:creationId xmlns:a16="http://schemas.microsoft.com/office/drawing/2014/main" id="{FCA4D964-3CEC-02AA-EB0A-443ED2C9E22B}"/>
              </a:ext>
            </a:extLst>
          </p:cNvPr>
          <p:cNvSpPr>
            <a:spLocks noGrp="1"/>
          </p:cNvSpPr>
          <p:nvPr>
            <p:ph type="sldNum" sz="quarter" idx="12"/>
          </p:nvPr>
        </p:nvSpPr>
        <p:spPr/>
        <p:txBody>
          <a:bodyPr/>
          <a:lstStyle/>
          <a:p>
            <a:fld id="{28EDD502-B8EF-4D63-AEC5-DA450BCB9283}" type="slidenum">
              <a:rPr lang="en-GB" smtClean="0"/>
              <a:t>61</a:t>
            </a:fld>
            <a:endParaRPr lang="en-GB"/>
          </a:p>
        </p:txBody>
      </p:sp>
    </p:spTree>
    <p:extLst>
      <p:ext uri="{BB962C8B-B14F-4D97-AF65-F5344CB8AC3E}">
        <p14:creationId xmlns:p14="http://schemas.microsoft.com/office/powerpoint/2010/main" val="1819931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FE30-1343-E035-5D02-39114C5B1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9759E-C853-4310-232B-0A4C8649589D}"/>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02306442-2872-3887-B4DE-7A5F2492D892}"/>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11. Global </a:t>
            </a:r>
            <a:r>
              <a:rPr lang="en-GB" b="1" dirty="0" err="1">
                <a:latin typeface="Times New Roman" panose="02020603050405020304" pitchFamily="18" charset="0"/>
                <a:cs typeface="Times New Roman" panose="02020603050405020304" pitchFamily="18" charset="0"/>
              </a:rPr>
              <a:t>Catalog</a:t>
            </a:r>
            <a:endParaRPr lang="en-GB"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11.1 Global </a:t>
            </a:r>
            <a:r>
              <a:rPr lang="en-GB" b="1" dirty="0" err="1">
                <a:latin typeface="Times New Roman" panose="02020603050405020304" pitchFamily="18" charset="0"/>
                <a:cs typeface="Times New Roman" panose="02020603050405020304" pitchFamily="18" charset="0"/>
              </a:rPr>
              <a:t>Catalog</a:t>
            </a:r>
            <a:r>
              <a:rPr lang="en-GB" b="1" dirty="0">
                <a:latin typeface="Times New Roman" panose="02020603050405020304" pitchFamily="18" charset="0"/>
                <a:cs typeface="Times New Roman" panose="02020603050405020304" pitchFamily="18" charset="0"/>
              </a:rPr>
              <a:t> Server</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Some Domain Controllers act as </a:t>
            </a:r>
            <a:r>
              <a:rPr lang="en-GB" b="1" dirty="0">
                <a:latin typeface="Times New Roman" panose="02020603050405020304" pitchFamily="18" charset="0"/>
                <a:cs typeface="Times New Roman" panose="02020603050405020304" pitchFamily="18" charset="0"/>
              </a:rPr>
              <a:t>Global </a:t>
            </a:r>
            <a:r>
              <a:rPr lang="en-GB" b="1" dirty="0" err="1">
                <a:latin typeface="Times New Roman" panose="02020603050405020304" pitchFamily="18" charset="0"/>
                <a:cs typeface="Times New Roman" panose="02020603050405020304" pitchFamily="18" charset="0"/>
              </a:rPr>
              <a:t>Catalog</a:t>
            </a:r>
            <a:r>
              <a:rPr lang="en-GB" b="1" dirty="0">
                <a:latin typeface="Times New Roman" panose="02020603050405020304" pitchFamily="18" charset="0"/>
                <a:cs typeface="Times New Roman" panose="02020603050405020304" pitchFamily="18" charset="0"/>
              </a:rPr>
              <a:t> (GC) servers</a:t>
            </a:r>
            <a:r>
              <a:rPr lang="en-GB" dirty="0">
                <a:latin typeface="Times New Roman" panose="02020603050405020304" pitchFamily="18" charset="0"/>
                <a:cs typeface="Times New Roman" panose="02020603050405020304" pitchFamily="18" charset="0"/>
              </a:rPr>
              <a:t>, which store a partial replica of all objects in the forest.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GC enables faster searches for users and resources across domains within a forest.</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11.2 Cross-Domain Searches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Global </a:t>
            </a:r>
            <a:r>
              <a:rPr lang="en-GB" dirty="0" err="1">
                <a:latin typeface="Times New Roman" panose="02020603050405020304" pitchFamily="18" charset="0"/>
                <a:cs typeface="Times New Roman" panose="02020603050405020304" pitchFamily="18" charset="0"/>
              </a:rPr>
              <a:t>Catalog</a:t>
            </a:r>
            <a:r>
              <a:rPr lang="en-GB" dirty="0">
                <a:latin typeface="Times New Roman" panose="02020603050405020304" pitchFamily="18" charset="0"/>
                <a:cs typeface="Times New Roman" panose="02020603050405020304" pitchFamily="18" charset="0"/>
              </a:rPr>
              <a:t> allows users and administrators to search for resources and users across multiple domains in the forest, improving the efficiency of directory searches.</a:t>
            </a:r>
          </a:p>
        </p:txBody>
      </p:sp>
      <p:sp>
        <p:nvSpPr>
          <p:cNvPr id="4" name="Slide Number Placeholder 3">
            <a:extLst>
              <a:ext uri="{FF2B5EF4-FFF2-40B4-BE49-F238E27FC236}">
                <a16:creationId xmlns:a16="http://schemas.microsoft.com/office/drawing/2014/main" id="{578065E4-F43D-F7F3-93A9-8B9ABD775D48}"/>
              </a:ext>
            </a:extLst>
          </p:cNvPr>
          <p:cNvSpPr>
            <a:spLocks noGrp="1"/>
          </p:cNvSpPr>
          <p:nvPr>
            <p:ph type="sldNum" sz="quarter" idx="12"/>
          </p:nvPr>
        </p:nvSpPr>
        <p:spPr/>
        <p:txBody>
          <a:bodyPr/>
          <a:lstStyle/>
          <a:p>
            <a:fld id="{28EDD502-B8EF-4D63-AEC5-DA450BCB9283}" type="slidenum">
              <a:rPr lang="en-GB" smtClean="0"/>
              <a:t>62</a:t>
            </a:fld>
            <a:endParaRPr lang="en-GB"/>
          </a:p>
        </p:txBody>
      </p:sp>
    </p:spTree>
    <p:extLst>
      <p:ext uri="{BB962C8B-B14F-4D97-AF65-F5344CB8AC3E}">
        <p14:creationId xmlns:p14="http://schemas.microsoft.com/office/powerpoint/2010/main" val="3235628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D7200-D0BC-B417-BCEB-C51418470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53D35-63B5-2649-54C4-CCDA7E57A3DC}"/>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E1CA4EBC-C8C8-F348-26D5-A140F9423D23}"/>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12. Scalability and Hierarchical Structure</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12.1 Scalable Architecture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can be added to the network as the domain grows, supporting increased authentication and directory service load.</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12.2 Hierarchical Organization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Active Directory structure can be organized hierarchically with multiple domains, organizational units (OUs), and forests, making it suitable for large organizations with complex network structures.</a:t>
            </a:r>
          </a:p>
        </p:txBody>
      </p:sp>
      <p:sp>
        <p:nvSpPr>
          <p:cNvPr id="4" name="Slide Number Placeholder 3">
            <a:extLst>
              <a:ext uri="{FF2B5EF4-FFF2-40B4-BE49-F238E27FC236}">
                <a16:creationId xmlns:a16="http://schemas.microsoft.com/office/drawing/2014/main" id="{7C633C95-B2EF-4645-46CB-B9ACD3D55CBF}"/>
              </a:ext>
            </a:extLst>
          </p:cNvPr>
          <p:cNvSpPr>
            <a:spLocks noGrp="1"/>
          </p:cNvSpPr>
          <p:nvPr>
            <p:ph type="sldNum" sz="quarter" idx="12"/>
          </p:nvPr>
        </p:nvSpPr>
        <p:spPr/>
        <p:txBody>
          <a:bodyPr/>
          <a:lstStyle/>
          <a:p>
            <a:fld id="{28EDD502-B8EF-4D63-AEC5-DA450BCB9283}" type="slidenum">
              <a:rPr lang="en-GB" smtClean="0"/>
              <a:t>63</a:t>
            </a:fld>
            <a:endParaRPr lang="en-GB"/>
          </a:p>
        </p:txBody>
      </p:sp>
    </p:spTree>
    <p:extLst>
      <p:ext uri="{BB962C8B-B14F-4D97-AF65-F5344CB8AC3E}">
        <p14:creationId xmlns:p14="http://schemas.microsoft.com/office/powerpoint/2010/main" val="2834286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3ED5A-CA7C-31B4-E797-2A4F8CBBF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816BD-DFD1-A382-3E45-59D643619205}"/>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C92566BB-83B1-7D2D-339A-B4E895D31D1C}"/>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13. Logging and Auditing</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13.1 Audit Logs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maintain </a:t>
            </a:r>
            <a:r>
              <a:rPr lang="en-GB" b="1" dirty="0">
                <a:latin typeface="Times New Roman" panose="02020603050405020304" pitchFamily="18" charset="0"/>
                <a:cs typeface="Times New Roman" panose="02020603050405020304" pitchFamily="18" charset="0"/>
              </a:rPr>
              <a:t>event logs</a:t>
            </a:r>
            <a:r>
              <a:rPr lang="en-GB" dirty="0">
                <a:latin typeface="Times New Roman" panose="02020603050405020304" pitchFamily="18" charset="0"/>
                <a:cs typeface="Times New Roman" panose="02020603050405020304" pitchFamily="18" charset="0"/>
              </a:rPr>
              <a:t> that track authentication events, changes to Active Directory, and other security-related activities.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These logs help administrators monitor security and troubleshoot issues.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13.2 Security Auditing</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can be configured to generate security audits, allowing administrators to track who accessed what resources and when, and to detect unauthorized access or other suspicious activities.</a:t>
            </a:r>
          </a:p>
        </p:txBody>
      </p:sp>
      <p:sp>
        <p:nvSpPr>
          <p:cNvPr id="4" name="Slide Number Placeholder 3">
            <a:extLst>
              <a:ext uri="{FF2B5EF4-FFF2-40B4-BE49-F238E27FC236}">
                <a16:creationId xmlns:a16="http://schemas.microsoft.com/office/drawing/2014/main" id="{AF2D6A6C-DF84-BCFF-9B75-2A1F87A89598}"/>
              </a:ext>
            </a:extLst>
          </p:cNvPr>
          <p:cNvSpPr>
            <a:spLocks noGrp="1"/>
          </p:cNvSpPr>
          <p:nvPr>
            <p:ph type="sldNum" sz="quarter" idx="12"/>
          </p:nvPr>
        </p:nvSpPr>
        <p:spPr/>
        <p:txBody>
          <a:bodyPr/>
          <a:lstStyle/>
          <a:p>
            <a:fld id="{28EDD502-B8EF-4D63-AEC5-DA450BCB9283}" type="slidenum">
              <a:rPr lang="en-GB" smtClean="0"/>
              <a:t>64</a:t>
            </a:fld>
            <a:endParaRPr lang="en-GB"/>
          </a:p>
        </p:txBody>
      </p:sp>
    </p:spTree>
    <p:extLst>
      <p:ext uri="{BB962C8B-B14F-4D97-AF65-F5344CB8AC3E}">
        <p14:creationId xmlns:p14="http://schemas.microsoft.com/office/powerpoint/2010/main" val="2079585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A9D1D-DCE3-654A-7319-7777D8F12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21D32-1397-3227-DD81-B9CC6ABAF4CD}"/>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2DB7943F-69D8-575D-007B-C051C58566B2}"/>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14. Backup and Recovery</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14.1 Backup of Active Directory</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require regular backups to ensure that the Active Directory database can be restored in case of failure or corruption.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These backups are critical for disaster recovery and maintaining business continuity.</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14.2 Restoration of Data</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the event of a failure, administrators can restore the Active Directory database from backup to ensure that domain operations continue.</a:t>
            </a:r>
          </a:p>
        </p:txBody>
      </p:sp>
      <p:sp>
        <p:nvSpPr>
          <p:cNvPr id="4" name="Slide Number Placeholder 3">
            <a:extLst>
              <a:ext uri="{FF2B5EF4-FFF2-40B4-BE49-F238E27FC236}">
                <a16:creationId xmlns:a16="http://schemas.microsoft.com/office/drawing/2014/main" id="{2DF51008-9945-5704-7CB5-D54DC917707D}"/>
              </a:ext>
            </a:extLst>
          </p:cNvPr>
          <p:cNvSpPr>
            <a:spLocks noGrp="1"/>
          </p:cNvSpPr>
          <p:nvPr>
            <p:ph type="sldNum" sz="quarter" idx="12"/>
          </p:nvPr>
        </p:nvSpPr>
        <p:spPr/>
        <p:txBody>
          <a:bodyPr/>
          <a:lstStyle/>
          <a:p>
            <a:fld id="{28EDD502-B8EF-4D63-AEC5-DA450BCB9283}" type="slidenum">
              <a:rPr lang="en-GB" smtClean="0"/>
              <a:t>65</a:t>
            </a:fld>
            <a:endParaRPr lang="en-GB"/>
          </a:p>
        </p:txBody>
      </p:sp>
    </p:spTree>
    <p:extLst>
      <p:ext uri="{BB962C8B-B14F-4D97-AF65-F5344CB8AC3E}">
        <p14:creationId xmlns:p14="http://schemas.microsoft.com/office/powerpoint/2010/main" val="3862443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75F7B-7AA4-F5C9-D33D-A5F5740F1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5F7AA-6D82-B2F4-C392-4F717DF2ACB4}"/>
              </a:ext>
            </a:extLst>
          </p:cNvPr>
          <p:cNvSpPr>
            <a:spLocks noGrp="1"/>
          </p:cNvSpPr>
          <p:nvPr>
            <p:ph type="title"/>
          </p:nvPr>
        </p:nvSpPr>
        <p:spPr>
          <a:xfrm>
            <a:off x="838200" y="1"/>
            <a:ext cx="10515600" cy="387457"/>
          </a:xfrm>
        </p:spPr>
        <p:txBody>
          <a:bodyPr>
            <a:normAutofit fontScale="90000"/>
          </a:bodyPr>
          <a:lstStyle/>
          <a:p>
            <a:pPr algn="ctr"/>
            <a:r>
              <a:rPr lang="en-GB" sz="2900" b="1" dirty="0">
                <a:solidFill>
                  <a:srgbClr val="FF0000"/>
                </a:solidFill>
                <a:latin typeface="Times New Roman" panose="02020603050405020304" pitchFamily="18" charset="0"/>
                <a:cs typeface="Times New Roman" panose="02020603050405020304" pitchFamily="18" charset="0"/>
              </a:rPr>
              <a:t>2.9 Characteristics of Domain Controller-----</a:t>
            </a:r>
          </a:p>
        </p:txBody>
      </p:sp>
      <p:sp>
        <p:nvSpPr>
          <p:cNvPr id="3" name="Content Placeholder 2">
            <a:extLst>
              <a:ext uri="{FF2B5EF4-FFF2-40B4-BE49-F238E27FC236}">
                <a16:creationId xmlns:a16="http://schemas.microsoft.com/office/drawing/2014/main" id="{257E3910-4966-1465-5AD9-8C8717519B2A}"/>
              </a:ext>
            </a:extLst>
          </p:cNvPr>
          <p:cNvSpPr>
            <a:spLocks noGrp="1"/>
          </p:cNvSpPr>
          <p:nvPr>
            <p:ph idx="1"/>
          </p:nvPr>
        </p:nvSpPr>
        <p:spPr>
          <a:xfrm>
            <a:off x="0" y="387458"/>
            <a:ext cx="12192000" cy="6470542"/>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15. Role of Domain Controller in Forests and Domains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15.1 Domain and Forest Roles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Domain Controller is always associated with a specific domain within a forest.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Each forest can have multiple domains, and a Domain Controller is responsible for managing one or more domains.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15.2 Trust Relationships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DCs manage and enforce trust relationships between different domains and between domains and forests.</a:t>
            </a:r>
          </a:p>
        </p:txBody>
      </p:sp>
      <p:sp>
        <p:nvSpPr>
          <p:cNvPr id="4" name="Slide Number Placeholder 3">
            <a:extLst>
              <a:ext uri="{FF2B5EF4-FFF2-40B4-BE49-F238E27FC236}">
                <a16:creationId xmlns:a16="http://schemas.microsoft.com/office/drawing/2014/main" id="{23F0559E-BB95-4430-96D5-D4C6950F3C50}"/>
              </a:ext>
            </a:extLst>
          </p:cNvPr>
          <p:cNvSpPr>
            <a:spLocks noGrp="1"/>
          </p:cNvSpPr>
          <p:nvPr>
            <p:ph type="sldNum" sz="quarter" idx="12"/>
          </p:nvPr>
        </p:nvSpPr>
        <p:spPr/>
        <p:txBody>
          <a:bodyPr/>
          <a:lstStyle/>
          <a:p>
            <a:fld id="{28EDD502-B8EF-4D63-AEC5-DA450BCB9283}" type="slidenum">
              <a:rPr lang="en-GB" smtClean="0"/>
              <a:t>66</a:t>
            </a:fld>
            <a:endParaRPr lang="en-GB"/>
          </a:p>
        </p:txBody>
      </p:sp>
    </p:spTree>
    <p:extLst>
      <p:ext uri="{BB962C8B-B14F-4D97-AF65-F5344CB8AC3E}">
        <p14:creationId xmlns:p14="http://schemas.microsoft.com/office/powerpoint/2010/main" val="2725296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6112F-5481-031C-672D-DDE81DBBB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752E9-5381-50FD-6434-D52FA66CDAA7}"/>
              </a:ext>
            </a:extLst>
          </p:cNvPr>
          <p:cNvSpPr>
            <a:spLocks noGrp="1"/>
          </p:cNvSpPr>
          <p:nvPr>
            <p:ph type="title"/>
          </p:nvPr>
        </p:nvSpPr>
        <p:spPr>
          <a:xfrm>
            <a:off x="838200" y="1"/>
            <a:ext cx="10515600" cy="368719"/>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Summary of Key Characteristics:</a:t>
            </a:r>
          </a:p>
        </p:txBody>
      </p:sp>
      <p:graphicFrame>
        <p:nvGraphicFramePr>
          <p:cNvPr id="6" name="Table 5">
            <a:extLst>
              <a:ext uri="{FF2B5EF4-FFF2-40B4-BE49-F238E27FC236}">
                <a16:creationId xmlns:a16="http://schemas.microsoft.com/office/drawing/2014/main" id="{E4668B6F-63A9-1581-CA88-98F973CF8ADA}"/>
              </a:ext>
            </a:extLst>
          </p:cNvPr>
          <p:cNvGraphicFramePr>
            <a:graphicFrameLocks noGrp="1"/>
          </p:cNvGraphicFramePr>
          <p:nvPr>
            <p:extLst>
              <p:ext uri="{D42A27DB-BD31-4B8C-83A1-F6EECF244321}">
                <p14:modId xmlns:p14="http://schemas.microsoft.com/office/powerpoint/2010/main" val="4167630018"/>
              </p:ext>
            </p:extLst>
          </p:nvPr>
        </p:nvGraphicFramePr>
        <p:xfrm>
          <a:off x="139485" y="368720"/>
          <a:ext cx="12052515" cy="6659502"/>
        </p:xfrm>
        <a:graphic>
          <a:graphicData uri="http://schemas.openxmlformats.org/drawingml/2006/table">
            <a:tbl>
              <a:tblPr firstRow="1" bandRow="1">
                <a:tableStyleId>{5C22544A-7EE6-4342-B048-85BDC9FD1C3A}</a:tableStyleId>
              </a:tblPr>
              <a:tblGrid>
                <a:gridCol w="3161654">
                  <a:extLst>
                    <a:ext uri="{9D8B030D-6E8A-4147-A177-3AD203B41FA5}">
                      <a16:colId xmlns:a16="http://schemas.microsoft.com/office/drawing/2014/main" val="2535941372"/>
                    </a:ext>
                  </a:extLst>
                </a:gridCol>
                <a:gridCol w="8890861">
                  <a:extLst>
                    <a:ext uri="{9D8B030D-6E8A-4147-A177-3AD203B41FA5}">
                      <a16:colId xmlns:a16="http://schemas.microsoft.com/office/drawing/2014/main" val="977973578"/>
                    </a:ext>
                  </a:extLst>
                </a:gridCol>
              </a:tblGrid>
              <a:tr h="0">
                <a:tc>
                  <a:txBody>
                    <a:bodyPr/>
                    <a:lstStyle/>
                    <a:p>
                      <a:pPr>
                        <a:lnSpc>
                          <a:spcPct val="150000"/>
                        </a:lnSpc>
                      </a:pPr>
                      <a:r>
                        <a:rPr lang="en-GB" sz="2600" dirty="0">
                          <a:latin typeface="Times New Roman" panose="02020603050405020304" pitchFamily="18" charset="0"/>
                          <a:cs typeface="Times New Roman" panose="02020603050405020304" pitchFamily="18" charset="0"/>
                        </a:rPr>
                        <a:t>Characteristic</a:t>
                      </a:r>
                    </a:p>
                  </a:txBody>
                  <a:tcPr/>
                </a:tc>
                <a:tc>
                  <a:txBody>
                    <a:bodyPr/>
                    <a:lstStyle/>
                    <a:p>
                      <a:pPr>
                        <a:lnSpc>
                          <a:spcPct val="150000"/>
                        </a:lnSpc>
                      </a:pPr>
                      <a:r>
                        <a:rPr lang="en-GB" sz="26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627176959"/>
                  </a:ext>
                </a:extLst>
              </a:tr>
              <a:tr h="364924">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Centralized Authentication</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Manages and authenticates users and computers in the domain</a:t>
                      </a:r>
                    </a:p>
                  </a:txBody>
                  <a:tcPr/>
                </a:tc>
                <a:extLst>
                  <a:ext uri="{0D108BD9-81ED-4DB2-BD59-A6C34878D82A}">
                    <a16:rowId xmlns:a16="http://schemas.microsoft.com/office/drawing/2014/main" val="1648436609"/>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Active Directory Management</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Stores and manages directory information for users, groups, and network resources.</a:t>
                      </a:r>
                    </a:p>
                  </a:txBody>
                  <a:tcPr/>
                </a:tc>
                <a:extLst>
                  <a:ext uri="{0D108BD9-81ED-4DB2-BD59-A6C34878D82A}">
                    <a16:rowId xmlns:a16="http://schemas.microsoft.com/office/drawing/2014/main" val="2015176239"/>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Group Policy Enforcement</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Enforces security policies and configurations across all computers and users in the domain.</a:t>
                      </a:r>
                    </a:p>
                  </a:txBody>
                  <a:tcPr/>
                </a:tc>
                <a:extLst>
                  <a:ext uri="{0D108BD9-81ED-4DB2-BD59-A6C34878D82A}">
                    <a16:rowId xmlns:a16="http://schemas.microsoft.com/office/drawing/2014/main" val="3206542681"/>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Replication</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Replicates Active Directory data across multiple Domain Controllers for fault tolerance and consistency.</a:t>
                      </a:r>
                    </a:p>
                  </a:txBody>
                  <a:tcPr/>
                </a:tc>
                <a:extLst>
                  <a:ext uri="{0D108BD9-81ED-4DB2-BD59-A6C34878D82A}">
                    <a16:rowId xmlns:a16="http://schemas.microsoft.com/office/drawing/2014/main" val="4261528466"/>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DNS Services</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Typically functions as a DNS server to ensure the proper functioning of Active Directory.</a:t>
                      </a:r>
                    </a:p>
                  </a:txBody>
                  <a:tcPr/>
                </a:tc>
                <a:extLst>
                  <a:ext uri="{0D108BD9-81ED-4DB2-BD59-A6C34878D82A}">
                    <a16:rowId xmlns:a16="http://schemas.microsoft.com/office/drawing/2014/main" val="3517583571"/>
                  </a:ext>
                </a:extLst>
              </a:tr>
            </a:tbl>
          </a:graphicData>
        </a:graphic>
      </p:graphicFrame>
      <p:sp>
        <p:nvSpPr>
          <p:cNvPr id="3" name="Slide Number Placeholder 2">
            <a:extLst>
              <a:ext uri="{FF2B5EF4-FFF2-40B4-BE49-F238E27FC236}">
                <a16:creationId xmlns:a16="http://schemas.microsoft.com/office/drawing/2014/main" id="{AC89FC7A-4E0D-50A0-508B-4F21BD5F42D4}"/>
              </a:ext>
            </a:extLst>
          </p:cNvPr>
          <p:cNvSpPr>
            <a:spLocks noGrp="1"/>
          </p:cNvSpPr>
          <p:nvPr>
            <p:ph type="sldNum" sz="quarter" idx="12"/>
          </p:nvPr>
        </p:nvSpPr>
        <p:spPr/>
        <p:txBody>
          <a:bodyPr/>
          <a:lstStyle/>
          <a:p>
            <a:fld id="{28EDD502-B8EF-4D63-AEC5-DA450BCB9283}" type="slidenum">
              <a:rPr lang="en-GB" smtClean="0"/>
              <a:t>67</a:t>
            </a:fld>
            <a:endParaRPr lang="en-GB"/>
          </a:p>
        </p:txBody>
      </p:sp>
    </p:spTree>
    <p:extLst>
      <p:ext uri="{BB962C8B-B14F-4D97-AF65-F5344CB8AC3E}">
        <p14:creationId xmlns:p14="http://schemas.microsoft.com/office/powerpoint/2010/main" val="3747193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50443-13A4-E98C-90AB-507142219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9AB73-A96D-B581-814C-98D3129F84C4}"/>
              </a:ext>
            </a:extLst>
          </p:cNvPr>
          <p:cNvSpPr>
            <a:spLocks noGrp="1"/>
          </p:cNvSpPr>
          <p:nvPr>
            <p:ph type="title"/>
          </p:nvPr>
        </p:nvSpPr>
        <p:spPr>
          <a:xfrm>
            <a:off x="838200" y="1"/>
            <a:ext cx="10515600" cy="368719"/>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Summary of Key Characteristics-------</a:t>
            </a:r>
          </a:p>
        </p:txBody>
      </p:sp>
      <p:graphicFrame>
        <p:nvGraphicFramePr>
          <p:cNvPr id="6" name="Table 5">
            <a:extLst>
              <a:ext uri="{FF2B5EF4-FFF2-40B4-BE49-F238E27FC236}">
                <a16:creationId xmlns:a16="http://schemas.microsoft.com/office/drawing/2014/main" id="{86EEEAA4-EB30-6447-0F54-68BF78D7EBB4}"/>
              </a:ext>
            </a:extLst>
          </p:cNvPr>
          <p:cNvGraphicFramePr>
            <a:graphicFrameLocks noGrp="1"/>
          </p:cNvGraphicFramePr>
          <p:nvPr>
            <p:extLst>
              <p:ext uri="{D42A27DB-BD31-4B8C-83A1-F6EECF244321}">
                <p14:modId xmlns:p14="http://schemas.microsoft.com/office/powerpoint/2010/main" val="4164459496"/>
              </p:ext>
            </p:extLst>
          </p:nvPr>
        </p:nvGraphicFramePr>
        <p:xfrm>
          <a:off x="139485" y="368721"/>
          <a:ext cx="12052515" cy="6659502"/>
        </p:xfrm>
        <a:graphic>
          <a:graphicData uri="http://schemas.openxmlformats.org/drawingml/2006/table">
            <a:tbl>
              <a:tblPr firstRow="1" bandRow="1">
                <a:tableStyleId>{5C22544A-7EE6-4342-B048-85BDC9FD1C3A}</a:tableStyleId>
              </a:tblPr>
              <a:tblGrid>
                <a:gridCol w="3161654">
                  <a:extLst>
                    <a:ext uri="{9D8B030D-6E8A-4147-A177-3AD203B41FA5}">
                      <a16:colId xmlns:a16="http://schemas.microsoft.com/office/drawing/2014/main" val="2535941372"/>
                    </a:ext>
                  </a:extLst>
                </a:gridCol>
                <a:gridCol w="8890861">
                  <a:extLst>
                    <a:ext uri="{9D8B030D-6E8A-4147-A177-3AD203B41FA5}">
                      <a16:colId xmlns:a16="http://schemas.microsoft.com/office/drawing/2014/main" val="977973578"/>
                    </a:ext>
                  </a:extLst>
                </a:gridCol>
              </a:tblGrid>
              <a:tr h="0">
                <a:tc>
                  <a:txBody>
                    <a:bodyPr/>
                    <a:lstStyle/>
                    <a:p>
                      <a:pPr>
                        <a:lnSpc>
                          <a:spcPct val="150000"/>
                        </a:lnSpc>
                      </a:pPr>
                      <a:r>
                        <a:rPr lang="en-GB" sz="2600" dirty="0">
                          <a:latin typeface="Times New Roman" panose="02020603050405020304" pitchFamily="18" charset="0"/>
                          <a:cs typeface="Times New Roman" panose="02020603050405020304" pitchFamily="18" charset="0"/>
                        </a:rPr>
                        <a:t>Characteristic</a:t>
                      </a:r>
                    </a:p>
                  </a:txBody>
                  <a:tcPr/>
                </a:tc>
                <a:tc>
                  <a:txBody>
                    <a:bodyPr/>
                    <a:lstStyle/>
                    <a:p>
                      <a:pPr>
                        <a:lnSpc>
                          <a:spcPct val="150000"/>
                        </a:lnSpc>
                      </a:pPr>
                      <a:r>
                        <a:rPr lang="en-GB" sz="26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627176959"/>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FSMO Roles</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Holds key roles such as Schema Master, PDC Emulator, RID Master, etc., to manage directory operations.</a:t>
                      </a:r>
                    </a:p>
                  </a:txBody>
                  <a:tcPr/>
                </a:tc>
                <a:extLst>
                  <a:ext uri="{0D108BD9-81ED-4DB2-BD59-A6C34878D82A}">
                    <a16:rowId xmlns:a16="http://schemas.microsoft.com/office/drawing/2014/main" val="1848889313"/>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Time Synchronization</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Provides time synchronization across the network, which is crucial for Kerberos authentication.</a:t>
                      </a:r>
                    </a:p>
                  </a:txBody>
                  <a:tcPr/>
                </a:tc>
                <a:extLst>
                  <a:ext uri="{0D108BD9-81ED-4DB2-BD59-A6C34878D82A}">
                    <a16:rowId xmlns:a16="http://schemas.microsoft.com/office/drawing/2014/main" val="1463867267"/>
                  </a:ext>
                </a:extLst>
              </a:tr>
              <a:tr h="364924">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Security and Access Control</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Centralizes user access management and security policy enforcement.</a:t>
                      </a:r>
                    </a:p>
                  </a:txBody>
                  <a:tcPr/>
                </a:tc>
                <a:extLst>
                  <a:ext uri="{0D108BD9-81ED-4DB2-BD59-A6C34878D82A}">
                    <a16:rowId xmlns:a16="http://schemas.microsoft.com/office/drawing/2014/main" val="2907060650"/>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Domain Trusts</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Facilitates trust relationships between different domains and forests for cross-domain authentication.</a:t>
                      </a:r>
                    </a:p>
                  </a:txBody>
                  <a:tcPr/>
                </a:tc>
                <a:extLst>
                  <a:ext uri="{0D108BD9-81ED-4DB2-BD59-A6C34878D82A}">
                    <a16:rowId xmlns:a16="http://schemas.microsoft.com/office/drawing/2014/main" val="1077534598"/>
                  </a:ext>
                </a:extLst>
              </a:tr>
              <a:tr h="56873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Global </a:t>
                      </a:r>
                      <a:r>
                        <a:rPr lang="en-GB" sz="2600" dirty="0" err="1">
                          <a:latin typeface="Times New Roman" panose="02020603050405020304" pitchFamily="18" charset="0"/>
                          <a:cs typeface="Times New Roman" panose="02020603050405020304" pitchFamily="18" charset="0"/>
                        </a:rPr>
                        <a:t>Catalog</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Stores a partial replica of all objects in the forest, speeding up searches across domains.</a:t>
                      </a:r>
                    </a:p>
                  </a:txBody>
                  <a:tcPr/>
                </a:tc>
                <a:extLst>
                  <a:ext uri="{0D108BD9-81ED-4DB2-BD59-A6C34878D82A}">
                    <a16:rowId xmlns:a16="http://schemas.microsoft.com/office/drawing/2014/main" val="4113628347"/>
                  </a:ext>
                </a:extLst>
              </a:tr>
            </a:tbl>
          </a:graphicData>
        </a:graphic>
      </p:graphicFrame>
      <p:sp>
        <p:nvSpPr>
          <p:cNvPr id="3" name="Slide Number Placeholder 2">
            <a:extLst>
              <a:ext uri="{FF2B5EF4-FFF2-40B4-BE49-F238E27FC236}">
                <a16:creationId xmlns:a16="http://schemas.microsoft.com/office/drawing/2014/main" id="{9B0F2274-A9AB-03A7-93D0-3B2B3055836F}"/>
              </a:ext>
            </a:extLst>
          </p:cNvPr>
          <p:cNvSpPr>
            <a:spLocks noGrp="1"/>
          </p:cNvSpPr>
          <p:nvPr>
            <p:ph type="sldNum" sz="quarter" idx="12"/>
          </p:nvPr>
        </p:nvSpPr>
        <p:spPr/>
        <p:txBody>
          <a:bodyPr/>
          <a:lstStyle/>
          <a:p>
            <a:fld id="{28EDD502-B8EF-4D63-AEC5-DA450BCB9283}" type="slidenum">
              <a:rPr lang="en-GB" smtClean="0"/>
              <a:t>68</a:t>
            </a:fld>
            <a:endParaRPr lang="en-GB"/>
          </a:p>
        </p:txBody>
      </p:sp>
    </p:spTree>
    <p:extLst>
      <p:ext uri="{BB962C8B-B14F-4D97-AF65-F5344CB8AC3E}">
        <p14:creationId xmlns:p14="http://schemas.microsoft.com/office/powerpoint/2010/main" val="329727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724A-C73E-FE0E-BA77-207CF02D8613}"/>
              </a:ext>
            </a:extLst>
          </p:cNvPr>
          <p:cNvSpPr>
            <a:spLocks noGrp="1"/>
          </p:cNvSpPr>
          <p:nvPr>
            <p:ph type="title"/>
          </p:nvPr>
        </p:nvSpPr>
        <p:spPr>
          <a:xfrm>
            <a:off x="838200" y="1"/>
            <a:ext cx="10515600" cy="40295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 Windows Active Directory (AD)</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908656-1836-A973-BE55-34837B1FD0EC}"/>
              </a:ext>
            </a:extLst>
          </p:cNvPr>
          <p:cNvSpPr>
            <a:spLocks noGrp="1"/>
          </p:cNvSpPr>
          <p:nvPr>
            <p:ph idx="1"/>
          </p:nvPr>
        </p:nvSpPr>
        <p:spPr>
          <a:xfrm>
            <a:off x="0" y="402956"/>
            <a:ext cx="12192000" cy="6318519"/>
          </a:xfrm>
        </p:spPr>
        <p:txBody>
          <a:bodyPr>
            <a:norm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Windows </a:t>
            </a:r>
            <a:r>
              <a:rPr lang="en-GB" b="1" dirty="0">
                <a:latin typeface="Times New Roman" panose="02020603050405020304" pitchFamily="18" charset="0"/>
                <a:cs typeface="Times New Roman" panose="02020603050405020304" pitchFamily="18" charset="0"/>
              </a:rPr>
              <a:t>Active Directory (AD)</a:t>
            </a:r>
            <a:r>
              <a:rPr lang="en-GB" dirty="0">
                <a:latin typeface="Times New Roman" panose="02020603050405020304" pitchFamily="18" charset="0"/>
                <a:cs typeface="Times New Roman" panose="02020603050405020304" pitchFamily="18" charset="0"/>
              </a:rPr>
              <a:t> is a directory service developed by Microsoft for managing networked resources, including users, computers, printers, and other devices within a Windows-based network.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Active Directory provides centralized authentication and authorization, and it plays a key role in network management and security within enterprise environments.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helps IT administrators to organize and manage resources, enforce security policies, and facilitate access control.</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Here’s an overview of </a:t>
            </a:r>
            <a:r>
              <a:rPr lang="en-GB" b="1" dirty="0">
                <a:latin typeface="Times New Roman" panose="02020603050405020304" pitchFamily="18" charset="0"/>
                <a:cs typeface="Times New Roman" panose="02020603050405020304" pitchFamily="18" charset="0"/>
              </a:rPr>
              <a:t>Windows Active Directory</a:t>
            </a:r>
            <a:r>
              <a:rPr lang="en-GB" dirty="0">
                <a:latin typeface="Times New Roman" panose="02020603050405020304" pitchFamily="18" charset="0"/>
                <a:cs typeface="Times New Roman" panose="02020603050405020304" pitchFamily="18" charset="0"/>
              </a:rPr>
              <a:t> and its key components:</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6D74ED-607A-E53C-17F4-DA40A0339839}"/>
              </a:ext>
            </a:extLst>
          </p:cNvPr>
          <p:cNvSpPr>
            <a:spLocks noGrp="1"/>
          </p:cNvSpPr>
          <p:nvPr>
            <p:ph type="sldNum" sz="quarter" idx="12"/>
          </p:nvPr>
        </p:nvSpPr>
        <p:spPr/>
        <p:txBody>
          <a:bodyPr/>
          <a:lstStyle/>
          <a:p>
            <a:fld id="{28EDD502-B8EF-4D63-AEC5-DA450BCB9283}" type="slidenum">
              <a:rPr lang="en-GB" smtClean="0"/>
              <a:t>69</a:t>
            </a:fld>
            <a:endParaRPr lang="en-GB"/>
          </a:p>
        </p:txBody>
      </p:sp>
    </p:spTree>
    <p:extLst>
      <p:ext uri="{BB962C8B-B14F-4D97-AF65-F5344CB8AC3E}">
        <p14:creationId xmlns:p14="http://schemas.microsoft.com/office/powerpoint/2010/main" val="356207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FB048-DAE9-2FED-899F-FBBEFAB38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EBB16-474B-793C-502A-75A905C2ABC1}"/>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252A82F9-F8E0-9EFA-DAB0-C9305E1BCFEA}"/>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900" b="1" dirty="0">
                <a:solidFill>
                  <a:srgbClr val="0000CC"/>
                </a:solidFill>
                <a:latin typeface="Times New Roman" panose="02020603050405020304" pitchFamily="18" charset="0"/>
                <a:cs typeface="Times New Roman" panose="02020603050405020304" pitchFamily="18" charset="0"/>
              </a:rPr>
              <a:t>3. TCP/IP and IP Addressing</a:t>
            </a:r>
          </a:p>
          <a:p>
            <a:pPr algn="just">
              <a:lnSpc>
                <a:spcPct val="150000"/>
              </a:lnSpc>
              <a:spcBef>
                <a:spcPts val="0"/>
              </a:spcBef>
              <a:buFont typeface="Wingdings" panose="05000000000000000000" pitchFamily="2" charset="2"/>
              <a:buChar char="§"/>
            </a:pPr>
            <a:r>
              <a:rPr lang="en-GB" sz="2900" b="1" dirty="0">
                <a:latin typeface="Times New Roman" panose="02020603050405020304" pitchFamily="18" charset="0"/>
                <a:cs typeface="Times New Roman" panose="02020603050405020304" pitchFamily="18" charset="0"/>
              </a:rPr>
              <a:t>Windows</a:t>
            </a: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uses</a:t>
            </a:r>
            <a:r>
              <a:rPr lang="en-GB" sz="2900" dirty="0">
                <a:latin typeface="Times New Roman" panose="02020603050405020304" pitchFamily="18" charset="0"/>
                <a:cs typeface="Times New Roman" panose="02020603050405020304" pitchFamily="18" charset="0"/>
              </a:rPr>
              <a:t> the </a:t>
            </a:r>
            <a:r>
              <a:rPr lang="en-GB" sz="2900" b="1" dirty="0">
                <a:latin typeface="Times New Roman" panose="02020603050405020304" pitchFamily="18" charset="0"/>
                <a:cs typeface="Times New Roman" panose="02020603050405020304" pitchFamily="18" charset="0"/>
              </a:rPr>
              <a:t>TCP/IP (Transmission Control Protocol/Internet Protocol)</a:t>
            </a:r>
            <a:r>
              <a:rPr lang="en-GB" sz="2900" dirty="0">
                <a:latin typeface="Times New Roman" panose="02020603050405020304" pitchFamily="18" charset="0"/>
                <a:cs typeface="Times New Roman" panose="02020603050405020304" pitchFamily="18" charset="0"/>
              </a:rPr>
              <a:t> suite for </a:t>
            </a:r>
            <a:r>
              <a:rPr lang="en-GB" sz="2900" b="1" dirty="0">
                <a:latin typeface="Times New Roman" panose="02020603050405020304" pitchFamily="18" charset="0"/>
                <a:cs typeface="Times New Roman" panose="02020603050405020304" pitchFamily="18" charset="0"/>
              </a:rPr>
              <a:t>network</a:t>
            </a: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communication</a:t>
            </a:r>
            <a:r>
              <a:rPr lang="en-GB" sz="29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GB" sz="2900" dirty="0">
                <a:latin typeface="Times New Roman" panose="02020603050405020304" pitchFamily="18" charset="0"/>
                <a:cs typeface="Times New Roman" panose="02020603050405020304" pitchFamily="18" charset="0"/>
              </a:rPr>
              <a:t>Key </a:t>
            </a:r>
            <a:r>
              <a:rPr lang="en-GB" sz="2900" b="1" dirty="0">
                <a:latin typeface="Times New Roman" panose="02020603050405020304" pitchFamily="18" charset="0"/>
                <a:cs typeface="Times New Roman" panose="02020603050405020304" pitchFamily="18" charset="0"/>
              </a:rPr>
              <a:t>concepts</a:t>
            </a: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include</a:t>
            </a:r>
            <a:r>
              <a:rPr lang="en-GB" sz="29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900" b="1" dirty="0">
                <a:solidFill>
                  <a:srgbClr val="990033"/>
                </a:solidFill>
                <a:latin typeface="Times New Roman" panose="02020603050405020304" pitchFamily="18" charset="0"/>
                <a:cs typeface="Times New Roman" panose="02020603050405020304" pitchFamily="18" charset="0"/>
              </a:rPr>
              <a:t>IP Addressing</a:t>
            </a:r>
            <a:r>
              <a:rPr lang="en-GB" sz="29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900" dirty="0">
                <a:latin typeface="Times New Roman" panose="02020603050405020304" pitchFamily="18" charset="0"/>
                <a:cs typeface="Times New Roman" panose="02020603050405020304" pitchFamily="18" charset="0"/>
              </a:rPr>
              <a:t>Each device on the </a:t>
            </a:r>
            <a:r>
              <a:rPr lang="en-GB" sz="2900" b="1" dirty="0">
                <a:latin typeface="Times New Roman" panose="02020603050405020304" pitchFamily="18" charset="0"/>
                <a:cs typeface="Times New Roman" panose="02020603050405020304" pitchFamily="18" charset="0"/>
              </a:rPr>
              <a:t>network</a:t>
            </a:r>
            <a:r>
              <a:rPr lang="en-GB" sz="2900" dirty="0">
                <a:latin typeface="Times New Roman" panose="02020603050405020304" pitchFamily="18" charset="0"/>
                <a:cs typeface="Times New Roman" panose="02020603050405020304" pitchFamily="18" charset="0"/>
              </a:rPr>
              <a:t> has a </a:t>
            </a:r>
            <a:r>
              <a:rPr lang="en-GB" sz="2900" b="1" dirty="0">
                <a:latin typeface="Times New Roman" panose="02020603050405020304" pitchFamily="18" charset="0"/>
                <a:cs typeface="Times New Roman" panose="02020603050405020304" pitchFamily="18" charset="0"/>
              </a:rPr>
              <a:t>unique</a:t>
            </a: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IP</a:t>
            </a: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address</a:t>
            </a:r>
            <a:r>
              <a:rPr lang="en-GB" sz="2900" dirty="0">
                <a:latin typeface="Times New Roman" panose="02020603050405020304" pitchFamily="18" charset="0"/>
                <a:cs typeface="Times New Roman" panose="02020603050405020304" pitchFamily="18" charset="0"/>
              </a:rPr>
              <a:t>, either </a:t>
            </a:r>
            <a:r>
              <a:rPr lang="en-GB" sz="2900" b="1" dirty="0">
                <a:solidFill>
                  <a:srgbClr val="990033"/>
                </a:solidFill>
                <a:latin typeface="Times New Roman" panose="02020603050405020304" pitchFamily="18" charset="0"/>
                <a:cs typeface="Times New Roman" panose="02020603050405020304" pitchFamily="18" charset="0"/>
              </a:rPr>
              <a:t>static</a:t>
            </a:r>
            <a:r>
              <a:rPr lang="en-GB" sz="2900" dirty="0">
                <a:latin typeface="Times New Roman" panose="02020603050405020304" pitchFamily="18" charset="0"/>
                <a:cs typeface="Times New Roman" panose="02020603050405020304" pitchFamily="18" charset="0"/>
              </a:rPr>
              <a:t> (</a:t>
            </a:r>
            <a:r>
              <a:rPr lang="en-GB" sz="2900" b="1" dirty="0">
                <a:solidFill>
                  <a:srgbClr val="990033"/>
                </a:solidFill>
                <a:latin typeface="Times New Roman" panose="02020603050405020304" pitchFamily="18" charset="0"/>
                <a:cs typeface="Times New Roman" panose="02020603050405020304" pitchFamily="18" charset="0"/>
              </a:rPr>
              <a:t>manually</a:t>
            </a:r>
            <a:r>
              <a:rPr lang="en-GB" sz="2900" dirty="0">
                <a:latin typeface="Times New Roman" panose="02020603050405020304" pitchFamily="18" charset="0"/>
                <a:cs typeface="Times New Roman" panose="02020603050405020304" pitchFamily="18" charset="0"/>
              </a:rPr>
              <a:t> </a:t>
            </a:r>
            <a:r>
              <a:rPr lang="en-GB" sz="2900" b="1" dirty="0">
                <a:solidFill>
                  <a:srgbClr val="990033"/>
                </a:solidFill>
                <a:latin typeface="Times New Roman" panose="02020603050405020304" pitchFamily="18" charset="0"/>
                <a:cs typeface="Times New Roman" panose="02020603050405020304" pitchFamily="18" charset="0"/>
              </a:rPr>
              <a:t>assigned</a:t>
            </a:r>
            <a:r>
              <a:rPr lang="en-GB" sz="2900" dirty="0">
                <a:latin typeface="Times New Roman" panose="02020603050405020304" pitchFamily="18" charset="0"/>
                <a:cs typeface="Times New Roman" panose="02020603050405020304" pitchFamily="18" charset="0"/>
              </a:rPr>
              <a:t>) or </a:t>
            </a:r>
            <a:r>
              <a:rPr lang="en-GB" sz="2900" b="1" dirty="0">
                <a:solidFill>
                  <a:srgbClr val="6600CC"/>
                </a:solidFill>
                <a:latin typeface="Times New Roman" panose="02020603050405020304" pitchFamily="18" charset="0"/>
                <a:cs typeface="Times New Roman" panose="02020603050405020304" pitchFamily="18" charset="0"/>
              </a:rPr>
              <a:t>dynamic</a:t>
            </a:r>
            <a:r>
              <a:rPr lang="en-GB" sz="2900" dirty="0">
                <a:latin typeface="Times New Roman" panose="02020603050405020304" pitchFamily="18" charset="0"/>
                <a:cs typeface="Times New Roman" panose="02020603050405020304" pitchFamily="18" charset="0"/>
              </a:rPr>
              <a:t> (assigned by a </a:t>
            </a:r>
            <a:r>
              <a:rPr lang="en-GB" sz="2900" b="1" dirty="0">
                <a:solidFill>
                  <a:srgbClr val="6600CC"/>
                </a:solidFill>
                <a:latin typeface="Times New Roman" panose="02020603050405020304" pitchFamily="18" charset="0"/>
                <a:cs typeface="Times New Roman" panose="02020603050405020304" pitchFamily="18" charset="0"/>
              </a:rPr>
              <a:t>DHCP</a:t>
            </a:r>
            <a:r>
              <a:rPr lang="en-GB" sz="2900" dirty="0">
                <a:latin typeface="Times New Roman" panose="02020603050405020304" pitchFamily="18" charset="0"/>
                <a:cs typeface="Times New Roman" panose="02020603050405020304" pitchFamily="18" charset="0"/>
              </a:rPr>
              <a:t> </a:t>
            </a:r>
            <a:r>
              <a:rPr lang="en-GB" sz="2900" b="1" dirty="0">
                <a:solidFill>
                  <a:srgbClr val="6600CC"/>
                </a:solidFill>
                <a:latin typeface="Times New Roman" panose="02020603050405020304" pitchFamily="18" charset="0"/>
                <a:cs typeface="Times New Roman" panose="02020603050405020304" pitchFamily="18" charset="0"/>
              </a:rPr>
              <a:t>server</a:t>
            </a:r>
            <a:r>
              <a:rPr lang="en-GB" sz="29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900" b="1" dirty="0">
                <a:solidFill>
                  <a:srgbClr val="990033"/>
                </a:solidFill>
                <a:latin typeface="Times New Roman" panose="02020603050405020304" pitchFamily="18" charset="0"/>
                <a:cs typeface="Times New Roman" panose="02020603050405020304" pitchFamily="18" charset="0"/>
              </a:rPr>
              <a:t>Subnetting</a:t>
            </a:r>
            <a:r>
              <a:rPr lang="en-GB" sz="29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900" dirty="0">
                <a:latin typeface="Times New Roman" panose="02020603050405020304" pitchFamily="18" charset="0"/>
                <a:cs typeface="Times New Roman" panose="02020603050405020304" pitchFamily="18" charset="0"/>
              </a:rPr>
              <a:t>Dividing a </a:t>
            </a:r>
            <a:r>
              <a:rPr lang="en-GB" sz="2900" b="1" dirty="0">
                <a:latin typeface="Times New Roman" panose="02020603050405020304" pitchFamily="18" charset="0"/>
                <a:cs typeface="Times New Roman" panose="02020603050405020304" pitchFamily="18" charset="0"/>
              </a:rPr>
              <a:t>network</a:t>
            </a:r>
            <a:r>
              <a:rPr lang="en-GB" sz="2900" dirty="0">
                <a:latin typeface="Times New Roman" panose="02020603050405020304" pitchFamily="18" charset="0"/>
                <a:cs typeface="Times New Roman" panose="02020603050405020304" pitchFamily="18" charset="0"/>
              </a:rPr>
              <a:t> into </a:t>
            </a:r>
            <a:r>
              <a:rPr lang="en-GB" sz="2900" b="1" dirty="0">
                <a:latin typeface="Times New Roman" panose="02020603050405020304" pitchFamily="18" charset="0"/>
                <a:cs typeface="Times New Roman" panose="02020603050405020304" pitchFamily="18" charset="0"/>
              </a:rPr>
              <a:t>subnets</a:t>
            </a:r>
            <a:r>
              <a:rPr lang="en-GB" sz="2900" dirty="0">
                <a:latin typeface="Times New Roman" panose="02020603050405020304" pitchFamily="18" charset="0"/>
                <a:cs typeface="Times New Roman" panose="02020603050405020304" pitchFamily="18" charset="0"/>
              </a:rPr>
              <a:t> to </a:t>
            </a:r>
            <a:r>
              <a:rPr lang="en-GB" sz="2900" b="1" dirty="0">
                <a:latin typeface="Times New Roman" panose="02020603050405020304" pitchFamily="18" charset="0"/>
                <a:cs typeface="Times New Roman" panose="02020603050405020304" pitchFamily="18" charset="0"/>
              </a:rPr>
              <a:t>optimize</a:t>
            </a:r>
            <a:r>
              <a:rPr lang="en-GB" sz="2900" dirty="0">
                <a:latin typeface="Times New Roman" panose="02020603050405020304" pitchFamily="18" charset="0"/>
                <a:cs typeface="Times New Roman" panose="02020603050405020304" pitchFamily="18" charset="0"/>
              </a:rPr>
              <a:t> </a:t>
            </a:r>
            <a:r>
              <a:rPr lang="en-GB" sz="2900" b="1" dirty="0">
                <a:solidFill>
                  <a:srgbClr val="0000CC"/>
                </a:solidFill>
                <a:latin typeface="Times New Roman" panose="02020603050405020304" pitchFamily="18" charset="0"/>
                <a:cs typeface="Times New Roman" panose="02020603050405020304" pitchFamily="18" charset="0"/>
              </a:rPr>
              <a:t>traffic</a:t>
            </a:r>
            <a:r>
              <a:rPr lang="en-GB" sz="2900" dirty="0">
                <a:latin typeface="Times New Roman" panose="02020603050405020304" pitchFamily="18" charset="0"/>
                <a:cs typeface="Times New Roman" panose="02020603050405020304" pitchFamily="18" charset="0"/>
              </a:rPr>
              <a:t> and </a:t>
            </a:r>
            <a:r>
              <a:rPr lang="en-GB" sz="2900" b="1" dirty="0">
                <a:solidFill>
                  <a:srgbClr val="0000CC"/>
                </a:solidFill>
                <a:latin typeface="Times New Roman" panose="02020603050405020304" pitchFamily="18" charset="0"/>
                <a:cs typeface="Times New Roman" panose="02020603050405020304" pitchFamily="18" charset="0"/>
              </a:rPr>
              <a:t>improve</a:t>
            </a:r>
            <a:r>
              <a:rPr lang="en-GB" sz="2900" dirty="0">
                <a:latin typeface="Times New Roman" panose="02020603050405020304" pitchFamily="18" charset="0"/>
                <a:cs typeface="Times New Roman" panose="02020603050405020304" pitchFamily="18" charset="0"/>
              </a:rPr>
              <a:t> </a:t>
            </a:r>
            <a:r>
              <a:rPr lang="en-GB" sz="2900" b="1" dirty="0">
                <a:solidFill>
                  <a:srgbClr val="0000CC"/>
                </a:solidFill>
                <a:latin typeface="Times New Roman" panose="02020603050405020304" pitchFamily="18" charset="0"/>
                <a:cs typeface="Times New Roman" panose="02020603050405020304" pitchFamily="18" charset="0"/>
              </a:rPr>
              <a:t>network</a:t>
            </a:r>
            <a:r>
              <a:rPr lang="en-GB" sz="2900" dirty="0">
                <a:latin typeface="Times New Roman" panose="02020603050405020304" pitchFamily="18" charset="0"/>
                <a:cs typeface="Times New Roman" panose="02020603050405020304" pitchFamily="18" charset="0"/>
              </a:rPr>
              <a:t> </a:t>
            </a:r>
            <a:r>
              <a:rPr lang="en-GB" sz="2900" b="1" dirty="0">
                <a:solidFill>
                  <a:srgbClr val="0000CC"/>
                </a:solidFill>
                <a:latin typeface="Times New Roman" panose="02020603050405020304" pitchFamily="18" charset="0"/>
                <a:cs typeface="Times New Roman" panose="02020603050405020304" pitchFamily="18" charset="0"/>
              </a:rPr>
              <a:t>security</a:t>
            </a:r>
            <a:r>
              <a:rPr lang="en-GB" sz="29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9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04F6AF-DFA0-562C-7ADE-AF3707E3CD64}"/>
              </a:ext>
            </a:extLst>
          </p:cNvPr>
          <p:cNvSpPr>
            <a:spLocks noGrp="1"/>
          </p:cNvSpPr>
          <p:nvPr>
            <p:ph type="sldNum" sz="quarter" idx="12"/>
          </p:nvPr>
        </p:nvSpPr>
        <p:spPr/>
        <p:txBody>
          <a:bodyPr/>
          <a:lstStyle/>
          <a:p>
            <a:fld id="{28EDD502-B8EF-4D63-AEC5-DA450BCB9283}" type="slidenum">
              <a:rPr lang="en-GB" smtClean="0"/>
              <a:t>7</a:t>
            </a:fld>
            <a:endParaRPr lang="en-GB"/>
          </a:p>
        </p:txBody>
      </p:sp>
    </p:spTree>
    <p:extLst>
      <p:ext uri="{BB962C8B-B14F-4D97-AF65-F5344CB8AC3E}">
        <p14:creationId xmlns:p14="http://schemas.microsoft.com/office/powerpoint/2010/main" val="763242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FDA5-B624-7869-FFA6-1629C1294A52}"/>
              </a:ext>
            </a:extLst>
          </p:cNvPr>
          <p:cNvSpPr>
            <a:spLocks noGrp="1"/>
          </p:cNvSpPr>
          <p:nvPr>
            <p:ph type="title"/>
          </p:nvPr>
        </p:nvSpPr>
        <p:spPr>
          <a:xfrm>
            <a:off x="838200" y="0"/>
            <a:ext cx="10515600" cy="480447"/>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3.1. Core Concepts of Active Directory</a:t>
            </a:r>
          </a:p>
        </p:txBody>
      </p:sp>
      <p:sp>
        <p:nvSpPr>
          <p:cNvPr id="3" name="Content Placeholder 2">
            <a:extLst>
              <a:ext uri="{FF2B5EF4-FFF2-40B4-BE49-F238E27FC236}">
                <a16:creationId xmlns:a16="http://schemas.microsoft.com/office/drawing/2014/main" id="{CE6A8130-03F2-A230-7392-13218DA32654}"/>
              </a:ext>
            </a:extLst>
          </p:cNvPr>
          <p:cNvSpPr>
            <a:spLocks noGrp="1"/>
          </p:cNvSpPr>
          <p:nvPr>
            <p:ph idx="1"/>
          </p:nvPr>
        </p:nvSpPr>
        <p:spPr>
          <a:xfrm>
            <a:off x="0" y="356462"/>
            <a:ext cx="12192000" cy="6501538"/>
          </a:xfrm>
        </p:spPr>
        <p:txBody>
          <a:bodyPr>
            <a:noAutofit/>
          </a:bodyPr>
          <a:lstStyle/>
          <a:p>
            <a:pPr marL="0" indent="0" algn="just">
              <a:lnSpc>
                <a:spcPct val="160000"/>
              </a:lnSpc>
              <a:spcBef>
                <a:spcPts val="0"/>
              </a:spcBef>
              <a:buNone/>
            </a:pPr>
            <a:r>
              <a:rPr lang="en-GB" sz="2600" b="1" dirty="0">
                <a:latin typeface="Times New Roman" panose="02020603050405020304" pitchFamily="18" charset="0"/>
                <a:cs typeface="Times New Roman" panose="02020603050405020304" pitchFamily="18" charset="0"/>
              </a:rPr>
              <a:t>1. Domain:</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domain in AD is a logical group of resources (users, computers, printers) that share a common directory database. </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Domains act as boundaries for security and administrative policies.</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domain controller (DC)</a:t>
            </a:r>
            <a:r>
              <a:rPr lang="en-GB" sz="2600" dirty="0">
                <a:latin typeface="Times New Roman" panose="02020603050405020304" pitchFamily="18" charset="0"/>
                <a:cs typeface="Times New Roman" panose="02020603050405020304" pitchFamily="18" charset="0"/>
              </a:rPr>
              <a:t> is a server that stores the AD database and is responsible for managing the domain, authenticating users, and enforcing security policies.</a:t>
            </a:r>
          </a:p>
          <a:p>
            <a:pPr marL="0" indent="0" algn="just">
              <a:lnSpc>
                <a:spcPct val="160000"/>
              </a:lnSpc>
              <a:spcBef>
                <a:spcPts val="0"/>
              </a:spcBef>
              <a:buNone/>
            </a:pPr>
            <a:r>
              <a:rPr lang="en-GB" sz="2600" b="1" dirty="0">
                <a:latin typeface="Times New Roman" panose="02020603050405020304" pitchFamily="18" charset="0"/>
                <a:cs typeface="Times New Roman" panose="02020603050405020304" pitchFamily="18" charset="0"/>
              </a:rPr>
              <a:t>2. Organizational Unit (OU):</a:t>
            </a:r>
          </a:p>
          <a:p>
            <a:pPr algn="just">
              <a:lnSpc>
                <a:spcPct val="16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OUs</a:t>
            </a:r>
            <a:r>
              <a:rPr lang="en-GB" sz="2600" dirty="0">
                <a:latin typeface="Times New Roman" panose="02020603050405020304" pitchFamily="18" charset="0"/>
                <a:cs typeface="Times New Roman" panose="02020603050405020304" pitchFamily="18" charset="0"/>
              </a:rPr>
              <a:t> are containers within a domain that allow the organization of objects (users, groups, computers, etc.) into a hierarchical structure.</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OUs make it easier to delegate administrative control, apply policies (via Group Policy Objects), and manage resources.</a:t>
            </a:r>
          </a:p>
        </p:txBody>
      </p:sp>
      <p:sp>
        <p:nvSpPr>
          <p:cNvPr id="4" name="Slide Number Placeholder 3">
            <a:extLst>
              <a:ext uri="{FF2B5EF4-FFF2-40B4-BE49-F238E27FC236}">
                <a16:creationId xmlns:a16="http://schemas.microsoft.com/office/drawing/2014/main" id="{765B19EB-80FD-4259-D93B-8108CBA9453A}"/>
              </a:ext>
            </a:extLst>
          </p:cNvPr>
          <p:cNvSpPr>
            <a:spLocks noGrp="1"/>
          </p:cNvSpPr>
          <p:nvPr>
            <p:ph type="sldNum" sz="quarter" idx="12"/>
          </p:nvPr>
        </p:nvSpPr>
        <p:spPr/>
        <p:txBody>
          <a:bodyPr/>
          <a:lstStyle/>
          <a:p>
            <a:fld id="{28EDD502-B8EF-4D63-AEC5-DA450BCB9283}" type="slidenum">
              <a:rPr lang="en-GB" smtClean="0"/>
              <a:t>70</a:t>
            </a:fld>
            <a:endParaRPr lang="en-GB"/>
          </a:p>
        </p:txBody>
      </p:sp>
    </p:spTree>
    <p:extLst>
      <p:ext uri="{BB962C8B-B14F-4D97-AF65-F5344CB8AC3E}">
        <p14:creationId xmlns:p14="http://schemas.microsoft.com/office/powerpoint/2010/main" val="78243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BACAF-47FA-0119-4A2B-511B19735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1E719-39AA-6D5F-8C90-0C31C63C6CFF}"/>
              </a:ext>
            </a:extLst>
          </p:cNvPr>
          <p:cNvSpPr>
            <a:spLocks noGrp="1"/>
          </p:cNvSpPr>
          <p:nvPr>
            <p:ph type="title"/>
          </p:nvPr>
        </p:nvSpPr>
        <p:spPr>
          <a:xfrm>
            <a:off x="838200" y="0"/>
            <a:ext cx="10515600" cy="480447"/>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3.1. Core Concepts of Active Directory</a:t>
            </a:r>
          </a:p>
        </p:txBody>
      </p:sp>
      <p:sp>
        <p:nvSpPr>
          <p:cNvPr id="3" name="Content Placeholder 2">
            <a:extLst>
              <a:ext uri="{FF2B5EF4-FFF2-40B4-BE49-F238E27FC236}">
                <a16:creationId xmlns:a16="http://schemas.microsoft.com/office/drawing/2014/main" id="{314195CF-47E4-E402-9DD1-C3F8926D7AF2}"/>
              </a:ext>
            </a:extLst>
          </p:cNvPr>
          <p:cNvSpPr>
            <a:spLocks noGrp="1"/>
          </p:cNvSpPr>
          <p:nvPr>
            <p:ph idx="1"/>
          </p:nvPr>
        </p:nvSpPr>
        <p:spPr>
          <a:xfrm>
            <a:off x="0" y="356462"/>
            <a:ext cx="12192000" cy="6501538"/>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3. Trees and Forests: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tree</a:t>
            </a:r>
            <a:r>
              <a:rPr lang="en-GB" sz="2600" dirty="0">
                <a:latin typeface="Times New Roman" panose="02020603050405020304" pitchFamily="18" charset="0"/>
                <a:cs typeface="Times New Roman" panose="02020603050405020304" pitchFamily="18" charset="0"/>
              </a:rPr>
              <a:t> is a collection of domains that share a contiguous namespace.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For example, "example.com" and "sub.example.com" could form a tree.</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forest</a:t>
            </a:r>
            <a:r>
              <a:rPr lang="en-GB" sz="2600" dirty="0">
                <a:latin typeface="Times New Roman" panose="02020603050405020304" pitchFamily="18" charset="0"/>
                <a:cs typeface="Times New Roman" panose="02020603050405020304" pitchFamily="18" charset="0"/>
              </a:rPr>
              <a:t> is the highest level of AD structure.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consists of one or more trees and allows the sharing of resources across domains in the forest, even if they don’t have the same namespace.</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4. Trusts: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Trusts</a:t>
            </a:r>
            <a:r>
              <a:rPr lang="en-GB" sz="2600" dirty="0">
                <a:latin typeface="Times New Roman" panose="02020603050405020304" pitchFamily="18" charset="0"/>
                <a:cs typeface="Times New Roman" panose="02020603050405020304" pitchFamily="18" charset="0"/>
              </a:rPr>
              <a:t> are established between domains and allow users in one domain to access resources in another domain. Trusts are essential for managing cross-domain security and access.</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04C787-5819-350D-83DE-344B18906C5D}"/>
              </a:ext>
            </a:extLst>
          </p:cNvPr>
          <p:cNvSpPr>
            <a:spLocks noGrp="1"/>
          </p:cNvSpPr>
          <p:nvPr>
            <p:ph type="sldNum" sz="quarter" idx="12"/>
          </p:nvPr>
        </p:nvSpPr>
        <p:spPr/>
        <p:txBody>
          <a:bodyPr/>
          <a:lstStyle/>
          <a:p>
            <a:fld id="{28EDD502-B8EF-4D63-AEC5-DA450BCB9283}" type="slidenum">
              <a:rPr lang="en-GB" smtClean="0"/>
              <a:t>71</a:t>
            </a:fld>
            <a:endParaRPr lang="en-GB"/>
          </a:p>
        </p:txBody>
      </p:sp>
    </p:spTree>
    <p:extLst>
      <p:ext uri="{BB962C8B-B14F-4D97-AF65-F5344CB8AC3E}">
        <p14:creationId xmlns:p14="http://schemas.microsoft.com/office/powerpoint/2010/main" val="24199267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7DE7F-7BB9-EFA7-0557-A5B27E7C0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E4825-C3F2-4F12-598A-EEDEF6456C94}"/>
              </a:ext>
            </a:extLst>
          </p:cNvPr>
          <p:cNvSpPr>
            <a:spLocks noGrp="1"/>
          </p:cNvSpPr>
          <p:nvPr>
            <p:ph type="title"/>
          </p:nvPr>
        </p:nvSpPr>
        <p:spPr>
          <a:xfrm>
            <a:off x="838200" y="0"/>
            <a:ext cx="10515600" cy="480447"/>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3.1. Core Concepts of Active Directory</a:t>
            </a:r>
          </a:p>
        </p:txBody>
      </p:sp>
      <p:sp>
        <p:nvSpPr>
          <p:cNvPr id="3" name="Content Placeholder 2">
            <a:extLst>
              <a:ext uri="{FF2B5EF4-FFF2-40B4-BE49-F238E27FC236}">
                <a16:creationId xmlns:a16="http://schemas.microsoft.com/office/drawing/2014/main" id="{DC7FE6A4-5932-4C09-AB09-6D9B8AF8FF5E}"/>
              </a:ext>
            </a:extLst>
          </p:cNvPr>
          <p:cNvSpPr>
            <a:spLocks noGrp="1"/>
          </p:cNvSpPr>
          <p:nvPr>
            <p:ph idx="1"/>
          </p:nvPr>
        </p:nvSpPr>
        <p:spPr>
          <a:xfrm>
            <a:off x="0" y="356462"/>
            <a:ext cx="12192000" cy="6501538"/>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5. Directory Database:</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directory database in AD is used to store information about objects in the network (e.g., users, computers, printers, etc.) and includes their attributes (e.g., name, email address, group membership).</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Active Directory Database</a:t>
            </a:r>
            <a:r>
              <a:rPr lang="en-GB" sz="2600" dirty="0">
                <a:latin typeface="Times New Roman" panose="02020603050405020304" pitchFamily="18" charset="0"/>
                <a:cs typeface="Times New Roman" panose="02020603050405020304" pitchFamily="18" charset="0"/>
              </a:rPr>
              <a:t> is stored in a file called </a:t>
            </a:r>
            <a:r>
              <a:rPr lang="en-GB" sz="2600" b="1" dirty="0" err="1">
                <a:latin typeface="Times New Roman" panose="02020603050405020304" pitchFamily="18" charset="0"/>
                <a:cs typeface="Times New Roman" panose="02020603050405020304" pitchFamily="18" charset="0"/>
              </a:rPr>
              <a:t>NTDS.dit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1ACF93-04F6-078E-ABC4-1069FC35BB43}"/>
              </a:ext>
            </a:extLst>
          </p:cNvPr>
          <p:cNvSpPr>
            <a:spLocks noGrp="1"/>
          </p:cNvSpPr>
          <p:nvPr>
            <p:ph type="sldNum" sz="quarter" idx="12"/>
          </p:nvPr>
        </p:nvSpPr>
        <p:spPr/>
        <p:txBody>
          <a:bodyPr/>
          <a:lstStyle/>
          <a:p>
            <a:fld id="{28EDD502-B8EF-4D63-AEC5-DA450BCB9283}" type="slidenum">
              <a:rPr lang="en-GB" smtClean="0"/>
              <a:t>72</a:t>
            </a:fld>
            <a:endParaRPr lang="en-GB"/>
          </a:p>
        </p:txBody>
      </p:sp>
    </p:spTree>
    <p:extLst>
      <p:ext uri="{BB962C8B-B14F-4D97-AF65-F5344CB8AC3E}">
        <p14:creationId xmlns:p14="http://schemas.microsoft.com/office/powerpoint/2010/main" val="2622495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7FD7-CA11-BBCF-09DA-3F4333569F55}"/>
              </a:ext>
            </a:extLst>
          </p:cNvPr>
          <p:cNvSpPr>
            <a:spLocks noGrp="1"/>
          </p:cNvSpPr>
          <p:nvPr>
            <p:ph type="title"/>
          </p:nvPr>
        </p:nvSpPr>
        <p:spPr>
          <a:xfrm>
            <a:off x="838200" y="1"/>
            <a:ext cx="10515600" cy="371958"/>
          </a:xfrm>
        </p:spPr>
        <p:txBody>
          <a:bodyPr>
            <a:noAutofit/>
          </a:bodyPr>
          <a:lstStyle/>
          <a:p>
            <a:pPr algn="ctr"/>
            <a:br>
              <a:rPr lang="en-GB" sz="2900" b="1" dirty="0">
                <a:solidFill>
                  <a:srgbClr val="FF0000"/>
                </a:solidFill>
                <a:latin typeface="Times New Roman" panose="02020603050405020304" pitchFamily="18" charset="0"/>
                <a:cs typeface="Times New Roman" panose="02020603050405020304" pitchFamily="18" charset="0"/>
              </a:rPr>
            </a:br>
            <a:r>
              <a:rPr lang="en-GB" sz="2900" b="1" dirty="0">
                <a:solidFill>
                  <a:srgbClr val="FF0000"/>
                </a:solidFill>
                <a:latin typeface="Times New Roman" panose="02020603050405020304" pitchFamily="18" charset="0"/>
                <a:cs typeface="Times New Roman" panose="02020603050405020304" pitchFamily="18" charset="0"/>
              </a:rPr>
              <a:t>3.2 Key Components of Active Directory</a:t>
            </a:r>
            <a:br>
              <a:rPr lang="en-GB" sz="2900" b="1" dirty="0">
                <a:solidFill>
                  <a:srgbClr val="FF0000"/>
                </a:solidFill>
                <a:latin typeface="Times New Roman" panose="02020603050405020304" pitchFamily="18" charset="0"/>
                <a:cs typeface="Times New Roman" panose="02020603050405020304" pitchFamily="18" charset="0"/>
              </a:rPr>
            </a:br>
            <a:endParaRPr lang="en-GB" sz="29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6C4322-306D-14B5-3575-5B89843364CA}"/>
              </a:ext>
            </a:extLst>
          </p:cNvPr>
          <p:cNvSpPr>
            <a:spLocks noGrp="1"/>
          </p:cNvSpPr>
          <p:nvPr>
            <p:ph idx="1"/>
          </p:nvPr>
        </p:nvSpPr>
        <p:spPr>
          <a:xfrm>
            <a:off x="0" y="371959"/>
            <a:ext cx="12192000" cy="6349516"/>
          </a:xfrm>
        </p:spPr>
        <p:txBody>
          <a:bodyPr>
            <a:noAutofit/>
          </a:bodyPr>
          <a:lstStyle/>
          <a:p>
            <a:pPr marL="0" indent="0" algn="just">
              <a:lnSpc>
                <a:spcPct val="160000"/>
              </a:lnSpc>
              <a:spcBef>
                <a:spcPts val="0"/>
              </a:spcBef>
              <a:buNone/>
            </a:pPr>
            <a:r>
              <a:rPr lang="en-GB" sz="2600" b="1" dirty="0">
                <a:latin typeface="Times New Roman" panose="02020603050405020304" pitchFamily="18" charset="0"/>
                <a:cs typeface="Times New Roman" panose="02020603050405020304" pitchFamily="18" charset="0"/>
              </a:rPr>
              <a:t>1. Active Directory Domain Services (AD DS):</a:t>
            </a:r>
          </a:p>
          <a:p>
            <a:pPr algn="just">
              <a:lnSpc>
                <a:spcPct val="16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AD DS</a:t>
            </a:r>
            <a:r>
              <a:rPr lang="en-GB" sz="2600" dirty="0">
                <a:latin typeface="Times New Roman" panose="02020603050405020304" pitchFamily="18" charset="0"/>
                <a:cs typeface="Times New Roman" panose="02020603050405020304" pitchFamily="18" charset="0"/>
              </a:rPr>
              <a:t> is the core service that provides authentication and authorization to users and computers in a domain.</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is responsible for managing users, groups, and computer accounts, and it enforces security policies.</a:t>
            </a:r>
          </a:p>
          <a:p>
            <a:pPr marL="0" indent="0" algn="just">
              <a:lnSpc>
                <a:spcPct val="160000"/>
              </a:lnSpc>
              <a:spcBef>
                <a:spcPts val="0"/>
              </a:spcBef>
              <a:buNone/>
            </a:pPr>
            <a:r>
              <a:rPr lang="en-GB" sz="2600" b="1" dirty="0">
                <a:latin typeface="Times New Roman" panose="02020603050405020304" pitchFamily="18" charset="0"/>
                <a:cs typeface="Times New Roman" panose="02020603050405020304" pitchFamily="18" charset="0"/>
              </a:rPr>
              <a:t>2. Active Directory Lightweight Directory Services (AD LDS):</a:t>
            </a:r>
          </a:p>
          <a:p>
            <a:pPr algn="just">
              <a:lnSpc>
                <a:spcPct val="16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AD LDS</a:t>
            </a:r>
            <a:r>
              <a:rPr lang="en-GB" sz="2600" dirty="0">
                <a:latin typeface="Times New Roman" panose="02020603050405020304" pitchFamily="18" charset="0"/>
                <a:cs typeface="Times New Roman" panose="02020603050405020304" pitchFamily="18" charset="0"/>
              </a:rPr>
              <a:t> is a lighter version of AD DS, used for applications that require directory services but don’t need the full Active Directory functionality, such as when you need to store directory data for applications or services in a non-domain environment.</a:t>
            </a:r>
          </a:p>
          <a:p>
            <a:pPr algn="just">
              <a:lnSpc>
                <a:spcPct val="16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914509-8649-2A5C-0EB0-FAC1D2429D6A}"/>
              </a:ext>
            </a:extLst>
          </p:cNvPr>
          <p:cNvSpPr>
            <a:spLocks noGrp="1"/>
          </p:cNvSpPr>
          <p:nvPr>
            <p:ph type="sldNum" sz="quarter" idx="12"/>
          </p:nvPr>
        </p:nvSpPr>
        <p:spPr/>
        <p:txBody>
          <a:bodyPr/>
          <a:lstStyle/>
          <a:p>
            <a:fld id="{28EDD502-B8EF-4D63-AEC5-DA450BCB9283}" type="slidenum">
              <a:rPr lang="en-GB" smtClean="0"/>
              <a:t>73</a:t>
            </a:fld>
            <a:endParaRPr lang="en-GB"/>
          </a:p>
        </p:txBody>
      </p:sp>
    </p:spTree>
    <p:extLst>
      <p:ext uri="{BB962C8B-B14F-4D97-AF65-F5344CB8AC3E}">
        <p14:creationId xmlns:p14="http://schemas.microsoft.com/office/powerpoint/2010/main" val="497544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2EECA-61D3-6D50-AA38-28D7CBCDA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79E25-1CF1-0FED-E1E7-2F7B585BF42E}"/>
              </a:ext>
            </a:extLst>
          </p:cNvPr>
          <p:cNvSpPr>
            <a:spLocks noGrp="1"/>
          </p:cNvSpPr>
          <p:nvPr>
            <p:ph type="title"/>
          </p:nvPr>
        </p:nvSpPr>
        <p:spPr>
          <a:xfrm>
            <a:off x="838200" y="1"/>
            <a:ext cx="10515600" cy="371958"/>
          </a:xfrm>
        </p:spPr>
        <p:txBody>
          <a:bodyPr>
            <a:noAutofit/>
          </a:bodyPr>
          <a:lstStyle/>
          <a:p>
            <a:pPr algn="ctr"/>
            <a:br>
              <a:rPr lang="en-GB" sz="2900" b="1" dirty="0">
                <a:solidFill>
                  <a:srgbClr val="FF0000"/>
                </a:solidFill>
                <a:latin typeface="Times New Roman" panose="02020603050405020304" pitchFamily="18" charset="0"/>
                <a:cs typeface="Times New Roman" panose="02020603050405020304" pitchFamily="18" charset="0"/>
              </a:rPr>
            </a:br>
            <a:r>
              <a:rPr lang="en-GB" sz="2900" b="1" dirty="0">
                <a:solidFill>
                  <a:srgbClr val="FF0000"/>
                </a:solidFill>
                <a:latin typeface="Times New Roman" panose="02020603050405020304" pitchFamily="18" charset="0"/>
                <a:cs typeface="Times New Roman" panose="02020603050405020304" pitchFamily="18" charset="0"/>
              </a:rPr>
              <a:t>3.2 Key Components of Active Directory</a:t>
            </a:r>
            <a:br>
              <a:rPr lang="en-GB" sz="2900" b="1" dirty="0">
                <a:solidFill>
                  <a:srgbClr val="FF0000"/>
                </a:solidFill>
                <a:latin typeface="Times New Roman" panose="02020603050405020304" pitchFamily="18" charset="0"/>
                <a:cs typeface="Times New Roman" panose="02020603050405020304" pitchFamily="18" charset="0"/>
              </a:rPr>
            </a:br>
            <a:endParaRPr lang="en-GB" sz="29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449DD2-FC84-9C7E-1E0A-D30F8614E913}"/>
              </a:ext>
            </a:extLst>
          </p:cNvPr>
          <p:cNvSpPr>
            <a:spLocks noGrp="1"/>
          </p:cNvSpPr>
          <p:nvPr>
            <p:ph idx="1"/>
          </p:nvPr>
        </p:nvSpPr>
        <p:spPr>
          <a:xfrm>
            <a:off x="0" y="371959"/>
            <a:ext cx="12192000" cy="6349516"/>
          </a:xfrm>
        </p:spPr>
        <p:txBody>
          <a:bodyPr>
            <a:noAutofit/>
          </a:bodyPr>
          <a:lstStyle/>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3. Active Directory Certificate Services (AD CS):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AD CS</a:t>
            </a:r>
            <a:r>
              <a:rPr lang="en-GB" sz="2600" dirty="0">
                <a:latin typeface="Times New Roman" panose="02020603050405020304" pitchFamily="18" charset="0"/>
                <a:cs typeface="Times New Roman" panose="02020603050405020304" pitchFamily="18" charset="0"/>
              </a:rPr>
              <a:t> is used to manage public key infrastructure (PKI) and digital certificates, which can be used for encryption, digital signatures, and secure communications.</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4. Active Directory Federation Services (AD FS):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AD FS</a:t>
            </a:r>
            <a:r>
              <a:rPr lang="en-GB" sz="2600" dirty="0">
                <a:latin typeface="Times New Roman" panose="02020603050405020304" pitchFamily="18" charset="0"/>
                <a:cs typeface="Times New Roman" panose="02020603050405020304" pitchFamily="18" charset="0"/>
              </a:rPr>
              <a:t> allows users to authenticate and access applications across different organizations or domains by using a single set of credentials (single sign-on or SSO).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supports identity federation between multiple organizations.</a:t>
            </a:r>
          </a:p>
          <a:p>
            <a:pPr marL="0" marR="0" lvl="0" indent="0" algn="just" defTabSz="914400" rtl="0" eaLnBrk="0" fontAlgn="base" latinLnBrk="0" hangingPunct="0">
              <a:lnSpc>
                <a:spcPct val="150000"/>
              </a:lnSpc>
              <a:spcBef>
                <a:spcPts val="0"/>
              </a:spcBef>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Active Directory Rights Management Services (AD RMS):</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 RMS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protect sensitive information by applying rights and policies to documents and emails, such as restricting access or modifying permissions.</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3E0D3FE-BD4A-0B2E-8455-151974676ADD}"/>
              </a:ext>
            </a:extLst>
          </p:cNvPr>
          <p:cNvSpPr>
            <a:spLocks noGrp="1"/>
          </p:cNvSpPr>
          <p:nvPr>
            <p:ph type="sldNum" sz="quarter" idx="12"/>
          </p:nvPr>
        </p:nvSpPr>
        <p:spPr/>
        <p:txBody>
          <a:bodyPr/>
          <a:lstStyle/>
          <a:p>
            <a:fld id="{28EDD502-B8EF-4D63-AEC5-DA450BCB9283}" type="slidenum">
              <a:rPr lang="en-GB" smtClean="0"/>
              <a:t>74</a:t>
            </a:fld>
            <a:endParaRPr lang="en-GB"/>
          </a:p>
        </p:txBody>
      </p:sp>
    </p:spTree>
    <p:extLst>
      <p:ext uri="{BB962C8B-B14F-4D97-AF65-F5344CB8AC3E}">
        <p14:creationId xmlns:p14="http://schemas.microsoft.com/office/powerpoint/2010/main" val="7535681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01F1-F62C-02CC-93D1-CD459D5A1C11}"/>
              </a:ext>
            </a:extLst>
          </p:cNvPr>
          <p:cNvSpPr>
            <a:spLocks noGrp="1"/>
          </p:cNvSpPr>
          <p:nvPr>
            <p:ph type="title"/>
          </p:nvPr>
        </p:nvSpPr>
        <p:spPr>
          <a:xfrm>
            <a:off x="838200" y="1"/>
            <a:ext cx="10515600" cy="418453"/>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3. 3. Objects in Active Directory</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B9B4F1-FF13-3D1C-1F19-2A5090309D82}"/>
              </a:ext>
            </a:extLst>
          </p:cNvPr>
          <p:cNvSpPr>
            <a:spLocks noGrp="1"/>
          </p:cNvSpPr>
          <p:nvPr>
            <p:ph idx="1"/>
          </p:nvPr>
        </p:nvSpPr>
        <p:spPr>
          <a:xfrm>
            <a:off x="0" y="278969"/>
            <a:ext cx="12192000" cy="6579030"/>
          </a:xfrm>
        </p:spPr>
        <p:txBody>
          <a:bodyPr>
            <a:noAutofit/>
          </a:bodyPr>
          <a:lstStyle/>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Active Directory manages different types of objects, each with unique properties and functions:</a:t>
            </a:r>
          </a:p>
          <a:p>
            <a:pPr marL="0" indent="0" algn="just">
              <a:lnSpc>
                <a:spcPct val="170000"/>
              </a:lnSpc>
              <a:spcBef>
                <a:spcPts val="0"/>
              </a:spcBef>
              <a:buNone/>
            </a:pPr>
            <a:r>
              <a:rPr lang="en-GB" sz="2600" b="1" dirty="0">
                <a:latin typeface="Times New Roman" panose="02020603050405020304" pitchFamily="18" charset="0"/>
                <a:cs typeface="Times New Roman" panose="02020603050405020304" pitchFamily="18" charset="0"/>
              </a:rPr>
              <a:t>1. User Accounts:</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user account</a:t>
            </a:r>
            <a:r>
              <a:rPr lang="en-GB" sz="2600" dirty="0">
                <a:latin typeface="Times New Roman" panose="02020603050405020304" pitchFamily="18" charset="0"/>
                <a:cs typeface="Times New Roman" panose="02020603050405020304" pitchFamily="18" charset="0"/>
              </a:rPr>
              <a:t> represents an individual who has access to the domain.</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stores personal information like the user’s name, password, email, and group memberships.</a:t>
            </a:r>
          </a:p>
          <a:p>
            <a:pPr marL="0" indent="0" algn="just">
              <a:lnSpc>
                <a:spcPct val="170000"/>
              </a:lnSpc>
              <a:spcBef>
                <a:spcPts val="0"/>
              </a:spcBef>
              <a:buNone/>
            </a:pPr>
            <a:r>
              <a:rPr lang="en-GB" sz="2600" b="1" dirty="0">
                <a:latin typeface="Times New Roman" panose="02020603050405020304" pitchFamily="18" charset="0"/>
                <a:cs typeface="Times New Roman" panose="02020603050405020304" pitchFamily="18" charset="0"/>
              </a:rPr>
              <a:t>2. Group Accounts:</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Groups in AD are collections of user accounts, used for assigning permissions to a group of users at once. </a:t>
            </a:r>
          </a:p>
          <a:p>
            <a:pPr algn="just">
              <a:lnSpc>
                <a:spcPct val="17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B4B1E0B-C15E-67C7-B174-4685E88BEEB0}"/>
              </a:ext>
            </a:extLst>
          </p:cNvPr>
          <p:cNvSpPr>
            <a:spLocks noGrp="1"/>
          </p:cNvSpPr>
          <p:nvPr>
            <p:ph type="sldNum" sz="quarter" idx="12"/>
          </p:nvPr>
        </p:nvSpPr>
        <p:spPr/>
        <p:txBody>
          <a:bodyPr/>
          <a:lstStyle/>
          <a:p>
            <a:fld id="{28EDD502-B8EF-4D63-AEC5-DA450BCB9283}" type="slidenum">
              <a:rPr lang="en-GB" smtClean="0"/>
              <a:t>75</a:t>
            </a:fld>
            <a:endParaRPr lang="en-GB"/>
          </a:p>
        </p:txBody>
      </p:sp>
    </p:spTree>
    <p:extLst>
      <p:ext uri="{BB962C8B-B14F-4D97-AF65-F5344CB8AC3E}">
        <p14:creationId xmlns:p14="http://schemas.microsoft.com/office/powerpoint/2010/main" val="41804011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BEB17-57A8-4467-9412-BF94FAB89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789AE-40A9-0D7E-8F6C-AC00D83EF159}"/>
              </a:ext>
            </a:extLst>
          </p:cNvPr>
          <p:cNvSpPr>
            <a:spLocks noGrp="1"/>
          </p:cNvSpPr>
          <p:nvPr>
            <p:ph type="title"/>
          </p:nvPr>
        </p:nvSpPr>
        <p:spPr>
          <a:xfrm>
            <a:off x="838200" y="1"/>
            <a:ext cx="10515600" cy="418453"/>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3. 3. Objects in Active Directory----</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81941F-2F35-CCAC-B26F-D4F587F4E90F}"/>
              </a:ext>
            </a:extLst>
          </p:cNvPr>
          <p:cNvSpPr>
            <a:spLocks noGrp="1"/>
          </p:cNvSpPr>
          <p:nvPr>
            <p:ph idx="1"/>
          </p:nvPr>
        </p:nvSpPr>
        <p:spPr>
          <a:xfrm>
            <a:off x="0" y="278969"/>
            <a:ext cx="12192000" cy="6579030"/>
          </a:xfrm>
        </p:spPr>
        <p:txBody>
          <a:bodyPr>
            <a:noAutofit/>
          </a:bodyPr>
          <a:lstStyle/>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There are two types of groups:</a:t>
            </a:r>
          </a:p>
          <a:p>
            <a:pPr lvl="1" algn="just">
              <a:lnSpc>
                <a:spcPct val="17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Security groups</a:t>
            </a:r>
            <a:r>
              <a:rPr lang="en-GB" sz="2600" dirty="0">
                <a:latin typeface="Times New Roman" panose="02020603050405020304" pitchFamily="18" charset="0"/>
                <a:cs typeface="Times New Roman" panose="02020603050405020304" pitchFamily="18" charset="0"/>
              </a:rPr>
              <a:t>: Used for assigning permissions.</a:t>
            </a:r>
          </a:p>
          <a:p>
            <a:pPr lvl="1" algn="just">
              <a:lnSpc>
                <a:spcPct val="17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Distribution groups</a:t>
            </a:r>
            <a:r>
              <a:rPr lang="en-GB" sz="2600" dirty="0">
                <a:latin typeface="Times New Roman" panose="02020603050405020304" pitchFamily="18" charset="0"/>
                <a:cs typeface="Times New Roman" panose="02020603050405020304" pitchFamily="18" charset="0"/>
              </a:rPr>
              <a:t>: Used for email distribution lists.</a:t>
            </a:r>
          </a:p>
          <a:p>
            <a:pPr marL="0" indent="0" algn="just">
              <a:lnSpc>
                <a:spcPct val="170000"/>
              </a:lnSpc>
              <a:spcBef>
                <a:spcPts val="0"/>
              </a:spcBef>
              <a:buNone/>
            </a:pPr>
            <a:r>
              <a:rPr lang="en-GB" sz="2600" b="1" dirty="0">
                <a:latin typeface="Times New Roman" panose="02020603050405020304" pitchFamily="18" charset="0"/>
                <a:cs typeface="Times New Roman" panose="02020603050405020304" pitchFamily="18" charset="0"/>
              </a:rPr>
              <a:t>3. Computer Accounts:</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Each computer on the network gets a computer account in AD, which allows the computer to authenticate and interact with other domain resources.</a:t>
            </a:r>
          </a:p>
          <a:p>
            <a:pPr marL="0" indent="0" algn="just">
              <a:lnSpc>
                <a:spcPct val="170000"/>
              </a:lnSpc>
              <a:spcBef>
                <a:spcPts val="0"/>
              </a:spcBef>
              <a:buNone/>
            </a:pPr>
            <a:r>
              <a:rPr lang="en-GB" sz="2600" b="1" dirty="0">
                <a:latin typeface="Times New Roman" panose="02020603050405020304" pitchFamily="18" charset="0"/>
                <a:cs typeface="Times New Roman" panose="02020603050405020304" pitchFamily="18" charset="0"/>
              </a:rPr>
              <a:t>4. Organizational Units (OUs):</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OUs are used to logically organize objects (like users, groups, computers) in a hierarchical manner to apply policies or delegate administrative tasks.</a:t>
            </a:r>
          </a:p>
        </p:txBody>
      </p:sp>
      <p:sp>
        <p:nvSpPr>
          <p:cNvPr id="4" name="Slide Number Placeholder 3">
            <a:extLst>
              <a:ext uri="{FF2B5EF4-FFF2-40B4-BE49-F238E27FC236}">
                <a16:creationId xmlns:a16="http://schemas.microsoft.com/office/drawing/2014/main" id="{2D500CAF-0288-6DAD-734B-3182D8CC421C}"/>
              </a:ext>
            </a:extLst>
          </p:cNvPr>
          <p:cNvSpPr>
            <a:spLocks noGrp="1"/>
          </p:cNvSpPr>
          <p:nvPr>
            <p:ph type="sldNum" sz="quarter" idx="12"/>
          </p:nvPr>
        </p:nvSpPr>
        <p:spPr/>
        <p:txBody>
          <a:bodyPr/>
          <a:lstStyle/>
          <a:p>
            <a:fld id="{28EDD502-B8EF-4D63-AEC5-DA450BCB9283}" type="slidenum">
              <a:rPr lang="en-GB" smtClean="0"/>
              <a:t>76</a:t>
            </a:fld>
            <a:endParaRPr lang="en-GB"/>
          </a:p>
        </p:txBody>
      </p:sp>
    </p:spTree>
    <p:extLst>
      <p:ext uri="{BB962C8B-B14F-4D97-AF65-F5344CB8AC3E}">
        <p14:creationId xmlns:p14="http://schemas.microsoft.com/office/powerpoint/2010/main" val="39316258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2D61-5776-3E11-40A3-770707FA4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8D7E8-9CDE-8613-1A46-5E96B8F64EDA}"/>
              </a:ext>
            </a:extLst>
          </p:cNvPr>
          <p:cNvSpPr>
            <a:spLocks noGrp="1"/>
          </p:cNvSpPr>
          <p:nvPr>
            <p:ph type="title"/>
          </p:nvPr>
        </p:nvSpPr>
        <p:spPr>
          <a:xfrm>
            <a:off x="838200" y="1"/>
            <a:ext cx="10515600" cy="418453"/>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3. 3. Objects in Active Directory----</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B4B3E-E3BA-3FD3-E442-47E21B95FC98}"/>
              </a:ext>
            </a:extLst>
          </p:cNvPr>
          <p:cNvSpPr>
            <a:spLocks noGrp="1"/>
          </p:cNvSpPr>
          <p:nvPr>
            <p:ph idx="1"/>
          </p:nvPr>
        </p:nvSpPr>
        <p:spPr>
          <a:xfrm>
            <a:off x="0" y="278969"/>
            <a:ext cx="12192000" cy="6579030"/>
          </a:xfrm>
        </p:spPr>
        <p:txBody>
          <a:bodyPr>
            <a:noAutofit/>
          </a:bodyPr>
          <a:lstStyle/>
          <a:p>
            <a:pPr marL="0" indent="0" algn="just">
              <a:lnSpc>
                <a:spcPct val="170000"/>
              </a:lnSpc>
              <a:spcBef>
                <a:spcPts val="0"/>
              </a:spcBef>
              <a:buNone/>
            </a:pPr>
            <a:r>
              <a:rPr lang="en-GB" b="1" dirty="0">
                <a:latin typeface="Times New Roman" panose="02020603050405020304" pitchFamily="18" charset="0"/>
                <a:cs typeface="Times New Roman" panose="02020603050405020304" pitchFamily="18" charset="0"/>
              </a:rPr>
              <a:t>5. Domain Controllers (DCs):</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Domain controllers are servers that store a copy of the AD database and provide services for authentication, authorization, and access control. </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They help to enforce domain-level security and replication of data between DCs.</a:t>
            </a:r>
          </a:p>
        </p:txBody>
      </p:sp>
      <p:sp>
        <p:nvSpPr>
          <p:cNvPr id="4" name="Slide Number Placeholder 3">
            <a:extLst>
              <a:ext uri="{FF2B5EF4-FFF2-40B4-BE49-F238E27FC236}">
                <a16:creationId xmlns:a16="http://schemas.microsoft.com/office/drawing/2014/main" id="{7702A343-954B-1423-D6B0-2AE1FEA4F9DB}"/>
              </a:ext>
            </a:extLst>
          </p:cNvPr>
          <p:cNvSpPr>
            <a:spLocks noGrp="1"/>
          </p:cNvSpPr>
          <p:nvPr>
            <p:ph type="sldNum" sz="quarter" idx="12"/>
          </p:nvPr>
        </p:nvSpPr>
        <p:spPr/>
        <p:txBody>
          <a:bodyPr/>
          <a:lstStyle/>
          <a:p>
            <a:fld id="{28EDD502-B8EF-4D63-AEC5-DA450BCB9283}" type="slidenum">
              <a:rPr lang="en-GB" smtClean="0"/>
              <a:t>77</a:t>
            </a:fld>
            <a:endParaRPr lang="en-GB"/>
          </a:p>
        </p:txBody>
      </p:sp>
    </p:spTree>
    <p:extLst>
      <p:ext uri="{BB962C8B-B14F-4D97-AF65-F5344CB8AC3E}">
        <p14:creationId xmlns:p14="http://schemas.microsoft.com/office/powerpoint/2010/main" val="21675201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8300-0B0F-22D5-B0A6-38D761223DBF}"/>
              </a:ext>
            </a:extLst>
          </p:cNvPr>
          <p:cNvSpPr>
            <a:spLocks noGrp="1"/>
          </p:cNvSpPr>
          <p:nvPr>
            <p:ph type="title"/>
          </p:nvPr>
        </p:nvSpPr>
        <p:spPr>
          <a:xfrm>
            <a:off x="0" y="1"/>
            <a:ext cx="11468746"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4. Authentication and Authorization in Active Directory</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7A382-A8A2-40D9-6A20-CCA7F43A1E59}"/>
              </a:ext>
            </a:extLst>
          </p:cNvPr>
          <p:cNvSpPr>
            <a:spLocks noGrp="1"/>
          </p:cNvSpPr>
          <p:nvPr>
            <p:ph idx="1"/>
          </p:nvPr>
        </p:nvSpPr>
        <p:spPr>
          <a:xfrm>
            <a:off x="0" y="365126"/>
            <a:ext cx="12073180" cy="6492873"/>
          </a:xfrm>
        </p:spPr>
        <p:txBody>
          <a:bodyPr>
            <a:noAutofit/>
          </a:bodyPr>
          <a:lstStyle/>
          <a:p>
            <a:pPr marL="0" indent="0" algn="just">
              <a:lnSpc>
                <a:spcPct val="160000"/>
              </a:lnSpc>
              <a:spcBef>
                <a:spcPts val="0"/>
              </a:spcBef>
              <a:buNone/>
            </a:pPr>
            <a:r>
              <a:rPr lang="en-GB" sz="2600" b="1" dirty="0">
                <a:latin typeface="Times New Roman" panose="02020603050405020304" pitchFamily="18" charset="0"/>
                <a:cs typeface="Times New Roman" panose="02020603050405020304" pitchFamily="18" charset="0"/>
              </a:rPr>
              <a:t>1. Authentication:</a:t>
            </a:r>
          </a:p>
          <a:p>
            <a:pPr algn="just">
              <a:lnSpc>
                <a:spcPct val="16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in AD verifies the identity of a user or device by checking credentials (e.g., username and password) against the AD database.</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AD uses protocols like </a:t>
            </a:r>
            <a:r>
              <a:rPr lang="en-GB" sz="2600" b="1" dirty="0">
                <a:latin typeface="Times New Roman" panose="02020603050405020304" pitchFamily="18" charset="0"/>
                <a:cs typeface="Times New Roman" panose="02020603050405020304" pitchFamily="18" charset="0"/>
              </a:rPr>
              <a:t>Kerberos</a:t>
            </a:r>
            <a:r>
              <a:rPr lang="en-GB" sz="2600" dirty="0">
                <a:latin typeface="Times New Roman" panose="02020603050405020304" pitchFamily="18" charset="0"/>
                <a:cs typeface="Times New Roman" panose="02020603050405020304" pitchFamily="18" charset="0"/>
              </a:rPr>
              <a:t> (default for Windows 2000 and later) for authentication, where a user or computer is issued a </a:t>
            </a:r>
            <a:r>
              <a:rPr lang="en-GB" sz="2600" b="1" dirty="0">
                <a:latin typeface="Times New Roman" panose="02020603050405020304" pitchFamily="18" charset="0"/>
                <a:cs typeface="Times New Roman" panose="02020603050405020304" pitchFamily="18" charset="0"/>
              </a:rPr>
              <a:t>ticket</a:t>
            </a:r>
            <a:r>
              <a:rPr lang="en-GB" sz="2600" dirty="0">
                <a:latin typeface="Times New Roman" panose="02020603050405020304" pitchFamily="18" charset="0"/>
                <a:cs typeface="Times New Roman" panose="02020603050405020304" pitchFamily="18" charset="0"/>
              </a:rPr>
              <a:t> to access network resources.</a:t>
            </a:r>
          </a:p>
          <a:p>
            <a:pPr marL="0" indent="0" algn="just">
              <a:lnSpc>
                <a:spcPct val="160000"/>
              </a:lnSpc>
              <a:spcBef>
                <a:spcPts val="0"/>
              </a:spcBef>
              <a:buNone/>
            </a:pPr>
            <a:r>
              <a:rPr lang="en-GB" sz="2600" b="1" dirty="0">
                <a:latin typeface="Times New Roman" panose="02020603050405020304" pitchFamily="18" charset="0"/>
                <a:cs typeface="Times New Roman" panose="02020603050405020304" pitchFamily="18" charset="0"/>
              </a:rPr>
              <a:t>2. Authorization:</a:t>
            </a:r>
          </a:p>
          <a:p>
            <a:pPr algn="just">
              <a:lnSpc>
                <a:spcPct val="16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Authorization</a:t>
            </a:r>
            <a:r>
              <a:rPr lang="en-GB" sz="2600" dirty="0">
                <a:latin typeface="Times New Roman" panose="02020603050405020304" pitchFamily="18" charset="0"/>
                <a:cs typeface="Times New Roman" panose="02020603050405020304" pitchFamily="18" charset="0"/>
              </a:rPr>
              <a:t> determines whether a user or device has permission to access a specific resource. </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is managed by </a:t>
            </a:r>
            <a:r>
              <a:rPr lang="en-GB" sz="2600" b="1" dirty="0">
                <a:latin typeface="Times New Roman" panose="02020603050405020304" pitchFamily="18" charset="0"/>
                <a:cs typeface="Times New Roman" panose="02020603050405020304" pitchFamily="18" charset="0"/>
              </a:rPr>
              <a:t>access control lists (ACLs)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Group Policy Objects (GPOs)</a:t>
            </a:r>
            <a:r>
              <a:rPr lang="en-GB" sz="2600" dirty="0">
                <a:latin typeface="Times New Roman" panose="02020603050405020304" pitchFamily="18" charset="0"/>
                <a:cs typeface="Times New Roman" panose="02020603050405020304" pitchFamily="18" charset="0"/>
              </a:rPr>
              <a:t> in Active Directory.</a:t>
            </a:r>
          </a:p>
        </p:txBody>
      </p:sp>
      <p:sp>
        <p:nvSpPr>
          <p:cNvPr id="4" name="Slide Number Placeholder 3">
            <a:extLst>
              <a:ext uri="{FF2B5EF4-FFF2-40B4-BE49-F238E27FC236}">
                <a16:creationId xmlns:a16="http://schemas.microsoft.com/office/drawing/2014/main" id="{0CD2EF32-5083-0377-407E-ED6BA96266A3}"/>
              </a:ext>
            </a:extLst>
          </p:cNvPr>
          <p:cNvSpPr>
            <a:spLocks noGrp="1"/>
          </p:cNvSpPr>
          <p:nvPr>
            <p:ph type="sldNum" sz="quarter" idx="12"/>
          </p:nvPr>
        </p:nvSpPr>
        <p:spPr/>
        <p:txBody>
          <a:bodyPr/>
          <a:lstStyle/>
          <a:p>
            <a:fld id="{28EDD502-B8EF-4D63-AEC5-DA450BCB9283}" type="slidenum">
              <a:rPr lang="en-GB" smtClean="0"/>
              <a:t>78</a:t>
            </a:fld>
            <a:endParaRPr lang="en-GB"/>
          </a:p>
        </p:txBody>
      </p:sp>
    </p:spTree>
    <p:extLst>
      <p:ext uri="{BB962C8B-B14F-4D97-AF65-F5344CB8AC3E}">
        <p14:creationId xmlns:p14="http://schemas.microsoft.com/office/powerpoint/2010/main" val="37779552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2FF27-A9A1-C20A-983F-AA8D13568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6C57E3-8175-8B85-B43E-B36A91B692A0}"/>
              </a:ext>
            </a:extLst>
          </p:cNvPr>
          <p:cNvSpPr>
            <a:spLocks noGrp="1"/>
          </p:cNvSpPr>
          <p:nvPr>
            <p:ph type="title"/>
          </p:nvPr>
        </p:nvSpPr>
        <p:spPr>
          <a:xfrm>
            <a:off x="0" y="1"/>
            <a:ext cx="11468746"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4. Authentication and Authorization in Active Directory-----</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6F6DFE-5851-8E59-F1FD-3C2596AD618F}"/>
              </a:ext>
            </a:extLst>
          </p:cNvPr>
          <p:cNvSpPr>
            <a:spLocks noGrp="1"/>
          </p:cNvSpPr>
          <p:nvPr>
            <p:ph idx="1"/>
          </p:nvPr>
        </p:nvSpPr>
        <p:spPr>
          <a:xfrm>
            <a:off x="0" y="365126"/>
            <a:ext cx="12073180" cy="6492873"/>
          </a:xfrm>
        </p:spPr>
        <p:txBody>
          <a:bodyPr>
            <a:noAutofit/>
          </a:bodyPr>
          <a:lstStyle/>
          <a:p>
            <a:pPr marL="0" indent="0" algn="just">
              <a:lnSpc>
                <a:spcPct val="160000"/>
              </a:lnSpc>
              <a:spcBef>
                <a:spcPts val="0"/>
              </a:spcBef>
              <a:buNone/>
            </a:pPr>
            <a:r>
              <a:rPr lang="en-GB" b="1" dirty="0">
                <a:latin typeface="Times New Roman" panose="02020603050405020304" pitchFamily="18" charset="0"/>
                <a:cs typeface="Times New Roman" panose="02020603050405020304" pitchFamily="18" charset="0"/>
              </a:rPr>
              <a:t>3. Group Policy:</a:t>
            </a:r>
          </a:p>
          <a:p>
            <a:pPr algn="just">
              <a:lnSpc>
                <a:spcPct val="16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Group Policy</a:t>
            </a:r>
            <a:r>
              <a:rPr lang="en-GB" dirty="0">
                <a:latin typeface="Times New Roman" panose="02020603050405020304" pitchFamily="18" charset="0"/>
                <a:cs typeface="Times New Roman" panose="02020603050405020304" pitchFamily="18" charset="0"/>
              </a:rPr>
              <a:t> allows administrators to configure and enforce security settings, user configurations, and other policies across all computers and users in a domain.</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GPOs can be applied to entire domains, OUs, or specific groups of computers/users.</a:t>
            </a:r>
          </a:p>
        </p:txBody>
      </p:sp>
      <p:sp>
        <p:nvSpPr>
          <p:cNvPr id="4" name="Slide Number Placeholder 3">
            <a:extLst>
              <a:ext uri="{FF2B5EF4-FFF2-40B4-BE49-F238E27FC236}">
                <a16:creationId xmlns:a16="http://schemas.microsoft.com/office/drawing/2014/main" id="{A71E18CD-967F-67C4-308C-66124702ECE8}"/>
              </a:ext>
            </a:extLst>
          </p:cNvPr>
          <p:cNvSpPr>
            <a:spLocks noGrp="1"/>
          </p:cNvSpPr>
          <p:nvPr>
            <p:ph type="sldNum" sz="quarter" idx="12"/>
          </p:nvPr>
        </p:nvSpPr>
        <p:spPr/>
        <p:txBody>
          <a:bodyPr/>
          <a:lstStyle/>
          <a:p>
            <a:fld id="{28EDD502-B8EF-4D63-AEC5-DA450BCB9283}" type="slidenum">
              <a:rPr lang="en-GB" smtClean="0"/>
              <a:t>79</a:t>
            </a:fld>
            <a:endParaRPr lang="en-GB"/>
          </a:p>
        </p:txBody>
      </p:sp>
    </p:spTree>
    <p:extLst>
      <p:ext uri="{BB962C8B-B14F-4D97-AF65-F5344CB8AC3E}">
        <p14:creationId xmlns:p14="http://schemas.microsoft.com/office/powerpoint/2010/main" val="313785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C7803-7B42-C8E7-68B9-224ADA529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E3973-2155-3217-6E4B-BD7C0137599F}"/>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EAC8AA91-DC17-AD0F-C19D-C35505BA14BD}"/>
              </a:ext>
            </a:extLst>
          </p:cNvPr>
          <p:cNvSpPr>
            <a:spLocks noGrp="1"/>
          </p:cNvSpPr>
          <p:nvPr>
            <p:ph idx="1"/>
          </p:nvPr>
        </p:nvSpPr>
        <p:spPr>
          <a:xfrm>
            <a:off x="0" y="294468"/>
            <a:ext cx="12192000" cy="6563531"/>
          </a:xfrm>
        </p:spPr>
        <p:txBody>
          <a:bodyPr>
            <a:noAutofit/>
          </a:bodyPr>
          <a:lstStyle/>
          <a:p>
            <a:pPr algn="just">
              <a:lnSpc>
                <a:spcPct val="150000"/>
              </a:lnSpc>
              <a:spcBef>
                <a:spcPts val="0"/>
              </a:spcBef>
              <a:buFont typeface="Wingdings" panose="05000000000000000000" pitchFamily="2" charset="2"/>
              <a:buChar char="§"/>
            </a:pPr>
            <a:r>
              <a:rPr lang="en-GB" sz="3000" b="1" dirty="0">
                <a:solidFill>
                  <a:srgbClr val="990033"/>
                </a:solidFill>
                <a:latin typeface="Times New Roman" panose="02020603050405020304" pitchFamily="18" charset="0"/>
                <a:cs typeface="Times New Roman" panose="02020603050405020304" pitchFamily="18" charset="0"/>
              </a:rPr>
              <a:t>DNS (Domain Name System)</a:t>
            </a:r>
            <a:r>
              <a:rPr lang="en-GB" sz="30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000" dirty="0">
                <a:latin typeface="Times New Roman" panose="02020603050405020304" pitchFamily="18" charset="0"/>
                <a:cs typeface="Times New Roman" panose="02020603050405020304" pitchFamily="18" charset="0"/>
              </a:rPr>
              <a:t>Used to </a:t>
            </a:r>
            <a:r>
              <a:rPr lang="en-GB" sz="3000" b="1" dirty="0">
                <a:latin typeface="Times New Roman" panose="02020603050405020304" pitchFamily="18" charset="0"/>
                <a:cs typeface="Times New Roman" panose="02020603050405020304" pitchFamily="18" charset="0"/>
              </a:rPr>
              <a:t>resolve</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domain</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names</a:t>
            </a:r>
            <a:r>
              <a:rPr lang="en-GB" sz="3000" dirty="0">
                <a:latin typeface="Times New Roman" panose="02020603050405020304" pitchFamily="18" charset="0"/>
                <a:cs typeface="Times New Roman" panose="02020603050405020304" pitchFamily="18" charset="0"/>
              </a:rPr>
              <a:t> (e.g., www.example.com) into </a:t>
            </a:r>
            <a:r>
              <a:rPr lang="en-GB" sz="3000" b="1" dirty="0">
                <a:solidFill>
                  <a:srgbClr val="6600CC"/>
                </a:solidFill>
                <a:latin typeface="Times New Roman" panose="02020603050405020304" pitchFamily="18" charset="0"/>
                <a:cs typeface="Times New Roman" panose="02020603050405020304" pitchFamily="18" charset="0"/>
              </a:rPr>
              <a:t>IP addresses</a:t>
            </a:r>
            <a:r>
              <a:rPr lang="en-GB" sz="3000" dirty="0">
                <a:solidFill>
                  <a:srgbClr val="6600CC"/>
                </a:solidFill>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for </a:t>
            </a:r>
            <a:r>
              <a:rPr lang="en-GB" sz="3000" b="1" dirty="0">
                <a:solidFill>
                  <a:srgbClr val="6600CC"/>
                </a:solidFill>
                <a:latin typeface="Times New Roman" panose="02020603050405020304" pitchFamily="18" charset="0"/>
                <a:cs typeface="Times New Roman" panose="02020603050405020304" pitchFamily="18" charset="0"/>
              </a:rPr>
              <a:t>network</a:t>
            </a:r>
            <a:r>
              <a:rPr lang="en-GB" sz="3000" dirty="0">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communication</a:t>
            </a:r>
            <a:r>
              <a:rPr lang="en-GB" sz="30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3000" b="1" dirty="0">
                <a:solidFill>
                  <a:srgbClr val="990033"/>
                </a:solidFill>
                <a:latin typeface="Times New Roman" panose="02020603050405020304" pitchFamily="18" charset="0"/>
                <a:cs typeface="Times New Roman" panose="02020603050405020304" pitchFamily="18" charset="0"/>
              </a:rPr>
              <a:t>DHCP (Dynamic Host Configuration Protocol)</a:t>
            </a:r>
            <a:r>
              <a:rPr lang="en-GB" sz="30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000" dirty="0">
                <a:latin typeface="Times New Roman" panose="02020603050405020304" pitchFamily="18" charset="0"/>
                <a:cs typeface="Times New Roman" panose="02020603050405020304" pitchFamily="18" charset="0"/>
              </a:rPr>
              <a:t>A </a:t>
            </a:r>
            <a:r>
              <a:rPr lang="en-GB" sz="3000" b="1" dirty="0">
                <a:solidFill>
                  <a:srgbClr val="6600CC"/>
                </a:solidFill>
                <a:latin typeface="Times New Roman" panose="02020603050405020304" pitchFamily="18" charset="0"/>
                <a:cs typeface="Times New Roman" panose="02020603050405020304" pitchFamily="18" charset="0"/>
              </a:rPr>
              <a:t>protocol</a:t>
            </a:r>
            <a:r>
              <a:rPr lang="en-GB" sz="3000" dirty="0">
                <a:latin typeface="Times New Roman" panose="02020603050405020304" pitchFamily="18" charset="0"/>
                <a:cs typeface="Times New Roman" panose="02020603050405020304" pitchFamily="18" charset="0"/>
              </a:rPr>
              <a:t> that </a:t>
            </a:r>
            <a:r>
              <a:rPr lang="en-GB" sz="3000" b="1" dirty="0">
                <a:solidFill>
                  <a:srgbClr val="6600CC"/>
                </a:solidFill>
                <a:latin typeface="Times New Roman" panose="02020603050405020304" pitchFamily="18" charset="0"/>
                <a:cs typeface="Times New Roman" panose="02020603050405020304" pitchFamily="18" charset="0"/>
              </a:rPr>
              <a:t>automatically</a:t>
            </a:r>
            <a:r>
              <a:rPr lang="en-GB" sz="3000" dirty="0">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assigns</a:t>
            </a:r>
            <a:r>
              <a:rPr lang="en-GB" sz="3000" dirty="0">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IP</a:t>
            </a:r>
            <a:r>
              <a:rPr lang="en-GB" sz="3000" dirty="0">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addresses</a:t>
            </a:r>
            <a:r>
              <a:rPr lang="en-GB" sz="3000" dirty="0">
                <a:latin typeface="Times New Roman" panose="02020603050405020304" pitchFamily="18" charset="0"/>
                <a:cs typeface="Times New Roman" panose="02020603050405020304" pitchFamily="18" charset="0"/>
              </a:rPr>
              <a:t> to </a:t>
            </a:r>
            <a:r>
              <a:rPr lang="en-GB" sz="3000" b="1" dirty="0">
                <a:latin typeface="Times New Roman" panose="02020603050405020304" pitchFamily="18" charset="0"/>
                <a:cs typeface="Times New Roman" panose="02020603050405020304" pitchFamily="18" charset="0"/>
              </a:rPr>
              <a:t>devices</a:t>
            </a:r>
            <a:r>
              <a:rPr lang="en-GB" sz="3000" dirty="0">
                <a:latin typeface="Times New Roman" panose="02020603050405020304" pitchFamily="18" charset="0"/>
                <a:cs typeface="Times New Roman" panose="02020603050405020304" pitchFamily="18" charset="0"/>
              </a:rPr>
              <a:t> on the </a:t>
            </a:r>
            <a:r>
              <a:rPr lang="en-GB" sz="3000" b="1" dirty="0">
                <a:latin typeface="Times New Roman" panose="02020603050405020304" pitchFamily="18" charset="0"/>
                <a:cs typeface="Times New Roman" panose="02020603050405020304" pitchFamily="18" charset="0"/>
              </a:rPr>
              <a:t>network</a:t>
            </a:r>
            <a:r>
              <a:rPr lang="en-GB"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000" b="1" dirty="0">
                <a:solidFill>
                  <a:srgbClr val="990033"/>
                </a:solidFill>
                <a:latin typeface="Times New Roman" panose="02020603050405020304" pitchFamily="18" charset="0"/>
                <a:cs typeface="Times New Roman" panose="02020603050405020304" pitchFamily="18" charset="0"/>
              </a:rPr>
              <a:t>Gateway</a:t>
            </a:r>
            <a:r>
              <a:rPr lang="en-GB" sz="3000" dirty="0">
                <a:solidFill>
                  <a:srgbClr val="99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000" dirty="0">
                <a:latin typeface="Times New Roman" panose="02020603050405020304" pitchFamily="18" charset="0"/>
                <a:cs typeface="Times New Roman" panose="02020603050405020304" pitchFamily="18" charset="0"/>
              </a:rPr>
              <a:t>A </a:t>
            </a:r>
            <a:r>
              <a:rPr lang="en-GB" sz="3000" b="1" dirty="0">
                <a:solidFill>
                  <a:srgbClr val="993366"/>
                </a:solidFill>
                <a:latin typeface="Times New Roman" panose="02020603050405020304" pitchFamily="18" charset="0"/>
                <a:cs typeface="Times New Roman" panose="02020603050405020304" pitchFamily="18" charset="0"/>
              </a:rPr>
              <a:t>device</a:t>
            </a:r>
            <a:r>
              <a:rPr lang="en-GB" sz="3000" dirty="0">
                <a:latin typeface="Times New Roman" panose="02020603050405020304" pitchFamily="18" charset="0"/>
                <a:cs typeface="Times New Roman" panose="02020603050405020304" pitchFamily="18" charset="0"/>
              </a:rPr>
              <a:t>, usually a </a:t>
            </a:r>
            <a:r>
              <a:rPr lang="en-GB" sz="3000" b="1" dirty="0">
                <a:solidFill>
                  <a:srgbClr val="993366"/>
                </a:solidFill>
                <a:latin typeface="Times New Roman" panose="02020603050405020304" pitchFamily="18" charset="0"/>
                <a:cs typeface="Times New Roman" panose="02020603050405020304" pitchFamily="18" charset="0"/>
              </a:rPr>
              <a:t>router</a:t>
            </a:r>
            <a:r>
              <a:rPr lang="en-GB" sz="3000" dirty="0">
                <a:latin typeface="Times New Roman" panose="02020603050405020304" pitchFamily="18" charset="0"/>
                <a:cs typeface="Times New Roman" panose="02020603050405020304" pitchFamily="18" charset="0"/>
              </a:rPr>
              <a:t>, that </a:t>
            </a:r>
            <a:r>
              <a:rPr lang="en-GB" sz="3000" b="1" dirty="0">
                <a:solidFill>
                  <a:srgbClr val="FF0000"/>
                </a:solidFill>
                <a:latin typeface="Times New Roman" panose="02020603050405020304" pitchFamily="18" charset="0"/>
                <a:cs typeface="Times New Roman" panose="02020603050405020304" pitchFamily="18" charset="0"/>
              </a:rPr>
              <a:t>connects</a:t>
            </a:r>
            <a:r>
              <a:rPr lang="en-GB" sz="3000" dirty="0">
                <a:latin typeface="Times New Roman" panose="02020603050405020304" pitchFamily="18" charset="0"/>
                <a:cs typeface="Times New Roman" panose="02020603050405020304" pitchFamily="18" charset="0"/>
              </a:rPr>
              <a:t> </a:t>
            </a:r>
            <a:r>
              <a:rPr lang="en-GB" sz="3000" b="1" dirty="0">
                <a:solidFill>
                  <a:srgbClr val="FF0000"/>
                </a:solidFill>
                <a:latin typeface="Times New Roman" panose="02020603050405020304" pitchFamily="18" charset="0"/>
                <a:cs typeface="Times New Roman" panose="02020603050405020304" pitchFamily="18" charset="0"/>
              </a:rPr>
              <a:t>different</a:t>
            </a:r>
            <a:r>
              <a:rPr lang="en-GB" sz="3000" dirty="0">
                <a:latin typeface="Times New Roman" panose="02020603050405020304" pitchFamily="18" charset="0"/>
                <a:cs typeface="Times New Roman" panose="02020603050405020304" pitchFamily="18" charset="0"/>
              </a:rPr>
              <a:t> </a:t>
            </a:r>
            <a:r>
              <a:rPr lang="en-GB" sz="3000" b="1" dirty="0">
                <a:solidFill>
                  <a:srgbClr val="FF0000"/>
                </a:solidFill>
                <a:latin typeface="Times New Roman" panose="02020603050405020304" pitchFamily="18" charset="0"/>
                <a:cs typeface="Times New Roman" panose="02020603050405020304" pitchFamily="18" charset="0"/>
              </a:rPr>
              <a:t>networks</a:t>
            </a:r>
            <a:r>
              <a:rPr lang="en-GB" sz="3000" dirty="0">
                <a:latin typeface="Times New Roman" panose="02020603050405020304" pitchFamily="18" charset="0"/>
                <a:cs typeface="Times New Roman" panose="02020603050405020304" pitchFamily="18" charset="0"/>
              </a:rPr>
              <a:t> and </a:t>
            </a:r>
            <a:r>
              <a:rPr lang="en-GB" sz="3000" b="1" dirty="0">
                <a:solidFill>
                  <a:srgbClr val="FF0000"/>
                </a:solidFill>
                <a:latin typeface="Times New Roman" panose="02020603050405020304" pitchFamily="18" charset="0"/>
                <a:cs typeface="Times New Roman" panose="02020603050405020304" pitchFamily="18" charset="0"/>
              </a:rPr>
              <a:t>routes</a:t>
            </a:r>
            <a:r>
              <a:rPr lang="en-GB" sz="3000" dirty="0">
                <a:latin typeface="Times New Roman" panose="02020603050405020304" pitchFamily="18" charset="0"/>
                <a:cs typeface="Times New Roman" panose="02020603050405020304" pitchFamily="18" charset="0"/>
              </a:rPr>
              <a:t> </a:t>
            </a:r>
            <a:r>
              <a:rPr lang="en-GB" sz="3000" b="1" dirty="0">
                <a:solidFill>
                  <a:srgbClr val="FF0000"/>
                </a:solidFill>
                <a:latin typeface="Times New Roman" panose="02020603050405020304" pitchFamily="18" charset="0"/>
                <a:cs typeface="Times New Roman" panose="02020603050405020304" pitchFamily="18" charset="0"/>
              </a:rPr>
              <a:t>traffic</a:t>
            </a:r>
            <a:r>
              <a:rPr lang="en-GB" sz="3000" dirty="0">
                <a:latin typeface="Times New Roman" panose="02020603050405020304" pitchFamily="18" charset="0"/>
                <a:cs typeface="Times New Roman" panose="02020603050405020304" pitchFamily="18" charset="0"/>
              </a:rPr>
              <a:t> between them.</a:t>
            </a:r>
          </a:p>
        </p:txBody>
      </p:sp>
      <p:sp>
        <p:nvSpPr>
          <p:cNvPr id="4" name="Slide Number Placeholder 3">
            <a:extLst>
              <a:ext uri="{FF2B5EF4-FFF2-40B4-BE49-F238E27FC236}">
                <a16:creationId xmlns:a16="http://schemas.microsoft.com/office/drawing/2014/main" id="{57B9F8D0-9054-FC68-1A0C-96C19902B8AA}"/>
              </a:ext>
            </a:extLst>
          </p:cNvPr>
          <p:cNvSpPr>
            <a:spLocks noGrp="1"/>
          </p:cNvSpPr>
          <p:nvPr>
            <p:ph type="sldNum" sz="quarter" idx="12"/>
          </p:nvPr>
        </p:nvSpPr>
        <p:spPr/>
        <p:txBody>
          <a:bodyPr/>
          <a:lstStyle/>
          <a:p>
            <a:fld id="{28EDD502-B8EF-4D63-AEC5-DA450BCB9283}" type="slidenum">
              <a:rPr lang="en-GB" smtClean="0"/>
              <a:t>8</a:t>
            </a:fld>
            <a:endParaRPr lang="en-GB"/>
          </a:p>
        </p:txBody>
      </p:sp>
    </p:spTree>
    <p:extLst>
      <p:ext uri="{BB962C8B-B14F-4D97-AF65-F5344CB8AC3E}">
        <p14:creationId xmlns:p14="http://schemas.microsoft.com/office/powerpoint/2010/main" val="26167064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3D83F-7D59-6C46-0EF5-6F687BD17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7E0AF-D0FB-0E99-E0F4-9782DF1BAE9F}"/>
              </a:ext>
            </a:extLst>
          </p:cNvPr>
          <p:cNvSpPr>
            <a:spLocks noGrp="1"/>
          </p:cNvSpPr>
          <p:nvPr>
            <p:ph type="title"/>
          </p:nvPr>
        </p:nvSpPr>
        <p:spPr>
          <a:xfrm>
            <a:off x="838200" y="1"/>
            <a:ext cx="10515600" cy="371958"/>
          </a:xfrm>
        </p:spPr>
        <p:txBody>
          <a:bodyPr>
            <a:noAutofit/>
          </a:bodyPr>
          <a:lstStyle/>
          <a:p>
            <a:pPr algn="ct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 Active Directory Administration Tools</a:t>
            </a: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A02779-E10A-7CFD-1FDB-421ACCCE965E}"/>
              </a:ext>
            </a:extLst>
          </p:cNvPr>
          <p:cNvSpPr>
            <a:spLocks noGrp="1"/>
          </p:cNvSpPr>
          <p:nvPr>
            <p:ph idx="1"/>
          </p:nvPr>
        </p:nvSpPr>
        <p:spPr>
          <a:xfrm>
            <a:off x="123985" y="371958"/>
            <a:ext cx="11918197" cy="648604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600" b="1" dirty="0">
                <a:latin typeface="Times New Roman" panose="02020603050405020304" pitchFamily="18" charset="0"/>
                <a:cs typeface="Times New Roman" panose="02020603050405020304" pitchFamily="18" charset="0"/>
              </a:rPr>
              <a:t>1.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 Directory Users and Computers (ADUC):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ADUC</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primary tool used to manage users, groups, computers, and other objects within AD.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allows administrators to create, modify, and delete objects, and manage group memberships, permissions, and more.</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600" b="1" dirty="0">
                <a:latin typeface="Times New Roman" panose="02020603050405020304" pitchFamily="18" charset="0"/>
                <a:cs typeface="Times New Roman" panose="02020603050405020304" pitchFamily="18" charset="0"/>
              </a:rPr>
              <a:t>2.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 Directory Sites and Services: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 Sites and Services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configure and manage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site links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 controllers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helps manage replication between DCs in different locations.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73CD7E-CED6-86D7-6DBF-8160E9DDF0F1}"/>
              </a:ext>
            </a:extLst>
          </p:cNvPr>
          <p:cNvSpPr>
            <a:spLocks noGrp="1"/>
          </p:cNvSpPr>
          <p:nvPr>
            <p:ph type="sldNum" sz="quarter" idx="12"/>
          </p:nvPr>
        </p:nvSpPr>
        <p:spPr/>
        <p:txBody>
          <a:bodyPr/>
          <a:lstStyle/>
          <a:p>
            <a:fld id="{28EDD502-B8EF-4D63-AEC5-DA450BCB9283}" type="slidenum">
              <a:rPr lang="en-GB" smtClean="0"/>
              <a:t>80</a:t>
            </a:fld>
            <a:endParaRPr lang="en-GB"/>
          </a:p>
        </p:txBody>
      </p:sp>
    </p:spTree>
    <p:extLst>
      <p:ext uri="{BB962C8B-B14F-4D97-AF65-F5344CB8AC3E}">
        <p14:creationId xmlns:p14="http://schemas.microsoft.com/office/powerpoint/2010/main" val="9268715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4B42A-F51E-A9FC-D18E-9F95A3D3C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F3E5F-3312-AC96-64EF-BA5D1A018E77}"/>
              </a:ext>
            </a:extLst>
          </p:cNvPr>
          <p:cNvSpPr>
            <a:spLocks noGrp="1"/>
          </p:cNvSpPr>
          <p:nvPr>
            <p:ph type="title"/>
          </p:nvPr>
        </p:nvSpPr>
        <p:spPr>
          <a:xfrm>
            <a:off x="838200" y="1"/>
            <a:ext cx="10515600" cy="371958"/>
          </a:xfrm>
        </p:spPr>
        <p:txBody>
          <a:bodyPr>
            <a:noAutofit/>
          </a:bodyPr>
          <a:lstStyle/>
          <a:p>
            <a:pPr algn="ct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 Active Directory Administration Tools</a:t>
            </a: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07C4B-3AC3-A147-434F-6C3C6825CE2A}"/>
              </a:ext>
            </a:extLst>
          </p:cNvPr>
          <p:cNvSpPr>
            <a:spLocks noGrp="1"/>
          </p:cNvSpPr>
          <p:nvPr>
            <p:ph idx="1"/>
          </p:nvPr>
        </p:nvSpPr>
        <p:spPr>
          <a:xfrm>
            <a:off x="123985" y="371958"/>
            <a:ext cx="11918197" cy="648604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3.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 Directory Domains and Trusts: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tool is used to manage domain trusts, configure domain functional levels, and configure the forest trust relationships.</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4.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PowerShell for Active Directory:</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PowerShell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powerful scripting environment to automate AD administration.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Cmdlets such as Get-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ADUser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ADGroup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ADComputer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administrators to manage Active Directory objects efficiently.</a:t>
            </a:r>
          </a:p>
        </p:txBody>
      </p:sp>
      <p:sp>
        <p:nvSpPr>
          <p:cNvPr id="4" name="Slide Number Placeholder 3">
            <a:extLst>
              <a:ext uri="{FF2B5EF4-FFF2-40B4-BE49-F238E27FC236}">
                <a16:creationId xmlns:a16="http://schemas.microsoft.com/office/drawing/2014/main" id="{0DFD6DA8-26CD-FA07-FD98-7E5EF9EAB9D6}"/>
              </a:ext>
            </a:extLst>
          </p:cNvPr>
          <p:cNvSpPr>
            <a:spLocks noGrp="1"/>
          </p:cNvSpPr>
          <p:nvPr>
            <p:ph type="sldNum" sz="quarter" idx="12"/>
          </p:nvPr>
        </p:nvSpPr>
        <p:spPr/>
        <p:txBody>
          <a:bodyPr/>
          <a:lstStyle/>
          <a:p>
            <a:fld id="{28EDD502-B8EF-4D63-AEC5-DA450BCB9283}" type="slidenum">
              <a:rPr lang="en-GB" smtClean="0"/>
              <a:t>81</a:t>
            </a:fld>
            <a:endParaRPr lang="en-GB"/>
          </a:p>
        </p:txBody>
      </p:sp>
    </p:spTree>
    <p:extLst>
      <p:ext uri="{BB962C8B-B14F-4D97-AF65-F5344CB8AC3E}">
        <p14:creationId xmlns:p14="http://schemas.microsoft.com/office/powerpoint/2010/main" val="749796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4943-1231-E5B2-574C-48FC2DADE990}"/>
              </a:ext>
            </a:extLst>
          </p:cNvPr>
          <p:cNvSpPr>
            <a:spLocks noGrp="1"/>
          </p:cNvSpPr>
          <p:nvPr>
            <p:ph type="title"/>
          </p:nvPr>
        </p:nvSpPr>
        <p:spPr>
          <a:xfrm>
            <a:off x="838200" y="1"/>
            <a:ext cx="10515600" cy="278968"/>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6. Active Directory Replication</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B8907-2BC1-010C-34E0-5A7363FE0A3D}"/>
              </a:ext>
            </a:extLst>
          </p:cNvPr>
          <p:cNvSpPr>
            <a:spLocks noGrp="1"/>
          </p:cNvSpPr>
          <p:nvPr>
            <p:ph idx="1"/>
          </p:nvPr>
        </p:nvSpPr>
        <p:spPr>
          <a:xfrm>
            <a:off x="0" y="278969"/>
            <a:ext cx="12192000" cy="6442506"/>
          </a:xfrm>
        </p:spPr>
        <p:txBody>
          <a:bodyPr>
            <a:normAutofit fontScale="92500"/>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 replication is crucial for ensuring that all domain controllers within the network have the same data (user accounts, passwords, etc.).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Replication occurs between domain controllers to keep the directory data synchronized.</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 Multi-Master Replication:</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 uses </a:t>
            </a:r>
            <a:r>
              <a:rPr lang="en-GB" b="1" dirty="0">
                <a:latin typeface="Times New Roman" panose="02020603050405020304" pitchFamily="18" charset="0"/>
                <a:cs typeface="Times New Roman" panose="02020603050405020304" pitchFamily="18" charset="0"/>
              </a:rPr>
              <a:t>multi-master replication</a:t>
            </a:r>
            <a:r>
              <a:rPr lang="en-GB" dirty="0">
                <a:latin typeface="Times New Roman" panose="02020603050405020304" pitchFamily="18" charset="0"/>
                <a:cs typeface="Times New Roman" panose="02020603050405020304" pitchFamily="18" charset="0"/>
              </a:rPr>
              <a:t>, which means each domain controller can accept updates to the directory and replicate those changes to other domain controllers.</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2. Global </a:t>
            </a:r>
            <a:r>
              <a:rPr lang="en-GB" b="1" dirty="0" err="1">
                <a:latin typeface="Times New Roman" panose="02020603050405020304" pitchFamily="18" charset="0"/>
                <a:cs typeface="Times New Roman" panose="02020603050405020304" pitchFamily="18" charset="0"/>
              </a:rPr>
              <a:t>Catalog</a:t>
            </a:r>
            <a:r>
              <a:rPr lang="en-GB" b="1"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Global </a:t>
            </a:r>
            <a:r>
              <a:rPr lang="en-GB" b="1" dirty="0" err="1">
                <a:latin typeface="Times New Roman" panose="02020603050405020304" pitchFamily="18" charset="0"/>
                <a:cs typeface="Times New Roman" panose="02020603050405020304" pitchFamily="18" charset="0"/>
              </a:rPr>
              <a:t>Catalog</a:t>
            </a:r>
            <a:r>
              <a:rPr lang="en-GB" dirty="0">
                <a:latin typeface="Times New Roman" panose="02020603050405020304" pitchFamily="18" charset="0"/>
                <a:cs typeface="Times New Roman" panose="02020603050405020304" pitchFamily="18" charset="0"/>
              </a:rPr>
              <a:t> is a read-only, searchable copy of the AD database that contains a partial replica of all objects in the forest.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helps speed up searches for objects in a large environment.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8ED49D-434A-CF2A-0269-49B68EBF9812}"/>
              </a:ext>
            </a:extLst>
          </p:cNvPr>
          <p:cNvSpPr>
            <a:spLocks noGrp="1"/>
          </p:cNvSpPr>
          <p:nvPr>
            <p:ph type="sldNum" sz="quarter" idx="12"/>
          </p:nvPr>
        </p:nvSpPr>
        <p:spPr/>
        <p:txBody>
          <a:bodyPr/>
          <a:lstStyle/>
          <a:p>
            <a:fld id="{28EDD502-B8EF-4D63-AEC5-DA450BCB9283}" type="slidenum">
              <a:rPr lang="en-GB" smtClean="0"/>
              <a:t>82</a:t>
            </a:fld>
            <a:endParaRPr lang="en-GB"/>
          </a:p>
        </p:txBody>
      </p:sp>
    </p:spTree>
    <p:extLst>
      <p:ext uri="{BB962C8B-B14F-4D97-AF65-F5344CB8AC3E}">
        <p14:creationId xmlns:p14="http://schemas.microsoft.com/office/powerpoint/2010/main" val="41069694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7C18-4776-308D-B219-4C7D15D255DA}"/>
              </a:ext>
            </a:extLst>
          </p:cNvPr>
          <p:cNvSpPr>
            <a:spLocks noGrp="1"/>
          </p:cNvSpPr>
          <p:nvPr>
            <p:ph type="title"/>
          </p:nvPr>
        </p:nvSpPr>
        <p:spPr>
          <a:xfrm>
            <a:off x="838200" y="1"/>
            <a:ext cx="10515600" cy="402955"/>
          </a:xfrm>
        </p:spPr>
        <p:txBody>
          <a:bodyPr>
            <a:noAutofit/>
          </a:bodyPr>
          <a:lstStyle/>
          <a:p>
            <a:pPr algn="ct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7. Common Active Directory Tasks</a:t>
            </a: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23FC9D-4752-775C-2BD3-7A01F96B56E7}"/>
              </a:ext>
            </a:extLst>
          </p:cNvPr>
          <p:cNvSpPr>
            <a:spLocks noGrp="1"/>
          </p:cNvSpPr>
          <p:nvPr>
            <p:ph idx="1"/>
          </p:nvPr>
        </p:nvSpPr>
        <p:spPr>
          <a:xfrm>
            <a:off x="-1" y="402956"/>
            <a:ext cx="12057681" cy="6318519"/>
          </a:xfrm>
        </p:spPr>
        <p:txBody>
          <a:bodyPr>
            <a:normAutofit fontScale="92500" lnSpcReduction="20000"/>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and Managing Users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Administrators can create, modify, or delete user accounts and assign them appropriate permissions and roles.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Group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and managing groups to simplify the process of assigning permissions and controlling access to network resources.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Configuring Group Policies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Administrators can configure group policies to enforce security settings, software installation, desktop configurations, etc.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Managing Domain Controllers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replication between domain controllers, monitoring their health, and performing backups.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5045C4-A9DC-1E11-0568-B3B28FDCE55F}"/>
              </a:ext>
            </a:extLst>
          </p:cNvPr>
          <p:cNvSpPr>
            <a:spLocks noGrp="1"/>
          </p:cNvSpPr>
          <p:nvPr>
            <p:ph type="sldNum" sz="quarter" idx="12"/>
          </p:nvPr>
        </p:nvSpPr>
        <p:spPr/>
        <p:txBody>
          <a:bodyPr/>
          <a:lstStyle/>
          <a:p>
            <a:fld id="{28EDD502-B8EF-4D63-AEC5-DA450BCB9283}" type="slidenum">
              <a:rPr lang="en-GB" smtClean="0"/>
              <a:t>83</a:t>
            </a:fld>
            <a:endParaRPr lang="en-GB"/>
          </a:p>
        </p:txBody>
      </p:sp>
    </p:spTree>
    <p:extLst>
      <p:ext uri="{BB962C8B-B14F-4D97-AF65-F5344CB8AC3E}">
        <p14:creationId xmlns:p14="http://schemas.microsoft.com/office/powerpoint/2010/main" val="20589031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C1AD-4B7B-219C-3765-7C5738293189}"/>
              </a:ext>
            </a:extLst>
          </p:cNvPr>
          <p:cNvSpPr>
            <a:spLocks noGrp="1"/>
          </p:cNvSpPr>
          <p:nvPr>
            <p:ph type="title"/>
          </p:nvPr>
        </p:nvSpPr>
        <p:spPr>
          <a:xfrm>
            <a:off x="838200" y="1"/>
            <a:ext cx="10515600" cy="387457"/>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Note</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4DB92B-7086-FFAB-FB7E-1978268FB9D7}"/>
              </a:ext>
            </a:extLst>
          </p:cNvPr>
          <p:cNvSpPr>
            <a:spLocks noGrp="1"/>
          </p:cNvSpPr>
          <p:nvPr>
            <p:ph idx="1"/>
          </p:nvPr>
        </p:nvSpPr>
        <p:spPr>
          <a:xfrm>
            <a:off x="0" y="278969"/>
            <a:ext cx="12192000" cy="6579030"/>
          </a:xfrm>
        </p:spPr>
        <p:txBody>
          <a:bodyPr>
            <a:normAutofit fontScale="85000" lnSpcReduction="10000"/>
          </a:bodyPr>
          <a:lstStyle/>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Domain Controller is a pivotal server in a Windows domain, responsible for authenticating users, managing network resources, enforcing security policies, and ensuring redundancy and scalability through replication. </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is fundamental to any medium or large-sized organization's IT infrastructure, providing centralized control and management of user and computer accounts, resources, and security.</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Active Directory is an essential component in Windows-based networks for managing users, computers, and other network resources. </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provides a centralized authentication system, makes administration easier by organizing objects in a hierarchical structure, and helps in applying security policies across an organization.</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With tools like </a:t>
            </a:r>
            <a:r>
              <a:rPr lang="en-GB" b="1" dirty="0">
                <a:latin typeface="Times New Roman" panose="02020603050405020304" pitchFamily="18" charset="0"/>
                <a:cs typeface="Times New Roman" panose="02020603050405020304" pitchFamily="18" charset="0"/>
              </a:rPr>
              <a:t>Active Directory Users and Computers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Group Policy</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PowerShell</a:t>
            </a:r>
            <a:r>
              <a:rPr lang="en-GB" dirty="0">
                <a:latin typeface="Times New Roman" panose="02020603050405020304" pitchFamily="18" charset="0"/>
                <a:cs typeface="Times New Roman" panose="02020603050405020304" pitchFamily="18" charset="0"/>
              </a:rPr>
              <a:t>, administrators can efficiently manage and secure their networks.</a:t>
            </a:r>
          </a:p>
          <a:p>
            <a:pPr algn="just">
              <a:lnSpc>
                <a:spcPct val="16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3C512B-53BD-0A6B-054F-DCA62A116937}"/>
              </a:ext>
            </a:extLst>
          </p:cNvPr>
          <p:cNvSpPr>
            <a:spLocks noGrp="1"/>
          </p:cNvSpPr>
          <p:nvPr>
            <p:ph type="sldNum" sz="quarter" idx="12"/>
          </p:nvPr>
        </p:nvSpPr>
        <p:spPr/>
        <p:txBody>
          <a:bodyPr/>
          <a:lstStyle/>
          <a:p>
            <a:fld id="{28EDD502-B8EF-4D63-AEC5-DA450BCB9283}" type="slidenum">
              <a:rPr lang="en-GB" smtClean="0"/>
              <a:t>84</a:t>
            </a:fld>
            <a:endParaRPr lang="en-GB"/>
          </a:p>
        </p:txBody>
      </p:sp>
    </p:spTree>
    <p:extLst>
      <p:ext uri="{BB962C8B-B14F-4D97-AF65-F5344CB8AC3E}">
        <p14:creationId xmlns:p14="http://schemas.microsoft.com/office/powerpoint/2010/main" val="381319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C7FDF-79B5-CEF3-A9A0-B74C02EA1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F88B6-B2C6-CE50-C3B3-8AEB432F9B0E}"/>
              </a:ext>
            </a:extLst>
          </p:cNvPr>
          <p:cNvSpPr>
            <a:spLocks noGrp="1"/>
          </p:cNvSpPr>
          <p:nvPr>
            <p:ph type="title"/>
          </p:nvPr>
        </p:nvSpPr>
        <p:spPr>
          <a:xfrm>
            <a:off x="838200" y="1"/>
            <a:ext cx="10515600" cy="433952"/>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Windows Network Concepts-----</a:t>
            </a:r>
          </a:p>
        </p:txBody>
      </p:sp>
      <p:sp>
        <p:nvSpPr>
          <p:cNvPr id="3" name="Content Placeholder 2">
            <a:extLst>
              <a:ext uri="{FF2B5EF4-FFF2-40B4-BE49-F238E27FC236}">
                <a16:creationId xmlns:a16="http://schemas.microsoft.com/office/drawing/2014/main" id="{C219ACF8-E131-4DA1-0F2B-E525172932A8}"/>
              </a:ext>
            </a:extLst>
          </p:cNvPr>
          <p:cNvSpPr>
            <a:spLocks noGrp="1"/>
          </p:cNvSpPr>
          <p:nvPr>
            <p:ph idx="1"/>
          </p:nvPr>
        </p:nvSpPr>
        <p:spPr>
          <a:xfrm>
            <a:off x="0" y="294468"/>
            <a:ext cx="12192000" cy="6563531"/>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4. File and Printer Sharing</a:t>
            </a:r>
          </a:p>
          <a:p>
            <a:pPr algn="just">
              <a:lnSpc>
                <a:spcPct val="150000"/>
              </a:lnSpc>
              <a:spcBef>
                <a:spcPts val="0"/>
              </a:spcBef>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offers </a:t>
            </a:r>
            <a:r>
              <a:rPr lang="en-GB" sz="2600" b="1" dirty="0">
                <a:latin typeface="Times New Roman" panose="02020603050405020304" pitchFamily="18" charset="0"/>
                <a:cs typeface="Times New Roman" panose="02020603050405020304" pitchFamily="18" charset="0"/>
              </a:rPr>
              <a:t>built-in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tools</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over a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3366"/>
                </a:solidFill>
                <a:latin typeface="Times New Roman" panose="02020603050405020304" pitchFamily="18" charset="0"/>
                <a:cs typeface="Times New Roman" panose="02020603050405020304" pitchFamily="18" charset="0"/>
              </a:rPr>
              <a:t>File Sharing</a:t>
            </a:r>
            <a:r>
              <a:rPr lang="en-GB" sz="2600" dirty="0">
                <a:solidFill>
                  <a:srgbClr val="993366"/>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solidFill>
                  <a:srgbClr val="FF0000"/>
                </a:solidFill>
                <a:latin typeface="Times New Roman" panose="02020603050405020304" pitchFamily="18" charset="0"/>
                <a:cs typeface="Times New Roman" panose="02020603050405020304" pitchFamily="18" charset="0"/>
              </a:rPr>
              <a:t>Shared</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folders</a:t>
            </a:r>
            <a:r>
              <a:rPr lang="en-GB" sz="2600" dirty="0">
                <a:latin typeface="Times New Roman" panose="02020603050405020304" pitchFamily="18" charset="0"/>
                <a:cs typeface="Times New Roman" panose="02020603050405020304" pitchFamily="18" charset="0"/>
              </a:rPr>
              <a:t> allow </a:t>
            </a:r>
            <a:r>
              <a:rPr lang="en-GB" sz="2600" b="1" dirty="0">
                <a:solidFill>
                  <a:srgbClr val="FF0000"/>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to </a:t>
            </a:r>
            <a:r>
              <a:rPr lang="en-GB" sz="2600" b="1" dirty="0">
                <a:solidFill>
                  <a:srgbClr val="FF0000"/>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over the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Permissions</a:t>
            </a:r>
            <a:r>
              <a:rPr lang="en-GB" sz="2600" dirty="0">
                <a:latin typeface="Times New Roman" panose="02020603050405020304" pitchFamily="18" charset="0"/>
                <a:cs typeface="Times New Roman" panose="02020603050405020304" pitchFamily="18" charset="0"/>
              </a:rPr>
              <a:t> can be set to </a:t>
            </a:r>
            <a:r>
              <a:rPr lang="en-GB" sz="2600" b="1" dirty="0">
                <a:latin typeface="Times New Roman" panose="02020603050405020304" pitchFamily="18" charset="0"/>
                <a:cs typeface="Times New Roman" panose="02020603050405020304" pitchFamily="18" charset="0"/>
              </a:rPr>
              <a:t>control access </a:t>
            </a:r>
            <a:r>
              <a:rPr lang="en-GB" sz="2600" dirty="0">
                <a:latin typeface="Times New Roman" panose="02020603050405020304" pitchFamily="18" charset="0"/>
                <a:cs typeface="Times New Roman" panose="02020603050405020304" pitchFamily="18" charset="0"/>
              </a:rPr>
              <a:t>(</a:t>
            </a:r>
            <a:r>
              <a:rPr lang="en-GB" sz="2600" b="1" dirty="0">
                <a:solidFill>
                  <a:srgbClr val="0000CC"/>
                </a:solidFill>
                <a:latin typeface="Times New Roman" panose="02020603050405020304" pitchFamily="18" charset="0"/>
                <a:cs typeface="Times New Roman" panose="02020603050405020304" pitchFamily="18" charset="0"/>
              </a:rPr>
              <a:t>Read, Write, Full Control</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3366"/>
                </a:solidFill>
                <a:latin typeface="Times New Roman" panose="02020603050405020304" pitchFamily="18" charset="0"/>
                <a:cs typeface="Times New Roman" panose="02020603050405020304" pitchFamily="18" charset="0"/>
              </a:rPr>
              <a:t>Printer Sharing</a:t>
            </a:r>
            <a:r>
              <a:rPr lang="en-GB" sz="2600" dirty="0">
                <a:solidFill>
                  <a:srgbClr val="993366"/>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can share </a:t>
            </a:r>
            <a:r>
              <a:rPr lang="en-GB" sz="2600" b="1" dirty="0">
                <a:solidFill>
                  <a:srgbClr val="6600CC"/>
                </a:solidFill>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on a </a:t>
            </a:r>
            <a:r>
              <a:rPr lang="en-GB" sz="2600" b="1" dirty="0">
                <a:solidFill>
                  <a:srgbClr val="66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so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multiple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can </a:t>
            </a:r>
            <a:r>
              <a:rPr lang="en-GB" sz="2600" b="1" dirty="0">
                <a:solidFill>
                  <a:srgbClr val="6600CC"/>
                </a:solidFill>
                <a:latin typeface="Times New Roman" panose="02020603050405020304" pitchFamily="18" charset="0"/>
                <a:cs typeface="Times New Roman" panose="02020603050405020304" pitchFamily="18" charset="0"/>
              </a:rPr>
              <a:t>print</a:t>
            </a:r>
            <a:r>
              <a:rPr lang="en-GB" sz="2600" dirty="0">
                <a:latin typeface="Times New Roman" panose="02020603050405020304" pitchFamily="18" charset="0"/>
                <a:cs typeface="Times New Roman" panose="02020603050405020304" pitchFamily="18" charset="0"/>
              </a:rPr>
              <a:t> to the </a:t>
            </a:r>
            <a:r>
              <a:rPr lang="en-GB" sz="2600" b="1" dirty="0">
                <a:solidFill>
                  <a:srgbClr val="6600CC"/>
                </a:solidFill>
                <a:latin typeface="Times New Roman" panose="02020603050405020304" pitchFamily="18" charset="0"/>
                <a:cs typeface="Times New Roman" panose="02020603050405020304" pitchFamily="18" charset="0"/>
              </a:rPr>
              <a:t>same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device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993366"/>
                </a:solidFill>
                <a:latin typeface="Times New Roman" panose="02020603050405020304" pitchFamily="18" charset="0"/>
                <a:cs typeface="Times New Roman" panose="02020603050405020304" pitchFamily="18" charset="0"/>
              </a:rPr>
              <a:t>Network Discovery</a:t>
            </a:r>
            <a:r>
              <a:rPr lang="en-GB" sz="2600" dirty="0">
                <a:solidFill>
                  <a:srgbClr val="993366"/>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A </a:t>
            </a:r>
            <a:r>
              <a:rPr lang="en-GB" sz="2600" b="1" dirty="0">
                <a:solidFill>
                  <a:srgbClr val="0000CC"/>
                </a:solidFill>
                <a:latin typeface="Times New Roman" panose="02020603050405020304" pitchFamily="18" charset="0"/>
                <a:cs typeface="Times New Roman" panose="02020603050405020304" pitchFamily="18" charset="0"/>
              </a:rPr>
              <a:t>setting</a:t>
            </a:r>
            <a:r>
              <a:rPr lang="en-GB" sz="2600" dirty="0">
                <a:latin typeface="Times New Roman" panose="02020603050405020304" pitchFamily="18" charset="0"/>
                <a:cs typeface="Times New Roman" panose="02020603050405020304" pitchFamily="18" charset="0"/>
              </a:rPr>
              <a:t> in </a:t>
            </a:r>
            <a:r>
              <a:rPr lang="en-GB" sz="2600" b="1" dirty="0">
                <a:solidFill>
                  <a:srgbClr val="0000CC"/>
                </a:solidFill>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that </a:t>
            </a:r>
            <a:r>
              <a:rPr lang="en-GB" sz="2600" b="1" dirty="0">
                <a:solidFill>
                  <a:srgbClr val="0000CC"/>
                </a:solidFill>
                <a:latin typeface="Times New Roman" panose="02020603050405020304" pitchFamily="18" charset="0"/>
                <a:cs typeface="Times New Roman" panose="02020603050405020304" pitchFamily="18" charset="0"/>
              </a:rPr>
              <a:t>allows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to </a:t>
            </a:r>
            <a:r>
              <a:rPr lang="en-GB" sz="2600" b="1" dirty="0">
                <a:solidFill>
                  <a:srgbClr val="0000CC"/>
                </a:solidFill>
                <a:latin typeface="Times New Roman" panose="02020603050405020304" pitchFamily="18" charset="0"/>
                <a:cs typeface="Times New Roman" panose="02020603050405020304" pitchFamily="18" charset="0"/>
              </a:rPr>
              <a:t>see</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communicate</a:t>
            </a:r>
            <a:r>
              <a:rPr lang="en-GB" sz="2600" dirty="0">
                <a:latin typeface="Times New Roman" panose="02020603050405020304" pitchFamily="18" charset="0"/>
                <a:cs typeface="Times New Roman" panose="02020603050405020304" pitchFamily="18" charset="0"/>
              </a:rPr>
              <a:t> with each </a:t>
            </a:r>
            <a:r>
              <a:rPr lang="en-GB" sz="2600" b="1" dirty="0">
                <a:solidFill>
                  <a:srgbClr val="0000CC"/>
                </a:solidFill>
                <a:latin typeface="Times New Roman" panose="02020603050405020304" pitchFamily="18" charset="0"/>
                <a:cs typeface="Times New Roman" panose="02020603050405020304" pitchFamily="18" charset="0"/>
              </a:rPr>
              <a:t>other</a:t>
            </a:r>
            <a:r>
              <a:rPr lang="en-GB" sz="2600" dirty="0">
                <a:latin typeface="Times New Roman" panose="02020603050405020304" pitchFamily="18" charset="0"/>
                <a:cs typeface="Times New Roman" panose="02020603050405020304" pitchFamily="18" charset="0"/>
              </a:rPr>
              <a:t> on the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Arial" panose="020B0604020202020204" pitchFamily="34" charset="0"/>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3FD877-DC61-D176-D101-856C94648605}"/>
              </a:ext>
            </a:extLst>
          </p:cNvPr>
          <p:cNvSpPr>
            <a:spLocks noGrp="1"/>
          </p:cNvSpPr>
          <p:nvPr>
            <p:ph type="sldNum" sz="quarter" idx="12"/>
          </p:nvPr>
        </p:nvSpPr>
        <p:spPr/>
        <p:txBody>
          <a:bodyPr/>
          <a:lstStyle/>
          <a:p>
            <a:fld id="{28EDD502-B8EF-4D63-AEC5-DA450BCB9283}" type="slidenum">
              <a:rPr lang="en-GB" smtClean="0"/>
              <a:t>9</a:t>
            </a:fld>
            <a:endParaRPr lang="en-GB"/>
          </a:p>
        </p:txBody>
      </p:sp>
    </p:spTree>
    <p:extLst>
      <p:ext uri="{BB962C8B-B14F-4D97-AF65-F5344CB8AC3E}">
        <p14:creationId xmlns:p14="http://schemas.microsoft.com/office/powerpoint/2010/main" val="2261226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7626</Words>
  <Application>Microsoft Office PowerPoint</Application>
  <PresentationFormat>Widescreen</PresentationFormat>
  <Paragraphs>769</Paragraphs>
  <Slides>84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Times New Roman</vt:lpstr>
      <vt:lpstr>Wingdings</vt:lpstr>
      <vt:lpstr>Office Theme</vt:lpstr>
      <vt:lpstr>PowerPoint Presentation</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Windows Network Concepts-----</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 Characteristics of workgroup in Windows 10----- </vt:lpstr>
      <vt:lpstr>Summary of Characteristics:</vt:lpstr>
      <vt:lpstr>2. Domain Controller </vt:lpstr>
      <vt:lpstr>2. Domain Controller </vt:lpstr>
      <vt:lpstr>2.1 Functions of a Domain Controller  </vt:lpstr>
      <vt:lpstr>2.1 Functions of a Domain Controller-----  </vt:lpstr>
      <vt:lpstr>2.1 Functions of a Domain Controller-----  </vt:lpstr>
      <vt:lpstr>2.1 Functions of a Domain Controller-----  </vt:lpstr>
      <vt:lpstr>2.1 Functions of a Domain Controller-----  </vt:lpstr>
      <vt:lpstr>2.2. Types of Domain Controllers</vt:lpstr>
      <vt:lpstr>2.2. Types of Domain Controllers----</vt:lpstr>
      <vt:lpstr>2.2. Types of Domain Controllers----</vt:lpstr>
      <vt:lpstr>2.3 Roles of a Domain Controller in Active Directory (FSMO Roles)</vt:lpstr>
      <vt:lpstr>2.3 Roles of a Domain Controller in Active Directory (FSMO Roles)---</vt:lpstr>
      <vt:lpstr>2.5. Redundancy and Availability</vt:lpstr>
      <vt:lpstr>2.5 Deployment and Configuration of Domain Controllers</vt:lpstr>
      <vt:lpstr>2 2.6 . Domain Controller Security </vt:lpstr>
      <vt:lpstr>2.7 Domain Controller Services and Applications</vt:lpstr>
      <vt:lpstr>2.8 Advantages of Using a Domain Controller</vt:lpstr>
      <vt:lpstr>2.8 Advantages of Using a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2.9 Characteristics of Domain Controller-----</vt:lpstr>
      <vt:lpstr>Summary of Key Characteristics:</vt:lpstr>
      <vt:lpstr>Summary of Key Characteristics-------</vt:lpstr>
      <vt:lpstr> 3. Windows Active Directory (AD) </vt:lpstr>
      <vt:lpstr>3.1. Core Concepts of Active Directory</vt:lpstr>
      <vt:lpstr>3.1. Core Concepts of Active Directory</vt:lpstr>
      <vt:lpstr>3.1. Core Concepts of Active Directory</vt:lpstr>
      <vt:lpstr> 3.2 Key Components of Active Directory </vt:lpstr>
      <vt:lpstr> 3.2 Key Components of Active Directory </vt:lpstr>
      <vt:lpstr> 3. 3. Objects in Active Directory </vt:lpstr>
      <vt:lpstr> 3. 3. Objects in Active Directory---- </vt:lpstr>
      <vt:lpstr> 3. 3. Objects in Active Directory---- </vt:lpstr>
      <vt:lpstr> 4. Authentication and Authorization in Active Directory </vt:lpstr>
      <vt:lpstr> 4. Authentication and Authorization in Active Directory----- </vt:lpstr>
      <vt:lpstr> 5. Active Directory Administration Tools </vt:lpstr>
      <vt:lpstr> 5. Active Directory Administration Tools </vt:lpstr>
      <vt:lpstr> 6. Active Directory Replication </vt:lpstr>
      <vt:lpstr> 7. Common Active Directory Tasks </vt:lpstr>
      <vt:lpstr> Note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King</cp:lastModifiedBy>
  <cp:revision>141</cp:revision>
  <dcterms:created xsi:type="dcterms:W3CDTF">2023-04-23T16:37:16Z</dcterms:created>
  <dcterms:modified xsi:type="dcterms:W3CDTF">2024-11-26T19:41:59Z</dcterms:modified>
</cp:coreProperties>
</file>