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66" r:id="rId3"/>
    <p:sldId id="307" r:id="rId4"/>
    <p:sldId id="349" r:id="rId5"/>
    <p:sldId id="351" r:id="rId6"/>
    <p:sldId id="311" r:id="rId7"/>
    <p:sldId id="355" r:id="rId8"/>
    <p:sldId id="313" r:id="rId9"/>
    <p:sldId id="315" r:id="rId10"/>
    <p:sldId id="357" r:id="rId11"/>
    <p:sldId id="359" r:id="rId12"/>
    <p:sldId id="363" r:id="rId13"/>
    <p:sldId id="365" r:id="rId14"/>
    <p:sldId id="321" r:id="rId15"/>
    <p:sldId id="367" r:id="rId16"/>
    <p:sldId id="369" r:id="rId17"/>
    <p:sldId id="325" r:id="rId18"/>
    <p:sldId id="371" r:id="rId19"/>
    <p:sldId id="327" r:id="rId20"/>
    <p:sldId id="397" r:id="rId21"/>
    <p:sldId id="399" r:id="rId22"/>
    <p:sldId id="328" r:id="rId23"/>
    <p:sldId id="330" r:id="rId24"/>
    <p:sldId id="332" r:id="rId25"/>
    <p:sldId id="373" r:id="rId26"/>
    <p:sldId id="375" r:id="rId27"/>
    <p:sldId id="377" r:id="rId28"/>
    <p:sldId id="379" r:id="rId29"/>
    <p:sldId id="381" r:id="rId30"/>
    <p:sldId id="383" r:id="rId31"/>
    <p:sldId id="385" r:id="rId32"/>
    <p:sldId id="387" r:id="rId33"/>
    <p:sldId id="389" r:id="rId34"/>
    <p:sldId id="393" r:id="rId35"/>
    <p:sldId id="3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CC"/>
    <a:srgbClr val="CC00CC"/>
    <a:srgbClr val="FF0000"/>
    <a:srgbClr val="6600CC"/>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68" d="100"/>
          <a:sy n="68" d="100"/>
        </p:scale>
        <p:origin x="81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7DA65-37A7-41BF-ABAE-D20DB45620D0}"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D3B57-59DF-4687-8C86-AAE08689CD61}" type="slidenum">
              <a:rPr lang="en-GB" smtClean="0"/>
              <a:t>‹#›</a:t>
            </a:fld>
            <a:endParaRPr lang="en-GB"/>
          </a:p>
        </p:txBody>
      </p:sp>
    </p:spTree>
    <p:extLst>
      <p:ext uri="{BB962C8B-B14F-4D97-AF65-F5344CB8AC3E}">
        <p14:creationId xmlns:p14="http://schemas.microsoft.com/office/powerpoint/2010/main" val="1774946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85942B5-BC8B-4243-A723-7821361CB67D}" type="datetime1">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372137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A935BA-5CD5-4014-86DA-0874205B589B}" type="datetime1">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366444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9A4F0F-8F48-4BD5-BCA4-341782C07C18}" type="datetime1">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214178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43BA3D9-EBD0-4A19-BCB7-EFEC2BD3F064}" type="datetime1">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10473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0984C-B692-4F2D-B0BE-F4D908EBA93E}" type="datetime1">
              <a:rPr lang="en-GB" smtClean="0"/>
              <a:t>09/12/2024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423149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E5CD823-98ED-4EBC-9A34-884F8FBA70EE}" type="datetime1">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368451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E88D632-6B1F-4B43-BF30-B2986D353ADA}" type="datetime1">
              <a:rPr lang="en-GB" smtClean="0"/>
              <a:t>09/12/2024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184928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0DD9F-1A3E-4DB7-A26D-89A885136CEA}" type="datetime1">
              <a:rPr lang="en-GB" smtClean="0"/>
              <a:t>09/12/2024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83767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1E78A-88AF-41C9-9E91-3AC640A8AE6B}" type="datetime1">
              <a:rPr lang="en-GB" smtClean="0"/>
              <a:t>09/12/2024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4014257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1ABD28-2F05-4A3F-B88C-D27F6EFFA2CE}" type="datetime1">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294767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D7C140-ECDA-411C-8C60-2F732CA94EFF}" type="datetime1">
              <a:rPr lang="en-GB" smtClean="0"/>
              <a:t>09/12/2024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2A33F3-B6EA-4EA1-B9DF-89488B72A680}" type="slidenum">
              <a:rPr lang="en-GB" smtClean="0"/>
              <a:t>‹#›</a:t>
            </a:fld>
            <a:endParaRPr lang="en-GB"/>
          </a:p>
        </p:txBody>
      </p:sp>
    </p:spTree>
    <p:extLst>
      <p:ext uri="{BB962C8B-B14F-4D97-AF65-F5344CB8AC3E}">
        <p14:creationId xmlns:p14="http://schemas.microsoft.com/office/powerpoint/2010/main" val="2947912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CE7AD-26DF-486C-B0A8-34BBF52BCF89}" type="datetime1">
              <a:rPr lang="en-GB" smtClean="0"/>
              <a:t>09/12/2024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A33F3-B6EA-4EA1-B9DF-89488B72A680}" type="slidenum">
              <a:rPr lang="en-GB" smtClean="0"/>
              <a:t>‹#›</a:t>
            </a:fld>
            <a:endParaRPr lang="en-GB"/>
          </a:p>
        </p:txBody>
      </p:sp>
    </p:spTree>
    <p:extLst>
      <p:ext uri="{BB962C8B-B14F-4D97-AF65-F5344CB8AC3E}">
        <p14:creationId xmlns:p14="http://schemas.microsoft.com/office/powerpoint/2010/main" val="3575512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solidFill>
                  <a:srgbClr val="FF0000"/>
                </a:solidFill>
                <a:latin typeface="Times New Roman" panose="02020603050405020304" pitchFamily="18" charset="0"/>
                <a:cs typeface="Times New Roman" panose="02020603050405020304" pitchFamily="18" charset="0"/>
              </a:rPr>
              <a:t>CHAPTER THREE </a:t>
            </a:r>
          </a:p>
        </p:txBody>
      </p:sp>
      <p:sp>
        <p:nvSpPr>
          <p:cNvPr id="3" name="Content Placeholder 2"/>
          <p:cNvSpPr>
            <a:spLocks noGrp="1"/>
          </p:cNvSpPr>
          <p:nvPr>
            <p:ph idx="1"/>
          </p:nvPr>
        </p:nvSpPr>
        <p:spPr>
          <a:xfrm>
            <a:off x="838200" y="3904343"/>
            <a:ext cx="10515600" cy="2272620"/>
          </a:xfrm>
        </p:spPr>
        <p:txBody>
          <a:bodyPr>
            <a:normAutofit/>
          </a:bodyPr>
          <a:lstStyle/>
          <a:p>
            <a:pPr marL="0" indent="0" algn="ctr">
              <a:buNone/>
            </a:pPr>
            <a:r>
              <a:rPr lang="en-GB" sz="3600" b="1" dirty="0">
                <a:solidFill>
                  <a:srgbClr val="FF0000"/>
                </a:solidFill>
                <a:latin typeface="Times New Roman" panose="02020603050405020304" pitchFamily="18" charset="0"/>
                <a:cs typeface="Times New Roman" panose="02020603050405020304" pitchFamily="18" charset="0"/>
              </a:rPr>
              <a:t>NETWORK OPERATING SYSTEMS </a:t>
            </a:r>
          </a:p>
        </p:txBody>
      </p:sp>
      <p:sp>
        <p:nvSpPr>
          <p:cNvPr id="4" name="Slide Number Placeholder 3"/>
          <p:cNvSpPr>
            <a:spLocks noGrp="1"/>
          </p:cNvSpPr>
          <p:nvPr>
            <p:ph type="sldNum" sz="quarter" idx="12"/>
          </p:nvPr>
        </p:nvSpPr>
        <p:spPr/>
        <p:txBody>
          <a:bodyPr/>
          <a:lstStyle/>
          <a:p>
            <a:fld id="{1E2A33F3-B6EA-4EA1-B9DF-89488B72A680}" type="slidenum">
              <a:rPr lang="en-GB" smtClean="0"/>
              <a:t>1</a:t>
            </a:fld>
            <a:endParaRPr lang="en-GB"/>
          </a:p>
        </p:txBody>
      </p:sp>
    </p:spTree>
    <p:extLst>
      <p:ext uri="{BB962C8B-B14F-4D97-AF65-F5344CB8AC3E}">
        <p14:creationId xmlns:p14="http://schemas.microsoft.com/office/powerpoint/2010/main" val="1517722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BD1FD-DDFD-3C96-EBDB-274384639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1E259D-6977-8CDD-8FE2-6EFF48DF1B31}"/>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Popular Network Operating Systems----</a:t>
            </a:r>
          </a:p>
        </p:txBody>
      </p:sp>
      <p:sp>
        <p:nvSpPr>
          <p:cNvPr id="3" name="Content Placeholder 2">
            <a:extLst>
              <a:ext uri="{FF2B5EF4-FFF2-40B4-BE49-F238E27FC236}">
                <a16:creationId xmlns:a16="http://schemas.microsoft.com/office/drawing/2014/main" id="{0BC055D2-537E-8342-A4A0-C5C6D15CAB9A}"/>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2. Linux-based NOS</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Linux</a:t>
            </a:r>
            <a:r>
              <a:rPr lang="en-GB" sz="2400" dirty="0">
                <a:latin typeface="Times New Roman" panose="02020603050405020304" pitchFamily="18" charset="0"/>
                <a:cs typeface="Times New Roman" panose="02020603050405020304" pitchFamily="18" charset="0"/>
              </a:rPr>
              <a:t>, an </a:t>
            </a:r>
            <a:r>
              <a:rPr lang="en-GB" sz="2400" b="1" dirty="0">
                <a:latin typeface="Times New Roman" panose="02020603050405020304" pitchFamily="18" charset="0"/>
                <a:cs typeface="Times New Roman" panose="02020603050405020304" pitchFamily="18" charset="0"/>
              </a:rPr>
              <a:t>open-source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operating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is widely used as a </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                                             network</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operating</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especially for </a:t>
            </a:r>
            <a:r>
              <a:rPr lang="en-GB" sz="2400" b="1" dirty="0">
                <a:solidFill>
                  <a:srgbClr val="0000CC"/>
                </a:solidFill>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is highly </a:t>
            </a:r>
            <a:r>
              <a:rPr lang="en-GB" sz="2400" b="1" dirty="0">
                <a:solidFill>
                  <a:srgbClr val="FF0000"/>
                </a:solidFill>
                <a:latin typeface="Times New Roman" panose="02020603050405020304" pitchFamily="18" charset="0"/>
                <a:cs typeface="Times New Roman" panose="02020603050405020304" pitchFamily="18" charset="0"/>
              </a:rPr>
              <a:t>customizable</a:t>
            </a:r>
            <a:r>
              <a:rPr lang="en-GB" sz="2400" dirty="0">
                <a:latin typeface="Times New Roman" panose="02020603050405020304" pitchFamily="18" charset="0"/>
                <a:cs typeface="Times New Roman" panose="02020603050405020304" pitchFamily="18" charset="0"/>
              </a:rPr>
              <a:t> and often used for </a:t>
            </a:r>
            <a:r>
              <a:rPr lang="en-GB" sz="2400" b="1" dirty="0">
                <a:solidFill>
                  <a:srgbClr val="FF0000"/>
                </a:solidFill>
                <a:latin typeface="Times New Roman" panose="02020603050405020304" pitchFamily="18" charset="0"/>
                <a:cs typeface="Times New Roman" panose="02020603050405020304" pitchFamily="18" charset="0"/>
              </a:rPr>
              <a:t>web</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file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database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Popular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Linux-based</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operating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2.1 Ubuntu Server</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A </a:t>
            </a:r>
            <a:r>
              <a:rPr lang="en-GB" sz="2400" b="1" dirty="0">
                <a:solidFill>
                  <a:srgbClr val="6600CC"/>
                </a:solidFill>
                <a:latin typeface="Times New Roman" panose="02020603050405020304" pitchFamily="18" charset="0"/>
                <a:cs typeface="Times New Roman" panose="02020603050405020304" pitchFamily="18" charset="0"/>
              </a:rPr>
              <a:t>popular</a:t>
            </a:r>
            <a:r>
              <a:rPr lang="en-GB" sz="2400" dirty="0">
                <a:latin typeface="Times New Roman" panose="02020603050405020304" pitchFamily="18" charset="0"/>
                <a:cs typeface="Times New Roman" panose="02020603050405020304" pitchFamily="18" charset="0"/>
              </a:rPr>
              <a:t> and </a:t>
            </a:r>
            <a:r>
              <a:rPr lang="en-GB" sz="2400" b="1" dirty="0">
                <a:solidFill>
                  <a:srgbClr val="6600CC"/>
                </a:solidFill>
                <a:latin typeface="Times New Roman" panose="02020603050405020304" pitchFamily="18" charset="0"/>
                <a:cs typeface="Times New Roman" panose="02020603050405020304" pitchFamily="18" charset="0"/>
              </a:rPr>
              <a:t>user-friendly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server</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distribution</a:t>
            </a:r>
            <a:r>
              <a:rPr lang="en-GB" sz="2400" dirty="0">
                <a:latin typeface="Times New Roman" panose="02020603050405020304" pitchFamily="18" charset="0"/>
                <a:cs typeface="Times New Roman" panose="02020603050405020304" pitchFamily="18" charset="0"/>
              </a:rPr>
              <a:t> that provides </a:t>
            </a:r>
            <a:r>
              <a:rPr lang="en-GB" sz="2400" b="1" dirty="0">
                <a:latin typeface="Times New Roman" panose="02020603050405020304" pitchFamily="18" charset="0"/>
                <a:cs typeface="Times New Roman" panose="02020603050405020304" pitchFamily="18" charset="0"/>
              </a:rPr>
              <a:t>tools</a:t>
            </a:r>
            <a:r>
              <a:rPr lang="en-GB" sz="2400" dirty="0">
                <a:latin typeface="Times New Roman" panose="02020603050405020304" pitchFamily="18" charset="0"/>
                <a:cs typeface="Times New Roman" panose="02020603050405020304" pitchFamily="18" charset="0"/>
              </a:rPr>
              <a:t> for </a:t>
            </a:r>
            <a:r>
              <a:rPr lang="en-GB" sz="2400" b="1" dirty="0">
                <a:solidFill>
                  <a:srgbClr val="FF0000"/>
                </a:solidFill>
                <a:latin typeface="Times New Roman" panose="02020603050405020304" pitchFamily="18" charset="0"/>
                <a:cs typeface="Times New Roman" panose="02020603050405020304" pitchFamily="18" charset="0"/>
              </a:rPr>
              <a:t>managing</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web services</a:t>
            </a:r>
            <a:r>
              <a:rPr lang="en-GB" sz="2400" dirty="0">
                <a:latin typeface="Times New Roman" panose="02020603050405020304" pitchFamily="18" charset="0"/>
                <a:cs typeface="Times New Roman" panose="02020603050405020304" pitchFamily="18" charset="0"/>
              </a:rPr>
              <a:t>, and </a:t>
            </a:r>
            <a:r>
              <a:rPr lang="en-GB" sz="2400" dirty="0">
                <a:solidFill>
                  <a:srgbClr val="FF0000"/>
                </a:solidFill>
                <a:latin typeface="Times New Roman" panose="02020603050405020304" pitchFamily="18" charset="0"/>
                <a:cs typeface="Times New Roman" panose="02020603050405020304" pitchFamily="18" charset="0"/>
              </a:rPr>
              <a:t>file</a:t>
            </a:r>
            <a:r>
              <a:rPr lang="en-GB" sz="2400" dirty="0">
                <a:latin typeface="Times New Roman" panose="02020603050405020304" pitchFamily="18" charset="0"/>
                <a:cs typeface="Times New Roman" panose="02020603050405020304" pitchFamily="18" charset="0"/>
              </a:rPr>
              <a:t> sharing</a:t>
            </a:r>
            <a:r>
              <a:rPr lang="en-GB" sz="2400" dirty="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2.2 Red Hat Enterprise Linux (RHEL)</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commercial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Linux</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distribution</a:t>
            </a:r>
            <a:r>
              <a:rPr lang="en-GB" sz="2400" dirty="0">
                <a:latin typeface="Times New Roman" panose="02020603050405020304" pitchFamily="18" charset="0"/>
                <a:cs typeface="Times New Roman" panose="02020603050405020304" pitchFamily="18" charset="0"/>
              </a:rPr>
              <a:t> known for its </a:t>
            </a:r>
            <a:r>
              <a:rPr lang="en-GB" sz="2400" b="1" dirty="0">
                <a:solidFill>
                  <a:srgbClr val="CC00CC"/>
                </a:solidFill>
                <a:latin typeface="Times New Roman" panose="02020603050405020304" pitchFamily="18" charset="0"/>
                <a:cs typeface="Times New Roman" panose="02020603050405020304" pitchFamily="18" charset="0"/>
              </a:rPr>
              <a:t>enterprise</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support</a:t>
            </a:r>
            <a:r>
              <a:rPr lang="en-GB" sz="2400" dirty="0">
                <a:latin typeface="Times New Roman" panose="02020603050405020304" pitchFamily="18" charset="0"/>
                <a:cs typeface="Times New Roman" panose="02020603050405020304" pitchFamily="18" charset="0"/>
              </a:rPr>
              <a:t> and </a:t>
            </a:r>
            <a:r>
              <a:rPr lang="en-GB" sz="2400" b="1" dirty="0">
                <a:solidFill>
                  <a:srgbClr val="CC00CC"/>
                </a:solidFill>
                <a:latin typeface="Times New Roman" panose="02020603050405020304" pitchFamily="18" charset="0"/>
                <a:cs typeface="Times New Roman" panose="02020603050405020304" pitchFamily="18" charset="0"/>
              </a:rPr>
              <a:t>robust</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management</a:t>
            </a:r>
            <a:r>
              <a:rPr lang="en-GB" sz="2400" dirty="0">
                <a:latin typeface="Times New Roman" panose="02020603050405020304" pitchFamily="18" charset="0"/>
                <a:cs typeface="Times New Roman" panose="02020603050405020304" pitchFamily="18" charset="0"/>
              </a:rPr>
              <a:t> features.</a:t>
            </a:r>
          </a:p>
        </p:txBody>
      </p:sp>
      <p:sp>
        <p:nvSpPr>
          <p:cNvPr id="4" name="Slide Number Placeholder 3">
            <a:extLst>
              <a:ext uri="{FF2B5EF4-FFF2-40B4-BE49-F238E27FC236}">
                <a16:creationId xmlns:a16="http://schemas.microsoft.com/office/drawing/2014/main" id="{71C92D92-84FF-F64C-4C18-8250E9A3259E}"/>
              </a:ext>
            </a:extLst>
          </p:cNvPr>
          <p:cNvSpPr>
            <a:spLocks noGrp="1"/>
          </p:cNvSpPr>
          <p:nvPr>
            <p:ph type="sldNum" sz="quarter" idx="12"/>
          </p:nvPr>
        </p:nvSpPr>
        <p:spPr/>
        <p:txBody>
          <a:bodyPr/>
          <a:lstStyle/>
          <a:p>
            <a:fld id="{1E2A33F3-B6EA-4EA1-B9DF-89488B72A680}" type="slidenum">
              <a:rPr lang="en-GB" smtClean="0"/>
              <a:t>10</a:t>
            </a:fld>
            <a:endParaRPr lang="en-GB"/>
          </a:p>
        </p:txBody>
      </p:sp>
    </p:spTree>
    <p:extLst>
      <p:ext uri="{BB962C8B-B14F-4D97-AF65-F5344CB8AC3E}">
        <p14:creationId xmlns:p14="http://schemas.microsoft.com/office/powerpoint/2010/main" val="404401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AA3FF-FA2E-102D-5BC0-2370B64AB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FDB06-0152-1E25-0C83-80ED8FB9908C}"/>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Popular Network Operating Systems----</a:t>
            </a:r>
          </a:p>
        </p:txBody>
      </p:sp>
      <p:sp>
        <p:nvSpPr>
          <p:cNvPr id="3" name="Content Placeholder 2">
            <a:extLst>
              <a:ext uri="{FF2B5EF4-FFF2-40B4-BE49-F238E27FC236}">
                <a16:creationId xmlns:a16="http://schemas.microsoft.com/office/drawing/2014/main" id="{E2C105CF-8E8F-6E8A-CEEA-940CECC6F2EE}"/>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300" b="1" dirty="0">
                <a:solidFill>
                  <a:srgbClr val="800000"/>
                </a:solidFill>
                <a:latin typeface="Times New Roman" panose="02020603050405020304" pitchFamily="18" charset="0"/>
                <a:cs typeface="Times New Roman" panose="02020603050405020304" pitchFamily="18" charset="0"/>
              </a:rPr>
              <a:t>2.3 CentOS</a:t>
            </a:r>
            <a:r>
              <a:rPr lang="en-GB" sz="23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300" dirty="0">
                <a:latin typeface="Times New Roman" panose="02020603050405020304" pitchFamily="18" charset="0"/>
                <a:cs typeface="Times New Roman" panose="02020603050405020304" pitchFamily="18" charset="0"/>
              </a:rPr>
              <a:t>A </a:t>
            </a:r>
            <a:r>
              <a:rPr lang="en-GB" sz="2300" b="1" dirty="0">
                <a:solidFill>
                  <a:srgbClr val="6600CC"/>
                </a:solidFill>
                <a:latin typeface="Times New Roman" panose="02020603050405020304" pitchFamily="18" charset="0"/>
                <a:cs typeface="Times New Roman" panose="02020603050405020304" pitchFamily="18" charset="0"/>
              </a:rPr>
              <a:t>community-supported distribution</a:t>
            </a:r>
            <a:r>
              <a:rPr lang="en-GB" sz="2300" b="1" dirty="0">
                <a:latin typeface="Times New Roman" panose="02020603050405020304" pitchFamily="18" charset="0"/>
                <a:cs typeface="Times New Roman" panose="02020603050405020304" pitchFamily="18" charset="0"/>
              </a:rPr>
              <a:t> </a:t>
            </a:r>
            <a:r>
              <a:rPr lang="en-GB" sz="2300" dirty="0">
                <a:latin typeface="Times New Roman" panose="02020603050405020304" pitchFamily="18" charset="0"/>
                <a:cs typeface="Times New Roman" panose="02020603050405020304" pitchFamily="18" charset="0"/>
              </a:rPr>
              <a:t>based on </a:t>
            </a:r>
            <a:r>
              <a:rPr lang="en-GB" sz="2300" b="1" dirty="0">
                <a:solidFill>
                  <a:srgbClr val="6600CC"/>
                </a:solidFill>
                <a:latin typeface="Times New Roman" panose="02020603050405020304" pitchFamily="18" charset="0"/>
                <a:cs typeface="Times New Roman" panose="02020603050405020304" pitchFamily="18" charset="0"/>
              </a:rPr>
              <a:t>RHEL(</a:t>
            </a:r>
            <a:r>
              <a:rPr lang="en-GB" sz="2300" b="1" dirty="0">
                <a:solidFill>
                  <a:srgbClr val="800000"/>
                </a:solidFill>
                <a:latin typeface="Times New Roman" panose="02020603050405020304" pitchFamily="18" charset="0"/>
                <a:cs typeface="Times New Roman" panose="02020603050405020304" pitchFamily="18" charset="0"/>
              </a:rPr>
              <a:t>Red Hat Enterprise Linux)</a:t>
            </a:r>
            <a:r>
              <a:rPr lang="en-GB" sz="2300" dirty="0">
                <a:latin typeface="Times New Roman" panose="02020603050405020304" pitchFamily="18" charset="0"/>
                <a:cs typeface="Times New Roman" panose="02020603050405020304" pitchFamily="18" charset="0"/>
              </a:rPr>
              <a:t>, commonly </a:t>
            </a:r>
            <a:r>
              <a:rPr lang="en-GB" sz="2300" b="1" dirty="0">
                <a:latin typeface="Times New Roman" panose="02020603050405020304" pitchFamily="18" charset="0"/>
                <a:cs typeface="Times New Roman" panose="02020603050405020304" pitchFamily="18" charset="0"/>
              </a:rPr>
              <a:t>used</a:t>
            </a:r>
            <a:r>
              <a:rPr lang="en-GB" sz="2300" dirty="0">
                <a:latin typeface="Times New Roman" panose="02020603050405020304" pitchFamily="18" charset="0"/>
                <a:cs typeface="Times New Roman" panose="02020603050405020304" pitchFamily="18" charset="0"/>
              </a:rPr>
              <a:t> for </a:t>
            </a:r>
            <a:r>
              <a:rPr lang="en-GB" sz="2300" b="1" dirty="0">
                <a:latin typeface="Times New Roman" panose="02020603050405020304" pitchFamily="18" charset="0"/>
                <a:cs typeface="Times New Roman" panose="02020603050405020304" pitchFamily="18" charset="0"/>
              </a:rPr>
              <a:t>web</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hosting</a:t>
            </a:r>
            <a:r>
              <a:rPr lang="en-GB" sz="2300" dirty="0">
                <a:latin typeface="Times New Roman" panose="02020603050405020304" pitchFamily="18" charset="0"/>
                <a:cs typeface="Times New Roman" panose="02020603050405020304" pitchFamily="18" charset="0"/>
              </a:rPr>
              <a:t> and </a:t>
            </a:r>
            <a:r>
              <a:rPr lang="en-GB" sz="2300" b="1" dirty="0">
                <a:latin typeface="Times New Roman" panose="02020603050405020304" pitchFamily="18" charset="0"/>
                <a:cs typeface="Times New Roman" panose="02020603050405020304" pitchFamily="18" charset="0"/>
              </a:rPr>
              <a:t>server</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deployments</a:t>
            </a:r>
            <a:r>
              <a:rPr lang="en-GB" sz="23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300" b="1" dirty="0">
                <a:solidFill>
                  <a:srgbClr val="800000"/>
                </a:solidFill>
                <a:latin typeface="Times New Roman" panose="02020603050405020304" pitchFamily="18" charset="0"/>
                <a:cs typeface="Times New Roman" panose="02020603050405020304" pitchFamily="18" charset="0"/>
              </a:rPr>
              <a:t>2.4 Debian</a:t>
            </a:r>
            <a:r>
              <a:rPr lang="en-GB" sz="23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300" dirty="0">
                <a:latin typeface="Times New Roman" panose="02020603050405020304" pitchFamily="18" charset="0"/>
                <a:cs typeface="Times New Roman" panose="02020603050405020304" pitchFamily="18" charset="0"/>
              </a:rPr>
              <a:t>A </a:t>
            </a:r>
            <a:r>
              <a:rPr lang="en-GB" sz="2300" b="1" dirty="0">
                <a:solidFill>
                  <a:srgbClr val="CC00CC"/>
                </a:solidFill>
                <a:latin typeface="Times New Roman" panose="02020603050405020304" pitchFamily="18" charset="0"/>
                <a:cs typeface="Times New Roman" panose="02020603050405020304" pitchFamily="18" charset="0"/>
              </a:rPr>
              <a:t>flexible</a:t>
            </a:r>
            <a:r>
              <a:rPr lang="en-GB" sz="2300" dirty="0">
                <a:latin typeface="Times New Roman" panose="02020603050405020304" pitchFamily="18" charset="0"/>
                <a:cs typeface="Times New Roman" panose="02020603050405020304" pitchFamily="18" charset="0"/>
              </a:rPr>
              <a:t> and </a:t>
            </a:r>
            <a:r>
              <a:rPr lang="en-GB" sz="2300" b="1" dirty="0">
                <a:solidFill>
                  <a:srgbClr val="CC00CC"/>
                </a:solidFill>
                <a:latin typeface="Times New Roman" panose="02020603050405020304" pitchFamily="18" charset="0"/>
                <a:cs typeface="Times New Roman" panose="02020603050405020304" pitchFamily="18" charset="0"/>
              </a:rPr>
              <a:t>stable</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Linux</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distribution</a:t>
            </a:r>
            <a:r>
              <a:rPr lang="en-GB" sz="2300" dirty="0">
                <a:latin typeface="Times New Roman" panose="02020603050405020304" pitchFamily="18" charset="0"/>
                <a:cs typeface="Times New Roman" panose="02020603050405020304" pitchFamily="18" charset="0"/>
              </a:rPr>
              <a:t>, often used for </a:t>
            </a:r>
            <a:r>
              <a:rPr lang="en-GB" sz="2300" b="1" dirty="0">
                <a:latin typeface="Times New Roman" panose="02020603050405020304" pitchFamily="18" charset="0"/>
                <a:cs typeface="Times New Roman" panose="02020603050405020304" pitchFamily="18" charset="0"/>
              </a:rPr>
              <a:t>server</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installations</a:t>
            </a:r>
            <a:r>
              <a:rPr lang="en-GB" sz="2300" dirty="0">
                <a:latin typeface="Times New Roman" panose="02020603050405020304" pitchFamily="18" charset="0"/>
                <a:cs typeface="Times New Roman" panose="02020603050405020304" pitchFamily="18" charset="0"/>
              </a:rPr>
              <a:t> in </a:t>
            </a:r>
            <a:r>
              <a:rPr lang="en-GB" sz="2300" b="1" dirty="0">
                <a:latin typeface="Times New Roman" panose="02020603050405020304" pitchFamily="18" charset="0"/>
                <a:cs typeface="Times New Roman" panose="02020603050405020304" pitchFamily="18" charset="0"/>
              </a:rPr>
              <a:t>network</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environments</a:t>
            </a:r>
            <a:r>
              <a:rPr lang="en-GB" sz="23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300" b="1" dirty="0">
                <a:solidFill>
                  <a:srgbClr val="6600CC"/>
                </a:solidFill>
                <a:latin typeface="Times New Roman" panose="02020603050405020304" pitchFamily="18" charset="0"/>
                <a:cs typeface="Times New Roman" panose="02020603050405020304" pitchFamily="18" charset="0"/>
              </a:rPr>
              <a:t>3. UNIX and UNIX-like Systems</a:t>
            </a:r>
          </a:p>
          <a:p>
            <a:pPr algn="just">
              <a:lnSpc>
                <a:spcPct val="150000"/>
              </a:lnSpc>
              <a:spcBef>
                <a:spcPts val="0"/>
              </a:spcBef>
              <a:buFont typeface="Wingdings" panose="05000000000000000000" pitchFamily="2" charset="2"/>
              <a:buChar char="§"/>
            </a:pPr>
            <a:r>
              <a:rPr lang="en-GB" sz="2300" b="1" dirty="0">
                <a:latin typeface="Times New Roman" panose="02020603050405020304" pitchFamily="18" charset="0"/>
                <a:cs typeface="Times New Roman" panose="02020603050405020304" pitchFamily="18" charset="0"/>
              </a:rPr>
              <a:t>UNIX-based</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systems</a:t>
            </a:r>
            <a:r>
              <a:rPr lang="en-GB" sz="2300" dirty="0">
                <a:latin typeface="Times New Roman" panose="02020603050405020304" pitchFamily="18" charset="0"/>
                <a:cs typeface="Times New Roman" panose="02020603050405020304" pitchFamily="18" charset="0"/>
              </a:rPr>
              <a:t> have been around for </a:t>
            </a:r>
            <a:r>
              <a:rPr lang="en-GB" sz="2300" b="1" dirty="0">
                <a:solidFill>
                  <a:srgbClr val="800000"/>
                </a:solidFill>
                <a:latin typeface="Times New Roman" panose="02020603050405020304" pitchFamily="18" charset="0"/>
                <a:cs typeface="Times New Roman" panose="02020603050405020304" pitchFamily="18" charset="0"/>
              </a:rPr>
              <a:t>decades</a:t>
            </a:r>
            <a:r>
              <a:rPr lang="en-GB" sz="2300" dirty="0">
                <a:latin typeface="Times New Roman" panose="02020603050405020304" pitchFamily="18" charset="0"/>
                <a:cs typeface="Times New Roman" panose="02020603050405020304" pitchFamily="18" charset="0"/>
              </a:rPr>
              <a:t> and </a:t>
            </a:r>
            <a:r>
              <a:rPr lang="en-GB" sz="2300" b="1" dirty="0">
                <a:solidFill>
                  <a:srgbClr val="800000"/>
                </a:solidFill>
                <a:latin typeface="Times New Roman" panose="02020603050405020304" pitchFamily="18" charset="0"/>
                <a:cs typeface="Times New Roman" panose="02020603050405020304" pitchFamily="18" charset="0"/>
              </a:rPr>
              <a:t>remain</a:t>
            </a:r>
            <a:r>
              <a:rPr lang="en-GB" sz="2300" dirty="0">
                <a:latin typeface="Times New Roman" panose="02020603050405020304" pitchFamily="18" charset="0"/>
                <a:cs typeface="Times New Roman" panose="02020603050405020304" pitchFamily="18" charset="0"/>
              </a:rPr>
              <a:t> a </a:t>
            </a:r>
            <a:r>
              <a:rPr lang="en-GB" sz="2300" b="1" dirty="0">
                <a:solidFill>
                  <a:srgbClr val="800000"/>
                </a:solidFill>
                <a:latin typeface="Times New Roman" panose="02020603050405020304" pitchFamily="18" charset="0"/>
                <a:cs typeface="Times New Roman" panose="02020603050405020304" pitchFamily="18" charset="0"/>
              </a:rPr>
              <a:t>staple</a:t>
            </a:r>
            <a:r>
              <a:rPr lang="en-GB" sz="2300" dirty="0">
                <a:latin typeface="Times New Roman" panose="02020603050405020304" pitchFamily="18" charset="0"/>
                <a:cs typeface="Times New Roman" panose="02020603050405020304" pitchFamily="18" charset="0"/>
              </a:rPr>
              <a:t> in </a:t>
            </a:r>
            <a:r>
              <a:rPr lang="en-GB" sz="2300" b="1" dirty="0">
                <a:solidFill>
                  <a:srgbClr val="800000"/>
                </a:solidFill>
                <a:latin typeface="Times New Roman" panose="02020603050405020304" pitchFamily="18" charset="0"/>
                <a:cs typeface="Times New Roman" panose="02020603050405020304" pitchFamily="18" charset="0"/>
              </a:rPr>
              <a:t>enterprise</a:t>
            </a:r>
            <a:r>
              <a:rPr lang="en-GB" sz="2300" dirty="0">
                <a:latin typeface="Times New Roman" panose="02020603050405020304" pitchFamily="18" charset="0"/>
                <a:cs typeface="Times New Roman" panose="02020603050405020304" pitchFamily="18" charset="0"/>
              </a:rPr>
              <a:t> </a:t>
            </a:r>
            <a:r>
              <a:rPr lang="en-GB" sz="2300" b="1" dirty="0">
                <a:solidFill>
                  <a:srgbClr val="800000"/>
                </a:solidFill>
                <a:latin typeface="Times New Roman" panose="02020603050405020304" pitchFamily="18" charset="0"/>
                <a:cs typeface="Times New Roman" panose="02020603050405020304" pitchFamily="18" charset="0"/>
              </a:rPr>
              <a:t>network</a:t>
            </a:r>
            <a:r>
              <a:rPr lang="en-GB" sz="2300" dirty="0">
                <a:latin typeface="Times New Roman" panose="02020603050405020304" pitchFamily="18" charset="0"/>
                <a:cs typeface="Times New Roman" panose="02020603050405020304" pitchFamily="18" charset="0"/>
              </a:rPr>
              <a:t> </a:t>
            </a:r>
            <a:r>
              <a:rPr lang="en-GB" sz="2300" b="1" dirty="0">
                <a:solidFill>
                  <a:srgbClr val="800000"/>
                </a:solidFill>
                <a:latin typeface="Times New Roman" panose="02020603050405020304" pitchFamily="18" charset="0"/>
                <a:cs typeface="Times New Roman" panose="02020603050405020304" pitchFamily="18" charset="0"/>
              </a:rPr>
              <a:t>environments</a:t>
            </a:r>
            <a:r>
              <a:rPr lang="en-GB" sz="23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300" b="1" dirty="0">
                <a:solidFill>
                  <a:srgbClr val="FF0000"/>
                </a:solidFill>
                <a:latin typeface="Times New Roman" panose="02020603050405020304" pitchFamily="18" charset="0"/>
                <a:cs typeface="Times New Roman" panose="02020603050405020304" pitchFamily="18" charset="0"/>
              </a:rPr>
              <a:t>UNIX</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systems</a:t>
            </a:r>
            <a:r>
              <a:rPr lang="en-GB" sz="2300" dirty="0">
                <a:latin typeface="Times New Roman" panose="02020603050405020304" pitchFamily="18" charset="0"/>
                <a:cs typeface="Times New Roman" panose="02020603050405020304" pitchFamily="18" charset="0"/>
              </a:rPr>
              <a:t> are known for their </a:t>
            </a:r>
            <a:r>
              <a:rPr lang="en-GB" sz="2300" b="1" dirty="0">
                <a:solidFill>
                  <a:srgbClr val="CC00CC"/>
                </a:solidFill>
                <a:latin typeface="Times New Roman" panose="02020603050405020304" pitchFamily="18" charset="0"/>
                <a:cs typeface="Times New Roman" panose="02020603050405020304" pitchFamily="18" charset="0"/>
              </a:rPr>
              <a:t>reliability</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scalability</a:t>
            </a:r>
            <a:r>
              <a:rPr lang="en-GB" sz="2300" dirty="0">
                <a:latin typeface="Times New Roman" panose="02020603050405020304" pitchFamily="18" charset="0"/>
                <a:cs typeface="Times New Roman" panose="02020603050405020304" pitchFamily="18" charset="0"/>
              </a:rPr>
              <a:t>, and </a:t>
            </a:r>
            <a:r>
              <a:rPr lang="en-GB" sz="2300" b="1" dirty="0">
                <a:solidFill>
                  <a:srgbClr val="CC00CC"/>
                </a:solidFill>
                <a:latin typeface="Times New Roman" panose="02020603050405020304" pitchFamily="18" charset="0"/>
                <a:cs typeface="Times New Roman" panose="02020603050405020304" pitchFamily="18" charset="0"/>
              </a:rPr>
              <a:t>robust</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networking</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capabilities</a:t>
            </a:r>
            <a:r>
              <a:rPr lang="en-GB" sz="23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300" b="1" dirty="0">
                <a:latin typeface="Times New Roman" panose="02020603050405020304" pitchFamily="18" charset="0"/>
                <a:cs typeface="Times New Roman" panose="02020603050405020304" pitchFamily="18" charset="0"/>
              </a:rPr>
              <a:t>UNIX-like</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operating</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systems</a:t>
            </a:r>
            <a:r>
              <a:rPr lang="en-GB" sz="2300" dirty="0">
                <a:latin typeface="Times New Roman" panose="02020603050405020304" pitchFamily="18" charset="0"/>
                <a:cs typeface="Times New Roman" panose="02020603050405020304" pitchFamily="18" charset="0"/>
              </a:rPr>
              <a:t> (such as </a:t>
            </a:r>
            <a:r>
              <a:rPr lang="en-GB" sz="2300" b="1" dirty="0">
                <a:solidFill>
                  <a:srgbClr val="800000"/>
                </a:solidFill>
                <a:latin typeface="Times New Roman" panose="02020603050405020304" pitchFamily="18" charset="0"/>
                <a:cs typeface="Times New Roman" panose="02020603050405020304" pitchFamily="18" charset="0"/>
              </a:rPr>
              <a:t>Linux</a:t>
            </a:r>
            <a:r>
              <a:rPr lang="en-GB" sz="2300" dirty="0">
                <a:latin typeface="Times New Roman" panose="02020603050405020304" pitchFamily="18" charset="0"/>
                <a:cs typeface="Times New Roman" panose="02020603050405020304" pitchFamily="18" charset="0"/>
              </a:rPr>
              <a:t> and </a:t>
            </a:r>
            <a:r>
              <a:rPr lang="en-GB" sz="2300" b="1" dirty="0">
                <a:solidFill>
                  <a:srgbClr val="800000"/>
                </a:solidFill>
                <a:latin typeface="Times New Roman" panose="02020603050405020304" pitchFamily="18" charset="0"/>
                <a:cs typeface="Times New Roman" panose="02020603050405020304" pitchFamily="18" charset="0"/>
              </a:rPr>
              <a:t>macOS</a:t>
            </a:r>
            <a:r>
              <a:rPr lang="en-GB" sz="2300" dirty="0">
                <a:latin typeface="Times New Roman" panose="02020603050405020304" pitchFamily="18" charset="0"/>
                <a:cs typeface="Times New Roman" panose="02020603050405020304" pitchFamily="18" charset="0"/>
              </a:rPr>
              <a:t>) are commonly used in </a:t>
            </a:r>
            <a:r>
              <a:rPr lang="en-GB" sz="2300" b="1" dirty="0">
                <a:solidFill>
                  <a:srgbClr val="800000"/>
                </a:solidFill>
                <a:latin typeface="Times New Roman" panose="02020603050405020304" pitchFamily="18" charset="0"/>
                <a:cs typeface="Times New Roman" panose="02020603050405020304" pitchFamily="18" charset="0"/>
              </a:rPr>
              <a:t>networked</a:t>
            </a:r>
            <a:r>
              <a:rPr lang="en-GB" sz="2300" dirty="0">
                <a:latin typeface="Times New Roman" panose="02020603050405020304" pitchFamily="18" charset="0"/>
                <a:cs typeface="Times New Roman" panose="02020603050405020304" pitchFamily="18" charset="0"/>
              </a:rPr>
              <a:t> </a:t>
            </a:r>
            <a:r>
              <a:rPr lang="en-GB" sz="2300" b="1" dirty="0">
                <a:solidFill>
                  <a:srgbClr val="800000"/>
                </a:solidFill>
                <a:latin typeface="Times New Roman" panose="02020603050405020304" pitchFamily="18" charset="0"/>
                <a:cs typeface="Times New Roman" panose="02020603050405020304" pitchFamily="18" charset="0"/>
              </a:rPr>
              <a:t>environments</a:t>
            </a:r>
            <a:r>
              <a:rPr lang="en-GB" sz="23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endParaRPr lang="en-GB" sz="23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063A65-B049-1A2C-0BC7-517E477CCBBF}"/>
              </a:ext>
            </a:extLst>
          </p:cNvPr>
          <p:cNvSpPr>
            <a:spLocks noGrp="1"/>
          </p:cNvSpPr>
          <p:nvPr>
            <p:ph type="sldNum" sz="quarter" idx="12"/>
          </p:nvPr>
        </p:nvSpPr>
        <p:spPr/>
        <p:txBody>
          <a:bodyPr/>
          <a:lstStyle/>
          <a:p>
            <a:fld id="{1E2A33F3-B6EA-4EA1-B9DF-89488B72A680}" type="slidenum">
              <a:rPr lang="en-GB" smtClean="0"/>
              <a:t>11</a:t>
            </a:fld>
            <a:endParaRPr lang="en-GB"/>
          </a:p>
        </p:txBody>
      </p:sp>
    </p:spTree>
    <p:extLst>
      <p:ext uri="{BB962C8B-B14F-4D97-AF65-F5344CB8AC3E}">
        <p14:creationId xmlns:p14="http://schemas.microsoft.com/office/powerpoint/2010/main" val="1744886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2E85B-7F71-EBEE-0496-CC46B7FB4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D59CA-18FA-19D9-AA3C-45C9E9E3B32C}"/>
              </a:ext>
            </a:extLst>
          </p:cNvPr>
          <p:cNvSpPr>
            <a:spLocks noGrp="1"/>
          </p:cNvSpPr>
          <p:nvPr>
            <p:ph type="title"/>
          </p:nvPr>
        </p:nvSpPr>
        <p:spPr>
          <a:xfrm>
            <a:off x="0" y="1"/>
            <a:ext cx="12192000" cy="191407"/>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Popular Network Operating Systems----</a:t>
            </a:r>
          </a:p>
        </p:txBody>
      </p:sp>
      <p:sp>
        <p:nvSpPr>
          <p:cNvPr id="3" name="Content Placeholder 2">
            <a:extLst>
              <a:ext uri="{FF2B5EF4-FFF2-40B4-BE49-F238E27FC236}">
                <a16:creationId xmlns:a16="http://schemas.microsoft.com/office/drawing/2014/main" id="{ECC62A5B-31F1-3DF4-08CC-957E3DE99DD8}"/>
              </a:ext>
            </a:extLst>
          </p:cNvPr>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Key </a:t>
            </a:r>
            <a:r>
              <a:rPr lang="en-GB" b="1" dirty="0">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of </a:t>
            </a:r>
            <a:r>
              <a:rPr lang="en-GB" b="1" dirty="0">
                <a:latin typeface="Times New Roman" panose="02020603050405020304" pitchFamily="18" charset="0"/>
                <a:cs typeface="Times New Roman" panose="02020603050405020304" pitchFamily="18" charset="0"/>
              </a:rPr>
              <a:t>UNIX-based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NOS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Multitasking</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multiuser</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capabilities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CC00CC"/>
                </a:solidFill>
                <a:latin typeface="Times New Roman" panose="02020603050405020304" pitchFamily="18" charset="0"/>
                <a:cs typeface="Times New Roman" panose="02020603050405020304" pitchFamily="18" charset="0"/>
              </a:rPr>
              <a:t>Support</a:t>
            </a:r>
            <a:r>
              <a:rPr lang="en-GB" dirty="0">
                <a:latin typeface="Times New Roman" panose="02020603050405020304" pitchFamily="18" charset="0"/>
                <a:cs typeface="Times New Roman" panose="02020603050405020304" pitchFamily="18" charset="0"/>
              </a:rPr>
              <a:t> for </a:t>
            </a:r>
            <a:r>
              <a:rPr lang="en-GB" b="1" dirty="0">
                <a:solidFill>
                  <a:srgbClr val="CC00CC"/>
                </a:solidFill>
                <a:latin typeface="Times New Roman" panose="02020603050405020304" pitchFamily="18" charset="0"/>
                <a:cs typeface="Times New Roman" panose="02020603050405020304" pitchFamily="18" charset="0"/>
              </a:rPr>
              <a:t>advanced</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networking</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protocols</a:t>
            </a:r>
            <a:r>
              <a:rPr lang="en-GB" dirty="0">
                <a:latin typeface="Times New Roman" panose="02020603050405020304" pitchFamily="18" charset="0"/>
                <a:cs typeface="Times New Roman" panose="02020603050405020304" pitchFamily="18" charset="0"/>
              </a:rPr>
              <a:t> and </a:t>
            </a:r>
            <a:r>
              <a:rPr lang="en-GB" b="1" dirty="0">
                <a:solidFill>
                  <a:srgbClr val="CC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Compatibility</a:t>
            </a:r>
            <a:r>
              <a:rPr lang="en-GB" dirty="0">
                <a:latin typeface="Times New Roman" panose="02020603050405020304" pitchFamily="18" charset="0"/>
                <a:cs typeface="Times New Roman" panose="02020603050405020304" pitchFamily="18" charset="0"/>
              </a:rPr>
              <a:t> with many </a:t>
            </a:r>
            <a:r>
              <a:rPr lang="en-GB" b="1" dirty="0">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tools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4. Novell NetWare (Historical)</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Novell NetWare</a:t>
            </a:r>
            <a:r>
              <a:rPr lang="en-GB" dirty="0">
                <a:latin typeface="Times New Roman" panose="02020603050405020304" pitchFamily="18" charset="0"/>
                <a:cs typeface="Times New Roman" panose="02020603050405020304" pitchFamily="18" charset="0"/>
              </a:rPr>
              <a:t> was one of the </a:t>
            </a:r>
            <a:r>
              <a:rPr lang="en-GB" b="1" dirty="0">
                <a:solidFill>
                  <a:srgbClr val="FF0000"/>
                </a:solidFill>
                <a:latin typeface="Times New Roman" panose="02020603050405020304" pitchFamily="18" charset="0"/>
                <a:cs typeface="Times New Roman" panose="02020603050405020304" pitchFamily="18" charset="0"/>
              </a:rPr>
              <a:t>earliest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operating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which was popular in the 1980s and 1990s.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was </a:t>
            </a:r>
            <a:r>
              <a:rPr lang="en-GB" b="1" dirty="0">
                <a:solidFill>
                  <a:srgbClr val="800000"/>
                </a:solidFill>
                <a:latin typeface="Times New Roman" panose="02020603050405020304" pitchFamily="18" charset="0"/>
                <a:cs typeface="Times New Roman" panose="02020603050405020304" pitchFamily="18" charset="0"/>
              </a:rPr>
              <a:t>primarily</a:t>
            </a:r>
            <a:r>
              <a:rPr lang="en-GB" dirty="0">
                <a:latin typeface="Times New Roman" panose="02020603050405020304" pitchFamily="18" charset="0"/>
                <a:cs typeface="Times New Roman" panose="02020603050405020304" pitchFamily="18" charset="0"/>
              </a:rPr>
              <a:t> used in </a:t>
            </a:r>
            <a:r>
              <a:rPr lang="en-GB" b="1" dirty="0">
                <a:solidFill>
                  <a:srgbClr val="800000"/>
                </a:solidFill>
                <a:latin typeface="Times New Roman" panose="02020603050405020304" pitchFamily="18" charset="0"/>
                <a:cs typeface="Times New Roman" panose="02020603050405020304" pitchFamily="18" charset="0"/>
              </a:rPr>
              <a:t>small-</a:t>
            </a:r>
            <a:r>
              <a:rPr lang="en-GB" dirty="0">
                <a:latin typeface="Times New Roman" panose="02020603050405020304" pitchFamily="18" charset="0"/>
                <a:cs typeface="Times New Roman" panose="02020603050405020304" pitchFamily="18" charset="0"/>
              </a:rPr>
              <a:t> to </a:t>
            </a:r>
            <a:r>
              <a:rPr lang="en-GB" b="1" dirty="0">
                <a:solidFill>
                  <a:srgbClr val="800000"/>
                </a:solidFill>
                <a:latin typeface="Times New Roman" panose="02020603050405020304" pitchFamily="18" charset="0"/>
                <a:cs typeface="Times New Roman" panose="02020603050405020304" pitchFamily="18" charset="0"/>
              </a:rPr>
              <a:t>medium-sized</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businesses</a:t>
            </a:r>
            <a:r>
              <a:rPr lang="en-GB" dirty="0">
                <a:latin typeface="Times New Roman" panose="02020603050405020304" pitchFamily="18" charset="0"/>
                <a:cs typeface="Times New Roman" panose="02020603050405020304" pitchFamily="18" charset="0"/>
              </a:rPr>
              <a:t> for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file</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authentication</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E6BE4E2-4E78-94B5-D52B-43329DB50055}"/>
              </a:ext>
            </a:extLst>
          </p:cNvPr>
          <p:cNvSpPr>
            <a:spLocks noGrp="1"/>
          </p:cNvSpPr>
          <p:nvPr>
            <p:ph type="sldNum" sz="quarter" idx="12"/>
          </p:nvPr>
        </p:nvSpPr>
        <p:spPr/>
        <p:txBody>
          <a:bodyPr/>
          <a:lstStyle/>
          <a:p>
            <a:fld id="{1E2A33F3-B6EA-4EA1-B9DF-89488B72A680}" type="slidenum">
              <a:rPr lang="en-GB" smtClean="0"/>
              <a:t>12</a:t>
            </a:fld>
            <a:endParaRPr lang="en-GB"/>
          </a:p>
        </p:txBody>
      </p:sp>
    </p:spTree>
    <p:extLst>
      <p:ext uri="{BB962C8B-B14F-4D97-AF65-F5344CB8AC3E}">
        <p14:creationId xmlns:p14="http://schemas.microsoft.com/office/powerpoint/2010/main" val="375373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D8385-8937-8AF3-1F81-4C575CCF0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79721-241F-8986-6B37-CC93C0F67E30}"/>
              </a:ext>
            </a:extLst>
          </p:cNvPr>
          <p:cNvSpPr>
            <a:spLocks noGrp="1"/>
          </p:cNvSpPr>
          <p:nvPr>
            <p:ph type="title"/>
          </p:nvPr>
        </p:nvSpPr>
        <p:spPr>
          <a:xfrm>
            <a:off x="0" y="1"/>
            <a:ext cx="12192000" cy="191407"/>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Popular Network Operating Systems----</a:t>
            </a:r>
          </a:p>
        </p:txBody>
      </p:sp>
      <p:sp>
        <p:nvSpPr>
          <p:cNvPr id="3" name="Content Placeholder 2">
            <a:extLst>
              <a:ext uri="{FF2B5EF4-FFF2-40B4-BE49-F238E27FC236}">
                <a16:creationId xmlns:a16="http://schemas.microsoft.com/office/drawing/2014/main" id="{AE746C40-CB4C-BB68-3A20-0E29A6ACD2FF}"/>
              </a:ext>
            </a:extLst>
          </p:cNvPr>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Key </a:t>
            </a:r>
            <a:r>
              <a:rPr lang="en-GB" b="1" dirty="0">
                <a:latin typeface="Times New Roman" panose="02020603050405020304" pitchFamily="18" charset="0"/>
                <a:cs typeface="Times New Roman" panose="02020603050405020304" pitchFamily="18" charset="0"/>
              </a:rPr>
              <a:t>features</a:t>
            </a:r>
            <a:r>
              <a:rPr lang="en-GB" dirty="0">
                <a:latin typeface="Times New Roman" panose="02020603050405020304" pitchFamily="18" charset="0"/>
                <a:cs typeface="Times New Roman" panose="02020603050405020304" pitchFamily="18" charset="0"/>
              </a:rPr>
              <a:t> of </a:t>
            </a:r>
            <a:r>
              <a:rPr lang="en-GB" b="1" dirty="0">
                <a:solidFill>
                  <a:srgbClr val="0000CC"/>
                </a:solidFill>
                <a:latin typeface="Times New Roman" panose="02020603050405020304" pitchFamily="18" charset="0"/>
                <a:cs typeface="Times New Roman" panose="02020603050405020304" pitchFamily="18" charset="0"/>
              </a:rPr>
              <a:t>NetWare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800000"/>
                </a:solidFill>
                <a:latin typeface="Times New Roman" panose="02020603050405020304" pitchFamily="18" charset="0"/>
                <a:cs typeface="Times New Roman" panose="02020603050405020304" pitchFamily="18" charset="0"/>
              </a:rPr>
              <a:t>Efficient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file</a:t>
            </a:r>
            <a:r>
              <a:rPr lang="en-GB" dirty="0">
                <a:latin typeface="Times New Roman" panose="02020603050405020304" pitchFamily="18" charset="0"/>
                <a:cs typeface="Times New Roman" panose="02020603050405020304" pitchFamily="18" charset="0"/>
              </a:rPr>
              <a:t> and </a:t>
            </a:r>
            <a:r>
              <a:rPr lang="en-GB" b="1" dirty="0">
                <a:solidFill>
                  <a:srgbClr val="800000"/>
                </a:solidFill>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Integrated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directory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NDS</a:t>
            </a:r>
            <a:r>
              <a:rPr lang="en-GB" dirty="0">
                <a:latin typeface="Times New Roman" panose="02020603050405020304" pitchFamily="18" charset="0"/>
                <a:cs typeface="Times New Roman" panose="02020603050405020304" pitchFamily="18" charset="0"/>
              </a:rPr>
              <a:t>, later renamed </a:t>
            </a:r>
            <a:r>
              <a:rPr lang="en-GB" b="1" dirty="0" err="1">
                <a:solidFill>
                  <a:srgbClr val="CC00CC"/>
                </a:solidFill>
                <a:latin typeface="Times New Roman" panose="02020603050405020304" pitchFamily="18" charset="0"/>
                <a:cs typeface="Times New Roman" panose="02020603050405020304" pitchFamily="18" charset="0"/>
              </a:rPr>
              <a:t>eDirectory</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Support</a:t>
            </a:r>
            <a:r>
              <a:rPr lang="en-GB" dirty="0">
                <a:latin typeface="Times New Roman" panose="02020603050405020304" pitchFamily="18" charset="0"/>
                <a:cs typeface="Times New Roman" panose="02020603050405020304" pitchFamily="18" charset="0"/>
              </a:rPr>
              <a:t> for </a:t>
            </a:r>
            <a:r>
              <a:rPr lang="en-GB" b="1" dirty="0">
                <a:solidFill>
                  <a:srgbClr val="6600CC"/>
                </a:solidFill>
                <a:latin typeface="Times New Roman" panose="02020603050405020304" pitchFamily="18" charset="0"/>
                <a:cs typeface="Times New Roman" panose="02020603050405020304" pitchFamily="18" charset="0"/>
              </a:rPr>
              <a:t>various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protocols</a:t>
            </a:r>
            <a:r>
              <a:rPr lang="en-GB" dirty="0">
                <a:latin typeface="Times New Roman" panose="02020603050405020304" pitchFamily="18" charset="0"/>
                <a:cs typeface="Times New Roman" panose="02020603050405020304" pitchFamily="18" charset="0"/>
              </a:rPr>
              <a:t> like </a:t>
            </a:r>
            <a:r>
              <a:rPr lang="en-GB" b="1" dirty="0">
                <a:solidFill>
                  <a:srgbClr val="6600CC"/>
                </a:solidFill>
                <a:latin typeface="Times New Roman" panose="02020603050405020304" pitchFamily="18" charset="0"/>
                <a:cs typeface="Times New Roman" panose="02020603050405020304" pitchFamily="18" charset="0"/>
              </a:rPr>
              <a:t>IPX</a:t>
            </a:r>
            <a:r>
              <a:rPr lang="en-GB" dirty="0">
                <a:latin typeface="Times New Roman" panose="02020603050405020304" pitchFamily="18" charset="0"/>
                <a:cs typeface="Times New Roman" panose="02020603050405020304" pitchFamily="18" charset="0"/>
              </a:rPr>
              <a:t>/</a:t>
            </a:r>
            <a:r>
              <a:rPr lang="en-GB" b="1" dirty="0">
                <a:solidFill>
                  <a:srgbClr val="6600CC"/>
                </a:solidFill>
                <a:latin typeface="Times New Roman" panose="02020603050405020304" pitchFamily="18" charset="0"/>
                <a:cs typeface="Times New Roman" panose="02020603050405020304" pitchFamily="18" charset="0"/>
              </a:rPr>
              <a:t>SPX</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Though </a:t>
            </a:r>
            <a:r>
              <a:rPr lang="en-GB" b="1" dirty="0">
                <a:latin typeface="Times New Roman" panose="02020603050405020304" pitchFamily="18" charset="0"/>
                <a:cs typeface="Times New Roman" panose="02020603050405020304" pitchFamily="18" charset="0"/>
              </a:rPr>
              <a:t>Novell NetWare</a:t>
            </a:r>
            <a:r>
              <a:rPr lang="en-GB" dirty="0">
                <a:latin typeface="Times New Roman" panose="02020603050405020304" pitchFamily="18" charset="0"/>
                <a:cs typeface="Times New Roman" panose="02020603050405020304" pitchFamily="18" charset="0"/>
              </a:rPr>
              <a:t> is </a:t>
            </a:r>
            <a:r>
              <a:rPr lang="en-GB" b="1" dirty="0">
                <a:solidFill>
                  <a:srgbClr val="800000"/>
                </a:solidFill>
                <a:latin typeface="Times New Roman" panose="02020603050405020304" pitchFamily="18" charset="0"/>
                <a:cs typeface="Times New Roman" panose="02020603050405020304" pitchFamily="18" charset="0"/>
              </a:rPr>
              <a:t>no longer widely used</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it played a </a:t>
            </a:r>
            <a:r>
              <a:rPr lang="en-GB" b="1" dirty="0">
                <a:latin typeface="Times New Roman" panose="02020603050405020304" pitchFamily="18" charset="0"/>
                <a:cs typeface="Times New Roman" panose="02020603050405020304" pitchFamily="18" charset="0"/>
              </a:rPr>
              <a:t>significant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role</a:t>
            </a:r>
            <a:r>
              <a:rPr lang="en-GB" dirty="0">
                <a:latin typeface="Times New Roman" panose="02020603050405020304" pitchFamily="18" charset="0"/>
                <a:cs typeface="Times New Roman" panose="02020603050405020304" pitchFamily="18" charset="0"/>
              </a:rPr>
              <a:t> in the </a:t>
            </a:r>
            <a:r>
              <a:rPr lang="en-GB" b="1" dirty="0">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of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modern</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operating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639A373-5045-BEB7-168E-23C264866EE8}"/>
              </a:ext>
            </a:extLst>
          </p:cNvPr>
          <p:cNvSpPr>
            <a:spLocks noGrp="1"/>
          </p:cNvSpPr>
          <p:nvPr>
            <p:ph type="sldNum" sz="quarter" idx="12"/>
          </p:nvPr>
        </p:nvSpPr>
        <p:spPr/>
        <p:txBody>
          <a:bodyPr/>
          <a:lstStyle/>
          <a:p>
            <a:fld id="{1E2A33F3-B6EA-4EA1-B9DF-89488B72A680}" type="slidenum">
              <a:rPr lang="en-GB" smtClean="0"/>
              <a:t>13</a:t>
            </a:fld>
            <a:endParaRPr lang="en-GB"/>
          </a:p>
        </p:txBody>
      </p:sp>
    </p:spTree>
    <p:extLst>
      <p:ext uri="{BB962C8B-B14F-4D97-AF65-F5344CB8AC3E}">
        <p14:creationId xmlns:p14="http://schemas.microsoft.com/office/powerpoint/2010/main" val="226371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18AF7-0467-9C67-C3A0-8EDA7C28F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169F7-5B35-CE69-9A64-E39440B45683}"/>
              </a:ext>
            </a:extLst>
          </p:cNvPr>
          <p:cNvSpPr>
            <a:spLocks noGrp="1"/>
          </p:cNvSpPr>
          <p:nvPr>
            <p:ph type="title"/>
          </p:nvPr>
        </p:nvSpPr>
        <p:spPr>
          <a:xfrm>
            <a:off x="0" y="1"/>
            <a:ext cx="12192000" cy="47830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Components of a Network Operating System</a:t>
            </a:r>
          </a:p>
        </p:txBody>
      </p:sp>
      <p:sp>
        <p:nvSpPr>
          <p:cNvPr id="3" name="Content Placeholder 2">
            <a:extLst>
              <a:ext uri="{FF2B5EF4-FFF2-40B4-BE49-F238E27FC236}">
                <a16:creationId xmlns:a16="http://schemas.microsoft.com/office/drawing/2014/main" id="{B4039DE2-C5E9-866F-4E51-7E8B6C15B16D}"/>
              </a:ext>
            </a:extLst>
          </p:cNvPr>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typically includes </a:t>
            </a:r>
            <a:r>
              <a:rPr lang="en-GB" sz="2600" b="1" dirty="0">
                <a:solidFill>
                  <a:srgbClr val="0000CC"/>
                </a:solidFill>
                <a:latin typeface="Times New Roman" panose="02020603050405020304" pitchFamily="18" charset="0"/>
                <a:cs typeface="Times New Roman" panose="02020603050405020304" pitchFamily="18" charset="0"/>
              </a:rPr>
              <a:t>several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components</a:t>
            </a:r>
            <a:r>
              <a:rPr lang="en-GB" sz="2600" dirty="0">
                <a:latin typeface="Times New Roman" panose="02020603050405020304" pitchFamily="18" charset="0"/>
                <a:cs typeface="Times New Roman" panose="02020603050405020304" pitchFamily="18" charset="0"/>
              </a:rPr>
              <a:t> to </a:t>
            </a:r>
            <a:r>
              <a:rPr lang="en-GB" sz="2600" b="1" dirty="0">
                <a:solidFill>
                  <a:srgbClr val="800000"/>
                </a:solidFill>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facilitate</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across</a:t>
            </a:r>
            <a:r>
              <a:rPr lang="en-GB" sz="2600" dirty="0">
                <a:latin typeface="Times New Roman" panose="02020603050405020304" pitchFamily="18" charset="0"/>
                <a:cs typeface="Times New Roman" panose="02020603050405020304" pitchFamily="18" charset="0"/>
              </a:rPr>
              <a:t> a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mj-lt"/>
              <a:buAutoNum type="arabicPeriod"/>
            </a:pPr>
            <a:r>
              <a:rPr lang="en-GB" sz="2600" b="1" dirty="0">
                <a:solidFill>
                  <a:srgbClr val="6600CC"/>
                </a:solidFill>
                <a:latin typeface="Times New Roman" panose="02020603050405020304" pitchFamily="18" charset="0"/>
                <a:cs typeface="Times New Roman" panose="02020603050405020304" pitchFamily="18" charset="0"/>
              </a:rPr>
              <a:t>Server Software</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includes the </a:t>
            </a:r>
            <a:r>
              <a:rPr lang="en-GB" sz="2600" b="1" dirty="0">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on the </a:t>
            </a:r>
            <a:r>
              <a:rPr lang="en-GB" sz="2600" b="1" dirty="0">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that provides </a:t>
            </a:r>
            <a:r>
              <a:rPr lang="en-GB" sz="2600" b="1" dirty="0">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clients</a:t>
            </a:r>
            <a:r>
              <a:rPr lang="en-GB" sz="2600" dirty="0">
                <a:latin typeface="Times New Roman" panose="02020603050405020304" pitchFamily="18" charset="0"/>
                <a:cs typeface="Times New Roman" panose="02020603050405020304" pitchFamily="18" charset="0"/>
              </a:rPr>
              <a:t>, such as </a:t>
            </a:r>
            <a:r>
              <a:rPr lang="en-GB" sz="2600" b="1" dirty="0">
                <a:solidFill>
                  <a:srgbClr val="FF0000"/>
                </a:solidFill>
                <a:latin typeface="Times New Roman" panose="02020603050405020304" pitchFamily="18" charset="0"/>
                <a:cs typeface="Times New Roman" panose="02020603050405020304" pitchFamily="18" charset="0"/>
              </a:rPr>
              <a:t>file</a:t>
            </a:r>
            <a:r>
              <a:rPr lang="en-GB" sz="2600" b="1" dirty="0">
                <a:solidFill>
                  <a:srgbClr val="6600CC"/>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printing</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user</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authentication</a:t>
            </a:r>
            <a:r>
              <a:rPr lang="en-GB" sz="2600" dirty="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2. Client Software</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on </a:t>
            </a:r>
            <a:r>
              <a:rPr lang="en-GB" sz="2600" b="1" dirty="0">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that allows them to </a:t>
            </a:r>
            <a:r>
              <a:rPr lang="en-GB" sz="2600" b="1" dirty="0">
                <a:solidFill>
                  <a:srgbClr val="800000"/>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provided by the </a:t>
            </a:r>
            <a:r>
              <a:rPr lang="en-GB" sz="2600" b="1" dirty="0">
                <a:solidFill>
                  <a:srgbClr val="80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3. Directory Services</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Directory</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like </a:t>
            </a:r>
            <a:r>
              <a:rPr lang="en-GB" sz="2600" b="1" dirty="0">
                <a:solidFill>
                  <a:srgbClr val="FF0000"/>
                </a:solidFill>
                <a:latin typeface="Times New Roman" panose="02020603050405020304" pitchFamily="18" charset="0"/>
                <a:cs typeface="Times New Roman" panose="02020603050405020304" pitchFamily="18" charset="0"/>
              </a:rPr>
              <a:t>Active Directory</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t>
            </a:r>
            <a:r>
              <a:rPr lang="en-GB" sz="2600" b="1" dirty="0">
                <a:latin typeface="Times New Roman" panose="02020603050405020304" pitchFamily="18" charset="0"/>
                <a:cs typeface="Times New Roman" panose="02020603050405020304" pitchFamily="18" charset="0"/>
              </a:rPr>
              <a:t>Windows</a:t>
            </a:r>
            <a:r>
              <a:rPr lang="en-GB" sz="2600" dirty="0">
                <a:latin typeface="Times New Roman" panose="02020603050405020304" pitchFamily="18" charset="0"/>
                <a:cs typeface="Times New Roman" panose="02020603050405020304" pitchFamily="18" charset="0"/>
              </a:rPr>
              <a:t>) or </a:t>
            </a:r>
            <a:r>
              <a:rPr lang="en-GB" sz="2600" b="1" dirty="0">
                <a:solidFill>
                  <a:srgbClr val="FF0000"/>
                </a:solidFill>
                <a:latin typeface="Times New Roman" panose="02020603050405020304" pitchFamily="18" charset="0"/>
                <a:cs typeface="Times New Roman" panose="02020603050405020304" pitchFamily="18" charset="0"/>
              </a:rPr>
              <a:t>LDAP</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Linux</a:t>
            </a:r>
            <a:r>
              <a:rPr lang="en-GB" sz="2600" dirty="0">
                <a:latin typeface="Times New Roman" panose="02020603050405020304" pitchFamily="18" charset="0"/>
                <a:cs typeface="Times New Roman" panose="02020603050405020304" pitchFamily="18" charset="0"/>
              </a:rPr>
              <a:t>/</a:t>
            </a:r>
            <a:r>
              <a:rPr lang="en-GB" sz="2600" b="1" dirty="0">
                <a:latin typeface="Times New Roman" panose="02020603050405020304" pitchFamily="18" charset="0"/>
                <a:cs typeface="Times New Roman" panose="02020603050405020304" pitchFamily="18" charset="0"/>
              </a:rPr>
              <a:t>Unix</a:t>
            </a:r>
            <a:r>
              <a:rPr lang="en-GB" sz="2600" dirty="0">
                <a:latin typeface="Times New Roman" panose="02020603050405020304" pitchFamily="18" charset="0"/>
                <a:cs typeface="Times New Roman" panose="02020603050405020304" pitchFamily="18" charset="0"/>
              </a:rPr>
              <a:t>) provide </a:t>
            </a:r>
            <a:r>
              <a:rPr lang="en-GB" sz="2600" b="1" dirty="0">
                <a:solidFill>
                  <a:srgbClr val="CC00CC"/>
                </a:solidFill>
                <a:latin typeface="Times New Roman" panose="02020603050405020304" pitchFamily="18" charset="0"/>
                <a:cs typeface="Times New Roman" panose="02020603050405020304" pitchFamily="18" charset="0"/>
              </a:rPr>
              <a:t>centralized management</a:t>
            </a:r>
            <a:r>
              <a:rPr lang="en-GB" sz="2600" dirty="0">
                <a:solidFill>
                  <a:srgbClr val="CC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t>
            </a: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user accounts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security policies</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5C217BA3-470B-4114-E722-9A428911B361}"/>
              </a:ext>
            </a:extLst>
          </p:cNvPr>
          <p:cNvSpPr>
            <a:spLocks noGrp="1"/>
          </p:cNvSpPr>
          <p:nvPr>
            <p:ph type="sldNum" sz="quarter" idx="12"/>
          </p:nvPr>
        </p:nvSpPr>
        <p:spPr/>
        <p:txBody>
          <a:bodyPr/>
          <a:lstStyle/>
          <a:p>
            <a:fld id="{1E2A33F3-B6EA-4EA1-B9DF-89488B72A680}" type="slidenum">
              <a:rPr lang="en-GB" smtClean="0"/>
              <a:t>14</a:t>
            </a:fld>
            <a:endParaRPr lang="en-GB" dirty="0"/>
          </a:p>
        </p:txBody>
      </p:sp>
    </p:spTree>
    <p:extLst>
      <p:ext uri="{BB962C8B-B14F-4D97-AF65-F5344CB8AC3E}">
        <p14:creationId xmlns:p14="http://schemas.microsoft.com/office/powerpoint/2010/main" val="2177374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38681-54CF-E18C-4F82-14F54D544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DCD99-83E5-FE87-D7EE-11120882770F}"/>
              </a:ext>
            </a:extLst>
          </p:cNvPr>
          <p:cNvSpPr>
            <a:spLocks noGrp="1"/>
          </p:cNvSpPr>
          <p:nvPr>
            <p:ph type="title"/>
          </p:nvPr>
        </p:nvSpPr>
        <p:spPr>
          <a:xfrm>
            <a:off x="0" y="1"/>
            <a:ext cx="12192000" cy="47830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Components of a Network Operating System-----</a:t>
            </a:r>
          </a:p>
        </p:txBody>
      </p:sp>
      <p:sp>
        <p:nvSpPr>
          <p:cNvPr id="3" name="Content Placeholder 2">
            <a:extLst>
              <a:ext uri="{FF2B5EF4-FFF2-40B4-BE49-F238E27FC236}">
                <a16:creationId xmlns:a16="http://schemas.microsoft.com/office/drawing/2014/main" id="{090232E0-32B5-7E88-27E5-0A81EA36287D}"/>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4. Network Protocols</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supports</a:t>
            </a:r>
            <a:r>
              <a:rPr lang="en-GB" sz="2600" dirty="0">
                <a:latin typeface="Times New Roman" panose="02020603050405020304" pitchFamily="18" charset="0"/>
                <a:cs typeface="Times New Roman" panose="02020603050405020304" pitchFamily="18" charset="0"/>
              </a:rPr>
              <a:t> various </a:t>
            </a:r>
            <a:r>
              <a:rPr lang="en-GB" sz="2600" b="1" dirty="0">
                <a:latin typeface="Times New Roman" panose="02020603050405020304" pitchFamily="18" charset="0"/>
                <a:cs typeface="Times New Roman" panose="02020603050405020304" pitchFamily="18" charset="0"/>
              </a:rPr>
              <a:t>protocols</a:t>
            </a:r>
            <a:r>
              <a:rPr lang="en-GB" sz="2600" dirty="0">
                <a:latin typeface="Times New Roman" panose="02020603050405020304" pitchFamily="18" charset="0"/>
                <a:cs typeface="Times New Roman" panose="02020603050405020304" pitchFamily="18" charset="0"/>
              </a:rPr>
              <a:t> for </a:t>
            </a:r>
            <a:r>
              <a:rPr lang="en-GB" sz="2600" b="1" dirty="0">
                <a:solidFill>
                  <a:srgbClr val="800000"/>
                </a:solidFill>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between devices on the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most </a:t>
            </a:r>
            <a:r>
              <a:rPr lang="en-GB" sz="2600" b="1" dirty="0">
                <a:latin typeface="Times New Roman" panose="02020603050405020304" pitchFamily="18" charset="0"/>
                <a:cs typeface="Times New Roman" panose="02020603050405020304" pitchFamily="18" charset="0"/>
              </a:rPr>
              <a:t>common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protocols</a:t>
            </a:r>
            <a:r>
              <a:rPr lang="en-GB" sz="2600" dirty="0">
                <a:latin typeface="Times New Roman" panose="02020603050405020304" pitchFamily="18" charset="0"/>
                <a:cs typeface="Times New Roman" panose="02020603050405020304" pitchFamily="18" charset="0"/>
              </a:rPr>
              <a:t> include:</a:t>
            </a:r>
          </a:p>
          <a:p>
            <a:pPr marL="514350" indent="-514350" algn="just">
              <a:lnSpc>
                <a:spcPct val="150000"/>
              </a:lnSpc>
              <a:spcBef>
                <a:spcPts val="0"/>
              </a:spcBef>
              <a:buAutoNum type="alphaUcPeriod"/>
            </a:pPr>
            <a:r>
              <a:rPr lang="en-GB" sz="2600" b="1" dirty="0">
                <a:solidFill>
                  <a:srgbClr val="800000"/>
                </a:solidFill>
                <a:latin typeface="Times New Roman" panose="02020603050405020304" pitchFamily="18" charset="0"/>
                <a:cs typeface="Times New Roman" panose="02020603050405020304" pitchFamily="18" charset="0"/>
              </a:rPr>
              <a:t>TCP/IP</a:t>
            </a:r>
            <a:r>
              <a:rPr lang="en-GB" sz="26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0000CC"/>
                </a:solidFill>
                <a:latin typeface="Times New Roman" panose="02020603050405020304" pitchFamily="18" charset="0"/>
                <a:cs typeface="Times New Roman" panose="02020603050405020304" pitchFamily="18" charset="0"/>
              </a:rPr>
              <a:t>foundational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protocol</a:t>
            </a:r>
            <a:r>
              <a:rPr lang="en-GB" sz="2600" dirty="0">
                <a:latin typeface="Times New Roman" panose="02020603050405020304" pitchFamily="18" charset="0"/>
                <a:cs typeface="Times New Roman" panose="02020603050405020304" pitchFamily="18" charset="0"/>
              </a:rPr>
              <a:t> for </a:t>
            </a:r>
            <a:r>
              <a:rPr lang="en-GB" sz="2600" b="1" dirty="0">
                <a:solidFill>
                  <a:srgbClr val="0000CC"/>
                </a:solidFill>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on the </a:t>
            </a:r>
            <a:r>
              <a:rPr lang="en-GB" sz="2600" b="1" dirty="0">
                <a:latin typeface="Times New Roman" panose="02020603050405020304" pitchFamily="18" charset="0"/>
                <a:cs typeface="Times New Roman" panose="02020603050405020304" pitchFamily="18" charset="0"/>
              </a:rPr>
              <a:t>internet</a:t>
            </a:r>
            <a:r>
              <a:rPr lang="en-GB" sz="2600" dirty="0">
                <a:latin typeface="Times New Roman" panose="02020603050405020304" pitchFamily="18" charset="0"/>
                <a:cs typeface="Times New Roman" panose="02020603050405020304" pitchFamily="18" charset="0"/>
              </a:rPr>
              <a:t> and most </a:t>
            </a:r>
            <a:r>
              <a:rPr lang="en-GB" sz="2600" b="1" dirty="0">
                <a:latin typeface="Times New Roman" panose="02020603050405020304" pitchFamily="18" charset="0"/>
                <a:cs typeface="Times New Roman" panose="02020603050405020304" pitchFamily="18" charset="0"/>
              </a:rPr>
              <a:t>modern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B. SMB/CIFS</a:t>
            </a:r>
            <a:r>
              <a:rPr lang="en-GB" sz="26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Used for </a:t>
            </a:r>
            <a:r>
              <a:rPr lang="en-GB" sz="2600" b="1" dirty="0">
                <a:solidFill>
                  <a:srgbClr val="6600CC"/>
                </a:solidFill>
                <a:latin typeface="Times New Roman" panose="02020603050405020304" pitchFamily="18" charset="0"/>
                <a:cs typeface="Times New Roman" panose="02020603050405020304" pitchFamily="18" charset="0"/>
              </a:rPr>
              <a:t>file sharing</a:t>
            </a:r>
            <a:r>
              <a:rPr lang="en-GB" sz="2600" dirty="0">
                <a:solidFill>
                  <a:srgbClr val="66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6600CC"/>
                </a:solidFill>
                <a:latin typeface="Times New Roman" panose="02020603050405020304" pitchFamily="18" charset="0"/>
                <a:cs typeface="Times New Roman" panose="02020603050405020304" pitchFamily="18" charset="0"/>
              </a:rPr>
              <a:t>printer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in </a:t>
            </a:r>
            <a:r>
              <a:rPr lang="en-GB" sz="2600" b="1" dirty="0">
                <a:solidFill>
                  <a:srgbClr val="6600CC"/>
                </a:solidFill>
                <a:latin typeface="Times New Roman" panose="02020603050405020304" pitchFamily="18" charset="0"/>
                <a:cs typeface="Times New Roman" panose="02020603050405020304" pitchFamily="18" charset="0"/>
              </a:rPr>
              <a:t>Windows-based</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C. NFS</a:t>
            </a:r>
            <a:r>
              <a:rPr lang="en-GB" sz="26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solidFill>
                  <a:srgbClr val="0000CC"/>
                </a:solidFill>
                <a:latin typeface="Times New Roman" panose="02020603050405020304" pitchFamily="18" charset="0"/>
                <a:cs typeface="Times New Roman" panose="02020603050405020304" pitchFamily="18" charset="0"/>
              </a:rPr>
              <a:t>protocol</a:t>
            </a:r>
            <a:r>
              <a:rPr lang="en-GB" sz="2600" dirty="0">
                <a:latin typeface="Times New Roman" panose="02020603050405020304" pitchFamily="18" charset="0"/>
                <a:cs typeface="Times New Roman" panose="02020603050405020304" pitchFamily="18" charset="0"/>
              </a:rPr>
              <a:t> commonly used in </a:t>
            </a:r>
            <a:r>
              <a:rPr lang="en-GB" sz="2600" b="1" dirty="0">
                <a:solidFill>
                  <a:srgbClr val="0000CC"/>
                </a:solidFill>
                <a:latin typeface="Times New Roman" panose="02020603050405020304" pitchFamily="18" charset="0"/>
                <a:cs typeface="Times New Roman" panose="02020603050405020304" pitchFamily="18" charset="0"/>
              </a:rPr>
              <a:t>Unix</a:t>
            </a:r>
            <a:r>
              <a:rPr lang="en-GB" sz="2600" dirty="0">
                <a:latin typeface="Times New Roman" panose="02020603050405020304" pitchFamily="18" charset="0"/>
                <a:cs typeface="Times New Roman" panose="02020603050405020304" pitchFamily="18" charset="0"/>
              </a:rPr>
              <a:t>/</a:t>
            </a:r>
            <a:r>
              <a:rPr lang="en-GB" sz="2600" b="1" dirty="0">
                <a:solidFill>
                  <a:srgbClr val="0000CC"/>
                </a:solidFill>
                <a:latin typeface="Times New Roman" panose="02020603050405020304" pitchFamily="18" charset="0"/>
                <a:cs typeface="Times New Roman" panose="02020603050405020304" pitchFamily="18" charset="0"/>
              </a:rPr>
              <a:t>Linux</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for </a:t>
            </a:r>
            <a:r>
              <a:rPr lang="en-GB" sz="2600" b="1" dirty="0">
                <a:solidFill>
                  <a:srgbClr val="0000CC"/>
                </a:solidFill>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6870A11C-DAC2-036B-C0EA-5A951092C8F4}"/>
              </a:ext>
            </a:extLst>
          </p:cNvPr>
          <p:cNvSpPr>
            <a:spLocks noGrp="1"/>
          </p:cNvSpPr>
          <p:nvPr>
            <p:ph type="sldNum" sz="quarter" idx="12"/>
          </p:nvPr>
        </p:nvSpPr>
        <p:spPr/>
        <p:txBody>
          <a:bodyPr/>
          <a:lstStyle/>
          <a:p>
            <a:fld id="{1E2A33F3-B6EA-4EA1-B9DF-89488B72A680}" type="slidenum">
              <a:rPr lang="en-GB" smtClean="0"/>
              <a:t>15</a:t>
            </a:fld>
            <a:endParaRPr lang="en-GB"/>
          </a:p>
        </p:txBody>
      </p:sp>
    </p:spTree>
    <p:extLst>
      <p:ext uri="{BB962C8B-B14F-4D97-AF65-F5344CB8AC3E}">
        <p14:creationId xmlns:p14="http://schemas.microsoft.com/office/powerpoint/2010/main" val="1752992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325D5-E527-F6BE-AD29-55A275600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0A526-8DC4-9B0B-3208-659EB320D63A}"/>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Components of a Network Operating System-----</a:t>
            </a:r>
          </a:p>
        </p:txBody>
      </p:sp>
      <p:sp>
        <p:nvSpPr>
          <p:cNvPr id="3" name="Content Placeholder 2">
            <a:extLst>
              <a:ext uri="{FF2B5EF4-FFF2-40B4-BE49-F238E27FC236}">
                <a16:creationId xmlns:a16="http://schemas.microsoft.com/office/drawing/2014/main" id="{653BB592-B938-067F-A638-3E2E48C6F1B6}"/>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5. Security Services</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includes </a:t>
            </a:r>
            <a:r>
              <a:rPr lang="en-GB" sz="2600" b="1" dirty="0">
                <a:solidFill>
                  <a:srgbClr val="CC00CC"/>
                </a:solidFill>
                <a:latin typeface="Times New Roman" panose="02020603050405020304" pitchFamily="18" charset="0"/>
                <a:cs typeface="Times New Roman" panose="02020603050405020304" pitchFamily="18" charset="0"/>
              </a:rPr>
              <a:t>tools</a:t>
            </a:r>
            <a:r>
              <a:rPr lang="en-GB" sz="2600" dirty="0">
                <a:latin typeface="Times New Roman" panose="02020603050405020304" pitchFamily="18" charset="0"/>
                <a:cs typeface="Times New Roman" panose="02020603050405020304" pitchFamily="18" charset="0"/>
              </a:rPr>
              <a:t> and </a:t>
            </a:r>
            <a:r>
              <a:rPr lang="en-GB" sz="2600" b="1" dirty="0">
                <a:solidFill>
                  <a:srgbClr val="CC00CC"/>
                </a:solidFill>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to </a:t>
            </a:r>
            <a:r>
              <a:rPr lang="en-GB" sz="2600" b="1" dirty="0">
                <a:solidFill>
                  <a:srgbClr val="CC00CC"/>
                </a:solidFill>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such as </a:t>
            </a:r>
            <a:r>
              <a:rPr lang="en-GB" sz="2600" b="1" dirty="0">
                <a:solidFill>
                  <a:srgbClr val="800000"/>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permissions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firewall</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configuration</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encryption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6. Management Tools</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a:t>
            </a:r>
            <a:r>
              <a:rPr lang="en-GB" sz="2600" b="1" dirty="0">
                <a:solidFill>
                  <a:srgbClr val="0000CC"/>
                </a:solidFill>
                <a:latin typeface="Times New Roman" panose="02020603050405020304" pitchFamily="18" charset="0"/>
                <a:cs typeface="Times New Roman" panose="02020603050405020304" pitchFamily="18" charset="0"/>
              </a:rPr>
              <a:t>tools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allow</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monitor</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troubleshoot</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Examples</a:t>
            </a:r>
            <a:r>
              <a:rPr lang="en-GB" sz="2600" dirty="0">
                <a:latin typeface="Times New Roman" panose="02020603050405020304" pitchFamily="18" charset="0"/>
                <a:cs typeface="Times New Roman" panose="02020603050405020304" pitchFamily="18" charset="0"/>
              </a:rPr>
              <a:t> include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b="1"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Monitor</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Remote</a:t>
            </a:r>
            <a:r>
              <a:rPr lang="en-GB" sz="2600" b="1"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Desktop</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Group Policy Management</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Performance Monitoring</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6870B35-0D2F-1C9C-497F-59BEB31ED60F}"/>
              </a:ext>
            </a:extLst>
          </p:cNvPr>
          <p:cNvSpPr>
            <a:spLocks noGrp="1"/>
          </p:cNvSpPr>
          <p:nvPr>
            <p:ph type="sldNum" sz="quarter" idx="12"/>
          </p:nvPr>
        </p:nvSpPr>
        <p:spPr/>
        <p:txBody>
          <a:bodyPr/>
          <a:lstStyle/>
          <a:p>
            <a:fld id="{1E2A33F3-B6EA-4EA1-B9DF-89488B72A680}" type="slidenum">
              <a:rPr lang="en-GB" smtClean="0"/>
              <a:t>16</a:t>
            </a:fld>
            <a:endParaRPr lang="en-GB"/>
          </a:p>
        </p:txBody>
      </p:sp>
    </p:spTree>
    <p:extLst>
      <p:ext uri="{BB962C8B-B14F-4D97-AF65-F5344CB8AC3E}">
        <p14:creationId xmlns:p14="http://schemas.microsoft.com/office/powerpoint/2010/main" val="162195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2CBAD-400D-ACE9-1847-1145B9DD0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558CA-EC9B-9566-4CD3-12DB2B92B0C2}"/>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Functions of a Network Operating System</a:t>
            </a:r>
          </a:p>
        </p:txBody>
      </p:sp>
      <p:sp>
        <p:nvSpPr>
          <p:cNvPr id="3" name="Content Placeholder 2">
            <a:extLst>
              <a:ext uri="{FF2B5EF4-FFF2-40B4-BE49-F238E27FC236}">
                <a16:creationId xmlns:a16="http://schemas.microsoft.com/office/drawing/2014/main" id="{848DC853-53A5-5144-5876-997D4F87CF51}"/>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1. Network Resource Management</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enables the </a:t>
            </a:r>
            <a:r>
              <a:rPr lang="en-GB" sz="2600" b="1" dirty="0">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such as </a:t>
            </a:r>
            <a:r>
              <a:rPr lang="en-GB" sz="2600" b="1" dirty="0">
                <a:solidFill>
                  <a:srgbClr val="800000"/>
                </a:solidFill>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applications</a:t>
            </a:r>
            <a:r>
              <a:rPr lang="en-GB" sz="2600" dirty="0">
                <a:latin typeface="Times New Roman" panose="02020603050405020304" pitchFamily="18" charset="0"/>
                <a:cs typeface="Times New Roman" panose="02020603050405020304" pitchFamily="18" charset="0"/>
              </a:rPr>
              <a:t> across the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allowing </a:t>
            </a:r>
            <a:r>
              <a:rPr lang="en-GB" sz="2600" b="1" dirty="0">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them </a:t>
            </a:r>
            <a:r>
              <a:rPr lang="en-GB" sz="2600" b="1" dirty="0">
                <a:latin typeface="Times New Roman" panose="02020603050405020304" pitchFamily="18" charset="0"/>
                <a:cs typeface="Times New Roman" panose="02020603050405020304" pitchFamily="18" charset="0"/>
              </a:rPr>
              <a:t>centrally</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2. Centralized Authentication</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provides </a:t>
            </a:r>
            <a:r>
              <a:rPr lang="en-GB" sz="2600" b="1" dirty="0">
                <a:solidFill>
                  <a:srgbClr val="FF0000"/>
                </a:solidFill>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authorization</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that only </a:t>
            </a:r>
            <a:r>
              <a:rPr lang="en-GB" sz="2600" b="1" dirty="0">
                <a:solidFill>
                  <a:srgbClr val="CC00CC"/>
                </a:solidFill>
                <a:latin typeface="Times New Roman" panose="02020603050405020304" pitchFamily="18" charset="0"/>
                <a:cs typeface="Times New Roman" panose="02020603050405020304" pitchFamily="18" charset="0"/>
              </a:rPr>
              <a:t>authorized</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individuals</a:t>
            </a:r>
            <a:r>
              <a:rPr lang="en-GB" sz="2600" dirty="0">
                <a:latin typeface="Times New Roman" panose="02020603050405020304" pitchFamily="18" charset="0"/>
                <a:cs typeface="Times New Roman" panose="02020603050405020304" pitchFamily="18" charset="0"/>
              </a:rPr>
              <a:t> can </a:t>
            </a:r>
            <a:r>
              <a:rPr lang="en-GB" sz="2600" b="1" dirty="0">
                <a:solidFill>
                  <a:srgbClr val="CC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3. Network Security</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typically includes </a:t>
            </a:r>
            <a:r>
              <a:rPr lang="en-GB" sz="2600" b="1" dirty="0">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such as </a:t>
            </a:r>
          </a:p>
          <a:p>
            <a:pPr marL="0" indent="0" algn="just">
              <a:lnSpc>
                <a:spcPct val="150000"/>
              </a:lnSpc>
              <a:spcBef>
                <a:spcPts val="0"/>
              </a:spcBef>
              <a:buNone/>
            </a:pPr>
            <a:r>
              <a:rPr lang="en-GB" sz="2600" b="1" dirty="0">
                <a:solidFill>
                  <a:srgbClr val="800000"/>
                </a:solidFill>
                <a:latin typeface="Times New Roman" panose="02020603050405020304" pitchFamily="18" charset="0"/>
                <a:cs typeface="Times New Roman" panose="02020603050405020304" pitchFamily="18" charset="0"/>
              </a:rPr>
              <a:t>		firewalls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intrusion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detection</a:t>
            </a:r>
            <a:r>
              <a:rPr lang="en-GB" sz="2600" dirty="0">
                <a:latin typeface="Times New Roman" panose="02020603050405020304" pitchFamily="18" charset="0"/>
                <a:cs typeface="Times New Roman" panose="02020603050405020304" pitchFamily="18" charset="0"/>
              </a:rPr>
              <a:t>/</a:t>
            </a:r>
            <a:r>
              <a:rPr lang="en-GB" sz="2600" b="1" dirty="0">
                <a:solidFill>
                  <a:srgbClr val="800000"/>
                </a:solidFill>
                <a:latin typeface="Times New Roman" panose="02020603050405020304" pitchFamily="18" charset="0"/>
                <a:cs typeface="Times New Roman" panose="02020603050405020304" pitchFamily="18" charset="0"/>
              </a:rPr>
              <a:t>prevention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encryption</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access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control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lists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ACLs</a:t>
            </a:r>
            <a:r>
              <a:rPr lang="en-GB" sz="2600" dirty="0">
                <a:latin typeface="Times New Roman" panose="02020603050405020304" pitchFamily="18" charset="0"/>
                <a:cs typeface="Times New Roman" panose="02020603050405020304" pitchFamily="18" charset="0"/>
              </a:rPr>
              <a:t>) to </a:t>
            </a:r>
            <a:r>
              <a:rPr lang="en-GB" sz="2600" b="1" dirty="0">
                <a:solidFill>
                  <a:srgbClr val="0000CC"/>
                </a:solidFill>
                <a:latin typeface="Times New Roman" panose="02020603050405020304" pitchFamily="18" charset="0"/>
                <a:cs typeface="Times New Roman" panose="02020603050405020304" pitchFamily="18" charset="0"/>
              </a:rPr>
              <a:t>protect</a:t>
            </a:r>
            <a:r>
              <a:rPr lang="en-GB" sz="2600" dirty="0">
                <a:latin typeface="Times New Roman" panose="02020603050405020304" pitchFamily="18" charset="0"/>
                <a:cs typeface="Times New Roman" panose="02020603050405020304" pitchFamily="18" charset="0"/>
              </a:rPr>
              <a:t> the </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network</a:t>
            </a:r>
            <a:r>
              <a:rPr lang="en-GB" sz="2600" dirty="0">
                <a:latin typeface="Times New Roman" panose="02020603050405020304" pitchFamily="18" charset="0"/>
                <a:cs typeface="Times New Roman" panose="02020603050405020304" pitchFamily="18" charset="0"/>
              </a:rPr>
              <a:t> from </a:t>
            </a:r>
            <a:r>
              <a:rPr lang="en-GB" sz="2600" b="1" dirty="0">
                <a:solidFill>
                  <a:srgbClr val="0000CC"/>
                </a:solidFill>
                <a:latin typeface="Times New Roman" panose="02020603050405020304" pitchFamily="18" charset="0"/>
                <a:cs typeface="Times New Roman" panose="02020603050405020304" pitchFamily="18" charset="0"/>
              </a:rPr>
              <a:t>unauthorized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threats</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503B26D-D751-49C2-13F3-64ACDE74FCD9}"/>
              </a:ext>
            </a:extLst>
          </p:cNvPr>
          <p:cNvSpPr>
            <a:spLocks noGrp="1"/>
          </p:cNvSpPr>
          <p:nvPr>
            <p:ph type="sldNum" sz="quarter" idx="12"/>
          </p:nvPr>
        </p:nvSpPr>
        <p:spPr/>
        <p:txBody>
          <a:bodyPr/>
          <a:lstStyle/>
          <a:p>
            <a:fld id="{1E2A33F3-B6EA-4EA1-B9DF-89488B72A680}" type="slidenum">
              <a:rPr lang="en-GB" smtClean="0"/>
              <a:t>17</a:t>
            </a:fld>
            <a:endParaRPr lang="en-GB"/>
          </a:p>
        </p:txBody>
      </p:sp>
    </p:spTree>
    <p:extLst>
      <p:ext uri="{BB962C8B-B14F-4D97-AF65-F5344CB8AC3E}">
        <p14:creationId xmlns:p14="http://schemas.microsoft.com/office/powerpoint/2010/main" val="3367001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802D6-70DC-C92C-296C-C1607DE9E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6CBB6-9048-80F6-7699-20E13D9D7623}"/>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Functions of a Network Operating System------</a:t>
            </a:r>
          </a:p>
        </p:txBody>
      </p:sp>
      <p:sp>
        <p:nvSpPr>
          <p:cNvPr id="3" name="Content Placeholder 2">
            <a:extLst>
              <a:ext uri="{FF2B5EF4-FFF2-40B4-BE49-F238E27FC236}">
                <a16:creationId xmlns:a16="http://schemas.microsoft.com/office/drawing/2014/main" id="{1F6C5FB4-49C7-9A7E-88B3-65775DCE6E93}"/>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4. Remote Access</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Remote users can connect to the network through VPNs or remote desktop services, allowing them to access files, applications, and other resources as if they were physically present on the network.</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5. File and Print Services</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NOS manages the sharing of files and printers across the network, providing seamless access to these resources for users.</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6. Monitoring and Troubleshooting</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NOS includes tools to monitor the health and performance of the network and troubleshoot issues that may arise.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can include bandwidth usage, system status, and connectivity issues.</a:t>
            </a:r>
          </a:p>
        </p:txBody>
      </p:sp>
      <p:sp>
        <p:nvSpPr>
          <p:cNvPr id="4" name="Slide Number Placeholder 3">
            <a:extLst>
              <a:ext uri="{FF2B5EF4-FFF2-40B4-BE49-F238E27FC236}">
                <a16:creationId xmlns:a16="http://schemas.microsoft.com/office/drawing/2014/main" id="{DFA1D89E-DB15-632F-99FF-69A52E58CB77}"/>
              </a:ext>
            </a:extLst>
          </p:cNvPr>
          <p:cNvSpPr>
            <a:spLocks noGrp="1"/>
          </p:cNvSpPr>
          <p:nvPr>
            <p:ph type="sldNum" sz="quarter" idx="12"/>
          </p:nvPr>
        </p:nvSpPr>
        <p:spPr/>
        <p:txBody>
          <a:bodyPr/>
          <a:lstStyle/>
          <a:p>
            <a:fld id="{1E2A33F3-B6EA-4EA1-B9DF-89488B72A680}" type="slidenum">
              <a:rPr lang="en-GB" smtClean="0"/>
              <a:t>18</a:t>
            </a:fld>
            <a:endParaRPr lang="en-GB"/>
          </a:p>
        </p:txBody>
      </p:sp>
    </p:spTree>
    <p:extLst>
      <p:ext uri="{BB962C8B-B14F-4D97-AF65-F5344CB8AC3E}">
        <p14:creationId xmlns:p14="http://schemas.microsoft.com/office/powerpoint/2010/main" val="3401028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157B0-4DA1-9236-B859-4FAEA31F9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8A1970-77DA-8E1F-3268-81C736693F0A}"/>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Advantages of a Network Operating System</a:t>
            </a:r>
          </a:p>
        </p:txBody>
      </p:sp>
      <p:sp>
        <p:nvSpPr>
          <p:cNvPr id="3" name="Content Placeholder 2">
            <a:extLst>
              <a:ext uri="{FF2B5EF4-FFF2-40B4-BE49-F238E27FC236}">
                <a16:creationId xmlns:a16="http://schemas.microsoft.com/office/drawing/2014/main" id="{E6005041-2DDA-417E-687F-B237F2C85D96}"/>
              </a:ext>
            </a:extLst>
          </p:cNvPr>
          <p:cNvSpPr>
            <a:spLocks noGrp="1"/>
          </p:cNvSpPr>
          <p:nvPr>
            <p:ph idx="1"/>
          </p:nvPr>
        </p:nvSpPr>
        <p:spPr>
          <a:xfrm>
            <a:off x="0" y="327932"/>
            <a:ext cx="12192000" cy="6530067"/>
          </a:xfrm>
        </p:spPr>
        <p:txBody>
          <a:bodyPr>
            <a:noAutofit/>
          </a:bodyPr>
          <a:lstStyle/>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Centralized Management</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can </a:t>
            </a:r>
            <a:r>
              <a:rPr lang="en-GB" sz="2600" b="1" dirty="0">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all </a:t>
            </a:r>
            <a:r>
              <a:rPr lang="en-GB" sz="2600" b="1" dirty="0">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from a </a:t>
            </a:r>
            <a:r>
              <a:rPr lang="en-GB" sz="2600" b="1" dirty="0">
                <a:solidFill>
                  <a:srgbClr val="800000"/>
                </a:solidFill>
                <a:latin typeface="Times New Roman" panose="02020603050405020304" pitchFamily="18" charset="0"/>
                <a:cs typeface="Times New Roman" panose="02020603050405020304" pitchFamily="18" charset="0"/>
              </a:rPr>
              <a:t>central</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location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simplifying</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administrative</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tasks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Resource Sharing</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allows</a:t>
            </a:r>
            <a:r>
              <a:rPr lang="en-GB" sz="2600" dirty="0">
                <a:latin typeface="Times New Roman" panose="02020603050405020304" pitchFamily="18" charset="0"/>
                <a:cs typeface="Times New Roman" panose="02020603050405020304" pitchFamily="18" charset="0"/>
              </a:rPr>
              <a:t> for the </a:t>
            </a:r>
            <a:r>
              <a:rPr lang="en-GB" sz="2600" b="1" dirty="0">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such as </a:t>
            </a:r>
            <a:r>
              <a:rPr lang="en-GB" sz="2600" b="1" dirty="0">
                <a:solidFill>
                  <a:srgbClr val="CC00CC"/>
                </a:solidFill>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and </a:t>
            </a:r>
            <a:r>
              <a:rPr lang="en-GB" sz="2600" b="1" dirty="0">
                <a:solidFill>
                  <a:srgbClr val="CC00CC"/>
                </a:solidFill>
                <a:latin typeface="Times New Roman" panose="02020603050405020304" pitchFamily="18" charset="0"/>
                <a:cs typeface="Times New Roman" panose="02020603050405020304" pitchFamily="18" charset="0"/>
              </a:rPr>
              <a:t>applications</a:t>
            </a:r>
            <a:r>
              <a:rPr lang="en-GB" sz="2600" dirty="0">
                <a:latin typeface="Times New Roman" panose="02020603050405020304" pitchFamily="18" charset="0"/>
                <a:cs typeface="Times New Roman" panose="02020603050405020304" pitchFamily="18" charset="0"/>
              </a:rPr>
              <a:t> across </a:t>
            </a:r>
            <a:r>
              <a:rPr lang="en-GB" sz="2600" b="1" dirty="0">
                <a:solidFill>
                  <a:srgbClr val="CC00CC"/>
                </a:solidFill>
                <a:latin typeface="Times New Roman" panose="02020603050405020304" pitchFamily="18" charset="0"/>
                <a:cs typeface="Times New Roman" panose="02020603050405020304" pitchFamily="18" charset="0"/>
              </a:rPr>
              <a:t>multiple</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improving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efficiency</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collaboration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3. Security</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provides mechanisms to </a:t>
            </a:r>
            <a:r>
              <a:rPr lang="en-GB" sz="2600" b="1" dirty="0">
                <a:latin typeface="Times New Roman" panose="02020603050405020304" pitchFamily="18" charset="0"/>
                <a:cs typeface="Times New Roman" panose="02020603050405020304" pitchFamily="18" charset="0"/>
              </a:rPr>
              <a:t>secure</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including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controls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encryption</a:t>
            </a:r>
            <a:r>
              <a:rPr lang="en-GB" sz="2600" dirty="0">
                <a:latin typeface="Times New Roman" panose="02020603050405020304" pitchFamily="18" charset="0"/>
                <a:cs typeface="Times New Roman" panose="02020603050405020304" pitchFamily="18" charset="0"/>
              </a:rPr>
              <a:t>, which are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essential</a:t>
            </a:r>
            <a:r>
              <a:rPr lang="en-GB" sz="2600" dirty="0">
                <a:latin typeface="Times New Roman" panose="02020603050405020304" pitchFamily="18" charset="0"/>
                <a:cs typeface="Times New Roman" panose="02020603050405020304" pitchFamily="18" charset="0"/>
              </a:rPr>
              <a:t> for </a:t>
            </a:r>
            <a:r>
              <a:rPr lang="en-GB" sz="2600" b="1" dirty="0">
                <a:solidFill>
                  <a:srgbClr val="6600CC"/>
                </a:solidFill>
                <a:latin typeface="Times New Roman" panose="02020603050405020304" pitchFamily="18" charset="0"/>
                <a:cs typeface="Times New Roman" panose="02020603050405020304" pitchFamily="18" charset="0"/>
              </a:rPr>
              <a:t>protecting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data</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preventing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unauthorized</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1D6172E-9410-DC9C-AC07-80A8294357C9}"/>
              </a:ext>
            </a:extLst>
          </p:cNvPr>
          <p:cNvSpPr>
            <a:spLocks noGrp="1"/>
          </p:cNvSpPr>
          <p:nvPr>
            <p:ph type="sldNum" sz="quarter" idx="12"/>
          </p:nvPr>
        </p:nvSpPr>
        <p:spPr/>
        <p:txBody>
          <a:bodyPr/>
          <a:lstStyle/>
          <a:p>
            <a:fld id="{1E2A33F3-B6EA-4EA1-B9DF-89488B72A680}" type="slidenum">
              <a:rPr lang="en-GB" smtClean="0"/>
              <a:t>19</a:t>
            </a:fld>
            <a:endParaRPr lang="en-GB"/>
          </a:p>
        </p:txBody>
      </p:sp>
    </p:spTree>
    <p:extLst>
      <p:ext uri="{BB962C8B-B14F-4D97-AF65-F5344CB8AC3E}">
        <p14:creationId xmlns:p14="http://schemas.microsoft.com/office/powerpoint/2010/main" val="363175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327931"/>
          </a:xfrm>
        </p:spPr>
        <p:txBody>
          <a:bodyPr>
            <a:noAutofit/>
          </a:bodyPr>
          <a:lstStyle/>
          <a:p>
            <a:pPr algn="ct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 Network Operating System (NOS)</a:t>
            </a:r>
            <a:br>
              <a:rPr lang="en-GB" sz="2800" b="1" dirty="0">
                <a:solidFill>
                  <a:srgbClr val="FF0000"/>
                </a:solidFill>
                <a:latin typeface="Times New Roman" panose="02020603050405020304" pitchFamily="18" charset="0"/>
                <a:cs typeface="Times New Roman" panose="02020603050405020304" pitchFamily="18" charset="0"/>
              </a:rPr>
            </a:b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solidFill>
                  <a:srgbClr val="0000CC"/>
                </a:solidFill>
                <a:latin typeface="Times New Roman" panose="02020603050405020304" pitchFamily="18" charset="0"/>
                <a:cs typeface="Times New Roman" panose="02020603050405020304" pitchFamily="18" charset="0"/>
              </a:rPr>
              <a:t>Network Operating System (NOS)</a:t>
            </a:r>
            <a:r>
              <a:rPr lang="en-GB" dirty="0">
                <a:solidFill>
                  <a:srgbClr val="00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is an </a:t>
            </a:r>
            <a:r>
              <a:rPr lang="en-GB" b="1" dirty="0">
                <a:latin typeface="Times New Roman" panose="02020603050405020304" pitchFamily="18" charset="0"/>
                <a:cs typeface="Times New Roman" panose="02020603050405020304" pitchFamily="18" charset="0"/>
              </a:rPr>
              <a:t>operating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designed to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support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networking</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capabilities</a:t>
            </a:r>
            <a:r>
              <a:rPr lang="en-GB" dirty="0">
                <a:latin typeface="Times New Roman" panose="02020603050405020304" pitchFamily="18" charset="0"/>
                <a:cs typeface="Times New Roman" panose="02020603050405020304" pitchFamily="18" charset="0"/>
              </a:rPr>
              <a:t>, providing </a:t>
            </a:r>
            <a:r>
              <a:rPr lang="en-GB" b="1" dirty="0">
                <a:latin typeface="Times New Roman" panose="02020603050405020304" pitchFamily="18" charset="0"/>
                <a:cs typeface="Times New Roman" panose="02020603050405020304" pitchFamily="18" charset="0"/>
              </a:rPr>
              <a:t>essential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for </a:t>
            </a:r>
            <a:r>
              <a:rPr lang="en-GB" b="1" dirty="0">
                <a:solidFill>
                  <a:srgbClr val="6600CC"/>
                </a:solidFill>
                <a:latin typeface="Times New Roman" panose="02020603050405020304" pitchFamily="18" charset="0"/>
                <a:cs typeface="Times New Roman" panose="02020603050405020304" pitchFamily="18" charset="0"/>
              </a:rPr>
              <a:t>managing</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communication</a:t>
            </a:r>
            <a:r>
              <a:rPr lang="en-GB" dirty="0">
                <a:latin typeface="Times New Roman" panose="02020603050405020304" pitchFamily="18" charset="0"/>
                <a:cs typeface="Times New Roman" panose="02020603050405020304" pitchFamily="18" charset="0"/>
              </a:rPr>
              <a:t> between </a:t>
            </a:r>
            <a:r>
              <a:rPr lang="en-GB" b="1" dirty="0">
                <a:solidFill>
                  <a:srgbClr val="6600CC"/>
                </a:solidFill>
                <a:latin typeface="Times New Roman" panose="02020603050405020304" pitchFamily="18" charset="0"/>
                <a:cs typeface="Times New Roman" panose="02020603050405020304" pitchFamily="18" charset="0"/>
              </a:rPr>
              <a:t>devices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and the </a:t>
            </a:r>
            <a:r>
              <a:rPr lang="en-GB" b="1" dirty="0">
                <a:solidFill>
                  <a:srgbClr val="6600CC"/>
                </a:solidFill>
                <a:latin typeface="Times New Roman" panose="02020603050405020304" pitchFamily="18" charset="0"/>
                <a:cs typeface="Times New Roman" panose="02020603050405020304" pitchFamily="18" charset="0"/>
              </a:rPr>
              <a:t>administration</a:t>
            </a:r>
            <a:r>
              <a:rPr lang="en-GB" dirty="0">
                <a:latin typeface="Times New Roman" panose="02020603050405020304" pitchFamily="18" charset="0"/>
                <a:cs typeface="Times New Roman" panose="02020603050405020304" pitchFamily="18" charset="0"/>
              </a:rPr>
              <a:t> of </a:t>
            </a:r>
            <a:r>
              <a:rPr lang="en-GB" b="1" dirty="0">
                <a:solidFill>
                  <a:srgbClr val="6600CC"/>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Unlike a </a:t>
            </a:r>
            <a:r>
              <a:rPr lang="en-GB" b="1" dirty="0">
                <a:latin typeface="Times New Roman" panose="02020603050405020304" pitchFamily="18" charset="0"/>
                <a:cs typeface="Times New Roman" panose="02020603050405020304" pitchFamily="18" charset="0"/>
              </a:rPr>
              <a:t>general-purpose operating system </a:t>
            </a:r>
            <a:r>
              <a:rPr lang="en-GB" dirty="0">
                <a:latin typeface="Times New Roman" panose="02020603050405020304" pitchFamily="18" charset="0"/>
                <a:cs typeface="Times New Roman" panose="02020603050405020304" pitchFamily="18" charset="0"/>
              </a:rPr>
              <a:t>(</a:t>
            </a:r>
            <a:r>
              <a:rPr lang="en-GB" b="1" dirty="0">
                <a:solidFill>
                  <a:srgbClr val="FF0000"/>
                </a:solidFill>
                <a:latin typeface="Times New Roman" panose="02020603050405020304" pitchFamily="18" charset="0"/>
                <a:cs typeface="Times New Roman" panose="02020603050405020304" pitchFamily="18" charset="0"/>
              </a:rPr>
              <a:t>e.g., Windows, Linux, macOS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which </a:t>
            </a:r>
            <a:r>
              <a:rPr lang="en-GB" b="1" dirty="0">
                <a:solidFill>
                  <a:srgbClr val="CC00CC"/>
                </a:solidFill>
                <a:latin typeface="Times New Roman" panose="02020603050405020304" pitchFamily="18" charset="0"/>
                <a:cs typeface="Times New Roman" panose="02020603050405020304" pitchFamily="18" charset="0"/>
              </a:rPr>
              <a:t>manages</a:t>
            </a:r>
            <a:r>
              <a:rPr lang="en-GB" dirty="0">
                <a:latin typeface="Times New Roman" panose="02020603050405020304" pitchFamily="18" charset="0"/>
                <a:cs typeface="Times New Roman" panose="02020603050405020304" pitchFamily="18" charset="0"/>
              </a:rPr>
              <a:t> the </a:t>
            </a:r>
            <a:r>
              <a:rPr lang="en-GB" b="1" dirty="0">
                <a:solidFill>
                  <a:srgbClr val="CC00CC"/>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of a </a:t>
            </a:r>
            <a:r>
              <a:rPr lang="en-GB" b="1" dirty="0">
                <a:solidFill>
                  <a:srgbClr val="CC00CC"/>
                </a:solidFill>
                <a:latin typeface="Times New Roman" panose="02020603050405020304" pitchFamily="18" charset="0"/>
                <a:cs typeface="Times New Roman" panose="02020603050405020304" pitchFamily="18" charset="0"/>
              </a:rPr>
              <a:t>single</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computer</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 </a:t>
            </a:r>
            <a:r>
              <a:rPr lang="en-GB" b="1" dirty="0">
                <a:latin typeface="Times New Roman" panose="02020603050405020304" pitchFamily="18" charset="0"/>
                <a:cs typeface="Times New Roman" panose="02020603050405020304" pitchFamily="18" charset="0"/>
              </a:rPr>
              <a:t>Network Operating System manages </a:t>
            </a:r>
            <a:r>
              <a:rPr lang="en-GB" dirty="0">
                <a:latin typeface="Times New Roman" panose="02020603050405020304" pitchFamily="18" charset="0"/>
                <a:cs typeface="Times New Roman" panose="02020603050405020304" pitchFamily="18" charset="0"/>
              </a:rPr>
              <a:t>the </a:t>
            </a:r>
            <a:r>
              <a:rPr lang="en-GB" b="1" dirty="0">
                <a:solidFill>
                  <a:srgbClr val="800000"/>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 of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multiple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devices</a:t>
            </a:r>
            <a:r>
              <a:rPr lang="en-GB" dirty="0">
                <a:latin typeface="Times New Roman" panose="02020603050405020304" pitchFamily="18" charset="0"/>
                <a:cs typeface="Times New Roman" panose="02020603050405020304" pitchFamily="18" charset="0"/>
              </a:rPr>
              <a:t> within a </a:t>
            </a:r>
            <a:r>
              <a:rPr lang="en-GB" b="1" dirty="0">
                <a:solidFill>
                  <a:srgbClr val="80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and </a:t>
            </a:r>
            <a:r>
              <a:rPr lang="en-GB" b="1" dirty="0">
                <a:solidFill>
                  <a:srgbClr val="800000"/>
                </a:solidFill>
                <a:latin typeface="Times New Roman" panose="02020603050405020304" pitchFamily="18" charset="0"/>
                <a:cs typeface="Times New Roman" panose="02020603050405020304" pitchFamily="18" charset="0"/>
              </a:rPr>
              <a:t>facilitates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their </a:t>
            </a:r>
            <a:r>
              <a:rPr lang="en-GB" b="1" dirty="0">
                <a:latin typeface="Times New Roman" panose="02020603050405020304" pitchFamily="18" charset="0"/>
                <a:cs typeface="Times New Roman" panose="02020603050405020304" pitchFamily="18" charset="0"/>
              </a:rPr>
              <a:t>communication</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coordination</a:t>
            </a:r>
            <a:r>
              <a:rPr lang="en-GB"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1E2A33F3-B6EA-4EA1-B9DF-89488B72A680}" type="slidenum">
              <a:rPr lang="en-GB" smtClean="0"/>
              <a:t>2</a:t>
            </a:fld>
            <a:endParaRPr lang="en-GB"/>
          </a:p>
        </p:txBody>
      </p:sp>
    </p:spTree>
    <p:extLst>
      <p:ext uri="{BB962C8B-B14F-4D97-AF65-F5344CB8AC3E}">
        <p14:creationId xmlns:p14="http://schemas.microsoft.com/office/powerpoint/2010/main" val="2764277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29E9-B314-8DC8-2818-A5CEEFD59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FF656-5D29-CA50-A0D6-9EC0B7FFBF8A}"/>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Advantages of a Network Operating System------</a:t>
            </a:r>
          </a:p>
        </p:txBody>
      </p:sp>
      <p:sp>
        <p:nvSpPr>
          <p:cNvPr id="3" name="Content Placeholder 2">
            <a:extLst>
              <a:ext uri="{FF2B5EF4-FFF2-40B4-BE49-F238E27FC236}">
                <a16:creationId xmlns:a16="http://schemas.microsoft.com/office/drawing/2014/main" id="{CAAABEB0-A6DA-9802-DF1E-D1F55965E2B4}"/>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3. Scalability</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operating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can </a:t>
            </a:r>
            <a:r>
              <a:rPr lang="en-GB" b="1" dirty="0">
                <a:solidFill>
                  <a:srgbClr val="800000"/>
                </a:solidFill>
                <a:latin typeface="Times New Roman" panose="02020603050405020304" pitchFamily="18" charset="0"/>
                <a:cs typeface="Times New Roman" panose="02020603050405020304" pitchFamily="18" charset="0"/>
              </a:rPr>
              <a:t>easily</a:t>
            </a:r>
            <a:r>
              <a:rPr lang="en-GB" dirty="0">
                <a:latin typeface="Times New Roman" panose="02020603050405020304" pitchFamily="18" charset="0"/>
                <a:cs typeface="Times New Roman" panose="02020603050405020304" pitchFamily="18" charset="0"/>
              </a:rPr>
              <a:t> be </a:t>
            </a:r>
            <a:r>
              <a:rPr lang="en-GB" b="1" dirty="0">
                <a:solidFill>
                  <a:srgbClr val="800000"/>
                </a:solidFill>
                <a:latin typeface="Times New Roman" panose="02020603050405020304" pitchFamily="18" charset="0"/>
                <a:cs typeface="Times New Roman" panose="02020603050405020304" pitchFamily="18" charset="0"/>
              </a:rPr>
              <a:t>scaled</a:t>
            </a:r>
            <a:r>
              <a:rPr lang="en-GB" dirty="0">
                <a:latin typeface="Times New Roman" panose="02020603050405020304" pitchFamily="18" charset="0"/>
                <a:cs typeface="Times New Roman" panose="02020603050405020304" pitchFamily="18" charset="0"/>
              </a:rPr>
              <a:t> as the </a:t>
            </a:r>
            <a:r>
              <a:rPr lang="en-GB" b="1" dirty="0">
                <a:solidFill>
                  <a:srgbClr val="80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grows</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with the </a:t>
            </a:r>
            <a:r>
              <a:rPr lang="en-GB" b="1" dirty="0">
                <a:solidFill>
                  <a:srgbClr val="FF0000"/>
                </a:solidFill>
                <a:latin typeface="Times New Roman" panose="02020603050405020304" pitchFamily="18" charset="0"/>
                <a:cs typeface="Times New Roman" panose="02020603050405020304" pitchFamily="18" charset="0"/>
              </a:rPr>
              <a:t>addition</a:t>
            </a:r>
            <a:r>
              <a:rPr lang="en-GB" dirty="0">
                <a:latin typeface="Times New Roman" panose="02020603050405020304" pitchFamily="18" charset="0"/>
                <a:cs typeface="Times New Roman" panose="02020603050405020304" pitchFamily="18" charset="0"/>
              </a:rPr>
              <a:t> of </a:t>
            </a:r>
            <a:r>
              <a:rPr lang="en-GB" b="1" dirty="0">
                <a:solidFill>
                  <a:srgbClr val="FF0000"/>
                </a:solidFill>
                <a:latin typeface="Times New Roman" panose="02020603050405020304" pitchFamily="18" charset="0"/>
                <a:cs typeface="Times New Roman" panose="02020603050405020304" pitchFamily="18" charset="0"/>
              </a:rPr>
              <a:t>new</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devices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resources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4. Reliability and Availability</a:t>
            </a:r>
            <a:r>
              <a:rPr lang="en-GB"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Many </a:t>
            </a:r>
            <a:r>
              <a:rPr lang="en-GB" b="1" dirty="0">
                <a:latin typeface="Times New Roman" panose="02020603050405020304" pitchFamily="18" charset="0"/>
                <a:cs typeface="Times New Roman" panose="02020603050405020304" pitchFamily="18" charset="0"/>
              </a:rPr>
              <a:t>NOSs</a:t>
            </a:r>
            <a:r>
              <a:rPr lang="en-GB" dirty="0">
                <a:latin typeface="Times New Roman" panose="02020603050405020304" pitchFamily="18" charset="0"/>
                <a:cs typeface="Times New Roman" panose="02020603050405020304" pitchFamily="18" charset="0"/>
              </a:rPr>
              <a:t> are designed for </a:t>
            </a:r>
            <a:r>
              <a:rPr lang="en-GB" b="1" dirty="0">
                <a:solidFill>
                  <a:srgbClr val="800000"/>
                </a:solidFill>
                <a:latin typeface="Times New Roman" panose="02020603050405020304" pitchFamily="18" charset="0"/>
                <a:cs typeface="Times New Roman" panose="02020603050405020304" pitchFamily="18" charset="0"/>
              </a:rPr>
              <a:t>high</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availability</a:t>
            </a:r>
            <a:r>
              <a:rPr lang="en-GB" dirty="0">
                <a:latin typeface="Times New Roman" panose="02020603050405020304" pitchFamily="18" charset="0"/>
                <a:cs typeface="Times New Roman" panose="02020603050405020304" pitchFamily="18" charset="0"/>
              </a:rPr>
              <a:t>, providing </a:t>
            </a:r>
          </a:p>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		redundancy</a:t>
            </a:r>
            <a:r>
              <a:rPr lang="en-GB" dirty="0">
                <a:latin typeface="Times New Roman" panose="02020603050405020304" pitchFamily="18" charset="0"/>
                <a:cs typeface="Times New Roman" panose="02020603050405020304" pitchFamily="18" charset="0"/>
              </a:rPr>
              <a:t> and </a:t>
            </a:r>
            <a:r>
              <a:rPr lang="en-GB" b="1" dirty="0">
                <a:solidFill>
                  <a:srgbClr val="800000"/>
                </a:solidFill>
                <a:latin typeface="Times New Roman" panose="02020603050405020304" pitchFamily="18" charset="0"/>
                <a:cs typeface="Times New Roman" panose="02020603050405020304" pitchFamily="18" charset="0"/>
              </a:rPr>
              <a:t>fault</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tolerance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ensuring</a:t>
            </a:r>
            <a:r>
              <a:rPr lang="en-GB" dirty="0">
                <a:latin typeface="Times New Roman" panose="02020603050405020304" pitchFamily="18" charset="0"/>
                <a:cs typeface="Times New Roman" panose="02020603050405020304" pitchFamily="18" charset="0"/>
              </a:rPr>
              <a:t> that </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network</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are </a:t>
            </a:r>
            <a:r>
              <a:rPr lang="en-GB" b="1" dirty="0">
                <a:solidFill>
                  <a:srgbClr val="0000CC"/>
                </a:solidFill>
                <a:latin typeface="Times New Roman" panose="02020603050405020304" pitchFamily="18" charset="0"/>
                <a:cs typeface="Times New Roman" panose="02020603050405020304" pitchFamily="18" charset="0"/>
              </a:rPr>
              <a:t>consistently</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available</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17532268-BD02-3509-2B1B-5619335B9104}"/>
              </a:ext>
            </a:extLst>
          </p:cNvPr>
          <p:cNvSpPr>
            <a:spLocks noGrp="1"/>
          </p:cNvSpPr>
          <p:nvPr>
            <p:ph type="sldNum" sz="quarter" idx="12"/>
          </p:nvPr>
        </p:nvSpPr>
        <p:spPr/>
        <p:txBody>
          <a:bodyPr/>
          <a:lstStyle/>
          <a:p>
            <a:fld id="{1E2A33F3-B6EA-4EA1-B9DF-89488B72A680}" type="slidenum">
              <a:rPr lang="en-GB" smtClean="0"/>
              <a:t>20</a:t>
            </a:fld>
            <a:endParaRPr lang="en-GB"/>
          </a:p>
        </p:txBody>
      </p:sp>
    </p:spTree>
    <p:extLst>
      <p:ext uri="{BB962C8B-B14F-4D97-AF65-F5344CB8AC3E}">
        <p14:creationId xmlns:p14="http://schemas.microsoft.com/office/powerpoint/2010/main" val="623198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60653-AD7A-AA73-C5F0-93EF8E61E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84D21-D7C8-BA27-BF78-F4FDAC1782A5}"/>
              </a:ext>
            </a:extLst>
          </p:cNvPr>
          <p:cNvSpPr>
            <a:spLocks noGrp="1"/>
          </p:cNvSpPr>
          <p:nvPr>
            <p:ph type="title"/>
          </p:nvPr>
        </p:nvSpPr>
        <p:spPr>
          <a:xfrm>
            <a:off x="0" y="1"/>
            <a:ext cx="12192000" cy="327931"/>
          </a:xfrm>
        </p:spPr>
        <p:txBody>
          <a:bodyPr>
            <a:noAutofit/>
          </a:bodyPr>
          <a:lstStyle/>
          <a:p>
            <a:pPr algn="ctr">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Disadvantages of a Network Operating System</a:t>
            </a:r>
          </a:p>
        </p:txBody>
      </p:sp>
      <p:sp>
        <p:nvSpPr>
          <p:cNvPr id="3" name="Content Placeholder 2">
            <a:extLst>
              <a:ext uri="{FF2B5EF4-FFF2-40B4-BE49-F238E27FC236}">
                <a16:creationId xmlns:a16="http://schemas.microsoft.com/office/drawing/2014/main" id="{F747C132-B7E1-9B94-ACBE-BF092B5CBD65}"/>
              </a:ext>
            </a:extLst>
          </p:cNvPr>
          <p:cNvSpPr>
            <a:spLocks noGrp="1"/>
          </p:cNvSpPr>
          <p:nvPr>
            <p:ph idx="1"/>
          </p:nvPr>
        </p:nvSpPr>
        <p:spPr>
          <a:xfrm>
            <a:off x="0" y="327932"/>
            <a:ext cx="12192000" cy="6530067"/>
          </a:xfrm>
        </p:spPr>
        <p:txBody>
          <a:bodyPr>
            <a:noAutofit/>
          </a:bodyPr>
          <a:lstStyle/>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Complexity</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solidFill>
                  <a:srgbClr val="800000"/>
                </a:solidFill>
                <a:latin typeface="Times New Roman" panose="02020603050405020304" pitchFamily="18" charset="0"/>
                <a:cs typeface="Times New Roman" panose="02020603050405020304" pitchFamily="18" charset="0"/>
              </a:rPr>
              <a:t>Setting</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up</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maintaining</a:t>
            </a:r>
            <a:r>
              <a:rPr lang="en-GB" sz="2600" dirty="0">
                <a:latin typeface="Times New Roman" panose="02020603050405020304" pitchFamily="18" charset="0"/>
                <a:cs typeface="Times New Roman" panose="02020603050405020304" pitchFamily="18" charset="0"/>
              </a:rPr>
              <a:t> a </a:t>
            </a:r>
            <a:r>
              <a:rPr lang="en-GB" sz="2600" b="1" dirty="0">
                <a:solidFill>
                  <a:srgbClr val="800000"/>
                </a:solidFill>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can be </a:t>
            </a:r>
            <a:r>
              <a:rPr lang="en-GB" sz="2600" b="1" dirty="0">
                <a:solidFill>
                  <a:srgbClr val="800000"/>
                </a:solidFill>
                <a:latin typeface="Times New Roman" panose="02020603050405020304" pitchFamily="18" charset="0"/>
                <a:cs typeface="Times New Roman" panose="02020603050405020304" pitchFamily="18" charset="0"/>
              </a:rPr>
              <a:t>complex</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especially</a:t>
            </a:r>
            <a:r>
              <a:rPr lang="en-GB" sz="2600" dirty="0">
                <a:latin typeface="Times New Roman" panose="02020603050405020304" pitchFamily="18" charset="0"/>
                <a:cs typeface="Times New Roman" panose="02020603050405020304" pitchFamily="18" charset="0"/>
              </a:rPr>
              <a:t> in </a:t>
            </a:r>
            <a:r>
              <a:rPr lang="en-GB" sz="2600" b="1" dirty="0">
                <a:latin typeface="Times New Roman" panose="02020603050405020304" pitchFamily="18" charset="0"/>
                <a:cs typeface="Times New Roman" panose="02020603050405020304" pitchFamily="18" charset="0"/>
              </a:rPr>
              <a:t>larger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environments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need </a:t>
            </a:r>
            <a:r>
              <a:rPr lang="en-GB" sz="2600" b="1" dirty="0">
                <a:solidFill>
                  <a:srgbClr val="CC00CC"/>
                </a:solidFill>
                <a:latin typeface="Times New Roman" panose="02020603050405020304" pitchFamily="18" charset="0"/>
                <a:cs typeface="Times New Roman" panose="02020603050405020304" pitchFamily="18" charset="0"/>
              </a:rPr>
              <a:t>specialized</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knowledge</a:t>
            </a:r>
            <a:r>
              <a:rPr lang="en-GB" sz="2600" dirty="0">
                <a:latin typeface="Times New Roman" panose="02020603050405020304" pitchFamily="18" charset="0"/>
                <a:cs typeface="Times New Roman" panose="02020603050405020304" pitchFamily="18" charset="0"/>
              </a:rPr>
              <a:t> to </a:t>
            </a:r>
            <a:r>
              <a:rPr lang="en-GB" sz="2600" b="1" dirty="0">
                <a:solidFill>
                  <a:srgbClr val="FF0000"/>
                </a:solidFill>
                <a:latin typeface="Times New Roman" panose="02020603050405020304" pitchFamily="18" charset="0"/>
                <a:cs typeface="Times New Roman" panose="02020603050405020304" pitchFamily="18" charset="0"/>
              </a:rPr>
              <a:t>configure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manage</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properly</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Cost</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Enterprise-grade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NOSs</a:t>
            </a:r>
            <a:r>
              <a:rPr lang="en-GB" sz="2600" dirty="0">
                <a:latin typeface="Times New Roman" panose="02020603050405020304" pitchFamily="18" charset="0"/>
                <a:cs typeface="Times New Roman" panose="02020603050405020304" pitchFamily="18" charset="0"/>
              </a:rPr>
              <a:t>, like </a:t>
            </a:r>
            <a:r>
              <a:rPr lang="en-GB" sz="2600" b="1" dirty="0">
                <a:solidFill>
                  <a:srgbClr val="6600CC"/>
                </a:solidFill>
                <a:latin typeface="Times New Roman" panose="02020603050405020304" pitchFamily="18" charset="0"/>
                <a:cs typeface="Times New Roman" panose="02020603050405020304" pitchFamily="18" charset="0"/>
              </a:rPr>
              <a:t>Windows Server</a:t>
            </a:r>
            <a:r>
              <a:rPr lang="en-GB" sz="2600" dirty="0">
                <a:solidFill>
                  <a:srgbClr val="66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or </a:t>
            </a:r>
            <a:r>
              <a:rPr lang="en-GB" sz="2600" b="1" dirty="0">
                <a:solidFill>
                  <a:srgbClr val="6600CC"/>
                </a:solidFill>
                <a:latin typeface="Times New Roman" panose="02020603050405020304" pitchFamily="18" charset="0"/>
                <a:cs typeface="Times New Roman" panose="02020603050405020304" pitchFamily="18" charset="0"/>
              </a:rPr>
              <a:t>Red</a:t>
            </a:r>
            <a:r>
              <a:rPr lang="en-GB" sz="2600" b="1"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Hat</a:t>
            </a:r>
            <a:r>
              <a:rPr lang="en-GB" sz="2600" b="1"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Enterprise</a:t>
            </a:r>
            <a:r>
              <a:rPr lang="en-GB" sz="2600" b="1"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Linux</a:t>
            </a:r>
            <a:r>
              <a:rPr lang="en-GB" sz="2600" dirty="0">
                <a:latin typeface="Times New Roman" panose="02020603050405020304" pitchFamily="18" charset="0"/>
                <a:cs typeface="Times New Roman" panose="02020603050405020304" pitchFamily="18" charset="0"/>
              </a:rPr>
              <a:t>, can be </a:t>
            </a:r>
            <a:r>
              <a:rPr lang="en-GB" sz="2600" b="1" dirty="0">
                <a:solidFill>
                  <a:srgbClr val="6600CC"/>
                </a:solidFill>
                <a:latin typeface="Times New Roman" panose="02020603050405020304" pitchFamily="18" charset="0"/>
                <a:cs typeface="Times New Roman" panose="02020603050405020304" pitchFamily="18" charset="0"/>
              </a:rPr>
              <a:t>costly</a:t>
            </a:r>
            <a:r>
              <a:rPr lang="en-GB" sz="2600" dirty="0">
                <a:latin typeface="Times New Roman" panose="02020603050405020304" pitchFamily="18" charset="0"/>
                <a:cs typeface="Times New Roman" panose="02020603050405020304" pitchFamily="18" charset="0"/>
              </a:rPr>
              <a:t> due</a:t>
            </a:r>
          </a:p>
        </p:txBody>
      </p:sp>
      <p:sp>
        <p:nvSpPr>
          <p:cNvPr id="4" name="Slide Number Placeholder 3">
            <a:extLst>
              <a:ext uri="{FF2B5EF4-FFF2-40B4-BE49-F238E27FC236}">
                <a16:creationId xmlns:a16="http://schemas.microsoft.com/office/drawing/2014/main" id="{681D5339-AED8-3E46-59F8-3EB6A5EBC280}"/>
              </a:ext>
            </a:extLst>
          </p:cNvPr>
          <p:cNvSpPr>
            <a:spLocks noGrp="1"/>
          </p:cNvSpPr>
          <p:nvPr>
            <p:ph type="sldNum" sz="quarter" idx="12"/>
          </p:nvPr>
        </p:nvSpPr>
        <p:spPr/>
        <p:txBody>
          <a:bodyPr/>
          <a:lstStyle/>
          <a:p>
            <a:fld id="{1E2A33F3-B6EA-4EA1-B9DF-89488B72A680}" type="slidenum">
              <a:rPr lang="en-GB" smtClean="0"/>
              <a:t>21</a:t>
            </a:fld>
            <a:endParaRPr lang="en-GB"/>
          </a:p>
        </p:txBody>
      </p:sp>
    </p:spTree>
    <p:extLst>
      <p:ext uri="{BB962C8B-B14F-4D97-AF65-F5344CB8AC3E}">
        <p14:creationId xmlns:p14="http://schemas.microsoft.com/office/powerpoint/2010/main" val="379944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628CF-24F7-DAFC-A7C7-1948130EEC85}"/>
              </a:ext>
            </a:extLst>
          </p:cNvPr>
          <p:cNvSpPr>
            <a:spLocks noGrp="1"/>
          </p:cNvSpPr>
          <p:nvPr>
            <p:ph type="title"/>
          </p:nvPr>
        </p:nvSpPr>
        <p:spPr>
          <a:xfrm>
            <a:off x="838200" y="2"/>
            <a:ext cx="10515600" cy="337624"/>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522442BB-B452-1EC4-E276-BD3693972B81}"/>
              </a:ext>
            </a:extLst>
          </p:cNvPr>
          <p:cNvSpPr>
            <a:spLocks noGrp="1"/>
          </p:cNvSpPr>
          <p:nvPr>
            <p:ph idx="1"/>
          </p:nvPr>
        </p:nvSpPr>
        <p:spPr>
          <a:xfrm>
            <a:off x="0" y="337625"/>
            <a:ext cx="12191999" cy="6520375"/>
          </a:xfrm>
        </p:spPr>
        <p:txBody>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Network Operating System (NOS)</a:t>
            </a:r>
            <a:r>
              <a:rPr lang="en-GB" dirty="0">
                <a:latin typeface="Times New Roman" panose="02020603050405020304" pitchFamily="18" charset="0"/>
                <a:cs typeface="Times New Roman" panose="02020603050405020304" pitchFamily="18" charset="0"/>
              </a:rPr>
              <a:t> provides a variety of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essential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that enable the </a:t>
            </a:r>
            <a:r>
              <a:rPr lang="en-GB" b="1" dirty="0">
                <a:solidFill>
                  <a:srgbClr val="0000CC"/>
                </a:solidFill>
                <a:latin typeface="Times New Roman" panose="02020603050405020304" pitchFamily="18" charset="0"/>
                <a:cs typeface="Times New Roman" panose="02020603050405020304" pitchFamily="18" charset="0"/>
              </a:rPr>
              <a:t>efficient</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management</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communication</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of </a:t>
            </a:r>
            <a:r>
              <a:rPr lang="en-GB" b="1" dirty="0">
                <a:solidFill>
                  <a:srgbClr val="0000CC"/>
                </a:solidFill>
                <a:latin typeface="Times New Roman" panose="02020603050405020304" pitchFamily="18" charset="0"/>
                <a:cs typeface="Times New Roman" panose="02020603050405020304" pitchFamily="18" charset="0"/>
              </a:rPr>
              <a:t>networked</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resources</a:t>
            </a:r>
            <a:r>
              <a:rPr lang="en-GB" dirty="0">
                <a:latin typeface="Times New Roman" panose="02020603050405020304" pitchFamily="18" charset="0"/>
                <a:cs typeface="Times New Roman" panose="02020603050405020304" pitchFamily="18" charset="0"/>
              </a:rPr>
              <a:t> across </a:t>
            </a:r>
            <a:r>
              <a:rPr lang="en-GB" b="1" dirty="0">
                <a:solidFill>
                  <a:srgbClr val="0000CC"/>
                </a:solidFill>
                <a:latin typeface="Times New Roman" panose="02020603050405020304" pitchFamily="18" charset="0"/>
                <a:cs typeface="Times New Roman" panose="02020603050405020304" pitchFamily="18" charset="0"/>
              </a:rPr>
              <a:t>computers</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devices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These </a:t>
            </a:r>
            <a:r>
              <a:rPr lang="en-GB" b="1" dirty="0">
                <a:solidFill>
                  <a:srgbClr val="800000"/>
                </a:solidFill>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allow a </a:t>
            </a:r>
            <a:r>
              <a:rPr lang="en-GB" b="1" dirty="0">
                <a:solidFill>
                  <a:srgbClr val="80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to </a:t>
            </a:r>
            <a:r>
              <a:rPr lang="en-GB" b="1" dirty="0">
                <a:solidFill>
                  <a:srgbClr val="800000"/>
                </a:solidFill>
                <a:latin typeface="Times New Roman" panose="02020603050405020304" pitchFamily="18" charset="0"/>
                <a:cs typeface="Times New Roman" panose="02020603050405020304" pitchFamily="18" charset="0"/>
              </a:rPr>
              <a:t>function</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smoothly</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facilitating</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centralized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administration</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resource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sharing</a:t>
            </a:r>
            <a:r>
              <a:rPr lang="en-GB" dirty="0">
                <a:latin typeface="Times New Roman" panose="02020603050405020304" pitchFamily="18" charset="0"/>
                <a:cs typeface="Times New Roman" panose="02020603050405020304" pitchFamily="18" charset="0"/>
              </a:rPr>
              <a:t>, and</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ensuring </a:t>
            </a:r>
            <a:r>
              <a:rPr lang="en-GB" b="1" dirty="0">
                <a:solidFill>
                  <a:srgbClr val="800000"/>
                </a:solidFill>
                <a:latin typeface="Times New Roman" panose="02020603050405020304" pitchFamily="18" charset="0"/>
                <a:cs typeface="Times New Roman" panose="02020603050405020304" pitchFamily="18" charset="0"/>
              </a:rPr>
              <a:t>secure</a:t>
            </a:r>
            <a:r>
              <a:rPr lang="en-GB" dirty="0">
                <a:latin typeface="Times New Roman" panose="02020603050405020304" pitchFamily="18" charset="0"/>
                <a:cs typeface="Times New Roman" panose="02020603050405020304" pitchFamily="18" charset="0"/>
              </a:rPr>
              <a:t> and </a:t>
            </a:r>
            <a:r>
              <a:rPr lang="en-GB" b="1" dirty="0">
                <a:solidFill>
                  <a:srgbClr val="800000"/>
                </a:solidFill>
                <a:latin typeface="Times New Roman" panose="02020603050405020304" pitchFamily="18" charset="0"/>
                <a:cs typeface="Times New Roman" panose="02020603050405020304" pitchFamily="18" charset="0"/>
              </a:rPr>
              <a:t>reliable</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operations</a:t>
            </a:r>
            <a:r>
              <a:rPr lang="en-GB" dirty="0">
                <a:latin typeface="Times New Roman" panose="02020603050405020304" pitchFamily="18" charset="0"/>
                <a:cs typeface="Times New Roman" panose="02020603050405020304" pitchFamily="18" charset="0"/>
              </a:rPr>
              <a:t> for all </a:t>
            </a:r>
          </a:p>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							devices</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connected</a:t>
            </a:r>
            <a:r>
              <a:rPr lang="en-GB" dirty="0">
                <a:latin typeface="Times New Roman" panose="02020603050405020304" pitchFamily="18" charset="0"/>
                <a:cs typeface="Times New Roman" panose="02020603050405020304" pitchFamily="18" charset="0"/>
              </a:rPr>
              <a:t> to the </a:t>
            </a:r>
            <a:r>
              <a:rPr lang="en-GB" b="1" dirty="0">
                <a:solidFill>
                  <a:srgbClr val="80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Here’s a breakdown of the key </a:t>
            </a:r>
            <a:r>
              <a:rPr lang="en-GB" b="1" dirty="0">
                <a:latin typeface="Times New Roman" panose="02020603050405020304" pitchFamily="18" charset="0"/>
                <a:cs typeface="Times New Roman" panose="02020603050405020304" pitchFamily="18" charset="0"/>
              </a:rPr>
              <a:t>services</a:t>
            </a:r>
            <a:r>
              <a:rPr lang="en-GB" dirty="0">
                <a:latin typeface="Times New Roman" panose="02020603050405020304" pitchFamily="18" charset="0"/>
                <a:cs typeface="Times New Roman" panose="02020603050405020304" pitchFamily="18" charset="0"/>
              </a:rPr>
              <a:t> provided by a </a:t>
            </a:r>
            <a:r>
              <a:rPr lang="en-GB" b="1" dirty="0">
                <a:latin typeface="Times New Roman" panose="02020603050405020304" pitchFamily="18" charset="0"/>
                <a:cs typeface="Times New Roman" panose="02020603050405020304" pitchFamily="18" charset="0"/>
              </a:rPr>
              <a:t>Network Operating System</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55FE71-396B-C191-3A63-2A4868BB0CBB}"/>
              </a:ext>
            </a:extLst>
          </p:cNvPr>
          <p:cNvSpPr>
            <a:spLocks noGrp="1"/>
          </p:cNvSpPr>
          <p:nvPr>
            <p:ph type="sldNum" sz="quarter" idx="12"/>
          </p:nvPr>
        </p:nvSpPr>
        <p:spPr/>
        <p:txBody>
          <a:bodyPr/>
          <a:lstStyle/>
          <a:p>
            <a:fld id="{1E2A33F3-B6EA-4EA1-B9DF-89488B72A680}" type="slidenum">
              <a:rPr lang="en-GB" smtClean="0"/>
              <a:t>22</a:t>
            </a:fld>
            <a:endParaRPr lang="en-GB"/>
          </a:p>
        </p:txBody>
      </p:sp>
    </p:spTree>
    <p:extLst>
      <p:ext uri="{BB962C8B-B14F-4D97-AF65-F5344CB8AC3E}">
        <p14:creationId xmlns:p14="http://schemas.microsoft.com/office/powerpoint/2010/main" val="209562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2A829-0D22-2357-1129-33DA709C3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178D6-A614-34CD-65F3-E3CF4E1C98EA}"/>
              </a:ext>
            </a:extLst>
          </p:cNvPr>
          <p:cNvSpPr>
            <a:spLocks noGrp="1"/>
          </p:cNvSpPr>
          <p:nvPr>
            <p:ph type="title"/>
          </p:nvPr>
        </p:nvSpPr>
        <p:spPr>
          <a:xfrm>
            <a:off x="838200" y="2"/>
            <a:ext cx="10515600" cy="337624"/>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2A06E27D-30CB-02D1-EA66-6085C452498E}"/>
              </a:ext>
            </a:extLst>
          </p:cNvPr>
          <p:cNvSpPr>
            <a:spLocks noGrp="1"/>
          </p:cNvSpPr>
          <p:nvPr>
            <p:ph idx="1"/>
          </p:nvPr>
        </p:nvSpPr>
        <p:spPr>
          <a:xfrm>
            <a:off x="1" y="337624"/>
            <a:ext cx="12192000" cy="6520373"/>
          </a:xfrm>
        </p:spPr>
        <p:txBody>
          <a:bodyPr>
            <a:noAutofit/>
          </a:bodyPr>
          <a:lstStyle/>
          <a:p>
            <a:pPr marL="0" indent="0" algn="just">
              <a:lnSpc>
                <a:spcPct val="17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1. File and Print Services</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One of the </a:t>
            </a:r>
            <a:r>
              <a:rPr lang="en-GB" sz="2400" b="1" dirty="0">
                <a:latin typeface="Times New Roman" panose="02020603050405020304" pitchFamily="18" charset="0"/>
                <a:cs typeface="Times New Roman" panose="02020603050405020304" pitchFamily="18" charset="0"/>
              </a:rPr>
              <a:t>fundamental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of a </a:t>
            </a:r>
            <a:r>
              <a:rPr lang="en-GB" sz="2400" b="1" dirty="0">
                <a:solidFill>
                  <a:srgbClr val="800000"/>
                </a:solidFill>
                <a:latin typeface="Times New Roman" panose="02020603050405020304" pitchFamily="18" charset="0"/>
                <a:cs typeface="Times New Roman" panose="02020603050405020304" pitchFamily="18" charset="0"/>
              </a:rPr>
              <a:t>Network</a:t>
            </a:r>
            <a:r>
              <a:rPr lang="en-GB" sz="2400" b="1"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Operating</a:t>
            </a:r>
            <a:r>
              <a:rPr lang="en-GB" sz="2400" b="1"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is to </a:t>
            </a:r>
          </a:p>
          <a:p>
            <a:pPr marL="0" indent="0" algn="just">
              <a:lnSpc>
                <a:spcPct val="170000"/>
              </a:lnSpc>
              <a:spcBef>
                <a:spcPts val="0"/>
              </a:spcBef>
              <a:buNone/>
            </a:pPr>
            <a:r>
              <a:rPr lang="en-GB" sz="2400" dirty="0">
                <a:latin typeface="Times New Roman" panose="02020603050405020304" pitchFamily="18" charset="0"/>
                <a:cs typeface="Times New Roman" panose="02020603050405020304" pitchFamily="18" charset="0"/>
              </a:rPr>
              <a:t>		allow the </a:t>
            </a:r>
            <a:r>
              <a:rPr lang="en-GB" sz="2400" b="1" dirty="0">
                <a:solidFill>
                  <a:srgbClr val="FF0000"/>
                </a:solidFill>
                <a:latin typeface="Times New Roman" panose="02020603050405020304" pitchFamily="18" charset="0"/>
                <a:cs typeface="Times New Roman" panose="02020603050405020304" pitchFamily="18" charset="0"/>
              </a:rPr>
              <a:t>sharing</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management</a:t>
            </a:r>
            <a:r>
              <a:rPr lang="en-GB" sz="2400" dirty="0">
                <a:latin typeface="Times New Roman" panose="02020603050405020304" pitchFamily="18" charset="0"/>
                <a:cs typeface="Times New Roman" panose="02020603050405020304" pitchFamily="18" charset="0"/>
              </a:rPr>
              <a:t> of </a:t>
            </a:r>
            <a:r>
              <a:rPr lang="en-GB" sz="2400" b="1" dirty="0">
                <a:solidFill>
                  <a:srgbClr val="FF0000"/>
                </a:solidFill>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printers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across</a:t>
            </a:r>
            <a:r>
              <a:rPr lang="en-GB" sz="2400" dirty="0">
                <a:latin typeface="Times New Roman" panose="02020603050405020304" pitchFamily="18" charset="0"/>
                <a:cs typeface="Times New Roman" panose="02020603050405020304" pitchFamily="18" charset="0"/>
              </a:rPr>
              <a:t> the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a:t>
            </a:r>
          </a:p>
          <a:p>
            <a:pPr marL="0" indent="0" algn="just">
              <a:lnSpc>
                <a:spcPct val="17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A. File Services</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a:t>
            </a:r>
            <a:r>
              <a:rPr lang="en-GB" sz="2400" b="1" dirty="0">
                <a:latin typeface="Times New Roman" panose="02020603050405020304" pitchFamily="18" charset="0"/>
                <a:cs typeface="Times New Roman" panose="02020603050405020304" pitchFamily="18" charset="0"/>
              </a:rPr>
              <a:t>enables</a:t>
            </a:r>
            <a:r>
              <a:rPr lang="en-GB" sz="2400" dirty="0">
                <a:latin typeface="Times New Roman" panose="02020603050405020304" pitchFamily="18" charset="0"/>
                <a:cs typeface="Times New Roman" panose="02020603050405020304" pitchFamily="18" charset="0"/>
              </a:rPr>
              <a:t> the </a:t>
            </a:r>
            <a:r>
              <a:rPr lang="en-GB" sz="2400" b="1" dirty="0">
                <a:latin typeface="Times New Roman" panose="02020603050405020304" pitchFamily="18" charset="0"/>
                <a:cs typeface="Times New Roman" panose="02020603050405020304" pitchFamily="18" charset="0"/>
              </a:rPr>
              <a:t>sharing</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folders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directories</a:t>
            </a:r>
            <a:r>
              <a:rPr lang="en-GB" sz="2400" dirty="0">
                <a:latin typeface="Times New Roman" panose="02020603050405020304" pitchFamily="18" charset="0"/>
                <a:cs typeface="Times New Roman" panose="02020603050405020304" pitchFamily="18" charset="0"/>
              </a:rPr>
              <a:t> across </a:t>
            </a:r>
            <a:r>
              <a:rPr lang="en-GB" sz="2400" b="1" dirty="0">
                <a:solidFill>
                  <a:srgbClr val="CC00CC"/>
                </a:solidFill>
                <a:latin typeface="Times New Roman" panose="02020603050405020304" pitchFamily="18" charset="0"/>
                <a:cs typeface="Times New Roman" panose="02020603050405020304" pitchFamily="18" charset="0"/>
              </a:rPr>
              <a:t>different</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and </a:t>
            </a:r>
            <a:r>
              <a:rPr lang="en-GB" sz="2400" b="1" dirty="0">
                <a:solidFill>
                  <a:srgbClr val="CC00CC"/>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in the </a:t>
            </a:r>
            <a:r>
              <a:rPr lang="en-GB" sz="2400" b="1" dirty="0">
                <a:solidFill>
                  <a:srgbClr val="CC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solidFill>
                  <a:srgbClr val="0000CC"/>
                </a:solidFill>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manages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rights</a:t>
            </a:r>
            <a:r>
              <a:rPr lang="en-GB" sz="2400" dirty="0">
                <a:latin typeface="Times New Roman" panose="02020603050405020304" pitchFamily="18" charset="0"/>
                <a:cs typeface="Times New Roman" panose="02020603050405020304" pitchFamily="18" charset="0"/>
              </a:rPr>
              <a:t>, ensuring that </a:t>
            </a:r>
            <a:r>
              <a:rPr lang="en-GB" sz="2400" b="1" dirty="0">
                <a:solidFill>
                  <a:srgbClr val="800000"/>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can </a:t>
            </a:r>
            <a:r>
              <a:rPr lang="en-GB" sz="2400" b="1" dirty="0">
                <a:solidFill>
                  <a:srgbClr val="800000"/>
                </a:solidFill>
                <a:latin typeface="Times New Roman" panose="02020603050405020304" pitchFamily="18" charset="0"/>
                <a:cs typeface="Times New Roman" panose="02020603050405020304" pitchFamily="18" charset="0"/>
              </a:rPr>
              <a:t>read</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write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modify</a:t>
            </a:r>
            <a:r>
              <a:rPr lang="en-GB" sz="2400" dirty="0">
                <a:latin typeface="Times New Roman" panose="02020603050405020304" pitchFamily="18" charset="0"/>
                <a:cs typeface="Times New Roman" panose="02020603050405020304" pitchFamily="18" charset="0"/>
              </a:rPr>
              <a:t>, or </a:t>
            </a:r>
            <a:r>
              <a:rPr lang="en-GB" sz="2400" b="1" dirty="0">
                <a:solidFill>
                  <a:srgbClr val="800000"/>
                </a:solidFill>
                <a:latin typeface="Times New Roman" panose="02020603050405020304" pitchFamily="18" charset="0"/>
                <a:cs typeface="Times New Roman" panose="02020603050405020304" pitchFamily="18" charset="0"/>
              </a:rPr>
              <a:t>delete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based on their </a:t>
            </a:r>
            <a:r>
              <a:rPr lang="en-GB" sz="2400" b="1" dirty="0">
                <a:solidFill>
                  <a:srgbClr val="800000"/>
                </a:solidFill>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ü"/>
            </a:pPr>
            <a:r>
              <a:rPr lang="en-GB" sz="2400" b="1" dirty="0">
                <a:solidFill>
                  <a:srgbClr val="FF0000"/>
                </a:solidFill>
                <a:latin typeface="Times New Roman" panose="02020603050405020304" pitchFamily="18" charset="0"/>
                <a:cs typeface="Times New Roman" panose="02020603050405020304" pitchFamily="18" charset="0"/>
              </a:rPr>
              <a:t>Example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 File System (NFS)</a:t>
            </a:r>
            <a:r>
              <a:rPr lang="en-GB" sz="2400" dirty="0">
                <a:latin typeface="Times New Roman" panose="02020603050405020304" pitchFamily="18" charset="0"/>
                <a:cs typeface="Times New Roman" panose="02020603050405020304" pitchFamily="18" charset="0"/>
              </a:rPr>
              <a:t> for </a:t>
            </a:r>
            <a:r>
              <a:rPr lang="en-GB" sz="2400" b="1" dirty="0">
                <a:solidFill>
                  <a:srgbClr val="CC00CC"/>
                </a:solidFill>
                <a:latin typeface="Times New Roman" panose="02020603050405020304" pitchFamily="18" charset="0"/>
                <a:cs typeface="Times New Roman" panose="02020603050405020304" pitchFamily="18" charset="0"/>
              </a:rPr>
              <a:t>Linux-based systems </a:t>
            </a:r>
            <a:r>
              <a:rPr lang="en-GB" sz="2400" dirty="0">
                <a:latin typeface="Times New Roman" panose="02020603050405020304" pitchFamily="18" charset="0"/>
                <a:cs typeface="Times New Roman" panose="02020603050405020304" pitchFamily="18" charset="0"/>
              </a:rPr>
              <a:t>or </a:t>
            </a:r>
            <a:r>
              <a:rPr lang="en-GB" sz="2400" b="1" dirty="0">
                <a:latin typeface="Times New Roman" panose="02020603050405020304" pitchFamily="18" charset="0"/>
                <a:cs typeface="Times New Roman" panose="02020603050405020304" pitchFamily="18" charset="0"/>
              </a:rPr>
              <a:t>Server Message Block (SMB)</a:t>
            </a:r>
            <a:r>
              <a:rPr lang="en-GB" sz="2400" dirty="0">
                <a:latin typeface="Times New Roman" panose="02020603050405020304" pitchFamily="18" charset="0"/>
                <a:cs typeface="Times New Roman" panose="02020603050405020304" pitchFamily="18" charset="0"/>
              </a:rPr>
              <a:t> for </a:t>
            </a:r>
            <a:r>
              <a:rPr lang="en-GB" sz="2400" b="1" dirty="0">
                <a:solidFill>
                  <a:srgbClr val="800000"/>
                </a:solidFill>
                <a:latin typeface="Times New Roman" panose="02020603050405020304" pitchFamily="18" charset="0"/>
                <a:cs typeface="Times New Roman" panose="02020603050405020304" pitchFamily="18" charset="0"/>
              </a:rPr>
              <a:t>Windows-based systems</a:t>
            </a:r>
            <a:r>
              <a:rPr lang="en-GB"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CF92668-AFB8-86B8-0685-5D837F221C10}"/>
              </a:ext>
            </a:extLst>
          </p:cNvPr>
          <p:cNvSpPr>
            <a:spLocks noGrp="1"/>
          </p:cNvSpPr>
          <p:nvPr>
            <p:ph type="sldNum" sz="quarter" idx="12"/>
          </p:nvPr>
        </p:nvSpPr>
        <p:spPr/>
        <p:txBody>
          <a:bodyPr/>
          <a:lstStyle/>
          <a:p>
            <a:fld id="{1E2A33F3-B6EA-4EA1-B9DF-89488B72A680}" type="slidenum">
              <a:rPr lang="en-GB" smtClean="0"/>
              <a:t>23</a:t>
            </a:fld>
            <a:endParaRPr lang="en-GB"/>
          </a:p>
        </p:txBody>
      </p:sp>
    </p:spTree>
    <p:extLst>
      <p:ext uri="{BB962C8B-B14F-4D97-AF65-F5344CB8AC3E}">
        <p14:creationId xmlns:p14="http://schemas.microsoft.com/office/powerpoint/2010/main" val="342787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34952-7B47-9F71-17DE-EFC9E6207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72996-E22E-68FD-0FB9-208E10D18455}"/>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2E0340F6-8A2A-4AB1-10AC-C35C36894DE4}"/>
              </a:ext>
            </a:extLst>
          </p:cNvPr>
          <p:cNvSpPr>
            <a:spLocks noGrp="1"/>
          </p:cNvSpPr>
          <p:nvPr>
            <p:ph idx="1"/>
          </p:nvPr>
        </p:nvSpPr>
        <p:spPr>
          <a:xfrm>
            <a:off x="0" y="239151"/>
            <a:ext cx="12191999" cy="6482324"/>
          </a:xfrm>
        </p:spPr>
        <p:txBody>
          <a:bodyPr>
            <a:noAutofit/>
          </a:bodyPr>
          <a:lstStyle/>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B. Print Services</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solidFill>
                  <a:srgbClr val="0000CC"/>
                </a:solidFill>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enables </a:t>
            </a:r>
            <a:r>
              <a:rPr lang="en-GB" sz="2400" b="1" dirty="0">
                <a:solidFill>
                  <a:srgbClr val="0000CC"/>
                </a:solidFill>
                <a:latin typeface="Times New Roman" panose="02020603050405020304" pitchFamily="18" charset="0"/>
                <a:cs typeface="Times New Roman" panose="02020603050405020304" pitchFamily="18" charset="0"/>
              </a:rPr>
              <a:t>multiple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and use </a:t>
            </a:r>
            <a:r>
              <a:rPr lang="en-GB" sz="2400" b="1" dirty="0">
                <a:solidFill>
                  <a:srgbClr val="0000CC"/>
                </a:solidFill>
                <a:latin typeface="Times New Roman" panose="02020603050405020304" pitchFamily="18" charset="0"/>
                <a:cs typeface="Times New Roman" panose="02020603050405020304" pitchFamily="18" charset="0"/>
              </a:rPr>
              <a:t>printers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connected</a:t>
            </a:r>
            <a:r>
              <a:rPr lang="en-GB" sz="2400" dirty="0">
                <a:latin typeface="Times New Roman" panose="02020603050405020304" pitchFamily="18" charset="0"/>
                <a:cs typeface="Times New Roman" panose="02020603050405020304" pitchFamily="18" charset="0"/>
              </a:rPr>
              <a:t> to the </a:t>
            </a:r>
            <a:r>
              <a:rPr lang="en-GB" sz="2400" b="1" dirty="0">
                <a:solidFill>
                  <a:srgbClr val="00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solidFill>
                  <a:srgbClr val="FF0000"/>
                </a:solidFill>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manages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print</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queues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jobs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printer</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b="1" dirty="0">
                <a:solidFill>
                  <a:srgbClr val="CC00CC"/>
                </a:solidFill>
                <a:latin typeface="Times New Roman" panose="02020603050405020304" pitchFamily="18" charset="0"/>
                <a:cs typeface="Times New Roman" panose="02020603050405020304" pitchFamily="18" charset="0"/>
              </a:rPr>
              <a:t>Example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Windows Print Services</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CUPS (Common Unix Printing System)</a:t>
            </a:r>
            <a:r>
              <a:rPr lang="en-GB" sz="2400" dirty="0">
                <a:latin typeface="Times New Roman" panose="02020603050405020304" pitchFamily="18" charset="0"/>
                <a:cs typeface="Times New Roman" panose="02020603050405020304" pitchFamily="18" charset="0"/>
              </a:rPr>
              <a:t> for </a:t>
            </a:r>
            <a:r>
              <a:rPr lang="en-GB" sz="2400" b="1" dirty="0">
                <a:latin typeface="Times New Roman" panose="02020603050405020304" pitchFamily="18" charset="0"/>
                <a:cs typeface="Times New Roman" panose="02020603050405020304" pitchFamily="18" charset="0"/>
              </a:rPr>
              <a:t>Linux</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2. Authentication and Security Services</a:t>
            </a:r>
          </a:p>
          <a:p>
            <a:pPr algn="just">
              <a:lnSpc>
                <a:spcPct val="150000"/>
              </a:lnSpc>
              <a:spcBef>
                <a:spcPts val="0"/>
              </a:spcBef>
              <a:buFont typeface="Wingdings" panose="05000000000000000000" pitchFamily="2" charset="2"/>
              <a:buChar char="§"/>
            </a:pPr>
            <a:r>
              <a:rPr lang="en-GB" sz="2400" b="1" dirty="0">
                <a:solidFill>
                  <a:srgbClr val="800000"/>
                </a:solidFill>
                <a:latin typeface="Times New Roman" panose="02020603050405020304" pitchFamily="18" charset="0"/>
                <a:cs typeface="Times New Roman" panose="02020603050405020304" pitchFamily="18" charset="0"/>
              </a:rPr>
              <a:t>Authentication</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security</a:t>
            </a:r>
            <a:r>
              <a:rPr lang="en-GB" sz="2400" dirty="0">
                <a:latin typeface="Times New Roman" panose="02020603050405020304" pitchFamily="18" charset="0"/>
                <a:cs typeface="Times New Roman" panose="02020603050405020304" pitchFamily="18" charset="0"/>
              </a:rPr>
              <a:t> are core to the </a:t>
            </a:r>
            <a:r>
              <a:rPr lang="en-GB" sz="2400" b="1" dirty="0">
                <a:solidFill>
                  <a:srgbClr val="800000"/>
                </a:solidFill>
                <a:latin typeface="Times New Roman" panose="02020603050405020304" pitchFamily="18" charset="0"/>
                <a:cs typeface="Times New Roman" panose="02020603050405020304" pitchFamily="18" charset="0"/>
              </a:rPr>
              <a:t>functioning</a:t>
            </a:r>
            <a:r>
              <a:rPr lang="en-GB" sz="2400" dirty="0">
                <a:latin typeface="Times New Roman" panose="02020603050405020304" pitchFamily="18" charset="0"/>
                <a:cs typeface="Times New Roman" panose="02020603050405020304" pitchFamily="18" charset="0"/>
              </a:rPr>
              <a:t> of a </a:t>
            </a:r>
            <a:r>
              <a:rPr lang="en-GB" sz="2400" b="1" dirty="0">
                <a:solidFill>
                  <a:srgbClr val="800000"/>
                </a:solidFill>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ensuring that </a:t>
            </a:r>
          </a:p>
          <a:p>
            <a:pPr marL="0" indent="0" algn="just">
              <a:lnSpc>
                <a:spcPct val="150000"/>
              </a:lnSpc>
              <a:spcBef>
                <a:spcPts val="0"/>
              </a:spcBef>
              <a:buNone/>
            </a:pPr>
            <a:r>
              <a:rPr lang="en-GB" sz="2400" b="1" dirty="0">
                <a:solidFill>
                  <a:srgbClr val="CC00CC"/>
                </a:solidFill>
                <a:latin typeface="Times New Roman" panose="02020603050405020304" pitchFamily="18" charset="0"/>
                <a:cs typeface="Times New Roman" panose="02020603050405020304" pitchFamily="18" charset="0"/>
              </a:rPr>
              <a:t>		network</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are </a:t>
            </a:r>
            <a:r>
              <a:rPr lang="en-GB" sz="2400" b="1" dirty="0">
                <a:solidFill>
                  <a:srgbClr val="CC00CC"/>
                </a:solidFill>
                <a:latin typeface="Times New Roman" panose="02020603050405020304" pitchFamily="18" charset="0"/>
                <a:cs typeface="Times New Roman" panose="02020603050405020304" pitchFamily="18" charset="0"/>
              </a:rPr>
              <a:t>protected</a:t>
            </a:r>
            <a:r>
              <a:rPr lang="en-GB" sz="2400" dirty="0">
                <a:latin typeface="Times New Roman" panose="02020603050405020304" pitchFamily="18" charset="0"/>
                <a:cs typeface="Times New Roman" panose="02020603050405020304" pitchFamily="18" charset="0"/>
              </a:rPr>
              <a:t> and </a:t>
            </a:r>
            <a:r>
              <a:rPr lang="en-GB" sz="2400" b="1" dirty="0">
                <a:solidFill>
                  <a:srgbClr val="CC00CC"/>
                </a:solidFill>
                <a:latin typeface="Times New Roman" panose="02020603050405020304" pitchFamily="18" charset="0"/>
                <a:cs typeface="Times New Roman" panose="02020603050405020304" pitchFamily="18" charset="0"/>
              </a:rPr>
              <a:t>accessible</a:t>
            </a:r>
            <a:r>
              <a:rPr lang="en-GB" sz="2400" dirty="0">
                <a:latin typeface="Times New Roman" panose="02020603050405020304" pitchFamily="18" charset="0"/>
                <a:cs typeface="Times New Roman" panose="02020603050405020304" pitchFamily="18" charset="0"/>
              </a:rPr>
              <a:t> only by </a:t>
            </a:r>
            <a:r>
              <a:rPr lang="en-GB" sz="2400" b="1" dirty="0">
                <a:solidFill>
                  <a:srgbClr val="CC00CC"/>
                </a:solidFill>
                <a:latin typeface="Times New Roman" panose="02020603050405020304" pitchFamily="18" charset="0"/>
                <a:cs typeface="Times New Roman" panose="02020603050405020304" pitchFamily="18" charset="0"/>
              </a:rPr>
              <a:t>authorized</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AutoNum type="alphaUcPeriod"/>
            </a:pPr>
            <a:r>
              <a:rPr lang="en-GB" sz="2400" b="1" dirty="0">
                <a:solidFill>
                  <a:srgbClr val="FF0000"/>
                </a:solidFill>
                <a:latin typeface="Times New Roman" panose="02020603050405020304" pitchFamily="18" charset="0"/>
                <a:cs typeface="Times New Roman" panose="02020603050405020304" pitchFamily="18" charset="0"/>
              </a:rPr>
              <a:t>User Authentication</a:t>
            </a:r>
            <a:r>
              <a:rPr lang="en-GB" sz="2400" dirty="0">
                <a:solidFill>
                  <a:srgbClr val="FF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process ensures that </a:t>
            </a:r>
            <a:r>
              <a:rPr lang="en-GB" sz="2400" b="1" dirty="0">
                <a:solidFill>
                  <a:srgbClr val="66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are </a:t>
            </a:r>
            <a:r>
              <a:rPr lang="en-GB" sz="2400" b="1" dirty="0">
                <a:solidFill>
                  <a:srgbClr val="6600CC"/>
                </a:solidFill>
                <a:latin typeface="Times New Roman" panose="02020603050405020304" pitchFamily="18" charset="0"/>
                <a:cs typeface="Times New Roman" panose="02020603050405020304" pitchFamily="18" charset="0"/>
              </a:rPr>
              <a:t>who</a:t>
            </a:r>
            <a:r>
              <a:rPr lang="en-GB" sz="2400" dirty="0">
                <a:latin typeface="Times New Roman" panose="02020603050405020304" pitchFamily="18" charset="0"/>
                <a:cs typeface="Times New Roman" panose="02020603050405020304" pitchFamily="18" charset="0"/>
              </a:rPr>
              <a:t> they </a:t>
            </a:r>
            <a:r>
              <a:rPr lang="en-GB" sz="2400" b="1" dirty="0">
                <a:solidFill>
                  <a:srgbClr val="6600CC"/>
                </a:solidFill>
                <a:latin typeface="Times New Roman" panose="02020603050405020304" pitchFamily="18" charset="0"/>
                <a:cs typeface="Times New Roman" panose="02020603050405020304" pitchFamily="18" charset="0"/>
              </a:rPr>
              <a:t>claim</a:t>
            </a:r>
            <a:r>
              <a:rPr lang="en-GB" sz="2400" dirty="0">
                <a:latin typeface="Times New Roman" panose="02020603050405020304" pitchFamily="18" charset="0"/>
                <a:cs typeface="Times New Roman" panose="02020603050405020304" pitchFamily="18" charset="0"/>
              </a:rPr>
              <a:t> to be by </a:t>
            </a:r>
            <a:r>
              <a:rPr lang="en-GB" sz="2400" b="1" dirty="0">
                <a:solidFill>
                  <a:srgbClr val="6600CC"/>
                </a:solidFill>
                <a:latin typeface="Times New Roman" panose="02020603050405020304" pitchFamily="18" charset="0"/>
                <a:cs typeface="Times New Roman" panose="02020603050405020304" pitchFamily="18" charset="0"/>
              </a:rPr>
              <a:t>verifying</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credentials</a:t>
            </a:r>
            <a:r>
              <a:rPr lang="en-GB" sz="2400" dirty="0">
                <a:latin typeface="Times New Roman" panose="02020603050405020304" pitchFamily="18" charset="0"/>
                <a:cs typeface="Times New Roman" panose="02020603050405020304" pitchFamily="18" charset="0"/>
              </a:rPr>
              <a:t> (like </a:t>
            </a:r>
            <a:r>
              <a:rPr lang="en-GB" sz="2400" b="1" dirty="0">
                <a:latin typeface="Times New Roman" panose="02020603050405020304" pitchFamily="18" charset="0"/>
                <a:cs typeface="Times New Roman" panose="02020603050405020304" pitchFamily="18" charset="0"/>
              </a:rPr>
              <a:t>usernames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passwords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solidFill>
                  <a:srgbClr val="0000CC"/>
                </a:solidFill>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like </a:t>
            </a:r>
            <a:r>
              <a:rPr lang="en-GB" sz="2400" b="1" dirty="0">
                <a:latin typeface="Times New Roman" panose="02020603050405020304" pitchFamily="18" charset="0"/>
                <a:cs typeface="Times New Roman" panose="02020603050405020304" pitchFamily="18" charset="0"/>
              </a:rPr>
              <a:t>Kerberos</a:t>
            </a:r>
            <a:r>
              <a:rPr lang="en-GB" sz="2400" dirty="0">
                <a:latin typeface="Times New Roman" panose="02020603050405020304" pitchFamily="18" charset="0"/>
                <a:cs typeface="Times New Roman" panose="02020603050405020304" pitchFamily="18" charset="0"/>
              </a:rPr>
              <a:t> (used in </a:t>
            </a:r>
            <a:r>
              <a:rPr lang="en-GB" sz="2400" b="1" dirty="0">
                <a:solidFill>
                  <a:srgbClr val="800000"/>
                </a:solidFill>
                <a:latin typeface="Times New Roman" panose="02020603050405020304" pitchFamily="18" charset="0"/>
                <a:cs typeface="Times New Roman" panose="02020603050405020304" pitchFamily="18" charset="0"/>
              </a:rPr>
              <a:t>Active Directory</a:t>
            </a:r>
            <a:r>
              <a:rPr lang="en-GB" sz="2400" dirty="0">
                <a:latin typeface="Times New Roman" panose="02020603050405020304" pitchFamily="18" charset="0"/>
                <a:cs typeface="Times New Roman" panose="02020603050405020304" pitchFamily="18" charset="0"/>
              </a:rPr>
              <a:t>) are commonly used for </a:t>
            </a:r>
            <a:r>
              <a:rPr lang="en-GB" sz="2400" b="1" dirty="0">
                <a:solidFill>
                  <a:srgbClr val="6600CC"/>
                </a:solidFill>
                <a:latin typeface="Times New Roman" panose="02020603050405020304" pitchFamily="18" charset="0"/>
                <a:cs typeface="Times New Roman" panose="02020603050405020304" pitchFamily="18" charset="0"/>
              </a:rPr>
              <a:t>secure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authentication</a:t>
            </a:r>
            <a:r>
              <a:rPr lang="en-GB"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BC49CF59-5E26-4178-1FCA-B27089252AEB}"/>
              </a:ext>
            </a:extLst>
          </p:cNvPr>
          <p:cNvSpPr>
            <a:spLocks noGrp="1"/>
          </p:cNvSpPr>
          <p:nvPr>
            <p:ph type="sldNum" sz="quarter" idx="12"/>
          </p:nvPr>
        </p:nvSpPr>
        <p:spPr/>
        <p:txBody>
          <a:bodyPr/>
          <a:lstStyle/>
          <a:p>
            <a:fld id="{1E2A33F3-B6EA-4EA1-B9DF-89488B72A680}" type="slidenum">
              <a:rPr lang="en-GB" smtClean="0"/>
              <a:t>24</a:t>
            </a:fld>
            <a:endParaRPr lang="en-GB"/>
          </a:p>
        </p:txBody>
      </p:sp>
    </p:spTree>
    <p:extLst>
      <p:ext uri="{BB962C8B-B14F-4D97-AF65-F5344CB8AC3E}">
        <p14:creationId xmlns:p14="http://schemas.microsoft.com/office/powerpoint/2010/main" val="1737877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385E7-1C8A-3424-9260-0137073163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84754-CC32-1617-80FE-E81916FF6DA1}"/>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DD2056D7-4F88-6118-E7CD-0FE091987065}"/>
              </a:ext>
            </a:extLst>
          </p:cNvPr>
          <p:cNvSpPr>
            <a:spLocks noGrp="1"/>
          </p:cNvSpPr>
          <p:nvPr>
            <p:ph idx="1"/>
          </p:nvPr>
        </p:nvSpPr>
        <p:spPr>
          <a:xfrm>
            <a:off x="0" y="337625"/>
            <a:ext cx="12191999" cy="6383850"/>
          </a:xfrm>
        </p:spPr>
        <p:txBody>
          <a:bodyPr>
            <a:noAutofit/>
          </a:bodyPr>
          <a:lstStyle/>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B. Access Control</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solidFill>
                  <a:srgbClr val="0000CC"/>
                </a:solidFill>
                <a:latin typeface="Times New Roman" panose="02020603050405020304" pitchFamily="18" charset="0"/>
                <a:cs typeface="Times New Roman" panose="02020603050405020304" pitchFamily="18" charset="0"/>
              </a:rPr>
              <a:t>NOSs</a:t>
            </a:r>
            <a:r>
              <a:rPr lang="en-GB" sz="2400" dirty="0">
                <a:latin typeface="Times New Roman" panose="02020603050405020304" pitchFamily="18" charset="0"/>
                <a:cs typeface="Times New Roman" panose="02020603050405020304" pitchFamily="18" charset="0"/>
              </a:rPr>
              <a:t> allow the </a:t>
            </a:r>
            <a:r>
              <a:rPr lang="en-GB" sz="2400" b="1" dirty="0">
                <a:solidFill>
                  <a:srgbClr val="0000CC"/>
                </a:solidFill>
                <a:latin typeface="Times New Roman" panose="02020603050405020304" pitchFamily="18" charset="0"/>
                <a:cs typeface="Times New Roman" panose="02020603050405020304" pitchFamily="18" charset="0"/>
              </a:rPr>
              <a:t>creation</a:t>
            </a:r>
            <a:r>
              <a:rPr lang="en-GB" sz="2400" dirty="0">
                <a:latin typeface="Times New Roman" panose="02020603050405020304" pitchFamily="18" charset="0"/>
                <a:cs typeface="Times New Roman" panose="02020603050405020304" pitchFamily="18" charset="0"/>
              </a:rPr>
              <a:t> of </a:t>
            </a:r>
            <a:r>
              <a:rPr lang="en-GB" sz="2400" b="1" dirty="0">
                <a:solidFill>
                  <a:srgbClr val="0000CC"/>
                </a:solidFill>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accounts</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groups</a:t>
            </a:r>
            <a:r>
              <a:rPr lang="en-GB" sz="2400" dirty="0">
                <a:latin typeface="Times New Roman" panose="02020603050405020304" pitchFamily="18" charset="0"/>
                <a:cs typeface="Times New Roman" panose="02020603050405020304" pitchFamily="18" charset="0"/>
              </a:rPr>
              <a:t> with specific </a:t>
            </a:r>
            <a:r>
              <a:rPr lang="en-GB" sz="2400" b="1" dirty="0">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 for </a:t>
            </a:r>
            <a:r>
              <a:rPr lang="en-GB" sz="2400" b="1" dirty="0">
                <a:latin typeface="Times New Roman" panose="02020603050405020304" pitchFamily="18" charset="0"/>
                <a:cs typeface="Times New Roman" panose="02020603050405020304" pitchFamily="18" charset="0"/>
              </a:rPr>
              <a:t>accessing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solidFill>
                  <a:srgbClr val="FF0000"/>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is often managed using </a:t>
            </a:r>
            <a:r>
              <a:rPr lang="en-GB" sz="2400" b="1" dirty="0">
                <a:solidFill>
                  <a:srgbClr val="FF0000"/>
                </a:solidFill>
                <a:latin typeface="Times New Roman" panose="02020603050405020304" pitchFamily="18" charset="0"/>
                <a:cs typeface="Times New Roman" panose="02020603050405020304" pitchFamily="18" charset="0"/>
              </a:rPr>
              <a:t>Access Control Lists (ACLs), </a:t>
            </a:r>
            <a:r>
              <a:rPr lang="en-GB" sz="2400" dirty="0">
                <a:latin typeface="Times New Roman" panose="02020603050405020304" pitchFamily="18" charset="0"/>
                <a:cs typeface="Times New Roman" panose="02020603050405020304" pitchFamily="18" charset="0"/>
              </a:rPr>
              <a:t>which </a:t>
            </a:r>
            <a:r>
              <a:rPr lang="en-GB" sz="2400" b="1" dirty="0">
                <a:solidFill>
                  <a:srgbClr val="6600CC"/>
                </a:solidFill>
                <a:latin typeface="Times New Roman" panose="02020603050405020304" pitchFamily="18" charset="0"/>
                <a:cs typeface="Times New Roman" panose="02020603050405020304" pitchFamily="18" charset="0"/>
              </a:rPr>
              <a:t>determine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who</a:t>
            </a:r>
            <a:r>
              <a:rPr lang="en-GB" sz="2400" dirty="0">
                <a:latin typeface="Times New Roman" panose="02020603050405020304" pitchFamily="18" charset="0"/>
                <a:cs typeface="Times New Roman" panose="02020603050405020304" pitchFamily="18" charset="0"/>
              </a:rPr>
              <a:t> can </a:t>
            </a:r>
            <a:r>
              <a:rPr lang="en-GB" sz="2400" b="1" dirty="0">
                <a:solidFill>
                  <a:srgbClr val="66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specific </a:t>
            </a:r>
            <a:r>
              <a:rPr lang="en-GB" sz="2400" b="1" dirty="0">
                <a:solidFill>
                  <a:srgbClr val="6600CC"/>
                </a:solidFill>
                <a:latin typeface="Times New Roman" panose="02020603050405020304" pitchFamily="18" charset="0"/>
                <a:cs typeface="Times New Roman" panose="02020603050405020304" pitchFamily="18" charset="0"/>
              </a:rPr>
              <a:t>files</a:t>
            </a:r>
            <a:r>
              <a:rPr lang="en-GB" sz="2400" dirty="0">
                <a:latin typeface="Times New Roman" panose="02020603050405020304" pitchFamily="18" charset="0"/>
                <a:cs typeface="Times New Roman" panose="02020603050405020304" pitchFamily="18" charset="0"/>
              </a:rPr>
              <a:t> or </a:t>
            </a:r>
            <a:r>
              <a:rPr lang="en-GB" sz="2400" b="1" dirty="0">
                <a:solidFill>
                  <a:srgbClr val="6600CC"/>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and what actions they can </a:t>
            </a:r>
            <a:r>
              <a:rPr lang="en-GB" sz="2400" b="1" dirty="0">
                <a:latin typeface="Times New Roman" panose="02020603050405020304" pitchFamily="18" charset="0"/>
                <a:cs typeface="Times New Roman" panose="02020603050405020304" pitchFamily="18" charset="0"/>
              </a:rPr>
              <a:t>perform</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read</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write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execute</a:t>
            </a:r>
            <a:r>
              <a:rPr lang="en-GB" sz="2400" dirty="0">
                <a:latin typeface="Times New Roman" panose="02020603050405020304" pitchFamily="18" charset="0"/>
                <a:cs typeface="Times New Roman" panose="02020603050405020304" pitchFamily="18" charset="0"/>
              </a:rPr>
              <a:t>, etc.).</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C. Single Sign-On (SSO)</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t>
            </a:r>
            <a:r>
              <a:rPr lang="en-GB" sz="2400" b="1" dirty="0">
                <a:solidFill>
                  <a:srgbClr val="0000CC"/>
                </a:solidFill>
                <a:latin typeface="Times New Roman" panose="02020603050405020304" pitchFamily="18" charset="0"/>
                <a:cs typeface="Times New Roman" panose="02020603050405020304" pitchFamily="18" charset="0"/>
              </a:rPr>
              <a:t>enterprise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environments</a:t>
            </a:r>
            <a:r>
              <a:rPr lang="en-GB" sz="2400" dirty="0">
                <a:latin typeface="Times New Roman" panose="02020603050405020304" pitchFamily="18" charset="0"/>
                <a:cs typeface="Times New Roman" panose="02020603050405020304" pitchFamily="18" charset="0"/>
              </a:rPr>
              <a:t>, 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can support </a:t>
            </a:r>
            <a:r>
              <a:rPr lang="en-GB" sz="2400" b="1" dirty="0">
                <a:latin typeface="Times New Roman" panose="02020603050405020304" pitchFamily="18" charset="0"/>
                <a:cs typeface="Times New Roman" panose="02020603050405020304" pitchFamily="18" charset="0"/>
              </a:rPr>
              <a:t>SSO</a:t>
            </a:r>
            <a:r>
              <a:rPr lang="en-GB" sz="2400" dirty="0">
                <a:latin typeface="Times New Roman" panose="02020603050405020304" pitchFamily="18" charset="0"/>
                <a:cs typeface="Times New Roman" panose="02020603050405020304" pitchFamily="18" charset="0"/>
              </a:rPr>
              <a:t>, which allows </a:t>
            </a:r>
            <a:r>
              <a:rPr lang="en-GB" sz="2400" b="1" dirty="0">
                <a:solidFill>
                  <a:srgbClr val="CC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CC00CC"/>
                </a:solidFill>
                <a:latin typeface="Times New Roman" panose="02020603050405020304" pitchFamily="18" charset="0"/>
                <a:cs typeface="Times New Roman" panose="02020603050405020304" pitchFamily="18" charset="0"/>
              </a:rPr>
              <a:t>authenticate</a:t>
            </a:r>
            <a:r>
              <a:rPr lang="en-GB" sz="2400" dirty="0">
                <a:latin typeface="Times New Roman" panose="02020603050405020304" pitchFamily="18" charset="0"/>
                <a:cs typeface="Times New Roman" panose="02020603050405020304" pitchFamily="18" charset="0"/>
              </a:rPr>
              <a:t> once and </a:t>
            </a:r>
            <a:r>
              <a:rPr lang="en-GB" sz="2400" b="1" dirty="0">
                <a:solidFill>
                  <a:srgbClr val="CC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multiple</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without </a:t>
            </a:r>
            <a:r>
              <a:rPr lang="en-GB" sz="2400" b="1" dirty="0">
                <a:solidFill>
                  <a:srgbClr val="CC00CC"/>
                </a:solidFill>
                <a:latin typeface="Times New Roman" panose="02020603050405020304" pitchFamily="18" charset="0"/>
                <a:cs typeface="Times New Roman" panose="02020603050405020304" pitchFamily="18" charset="0"/>
              </a:rPr>
              <a:t>needing</a:t>
            </a:r>
            <a:r>
              <a:rPr lang="en-GB" sz="2400" dirty="0">
                <a:latin typeface="Times New Roman" panose="02020603050405020304" pitchFamily="18" charset="0"/>
                <a:cs typeface="Times New Roman" panose="02020603050405020304" pitchFamily="18" charset="0"/>
              </a:rPr>
              <a:t> to </a:t>
            </a:r>
            <a:r>
              <a:rPr lang="en-GB" sz="2400" b="1" dirty="0">
                <a:solidFill>
                  <a:srgbClr val="CC00CC"/>
                </a:solidFill>
                <a:latin typeface="Times New Roman" panose="02020603050405020304" pitchFamily="18" charset="0"/>
                <a:cs typeface="Times New Roman" panose="02020603050405020304" pitchFamily="18" charset="0"/>
              </a:rPr>
              <a:t>re-enter</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credentials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b="1" dirty="0">
                <a:latin typeface="Times New Roman" panose="02020603050405020304" pitchFamily="18" charset="0"/>
                <a:cs typeface="Times New Roman" panose="02020603050405020304" pitchFamily="18" charset="0"/>
              </a:rPr>
              <a:t>Active Directory</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Windows Server</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LDAP</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Lightweight Directory Access</a:t>
            </a:r>
            <a:r>
              <a:rPr lang="en-GB" dirty="0">
                <a:solidFill>
                  <a:srgbClr val="FF0000"/>
                </a:solidFill>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Protocol</a:t>
            </a:r>
            <a:r>
              <a:rPr lang="en-GB" dirty="0">
                <a:latin typeface="Times New Roman" panose="02020603050405020304" pitchFamily="18" charset="0"/>
                <a:cs typeface="Times New Roman" panose="02020603050405020304" pitchFamily="18" charset="0"/>
              </a:rPr>
              <a:t>) for </a:t>
            </a:r>
            <a:r>
              <a:rPr lang="en-GB" b="1" dirty="0">
                <a:latin typeface="Times New Roman" panose="02020603050405020304" pitchFamily="18" charset="0"/>
                <a:cs typeface="Times New Roman" panose="02020603050405020304" pitchFamily="18" charset="0"/>
              </a:rPr>
              <a:t>directory-based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authentication</a:t>
            </a:r>
            <a:r>
              <a:rPr lang="en-GB"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65549D7-1ACC-655C-39DE-D89EFEC46235}"/>
              </a:ext>
            </a:extLst>
          </p:cNvPr>
          <p:cNvSpPr>
            <a:spLocks noGrp="1"/>
          </p:cNvSpPr>
          <p:nvPr>
            <p:ph type="sldNum" sz="quarter" idx="12"/>
          </p:nvPr>
        </p:nvSpPr>
        <p:spPr/>
        <p:txBody>
          <a:bodyPr/>
          <a:lstStyle/>
          <a:p>
            <a:fld id="{1E2A33F3-B6EA-4EA1-B9DF-89488B72A680}" type="slidenum">
              <a:rPr lang="en-GB" smtClean="0"/>
              <a:t>25</a:t>
            </a:fld>
            <a:endParaRPr lang="en-GB"/>
          </a:p>
        </p:txBody>
      </p:sp>
    </p:spTree>
    <p:extLst>
      <p:ext uri="{BB962C8B-B14F-4D97-AF65-F5344CB8AC3E}">
        <p14:creationId xmlns:p14="http://schemas.microsoft.com/office/powerpoint/2010/main" val="3189085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06061-9E17-039E-C930-BFDA35070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4B1DB-BD2B-D54F-B4EB-9C651486D409}"/>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6B3D8040-BDBB-4A66-9557-CFF64B9C644C}"/>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3. Directory Services</a:t>
            </a:r>
          </a:p>
          <a:p>
            <a:pPr algn="just">
              <a:lnSpc>
                <a:spcPct val="150000"/>
              </a:lnSpc>
              <a:spcBef>
                <a:spcPts val="0"/>
              </a:spcBef>
              <a:buFont typeface="Wingdings" panose="05000000000000000000" pitchFamily="2" charset="2"/>
              <a:buChar char="§"/>
            </a:pPr>
            <a:r>
              <a:rPr lang="en-GB" sz="2400" b="1" dirty="0">
                <a:solidFill>
                  <a:srgbClr val="800000"/>
                </a:solidFill>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manage</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store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information</a:t>
            </a:r>
            <a:r>
              <a:rPr lang="en-GB" sz="2400" dirty="0">
                <a:latin typeface="Times New Roman" panose="02020603050405020304" pitchFamily="18" charset="0"/>
                <a:cs typeface="Times New Roman" panose="02020603050405020304" pitchFamily="18" charset="0"/>
              </a:rPr>
              <a:t> about </a:t>
            </a:r>
            <a:r>
              <a:rPr lang="en-GB" sz="2400" b="1" dirty="0">
                <a:solidFill>
                  <a:srgbClr val="CC00CC"/>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and </a:t>
            </a:r>
            <a:r>
              <a:rPr lang="en-GB" sz="2400" b="1" dirty="0">
                <a:solidFill>
                  <a:srgbClr val="CC00CC"/>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in a </a:t>
            </a:r>
            <a:r>
              <a:rPr lang="en-GB" sz="2400" b="1" dirty="0">
                <a:solidFill>
                  <a:srgbClr val="CC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lphaUcPeriod"/>
            </a:pPr>
            <a:r>
              <a:rPr lang="en-GB" sz="2400" b="1" dirty="0">
                <a:solidFill>
                  <a:srgbClr val="800000"/>
                </a:solidFill>
                <a:latin typeface="Times New Roman" panose="02020603050405020304" pitchFamily="18" charset="0"/>
                <a:cs typeface="Times New Roman" panose="02020603050405020304" pitchFamily="18" charset="0"/>
              </a:rPr>
              <a:t>Centralized Directory Management</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can provide </a:t>
            </a:r>
            <a:r>
              <a:rPr lang="en-GB" sz="2400" b="1" dirty="0">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that </a:t>
            </a:r>
            <a:r>
              <a:rPr lang="en-GB" sz="2400" b="1" dirty="0">
                <a:solidFill>
                  <a:srgbClr val="6600CC"/>
                </a:solidFill>
                <a:latin typeface="Times New Roman" panose="02020603050405020304" pitchFamily="18" charset="0"/>
                <a:cs typeface="Times New Roman" panose="02020603050405020304" pitchFamily="18" charset="0"/>
              </a:rPr>
              <a:t>store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information</a:t>
            </a:r>
            <a:r>
              <a:rPr lang="en-GB" sz="2400" dirty="0">
                <a:latin typeface="Times New Roman" panose="02020603050405020304" pitchFamily="18" charset="0"/>
                <a:cs typeface="Times New Roman" panose="02020603050405020304" pitchFamily="18" charset="0"/>
              </a:rPr>
              <a:t> about </a:t>
            </a:r>
            <a:r>
              <a:rPr lang="en-GB" sz="2400" b="1" dirty="0">
                <a:solidFill>
                  <a:srgbClr val="FF0000"/>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groups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computers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This </a:t>
            </a:r>
            <a:r>
              <a:rPr lang="en-GB" sz="2400" b="1" dirty="0">
                <a:latin typeface="Times New Roman" panose="02020603050405020304" pitchFamily="18" charset="0"/>
                <a:cs typeface="Times New Roman" panose="02020603050405020304" pitchFamily="18" charset="0"/>
              </a:rPr>
              <a:t>makes</a:t>
            </a:r>
            <a:r>
              <a:rPr lang="en-GB" sz="2400" dirty="0">
                <a:latin typeface="Times New Roman" panose="02020603050405020304" pitchFamily="18" charset="0"/>
                <a:cs typeface="Times New Roman" panose="02020603050405020304" pitchFamily="18" charset="0"/>
              </a:rPr>
              <a:t> it </a:t>
            </a:r>
            <a:r>
              <a:rPr lang="en-GB" sz="2400" b="1" dirty="0">
                <a:latin typeface="Times New Roman" panose="02020603050405020304" pitchFamily="18" charset="0"/>
                <a:cs typeface="Times New Roman" panose="02020603050405020304" pitchFamily="18" charset="0"/>
              </a:rPr>
              <a:t>easier</a:t>
            </a:r>
            <a:r>
              <a:rPr lang="en-GB" sz="2400" dirty="0">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manage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objects</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permissions</a:t>
            </a:r>
            <a:r>
              <a:rPr lang="en-GB" sz="2400" dirty="0">
                <a:latin typeface="Times New Roman" panose="02020603050405020304" pitchFamily="18" charset="0"/>
                <a:cs typeface="Times New Roman" panose="02020603050405020304" pitchFamily="18" charset="0"/>
              </a:rPr>
              <a:t> from a </a:t>
            </a:r>
            <a:r>
              <a:rPr lang="en-GB" sz="2400" b="1" dirty="0">
                <a:solidFill>
                  <a:srgbClr val="800000"/>
                </a:solidFill>
                <a:latin typeface="Times New Roman" panose="02020603050405020304" pitchFamily="18" charset="0"/>
                <a:cs typeface="Times New Roman" panose="02020603050405020304" pitchFamily="18" charset="0"/>
              </a:rPr>
              <a:t>single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point</a:t>
            </a:r>
            <a:r>
              <a:rPr lang="en-GB" sz="2400" dirty="0">
                <a:latin typeface="Times New Roman" panose="02020603050405020304" pitchFamily="18" charset="0"/>
                <a:cs typeface="Times New Roman" panose="02020603050405020304" pitchFamily="18" charset="0"/>
              </a:rPr>
              <a:t> of </a:t>
            </a:r>
            <a:r>
              <a:rPr lang="en-GB" sz="2400" b="1" dirty="0">
                <a:solidFill>
                  <a:srgbClr val="800000"/>
                </a:solidFill>
                <a:latin typeface="Times New Roman" panose="02020603050405020304" pitchFamily="18" charset="0"/>
                <a:cs typeface="Times New Roman" panose="02020603050405020304" pitchFamily="18" charset="0"/>
              </a:rPr>
              <a:t>administration</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solidFill>
                  <a:srgbClr val="6600CC"/>
                </a:solidFill>
                <a:latin typeface="Times New Roman" panose="02020603050405020304" pitchFamily="18" charset="0"/>
                <a:cs typeface="Times New Roman" panose="02020603050405020304" pitchFamily="18" charset="0"/>
              </a:rPr>
              <a:t>Active Directory (AD)</a:t>
            </a:r>
            <a:r>
              <a:rPr lang="en-GB" sz="2400" dirty="0">
                <a:solidFill>
                  <a:srgbClr val="66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 </a:t>
            </a:r>
            <a:r>
              <a:rPr lang="en-GB" sz="2400" b="1" dirty="0">
                <a:latin typeface="Times New Roman" panose="02020603050405020304" pitchFamily="18" charset="0"/>
                <a:cs typeface="Times New Roman" panose="02020603050405020304" pitchFamily="18" charset="0"/>
              </a:rPr>
              <a:t>Windows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Server</a:t>
            </a:r>
            <a:r>
              <a:rPr lang="en-GB" sz="2400" dirty="0">
                <a:latin typeface="Times New Roman" panose="02020603050405020304" pitchFamily="18" charset="0"/>
                <a:cs typeface="Times New Roman" panose="02020603050405020304" pitchFamily="18" charset="0"/>
              </a:rPr>
              <a:t> is a widely used </a:t>
            </a:r>
            <a:r>
              <a:rPr lang="en-GB" sz="2400" b="1" dirty="0">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service</a:t>
            </a:r>
            <a:r>
              <a:rPr lang="en-GB" sz="2400" dirty="0">
                <a:latin typeface="Times New Roman" panose="02020603050405020304" pitchFamily="18" charset="0"/>
                <a:cs typeface="Times New Roman" panose="02020603050405020304" pitchFamily="18" charset="0"/>
              </a:rPr>
              <a:t> that </a:t>
            </a:r>
            <a:r>
              <a:rPr lang="en-GB" sz="2400" b="1" dirty="0">
                <a:latin typeface="Times New Roman" panose="02020603050405020304" pitchFamily="18" charset="0"/>
                <a:cs typeface="Times New Roman" panose="02020603050405020304" pitchFamily="18" charset="0"/>
              </a:rPr>
              <a:t>organizes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objects</a:t>
            </a:r>
            <a:r>
              <a:rPr lang="en-GB" sz="2400" dirty="0">
                <a:latin typeface="Times New Roman" panose="02020603050405020304" pitchFamily="18" charset="0"/>
                <a:cs typeface="Times New Roman" panose="02020603050405020304" pitchFamily="18" charset="0"/>
              </a:rPr>
              <a:t> and provides </a:t>
            </a:r>
            <a:r>
              <a:rPr lang="en-GB" sz="2400" b="1" dirty="0">
                <a:solidFill>
                  <a:srgbClr val="800000"/>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control</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authentication</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security</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policies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solidFill>
                  <a:srgbClr val="6600CC"/>
                </a:solidFill>
                <a:latin typeface="Times New Roman" panose="02020603050405020304" pitchFamily="18" charset="0"/>
                <a:cs typeface="Times New Roman" panose="02020603050405020304" pitchFamily="18" charset="0"/>
              </a:rPr>
              <a:t>LDAP (Lightweight Directory Access Protocol)</a:t>
            </a:r>
            <a:r>
              <a:rPr lang="en-GB" sz="2400" dirty="0">
                <a:solidFill>
                  <a:srgbClr val="66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is another </a:t>
            </a:r>
            <a:r>
              <a:rPr lang="en-GB" sz="2400" b="1" dirty="0">
                <a:solidFill>
                  <a:srgbClr val="0000CC"/>
                </a:solidFill>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service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standard</a:t>
            </a:r>
            <a:r>
              <a:rPr lang="en-GB" sz="2400" dirty="0">
                <a:latin typeface="Times New Roman" panose="02020603050405020304" pitchFamily="18" charset="0"/>
                <a:cs typeface="Times New Roman" panose="02020603050405020304" pitchFamily="18" charset="0"/>
              </a:rPr>
              <a:t> used in many </a:t>
            </a:r>
            <a:r>
              <a:rPr lang="en-GB" sz="2400" b="1" dirty="0">
                <a:solidFill>
                  <a:srgbClr val="CC00CC"/>
                </a:solidFill>
                <a:latin typeface="Times New Roman" panose="02020603050405020304" pitchFamily="18" charset="0"/>
                <a:cs typeface="Times New Roman" panose="02020603050405020304" pitchFamily="18" charset="0"/>
              </a:rPr>
              <a:t>NOSs</a:t>
            </a:r>
            <a:r>
              <a:rPr lang="en-GB" sz="2400" dirty="0">
                <a:latin typeface="Times New Roman" panose="02020603050405020304" pitchFamily="18" charset="0"/>
                <a:cs typeface="Times New Roman" panose="02020603050405020304" pitchFamily="18" charset="0"/>
              </a:rPr>
              <a:t> for </a:t>
            </a:r>
            <a:r>
              <a:rPr lang="en-GB" sz="2400" b="1" dirty="0">
                <a:solidFill>
                  <a:srgbClr val="CC00CC"/>
                </a:solidFill>
                <a:latin typeface="Times New Roman" panose="02020603050405020304" pitchFamily="18" charset="0"/>
                <a:cs typeface="Times New Roman" panose="02020603050405020304" pitchFamily="18" charset="0"/>
              </a:rPr>
              <a:t>accessing</a:t>
            </a:r>
            <a:r>
              <a:rPr lang="en-GB" sz="2400" dirty="0">
                <a:latin typeface="Times New Roman" panose="02020603050405020304" pitchFamily="18" charset="0"/>
                <a:cs typeface="Times New Roman" panose="02020603050405020304" pitchFamily="18" charset="0"/>
              </a:rPr>
              <a:t> and </a:t>
            </a:r>
            <a:r>
              <a:rPr lang="en-GB" sz="2400" b="1" dirty="0">
                <a:solidFill>
                  <a:srgbClr val="CC00CC"/>
                </a:solidFill>
                <a:latin typeface="Times New Roman" panose="02020603050405020304" pitchFamily="18" charset="0"/>
                <a:cs typeface="Times New Roman" panose="02020603050405020304" pitchFamily="18" charset="0"/>
              </a:rPr>
              <a:t>maintaining</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directory</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information</a:t>
            </a:r>
          </a:p>
        </p:txBody>
      </p:sp>
      <p:sp>
        <p:nvSpPr>
          <p:cNvPr id="4" name="Slide Number Placeholder 3">
            <a:extLst>
              <a:ext uri="{FF2B5EF4-FFF2-40B4-BE49-F238E27FC236}">
                <a16:creationId xmlns:a16="http://schemas.microsoft.com/office/drawing/2014/main" id="{A08F3048-3EF3-4FD8-7C07-35B1E6EF1276}"/>
              </a:ext>
            </a:extLst>
          </p:cNvPr>
          <p:cNvSpPr>
            <a:spLocks noGrp="1"/>
          </p:cNvSpPr>
          <p:nvPr>
            <p:ph type="sldNum" sz="quarter" idx="12"/>
          </p:nvPr>
        </p:nvSpPr>
        <p:spPr/>
        <p:txBody>
          <a:bodyPr/>
          <a:lstStyle/>
          <a:p>
            <a:fld id="{1E2A33F3-B6EA-4EA1-B9DF-89488B72A680}" type="slidenum">
              <a:rPr lang="en-GB" smtClean="0"/>
              <a:t>26</a:t>
            </a:fld>
            <a:endParaRPr lang="en-GB"/>
          </a:p>
        </p:txBody>
      </p:sp>
    </p:spTree>
    <p:extLst>
      <p:ext uri="{BB962C8B-B14F-4D97-AF65-F5344CB8AC3E}">
        <p14:creationId xmlns:p14="http://schemas.microsoft.com/office/powerpoint/2010/main" val="264994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CE720-84B2-0CC2-F6FD-1F21CD214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FA788-7E65-1D28-4B8F-01C721A50866}"/>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4E61F8A3-4BDB-F087-716B-C5E7B75595AB}"/>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4. Network Communication Services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enables </a:t>
            </a:r>
            <a:r>
              <a:rPr lang="en-GB" sz="2400" b="1" dirty="0">
                <a:latin typeface="Times New Roman" panose="02020603050405020304" pitchFamily="18" charset="0"/>
                <a:cs typeface="Times New Roman" panose="02020603050405020304" pitchFamily="18" charset="0"/>
              </a:rPr>
              <a:t>communication</a:t>
            </a:r>
            <a:r>
              <a:rPr lang="en-GB" sz="2400" dirty="0">
                <a:latin typeface="Times New Roman" panose="02020603050405020304" pitchFamily="18" charset="0"/>
                <a:cs typeface="Times New Roman" panose="02020603050405020304" pitchFamily="18" charset="0"/>
              </a:rPr>
              <a:t> between </a:t>
            </a:r>
            <a:r>
              <a:rPr lang="en-GB" sz="2400" b="1" dirty="0">
                <a:solidFill>
                  <a:srgbClr val="800000"/>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on a </a:t>
            </a:r>
            <a:r>
              <a:rPr lang="en-GB" sz="2400" b="1" dirty="0">
                <a:solidFill>
                  <a:srgbClr val="80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facilitating</a:t>
            </a:r>
            <a:r>
              <a:rPr lang="en-GB" sz="2400" dirty="0">
                <a:latin typeface="Times New Roman" panose="02020603050405020304" pitchFamily="18" charset="0"/>
                <a:cs typeface="Times New Roman" panose="02020603050405020304" pitchFamily="18" charset="0"/>
              </a:rPr>
              <a:t> the </a:t>
            </a:r>
            <a:r>
              <a:rPr lang="en-GB" sz="2400" b="1" dirty="0">
                <a:solidFill>
                  <a:srgbClr val="800000"/>
                </a:solidFill>
                <a:latin typeface="Times New Roman" panose="02020603050405020304" pitchFamily="18" charset="0"/>
                <a:cs typeface="Times New Roman" panose="02020603050405020304" pitchFamily="18" charset="0"/>
              </a:rPr>
              <a:t>transfer</a:t>
            </a:r>
            <a:r>
              <a:rPr lang="en-GB" sz="2400" dirty="0">
                <a:latin typeface="Times New Roman" panose="02020603050405020304" pitchFamily="18" charset="0"/>
                <a:cs typeface="Times New Roman" panose="02020603050405020304" pitchFamily="18" charset="0"/>
              </a:rPr>
              <a:t> of </a:t>
            </a:r>
            <a:r>
              <a:rPr lang="en-GB" sz="2400" b="1" dirty="0">
                <a:solidFill>
                  <a:srgbClr val="800000"/>
                </a:solidFill>
                <a:latin typeface="Times New Roman" panose="02020603050405020304" pitchFamily="18" charset="0"/>
                <a:cs typeface="Times New Roman" panose="02020603050405020304" pitchFamily="18" charset="0"/>
              </a:rPr>
              <a:t>data</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messages</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AutoNum type="alphaUcPeriod"/>
            </a:pPr>
            <a:r>
              <a:rPr lang="en-GB" sz="2400" b="1" dirty="0">
                <a:solidFill>
                  <a:srgbClr val="6600CC"/>
                </a:solidFill>
                <a:latin typeface="Times New Roman" panose="02020603050405020304" pitchFamily="18" charset="0"/>
                <a:cs typeface="Times New Roman" panose="02020603050405020304" pitchFamily="18" charset="0"/>
              </a:rPr>
              <a:t>TCP/IP (Transmission Control Protocol/Internet Protocol)</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most commonly used </a:t>
            </a:r>
            <a:r>
              <a:rPr lang="en-GB" sz="2400" b="1" dirty="0">
                <a:solidFill>
                  <a:srgbClr val="CC00CC"/>
                </a:solidFill>
                <a:latin typeface="Times New Roman" panose="02020603050405020304" pitchFamily="18" charset="0"/>
                <a:cs typeface="Times New Roman" panose="02020603050405020304" pitchFamily="18" charset="0"/>
              </a:rPr>
              <a:t>suite</a:t>
            </a:r>
            <a:r>
              <a:rPr lang="en-GB" sz="2400" dirty="0">
                <a:latin typeface="Times New Roman" panose="02020603050405020304" pitchFamily="18" charset="0"/>
                <a:cs typeface="Times New Roman" panose="02020603050405020304" pitchFamily="18" charset="0"/>
              </a:rPr>
              <a:t> of </a:t>
            </a:r>
            <a:r>
              <a:rPr lang="en-GB" sz="2400" b="1" dirty="0">
                <a:solidFill>
                  <a:srgbClr val="CC00CC"/>
                </a:solidFill>
                <a:latin typeface="Times New Roman" panose="02020603050405020304" pitchFamily="18" charset="0"/>
                <a:cs typeface="Times New Roman" panose="02020603050405020304" pitchFamily="18" charset="0"/>
              </a:rPr>
              <a:t>communication</a:t>
            </a: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protocols</a:t>
            </a:r>
            <a:r>
              <a:rPr lang="en-GB" sz="2400" dirty="0">
                <a:latin typeface="Times New Roman" panose="02020603050405020304" pitchFamily="18" charset="0"/>
                <a:cs typeface="Times New Roman" panose="02020603050405020304" pitchFamily="18" charset="0"/>
              </a:rPr>
              <a:t> in </a:t>
            </a:r>
            <a:r>
              <a:rPr lang="en-GB" sz="2400" b="1" dirty="0">
                <a:solidFill>
                  <a:srgbClr val="CC00CC"/>
                </a:solidFill>
                <a:latin typeface="Times New Roman" panose="02020603050405020304" pitchFamily="18" charset="0"/>
                <a:cs typeface="Times New Roman" panose="02020603050405020304" pitchFamily="18" charset="0"/>
              </a:rPr>
              <a:t>modern</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CC00CC"/>
                </a:solidFill>
                <a:latin typeface="Times New Roman" panose="02020603050405020304" pitchFamily="18" charset="0"/>
                <a:cs typeface="Times New Roman" panose="02020603050405020304" pitchFamily="18" charset="0"/>
              </a:rPr>
              <a:t>NOSs</a:t>
            </a:r>
            <a:r>
              <a:rPr lang="en-GB" sz="2400" dirty="0">
                <a:latin typeface="Times New Roman" panose="02020603050405020304" pitchFamily="18" charset="0"/>
                <a:cs typeface="Times New Roman" panose="02020603050405020304" pitchFamily="18" charset="0"/>
              </a:rPr>
              <a:t> that allows </a:t>
            </a:r>
            <a:r>
              <a:rPr lang="en-GB" sz="2400" b="1" dirty="0">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to </a:t>
            </a:r>
            <a:r>
              <a:rPr lang="en-GB" sz="2400" b="1" dirty="0">
                <a:latin typeface="Times New Roman" panose="02020603050405020304" pitchFamily="18" charset="0"/>
                <a:cs typeface="Times New Roman" panose="02020603050405020304" pitchFamily="18" charset="0"/>
              </a:rPr>
              <a:t>communicate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over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local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area</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networks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LANs</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wide area networks (WANs),</a:t>
            </a:r>
            <a:r>
              <a:rPr lang="en-GB" sz="2400" dirty="0">
                <a:solidFill>
                  <a:srgbClr val="8000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the </a:t>
            </a:r>
            <a:r>
              <a:rPr lang="en-GB" sz="2400" b="1" dirty="0">
                <a:solidFill>
                  <a:srgbClr val="800000"/>
                </a:solidFill>
                <a:latin typeface="Times New Roman" panose="02020603050405020304" pitchFamily="18" charset="0"/>
                <a:cs typeface="Times New Roman" panose="02020603050405020304" pitchFamily="18" charset="0"/>
              </a:rPr>
              <a:t>internet</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B. DNS (Domain Name System)</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supports </a:t>
            </a:r>
            <a:r>
              <a:rPr lang="en-GB" sz="2400" b="1" dirty="0">
                <a:latin typeface="Times New Roman" panose="02020603050405020304" pitchFamily="18" charset="0"/>
                <a:cs typeface="Times New Roman" panose="02020603050405020304" pitchFamily="18" charset="0"/>
              </a:rPr>
              <a:t>DNS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translating</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human-readable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domain</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names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e.g., www.example.com</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into </a:t>
            </a:r>
            <a:r>
              <a:rPr lang="en-GB" sz="2400" b="1" dirty="0">
                <a:solidFill>
                  <a:srgbClr val="6600CC"/>
                </a:solidFill>
                <a:latin typeface="Times New Roman" panose="02020603050405020304" pitchFamily="18" charset="0"/>
                <a:cs typeface="Times New Roman" panose="02020603050405020304" pitchFamily="18" charset="0"/>
              </a:rPr>
              <a:t>IP addresses </a:t>
            </a:r>
            <a:r>
              <a:rPr lang="en-GB" sz="2400" dirty="0">
                <a:latin typeface="Times New Roman" panose="02020603050405020304" pitchFamily="18" charset="0"/>
                <a:cs typeface="Times New Roman" panose="02020603050405020304" pitchFamily="18" charset="0"/>
              </a:rPr>
              <a:t>that </a:t>
            </a:r>
            <a:r>
              <a:rPr lang="en-GB" sz="2400" b="1" dirty="0">
                <a:solidFill>
                  <a:srgbClr val="6600CC"/>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use to </a:t>
            </a:r>
            <a:r>
              <a:rPr lang="en-GB" sz="2400" b="1" dirty="0">
                <a:solidFill>
                  <a:srgbClr val="6600CC"/>
                </a:solidFill>
                <a:latin typeface="Times New Roman" panose="02020603050405020304" pitchFamily="18" charset="0"/>
                <a:cs typeface="Times New Roman" panose="02020603050405020304" pitchFamily="18" charset="0"/>
              </a:rPr>
              <a:t>communicate</a:t>
            </a:r>
            <a:r>
              <a:rPr lang="en-GB" sz="2400" dirty="0">
                <a:latin typeface="Times New Roman" panose="02020603050405020304" pitchFamily="18" charset="0"/>
                <a:cs typeface="Times New Roman" panose="02020603050405020304" pitchFamily="18" charset="0"/>
              </a:rPr>
              <a:t> with each other.</a:t>
            </a:r>
          </a:p>
        </p:txBody>
      </p:sp>
      <p:sp>
        <p:nvSpPr>
          <p:cNvPr id="4" name="Slide Number Placeholder 3">
            <a:extLst>
              <a:ext uri="{FF2B5EF4-FFF2-40B4-BE49-F238E27FC236}">
                <a16:creationId xmlns:a16="http://schemas.microsoft.com/office/drawing/2014/main" id="{1AA3EBEA-CAA9-C11F-374F-1AF262900567}"/>
              </a:ext>
            </a:extLst>
          </p:cNvPr>
          <p:cNvSpPr>
            <a:spLocks noGrp="1"/>
          </p:cNvSpPr>
          <p:nvPr>
            <p:ph type="sldNum" sz="quarter" idx="12"/>
          </p:nvPr>
        </p:nvSpPr>
        <p:spPr/>
        <p:txBody>
          <a:bodyPr/>
          <a:lstStyle/>
          <a:p>
            <a:fld id="{1E2A33F3-B6EA-4EA1-B9DF-89488B72A680}" type="slidenum">
              <a:rPr lang="en-GB" smtClean="0"/>
              <a:t>27</a:t>
            </a:fld>
            <a:endParaRPr lang="en-GB"/>
          </a:p>
        </p:txBody>
      </p:sp>
    </p:spTree>
    <p:extLst>
      <p:ext uri="{BB962C8B-B14F-4D97-AF65-F5344CB8AC3E}">
        <p14:creationId xmlns:p14="http://schemas.microsoft.com/office/powerpoint/2010/main" val="87614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E8178-1280-DEA4-F4B5-A2F9DE0DB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A4110-2E8E-E5B6-7D95-8D8A78144A2E}"/>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FDC0D7BE-A74C-A049-F2BC-A19665C351DB}"/>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C. DHCP (Dynamic Host Configuration Protocol)</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assigns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IP</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addresses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dynamically</a:t>
            </a:r>
            <a:r>
              <a:rPr lang="en-GB" sz="2600" dirty="0">
                <a:latin typeface="Times New Roman" panose="02020603050405020304" pitchFamily="18" charset="0"/>
                <a:cs typeface="Times New Roman" panose="02020603050405020304" pitchFamily="18" charset="0"/>
              </a:rPr>
              <a:t> to </a:t>
            </a:r>
            <a:r>
              <a:rPr lang="en-GB" sz="2600" b="1" dirty="0">
                <a:solidFill>
                  <a:srgbClr val="800000"/>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on the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allowing them to </a:t>
            </a:r>
            <a:r>
              <a:rPr lang="en-GB" sz="2600" b="1" dirty="0">
                <a:solidFill>
                  <a:srgbClr val="800000"/>
                </a:solidFill>
                <a:latin typeface="Times New Roman" panose="02020603050405020304" pitchFamily="18" charset="0"/>
                <a:cs typeface="Times New Roman" panose="02020603050405020304" pitchFamily="18" charset="0"/>
              </a:rPr>
              <a:t>communicate</a:t>
            </a:r>
            <a:r>
              <a:rPr lang="en-GB" sz="2600" dirty="0">
                <a:latin typeface="Times New Roman" panose="02020603050405020304" pitchFamily="18" charset="0"/>
                <a:cs typeface="Times New Roman" panose="02020603050405020304" pitchFamily="18" charset="0"/>
              </a:rPr>
              <a:t> without needing </a:t>
            </a:r>
            <a:r>
              <a:rPr lang="en-GB" sz="2600" b="1" dirty="0">
                <a:solidFill>
                  <a:srgbClr val="800000"/>
                </a:solidFill>
                <a:latin typeface="Times New Roman" panose="02020603050405020304" pitchFamily="18" charset="0"/>
                <a:cs typeface="Times New Roman" panose="02020603050405020304" pitchFamily="18" charset="0"/>
              </a:rPr>
              <a:t>static</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IP</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configurations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5. Network Management Services</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are essential for </a:t>
            </a:r>
            <a:r>
              <a:rPr lang="en-GB" sz="2600" b="1" dirty="0">
                <a:solidFill>
                  <a:srgbClr val="CC00CC"/>
                </a:solidFill>
                <a:latin typeface="Times New Roman" panose="02020603050405020304" pitchFamily="18" charset="0"/>
                <a:cs typeface="Times New Roman" panose="02020603050405020304" pitchFamily="18" charset="0"/>
              </a:rPr>
              <a:t>monitoring</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troubleshooting</a:t>
            </a:r>
            <a:r>
              <a:rPr lang="en-GB" sz="2600" dirty="0">
                <a:latin typeface="Times New Roman" panose="02020603050405020304" pitchFamily="18" charset="0"/>
                <a:cs typeface="Times New Roman" panose="02020603050405020304" pitchFamily="18" charset="0"/>
              </a:rPr>
              <a:t>, and </a:t>
            </a:r>
            <a:r>
              <a:rPr lang="en-GB" sz="2600" b="1" dirty="0">
                <a:solidFill>
                  <a:srgbClr val="CC00CC"/>
                </a:solidFill>
                <a:latin typeface="Times New Roman" panose="02020603050405020304" pitchFamily="18" charset="0"/>
                <a:cs typeface="Times New Roman" panose="02020603050405020304" pitchFamily="18" charset="0"/>
              </a:rPr>
              <a:t>maintaining</a:t>
            </a:r>
            <a:r>
              <a:rPr lang="en-GB" sz="2600" dirty="0">
                <a:latin typeface="Times New Roman" panose="02020603050405020304" pitchFamily="18" charset="0"/>
                <a:cs typeface="Times New Roman" panose="02020603050405020304" pitchFamily="18" charset="0"/>
              </a:rPr>
              <a:t> the </a:t>
            </a:r>
            <a:r>
              <a:rPr lang="en-GB" sz="2600" b="1" dirty="0">
                <a:solidFill>
                  <a:srgbClr val="CC00CC"/>
                </a:solidFill>
                <a:latin typeface="Times New Roman" panose="02020603050405020304" pitchFamily="18" charset="0"/>
                <a:cs typeface="Times New Roman" panose="02020603050405020304" pitchFamily="18" charset="0"/>
              </a:rPr>
              <a:t>network’s</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health</a:t>
            </a:r>
            <a:r>
              <a:rPr lang="en-GB" sz="2600" dirty="0">
                <a:latin typeface="Times New Roman" panose="02020603050405020304" pitchFamily="18" charset="0"/>
                <a:cs typeface="Times New Roman" panose="02020603050405020304" pitchFamily="18" charset="0"/>
              </a:rPr>
              <a:t> and </a:t>
            </a:r>
            <a:r>
              <a:rPr lang="en-GB" sz="2600" b="1" dirty="0">
                <a:solidFill>
                  <a:srgbClr val="CC00CC"/>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AutoNum type="alphaUcPeriod"/>
            </a:pPr>
            <a:r>
              <a:rPr lang="en-GB" sz="2600" b="1" dirty="0">
                <a:solidFill>
                  <a:srgbClr val="800000"/>
                </a:solidFill>
                <a:latin typeface="Times New Roman" panose="02020603050405020304" pitchFamily="18" charset="0"/>
                <a:cs typeface="Times New Roman" panose="02020603050405020304" pitchFamily="18" charset="0"/>
              </a:rPr>
              <a:t>Network Monitoring</a:t>
            </a:r>
            <a:r>
              <a:rPr lang="en-GB" sz="26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NOSs</a:t>
            </a:r>
            <a:r>
              <a:rPr lang="en-GB" sz="2600" dirty="0">
                <a:latin typeface="Times New Roman" panose="02020603050405020304" pitchFamily="18" charset="0"/>
                <a:cs typeface="Times New Roman" panose="02020603050405020304" pitchFamily="18" charset="0"/>
              </a:rPr>
              <a:t> provide </a:t>
            </a:r>
            <a:r>
              <a:rPr lang="en-GB" sz="2600" b="1" dirty="0">
                <a:latin typeface="Times New Roman" panose="02020603050405020304" pitchFamily="18" charset="0"/>
                <a:cs typeface="Times New Roman" panose="02020603050405020304" pitchFamily="18" charset="0"/>
              </a:rPr>
              <a:t>tools</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monitor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traffic</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device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status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bandwidth</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utilization</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connectivity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issues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0000CC"/>
                </a:solidFill>
                <a:latin typeface="Times New Roman" panose="02020603050405020304" pitchFamily="18" charset="0"/>
                <a:cs typeface="Times New Roman" panose="02020603050405020304" pitchFamily="18" charset="0"/>
              </a:rPr>
              <a:t>Example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Simple Network Management Protocol (SNMP)</a:t>
            </a:r>
            <a:r>
              <a:rPr lang="en-GB" sz="2600" dirty="0">
                <a:latin typeface="Times New Roman" panose="02020603050405020304" pitchFamily="18" charset="0"/>
                <a:cs typeface="Times New Roman" panose="02020603050405020304" pitchFamily="18" charset="0"/>
              </a:rPr>
              <a:t> can be used for </a:t>
            </a:r>
            <a:r>
              <a:rPr lang="en-GB" sz="2600" b="1" dirty="0">
                <a:solidFill>
                  <a:srgbClr val="6600CC"/>
                </a:solidFill>
                <a:latin typeface="Times New Roman" panose="02020603050405020304" pitchFamily="18" charset="0"/>
                <a:cs typeface="Times New Roman" panose="02020603050405020304" pitchFamily="18" charset="0"/>
              </a:rPr>
              <a:t>monitoring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and their </a:t>
            </a:r>
            <a:r>
              <a:rPr lang="en-GB" sz="2600" b="1" dirty="0">
                <a:solidFill>
                  <a:srgbClr val="6600CC"/>
                </a:solidFill>
                <a:latin typeface="Times New Roman" panose="02020603050405020304" pitchFamily="18" charset="0"/>
                <a:cs typeface="Times New Roman" panose="02020603050405020304" pitchFamily="18" charset="0"/>
              </a:rPr>
              <a:t>status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B8B5A3-1A5E-F05F-BFA4-61A1A13BCD4C}"/>
              </a:ext>
            </a:extLst>
          </p:cNvPr>
          <p:cNvSpPr>
            <a:spLocks noGrp="1"/>
          </p:cNvSpPr>
          <p:nvPr>
            <p:ph type="sldNum" sz="quarter" idx="12"/>
          </p:nvPr>
        </p:nvSpPr>
        <p:spPr/>
        <p:txBody>
          <a:bodyPr/>
          <a:lstStyle/>
          <a:p>
            <a:fld id="{1E2A33F3-B6EA-4EA1-B9DF-89488B72A680}" type="slidenum">
              <a:rPr lang="en-GB" smtClean="0"/>
              <a:t>28</a:t>
            </a:fld>
            <a:endParaRPr lang="en-GB"/>
          </a:p>
        </p:txBody>
      </p:sp>
    </p:spTree>
    <p:extLst>
      <p:ext uri="{BB962C8B-B14F-4D97-AF65-F5344CB8AC3E}">
        <p14:creationId xmlns:p14="http://schemas.microsoft.com/office/powerpoint/2010/main" val="41570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E44E9-ED80-1171-17ED-21128393F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FFDB4-3E14-C19C-6DCF-66AAD75ECF44}"/>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40AE564A-B318-19B2-3386-7B2806929846}"/>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B. Traffic Management</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can offer </a:t>
            </a:r>
            <a:r>
              <a:rPr lang="en-GB" sz="2400" b="1" dirty="0">
                <a:latin typeface="Times New Roman" panose="02020603050405020304" pitchFamily="18" charset="0"/>
                <a:cs typeface="Times New Roman" panose="02020603050405020304" pitchFamily="18" charset="0"/>
              </a:rPr>
              <a:t>Quality</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Service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QoS</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traffic</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shaping</a:t>
            </a:r>
            <a:r>
              <a:rPr lang="en-GB" sz="2400" dirty="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prioritize</a:t>
            </a:r>
            <a:r>
              <a:rPr lang="en-GB" sz="2400" dirty="0">
                <a:latin typeface="Times New Roman" panose="02020603050405020304" pitchFamily="18" charset="0"/>
                <a:cs typeface="Times New Roman" panose="02020603050405020304" pitchFamily="18" charset="0"/>
              </a:rPr>
              <a:t> specific </a:t>
            </a:r>
            <a:r>
              <a:rPr lang="en-GB" sz="2400" b="1" dirty="0">
                <a:solidFill>
                  <a:srgbClr val="800000"/>
                </a:solidFill>
                <a:latin typeface="Times New Roman" panose="02020603050405020304" pitchFamily="18" charset="0"/>
                <a:cs typeface="Times New Roman" panose="02020603050405020304" pitchFamily="18" charset="0"/>
              </a:rPr>
              <a:t>types</a:t>
            </a:r>
            <a:r>
              <a:rPr lang="en-GB" sz="2400" dirty="0">
                <a:latin typeface="Times New Roman" panose="02020603050405020304" pitchFamily="18" charset="0"/>
                <a:cs typeface="Times New Roman" panose="02020603050405020304" pitchFamily="18" charset="0"/>
              </a:rPr>
              <a:t> of </a:t>
            </a:r>
            <a:r>
              <a:rPr lang="en-GB" sz="2400" b="1" dirty="0">
                <a:solidFill>
                  <a:srgbClr val="80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traffic</a:t>
            </a:r>
            <a:r>
              <a:rPr lang="en-GB" sz="2400" dirty="0">
                <a:latin typeface="Times New Roman" panose="02020603050405020304" pitchFamily="18" charset="0"/>
                <a:cs typeface="Times New Roman" panose="02020603050405020304" pitchFamily="18" charset="0"/>
              </a:rPr>
              <a:t> (e.g</a:t>
            </a:r>
            <a:r>
              <a:rPr lang="en-GB" sz="2400" b="1" dirty="0">
                <a:latin typeface="Times New Roman" panose="02020603050405020304" pitchFamily="18" charset="0"/>
                <a:cs typeface="Times New Roman" panose="02020603050405020304" pitchFamily="18" charset="0"/>
              </a:rPr>
              <a:t>., voice, video)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ensure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smooth</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communication</a:t>
            </a:r>
            <a:r>
              <a:rPr lang="en-GB" sz="2400" dirty="0">
                <a:latin typeface="Times New Roman" panose="02020603050405020304" pitchFamily="18" charset="0"/>
                <a:cs typeface="Times New Roman" panose="02020603050405020304" pitchFamily="18" charset="0"/>
              </a:rPr>
              <a:t> in </a:t>
            </a:r>
            <a:r>
              <a:rPr lang="en-GB" sz="2400" b="1" dirty="0">
                <a:solidFill>
                  <a:srgbClr val="0000CC"/>
                </a:solidFill>
                <a:latin typeface="Times New Roman" panose="02020603050405020304" pitchFamily="18" charset="0"/>
                <a:cs typeface="Times New Roman" panose="02020603050405020304" pitchFamily="18" charset="0"/>
              </a:rPr>
              <a:t>critical</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applications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C. System Logs and Event Monitoring</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generates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logs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events</a:t>
            </a:r>
            <a:r>
              <a:rPr lang="en-GB" sz="2400" dirty="0">
                <a:latin typeface="Times New Roman" panose="02020603050405020304" pitchFamily="18" charset="0"/>
                <a:cs typeface="Times New Roman" panose="02020603050405020304" pitchFamily="18" charset="0"/>
              </a:rPr>
              <a:t> to help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administrators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track</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activity</a:t>
            </a:r>
            <a:r>
              <a:rPr lang="en-GB" sz="2400" dirty="0">
                <a:latin typeface="Times New Roman" panose="02020603050405020304" pitchFamily="18" charset="0"/>
                <a:cs typeface="Times New Roman" panose="02020603050405020304" pitchFamily="18" charset="0"/>
              </a:rPr>
              <a:t> on the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identify</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issues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perform</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troubleshooting</a:t>
            </a:r>
            <a:r>
              <a:rPr lang="en-GB" sz="24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46D23B5-A14F-A2EE-87EE-5C2AC15D68A7}"/>
              </a:ext>
            </a:extLst>
          </p:cNvPr>
          <p:cNvSpPr>
            <a:spLocks noGrp="1"/>
          </p:cNvSpPr>
          <p:nvPr>
            <p:ph type="sldNum" sz="quarter" idx="12"/>
          </p:nvPr>
        </p:nvSpPr>
        <p:spPr/>
        <p:txBody>
          <a:bodyPr/>
          <a:lstStyle/>
          <a:p>
            <a:fld id="{1E2A33F3-B6EA-4EA1-B9DF-89488B72A680}" type="slidenum">
              <a:rPr lang="en-GB" smtClean="0"/>
              <a:t>29</a:t>
            </a:fld>
            <a:endParaRPr lang="en-GB"/>
          </a:p>
        </p:txBody>
      </p:sp>
    </p:spTree>
    <p:extLst>
      <p:ext uri="{BB962C8B-B14F-4D97-AF65-F5344CB8AC3E}">
        <p14:creationId xmlns:p14="http://schemas.microsoft.com/office/powerpoint/2010/main" val="36273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414CC-189C-5266-B534-CE4481BF7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076FF-FB6C-425B-B4CC-7DBD4E5F4F68}"/>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Key Features of a Network Operating System</a:t>
            </a:r>
          </a:p>
        </p:txBody>
      </p:sp>
      <p:sp>
        <p:nvSpPr>
          <p:cNvPr id="3" name="Content Placeholder 2">
            <a:extLst>
              <a:ext uri="{FF2B5EF4-FFF2-40B4-BE49-F238E27FC236}">
                <a16:creationId xmlns:a16="http://schemas.microsoft.com/office/drawing/2014/main" id="{F11CD8B7-B820-5556-890C-8B2533805D8E}"/>
              </a:ext>
            </a:extLst>
          </p:cNvPr>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latin typeface="Times New Roman" panose="02020603050405020304" pitchFamily="18" charset="0"/>
                <a:cs typeface="Times New Roman" panose="02020603050405020304" pitchFamily="18" charset="0"/>
              </a:rPr>
              <a:t>Network Operating System</a:t>
            </a:r>
            <a:r>
              <a:rPr lang="en-GB" sz="2600" dirty="0">
                <a:latin typeface="Times New Roman" panose="02020603050405020304" pitchFamily="18" charset="0"/>
                <a:cs typeface="Times New Roman" panose="02020603050405020304" pitchFamily="18" charset="0"/>
              </a:rPr>
              <a:t> typically offers several key </a:t>
            </a:r>
            <a:r>
              <a:rPr lang="en-GB" sz="2600" b="1" dirty="0">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that are essential for </a:t>
            </a:r>
            <a:r>
              <a:rPr lang="en-GB" sz="2600" b="1" dirty="0">
                <a:solidFill>
                  <a:srgbClr val="CC00CC"/>
                </a:solidFill>
                <a:latin typeface="Times New Roman" panose="02020603050405020304" pitchFamily="18" charset="0"/>
                <a:cs typeface="Times New Roman" panose="02020603050405020304" pitchFamily="18" charset="0"/>
              </a:rPr>
              <a:t>managing</a:t>
            </a:r>
            <a:r>
              <a:rPr lang="en-GB" sz="2600" dirty="0">
                <a:latin typeface="Times New Roman" panose="02020603050405020304" pitchFamily="18" charset="0"/>
                <a:cs typeface="Times New Roman" panose="02020603050405020304" pitchFamily="18" charset="0"/>
              </a:rPr>
              <a:t> a </a:t>
            </a: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effectively</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mj-lt"/>
              <a:buAutoNum type="arabicPeriod"/>
            </a:pPr>
            <a:r>
              <a:rPr lang="en-GB" sz="2600" b="1" dirty="0">
                <a:solidFill>
                  <a:srgbClr val="6600CC"/>
                </a:solidFill>
                <a:latin typeface="Times New Roman" panose="02020603050405020304" pitchFamily="18" charset="0"/>
                <a:cs typeface="Times New Roman" panose="02020603050405020304" pitchFamily="18" charset="0"/>
              </a:rPr>
              <a:t>Resource Sharing</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800000"/>
                </a:solidFill>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enables </a:t>
            </a:r>
            <a:r>
              <a:rPr lang="en-GB" sz="2600" b="1" dirty="0">
                <a:solidFill>
                  <a:srgbClr val="800000"/>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on a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to </a:t>
            </a:r>
            <a:r>
              <a:rPr lang="en-GB" sz="2600" b="1" dirty="0">
                <a:solidFill>
                  <a:srgbClr val="800000"/>
                </a:solidFill>
                <a:latin typeface="Times New Roman" panose="02020603050405020304" pitchFamily="18" charset="0"/>
                <a:cs typeface="Times New Roman" panose="02020603050405020304" pitchFamily="18" charset="0"/>
              </a:rPr>
              <a:t>share</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like </a:t>
            </a:r>
            <a:r>
              <a:rPr lang="en-GB" sz="2600" b="1" dirty="0">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applications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includes the </a:t>
            </a:r>
            <a:r>
              <a:rPr lang="en-GB" sz="2600" b="1" dirty="0">
                <a:solidFill>
                  <a:srgbClr val="800000"/>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of </a:t>
            </a:r>
            <a:r>
              <a:rPr lang="en-GB" sz="2600" b="1" dirty="0">
                <a:solidFill>
                  <a:srgbClr val="800000"/>
                </a:solidFill>
                <a:latin typeface="Times New Roman" panose="02020603050405020304" pitchFamily="18" charset="0"/>
                <a:cs typeface="Times New Roman" panose="02020603050405020304" pitchFamily="18" charset="0"/>
              </a:rPr>
              <a:t>shared</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folders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applications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2. Security and Access Control</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solidFill>
                  <a:srgbClr val="0000CC"/>
                </a:solidFill>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provides </a:t>
            </a:r>
            <a:r>
              <a:rPr lang="en-GB" sz="2600" b="1" dirty="0">
                <a:solidFill>
                  <a:srgbClr val="0000CC"/>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features to </a:t>
            </a:r>
            <a:r>
              <a:rPr lang="en-GB" sz="2600" b="1" dirty="0">
                <a:solidFill>
                  <a:srgbClr val="0000CC"/>
                </a:solidFill>
                <a:latin typeface="Times New Roman" panose="02020603050405020304" pitchFamily="18" charset="0"/>
                <a:cs typeface="Times New Roman" panose="02020603050405020304" pitchFamily="18" charset="0"/>
              </a:rPr>
              <a:t>protect</a:t>
            </a:r>
            <a:r>
              <a:rPr lang="en-GB" sz="2600" dirty="0">
                <a:latin typeface="Times New Roman" panose="02020603050405020304" pitchFamily="18" charset="0"/>
                <a:cs typeface="Times New Roman" panose="02020603050405020304" pitchFamily="18" charset="0"/>
              </a:rPr>
              <a:t> the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from </a:t>
            </a:r>
            <a:r>
              <a:rPr lang="en-GB" sz="2600" b="1" dirty="0">
                <a:solidFill>
                  <a:srgbClr val="0000CC"/>
                </a:solidFill>
                <a:latin typeface="Times New Roman" panose="02020603050405020304" pitchFamily="18" charset="0"/>
                <a:cs typeface="Times New Roman" panose="02020603050405020304" pitchFamily="18" charset="0"/>
              </a:rPr>
              <a:t>unauthorized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and to define who can </a:t>
            </a:r>
            <a:r>
              <a:rPr lang="en-GB" sz="2600" b="1" dirty="0">
                <a:solidFill>
                  <a:srgbClr val="00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specific</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may include </a:t>
            </a:r>
            <a:r>
              <a:rPr lang="en-GB" sz="2600" b="1" dirty="0">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methods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encryption</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permissions</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0D92F07B-78EB-5762-D972-999EA5043F7C}"/>
              </a:ext>
            </a:extLst>
          </p:cNvPr>
          <p:cNvSpPr>
            <a:spLocks noGrp="1"/>
          </p:cNvSpPr>
          <p:nvPr>
            <p:ph type="sldNum" sz="quarter" idx="12"/>
          </p:nvPr>
        </p:nvSpPr>
        <p:spPr/>
        <p:txBody>
          <a:bodyPr/>
          <a:lstStyle/>
          <a:p>
            <a:fld id="{1E2A33F3-B6EA-4EA1-B9DF-89488B72A680}" type="slidenum">
              <a:rPr lang="en-GB" b="1" smtClean="0"/>
              <a:t>3</a:t>
            </a:fld>
            <a:endParaRPr lang="en-GB" b="1" dirty="0"/>
          </a:p>
        </p:txBody>
      </p:sp>
    </p:spTree>
    <p:extLst>
      <p:ext uri="{BB962C8B-B14F-4D97-AF65-F5344CB8AC3E}">
        <p14:creationId xmlns:p14="http://schemas.microsoft.com/office/powerpoint/2010/main" val="272345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8A60E-D73A-5B45-130C-CD3FD8058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295A0-05B6-C06C-A795-31CF20055930}"/>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358DC30B-5465-766A-8C34-5077E183EDB1}"/>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300" b="1" dirty="0">
                <a:solidFill>
                  <a:srgbClr val="0000CC"/>
                </a:solidFill>
                <a:latin typeface="Times New Roman" panose="02020603050405020304" pitchFamily="18" charset="0"/>
                <a:cs typeface="Times New Roman" panose="02020603050405020304" pitchFamily="18" charset="0"/>
              </a:rPr>
              <a:t>6. Remote Access Services</a:t>
            </a:r>
          </a:p>
          <a:p>
            <a:pPr algn="just">
              <a:lnSpc>
                <a:spcPct val="150000"/>
              </a:lnSpc>
              <a:spcBef>
                <a:spcPts val="0"/>
              </a:spcBef>
              <a:buFont typeface="Wingdings" panose="05000000000000000000" pitchFamily="2" charset="2"/>
              <a:buChar char="§"/>
            </a:pPr>
            <a:r>
              <a:rPr lang="en-GB" sz="2300" b="1" dirty="0">
                <a:latin typeface="Times New Roman" panose="02020603050405020304" pitchFamily="18" charset="0"/>
                <a:cs typeface="Times New Roman" panose="02020603050405020304" pitchFamily="18" charset="0"/>
              </a:rPr>
              <a:t>Remote</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access</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services</a:t>
            </a:r>
            <a:r>
              <a:rPr lang="en-GB" sz="2300" dirty="0">
                <a:latin typeface="Times New Roman" panose="02020603050405020304" pitchFamily="18" charset="0"/>
                <a:cs typeface="Times New Roman" panose="02020603050405020304" pitchFamily="18" charset="0"/>
              </a:rPr>
              <a:t> allow </a:t>
            </a:r>
            <a:r>
              <a:rPr lang="en-GB" sz="2300" b="1" dirty="0">
                <a:solidFill>
                  <a:srgbClr val="CC00CC"/>
                </a:solidFill>
                <a:latin typeface="Times New Roman" panose="02020603050405020304" pitchFamily="18" charset="0"/>
                <a:cs typeface="Times New Roman" panose="02020603050405020304" pitchFamily="18" charset="0"/>
              </a:rPr>
              <a:t>users</a:t>
            </a:r>
            <a:r>
              <a:rPr lang="en-GB" sz="2300" dirty="0">
                <a:latin typeface="Times New Roman" panose="02020603050405020304" pitchFamily="18" charset="0"/>
                <a:cs typeface="Times New Roman" panose="02020603050405020304" pitchFamily="18" charset="0"/>
              </a:rPr>
              <a:t> to </a:t>
            </a:r>
            <a:r>
              <a:rPr lang="en-GB" sz="2300" b="1" dirty="0">
                <a:solidFill>
                  <a:srgbClr val="CC00CC"/>
                </a:solidFill>
                <a:latin typeface="Times New Roman" panose="02020603050405020304" pitchFamily="18" charset="0"/>
                <a:cs typeface="Times New Roman" panose="02020603050405020304" pitchFamily="18" charset="0"/>
              </a:rPr>
              <a:t>connect</a:t>
            </a:r>
            <a:r>
              <a:rPr lang="en-GB" sz="2300" dirty="0">
                <a:latin typeface="Times New Roman" panose="02020603050405020304" pitchFamily="18" charset="0"/>
                <a:cs typeface="Times New Roman" panose="02020603050405020304" pitchFamily="18" charset="0"/>
              </a:rPr>
              <a:t> to the </a:t>
            </a:r>
            <a:r>
              <a:rPr lang="en-GB" sz="2300" b="1" dirty="0">
                <a:solidFill>
                  <a:srgbClr val="CC00CC"/>
                </a:solidFill>
                <a:latin typeface="Times New Roman" panose="02020603050405020304" pitchFamily="18" charset="0"/>
                <a:cs typeface="Times New Roman" panose="02020603050405020304" pitchFamily="18" charset="0"/>
              </a:rPr>
              <a:t>network</a:t>
            </a:r>
            <a:r>
              <a:rPr lang="en-GB" sz="2300" dirty="0">
                <a:latin typeface="Times New Roman" panose="02020603050405020304" pitchFamily="18" charset="0"/>
                <a:cs typeface="Times New Roman" panose="02020603050405020304" pitchFamily="18" charset="0"/>
              </a:rPr>
              <a:t> from </a:t>
            </a:r>
            <a:r>
              <a:rPr lang="en-GB" sz="2300" b="1" dirty="0">
                <a:solidFill>
                  <a:srgbClr val="CC00CC"/>
                </a:solidFill>
                <a:latin typeface="Times New Roman" panose="02020603050405020304" pitchFamily="18" charset="0"/>
                <a:cs typeface="Times New Roman" panose="02020603050405020304" pitchFamily="18" charset="0"/>
              </a:rPr>
              <a:t>remote</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locations</a:t>
            </a:r>
            <a:r>
              <a:rPr lang="en-GB" sz="2300" dirty="0">
                <a:latin typeface="Times New Roman" panose="02020603050405020304" pitchFamily="18" charset="0"/>
                <a:cs typeface="Times New Roman" panose="02020603050405020304" pitchFamily="18" charset="0"/>
              </a:rPr>
              <a:t> </a:t>
            </a:r>
            <a:r>
              <a:rPr lang="en-GB" sz="2300" b="1" dirty="0">
                <a:solidFill>
                  <a:srgbClr val="CC00CC"/>
                </a:solidFill>
                <a:latin typeface="Times New Roman" panose="02020603050405020304" pitchFamily="18" charset="0"/>
                <a:cs typeface="Times New Roman" panose="02020603050405020304" pitchFamily="18" charset="0"/>
              </a:rPr>
              <a:t>securely</a:t>
            </a:r>
            <a:r>
              <a:rPr lang="en-GB" sz="23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300" b="1" dirty="0">
                <a:solidFill>
                  <a:srgbClr val="800000"/>
                </a:solidFill>
                <a:latin typeface="Times New Roman" panose="02020603050405020304" pitchFamily="18" charset="0"/>
                <a:cs typeface="Times New Roman" panose="02020603050405020304" pitchFamily="18" charset="0"/>
              </a:rPr>
              <a:t>A. Virtual Private Network (VPN)</a:t>
            </a:r>
            <a:r>
              <a:rPr lang="en-GB" sz="23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300" dirty="0">
                <a:latin typeface="Times New Roman" panose="02020603050405020304" pitchFamily="18" charset="0"/>
                <a:cs typeface="Times New Roman" panose="02020603050405020304" pitchFamily="18" charset="0"/>
              </a:rPr>
              <a:t>A </a:t>
            </a:r>
            <a:r>
              <a:rPr lang="en-GB" sz="2300" b="1" dirty="0">
                <a:solidFill>
                  <a:srgbClr val="0000CC"/>
                </a:solidFill>
                <a:latin typeface="Times New Roman" panose="02020603050405020304" pitchFamily="18" charset="0"/>
                <a:cs typeface="Times New Roman" panose="02020603050405020304" pitchFamily="18" charset="0"/>
              </a:rPr>
              <a:t>NOS</a:t>
            </a:r>
            <a:r>
              <a:rPr lang="en-GB" sz="2300" dirty="0">
                <a:latin typeface="Times New Roman" panose="02020603050405020304" pitchFamily="18" charset="0"/>
                <a:cs typeface="Times New Roman" panose="02020603050405020304" pitchFamily="18" charset="0"/>
              </a:rPr>
              <a:t> may include </a:t>
            </a:r>
            <a:r>
              <a:rPr lang="en-GB" sz="2300" b="1" dirty="0">
                <a:solidFill>
                  <a:srgbClr val="0000CC"/>
                </a:solidFill>
                <a:latin typeface="Times New Roman" panose="02020603050405020304" pitchFamily="18" charset="0"/>
                <a:cs typeface="Times New Roman" panose="02020603050405020304" pitchFamily="18" charset="0"/>
              </a:rPr>
              <a:t>VPN</a:t>
            </a:r>
            <a:r>
              <a:rPr lang="en-GB" sz="2300" dirty="0">
                <a:latin typeface="Times New Roman" panose="02020603050405020304" pitchFamily="18" charset="0"/>
                <a:cs typeface="Times New Roman" panose="02020603050405020304" pitchFamily="18" charset="0"/>
              </a:rPr>
              <a:t> </a:t>
            </a:r>
            <a:r>
              <a:rPr lang="en-GB" sz="2300" b="1" dirty="0">
                <a:solidFill>
                  <a:srgbClr val="0000CC"/>
                </a:solidFill>
                <a:latin typeface="Times New Roman" panose="02020603050405020304" pitchFamily="18" charset="0"/>
                <a:cs typeface="Times New Roman" panose="02020603050405020304" pitchFamily="18" charset="0"/>
              </a:rPr>
              <a:t>services</a:t>
            </a:r>
            <a:r>
              <a:rPr lang="en-GB" sz="2300" dirty="0">
                <a:latin typeface="Times New Roman" panose="02020603050405020304" pitchFamily="18" charset="0"/>
                <a:cs typeface="Times New Roman" panose="02020603050405020304" pitchFamily="18" charset="0"/>
              </a:rPr>
              <a:t> to </a:t>
            </a:r>
            <a:r>
              <a:rPr lang="en-GB" sz="2300" b="1" dirty="0">
                <a:solidFill>
                  <a:srgbClr val="0000CC"/>
                </a:solidFill>
                <a:latin typeface="Times New Roman" panose="02020603050405020304" pitchFamily="18" charset="0"/>
                <a:cs typeface="Times New Roman" panose="02020603050405020304" pitchFamily="18" charset="0"/>
              </a:rPr>
              <a:t>securely</a:t>
            </a:r>
            <a:r>
              <a:rPr lang="en-GB" sz="2300" dirty="0">
                <a:latin typeface="Times New Roman" panose="02020603050405020304" pitchFamily="18" charset="0"/>
                <a:cs typeface="Times New Roman" panose="02020603050405020304" pitchFamily="18" charset="0"/>
              </a:rPr>
              <a:t> </a:t>
            </a:r>
            <a:r>
              <a:rPr lang="en-GB" sz="2300" b="1" dirty="0">
                <a:solidFill>
                  <a:srgbClr val="0000CC"/>
                </a:solidFill>
                <a:latin typeface="Times New Roman" panose="02020603050405020304" pitchFamily="18" charset="0"/>
                <a:cs typeface="Times New Roman" panose="02020603050405020304" pitchFamily="18" charset="0"/>
              </a:rPr>
              <a:t>connect</a:t>
            </a:r>
            <a:r>
              <a:rPr lang="en-GB" sz="2300" dirty="0">
                <a:latin typeface="Times New Roman" panose="02020603050405020304" pitchFamily="18" charset="0"/>
                <a:cs typeface="Times New Roman" panose="02020603050405020304" pitchFamily="18" charset="0"/>
              </a:rPr>
              <a:t> </a:t>
            </a:r>
            <a:r>
              <a:rPr lang="en-GB" sz="2300" b="1" dirty="0">
                <a:solidFill>
                  <a:srgbClr val="0000CC"/>
                </a:solidFill>
                <a:latin typeface="Times New Roman" panose="02020603050405020304" pitchFamily="18" charset="0"/>
                <a:cs typeface="Times New Roman" panose="02020603050405020304" pitchFamily="18" charset="0"/>
              </a:rPr>
              <a:t>remote</a:t>
            </a:r>
            <a:r>
              <a:rPr lang="en-GB" sz="2300" dirty="0">
                <a:latin typeface="Times New Roman" panose="02020603050405020304" pitchFamily="18" charset="0"/>
                <a:cs typeface="Times New Roman" panose="02020603050405020304" pitchFamily="18" charset="0"/>
              </a:rPr>
              <a:t> </a:t>
            </a:r>
            <a:r>
              <a:rPr lang="en-GB" sz="2300" b="1" dirty="0">
                <a:solidFill>
                  <a:srgbClr val="0000CC"/>
                </a:solidFill>
                <a:latin typeface="Times New Roman" panose="02020603050405020304" pitchFamily="18" charset="0"/>
                <a:cs typeface="Times New Roman" panose="02020603050405020304" pitchFamily="18" charset="0"/>
              </a:rPr>
              <a:t>users</a:t>
            </a:r>
            <a:r>
              <a:rPr lang="en-GB" sz="2300" dirty="0">
                <a:latin typeface="Times New Roman" panose="02020603050405020304" pitchFamily="18" charset="0"/>
                <a:cs typeface="Times New Roman" panose="02020603050405020304" pitchFamily="18" charset="0"/>
              </a:rPr>
              <a:t> or </a:t>
            </a:r>
            <a:r>
              <a:rPr lang="en-GB" sz="2300" b="1" dirty="0">
                <a:solidFill>
                  <a:srgbClr val="0000CC"/>
                </a:solidFill>
                <a:latin typeface="Times New Roman" panose="02020603050405020304" pitchFamily="18" charset="0"/>
                <a:cs typeface="Times New Roman" panose="02020603050405020304" pitchFamily="18" charset="0"/>
              </a:rPr>
              <a:t>offices</a:t>
            </a:r>
            <a:r>
              <a:rPr lang="en-GB" sz="2300" dirty="0">
                <a:latin typeface="Times New Roman" panose="02020603050405020304" pitchFamily="18" charset="0"/>
                <a:cs typeface="Times New Roman" panose="02020603050405020304" pitchFamily="18" charset="0"/>
              </a:rPr>
              <a:t> to the </a:t>
            </a:r>
            <a:r>
              <a:rPr lang="en-GB" sz="2300" b="1" dirty="0">
                <a:solidFill>
                  <a:srgbClr val="0000CC"/>
                </a:solidFill>
                <a:latin typeface="Times New Roman" panose="02020603050405020304" pitchFamily="18" charset="0"/>
                <a:cs typeface="Times New Roman" panose="02020603050405020304" pitchFamily="18" charset="0"/>
              </a:rPr>
              <a:t>network</a:t>
            </a:r>
            <a:r>
              <a:rPr lang="en-GB" sz="23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300" b="1" dirty="0">
                <a:solidFill>
                  <a:srgbClr val="FF0000"/>
                </a:solidFill>
                <a:latin typeface="Times New Roman" panose="02020603050405020304" pitchFamily="18" charset="0"/>
                <a:cs typeface="Times New Roman" panose="02020603050405020304" pitchFamily="18" charset="0"/>
              </a:rPr>
              <a:t>VPNs</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encrypt</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traffic</a:t>
            </a:r>
            <a:r>
              <a:rPr lang="en-GB" sz="2300" dirty="0">
                <a:latin typeface="Times New Roman" panose="02020603050405020304" pitchFamily="18" charset="0"/>
                <a:cs typeface="Times New Roman" panose="02020603050405020304" pitchFamily="18" charset="0"/>
              </a:rPr>
              <a:t> to ensure </a:t>
            </a:r>
            <a:r>
              <a:rPr lang="en-GB" sz="2300" b="1" dirty="0">
                <a:solidFill>
                  <a:srgbClr val="FF0000"/>
                </a:solidFill>
                <a:latin typeface="Times New Roman" panose="02020603050405020304" pitchFamily="18" charset="0"/>
                <a:cs typeface="Times New Roman" panose="02020603050405020304" pitchFamily="18" charset="0"/>
              </a:rPr>
              <a:t>security</a:t>
            </a:r>
            <a:r>
              <a:rPr lang="en-GB" sz="2300" dirty="0">
                <a:latin typeface="Times New Roman" panose="02020603050405020304" pitchFamily="18" charset="0"/>
                <a:cs typeface="Times New Roman" panose="02020603050405020304" pitchFamily="18" charset="0"/>
              </a:rPr>
              <a:t> while </a:t>
            </a:r>
            <a:r>
              <a:rPr lang="en-GB" sz="2300" b="1" dirty="0">
                <a:solidFill>
                  <a:srgbClr val="FF0000"/>
                </a:solidFill>
                <a:latin typeface="Times New Roman" panose="02020603050405020304" pitchFamily="18" charset="0"/>
                <a:cs typeface="Times New Roman" panose="02020603050405020304" pitchFamily="18" charset="0"/>
              </a:rPr>
              <a:t>users</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access</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resources</a:t>
            </a:r>
            <a:r>
              <a:rPr lang="en-GB" sz="2300" dirty="0">
                <a:latin typeface="Times New Roman" panose="02020603050405020304" pitchFamily="18" charset="0"/>
                <a:cs typeface="Times New Roman" panose="02020603050405020304" pitchFamily="18" charset="0"/>
              </a:rPr>
              <a:t> </a:t>
            </a:r>
            <a:r>
              <a:rPr lang="en-GB" sz="2300" b="1" dirty="0">
                <a:solidFill>
                  <a:srgbClr val="FF0000"/>
                </a:solidFill>
                <a:latin typeface="Times New Roman" panose="02020603050405020304" pitchFamily="18" charset="0"/>
                <a:cs typeface="Times New Roman" panose="02020603050405020304" pitchFamily="18" charset="0"/>
              </a:rPr>
              <a:t>remotely</a:t>
            </a:r>
            <a:r>
              <a:rPr lang="en-GB" sz="23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300" b="1" dirty="0">
                <a:latin typeface="Times New Roman" panose="02020603050405020304" pitchFamily="18" charset="0"/>
                <a:cs typeface="Times New Roman" panose="02020603050405020304" pitchFamily="18" charset="0"/>
              </a:rPr>
              <a:t>Example</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Windows Server’s Routing </a:t>
            </a:r>
            <a:r>
              <a:rPr lang="en-GB" sz="2300" dirty="0">
                <a:latin typeface="Times New Roman" panose="02020603050405020304" pitchFamily="18" charset="0"/>
                <a:cs typeface="Times New Roman" panose="02020603050405020304" pitchFamily="18" charset="0"/>
              </a:rPr>
              <a:t>and</a:t>
            </a:r>
            <a:r>
              <a:rPr lang="en-GB" sz="2300" b="1" dirty="0">
                <a:latin typeface="Times New Roman" panose="02020603050405020304" pitchFamily="18" charset="0"/>
                <a:cs typeface="Times New Roman" panose="02020603050405020304" pitchFamily="18" charset="0"/>
              </a:rPr>
              <a:t> Remote Access Service (RRAS)</a:t>
            </a:r>
            <a:r>
              <a:rPr lang="en-GB" sz="2300" dirty="0">
                <a:latin typeface="Times New Roman" panose="02020603050405020304" pitchFamily="18" charset="0"/>
                <a:cs typeface="Times New Roman" panose="02020603050405020304" pitchFamily="18" charset="0"/>
              </a:rPr>
              <a:t> or </a:t>
            </a:r>
            <a:r>
              <a:rPr lang="en-GB" sz="2300" b="1" dirty="0">
                <a:latin typeface="Times New Roman" panose="02020603050405020304" pitchFamily="18" charset="0"/>
                <a:cs typeface="Times New Roman" panose="02020603050405020304" pitchFamily="18" charset="0"/>
              </a:rPr>
              <a:t>OpenVPN</a:t>
            </a:r>
            <a:r>
              <a:rPr lang="en-GB" sz="2300" dirty="0">
                <a:latin typeface="Times New Roman" panose="02020603050405020304" pitchFamily="18" charset="0"/>
                <a:cs typeface="Times New Roman" panose="02020603050405020304" pitchFamily="18" charset="0"/>
              </a:rPr>
              <a:t> on Linux.</a:t>
            </a:r>
          </a:p>
          <a:p>
            <a:pPr marL="0" indent="0" algn="just">
              <a:lnSpc>
                <a:spcPct val="150000"/>
              </a:lnSpc>
              <a:spcBef>
                <a:spcPts val="0"/>
              </a:spcBef>
              <a:buNone/>
            </a:pPr>
            <a:r>
              <a:rPr lang="en-GB" sz="2300" b="1" dirty="0">
                <a:solidFill>
                  <a:srgbClr val="800000"/>
                </a:solidFill>
                <a:latin typeface="Times New Roman" panose="02020603050405020304" pitchFamily="18" charset="0"/>
                <a:cs typeface="Times New Roman" panose="02020603050405020304" pitchFamily="18" charset="0"/>
              </a:rPr>
              <a:t>B. Remote Desktop</a:t>
            </a:r>
            <a:r>
              <a:rPr lang="en-GB" sz="23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300" dirty="0">
                <a:latin typeface="Times New Roman" panose="02020603050405020304" pitchFamily="18" charset="0"/>
                <a:cs typeface="Times New Roman" panose="02020603050405020304" pitchFamily="18" charset="0"/>
              </a:rPr>
              <a:t>Many </a:t>
            </a:r>
            <a:r>
              <a:rPr lang="en-GB" sz="2300" b="1" dirty="0">
                <a:solidFill>
                  <a:srgbClr val="6600CC"/>
                </a:solidFill>
                <a:latin typeface="Times New Roman" panose="02020603050405020304" pitchFamily="18" charset="0"/>
                <a:cs typeface="Times New Roman" panose="02020603050405020304" pitchFamily="18" charset="0"/>
              </a:rPr>
              <a:t>NOSs</a:t>
            </a:r>
            <a:r>
              <a:rPr lang="en-GB" sz="2300" dirty="0">
                <a:latin typeface="Times New Roman" panose="02020603050405020304" pitchFamily="18" charset="0"/>
                <a:cs typeface="Times New Roman" panose="02020603050405020304" pitchFamily="18" charset="0"/>
              </a:rPr>
              <a:t> </a:t>
            </a:r>
            <a:r>
              <a:rPr lang="en-GB" sz="2300" b="1" dirty="0">
                <a:solidFill>
                  <a:srgbClr val="6600CC"/>
                </a:solidFill>
                <a:latin typeface="Times New Roman" panose="02020603050405020304" pitchFamily="18" charset="0"/>
                <a:cs typeface="Times New Roman" panose="02020603050405020304" pitchFamily="18" charset="0"/>
              </a:rPr>
              <a:t>support</a:t>
            </a:r>
            <a:r>
              <a:rPr lang="en-GB" sz="2300" dirty="0">
                <a:latin typeface="Times New Roman" panose="02020603050405020304" pitchFamily="18" charset="0"/>
                <a:cs typeface="Times New Roman" panose="02020603050405020304" pitchFamily="18" charset="0"/>
              </a:rPr>
              <a:t> </a:t>
            </a:r>
            <a:r>
              <a:rPr lang="en-GB" sz="2300" b="1" dirty="0">
                <a:solidFill>
                  <a:srgbClr val="6600CC"/>
                </a:solidFill>
                <a:latin typeface="Times New Roman" panose="02020603050405020304" pitchFamily="18" charset="0"/>
                <a:cs typeface="Times New Roman" panose="02020603050405020304" pitchFamily="18" charset="0"/>
              </a:rPr>
              <a:t>remote</a:t>
            </a:r>
            <a:r>
              <a:rPr lang="en-GB" sz="2300" dirty="0">
                <a:latin typeface="Times New Roman" panose="02020603050405020304" pitchFamily="18" charset="0"/>
                <a:cs typeface="Times New Roman" panose="02020603050405020304" pitchFamily="18" charset="0"/>
              </a:rPr>
              <a:t> </a:t>
            </a:r>
            <a:r>
              <a:rPr lang="en-GB" sz="2300" b="1" dirty="0">
                <a:solidFill>
                  <a:srgbClr val="6600CC"/>
                </a:solidFill>
                <a:latin typeface="Times New Roman" panose="02020603050405020304" pitchFamily="18" charset="0"/>
                <a:cs typeface="Times New Roman" panose="02020603050405020304" pitchFamily="18" charset="0"/>
              </a:rPr>
              <a:t>desktop</a:t>
            </a:r>
            <a:r>
              <a:rPr lang="en-GB" sz="2300" dirty="0">
                <a:latin typeface="Times New Roman" panose="02020603050405020304" pitchFamily="18" charset="0"/>
                <a:cs typeface="Times New Roman" panose="02020603050405020304" pitchFamily="18" charset="0"/>
              </a:rPr>
              <a:t> </a:t>
            </a:r>
            <a:r>
              <a:rPr lang="en-GB" sz="2300" b="1" dirty="0">
                <a:solidFill>
                  <a:srgbClr val="6600CC"/>
                </a:solidFill>
                <a:latin typeface="Times New Roman" panose="02020603050405020304" pitchFamily="18" charset="0"/>
                <a:cs typeface="Times New Roman" panose="02020603050405020304" pitchFamily="18" charset="0"/>
              </a:rPr>
              <a:t>services</a:t>
            </a:r>
            <a:r>
              <a:rPr lang="en-GB" sz="2300" dirty="0">
                <a:latin typeface="Times New Roman" panose="02020603050405020304" pitchFamily="18" charset="0"/>
                <a:cs typeface="Times New Roman" panose="02020603050405020304" pitchFamily="18" charset="0"/>
              </a:rPr>
              <a:t>, enabling </a:t>
            </a:r>
            <a:r>
              <a:rPr lang="en-GB" sz="2300" b="1" dirty="0">
                <a:latin typeface="Times New Roman" panose="02020603050405020304" pitchFamily="18" charset="0"/>
                <a:cs typeface="Times New Roman" panose="02020603050405020304" pitchFamily="18" charset="0"/>
              </a:rPr>
              <a:t>users</a:t>
            </a:r>
            <a:r>
              <a:rPr lang="en-GB" sz="2300" dirty="0">
                <a:latin typeface="Times New Roman" panose="02020603050405020304" pitchFamily="18" charset="0"/>
                <a:cs typeface="Times New Roman" panose="02020603050405020304" pitchFamily="18" charset="0"/>
              </a:rPr>
              <a:t> to </a:t>
            </a:r>
            <a:r>
              <a:rPr lang="en-GB" sz="2300" b="1" dirty="0">
                <a:latin typeface="Times New Roman" panose="02020603050405020304" pitchFamily="18" charset="0"/>
                <a:cs typeface="Times New Roman" panose="02020603050405020304" pitchFamily="18" charset="0"/>
              </a:rPr>
              <a:t>access</a:t>
            </a:r>
            <a:r>
              <a:rPr lang="en-GB" sz="2300" dirty="0">
                <a:latin typeface="Times New Roman" panose="02020603050405020304" pitchFamily="18" charset="0"/>
                <a:cs typeface="Times New Roman" panose="02020603050405020304" pitchFamily="18" charset="0"/>
              </a:rPr>
              <a:t> their </a:t>
            </a:r>
            <a:r>
              <a:rPr lang="en-GB" sz="2300" b="1" dirty="0">
                <a:latin typeface="Times New Roman" panose="02020603050405020304" pitchFamily="18" charset="0"/>
                <a:cs typeface="Times New Roman" panose="02020603050405020304" pitchFamily="18" charset="0"/>
              </a:rPr>
              <a:t>desktop</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environment</a:t>
            </a:r>
            <a:r>
              <a:rPr lang="en-GB" sz="2300" dirty="0">
                <a:latin typeface="Times New Roman" panose="02020603050405020304" pitchFamily="18" charset="0"/>
                <a:cs typeface="Times New Roman" panose="02020603050405020304" pitchFamily="18" charset="0"/>
              </a:rPr>
              <a:t> </a:t>
            </a:r>
            <a:r>
              <a:rPr lang="en-GB" sz="2300" b="1" dirty="0">
                <a:solidFill>
                  <a:srgbClr val="800000"/>
                </a:solidFill>
                <a:latin typeface="Times New Roman" panose="02020603050405020304" pitchFamily="18" charset="0"/>
                <a:cs typeface="Times New Roman" panose="02020603050405020304" pitchFamily="18" charset="0"/>
              </a:rPr>
              <a:t>remotely</a:t>
            </a:r>
            <a:r>
              <a:rPr lang="en-GB" sz="2300" dirty="0">
                <a:latin typeface="Times New Roman" panose="02020603050405020304" pitchFamily="18" charset="0"/>
                <a:cs typeface="Times New Roman" panose="02020603050405020304" pitchFamily="18" charset="0"/>
              </a:rPr>
              <a:t> and </a:t>
            </a:r>
            <a:r>
              <a:rPr lang="en-GB" sz="2300" b="1" dirty="0">
                <a:solidFill>
                  <a:srgbClr val="800000"/>
                </a:solidFill>
                <a:latin typeface="Times New Roman" panose="02020603050405020304" pitchFamily="18" charset="0"/>
                <a:cs typeface="Times New Roman" panose="02020603050405020304" pitchFamily="18" charset="0"/>
              </a:rPr>
              <a:t>work</a:t>
            </a:r>
            <a:r>
              <a:rPr lang="en-GB" sz="2300" dirty="0">
                <a:latin typeface="Times New Roman" panose="02020603050405020304" pitchFamily="18" charset="0"/>
                <a:cs typeface="Times New Roman" panose="02020603050405020304" pitchFamily="18" charset="0"/>
              </a:rPr>
              <a:t> as if they were </a:t>
            </a:r>
            <a:r>
              <a:rPr lang="en-GB" sz="2300" b="1" dirty="0">
                <a:solidFill>
                  <a:srgbClr val="800000"/>
                </a:solidFill>
                <a:latin typeface="Times New Roman" panose="02020603050405020304" pitchFamily="18" charset="0"/>
                <a:cs typeface="Times New Roman" panose="02020603050405020304" pitchFamily="18" charset="0"/>
              </a:rPr>
              <a:t>physically</a:t>
            </a:r>
            <a:r>
              <a:rPr lang="en-GB" sz="2300" dirty="0">
                <a:latin typeface="Times New Roman" panose="02020603050405020304" pitchFamily="18" charset="0"/>
                <a:cs typeface="Times New Roman" panose="02020603050405020304" pitchFamily="18" charset="0"/>
              </a:rPr>
              <a:t> at their </a:t>
            </a:r>
            <a:r>
              <a:rPr lang="en-GB" sz="2300" b="1" dirty="0">
                <a:solidFill>
                  <a:srgbClr val="800000"/>
                </a:solidFill>
                <a:latin typeface="Times New Roman" panose="02020603050405020304" pitchFamily="18" charset="0"/>
                <a:cs typeface="Times New Roman" panose="02020603050405020304" pitchFamily="18" charset="0"/>
              </a:rPr>
              <a:t>workstation</a:t>
            </a:r>
            <a:r>
              <a:rPr lang="en-GB" sz="23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300" b="1" dirty="0">
                <a:solidFill>
                  <a:srgbClr val="0000CC"/>
                </a:solidFill>
                <a:latin typeface="Times New Roman" panose="02020603050405020304" pitchFamily="18" charset="0"/>
                <a:cs typeface="Times New Roman" panose="02020603050405020304" pitchFamily="18" charset="0"/>
              </a:rPr>
              <a:t>Example</a:t>
            </a:r>
            <a:r>
              <a:rPr lang="en-GB" sz="2300" dirty="0">
                <a:latin typeface="Times New Roman" panose="02020603050405020304" pitchFamily="18" charset="0"/>
                <a:cs typeface="Times New Roman" panose="02020603050405020304" pitchFamily="18" charset="0"/>
              </a:rPr>
              <a:t>: </a:t>
            </a:r>
            <a:r>
              <a:rPr lang="en-GB" sz="2300" b="1" dirty="0">
                <a:latin typeface="Times New Roman" panose="02020603050405020304" pitchFamily="18" charset="0"/>
                <a:cs typeface="Times New Roman" panose="02020603050405020304" pitchFamily="18" charset="0"/>
              </a:rPr>
              <a:t>Windows Remote Desktop Protocol (RDP)</a:t>
            </a:r>
            <a:r>
              <a:rPr lang="en-GB" sz="2300" dirty="0">
                <a:latin typeface="Times New Roman" panose="02020603050405020304" pitchFamily="18" charset="0"/>
                <a:cs typeface="Times New Roman" panose="02020603050405020304" pitchFamily="18" charset="0"/>
              </a:rPr>
              <a:t> or </a:t>
            </a:r>
            <a:r>
              <a:rPr lang="en-GB" sz="2300" b="1" dirty="0">
                <a:latin typeface="Times New Roman" panose="02020603050405020304" pitchFamily="18" charset="0"/>
                <a:cs typeface="Times New Roman" panose="02020603050405020304" pitchFamily="18" charset="0"/>
              </a:rPr>
              <a:t>VNC (Virtual Network Computing)</a:t>
            </a:r>
            <a:r>
              <a:rPr lang="en-GB" sz="2300" dirty="0">
                <a:latin typeface="Times New Roman" panose="02020603050405020304" pitchFamily="18" charset="0"/>
                <a:cs typeface="Times New Roman" panose="02020603050405020304" pitchFamily="18" charset="0"/>
              </a:rPr>
              <a:t> on </a:t>
            </a:r>
            <a:r>
              <a:rPr lang="en-GB" sz="2300" b="1" dirty="0">
                <a:latin typeface="Times New Roman" panose="02020603050405020304" pitchFamily="18" charset="0"/>
                <a:cs typeface="Times New Roman" panose="02020603050405020304" pitchFamily="18" charset="0"/>
              </a:rPr>
              <a:t>Linux</a:t>
            </a:r>
            <a:r>
              <a:rPr lang="en-GB" sz="23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196B6B8-0096-1348-F3C0-1FD29B6948D2}"/>
              </a:ext>
            </a:extLst>
          </p:cNvPr>
          <p:cNvSpPr>
            <a:spLocks noGrp="1"/>
          </p:cNvSpPr>
          <p:nvPr>
            <p:ph type="sldNum" sz="quarter" idx="12"/>
          </p:nvPr>
        </p:nvSpPr>
        <p:spPr/>
        <p:txBody>
          <a:bodyPr/>
          <a:lstStyle/>
          <a:p>
            <a:fld id="{1E2A33F3-B6EA-4EA1-B9DF-89488B72A680}" type="slidenum">
              <a:rPr lang="en-GB" smtClean="0"/>
              <a:t>30</a:t>
            </a:fld>
            <a:endParaRPr lang="en-GB"/>
          </a:p>
        </p:txBody>
      </p:sp>
    </p:spTree>
    <p:extLst>
      <p:ext uri="{BB962C8B-B14F-4D97-AF65-F5344CB8AC3E}">
        <p14:creationId xmlns:p14="http://schemas.microsoft.com/office/powerpoint/2010/main" val="263261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CF7AC-A495-3ECA-9613-47C956582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04C38-9424-30DD-CD05-CB96A9BFB449}"/>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2DEA74AA-D0B4-04C2-138A-28485485CCB7}"/>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7. Database and Application Services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may provide </a:t>
            </a:r>
            <a:r>
              <a:rPr lang="en-GB" sz="2400" b="1" dirty="0">
                <a:latin typeface="Times New Roman" panose="02020603050405020304" pitchFamily="18" charset="0"/>
                <a:cs typeface="Times New Roman" panose="02020603050405020304" pitchFamily="18" charset="0"/>
              </a:rPr>
              <a:t>services</a:t>
            </a:r>
            <a:r>
              <a:rPr lang="en-GB" sz="2400" dirty="0">
                <a:latin typeface="Times New Roman" panose="02020603050405020304" pitchFamily="18" charset="0"/>
                <a:cs typeface="Times New Roman" panose="02020603050405020304" pitchFamily="18" charset="0"/>
              </a:rPr>
              <a:t> that allow </a:t>
            </a:r>
            <a:r>
              <a:rPr lang="en-GB" sz="2400" b="1" dirty="0">
                <a:latin typeface="Times New Roman" panose="02020603050405020304" pitchFamily="18" charset="0"/>
                <a:cs typeface="Times New Roman" panose="02020603050405020304" pitchFamily="18" charset="0"/>
              </a:rPr>
              <a:t>applications</a:t>
            </a:r>
            <a:r>
              <a:rPr lang="en-GB" sz="2400" dirty="0">
                <a:latin typeface="Times New Roman" panose="02020603050405020304" pitchFamily="18" charset="0"/>
                <a:cs typeface="Times New Roman" panose="02020603050405020304" pitchFamily="18" charset="0"/>
              </a:rPr>
              <a:t> to </a:t>
            </a:r>
            <a:r>
              <a:rPr lang="en-GB" sz="2400" b="1" dirty="0">
                <a:latin typeface="Times New Roman" panose="02020603050405020304" pitchFamily="18" charset="0"/>
                <a:cs typeface="Times New Roman" panose="02020603050405020304" pitchFamily="18" charset="0"/>
              </a:rPr>
              <a:t>run</a:t>
            </a:r>
            <a:r>
              <a:rPr lang="en-GB" sz="2400" dirty="0">
                <a:latin typeface="Times New Roman" panose="02020603050405020304" pitchFamily="18" charset="0"/>
                <a:cs typeface="Times New Roman" panose="02020603050405020304" pitchFamily="18" charset="0"/>
              </a:rPr>
              <a:t> on the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often using </a:t>
            </a:r>
            <a:r>
              <a:rPr lang="en-GB" sz="2400" b="1" dirty="0">
                <a:solidFill>
                  <a:srgbClr val="800000"/>
                </a:solidFill>
                <a:latin typeface="Times New Roman" panose="02020603050405020304" pitchFamily="18" charset="0"/>
                <a:cs typeface="Times New Roman" panose="02020603050405020304" pitchFamily="18" charset="0"/>
              </a:rPr>
              <a:t>centralized</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databases</a:t>
            </a:r>
            <a:r>
              <a:rPr lang="en-GB" sz="2400" dirty="0">
                <a:latin typeface="Times New Roman" panose="02020603050405020304" pitchFamily="18" charset="0"/>
                <a:cs typeface="Times New Roman" panose="02020603050405020304" pitchFamily="18" charset="0"/>
              </a:rPr>
              <a:t> or </a:t>
            </a:r>
            <a:r>
              <a:rPr lang="en-GB" sz="2400" b="1" dirty="0">
                <a:solidFill>
                  <a:srgbClr val="800000"/>
                </a:solidFill>
                <a:latin typeface="Times New Roman" panose="02020603050405020304" pitchFamily="18" charset="0"/>
                <a:cs typeface="Times New Roman" panose="02020603050405020304" pitchFamily="18" charset="0"/>
              </a:rPr>
              <a:t>shared</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application</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AutoNum type="alphaUcPeriod"/>
            </a:pPr>
            <a:r>
              <a:rPr lang="en-GB" sz="2400" b="1" dirty="0">
                <a:solidFill>
                  <a:srgbClr val="800000"/>
                </a:solidFill>
                <a:latin typeface="Times New Roman" panose="02020603050405020304" pitchFamily="18" charset="0"/>
                <a:cs typeface="Times New Roman" panose="02020603050405020304" pitchFamily="18" charset="0"/>
              </a:rPr>
              <a:t>Database Management</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may integrate with </a:t>
            </a:r>
            <a:r>
              <a:rPr lang="en-GB" sz="2400" b="1" dirty="0">
                <a:latin typeface="Times New Roman" panose="02020603050405020304" pitchFamily="18" charset="0"/>
                <a:cs typeface="Times New Roman" panose="02020603050405020304" pitchFamily="18" charset="0"/>
              </a:rPr>
              <a:t>database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servers</a:t>
            </a:r>
            <a:r>
              <a:rPr lang="en-GB" sz="2400" dirty="0">
                <a:latin typeface="Times New Roman" panose="02020603050405020304" pitchFamily="18" charset="0"/>
                <a:cs typeface="Times New Roman" panose="02020603050405020304" pitchFamily="18" charset="0"/>
              </a:rPr>
              <a:t> like </a:t>
            </a:r>
            <a:r>
              <a:rPr lang="en-GB" sz="2400" b="1" dirty="0">
                <a:latin typeface="Times New Roman" panose="02020603050405020304" pitchFamily="18" charset="0"/>
                <a:cs typeface="Times New Roman" panose="02020603050405020304" pitchFamily="18" charset="0"/>
              </a:rPr>
              <a:t>SQL Server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MySQL</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PostgreSQL</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enabling</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multiple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66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interact</a:t>
            </a:r>
            <a:r>
              <a:rPr lang="en-GB" sz="2400" dirty="0">
                <a:latin typeface="Times New Roman" panose="02020603050405020304" pitchFamily="18" charset="0"/>
                <a:cs typeface="Times New Roman" panose="02020603050405020304" pitchFamily="18" charset="0"/>
              </a:rPr>
              <a:t> with </a:t>
            </a:r>
            <a:r>
              <a:rPr lang="en-GB" sz="2400" b="1" dirty="0">
                <a:latin typeface="Times New Roman" panose="02020603050405020304" pitchFamily="18" charset="0"/>
                <a:cs typeface="Times New Roman" panose="02020603050405020304" pitchFamily="18" charset="0"/>
              </a:rPr>
              <a:t>databases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stored</a:t>
            </a:r>
            <a:r>
              <a:rPr lang="en-GB" sz="2400" dirty="0">
                <a:latin typeface="Times New Roman" panose="02020603050405020304" pitchFamily="18" charset="0"/>
                <a:cs typeface="Times New Roman" panose="02020603050405020304" pitchFamily="18" charset="0"/>
              </a:rPr>
              <a:t> on the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B. Application Hosting</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Network operating systems </a:t>
            </a:r>
            <a:r>
              <a:rPr lang="en-GB" sz="2400" dirty="0">
                <a:latin typeface="Times New Roman" panose="02020603050405020304" pitchFamily="18" charset="0"/>
                <a:cs typeface="Times New Roman" panose="02020603050405020304" pitchFamily="18" charset="0"/>
              </a:rPr>
              <a:t>can </a:t>
            </a:r>
            <a:r>
              <a:rPr lang="en-GB" sz="2400" b="1" dirty="0">
                <a:solidFill>
                  <a:srgbClr val="FF0000"/>
                </a:solidFill>
                <a:latin typeface="Times New Roman" panose="02020603050405020304" pitchFamily="18" charset="0"/>
                <a:cs typeface="Times New Roman" panose="02020603050405020304" pitchFamily="18" charset="0"/>
              </a:rPr>
              <a:t>host</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manage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applications</a:t>
            </a:r>
            <a:r>
              <a:rPr lang="en-GB" sz="2400" dirty="0">
                <a:latin typeface="Times New Roman" panose="02020603050405020304" pitchFamily="18" charset="0"/>
                <a:cs typeface="Times New Roman" panose="02020603050405020304" pitchFamily="18" charset="0"/>
              </a:rPr>
              <a:t> that </a:t>
            </a:r>
            <a:r>
              <a:rPr lang="en-GB" sz="2400" b="1" dirty="0">
                <a:solidFill>
                  <a:srgbClr val="0000CC"/>
                </a:solidFill>
                <a:latin typeface="Times New Roman" panose="02020603050405020304" pitchFamily="18" charset="0"/>
                <a:cs typeface="Times New Roman" panose="02020603050405020304" pitchFamily="18" charset="0"/>
              </a:rPr>
              <a:t>multiple</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can </a:t>
            </a:r>
            <a:r>
              <a:rPr lang="en-GB" sz="2400" b="1" dirty="0">
                <a:solidFill>
                  <a:srgbClr val="00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simultaneously</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FF0000"/>
                </a:solidFill>
                <a:latin typeface="Times New Roman" panose="02020603050405020304" pitchFamily="18" charset="0"/>
                <a:cs typeface="Times New Roman" panose="02020603050405020304" pitchFamily="18" charset="0"/>
              </a:rPr>
              <a:t>Example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Windows Server’s Terminal Services</a:t>
            </a:r>
            <a:r>
              <a:rPr lang="en-GB" dirty="0">
                <a:latin typeface="Times New Roman" panose="02020603050405020304" pitchFamily="18" charset="0"/>
                <a:cs typeface="Times New Roman" panose="02020603050405020304" pitchFamily="18" charset="0"/>
              </a:rPr>
              <a:t> for </a:t>
            </a:r>
            <a:r>
              <a:rPr lang="en-GB" b="1" dirty="0">
                <a:solidFill>
                  <a:srgbClr val="CC00CC"/>
                </a:solidFill>
                <a:latin typeface="Times New Roman" panose="02020603050405020304" pitchFamily="18" charset="0"/>
                <a:cs typeface="Times New Roman" panose="02020603050405020304" pitchFamily="18" charset="0"/>
              </a:rPr>
              <a:t>application</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hosting</a:t>
            </a:r>
            <a:r>
              <a:rPr lang="en-GB" dirty="0">
                <a:latin typeface="Times New Roman" panose="02020603050405020304" pitchFamily="18" charset="0"/>
                <a:cs typeface="Times New Roman" panose="02020603050405020304" pitchFamily="18" charset="0"/>
              </a:rPr>
              <a:t> or </a:t>
            </a:r>
            <a:r>
              <a:rPr lang="en-GB" b="1" dirty="0">
                <a:latin typeface="Times New Roman" panose="02020603050405020304" pitchFamily="18" charset="0"/>
                <a:cs typeface="Times New Roman" panose="02020603050405020304" pitchFamily="18" charset="0"/>
              </a:rPr>
              <a:t>Apache Tomcat</a:t>
            </a:r>
            <a:r>
              <a:rPr lang="en-GB" dirty="0">
                <a:latin typeface="Times New Roman" panose="02020603050405020304" pitchFamily="18" charset="0"/>
                <a:cs typeface="Times New Roman" panose="02020603050405020304" pitchFamily="18" charset="0"/>
              </a:rPr>
              <a:t> for </a:t>
            </a:r>
            <a:r>
              <a:rPr lang="en-GB" b="1" dirty="0">
                <a:solidFill>
                  <a:srgbClr val="CC00CC"/>
                </a:solidFill>
                <a:latin typeface="Times New Roman" panose="02020603050405020304" pitchFamily="18" charset="0"/>
                <a:cs typeface="Times New Roman" panose="02020603050405020304" pitchFamily="18" charset="0"/>
              </a:rPr>
              <a:t>Java</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applications</a:t>
            </a:r>
            <a:r>
              <a:rPr lang="en-GB" dirty="0">
                <a:latin typeface="Times New Roman" panose="02020603050405020304" pitchFamily="18" charset="0"/>
                <a:cs typeface="Times New Roman" panose="02020603050405020304" pitchFamily="18" charset="0"/>
              </a:rPr>
              <a:t> on </a:t>
            </a:r>
            <a:r>
              <a:rPr lang="en-GB" b="1" dirty="0">
                <a:solidFill>
                  <a:srgbClr val="CC00CC"/>
                </a:solidFill>
                <a:latin typeface="Times New Roman" panose="02020603050405020304" pitchFamily="18" charset="0"/>
                <a:cs typeface="Times New Roman" panose="02020603050405020304" pitchFamily="18" charset="0"/>
              </a:rPr>
              <a:t>Linux</a:t>
            </a:r>
          </a:p>
          <a:p>
            <a:pPr marL="457200" lvl="1"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B9E00A-2DA1-EDAC-E953-DE3F955514B0}"/>
              </a:ext>
            </a:extLst>
          </p:cNvPr>
          <p:cNvSpPr>
            <a:spLocks noGrp="1"/>
          </p:cNvSpPr>
          <p:nvPr>
            <p:ph type="sldNum" sz="quarter" idx="12"/>
          </p:nvPr>
        </p:nvSpPr>
        <p:spPr/>
        <p:txBody>
          <a:bodyPr/>
          <a:lstStyle/>
          <a:p>
            <a:fld id="{1E2A33F3-B6EA-4EA1-B9DF-89488B72A680}" type="slidenum">
              <a:rPr lang="en-GB" smtClean="0"/>
              <a:t>31</a:t>
            </a:fld>
            <a:endParaRPr lang="en-GB"/>
          </a:p>
        </p:txBody>
      </p:sp>
    </p:spTree>
    <p:extLst>
      <p:ext uri="{BB962C8B-B14F-4D97-AF65-F5344CB8AC3E}">
        <p14:creationId xmlns:p14="http://schemas.microsoft.com/office/powerpoint/2010/main" val="386210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9AB20-81DD-9460-6464-39B77CC09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F45B4-12AA-A9E3-2273-A35C755BDBC1}"/>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F7096CA5-F677-6B18-C3BE-CDE942C24E97}"/>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500" b="1" dirty="0">
                <a:solidFill>
                  <a:srgbClr val="0000CC"/>
                </a:solidFill>
                <a:latin typeface="Times New Roman" panose="02020603050405020304" pitchFamily="18" charset="0"/>
                <a:cs typeface="Times New Roman" panose="02020603050405020304" pitchFamily="18" charset="0"/>
              </a:rPr>
              <a:t>8. Backup and Recovery Services</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A NOS includes tools to back up data and recover it in case of hardware failure, system crash, or other disasters.</a:t>
            </a:r>
          </a:p>
          <a:p>
            <a:pPr marL="457200" indent="-457200" algn="just">
              <a:lnSpc>
                <a:spcPct val="150000"/>
              </a:lnSpc>
              <a:spcBef>
                <a:spcPts val="0"/>
              </a:spcBef>
              <a:buAutoNum type="alphaUcPeriod"/>
            </a:pPr>
            <a:r>
              <a:rPr lang="en-GB" sz="2500" b="1" dirty="0">
                <a:solidFill>
                  <a:srgbClr val="800000"/>
                </a:solidFill>
                <a:latin typeface="Times New Roman" panose="02020603050405020304" pitchFamily="18" charset="0"/>
                <a:cs typeface="Times New Roman" panose="02020603050405020304" pitchFamily="18" charset="0"/>
              </a:rPr>
              <a:t>Automated Backups</a:t>
            </a:r>
            <a:r>
              <a:rPr lang="en-GB" sz="25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Network Operating Systems often support automated backup solutions that regularly back up data, configurations, and network settings.</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Example: </a:t>
            </a:r>
            <a:r>
              <a:rPr lang="en-GB" sz="2500" b="1" dirty="0">
                <a:latin typeface="Times New Roman" panose="02020603050405020304" pitchFamily="18" charset="0"/>
                <a:cs typeface="Times New Roman" panose="02020603050405020304" pitchFamily="18" charset="0"/>
              </a:rPr>
              <a:t>Windows Server Backup</a:t>
            </a:r>
            <a:r>
              <a:rPr lang="en-GB" sz="2500" dirty="0">
                <a:latin typeface="Times New Roman" panose="02020603050405020304" pitchFamily="18" charset="0"/>
                <a:cs typeface="Times New Roman" panose="02020603050405020304" pitchFamily="18" charset="0"/>
              </a:rPr>
              <a:t> or </a:t>
            </a:r>
            <a:r>
              <a:rPr lang="en-GB" sz="2500" b="1" dirty="0" err="1">
                <a:latin typeface="Times New Roman" panose="02020603050405020304" pitchFamily="18" charset="0"/>
                <a:cs typeface="Times New Roman" panose="02020603050405020304" pitchFamily="18" charset="0"/>
              </a:rPr>
              <a:t>rsync</a:t>
            </a:r>
            <a:r>
              <a:rPr lang="en-GB" sz="2500" dirty="0">
                <a:latin typeface="Times New Roman" panose="02020603050405020304" pitchFamily="18" charset="0"/>
                <a:cs typeface="Times New Roman" panose="02020603050405020304" pitchFamily="18" charset="0"/>
              </a:rPr>
              <a:t> on Linux for file synchronization and backup.</a:t>
            </a:r>
          </a:p>
          <a:p>
            <a:pPr marL="0" indent="0" algn="just">
              <a:lnSpc>
                <a:spcPct val="150000"/>
              </a:lnSpc>
              <a:spcBef>
                <a:spcPts val="0"/>
              </a:spcBef>
              <a:buNone/>
            </a:pPr>
            <a:r>
              <a:rPr lang="en-GB" sz="2500" b="1" dirty="0">
                <a:solidFill>
                  <a:srgbClr val="800000"/>
                </a:solidFill>
                <a:latin typeface="Times New Roman" panose="02020603050405020304" pitchFamily="18" charset="0"/>
                <a:cs typeface="Times New Roman" panose="02020603050405020304" pitchFamily="18" charset="0"/>
              </a:rPr>
              <a:t>B. Disaster Recovery</a:t>
            </a:r>
            <a:r>
              <a:rPr lang="en-GB" sz="25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The NOS can provide options for recovering from catastrophic data loss, including system snapshots, incremental backups, and the ability to restore previous versions of files or entire systems.</a:t>
            </a:r>
          </a:p>
        </p:txBody>
      </p:sp>
      <p:sp>
        <p:nvSpPr>
          <p:cNvPr id="4" name="Slide Number Placeholder 3">
            <a:extLst>
              <a:ext uri="{FF2B5EF4-FFF2-40B4-BE49-F238E27FC236}">
                <a16:creationId xmlns:a16="http://schemas.microsoft.com/office/drawing/2014/main" id="{FCA14CCA-A07F-495A-AF0B-99D88FBA19B2}"/>
              </a:ext>
            </a:extLst>
          </p:cNvPr>
          <p:cNvSpPr>
            <a:spLocks noGrp="1"/>
          </p:cNvSpPr>
          <p:nvPr>
            <p:ph type="sldNum" sz="quarter" idx="12"/>
          </p:nvPr>
        </p:nvSpPr>
        <p:spPr/>
        <p:txBody>
          <a:bodyPr/>
          <a:lstStyle/>
          <a:p>
            <a:fld id="{1E2A33F3-B6EA-4EA1-B9DF-89488B72A680}" type="slidenum">
              <a:rPr lang="en-GB" smtClean="0"/>
              <a:t>32</a:t>
            </a:fld>
            <a:endParaRPr lang="en-GB"/>
          </a:p>
        </p:txBody>
      </p:sp>
    </p:spTree>
    <p:extLst>
      <p:ext uri="{BB962C8B-B14F-4D97-AF65-F5344CB8AC3E}">
        <p14:creationId xmlns:p14="http://schemas.microsoft.com/office/powerpoint/2010/main" val="2669999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0A927-F4E6-CB9F-656A-22B45A271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EC972-DE89-0F1F-AC75-1A9DC9677E6C}"/>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E1DAD8B1-F041-961D-91C8-9B3C724C3262}"/>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9. Virtualization Services</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Network Operating Systems also provide virtualization capabilities, allowing for the creation and management of virtual machines (VMs) to run multiple operating systems on a single physical server.</a:t>
            </a:r>
          </a:p>
          <a:p>
            <a:pPr marL="457200" indent="-457200" algn="just">
              <a:lnSpc>
                <a:spcPct val="150000"/>
              </a:lnSpc>
              <a:spcBef>
                <a:spcPts val="0"/>
              </a:spcBef>
              <a:buAutoNum type="alphaUcPeriod"/>
            </a:pPr>
            <a:r>
              <a:rPr lang="en-GB" sz="2400" b="1" dirty="0">
                <a:solidFill>
                  <a:srgbClr val="800000"/>
                </a:solidFill>
                <a:latin typeface="Times New Roman" panose="02020603050405020304" pitchFamily="18" charset="0"/>
                <a:cs typeface="Times New Roman" panose="02020603050405020304" pitchFamily="18" charset="0"/>
              </a:rPr>
              <a:t>Virtual Machine Management</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NOS may include tools for creating, managing, and optimizing virtual machines, allowing administrators to run multiple operating systems and applications on one server.</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Example: </a:t>
            </a:r>
            <a:r>
              <a:rPr lang="en-GB" b="1" dirty="0">
                <a:latin typeface="Times New Roman" panose="02020603050405020304" pitchFamily="18" charset="0"/>
                <a:cs typeface="Times New Roman" panose="02020603050405020304" pitchFamily="18" charset="0"/>
              </a:rPr>
              <a:t>Hyper-V</a:t>
            </a:r>
            <a:r>
              <a:rPr lang="en-GB" dirty="0">
                <a:latin typeface="Times New Roman" panose="02020603050405020304" pitchFamily="18" charset="0"/>
                <a:cs typeface="Times New Roman" panose="02020603050405020304" pitchFamily="18" charset="0"/>
              </a:rPr>
              <a:t> (on Windows Server) or </a:t>
            </a:r>
            <a:r>
              <a:rPr lang="en-GB" b="1" dirty="0">
                <a:latin typeface="Times New Roman" panose="02020603050405020304" pitchFamily="18" charset="0"/>
                <a:cs typeface="Times New Roman" panose="02020603050405020304" pitchFamily="18" charset="0"/>
              </a:rPr>
              <a:t>KVM</a:t>
            </a:r>
            <a:r>
              <a:rPr lang="en-GB" dirty="0">
                <a:latin typeface="Times New Roman" panose="02020603050405020304" pitchFamily="18" charset="0"/>
                <a:cs typeface="Times New Roman" panose="02020603050405020304" pitchFamily="18" charset="0"/>
              </a:rPr>
              <a:t> (on Linux).</a:t>
            </a:r>
          </a:p>
          <a:p>
            <a:pPr marL="0" indent="0" algn="just">
              <a:lnSpc>
                <a:spcPct val="150000"/>
              </a:lnSpc>
              <a:spcBef>
                <a:spcPts val="0"/>
              </a:spcBef>
              <a:buNone/>
            </a:pPr>
            <a:r>
              <a:rPr lang="en-GB" sz="2400" b="1" dirty="0">
                <a:solidFill>
                  <a:srgbClr val="800000"/>
                </a:solidFill>
                <a:latin typeface="Times New Roman" panose="02020603050405020304" pitchFamily="18" charset="0"/>
                <a:cs typeface="Times New Roman" panose="02020603050405020304" pitchFamily="18" charset="0"/>
              </a:rPr>
              <a:t>B. Containerization</a:t>
            </a:r>
            <a:r>
              <a:rPr lang="en-GB" sz="24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addition to VMs, containerization technologies like </a:t>
            </a:r>
            <a:r>
              <a:rPr lang="en-GB" sz="2400" b="1" dirty="0">
                <a:latin typeface="Times New Roman" panose="02020603050405020304" pitchFamily="18" charset="0"/>
                <a:cs typeface="Times New Roman" panose="02020603050405020304" pitchFamily="18" charset="0"/>
              </a:rPr>
              <a:t>Docker</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Kubernetes</a:t>
            </a:r>
            <a:r>
              <a:rPr lang="en-GB" sz="2400" dirty="0">
                <a:latin typeface="Times New Roman" panose="02020603050405020304" pitchFamily="18" charset="0"/>
                <a:cs typeface="Times New Roman" panose="02020603050405020304" pitchFamily="18" charset="0"/>
              </a:rPr>
              <a:t> allow applications to be isolated and run on virtualized environments for better resource utilization.</a:t>
            </a:r>
          </a:p>
          <a:p>
            <a:pPr algn="just">
              <a:lnSpc>
                <a:spcPct val="150000"/>
              </a:lnSpc>
              <a:spcBef>
                <a:spcPts val="0"/>
              </a:spcBef>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3D1025-A70D-C69A-52BB-96425A646AEB}"/>
              </a:ext>
            </a:extLst>
          </p:cNvPr>
          <p:cNvSpPr>
            <a:spLocks noGrp="1"/>
          </p:cNvSpPr>
          <p:nvPr>
            <p:ph type="sldNum" sz="quarter" idx="12"/>
          </p:nvPr>
        </p:nvSpPr>
        <p:spPr/>
        <p:txBody>
          <a:bodyPr/>
          <a:lstStyle/>
          <a:p>
            <a:fld id="{1E2A33F3-B6EA-4EA1-B9DF-89488B72A680}" type="slidenum">
              <a:rPr lang="en-GB" smtClean="0"/>
              <a:t>33</a:t>
            </a:fld>
            <a:endParaRPr lang="en-GB"/>
          </a:p>
        </p:txBody>
      </p:sp>
    </p:spTree>
    <p:extLst>
      <p:ext uri="{BB962C8B-B14F-4D97-AF65-F5344CB8AC3E}">
        <p14:creationId xmlns:p14="http://schemas.microsoft.com/office/powerpoint/2010/main" val="2274084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8D13-07ED-9F83-3FED-FBEA82192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04658-D5D9-559A-2358-91D5465A40F1}"/>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38DCF71E-24DB-3504-E979-ABCFD5E26550}"/>
              </a:ext>
            </a:extLst>
          </p:cNvPr>
          <p:cNvSpPr>
            <a:spLocks noGrp="1"/>
          </p:cNvSpPr>
          <p:nvPr>
            <p:ph idx="1"/>
          </p:nvPr>
        </p:nvSpPr>
        <p:spPr>
          <a:xfrm>
            <a:off x="0" y="253218"/>
            <a:ext cx="12191999" cy="6468257"/>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10. Time Synchronization Services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Network operating systems ensure that all devices in the network are synchronized to the same time, preventing issues caused by mismatched timestamps.</a:t>
            </a:r>
          </a:p>
          <a:p>
            <a:pPr marL="457200" indent="-457200" algn="just">
              <a:lnSpc>
                <a:spcPct val="150000"/>
              </a:lnSpc>
              <a:spcBef>
                <a:spcPts val="0"/>
              </a:spcBef>
              <a:buAutoNum type="alphaUcPeriod"/>
            </a:pPr>
            <a:r>
              <a:rPr lang="en-GB" sz="2600" b="1" dirty="0">
                <a:solidFill>
                  <a:srgbClr val="800000"/>
                </a:solidFill>
                <a:latin typeface="Times New Roman" panose="02020603050405020304" pitchFamily="18" charset="0"/>
                <a:cs typeface="Times New Roman" panose="02020603050405020304" pitchFamily="18" charset="0"/>
              </a:rPr>
              <a:t>Network Time Protocol (NTP)</a:t>
            </a:r>
            <a:r>
              <a:rPr lang="en-GB" sz="2600"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NOSs use NTP services to synchronize the time across devices on the network, ensuring consistency in logs, transactions, and authentication processes.</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11. Collaboration Services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Some NOSs provide tools and services that enable team collaboration and productivity, especially in a business environment.</a:t>
            </a:r>
          </a:p>
        </p:txBody>
      </p:sp>
      <p:sp>
        <p:nvSpPr>
          <p:cNvPr id="4" name="Slide Number Placeholder 3">
            <a:extLst>
              <a:ext uri="{FF2B5EF4-FFF2-40B4-BE49-F238E27FC236}">
                <a16:creationId xmlns:a16="http://schemas.microsoft.com/office/drawing/2014/main" id="{77D4156E-360A-59FD-0B83-6AB834DC9631}"/>
              </a:ext>
            </a:extLst>
          </p:cNvPr>
          <p:cNvSpPr>
            <a:spLocks noGrp="1"/>
          </p:cNvSpPr>
          <p:nvPr>
            <p:ph type="sldNum" sz="quarter" idx="12"/>
          </p:nvPr>
        </p:nvSpPr>
        <p:spPr/>
        <p:txBody>
          <a:bodyPr/>
          <a:lstStyle/>
          <a:p>
            <a:fld id="{1E2A33F3-B6EA-4EA1-B9DF-89488B72A680}" type="slidenum">
              <a:rPr lang="en-GB" smtClean="0"/>
              <a:t>34</a:t>
            </a:fld>
            <a:endParaRPr lang="en-GB"/>
          </a:p>
        </p:txBody>
      </p:sp>
    </p:spTree>
    <p:extLst>
      <p:ext uri="{BB962C8B-B14F-4D97-AF65-F5344CB8AC3E}">
        <p14:creationId xmlns:p14="http://schemas.microsoft.com/office/powerpoint/2010/main" val="1168646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15E1-A075-355A-A6FC-2002E5ADB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1CAE0-4715-C6BE-6B00-9DCECCC47F36}"/>
              </a:ext>
            </a:extLst>
          </p:cNvPr>
          <p:cNvSpPr>
            <a:spLocks noGrp="1"/>
          </p:cNvSpPr>
          <p:nvPr>
            <p:ph type="title"/>
          </p:nvPr>
        </p:nvSpPr>
        <p:spPr>
          <a:xfrm>
            <a:off x="838200" y="1"/>
            <a:ext cx="10515600" cy="450165"/>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Network Operating System (NOS) Services-----</a:t>
            </a:r>
          </a:p>
        </p:txBody>
      </p:sp>
      <p:sp>
        <p:nvSpPr>
          <p:cNvPr id="3" name="Content Placeholder 2">
            <a:extLst>
              <a:ext uri="{FF2B5EF4-FFF2-40B4-BE49-F238E27FC236}">
                <a16:creationId xmlns:a16="http://schemas.microsoft.com/office/drawing/2014/main" id="{F54A80BC-2A7E-A32E-7316-F3A44A63979D}"/>
              </a:ext>
            </a:extLst>
          </p:cNvPr>
          <p:cNvSpPr>
            <a:spLocks noGrp="1"/>
          </p:cNvSpPr>
          <p:nvPr>
            <p:ph idx="1"/>
          </p:nvPr>
        </p:nvSpPr>
        <p:spPr>
          <a:xfrm>
            <a:off x="0" y="253218"/>
            <a:ext cx="12191999" cy="6468257"/>
          </a:xfrm>
        </p:spPr>
        <p:txBody>
          <a:bodyPr>
            <a:noAutofit/>
          </a:bodyPr>
          <a:lstStyle/>
          <a:p>
            <a:pPr marL="457200" indent="-457200" algn="just">
              <a:lnSpc>
                <a:spcPct val="150000"/>
              </a:lnSpc>
              <a:spcBef>
                <a:spcPts val="0"/>
              </a:spcBef>
              <a:buAutoNum type="alphaUcPeriod"/>
            </a:pPr>
            <a:r>
              <a:rPr lang="en-GB" b="1" dirty="0">
                <a:solidFill>
                  <a:srgbClr val="800000"/>
                </a:solidFill>
                <a:latin typeface="Times New Roman" panose="02020603050405020304" pitchFamily="18" charset="0"/>
                <a:cs typeface="Times New Roman" panose="02020603050405020304" pitchFamily="18" charset="0"/>
              </a:rPr>
              <a:t>Email Services</a:t>
            </a:r>
            <a:r>
              <a:rPr lang="en-GB"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NOS can provide email services or integrate with email servers to facilitate communication within the organization.</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Example: </a:t>
            </a:r>
            <a:r>
              <a:rPr lang="en-GB" b="1" dirty="0">
                <a:latin typeface="Times New Roman" panose="02020603050405020304" pitchFamily="18" charset="0"/>
                <a:cs typeface="Times New Roman" panose="02020603050405020304" pitchFamily="18" charset="0"/>
              </a:rPr>
              <a:t>Microsoft Exchange</a:t>
            </a:r>
            <a:r>
              <a:rPr lang="en-GB" dirty="0">
                <a:latin typeface="Times New Roman" panose="02020603050405020304" pitchFamily="18" charset="0"/>
                <a:cs typeface="Times New Roman" panose="02020603050405020304" pitchFamily="18" charset="0"/>
              </a:rPr>
              <a:t> for email, calendaring, and collaboration.</a:t>
            </a:r>
          </a:p>
          <a:p>
            <a:pPr marL="0" indent="0" algn="just">
              <a:lnSpc>
                <a:spcPct val="150000"/>
              </a:lnSpc>
              <a:spcBef>
                <a:spcPts val="0"/>
              </a:spcBef>
              <a:buNone/>
            </a:pPr>
            <a:r>
              <a:rPr lang="en-GB" b="1" dirty="0">
                <a:solidFill>
                  <a:srgbClr val="800000"/>
                </a:solidFill>
                <a:latin typeface="Times New Roman" panose="02020603050405020304" pitchFamily="18" charset="0"/>
                <a:cs typeface="Times New Roman" panose="02020603050405020304" pitchFamily="18" charset="0"/>
              </a:rPr>
              <a:t>B. Groupware</a:t>
            </a:r>
            <a:r>
              <a:rPr lang="en-GB" dirty="0">
                <a:solidFill>
                  <a:srgbClr val="800000"/>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Groupware applications, such as </a:t>
            </a:r>
            <a:r>
              <a:rPr lang="en-GB" b="1" dirty="0">
                <a:latin typeface="Times New Roman" panose="02020603050405020304" pitchFamily="18" charset="0"/>
                <a:cs typeface="Times New Roman" panose="02020603050405020304" pitchFamily="18" charset="0"/>
              </a:rPr>
              <a:t>Microsoft SharePoint</a:t>
            </a:r>
            <a:r>
              <a:rPr lang="en-GB" dirty="0">
                <a:latin typeface="Times New Roman" panose="02020603050405020304" pitchFamily="18" charset="0"/>
                <a:cs typeface="Times New Roman" panose="02020603050405020304" pitchFamily="18" charset="0"/>
              </a:rPr>
              <a:t>, allow multiple users to collaborate on projects, share documents, and manage tasks.</a:t>
            </a: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AAF5CA2-2706-CE89-6A9E-D4699B30A6DF}"/>
              </a:ext>
            </a:extLst>
          </p:cNvPr>
          <p:cNvSpPr>
            <a:spLocks noGrp="1"/>
          </p:cNvSpPr>
          <p:nvPr>
            <p:ph type="sldNum" sz="quarter" idx="12"/>
          </p:nvPr>
        </p:nvSpPr>
        <p:spPr/>
        <p:txBody>
          <a:bodyPr/>
          <a:lstStyle/>
          <a:p>
            <a:fld id="{1E2A33F3-B6EA-4EA1-B9DF-89488B72A680}" type="slidenum">
              <a:rPr lang="en-GB" smtClean="0"/>
              <a:t>35</a:t>
            </a:fld>
            <a:endParaRPr lang="en-GB"/>
          </a:p>
        </p:txBody>
      </p:sp>
    </p:spTree>
    <p:extLst>
      <p:ext uri="{BB962C8B-B14F-4D97-AF65-F5344CB8AC3E}">
        <p14:creationId xmlns:p14="http://schemas.microsoft.com/office/powerpoint/2010/main" val="400505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1DB04-B560-B365-6EEF-DB072EB92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608AB-63B1-22DD-7200-F221BC4BC118}"/>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Key Features of a Network Operating System----</a:t>
            </a:r>
          </a:p>
        </p:txBody>
      </p:sp>
      <p:sp>
        <p:nvSpPr>
          <p:cNvPr id="3" name="Content Placeholder 2">
            <a:extLst>
              <a:ext uri="{FF2B5EF4-FFF2-40B4-BE49-F238E27FC236}">
                <a16:creationId xmlns:a16="http://schemas.microsoft.com/office/drawing/2014/main" id="{29D862AE-A931-1507-C8CD-D50DF994D08B}"/>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3. Network Communication</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NOS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facilitates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between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computers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servers</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printers</a:t>
            </a:r>
            <a:r>
              <a:rPr lang="en-GB" sz="2600" dirty="0">
                <a:latin typeface="Times New Roman" panose="02020603050405020304" pitchFamily="18" charset="0"/>
                <a:cs typeface="Times New Roman" panose="02020603050405020304" pitchFamily="18" charset="0"/>
              </a:rPr>
              <a:t>, etc.) using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protocols</a:t>
            </a:r>
            <a:r>
              <a:rPr lang="en-GB" sz="2600" dirty="0">
                <a:latin typeface="Times New Roman" panose="02020603050405020304" pitchFamily="18" charset="0"/>
                <a:cs typeface="Times New Roman" panose="02020603050405020304" pitchFamily="18" charset="0"/>
              </a:rPr>
              <a:t> such as </a:t>
            </a:r>
            <a:r>
              <a:rPr lang="en-GB" sz="2600" b="1" dirty="0">
                <a:latin typeface="Times New Roman" panose="02020603050405020304" pitchFamily="18" charset="0"/>
                <a:cs typeface="Times New Roman" panose="02020603050405020304" pitchFamily="18" charset="0"/>
              </a:rPr>
              <a:t>TCP/IP, UDP</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HTTP</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4. File Management</a:t>
            </a:r>
            <a:r>
              <a:rPr lang="en-GB" sz="26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a:t>
            </a:r>
            <a:r>
              <a:rPr lang="en-GB" sz="2600" b="1" dirty="0">
                <a:solidFill>
                  <a:srgbClr val="FF0000"/>
                </a:solidFill>
                <a:latin typeface="Times New Roman" panose="02020603050405020304" pitchFamily="18" charset="0"/>
                <a:cs typeface="Times New Roman" panose="02020603050405020304" pitchFamily="18" charset="0"/>
              </a:rPr>
              <a:t>manages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storage</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ensuring</a:t>
            </a:r>
            <a:r>
              <a:rPr lang="en-GB" sz="2600" dirty="0">
                <a:latin typeface="Times New Roman" panose="02020603050405020304" pitchFamily="18" charset="0"/>
                <a:cs typeface="Times New Roman" panose="02020603050405020304" pitchFamily="18" charset="0"/>
              </a:rPr>
              <a:t> that </a:t>
            </a:r>
            <a:r>
              <a:rPr lang="en-GB" sz="2600" b="1" dirty="0">
                <a:solidFill>
                  <a:srgbClr val="FF0000"/>
                </a:solidFill>
                <a:latin typeface="Times New Roman" panose="02020603050405020304" pitchFamily="18" charset="0"/>
                <a:cs typeface="Times New Roman" panose="02020603050405020304" pitchFamily="18" charset="0"/>
              </a:rPr>
              <a:t>files</a:t>
            </a:r>
            <a:r>
              <a:rPr lang="en-GB" sz="2600" dirty="0">
                <a:latin typeface="Times New Roman" panose="02020603050405020304" pitchFamily="18" charset="0"/>
                <a:cs typeface="Times New Roman" panose="02020603050405020304" pitchFamily="18" charset="0"/>
              </a:rPr>
              <a:t> are available to users on the </a:t>
            </a:r>
            <a:r>
              <a:rPr lang="en-GB" sz="2600" b="1" dirty="0">
                <a:solidFill>
                  <a:srgbClr val="CC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and can be </a:t>
            </a:r>
            <a:r>
              <a:rPr lang="en-GB" sz="2600" b="1" dirty="0">
                <a:solidFill>
                  <a:srgbClr val="CC00CC"/>
                </a:solidFill>
                <a:latin typeface="Times New Roman" panose="02020603050405020304" pitchFamily="18" charset="0"/>
                <a:cs typeface="Times New Roman" panose="02020603050405020304" pitchFamily="18" charset="0"/>
              </a:rPr>
              <a:t>accessed</a:t>
            </a:r>
            <a:r>
              <a:rPr lang="en-GB" sz="2600" dirty="0">
                <a:latin typeface="Times New Roman" panose="02020603050405020304" pitchFamily="18" charset="0"/>
                <a:cs typeface="Times New Roman" panose="02020603050405020304" pitchFamily="18" charset="0"/>
              </a:rPr>
              <a:t> or </a:t>
            </a:r>
            <a:r>
              <a:rPr lang="en-GB" sz="2600" b="1" dirty="0">
                <a:solidFill>
                  <a:srgbClr val="CC00CC"/>
                </a:solidFill>
                <a:latin typeface="Times New Roman" panose="02020603050405020304" pitchFamily="18" charset="0"/>
                <a:cs typeface="Times New Roman" panose="02020603050405020304" pitchFamily="18" charset="0"/>
              </a:rPr>
              <a:t>modified</a:t>
            </a:r>
            <a:r>
              <a:rPr lang="en-GB" sz="2600" dirty="0">
                <a:latin typeface="Times New Roman" panose="02020603050405020304" pitchFamily="18" charset="0"/>
                <a:cs typeface="Times New Roman" panose="02020603050405020304" pitchFamily="18" charset="0"/>
              </a:rPr>
              <a:t> in </a:t>
            </a:r>
            <a:r>
              <a:rPr lang="en-GB" sz="2600" b="1" dirty="0">
                <a:solidFill>
                  <a:srgbClr val="CC00CC"/>
                </a:solidFill>
                <a:latin typeface="Times New Roman" panose="02020603050405020304" pitchFamily="18" charset="0"/>
                <a:cs typeface="Times New Roman" panose="02020603050405020304" pitchFamily="18" charset="0"/>
              </a:rPr>
              <a:t>real-time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5. Centralized Administration</a:t>
            </a:r>
            <a:r>
              <a:rPr lang="en-GB" sz="2600" dirty="0">
                <a:solidFill>
                  <a:srgbClr val="6600CC"/>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allow for </a:t>
            </a:r>
            <a:r>
              <a:rPr lang="en-GB" sz="2600" b="1" dirty="0">
                <a:solidFill>
                  <a:srgbClr val="FF0000"/>
                </a:solidFill>
                <a:latin typeface="Times New Roman" panose="02020603050405020304" pitchFamily="18" charset="0"/>
                <a:cs typeface="Times New Roman" panose="02020603050405020304" pitchFamily="18" charset="0"/>
              </a:rPr>
              <a:t>centralized management</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where </a:t>
            </a:r>
            <a:r>
              <a:rPr lang="en-GB" sz="2600" b="1" dirty="0">
                <a:solidFill>
                  <a:srgbClr val="0000CC"/>
                </a:solidFill>
                <a:latin typeface="Times New Roman" panose="02020603050405020304" pitchFamily="18" charset="0"/>
                <a:cs typeface="Times New Roman" panose="02020603050405020304" pitchFamily="18" charset="0"/>
              </a:rPr>
              <a:t>administrators</a:t>
            </a:r>
            <a:r>
              <a:rPr lang="en-GB" sz="2600" dirty="0">
                <a:latin typeface="Times New Roman" panose="02020603050405020304" pitchFamily="18" charset="0"/>
                <a:cs typeface="Times New Roman" panose="02020603050405020304" pitchFamily="18" charset="0"/>
              </a:rPr>
              <a:t> can </a:t>
            </a:r>
            <a:r>
              <a:rPr lang="en-GB" sz="2600" b="1" dirty="0">
                <a:solidFill>
                  <a:srgbClr val="0000CC"/>
                </a:solidFill>
                <a:latin typeface="Times New Roman" panose="02020603050405020304" pitchFamily="18" charset="0"/>
                <a:cs typeface="Times New Roman" panose="02020603050405020304" pitchFamily="18" charset="0"/>
              </a:rPr>
              <a:t>configure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monitor</a:t>
            </a:r>
            <a:r>
              <a:rPr lang="en-GB" sz="2600" dirty="0">
                <a:latin typeface="Times New Roman" panose="02020603050405020304" pitchFamily="18" charset="0"/>
                <a:cs typeface="Times New Roman" panose="02020603050405020304" pitchFamily="18" charset="0"/>
              </a:rPr>
              <a:t>, and</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troubleshoot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from a </a:t>
            </a:r>
            <a:r>
              <a:rPr lang="en-GB" sz="2600" b="1" dirty="0">
                <a:latin typeface="Times New Roman" panose="02020603050405020304" pitchFamily="18" charset="0"/>
                <a:cs typeface="Times New Roman" panose="02020603050405020304" pitchFamily="18" charset="0"/>
              </a:rPr>
              <a:t>single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location</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This can include </a:t>
            </a:r>
            <a:r>
              <a:rPr lang="en-GB" sz="2600" b="1" dirty="0">
                <a:solidFill>
                  <a:srgbClr val="800000"/>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account</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updates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resource allocation</a:t>
            </a:r>
            <a:r>
              <a:rPr lang="en-GB" sz="2600"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CD09AEE5-05AA-385D-6096-84055FC15B03}"/>
              </a:ext>
            </a:extLst>
          </p:cNvPr>
          <p:cNvSpPr>
            <a:spLocks noGrp="1"/>
          </p:cNvSpPr>
          <p:nvPr>
            <p:ph type="sldNum" sz="quarter" idx="12"/>
          </p:nvPr>
        </p:nvSpPr>
        <p:spPr/>
        <p:txBody>
          <a:bodyPr/>
          <a:lstStyle/>
          <a:p>
            <a:fld id="{1E2A33F3-B6EA-4EA1-B9DF-89488B72A680}" type="slidenum">
              <a:rPr lang="en-GB" smtClean="0"/>
              <a:t>4</a:t>
            </a:fld>
            <a:endParaRPr lang="en-GB" dirty="0"/>
          </a:p>
        </p:txBody>
      </p:sp>
    </p:spTree>
    <p:extLst>
      <p:ext uri="{BB962C8B-B14F-4D97-AF65-F5344CB8AC3E}">
        <p14:creationId xmlns:p14="http://schemas.microsoft.com/office/powerpoint/2010/main" val="5178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86C78-0208-FF3A-29B8-58EEB491C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9F6A2-DCA2-73CC-EEC6-49DCD75A9A78}"/>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Key Features of a Network Operating System----</a:t>
            </a:r>
          </a:p>
        </p:txBody>
      </p:sp>
      <p:sp>
        <p:nvSpPr>
          <p:cNvPr id="3" name="Content Placeholder 2">
            <a:extLst>
              <a:ext uri="{FF2B5EF4-FFF2-40B4-BE49-F238E27FC236}">
                <a16:creationId xmlns:a16="http://schemas.microsoft.com/office/drawing/2014/main" id="{DF9BD3E8-AE07-E3BD-9DF6-9BF7C62F9F06}"/>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6. Network Protocol Support</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a:t>
            </a:r>
            <a:r>
              <a:rPr lang="en-GB" sz="2400" b="1" dirty="0">
                <a:latin typeface="Times New Roman" panose="02020603050405020304" pitchFamily="18" charset="0"/>
                <a:cs typeface="Times New Roman" panose="02020603050405020304" pitchFamily="18" charset="0"/>
              </a:rPr>
              <a:t>NOS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supports</a:t>
            </a:r>
            <a:r>
              <a:rPr lang="en-GB" sz="2400" dirty="0">
                <a:latin typeface="Times New Roman" panose="02020603050405020304" pitchFamily="18" charset="0"/>
                <a:cs typeface="Times New Roman" panose="02020603050405020304" pitchFamily="18" charset="0"/>
              </a:rPr>
              <a:t> various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protocols</a:t>
            </a:r>
            <a:r>
              <a:rPr lang="en-GB" sz="2400" dirty="0">
                <a:latin typeface="Times New Roman" panose="02020603050405020304" pitchFamily="18" charset="0"/>
                <a:cs typeface="Times New Roman" panose="02020603050405020304" pitchFamily="18" charset="0"/>
              </a:rPr>
              <a:t> that </a:t>
            </a:r>
            <a:r>
              <a:rPr lang="en-GB" sz="2400" b="1" dirty="0">
                <a:solidFill>
                  <a:srgbClr val="800000"/>
                </a:solidFill>
                <a:latin typeface="Times New Roman" panose="02020603050405020304" pitchFamily="18" charset="0"/>
                <a:cs typeface="Times New Roman" panose="02020603050405020304" pitchFamily="18" charset="0"/>
              </a:rPr>
              <a:t>allow</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on the </a:t>
            </a:r>
            <a:r>
              <a:rPr lang="en-GB" sz="2400" b="1" dirty="0">
                <a:solidFill>
                  <a:srgbClr val="80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to </a:t>
            </a:r>
            <a:r>
              <a:rPr lang="en-GB" sz="2400" b="1" dirty="0">
                <a:solidFill>
                  <a:srgbClr val="800000"/>
                </a:solidFill>
                <a:latin typeface="Times New Roman" panose="02020603050405020304" pitchFamily="18" charset="0"/>
                <a:cs typeface="Times New Roman" panose="02020603050405020304" pitchFamily="18" charset="0"/>
              </a:rPr>
              <a:t>communicate</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These protocols include </a:t>
            </a:r>
            <a:r>
              <a:rPr lang="en-GB" sz="2400" b="1" dirty="0">
                <a:latin typeface="Times New Roman" panose="02020603050405020304" pitchFamily="18" charset="0"/>
                <a:cs typeface="Times New Roman" panose="02020603050405020304" pitchFamily="18" charset="0"/>
              </a:rPr>
              <a:t>TCP/IP, NetBIOS, SMB (Server Message Block)</a:t>
            </a:r>
            <a:r>
              <a:rPr lang="en-GB" sz="2400" dirty="0">
                <a:latin typeface="Times New Roman" panose="02020603050405020304" pitchFamily="18" charset="0"/>
                <a:cs typeface="Times New Roman" panose="02020603050405020304" pitchFamily="18" charset="0"/>
              </a:rPr>
              <a:t>, and others.</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7. Support for Network Devices</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 NOS can </a:t>
            </a:r>
            <a:r>
              <a:rPr lang="en-GB" sz="2400" b="1" dirty="0">
                <a:latin typeface="Times New Roman" panose="02020603050405020304" pitchFamily="18" charset="0"/>
                <a:cs typeface="Times New Roman" panose="02020603050405020304" pitchFamily="18" charset="0"/>
              </a:rPr>
              <a:t>manage</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interact</a:t>
            </a:r>
            <a:r>
              <a:rPr lang="en-GB" sz="2400" dirty="0">
                <a:latin typeface="Times New Roman" panose="02020603050405020304" pitchFamily="18" charset="0"/>
                <a:cs typeface="Times New Roman" panose="02020603050405020304" pitchFamily="18" charset="0"/>
              </a:rPr>
              <a:t> with various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like </a:t>
            </a:r>
            <a:r>
              <a:rPr lang="en-GB" sz="2400" b="1" dirty="0">
                <a:solidFill>
                  <a:srgbClr val="FF0000"/>
                </a:solidFill>
                <a:latin typeface="Times New Roman" panose="02020603050405020304" pitchFamily="18" charset="0"/>
                <a:cs typeface="Times New Roman" panose="02020603050405020304" pitchFamily="18" charset="0"/>
              </a:rPr>
              <a:t>routers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switches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firewalls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interface</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cards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NICs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allowing these </a:t>
            </a:r>
            <a:r>
              <a:rPr lang="en-GB" sz="2400" b="1" dirty="0">
                <a:latin typeface="Times New Roman" panose="02020603050405020304" pitchFamily="18" charset="0"/>
                <a:cs typeface="Times New Roman" panose="02020603050405020304" pitchFamily="18" charset="0"/>
              </a:rPr>
              <a:t>devices</a:t>
            </a:r>
            <a:r>
              <a:rPr lang="en-GB" sz="2400" dirty="0">
                <a:latin typeface="Times New Roman" panose="02020603050405020304" pitchFamily="18" charset="0"/>
                <a:cs typeface="Times New Roman" panose="02020603050405020304" pitchFamily="18" charset="0"/>
              </a:rPr>
              <a:t> to </a:t>
            </a:r>
            <a:r>
              <a:rPr lang="en-GB" sz="2400" b="1" dirty="0">
                <a:latin typeface="Times New Roman" panose="02020603050405020304" pitchFamily="18" charset="0"/>
                <a:cs typeface="Times New Roman" panose="02020603050405020304" pitchFamily="18" charset="0"/>
              </a:rPr>
              <a: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cohesively</a:t>
            </a:r>
            <a:r>
              <a:rPr lang="en-GB" sz="2400" dirty="0">
                <a:latin typeface="Times New Roman" panose="02020603050405020304" pitchFamily="18" charset="0"/>
                <a:cs typeface="Times New Roman" panose="02020603050405020304" pitchFamily="18" charset="0"/>
              </a:rPr>
              <a:t> as part of the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infrastructure</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8. Remote Access</a:t>
            </a:r>
            <a:r>
              <a:rPr lang="en-GB" sz="2400" dirty="0">
                <a:solidFill>
                  <a:srgbClr val="66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Many </a:t>
            </a:r>
            <a:r>
              <a:rPr lang="en-GB" sz="2400" b="1" dirty="0">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operating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 allow </a:t>
            </a:r>
            <a:r>
              <a:rPr lang="en-GB" sz="2400" b="1" dirty="0">
                <a:solidFill>
                  <a:srgbClr val="00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to </a:t>
            </a:r>
            <a:r>
              <a:rPr lang="en-GB" sz="2400" b="1" dirty="0">
                <a:solidFill>
                  <a:srgbClr val="0000CC"/>
                </a:solidFill>
                <a:latin typeface="Times New Roman" panose="02020603050405020304" pitchFamily="18" charset="0"/>
                <a:cs typeface="Times New Roman" panose="02020603050405020304" pitchFamily="18" charset="0"/>
              </a:rPr>
              <a:t>remotely</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network</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resources</a:t>
            </a:r>
            <a:r>
              <a:rPr lang="en-GB" sz="2400" dirty="0">
                <a:latin typeface="Times New Roman" panose="02020603050405020304" pitchFamily="18" charset="0"/>
                <a:cs typeface="Times New Roman" panose="02020603050405020304" pitchFamily="18" charset="0"/>
              </a:rPr>
              <a:t> and </a:t>
            </a:r>
            <a:r>
              <a:rPr lang="en-GB" sz="2400" b="1" dirty="0">
                <a:solidFill>
                  <a:srgbClr val="800000"/>
                </a:solidFill>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 through </a:t>
            </a:r>
            <a:r>
              <a:rPr lang="en-GB" sz="2400" b="1" dirty="0">
                <a:solidFill>
                  <a:srgbClr val="800000"/>
                </a:solidFill>
                <a:latin typeface="Times New Roman" panose="02020603050405020304" pitchFamily="18" charset="0"/>
                <a:cs typeface="Times New Roman" panose="02020603050405020304" pitchFamily="18" charset="0"/>
              </a:rPr>
              <a:t>virtual</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private</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networks</a:t>
            </a:r>
            <a:r>
              <a:rPr lang="en-GB" sz="2400" dirty="0">
                <a:latin typeface="Times New Roman" panose="02020603050405020304" pitchFamily="18" charset="0"/>
                <a:cs typeface="Times New Roman" panose="02020603050405020304" pitchFamily="18" charset="0"/>
              </a:rPr>
              <a:t> (</a:t>
            </a:r>
            <a:r>
              <a:rPr lang="en-GB" sz="2400" b="1" dirty="0">
                <a:solidFill>
                  <a:srgbClr val="800000"/>
                </a:solidFill>
                <a:latin typeface="Times New Roman" panose="02020603050405020304" pitchFamily="18" charset="0"/>
                <a:cs typeface="Times New Roman" panose="02020603050405020304" pitchFamily="18" charset="0"/>
              </a:rPr>
              <a:t>VPNs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remote desktop protocols (RDP),</a:t>
            </a:r>
            <a:r>
              <a:rPr lang="en-GB" sz="2400" dirty="0">
                <a:solidFill>
                  <a:srgbClr val="66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or other </a:t>
            </a:r>
            <a:r>
              <a:rPr lang="en-GB" sz="2400" b="1" dirty="0">
                <a:solidFill>
                  <a:srgbClr val="6600CC"/>
                </a:solidFill>
                <a:latin typeface="Times New Roman" panose="02020603050405020304" pitchFamily="18" charset="0"/>
                <a:cs typeface="Times New Roman" panose="02020603050405020304" pitchFamily="18" charset="0"/>
              </a:rPr>
              <a:t>remote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access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methods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6AC2A9-B111-5D15-FD48-9FF6089C26CF}"/>
              </a:ext>
            </a:extLst>
          </p:cNvPr>
          <p:cNvSpPr>
            <a:spLocks noGrp="1"/>
          </p:cNvSpPr>
          <p:nvPr>
            <p:ph type="sldNum" sz="quarter" idx="12"/>
          </p:nvPr>
        </p:nvSpPr>
        <p:spPr/>
        <p:txBody>
          <a:bodyPr/>
          <a:lstStyle/>
          <a:p>
            <a:fld id="{1E2A33F3-B6EA-4EA1-B9DF-89488B72A680}" type="slidenum">
              <a:rPr lang="en-GB" smtClean="0"/>
              <a:t>5</a:t>
            </a:fld>
            <a:endParaRPr lang="en-GB"/>
          </a:p>
        </p:txBody>
      </p:sp>
    </p:spTree>
    <p:extLst>
      <p:ext uri="{BB962C8B-B14F-4D97-AF65-F5344CB8AC3E}">
        <p14:creationId xmlns:p14="http://schemas.microsoft.com/office/powerpoint/2010/main" val="418306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0CF29-0562-F3E1-0E1C-EB266482A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60CB9-69CB-4914-4E74-71C309E58A50}"/>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Types of Network Operating Systems</a:t>
            </a:r>
          </a:p>
        </p:txBody>
      </p:sp>
      <p:sp>
        <p:nvSpPr>
          <p:cNvPr id="3" name="Content Placeholder 2">
            <a:extLst>
              <a:ext uri="{FF2B5EF4-FFF2-40B4-BE49-F238E27FC236}">
                <a16:creationId xmlns:a16="http://schemas.microsoft.com/office/drawing/2014/main" id="{644E890A-C378-B275-3C5B-3992753ABAC9}"/>
              </a:ext>
            </a:extLst>
          </p:cNvPr>
          <p:cNvSpPr>
            <a:spLocks noGrp="1"/>
          </p:cNvSpPr>
          <p:nvPr>
            <p:ph idx="1"/>
          </p:nvPr>
        </p:nvSpPr>
        <p:spPr>
          <a:xfrm>
            <a:off x="0" y="327932"/>
            <a:ext cx="12192000" cy="6530067"/>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There are several </a:t>
            </a:r>
            <a:r>
              <a:rPr lang="en-GB" sz="2600" b="1" dirty="0">
                <a:latin typeface="Times New Roman" panose="02020603050405020304" pitchFamily="18" charset="0"/>
                <a:cs typeface="Times New Roman" panose="02020603050405020304" pitchFamily="18" charset="0"/>
              </a:rPr>
              <a:t>types</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designed to meet </a:t>
            </a:r>
            <a:r>
              <a:rPr lang="en-GB" sz="2600" b="1" dirty="0">
                <a:solidFill>
                  <a:srgbClr val="800000"/>
                </a:solidFill>
                <a:latin typeface="Times New Roman" panose="02020603050405020304" pitchFamily="18" charset="0"/>
                <a:cs typeface="Times New Roman" panose="02020603050405020304" pitchFamily="18" charset="0"/>
              </a:rPr>
              <a:t>different</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environments</a:t>
            </a:r>
            <a:r>
              <a:rPr lang="en-GB" sz="2600" dirty="0">
                <a:latin typeface="Times New Roman" panose="02020603050405020304" pitchFamily="18" charset="0"/>
                <a:cs typeface="Times New Roman" panose="02020603050405020304" pitchFamily="18" charset="0"/>
              </a:rPr>
              <a:t>. Some of the most common types include:</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1. Peer-to-Peer (P2P) Network Operating Systems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In a </a:t>
            </a:r>
            <a:r>
              <a:rPr lang="en-GB" sz="2600" b="1" dirty="0">
                <a:latin typeface="Times New Roman" panose="02020603050405020304" pitchFamily="18" charset="0"/>
                <a:cs typeface="Times New Roman" panose="02020603050405020304" pitchFamily="18" charset="0"/>
              </a:rPr>
              <a:t>Peer-to-Peer (P2P) network</a:t>
            </a:r>
            <a:r>
              <a:rPr lang="en-GB" sz="2600" dirty="0">
                <a:latin typeface="Times New Roman" panose="02020603050405020304" pitchFamily="18" charset="0"/>
                <a:cs typeface="Times New Roman" panose="02020603050405020304" pitchFamily="18" charset="0"/>
              </a:rPr>
              <a:t>, each </a:t>
            </a:r>
            <a:r>
              <a:rPr lang="en-GB" sz="2600" b="1" dirty="0">
                <a:solidFill>
                  <a:srgbClr val="FF0000"/>
                </a:solidFill>
                <a:latin typeface="Times New Roman" panose="02020603050405020304" pitchFamily="18" charset="0"/>
                <a:cs typeface="Times New Roman" panose="02020603050405020304" pitchFamily="18" charset="0"/>
              </a:rPr>
              <a:t>device</a:t>
            </a:r>
            <a:r>
              <a:rPr lang="en-GB" sz="2600" dirty="0">
                <a:latin typeface="Times New Roman" panose="02020603050405020304" pitchFamily="18" charset="0"/>
                <a:cs typeface="Times New Roman" panose="02020603050405020304" pitchFamily="18" charset="0"/>
              </a:rPr>
              <a:t> on the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can act as both a </a:t>
            </a:r>
            <a:r>
              <a:rPr lang="en-GB" sz="2600" b="1" dirty="0">
                <a:solidFill>
                  <a:srgbClr val="FF0000"/>
                </a:solidFill>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and a </a:t>
            </a:r>
            <a:r>
              <a:rPr lang="en-GB" sz="2600" b="1" dirty="0">
                <a:solidFill>
                  <a:srgbClr val="FF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There is </a:t>
            </a:r>
            <a:r>
              <a:rPr lang="en-GB" sz="2600" b="1" dirty="0">
                <a:solidFill>
                  <a:srgbClr val="800000"/>
                </a:solidFill>
                <a:latin typeface="Times New Roman" panose="02020603050405020304" pitchFamily="18" charset="0"/>
                <a:cs typeface="Times New Roman" panose="02020603050405020304" pitchFamily="18" charset="0"/>
              </a:rPr>
              <a:t>no</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central</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that </a:t>
            </a:r>
            <a:r>
              <a:rPr lang="en-GB" sz="2600" b="1" dirty="0">
                <a:solidFill>
                  <a:srgbClr val="800000"/>
                </a:solidFill>
                <a:latin typeface="Times New Roman" panose="02020603050405020304" pitchFamily="18" charset="0"/>
                <a:cs typeface="Times New Roman" panose="02020603050405020304" pitchFamily="18" charset="0"/>
              </a:rPr>
              <a:t>manages</a:t>
            </a:r>
            <a:r>
              <a:rPr lang="en-GB" sz="2600" dirty="0">
                <a:latin typeface="Times New Roman" panose="02020603050405020304" pitchFamily="18" charset="0"/>
                <a:cs typeface="Times New Roman" panose="02020603050405020304" pitchFamily="18" charset="0"/>
              </a:rPr>
              <a:t> the </a:t>
            </a:r>
            <a:r>
              <a:rPr lang="en-GB" sz="2600" b="1" dirty="0">
                <a:solidFill>
                  <a:srgbClr val="800000"/>
                </a:solidFill>
                <a:latin typeface="Times New Roman" panose="02020603050405020304" pitchFamily="18" charset="0"/>
                <a:cs typeface="Times New Roman" panose="02020603050405020304" pitchFamily="18" charset="0"/>
              </a:rPr>
              <a:t>entire</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systems are typically used in </a:t>
            </a:r>
            <a:r>
              <a:rPr lang="en-GB" sz="2600" b="1" dirty="0">
                <a:solidFill>
                  <a:srgbClr val="0000CC"/>
                </a:solidFill>
                <a:latin typeface="Times New Roman" panose="02020603050405020304" pitchFamily="18" charset="0"/>
                <a:cs typeface="Times New Roman" panose="02020603050405020304" pitchFamily="18" charset="0"/>
              </a:rPr>
              <a:t>small-scale networks</a:t>
            </a:r>
            <a:r>
              <a:rPr lang="en-GB" sz="2600" dirty="0">
                <a:solidFill>
                  <a:srgbClr val="00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where a few </a:t>
            </a:r>
            <a:r>
              <a:rPr lang="en-GB" sz="2600" b="1" dirty="0">
                <a:solidFill>
                  <a:srgbClr val="0000CC"/>
                </a:solidFill>
                <a:latin typeface="Times New Roman" panose="02020603050405020304" pitchFamily="18" charset="0"/>
                <a:cs typeface="Times New Roman" panose="02020603050405020304" pitchFamily="18" charset="0"/>
              </a:rPr>
              <a:t>devices</a:t>
            </a:r>
            <a:r>
              <a:rPr lang="en-GB" sz="2600" dirty="0">
                <a:latin typeface="Times New Roman" panose="02020603050405020304" pitchFamily="18" charset="0"/>
                <a:cs typeface="Times New Roman" panose="02020603050405020304" pitchFamily="18" charset="0"/>
              </a:rPr>
              <a:t> need to </a:t>
            </a:r>
            <a:r>
              <a:rPr lang="en-GB" sz="2600" b="1" dirty="0">
                <a:solidFill>
                  <a:srgbClr val="0000CC"/>
                </a:solidFill>
                <a:latin typeface="Times New Roman" panose="02020603050405020304" pitchFamily="18" charset="0"/>
                <a:cs typeface="Times New Roman" panose="02020603050405020304" pitchFamily="18" charset="0"/>
              </a:rPr>
              <a:t>share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with each other </a:t>
            </a:r>
            <a:r>
              <a:rPr lang="en-GB" sz="2600" b="1" dirty="0">
                <a:solidFill>
                  <a:srgbClr val="0000CC"/>
                </a:solidFill>
                <a:latin typeface="Times New Roman" panose="02020603050405020304" pitchFamily="18" charset="0"/>
                <a:cs typeface="Times New Roman" panose="02020603050405020304" pitchFamily="18" charset="0"/>
              </a:rPr>
              <a:t>without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Examples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Windows 10 Home (P2P model)</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Linux-based systems in a P2P configuration</a:t>
            </a:r>
          </a:p>
        </p:txBody>
      </p:sp>
      <p:sp>
        <p:nvSpPr>
          <p:cNvPr id="4" name="Slide Number Placeholder 3">
            <a:extLst>
              <a:ext uri="{FF2B5EF4-FFF2-40B4-BE49-F238E27FC236}">
                <a16:creationId xmlns:a16="http://schemas.microsoft.com/office/drawing/2014/main" id="{5DE36F99-240D-5625-A04B-94B4EE7A3201}"/>
              </a:ext>
            </a:extLst>
          </p:cNvPr>
          <p:cNvSpPr>
            <a:spLocks noGrp="1"/>
          </p:cNvSpPr>
          <p:nvPr>
            <p:ph type="sldNum" sz="quarter" idx="12"/>
          </p:nvPr>
        </p:nvSpPr>
        <p:spPr/>
        <p:txBody>
          <a:bodyPr/>
          <a:lstStyle/>
          <a:p>
            <a:fld id="{1E2A33F3-B6EA-4EA1-B9DF-89488B72A680}" type="slidenum">
              <a:rPr lang="en-GB" smtClean="0"/>
              <a:t>6</a:t>
            </a:fld>
            <a:endParaRPr lang="en-GB"/>
          </a:p>
        </p:txBody>
      </p:sp>
    </p:spTree>
    <p:extLst>
      <p:ext uri="{BB962C8B-B14F-4D97-AF65-F5344CB8AC3E}">
        <p14:creationId xmlns:p14="http://schemas.microsoft.com/office/powerpoint/2010/main" val="143384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F6A9E-9224-E2B5-05FF-F6B5932C2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5755F-1516-E67B-5B78-8B718CCAE28E}"/>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Types of Network Operating Systems-----</a:t>
            </a:r>
          </a:p>
        </p:txBody>
      </p:sp>
      <p:sp>
        <p:nvSpPr>
          <p:cNvPr id="3" name="Content Placeholder 2">
            <a:extLst>
              <a:ext uri="{FF2B5EF4-FFF2-40B4-BE49-F238E27FC236}">
                <a16:creationId xmlns:a16="http://schemas.microsoft.com/office/drawing/2014/main" id="{C11699ED-C26A-5141-32A2-9C17EA8A4A33}"/>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2. Client-Server Network Operating Systems</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solidFill>
                  <a:srgbClr val="800000"/>
                </a:solidFill>
                <a:latin typeface="Times New Roman" panose="02020603050405020304" pitchFamily="18" charset="0"/>
                <a:cs typeface="Times New Roman" panose="02020603050405020304" pitchFamily="18" charset="0"/>
              </a:rPr>
              <a:t>Client-Server network model </a:t>
            </a:r>
            <a:r>
              <a:rPr lang="en-GB" sz="2600" dirty="0">
                <a:latin typeface="Times New Roman" panose="02020603050405020304" pitchFamily="18" charset="0"/>
                <a:cs typeface="Times New Roman" panose="02020603050405020304" pitchFamily="18" charset="0"/>
              </a:rPr>
              <a:t>involves a </a:t>
            </a:r>
            <a:r>
              <a:rPr lang="en-GB" sz="2600" b="1" dirty="0">
                <a:solidFill>
                  <a:srgbClr val="800000"/>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that </a:t>
            </a:r>
            <a:r>
              <a:rPr lang="en-GB" sz="2600" b="1" dirty="0">
                <a:solidFill>
                  <a:srgbClr val="800000"/>
                </a:solidFill>
                <a:latin typeface="Times New Roman" panose="02020603050405020304" pitchFamily="18" charset="0"/>
                <a:cs typeface="Times New Roman" panose="02020603050405020304" pitchFamily="18" charset="0"/>
              </a:rPr>
              <a:t>manages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controls</a:t>
            </a:r>
            <a:r>
              <a:rPr lang="en-GB" sz="2600" dirty="0">
                <a:latin typeface="Times New Roman" panose="02020603050405020304" pitchFamily="18" charset="0"/>
                <a:cs typeface="Times New Roman" panose="02020603050405020304" pitchFamily="18" charset="0"/>
              </a:rPr>
              <a:t> the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devices </a:t>
            </a:r>
            <a:r>
              <a:rPr lang="en-GB" sz="2600" b="1" dirty="0">
                <a:latin typeface="Times New Roman" panose="02020603050405020304" pitchFamily="18" charset="0"/>
                <a:cs typeface="Times New Roman" panose="02020603050405020304" pitchFamily="18" charset="0"/>
              </a:rPr>
              <a:t>connect</a:t>
            </a:r>
            <a:r>
              <a:rPr lang="en-GB" sz="2600" dirty="0">
                <a:latin typeface="Times New Roman" panose="02020603050405020304" pitchFamily="18" charset="0"/>
                <a:cs typeface="Times New Roman" panose="02020603050405020304" pitchFamily="18" charset="0"/>
              </a:rPr>
              <a:t> to the </a:t>
            </a:r>
            <a:r>
              <a:rPr lang="en-GB" sz="2600" b="1" dirty="0">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those </a:t>
            </a:r>
            <a:r>
              <a:rPr lang="en-GB" sz="2600" b="1" dirty="0">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 provides </a:t>
            </a:r>
            <a:r>
              <a:rPr lang="en-GB" sz="2600" b="1" dirty="0">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 such as </a:t>
            </a:r>
            <a:r>
              <a:rPr lang="en-GB" sz="2600" b="1" dirty="0">
                <a:solidFill>
                  <a:srgbClr val="FF0000"/>
                </a:solidFill>
                <a:latin typeface="Times New Roman" panose="02020603050405020304" pitchFamily="18" charset="0"/>
                <a:cs typeface="Times New Roman" panose="02020603050405020304" pitchFamily="18" charset="0"/>
              </a:rPr>
              <a:t>file storage, print services</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devices do </a:t>
            </a:r>
            <a:r>
              <a:rPr lang="en-GB" sz="2600" b="1" dirty="0">
                <a:solidFill>
                  <a:srgbClr val="CC00CC"/>
                </a:solidFill>
                <a:latin typeface="Times New Roman" panose="02020603050405020304" pitchFamily="18" charset="0"/>
                <a:cs typeface="Times New Roman" panose="02020603050405020304" pitchFamily="18" charset="0"/>
              </a:rPr>
              <a:t>not</a:t>
            </a:r>
            <a:r>
              <a:rPr lang="en-GB" sz="2600" dirty="0">
                <a:latin typeface="Times New Roman" panose="02020603050405020304" pitchFamily="18" charset="0"/>
                <a:cs typeface="Times New Roman" panose="02020603050405020304" pitchFamily="18" charset="0"/>
              </a:rPr>
              <a:t> have </a:t>
            </a:r>
            <a:r>
              <a:rPr lang="en-GB" sz="2600" b="1" dirty="0">
                <a:solidFill>
                  <a:srgbClr val="CC00CC"/>
                </a:solidFill>
                <a:latin typeface="Times New Roman" panose="02020603050405020304" pitchFamily="18" charset="0"/>
                <a:cs typeface="Times New Roman" panose="02020603050405020304" pitchFamily="18" charset="0"/>
              </a:rPr>
              <a:t>direct</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access</a:t>
            </a:r>
            <a:r>
              <a:rPr lang="en-GB" sz="2600" dirty="0">
                <a:latin typeface="Times New Roman" panose="02020603050405020304" pitchFamily="18" charset="0"/>
                <a:cs typeface="Times New Roman" panose="02020603050405020304" pitchFamily="18" charset="0"/>
              </a:rPr>
              <a:t> to other </a:t>
            </a:r>
            <a:r>
              <a:rPr lang="en-GB" sz="2600" b="1" dirty="0">
                <a:solidFill>
                  <a:srgbClr val="CC00CC"/>
                </a:solidFill>
                <a:latin typeface="Times New Roman" panose="02020603050405020304" pitchFamily="18" charset="0"/>
                <a:cs typeface="Times New Roman" panose="02020603050405020304" pitchFamily="18" charset="0"/>
              </a:rPr>
              <a:t>client</a:t>
            </a:r>
            <a:r>
              <a:rPr lang="en-GB" sz="2600" dirty="0">
                <a:latin typeface="Times New Roman" panose="02020603050405020304" pitchFamily="18" charset="0"/>
                <a:cs typeface="Times New Roman" panose="02020603050405020304" pitchFamily="18" charset="0"/>
              </a:rPr>
              <a:t> </a:t>
            </a:r>
            <a:r>
              <a:rPr lang="en-GB" sz="2600" b="1" dirty="0">
                <a:solidFill>
                  <a:srgbClr val="CC00CC"/>
                </a:solidFill>
                <a:latin typeface="Times New Roman" panose="02020603050405020304" pitchFamily="18" charset="0"/>
                <a:cs typeface="Times New Roman" panose="02020603050405020304" pitchFamily="18" charset="0"/>
              </a:rPr>
              <a:t>machines</a:t>
            </a:r>
            <a:r>
              <a:rPr lang="en-GB" sz="2600" dirty="0">
                <a:latin typeface="Times New Roman" panose="02020603050405020304" pitchFamily="18" charset="0"/>
                <a:cs typeface="Times New Roman" panose="02020603050405020304" pitchFamily="18" charset="0"/>
              </a:rPr>
              <a:t>, only the </a:t>
            </a:r>
            <a:r>
              <a:rPr lang="en-GB" sz="2600" b="1" dirty="0">
                <a:solidFill>
                  <a:srgbClr val="CC00CC"/>
                </a:solidFill>
                <a:latin typeface="Times New Roman" panose="02020603050405020304" pitchFamily="18" charset="0"/>
                <a:cs typeface="Times New Roman" panose="02020603050405020304" pitchFamily="18" charset="0"/>
              </a:rPr>
              <a:t>server</a:t>
            </a:r>
            <a:r>
              <a:rPr lang="en-GB" sz="2600"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Ø"/>
            </a:pPr>
            <a:r>
              <a:rPr lang="en-GB" sz="2600" b="1" dirty="0">
                <a:solidFill>
                  <a:srgbClr val="0000CC"/>
                </a:solidFill>
                <a:latin typeface="Times New Roman" panose="02020603050405020304" pitchFamily="18" charset="0"/>
                <a:cs typeface="Times New Roman" panose="02020603050405020304" pitchFamily="18" charset="0"/>
              </a:rPr>
              <a:t>Examples</a:t>
            </a:r>
            <a:r>
              <a:rPr lang="en-GB" sz="2600" dirty="0">
                <a:latin typeface="Times New Roman" panose="02020603050405020304" pitchFamily="18" charset="0"/>
                <a:cs typeface="Times New Roman" panose="02020603050405020304" pitchFamily="18" charset="0"/>
              </a:rPr>
              <a:t>:</a:t>
            </a:r>
          </a:p>
          <a:p>
            <a:pPr>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Windows Server</a:t>
            </a:r>
            <a:r>
              <a:rPr lang="en-GB" sz="2600" dirty="0">
                <a:latin typeface="Times New Roman" panose="02020603050405020304" pitchFamily="18" charset="0"/>
                <a:cs typeface="Times New Roman" panose="02020603050405020304" pitchFamily="18" charset="0"/>
              </a:rPr>
              <a:t> (e.g., Windows Server 2022, Windows Server 2019)</a:t>
            </a:r>
          </a:p>
          <a:p>
            <a:pPr>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Unix-based systems</a:t>
            </a:r>
            <a:r>
              <a:rPr lang="en-GB" sz="2600" dirty="0">
                <a:latin typeface="Times New Roman" panose="02020603050405020304" pitchFamily="18" charset="0"/>
                <a:cs typeface="Times New Roman" panose="02020603050405020304" pitchFamily="18" charset="0"/>
              </a:rPr>
              <a:t> (e.g., Linux, BSD)</a:t>
            </a:r>
          </a:p>
          <a:p>
            <a:pPr>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Novell NetWare</a:t>
            </a:r>
            <a:r>
              <a:rPr lang="en-GB" sz="2600" dirty="0">
                <a:latin typeface="Times New Roman" panose="02020603050405020304" pitchFamily="18" charset="0"/>
                <a:cs typeface="Times New Roman" panose="02020603050405020304" pitchFamily="18" charset="0"/>
              </a:rPr>
              <a:t> (historically)</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590BA6-EE35-C488-1F4F-DAFF0FC8BC40}"/>
              </a:ext>
            </a:extLst>
          </p:cNvPr>
          <p:cNvSpPr>
            <a:spLocks noGrp="1"/>
          </p:cNvSpPr>
          <p:nvPr>
            <p:ph type="sldNum" sz="quarter" idx="12"/>
          </p:nvPr>
        </p:nvSpPr>
        <p:spPr/>
        <p:txBody>
          <a:bodyPr/>
          <a:lstStyle/>
          <a:p>
            <a:fld id="{1E2A33F3-B6EA-4EA1-B9DF-89488B72A680}" type="slidenum">
              <a:rPr lang="en-GB" smtClean="0"/>
              <a:t>7</a:t>
            </a:fld>
            <a:endParaRPr lang="en-GB"/>
          </a:p>
        </p:txBody>
      </p:sp>
    </p:spTree>
    <p:extLst>
      <p:ext uri="{BB962C8B-B14F-4D97-AF65-F5344CB8AC3E}">
        <p14:creationId xmlns:p14="http://schemas.microsoft.com/office/powerpoint/2010/main" val="36182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10412-4110-0D0D-3475-A26274308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C5753-29F2-FE95-1208-583E17DB2AF2}"/>
              </a:ext>
            </a:extLst>
          </p:cNvPr>
          <p:cNvSpPr>
            <a:spLocks noGrp="1"/>
          </p:cNvSpPr>
          <p:nvPr>
            <p:ph type="title"/>
          </p:nvPr>
        </p:nvSpPr>
        <p:spPr>
          <a:xfrm>
            <a:off x="0" y="1"/>
            <a:ext cx="12192000" cy="32793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Types of Network Operating Systems-----</a:t>
            </a:r>
            <a:endParaRPr lang="en-GB"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2CBF0B-7D53-5AF2-B894-4EEFBE9E32FC}"/>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3. Hybrid Network Operating Systems</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These </a:t>
            </a:r>
            <a:r>
              <a:rPr lang="en-GB" b="1" dirty="0">
                <a:solidFill>
                  <a:srgbClr val="800000"/>
                </a:solidFill>
                <a:latin typeface="Times New Roman" panose="02020603050405020304" pitchFamily="18" charset="0"/>
                <a:cs typeface="Times New Roman" panose="02020603050405020304" pitchFamily="18" charset="0"/>
              </a:rPr>
              <a:t>systems</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combine</a:t>
            </a:r>
            <a:r>
              <a:rPr lang="en-GB" dirty="0">
                <a:latin typeface="Times New Roman" panose="02020603050405020304" pitchFamily="18" charset="0"/>
                <a:cs typeface="Times New Roman" panose="02020603050405020304" pitchFamily="18" charset="0"/>
              </a:rPr>
              <a:t> aspects of both </a:t>
            </a:r>
            <a:r>
              <a:rPr lang="en-GB" b="1" dirty="0">
                <a:solidFill>
                  <a:srgbClr val="800000"/>
                </a:solidFill>
                <a:latin typeface="Times New Roman" panose="02020603050405020304" pitchFamily="18" charset="0"/>
                <a:cs typeface="Times New Roman" panose="02020603050405020304" pitchFamily="18" charset="0"/>
              </a:rPr>
              <a:t>peer-to-peer</a:t>
            </a:r>
            <a:r>
              <a:rPr lang="en-GB" dirty="0">
                <a:latin typeface="Times New Roman" panose="02020603050405020304" pitchFamily="18" charset="0"/>
                <a:cs typeface="Times New Roman" panose="02020603050405020304" pitchFamily="18" charset="0"/>
              </a:rPr>
              <a:t> and </a:t>
            </a:r>
            <a:r>
              <a:rPr lang="en-GB" b="1" dirty="0">
                <a:solidFill>
                  <a:srgbClr val="800000"/>
                </a:solidFill>
                <a:latin typeface="Times New Roman" panose="02020603050405020304" pitchFamily="18" charset="0"/>
                <a:cs typeface="Times New Roman" panose="02020603050405020304" pitchFamily="18" charset="0"/>
              </a:rPr>
              <a:t>client-server</a:t>
            </a:r>
            <a:r>
              <a:rPr lang="en-GB" dirty="0">
                <a:latin typeface="Times New Roman" panose="02020603050405020304" pitchFamily="18" charset="0"/>
                <a:cs typeface="Times New Roman" panose="02020603050405020304" pitchFamily="18" charset="0"/>
              </a:rPr>
              <a:t> </a:t>
            </a:r>
            <a:r>
              <a:rPr lang="en-GB" b="1" dirty="0">
                <a:solidFill>
                  <a:srgbClr val="800000"/>
                </a:solidFill>
                <a:latin typeface="Times New Roman" panose="02020603050405020304" pitchFamily="18" charset="0"/>
                <a:cs typeface="Times New Roman" panose="02020603050405020304" pitchFamily="18" charset="0"/>
              </a:rPr>
              <a:t>models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In a </a:t>
            </a:r>
            <a:r>
              <a:rPr lang="en-GB" b="1" dirty="0">
                <a:solidFill>
                  <a:srgbClr val="CC00CC"/>
                </a:solidFill>
                <a:latin typeface="Times New Roman" panose="02020603050405020304" pitchFamily="18" charset="0"/>
                <a:cs typeface="Times New Roman" panose="02020603050405020304" pitchFamily="18" charset="0"/>
              </a:rPr>
              <a:t>hybrid network</a:t>
            </a:r>
            <a:r>
              <a:rPr lang="en-GB" dirty="0">
                <a:latin typeface="Times New Roman" panose="02020603050405020304" pitchFamily="18" charset="0"/>
                <a:cs typeface="Times New Roman" panose="02020603050405020304" pitchFamily="18" charset="0"/>
              </a:rPr>
              <a:t>, certain resources may be #</a:t>
            </a:r>
          </a:p>
          <a:p>
            <a:pPr marL="0" indent="0" algn="just">
              <a:lnSpc>
                <a:spcPct val="150000"/>
              </a:lnSpc>
              <a:spcBef>
                <a:spcPts val="0"/>
              </a:spcBef>
              <a:buNone/>
            </a:pPr>
            <a:r>
              <a:rPr lang="en-GB" b="1" dirty="0">
                <a:solidFill>
                  <a:srgbClr val="CC00CC"/>
                </a:solidFill>
                <a:latin typeface="Times New Roman" panose="02020603050405020304" pitchFamily="18" charset="0"/>
                <a:cs typeface="Times New Roman" panose="02020603050405020304" pitchFamily="18" charset="0"/>
              </a:rPr>
              <a:t>		shared</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directly</a:t>
            </a:r>
            <a:r>
              <a:rPr lang="en-GB" dirty="0">
                <a:latin typeface="Times New Roman" panose="02020603050405020304" pitchFamily="18" charset="0"/>
                <a:cs typeface="Times New Roman" panose="02020603050405020304" pitchFamily="18" charset="0"/>
              </a:rPr>
              <a:t> between </a:t>
            </a:r>
            <a:r>
              <a:rPr lang="en-GB" b="1" dirty="0">
                <a:solidFill>
                  <a:srgbClr val="CC00CC"/>
                </a:solidFill>
                <a:latin typeface="Times New Roman" panose="02020603050405020304" pitchFamily="18" charset="0"/>
                <a:cs typeface="Times New Roman" panose="02020603050405020304" pitchFamily="18" charset="0"/>
              </a:rPr>
              <a:t>peer</a:t>
            </a:r>
            <a:r>
              <a:rPr lang="en-GB" dirty="0">
                <a:latin typeface="Times New Roman" panose="02020603050405020304" pitchFamily="18" charset="0"/>
                <a:cs typeface="Times New Roman" panose="02020603050405020304" pitchFamily="18" charset="0"/>
              </a:rPr>
              <a:t> </a:t>
            </a:r>
            <a:r>
              <a:rPr lang="en-GB" b="1" dirty="0">
                <a:solidFill>
                  <a:srgbClr val="CC00CC"/>
                </a:solidFill>
                <a:latin typeface="Times New Roman" panose="02020603050405020304" pitchFamily="18" charset="0"/>
                <a:cs typeface="Times New Roman" panose="02020603050405020304" pitchFamily="18" charset="0"/>
              </a:rPr>
              <a:t>devices</a:t>
            </a:r>
            <a:r>
              <a:rPr lang="en-GB" dirty="0">
                <a:latin typeface="Times New Roman" panose="02020603050405020304" pitchFamily="18" charset="0"/>
                <a:cs typeface="Times New Roman" panose="02020603050405020304" pitchFamily="18" charset="0"/>
              </a:rPr>
              <a:t>, while others may be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accessed</a:t>
            </a:r>
            <a:r>
              <a:rPr lang="en-GB" dirty="0">
                <a:latin typeface="Times New Roman" panose="02020603050405020304" pitchFamily="18" charset="0"/>
                <a:cs typeface="Times New Roman" panose="02020603050405020304" pitchFamily="18" charset="0"/>
              </a:rPr>
              <a:t> through a </a:t>
            </a:r>
            <a:r>
              <a:rPr lang="en-GB" b="1" dirty="0">
                <a:latin typeface="Times New Roman" panose="02020603050405020304" pitchFamily="18" charset="0"/>
                <a:cs typeface="Times New Roman" panose="02020603050405020304" pitchFamily="18" charset="0"/>
              </a:rPr>
              <a:t>central</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server</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Examples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FF0000"/>
                </a:solidFill>
                <a:latin typeface="Times New Roman" panose="02020603050405020304" pitchFamily="18" charset="0"/>
                <a:cs typeface="Times New Roman" panose="02020603050405020304" pitchFamily="18" charset="0"/>
              </a:rPr>
              <a:t>Windows Server</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a </a:t>
            </a:r>
            <a:r>
              <a:rPr lang="en-GB" b="1" dirty="0">
                <a:solidFill>
                  <a:srgbClr val="FF0000"/>
                </a:solidFill>
                <a:latin typeface="Times New Roman" panose="02020603050405020304" pitchFamily="18" charset="0"/>
                <a:cs typeface="Times New Roman" panose="02020603050405020304" pitchFamily="18" charset="0"/>
              </a:rPr>
              <a:t>network</a:t>
            </a:r>
            <a:r>
              <a:rPr lang="en-GB" dirty="0">
                <a:latin typeface="Times New Roman" panose="02020603050405020304" pitchFamily="18" charset="0"/>
                <a:cs typeface="Times New Roman" panose="02020603050405020304" pitchFamily="18" charset="0"/>
              </a:rPr>
              <a:t> with </a:t>
            </a:r>
            <a:r>
              <a:rPr lang="en-GB" b="1" dirty="0">
                <a:solidFill>
                  <a:srgbClr val="FF0000"/>
                </a:solidFill>
                <a:latin typeface="Times New Roman" panose="02020603050405020304" pitchFamily="18" charset="0"/>
                <a:cs typeface="Times New Roman" panose="02020603050405020304" pitchFamily="18" charset="0"/>
              </a:rPr>
              <a:t>workgroups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domains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Linux</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servers</a:t>
            </a:r>
            <a:r>
              <a:rPr lang="en-GB" dirty="0">
                <a:latin typeface="Times New Roman" panose="02020603050405020304" pitchFamily="18" charset="0"/>
                <a:cs typeface="Times New Roman" panose="02020603050405020304" pitchFamily="18" charset="0"/>
              </a:rPr>
              <a:t> acting as </a:t>
            </a:r>
            <a:r>
              <a:rPr lang="en-GB" b="1" dirty="0">
                <a:latin typeface="Times New Roman" panose="02020603050405020304" pitchFamily="18" charset="0"/>
                <a:cs typeface="Times New Roman" panose="02020603050405020304" pitchFamily="18" charset="0"/>
              </a:rPr>
              <a:t>centralized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file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servers</a:t>
            </a:r>
            <a:r>
              <a:rPr lang="en-GB" dirty="0">
                <a:latin typeface="Times New Roman" panose="02020603050405020304" pitchFamily="18" charset="0"/>
                <a:cs typeface="Times New Roman" panose="02020603050405020304" pitchFamily="18" charset="0"/>
              </a:rPr>
              <a:t> in a mostly </a:t>
            </a:r>
            <a:r>
              <a:rPr lang="en-GB" b="1" dirty="0">
                <a:solidFill>
                  <a:srgbClr val="800000"/>
                </a:solidFill>
                <a:latin typeface="Times New Roman" panose="02020603050405020304" pitchFamily="18" charset="0"/>
                <a:cs typeface="Times New Roman" panose="02020603050405020304" pitchFamily="18" charset="0"/>
              </a:rPr>
              <a:t>peer-to-peer environment.</a:t>
            </a:r>
          </a:p>
        </p:txBody>
      </p:sp>
      <p:sp>
        <p:nvSpPr>
          <p:cNvPr id="4" name="Slide Number Placeholder 3">
            <a:extLst>
              <a:ext uri="{FF2B5EF4-FFF2-40B4-BE49-F238E27FC236}">
                <a16:creationId xmlns:a16="http://schemas.microsoft.com/office/drawing/2014/main" id="{397E69DD-2358-9BE8-1C3B-7130E0163A72}"/>
              </a:ext>
            </a:extLst>
          </p:cNvPr>
          <p:cNvSpPr>
            <a:spLocks noGrp="1"/>
          </p:cNvSpPr>
          <p:nvPr>
            <p:ph type="sldNum" sz="quarter" idx="12"/>
          </p:nvPr>
        </p:nvSpPr>
        <p:spPr/>
        <p:txBody>
          <a:bodyPr/>
          <a:lstStyle/>
          <a:p>
            <a:fld id="{1E2A33F3-B6EA-4EA1-B9DF-89488B72A680}" type="slidenum">
              <a:rPr lang="en-GB" smtClean="0"/>
              <a:t>8</a:t>
            </a:fld>
            <a:endParaRPr lang="en-GB"/>
          </a:p>
        </p:txBody>
      </p:sp>
    </p:spTree>
    <p:extLst>
      <p:ext uri="{BB962C8B-B14F-4D97-AF65-F5344CB8AC3E}">
        <p14:creationId xmlns:p14="http://schemas.microsoft.com/office/powerpoint/2010/main" val="3400019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B0006-6256-0369-F9BB-668DA25A9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EAE6A-516E-ACB8-B8A1-93DC586FB449}"/>
              </a:ext>
            </a:extLst>
          </p:cNvPr>
          <p:cNvSpPr>
            <a:spLocks noGrp="1"/>
          </p:cNvSpPr>
          <p:nvPr>
            <p:ph type="title"/>
          </p:nvPr>
        </p:nvSpPr>
        <p:spPr>
          <a:xfrm>
            <a:off x="0" y="1"/>
            <a:ext cx="12192000" cy="365125"/>
          </a:xfrm>
        </p:spPr>
        <p:txBody>
          <a:bodyPr>
            <a:noAutofit/>
          </a:bodyPr>
          <a:lstStyle/>
          <a:p>
            <a:pPr algn="ctr"/>
            <a:r>
              <a:rPr lang="en-GB" sz="2800" b="1" dirty="0">
                <a:solidFill>
                  <a:srgbClr val="FF0000"/>
                </a:solidFill>
              </a:rPr>
              <a:t>Popular Network Operating Systems</a:t>
            </a:r>
          </a:p>
        </p:txBody>
      </p:sp>
      <p:sp>
        <p:nvSpPr>
          <p:cNvPr id="3" name="Content Placeholder 2">
            <a:extLst>
              <a:ext uri="{FF2B5EF4-FFF2-40B4-BE49-F238E27FC236}">
                <a16:creationId xmlns:a16="http://schemas.microsoft.com/office/drawing/2014/main" id="{D80E0A5B-0D0F-48D0-B3D6-801472EC7AC2}"/>
              </a:ext>
            </a:extLst>
          </p:cNvPr>
          <p:cNvSpPr>
            <a:spLocks noGrp="1"/>
          </p:cNvSpPr>
          <p:nvPr>
            <p:ph idx="1"/>
          </p:nvPr>
        </p:nvSpPr>
        <p:spPr>
          <a:xfrm>
            <a:off x="0" y="327932"/>
            <a:ext cx="12192000" cy="6530067"/>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1. Microsoft Windows Server</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Microsoft's </a:t>
            </a:r>
            <a:r>
              <a:rPr lang="en-GB" sz="2600" b="1" dirty="0">
                <a:latin typeface="Times New Roman" panose="02020603050405020304" pitchFamily="18" charset="0"/>
                <a:cs typeface="Times New Roman" panose="02020603050405020304" pitchFamily="18" charset="0"/>
              </a:rPr>
              <a:t>Windows Server</a:t>
            </a:r>
            <a:r>
              <a:rPr lang="en-GB" sz="2600" dirty="0">
                <a:latin typeface="Times New Roman" panose="02020603050405020304" pitchFamily="18" charset="0"/>
                <a:cs typeface="Times New Roman" panose="02020603050405020304" pitchFamily="18" charset="0"/>
              </a:rPr>
              <a:t> is one of the most commonly used </a:t>
            </a: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operating</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for </a:t>
            </a:r>
            <a:r>
              <a:rPr lang="en-GB" sz="2600" b="1" dirty="0">
                <a:solidFill>
                  <a:srgbClr val="800000"/>
                </a:solidFill>
                <a:latin typeface="Times New Roman" panose="02020603050405020304" pitchFamily="18" charset="0"/>
                <a:cs typeface="Times New Roman" panose="02020603050405020304" pitchFamily="18" charset="0"/>
              </a:rPr>
              <a:t>businesses</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enterprises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It provides a robust </a:t>
            </a:r>
            <a:r>
              <a:rPr lang="en-GB" sz="2600" b="1" dirty="0">
                <a:solidFill>
                  <a:srgbClr val="6600CC"/>
                </a:solidFill>
                <a:latin typeface="Times New Roman" panose="02020603050405020304" pitchFamily="18" charset="0"/>
                <a:cs typeface="Times New Roman" panose="02020603050405020304" pitchFamily="18" charset="0"/>
              </a:rPr>
              <a:t>platform</a:t>
            </a:r>
            <a:r>
              <a:rPr lang="en-GB" sz="2600" dirty="0">
                <a:latin typeface="Times New Roman" panose="02020603050405020304" pitchFamily="18" charset="0"/>
                <a:cs typeface="Times New Roman" panose="02020603050405020304" pitchFamily="18" charset="0"/>
              </a:rPr>
              <a:t> for </a:t>
            </a:r>
            <a:r>
              <a:rPr lang="en-GB" sz="2600" b="1" dirty="0">
                <a:solidFill>
                  <a:srgbClr val="6600CC"/>
                </a:solidFill>
                <a:latin typeface="Times New Roman" panose="02020603050405020304" pitchFamily="18" charset="0"/>
                <a:cs typeface="Times New Roman" panose="02020603050405020304" pitchFamily="18" charset="0"/>
              </a:rPr>
              <a:t>managing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resources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authentication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sharing</a:t>
            </a:r>
            <a:r>
              <a:rPr lang="en-GB" sz="2600" dirty="0">
                <a:latin typeface="Times New Roman" panose="02020603050405020304" pitchFamily="18" charset="0"/>
                <a:cs typeface="Times New Roman" panose="02020603050405020304" pitchFamily="18" charset="0"/>
              </a:rPr>
              <a:t>, and more.</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Key </a:t>
            </a:r>
            <a:r>
              <a:rPr lang="en-GB" sz="2600" b="1" dirty="0">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of </a:t>
            </a:r>
            <a:r>
              <a:rPr lang="en-GB" sz="2600" b="1" dirty="0">
                <a:solidFill>
                  <a:srgbClr val="800000"/>
                </a:solidFill>
                <a:latin typeface="Times New Roman" panose="02020603050405020304" pitchFamily="18" charset="0"/>
                <a:cs typeface="Times New Roman" panose="02020603050405020304" pitchFamily="18" charset="0"/>
              </a:rPr>
              <a:t>Windows Server</a:t>
            </a:r>
            <a:r>
              <a:rPr lang="en-GB" sz="2600" dirty="0">
                <a:solidFill>
                  <a:srgbClr val="800000"/>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0000CC"/>
                </a:solidFill>
                <a:latin typeface="Times New Roman" panose="02020603050405020304" pitchFamily="18" charset="0"/>
                <a:cs typeface="Times New Roman" panose="02020603050405020304" pitchFamily="18" charset="0"/>
              </a:rPr>
              <a:t>Active Directory</a:t>
            </a:r>
            <a:r>
              <a:rPr lang="en-GB" sz="2600" dirty="0">
                <a:solidFill>
                  <a:srgbClr val="0000CC"/>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integration for </a:t>
            </a:r>
            <a:r>
              <a:rPr lang="en-GB" sz="2600" b="1" dirty="0">
                <a:solidFill>
                  <a:srgbClr val="0000CC"/>
                </a:solidFill>
                <a:latin typeface="Times New Roman" panose="02020603050405020304" pitchFamily="18" charset="0"/>
                <a:cs typeface="Times New Roman" panose="02020603050405020304" pitchFamily="18" charset="0"/>
              </a:rPr>
              <a:t>centralized</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resource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Group</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Policy</a:t>
            </a:r>
            <a:r>
              <a:rPr lang="en-GB" sz="2600" dirty="0">
                <a:latin typeface="Times New Roman" panose="02020603050405020304" pitchFamily="18" charset="0"/>
                <a:cs typeface="Times New Roman" panose="02020603050405020304" pitchFamily="18" charset="0"/>
              </a:rPr>
              <a:t> for </a:t>
            </a:r>
            <a:r>
              <a:rPr lang="en-GB" sz="2600" b="1" dirty="0">
                <a:solidFill>
                  <a:srgbClr val="FF0000"/>
                </a:solidFill>
                <a:latin typeface="Times New Roman" panose="02020603050405020304" pitchFamily="18" charset="0"/>
                <a:cs typeface="Times New Roman" panose="02020603050405020304" pitchFamily="18" charset="0"/>
              </a:rPr>
              <a:t>enforcing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security</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configurations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File</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print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services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800000"/>
                </a:solidFill>
                <a:latin typeface="Times New Roman" panose="02020603050405020304" pitchFamily="18" charset="0"/>
                <a:cs typeface="Times New Roman" panose="02020603050405020304" pitchFamily="18" charset="0"/>
              </a:rPr>
              <a:t>Network</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monitoring</a:t>
            </a:r>
            <a:r>
              <a:rPr lang="en-GB" sz="2600" dirty="0">
                <a:latin typeface="Times New Roman" panose="02020603050405020304" pitchFamily="18" charset="0"/>
                <a:cs typeface="Times New Roman" panose="02020603050405020304" pitchFamily="18" charset="0"/>
              </a:rPr>
              <a:t> and </a:t>
            </a:r>
            <a:r>
              <a:rPr lang="en-GB" sz="2600" b="1" dirty="0">
                <a:solidFill>
                  <a:srgbClr val="800000"/>
                </a:solidFill>
                <a:latin typeface="Times New Roman" panose="02020603050405020304" pitchFamily="18" charset="0"/>
                <a:cs typeface="Times New Roman" panose="02020603050405020304" pitchFamily="18" charset="0"/>
              </a:rPr>
              <a:t>administration</a:t>
            </a:r>
            <a:r>
              <a:rPr lang="en-GB" sz="2600" dirty="0">
                <a:latin typeface="Times New Roman" panose="02020603050405020304" pitchFamily="18" charset="0"/>
                <a:cs typeface="Times New Roman" panose="02020603050405020304" pitchFamily="18" charset="0"/>
              </a:rPr>
              <a:t> </a:t>
            </a:r>
            <a:r>
              <a:rPr lang="en-GB" sz="2600" b="1" dirty="0">
                <a:solidFill>
                  <a:srgbClr val="800000"/>
                </a:solidFill>
                <a:latin typeface="Times New Roman" panose="02020603050405020304" pitchFamily="18" charset="0"/>
                <a:cs typeface="Times New Roman" panose="02020603050405020304" pitchFamily="18" charset="0"/>
              </a:rPr>
              <a:t>tools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Virtualization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support</a:t>
            </a:r>
            <a:r>
              <a:rPr lang="en-GB" sz="2600" dirty="0">
                <a:latin typeface="Times New Roman" panose="02020603050405020304" pitchFamily="18" charset="0"/>
                <a:cs typeface="Times New Roman" panose="02020603050405020304" pitchFamily="18" charset="0"/>
              </a:rPr>
              <a:t> via </a:t>
            </a:r>
            <a:r>
              <a:rPr lang="en-GB" sz="2600" b="1" dirty="0">
                <a:latin typeface="Times New Roman" panose="02020603050405020304" pitchFamily="18" charset="0"/>
                <a:cs typeface="Times New Roman" panose="02020603050405020304" pitchFamily="18" charset="0"/>
              </a:rPr>
              <a:t>Hyper-V</a:t>
            </a:r>
          </a:p>
        </p:txBody>
      </p:sp>
      <p:sp>
        <p:nvSpPr>
          <p:cNvPr id="4" name="Slide Number Placeholder 3">
            <a:extLst>
              <a:ext uri="{FF2B5EF4-FFF2-40B4-BE49-F238E27FC236}">
                <a16:creationId xmlns:a16="http://schemas.microsoft.com/office/drawing/2014/main" id="{BD72C427-14A8-3620-C248-A19D02EBF2D0}"/>
              </a:ext>
            </a:extLst>
          </p:cNvPr>
          <p:cNvSpPr>
            <a:spLocks noGrp="1"/>
          </p:cNvSpPr>
          <p:nvPr>
            <p:ph type="sldNum" sz="quarter" idx="12"/>
          </p:nvPr>
        </p:nvSpPr>
        <p:spPr/>
        <p:txBody>
          <a:bodyPr/>
          <a:lstStyle/>
          <a:p>
            <a:fld id="{1E2A33F3-B6EA-4EA1-B9DF-89488B72A680}" type="slidenum">
              <a:rPr lang="en-GB" smtClean="0"/>
              <a:t>9</a:t>
            </a:fld>
            <a:endParaRPr lang="en-GB"/>
          </a:p>
        </p:txBody>
      </p:sp>
    </p:spTree>
    <p:extLst>
      <p:ext uri="{BB962C8B-B14F-4D97-AF65-F5344CB8AC3E}">
        <p14:creationId xmlns:p14="http://schemas.microsoft.com/office/powerpoint/2010/main" val="553595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3519</Words>
  <Application>Microsoft Office PowerPoint</Application>
  <PresentationFormat>Widescreen</PresentationFormat>
  <Paragraphs>339</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CHAPTER THREE </vt:lpstr>
      <vt:lpstr> 3. Network Operating System (NOS) </vt:lpstr>
      <vt:lpstr>3.1 Key Features of a Network Operating System</vt:lpstr>
      <vt:lpstr>3.1 Key Features of a Network Operating System----</vt:lpstr>
      <vt:lpstr>3.1 Key Features of a Network Operating System----</vt:lpstr>
      <vt:lpstr>Types of Network Operating Systems</vt:lpstr>
      <vt:lpstr>Types of Network Operating Systems-----</vt:lpstr>
      <vt:lpstr>Types of Network Operating Systems-----</vt:lpstr>
      <vt:lpstr>Popular Network Operating Systems</vt:lpstr>
      <vt:lpstr>Popular Network Operating Systems----</vt:lpstr>
      <vt:lpstr>Popular Network Operating Systems----</vt:lpstr>
      <vt:lpstr>Popular Network Operating Systems----</vt:lpstr>
      <vt:lpstr>Popular Network Operating Systems----</vt:lpstr>
      <vt:lpstr>Components of a Network Operating System</vt:lpstr>
      <vt:lpstr>Components of a Network Operating System-----</vt:lpstr>
      <vt:lpstr>Components of a Network Operating System-----</vt:lpstr>
      <vt:lpstr>Functions of a Network Operating System</vt:lpstr>
      <vt:lpstr>Functions of a Network Operating System------</vt:lpstr>
      <vt:lpstr>Advantages of a Network Operating System</vt:lpstr>
      <vt:lpstr>Advantages of a Network Operating System------</vt:lpstr>
      <vt:lpstr>Disadvantages of a Network Operating System</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lpstr>Network Operating System (NOS) Services-----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King</cp:lastModifiedBy>
  <cp:revision>85</cp:revision>
  <dcterms:created xsi:type="dcterms:W3CDTF">2022-08-15T10:45:01Z</dcterms:created>
  <dcterms:modified xsi:type="dcterms:W3CDTF">2024-12-09T17:27:15Z</dcterms:modified>
</cp:coreProperties>
</file>