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7" r:id="rId2"/>
    <p:sldId id="377" r:id="rId3"/>
    <p:sldId id="441" r:id="rId4"/>
    <p:sldId id="443" r:id="rId5"/>
    <p:sldId id="445" r:id="rId6"/>
    <p:sldId id="447" r:id="rId7"/>
    <p:sldId id="449" r:id="rId8"/>
    <p:sldId id="451" r:id="rId9"/>
    <p:sldId id="453" r:id="rId10"/>
    <p:sldId id="455" r:id="rId11"/>
    <p:sldId id="457" r:id="rId12"/>
    <p:sldId id="459" r:id="rId13"/>
    <p:sldId id="461" r:id="rId14"/>
    <p:sldId id="463" r:id="rId15"/>
    <p:sldId id="465" r:id="rId16"/>
    <p:sldId id="467" r:id="rId17"/>
    <p:sldId id="398" r:id="rId18"/>
    <p:sldId id="469" r:id="rId19"/>
    <p:sldId id="471" r:id="rId20"/>
    <p:sldId id="473" r:id="rId21"/>
    <p:sldId id="475" r:id="rId22"/>
    <p:sldId id="477" r:id="rId23"/>
    <p:sldId id="479" r:id="rId24"/>
    <p:sldId id="481" r:id="rId25"/>
    <p:sldId id="483" r:id="rId26"/>
    <p:sldId id="411" r:id="rId27"/>
    <p:sldId id="485" r:id="rId28"/>
    <p:sldId id="487" r:id="rId29"/>
    <p:sldId id="416" r:id="rId30"/>
    <p:sldId id="490" r:id="rId31"/>
    <p:sldId id="418" r:id="rId32"/>
    <p:sldId id="492" r:id="rId33"/>
    <p:sldId id="494" r:id="rId34"/>
    <p:sldId id="496" r:id="rId35"/>
    <p:sldId id="498" r:id="rId36"/>
    <p:sldId id="500" r:id="rId37"/>
    <p:sldId id="501" r:id="rId38"/>
    <p:sldId id="503" r:id="rId39"/>
    <p:sldId id="505" r:id="rId40"/>
    <p:sldId id="507" r:id="rId41"/>
    <p:sldId id="509" r:id="rId42"/>
    <p:sldId id="438" r:id="rId43"/>
    <p:sldId id="521" r:id="rId44"/>
    <p:sldId id="510" r:id="rId45"/>
    <p:sldId id="524" r:id="rId46"/>
    <p:sldId id="526" r:id="rId47"/>
    <p:sldId id="528" r:id="rId48"/>
    <p:sldId id="530" r:id="rId49"/>
    <p:sldId id="532" r:id="rId50"/>
    <p:sldId id="53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3333FF"/>
    <a:srgbClr val="FF0000"/>
    <a:srgbClr val="660033"/>
    <a:srgbClr val="339933"/>
    <a:srgbClr val="9900CC"/>
    <a:srgbClr val="CC00CC"/>
    <a:srgbClr val="008080"/>
    <a:srgbClr val="00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522" autoAdjust="0"/>
  </p:normalViewPr>
  <p:slideViewPr>
    <p:cSldViewPr snapToGrid="0">
      <p:cViewPr varScale="1">
        <p:scale>
          <a:sx n="75" d="100"/>
          <a:sy n="75" d="100"/>
        </p:scale>
        <p:origin x="9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FBBFA-6A1E-4F2D-8D90-0B08B24C32BF}" type="datetimeFigureOut">
              <a:rPr lang="en-GB" smtClean="0"/>
              <a:t>21/12/2024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633CC-24EC-4984-BF78-17B213B624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726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2909-E3FF-4DE8-B536-0C3F476F0599}" type="datetime1">
              <a:rPr lang="en-GB" smtClean="0"/>
              <a:t>21/12/2024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76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CF76-F3DD-4708-BC84-B3DE36165AD8}" type="datetime1">
              <a:rPr lang="en-GB" smtClean="0"/>
              <a:t>21/12/2024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05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BBF2-12A7-4953-91BB-E4D080C3A773}" type="datetime1">
              <a:rPr lang="en-GB" smtClean="0"/>
              <a:t>21/12/2024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48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EA27-7767-4E94-8FE6-AD8202DD15AF}" type="datetime1">
              <a:rPr lang="en-GB" smtClean="0"/>
              <a:t>21/12/2024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80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F951-B325-4373-8B77-CBFE8146D2ED}" type="datetime1">
              <a:rPr lang="en-GB" smtClean="0"/>
              <a:t>21/12/2024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862-F7A9-419F-B425-20B6984DAF82}" type="datetime1">
              <a:rPr lang="en-GB" smtClean="0"/>
              <a:t>21/12/2024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14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00E4-C9F4-4D7E-8AAF-A302FE0F9665}" type="datetime1">
              <a:rPr lang="en-GB" smtClean="0"/>
              <a:t>21/12/2024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67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064C-BCE8-4AC0-9CE5-1BD7F846FF5A}" type="datetime1">
              <a:rPr lang="en-GB" smtClean="0"/>
              <a:t>21/12/2024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80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AB12-1D94-428D-9BC4-7FEE17AB6516}" type="datetime1">
              <a:rPr lang="en-GB" smtClean="0"/>
              <a:t>21/12/2024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6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38C0-F1F7-4D6D-A179-647E645C6CEF}" type="datetime1">
              <a:rPr lang="en-GB" smtClean="0"/>
              <a:t>21/12/2024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16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661-4D81-4C61-A19A-3DEACC901F6D}" type="datetime1">
              <a:rPr lang="en-GB" smtClean="0"/>
              <a:t>21/12/2024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37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3B200-2327-46E4-892E-06BA4A7C2A5B}" type="datetime1">
              <a:rPr lang="en-GB" smtClean="0"/>
              <a:t>21/12/2024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4AA66-2189-43D4-B595-68E19974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83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FOUR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14171"/>
            <a:ext cx="10515600" cy="3462792"/>
          </a:xfrm>
        </p:spPr>
        <p:txBody>
          <a:bodyPr/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RESOURCES AND SERVICES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826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2AAB5-9218-DC00-9A12-7E43844B8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DB51-AF55-CAE2-1402-8C3BB83D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8275"/>
          </a:xfrm>
        </p:spPr>
        <p:txBody>
          <a:bodyPr>
            <a:noAutofit/>
          </a:bodyPr>
          <a:lstStyle/>
          <a:p>
            <a:pPr algn="ctr"/>
            <a:b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1. 1 Concepts of Network Resources and Services----</a:t>
            </a:r>
            <a:b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4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F7FED-9A46-C7B9-6A5B-941512F01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8276"/>
            <a:ext cx="12192000" cy="668972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2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Network Time Services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lphaUcPeriod"/>
            </a:pP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Synchronization</a:t>
            </a:r>
            <a:r>
              <a:rPr lang="en-GB" sz="22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that all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the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critical for </a:t>
            </a:r>
            <a:r>
              <a:rPr lang="en-GB" sz="2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logging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en-GB" sz="2200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NTP (Network Time Protocol)</a:t>
            </a:r>
            <a:r>
              <a:rPr lang="en-GB" sz="22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to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2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 Communication Services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lphaUcPeriod"/>
            </a:pP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Services</a:t>
            </a:r>
            <a:r>
              <a:rPr lang="en-GB" sz="22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GB" sz="22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messaging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GB" sz="22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within and </a:t>
            </a:r>
            <a:r>
              <a:rPr lang="en-GB" sz="22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outside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2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Exchange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2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managing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Voice and Video Services</a:t>
            </a:r>
            <a:r>
              <a:rPr lang="en-GB" sz="22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GB" sz="22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enabling </a:t>
            </a:r>
            <a:r>
              <a:rPr lang="en-GB" sz="22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2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calling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VoIP (Voice over IP)</a:t>
            </a:r>
            <a:r>
              <a:rPr lang="en-GB" sz="2200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like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Skype for Business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Cisco Unified Communications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0CF86-AB08-DABA-7AD0-7A654BC6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080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3A6F1-3F39-05D5-D1E8-D17750909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E968-58AE-0006-1066-0FBE7451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8275"/>
          </a:xfrm>
        </p:spPr>
        <p:txBody>
          <a:bodyPr>
            <a:noAutofit/>
          </a:bodyPr>
          <a:lstStyle/>
          <a:p>
            <a:pPr algn="ctr"/>
            <a:b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1. 1 Concepts of Network Resources and Services----</a:t>
            </a:r>
            <a:b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4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4E1E-BAC3-0521-A9BA-571165AE3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8276"/>
            <a:ext cx="12192000" cy="668972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Instant Messaging and Collaboration Tools</a:t>
            </a:r>
            <a:r>
              <a:rPr lang="en-GB" sz="2400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Facilitate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Teams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Slack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Skype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C3084-6056-0DF6-8230-581343527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778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2A4F4-1E13-8370-CEFE-017BBF9CB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11C6A-3A52-BCF6-50D1-03A3AB8E7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8275"/>
          </a:xfrm>
        </p:spPr>
        <p:txBody>
          <a:bodyPr>
            <a:noAutofit/>
          </a:bodyPr>
          <a:lstStyle/>
          <a:p>
            <a:pPr algn="ctr"/>
            <a:b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1. 1 Concepts of Network Resources and Services----</a:t>
            </a:r>
            <a:b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4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55A1E-6451-AB12-34C8-850FCA10F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8276"/>
            <a:ext cx="12192000" cy="668972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GB" sz="21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 Web and Application Services</a:t>
            </a: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buAutoNum type="alphaUcPeriod"/>
            </a:pPr>
            <a:r>
              <a:rPr lang="en-GB" sz="21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Hosting Services</a:t>
            </a:r>
            <a:r>
              <a:rPr lang="en-GB" sz="21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websites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them </a:t>
            </a:r>
            <a:r>
              <a:rPr lang="en-GB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via </a:t>
            </a:r>
            <a:r>
              <a:rPr lang="en-GB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browsers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GB" sz="21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HTTP Server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serving web content.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GB" sz="21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Application Hosting</a:t>
            </a:r>
            <a:r>
              <a:rPr lang="en-GB" sz="21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GB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NOSs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servers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provide </a:t>
            </a:r>
            <a:r>
              <a:rPr lang="en-GB" sz="21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centralized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1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1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GB" sz="21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IIS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(Internet Information Services) 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GB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Tomcat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1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applications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GB" sz="21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2.6 Security Services</a:t>
            </a: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buAutoNum type="alphaUcPeriod"/>
            </a:pPr>
            <a:r>
              <a:rPr lang="en-GB" sz="21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 Services</a:t>
            </a:r>
            <a:r>
              <a:rPr lang="en-GB" sz="21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blocking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unauthorized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 while allowing </a:t>
            </a:r>
            <a:r>
              <a:rPr lang="en-GB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legitimate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GB" sz="21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Firewall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iptables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(Linux), or hardware firewalls (e.g., </a:t>
            </a:r>
            <a:r>
              <a:rPr lang="en-GB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Cisco ASA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0C179-3CD7-0487-A74A-015C2678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898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B5977-0416-BB83-4418-E431D57FD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491C-056C-5B4F-C57E-0C2B2B5AE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8275"/>
          </a:xfrm>
        </p:spPr>
        <p:txBody>
          <a:bodyPr>
            <a:noAutofit/>
          </a:bodyPr>
          <a:lstStyle/>
          <a:p>
            <a:pPr algn="ctr"/>
            <a:b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1. 1 Concepts of Network Resources and Services----</a:t>
            </a:r>
            <a:b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4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54B57-E953-01C0-53A6-8EC46E0E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8276"/>
            <a:ext cx="12192000" cy="668972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VPN (Virtual Private Network)</a:t>
            </a:r>
            <a:r>
              <a:rPr lang="en-GB" sz="24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tunnel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access the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safely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OpenVPN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VPN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Cisco AnyConnect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Antivirus and Anti-malware Services</a:t>
            </a:r>
            <a:r>
              <a:rPr lang="en-GB" sz="24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viruses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worms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other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malicious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Defender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Sophos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McAfee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Intrusion Detection and Prevention Systems (IDS/IPS)</a:t>
            </a:r>
            <a:r>
              <a:rPr lang="en-GB" sz="24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4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suspicious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take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breaches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Snort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Suricata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E1154-DA93-A0FA-1CEB-7A7BD04B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03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3CBE5-3041-07A4-4871-2B218F0D3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7A83-56F5-FBB6-6E40-148FA738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8275"/>
          </a:xfrm>
        </p:spPr>
        <p:txBody>
          <a:bodyPr>
            <a:noAutofit/>
          </a:bodyPr>
          <a:lstStyle/>
          <a:p>
            <a:pPr algn="ctr"/>
            <a:b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1. 1 Concepts of Network Resources and Services----</a:t>
            </a:r>
            <a:b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4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31DE5-7897-05F6-3252-F5B29E834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8276"/>
            <a:ext cx="12192000" cy="668972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2.7 DHCP (Dynamic Host Configuration Protocol) Services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lphaUcPeriod"/>
            </a:pP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Address Management</a:t>
            </a:r>
            <a:r>
              <a:rPr lang="en-GB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for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DHCP Server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ISC DHCP Server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(on Linux).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2.8 DNS (Domain Name System) Services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lphaUcPeriod"/>
            </a:pP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DNS Resolution</a:t>
            </a:r>
            <a:r>
              <a:rPr lang="en-GB" sz="2400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 human-readable domain names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(like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www.example.com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</a:t>
            </a: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rather than by </a:t>
            </a: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DNS Server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 (Berkeley Internet Name Domain)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DNS management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415E1-DEB0-65A5-3FFE-A4174D781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6401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8B5C8-5F0E-A3CF-1188-C6C37D65E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4ADA-5586-570C-ECB8-F58E6FD4C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8275"/>
          </a:xfrm>
        </p:spPr>
        <p:txBody>
          <a:bodyPr>
            <a:noAutofit/>
          </a:bodyPr>
          <a:lstStyle/>
          <a:p>
            <a:pPr algn="ctr"/>
            <a:b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1. 1 Concepts of Network Resources and Services----</a:t>
            </a:r>
            <a:b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4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A5A79-DFA4-60BA-273A-0DB9F7B6B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8276"/>
            <a:ext cx="12192000" cy="668972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2.9 Backup and Recovery Services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lphaUcPeriod"/>
            </a:pPr>
            <a:r>
              <a:rPr lang="en-GB" sz="23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Backup Services</a:t>
            </a:r>
            <a:r>
              <a:rPr lang="en-GB" sz="23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GB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configurations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periodically </a:t>
            </a:r>
            <a:r>
              <a:rPr lang="en-GB" sz="23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backed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3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can be </a:t>
            </a:r>
            <a:r>
              <a:rPr lang="en-GB" sz="23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restored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GB" sz="23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3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3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3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3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3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Server Backup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Veeam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GB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rsync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(on Linux).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3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Disaster Recovery Services</a:t>
            </a:r>
            <a:r>
              <a:rPr lang="en-GB" sz="23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GB" sz="23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3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recovering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3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3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GB" sz="23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3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catastrophic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3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3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Veeam Backup &amp; Replication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Azure Site Recovery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2.10 Remote Access Services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lphaUcPeriod"/>
            </a:pPr>
            <a:r>
              <a:rPr lang="en-GB" sz="23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Desktop Services</a:t>
            </a:r>
            <a:r>
              <a:rPr lang="en-GB" sz="23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</a:t>
            </a:r>
            <a:r>
              <a:rPr lang="en-GB" sz="2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their </a:t>
            </a:r>
            <a:r>
              <a:rPr lang="en-GB" sz="2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GB" sz="2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locations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3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Desktop Protocol (RDP)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Windows or </a:t>
            </a:r>
            <a:r>
              <a:rPr lang="en-GB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VNC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cross-platform remote access.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9A228-9DE6-253D-74C3-C9CB6E4C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846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486BD-4C9E-0D4A-D147-74A64D4E8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EE68-631F-8D2E-6397-5D566DFF5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8275"/>
          </a:xfrm>
        </p:spPr>
        <p:txBody>
          <a:bodyPr>
            <a:noAutofit/>
          </a:bodyPr>
          <a:lstStyle/>
          <a:p>
            <a:pPr algn="ctr"/>
            <a:b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1. 1 Concepts of Network Resources and Services----</a:t>
            </a:r>
            <a:b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4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0046D-268D-7A9E-7DE6-1B4D1C2AC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8276"/>
            <a:ext cx="12192000" cy="668972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7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Remote File Access</a:t>
            </a:r>
            <a:r>
              <a:rPr lang="en-GB" sz="27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GB" sz="27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7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7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GB" sz="27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even from </a:t>
            </a:r>
            <a:r>
              <a:rPr lang="en-GB" sz="27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locations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7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VPN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combined with </a:t>
            </a:r>
            <a:r>
              <a:rPr lang="en-GB" sz="27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File Sharing</a:t>
            </a:r>
            <a:r>
              <a:rPr lang="en-GB" sz="27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GB" sz="27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servers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7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2.11 Load Balancing Services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7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Load Balancing</a:t>
            </a:r>
            <a:r>
              <a:rPr lang="en-GB" sz="27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7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Distributes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across </a:t>
            </a:r>
            <a:r>
              <a:rPr lang="en-GB" sz="27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servers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ensure </a:t>
            </a:r>
            <a:r>
              <a:rPr lang="en-GB" sz="27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7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7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7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Network Load Balancing (NLB)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HAProxy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GB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217BB-D074-34D0-CA06-945D6B01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235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59FE5-B87C-118D-FD55-2B84837B9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C695-DD19-CECB-C0A0-42A06439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35279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Advanced Network Services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3BFB8-1A56-F2FC-D333-EC741E356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4000"/>
            <a:ext cx="12192000" cy="6604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Cloud Computing Services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become a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cornerstone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providing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scalable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on-demand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</a:t>
            </a:r>
            <a:r>
              <a:rPr lang="en-GB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increasingly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cloud-based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lphaUcPeriod"/>
            </a:pPr>
            <a:r>
              <a:rPr lang="en-GB" sz="22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as a Service (IaaS)</a:t>
            </a:r>
            <a:r>
              <a:rPr lang="en-GB" sz="2200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virtualized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the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 </a:t>
            </a:r>
            <a:r>
              <a:rPr lang="en-GB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more as </a:t>
            </a:r>
            <a:r>
              <a:rPr lang="en-GB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on-demand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Azure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Web Services (AWS)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Cloud Platform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(GCP).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2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Platform as a Service (PaaS)</a:t>
            </a:r>
            <a:r>
              <a:rPr lang="en-GB" sz="2200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provides a </a:t>
            </a:r>
            <a:r>
              <a:rPr lang="en-GB" sz="2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allow </a:t>
            </a:r>
            <a:r>
              <a:rPr lang="en-GB" sz="2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PaaS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tools for </a:t>
            </a:r>
            <a:r>
              <a:rPr lang="en-GB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deploying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managing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underlying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App Engine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Azure App Service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88CE4-4909-9021-BA70-BD6B403B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485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D159E-048A-9052-3ED7-8F7C2DECE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5545-C655-90C2-1EBB-973E607C2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35279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Advanced Network Services-----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24D5B-7C4C-9127-83B4-4A1F23A4E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3680"/>
            <a:ext cx="12192000" cy="662432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Software as a Service (SaaS)</a:t>
            </a:r>
            <a:r>
              <a:rPr lang="en-GB" sz="2400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the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often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subscription-based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 365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Workspace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Salesforce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Virtualization Services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4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lphaUcPeriod"/>
            </a:pP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Software-Defined Networking (SDN)</a:t>
            </a:r>
            <a:r>
              <a:rPr lang="en-GB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network's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centralized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programmable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VMware NSX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Cisco ACI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OpenFlow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ACAD6-7F16-82A5-1139-0F497034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547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7EB91-AAD6-816D-C49B-21C1D0A17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BBEC-F5CA-96BA-5E2D-46328280B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35279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Advanced Network Services-----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0EAEC-18F4-6FF6-227A-B49B7FF19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35280"/>
            <a:ext cx="12192000" cy="652272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Network Function Virtualization (NFV)</a:t>
            </a:r>
            <a:r>
              <a:rPr lang="en-GB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enabling more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NFV-based architecture in telecom networks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Virtual LANs (VLANs)</a:t>
            </a:r>
            <a:r>
              <a:rPr lang="en-GB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enables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different </a:t>
            </a:r>
            <a:r>
              <a:rPr lang="en-GB" b="1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broadcast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GB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Cisco Catalyst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5857A-6B42-9960-57FD-8F9BF5AC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DEE5-F8F6-EC99-1036-8C49534C6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294639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1. Network Resources and Services</a:t>
            </a:r>
            <a:br>
              <a:rPr lang="en-GB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EF219-F6E1-E460-DFD4-91589091B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" y="294640"/>
            <a:ext cx="12009120" cy="6563359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resources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services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key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any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refer to the </a:t>
            </a:r>
            <a:r>
              <a:rPr lang="en-GB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capabilities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within the 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network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GB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security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providing the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essential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needed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sharing</a:t>
            </a:r>
            <a:r>
              <a:rPr lang="en-GB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more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like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disaster recovery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GB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well-managed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enables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essential for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enhancing </a:t>
            </a:r>
            <a:r>
              <a:rPr lang="en-GB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 </a:t>
            </a:r>
            <a:r>
              <a:rPr lang="en-GB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 algn="just">
              <a:lnSpc>
                <a:spcPct val="160000"/>
              </a:lnSpc>
              <a:spcBef>
                <a:spcPts val="0"/>
              </a:spcBef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BDD3E-A43A-B22D-55D7-72BEA3D9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467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B06EC-159C-AC30-EE61-E9A9E1902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B94A-D41B-270A-80F9-12B09D473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35279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Advanced Network Services-----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C3E0F-9E72-ECFA-2962-16FFD7B92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35280"/>
            <a:ext cx="12192000" cy="652272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Advanced Routing and Switching Services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ensure that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reaches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manner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lphaUcPeriod"/>
            </a:pP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Routing</a:t>
            </a:r>
            <a:r>
              <a:rPr lang="en-GB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best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BGP (Border Gateway Protocol)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inter-domain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OSPF (Open Shortest Path First)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intra-domain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Quality of Service (QoS)</a:t>
            </a:r>
            <a:r>
              <a:rPr lang="en-GB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prioritizing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bandwidth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Cisco QoS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Juniper Networks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prioritization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C4EC6-A4AC-46BF-98B2-EA3A4761E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b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GB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729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3D9EA-C74B-B086-DBB5-294F80ECF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6BFF2-BEE3-E233-1B65-BCDB863BD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35279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Advanced Network Services-----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FC84C-5286-3298-D246-68A843393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35280"/>
            <a:ext cx="12192000" cy="652272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Multicast Routing</a:t>
            </a:r>
            <a:r>
              <a:rPr lang="en-GB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0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used in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applications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live </a:t>
            </a:r>
            <a:r>
              <a:rPr lang="en-GB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streaming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conferencing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Independent Multicast (PIM)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 Advanced Security Services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GB" sz="2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breaches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lphaUcPeriod"/>
            </a:pPr>
            <a:r>
              <a:rPr lang="en-GB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Trust Security</a:t>
            </a:r>
            <a:r>
              <a:rPr lang="en-GB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requires </a:t>
            </a:r>
            <a:r>
              <a:rPr lang="en-GB" sz="2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every </a:t>
            </a:r>
            <a:r>
              <a:rPr lang="en-GB" sz="2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regardless of whether the </a:t>
            </a:r>
            <a:r>
              <a:rPr lang="en-GB" sz="2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sz="2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inside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outside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corporate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Okta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BeyondCorp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Security Information and Event Management (SIEM)</a:t>
            </a:r>
            <a:r>
              <a:rPr lang="en-GB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000" b="1" dirty="0" err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0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sz="20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QRadar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SolarWinds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DC5A0-7F99-A551-56F6-B34DC3DD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053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A3B62-2494-0996-0D54-E112933B9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7243-284F-31DF-E27B-D7AF3D24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35279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Advanced Network Services-----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1DDF0-7355-F9E8-2427-90BF25059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35280"/>
            <a:ext cx="12192000" cy="652272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Next-Generation Firewalls (NGFW)</a:t>
            </a:r>
            <a:r>
              <a:rPr lang="en-GB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Firewalls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intrusion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awareness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inspection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Palo Alto Networks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Cisco Firepower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 Internet of Things (IoT) Services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(Internet of Things)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a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vast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vehicles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appliances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now extend to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lphaUcPeriod"/>
            </a:pP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Device Management</a:t>
            </a:r>
            <a:r>
              <a:rPr lang="en-GB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IoT Core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Cloud IoT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Azure IoT Hub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5E6C7-D8A5-F2A7-DD37-D095963DA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803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58F7D-A362-02A4-DDA4-4231D2E2A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82FC7-E9F9-15AA-2C9A-B6DAF5BAA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35279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Advanced Network Services-----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EC8DF-DF16-9761-EDDF-D2377B064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35280"/>
            <a:ext cx="12192000" cy="652272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Edge Computing</a:t>
            </a:r>
            <a:r>
              <a:rPr lang="en-GB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closer to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(IoT devices)</a:t>
            </a:r>
            <a:r>
              <a:rPr lang="en-GB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bandwidth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AI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IoT Edge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IoT Protocols</a:t>
            </a:r>
            <a:r>
              <a:rPr lang="en-GB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allow </a:t>
            </a:r>
            <a:r>
              <a:rPr lang="en-GB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MQTT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Zigbee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200-FDC1-71CF-93EF-3371F3864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897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5393F-E67A-8C96-F5B6-E2AE32A6E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D1C7-D9A1-491B-B743-F33A8C13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35279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Advanced Network Services-----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204F9-CEE2-33C4-1013-1B37235D8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35280"/>
            <a:ext cx="12192000" cy="652272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3.6 Load Balancing and Content Delivery Services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crucial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especially for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large-scale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lphaUcPeriod"/>
            </a:pP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Delivery Network (CDN)</a:t>
            </a:r>
            <a:r>
              <a:rPr lang="en-GB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ensure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caching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GB" sz="24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geographically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Cloudflare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Akamai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CloudFront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Global Load Balancing</a:t>
            </a:r>
            <a:r>
              <a:rPr lang="en-GB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across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geographically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dispersed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F5 Networks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Global Accelerator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505F8-3425-CDC9-80BD-62BBBA54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832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311B7-8D79-1F53-7159-4BD4A86AC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A6C7-6E5E-B401-85CC-7C5EA8F3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35279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Advanced Network Services-----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74343-D12F-5552-4EF2-8CD8747E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35280"/>
            <a:ext cx="12192000" cy="652272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3.7 Backup and Data Protection Services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rely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essential to </a:t>
            </a:r>
            <a:r>
              <a:rPr lang="en-GB" sz="2400" b="1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lphaUcPeriod"/>
            </a:pP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Disaster Recovery as a Service (</a:t>
            </a:r>
            <a:r>
              <a:rPr lang="en-GB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DRaaS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ensure your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network’s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workloads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replicated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disaster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Veeam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Zerto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Azure Site Recovery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Backup-as-a-Service (BaaS)</a:t>
            </a:r>
            <a:r>
              <a:rPr lang="en-GB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offsite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the need for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on-premises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Acronis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Backblaze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Carbonite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8BA9D-C89B-3B41-2F6A-244F3E4F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675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93F73-3B1C-3A2B-B492-A3E6B9D9E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1F96-1B36-6C79-6C25-36E3BE8E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223519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Management and Monitoring Services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5DF96-2535-4A8D-C019-43BCB3ACF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526"/>
            <a:ext cx="12192000" cy="672147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Network Management Services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crucial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ensuring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lnSpc>
                <a:spcPct val="170000"/>
              </a:lnSpc>
              <a:spcBef>
                <a:spcPts val="0"/>
              </a:spcBef>
              <a:buAutoNum type="alphaUcPeriod"/>
            </a:pP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Monitoring Tools</a:t>
            </a:r>
            <a:r>
              <a:rPr lang="en-GB" sz="22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alerts for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outages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2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Nagios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SolarWinds Network Performance Monitor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PRTG Network Monitor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Configuration Management</a:t>
            </a:r>
            <a:r>
              <a:rPr lang="en-GB" sz="22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configured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according to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policies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Puppet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Chef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network automation.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340ED-8EBF-829D-16F7-A2DA3B31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061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5E948-06D1-AEA2-D3D8-49A86D701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E8F7-94A6-578A-5F70-E99254630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14959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Management and Monitoring Services-----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77B16-1648-AF5B-E347-7257DB087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14960"/>
            <a:ext cx="12110720" cy="640651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Bandwidth Management</a:t>
            </a:r>
            <a:r>
              <a:rPr lang="en-GB" sz="24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bandwidth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usage to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prioritize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critical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NetFlow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SolarWinds Bandwidth Analyzer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Automation and Orchestration Services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orchestration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 reduce the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intervention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needed for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lphaUcPeriod"/>
            </a:pP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Provisioning</a:t>
            </a:r>
            <a:r>
              <a:rPr lang="en-GB" sz="24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4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4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Cisco DNA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container orchestration.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0EB04-733A-ADC9-8640-E3970246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424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4042F-EED3-C78C-DAAA-927062914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3AF2-F291-19C3-0DED-D414747F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14959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Management and Monitoring Services-----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A1CB6-4089-DEAC-09A7-8358DC637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14960"/>
            <a:ext cx="12110720" cy="640651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Network Orchestration</a:t>
            </a:r>
            <a:r>
              <a:rPr lang="en-GB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flow of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ensure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Terraform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Cisco NSO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(Network Services Orchestrator).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24C7A-368A-7085-3880-83C07171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409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0DEC5-8E7C-8516-446D-6D3DB005D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A562-BE7F-A97F-6836-7E23E8BA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35279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Emerging Network Services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D6217-9F35-D1F0-B9B0-0A6D9C084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35280"/>
            <a:ext cx="12090400" cy="652271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 Blockchain and Decentralized Services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being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increasingly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explored for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particularly in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lphaUcPeriod"/>
            </a:pP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Identity Management</a:t>
            </a:r>
            <a:r>
              <a:rPr lang="en-GB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blockchain-based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verifying identities without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relying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providing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Sovrin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SelfKey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decentralized identity services.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Blockchain for Secure Communications</a:t>
            </a:r>
            <a:r>
              <a:rPr lang="en-GB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ensuring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unauthorized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communication protocols.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Blockchain-based VPNs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encrypted messaging apps like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Whisper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CA354-E0C3-0261-32D4-AB9295633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30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6C255-93F8-F613-A306-7D3F25BBB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83C3B-7D6C-D179-3F48-847244793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36879"/>
          </a:xfrm>
        </p:spPr>
        <p:txBody>
          <a:bodyPr>
            <a:noAutofit/>
          </a:bodyPr>
          <a:lstStyle/>
          <a:p>
            <a:pPr algn="ctr"/>
            <a:b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1. 1 Concepts of Network Resources and Services</a:t>
            </a:r>
            <a:b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4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B6E9-1972-8660-1E59-3C6777C73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" y="304800"/>
            <a:ext cx="11968480" cy="655319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Network Resources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any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capabilities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within the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be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are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ensure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Hardware Resources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are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lphaUcPeriod"/>
            </a:pP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Servers</a:t>
            </a:r>
            <a:r>
              <a:rPr lang="en-GB" sz="2400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various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A2B81-188E-7C0C-12AC-62C9B7AC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210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BDEFA-7BBE-5A68-40BB-3939E03C2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C4F92-5564-CEF8-F041-D7724111E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35279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Emerging Network Services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F0E25-F589-AC40-B9AB-380D62E95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35280"/>
            <a:ext cx="12090400" cy="652271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 5G and Network Slicing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lphaUcPeriod"/>
            </a:pP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Slicing</a:t>
            </a:r>
            <a:r>
              <a:rPr lang="en-GB" sz="2400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on a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each </a:t>
            </a:r>
            <a:r>
              <a:rPr lang="en-GB" sz="2400" b="1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</a:t>
            </a:r>
            <a:r>
              <a:rPr lang="en-GB" sz="2400" b="1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IoT, mobile broadband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 operators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Verizon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AT&amp;T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provide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5G Edge Computing</a:t>
            </a:r>
            <a:r>
              <a:rPr lang="en-GB" sz="2400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autonomous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industrial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Azure Edge Zones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Wavelength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1CDF4-25E9-7A73-BD6C-AD0318C0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546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CFF5-7D9D-2526-2DCC-CA4094A3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55599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Remote Administration</a:t>
            </a:r>
            <a:br>
              <a:rPr lang="en-GB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90017-0B21-06D2-B909-F9D24A4CD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55600"/>
            <a:ext cx="12110720" cy="650239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administration refers to the ability to manage and configure network systems, devices, and services from a distance, often over the internet or a private network.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allows administrators to monitor, troubleshoot, and maintain systems without needing to be physically present at the device or server location.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crucial aspect of managing IT infrastructure, especially for organizations with remote workers, distributed networks, or multiple locations.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administration typically includes using various tools, protocols, and software to access and control systems, configure settings, deploy updates, and resolve issues without the need for direct physical interaction.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EA81A-6F7E-A716-5FFA-F95BA308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562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5CB93-73A6-335A-20DC-F6025362D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EED11-5B20-81A1-644D-507BA92F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55599"/>
          </a:xfrm>
        </p:spPr>
        <p:txBody>
          <a:bodyPr>
            <a:noAutofit/>
          </a:bodyPr>
          <a:lstStyle/>
          <a:p>
            <a:pPr algn="ctr"/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1. Benefits of Remote Administration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72EC7-F948-E99F-7410-329BA4964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55600"/>
            <a:ext cx="12110720" cy="650239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Cost Efficiency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Travel and Personnel Costs</a:t>
            </a:r>
            <a:r>
              <a:rPr lang="en-GB" sz="22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remote access, system administrators do not need to be physically on-site to troubleshoot or configure systems, which saves time and travel expenses.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Centralized Management</a:t>
            </a:r>
            <a:r>
              <a:rPr lang="en-GB" sz="22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administration allows IT staff to manage multiple servers and systems from a central location, streamlining operations.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Increased Flexibility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Anytime, Anywhere</a:t>
            </a:r>
            <a:r>
              <a:rPr lang="en-GB" sz="2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Admins can access and manage systems from any location, which is particularly useful for troubleshooting during off-hours or for global teams.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72B0C-7899-41C9-6CFE-8C82C3E8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234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D2797-5B01-069E-6CD3-905A2A531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90E73-DEC8-641D-2469-201E33F9B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55599"/>
          </a:xfrm>
        </p:spPr>
        <p:txBody>
          <a:bodyPr>
            <a:no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1. Benefits of Remote Administration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E07F3-D4C4-B06A-E688-1CEDAA92B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55600"/>
            <a:ext cx="12110720" cy="6502399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Work Enablement</a:t>
            </a:r>
            <a:r>
              <a:rPr lang="en-GB" sz="2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administration tools are key to supporting remote workforces, allowing employees to securely access corporate resources and systems remotely.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Improved Productivity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Issue Resolution</a:t>
            </a:r>
            <a:r>
              <a:rPr lang="en-GB" sz="22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administrators can address issues in real time without the need for physical presence, reducing downtime and improving response times.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Processes</a:t>
            </a:r>
            <a:r>
              <a:rPr lang="en-GB" sz="22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administration often involves automation tools that reduce the need for manual intervention in routine tasks like software updates, backups, and security checks.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05B9D-537E-C372-9D8E-F3091D8C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1620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2579A-2C6D-8F8E-7CFB-6E6DD8F0A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76CCC-7B8F-3757-E60A-EFD55EB65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55599"/>
          </a:xfrm>
        </p:spPr>
        <p:txBody>
          <a:bodyPr>
            <a:no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1. Benefits of Remote Administration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62320-CF4F-9BCB-2296-C9BF38EAA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55600"/>
            <a:ext cx="12110720" cy="650239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Security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Centralized Monitoring</a:t>
            </a:r>
            <a:r>
              <a:rPr lang="en-GB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administration enables continuous monitoring and quick response to potential security threats.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Access</a:t>
            </a:r>
            <a:r>
              <a:rPr lang="en-GB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Admins can implement secure authentication methods (like multi-factor authentication) for remote access, ensuring sensitive systems are protected.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39CBA-A8B2-2329-4474-57F3A43F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0243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A20B4-54C7-111E-DB8B-03ADA71CD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A0A6-8FAA-FCCC-C6A6-E713997C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55599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Remote Administration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BB10A-7547-3FB9-05D0-7664D4059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55600"/>
            <a:ext cx="12110720" cy="650239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tools and technologies that facilitate remote administration.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tools allow administrators to connect to remote systems, execute commands, and configure settings as though they were physically present.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Remote Desktop Protocol (RDP)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protocol developed by Microsoft that allows administrators or users to connect to Windows-based systems remotely and operate them as if they were sitting directly in front of the computer.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Administrators can access servers or workstations, manage file systems, and configure settings remotely.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C347C-EB39-8A41-4184-2443A7EE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58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C1079-119E-52B1-C189-64D9B38B0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51D9C-ABB2-4D94-0C51-F04CFED2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55599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Remote Administration Tools------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8D6A1-16B7-99E8-B52A-3A4B0B13F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55600"/>
            <a:ext cx="12110720" cy="6502399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GB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access to remote systems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Clipboard sharing between local and remote systems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transfer capability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redirection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Considerations</a:t>
            </a:r>
            <a:r>
              <a:rPr lang="en-GB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of communication between the client and server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secured further with Virtual Private Networks (VPNs) and multi-factor authentication (MFA).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278DF-EEBA-4017-E242-543CF92B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3389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0C453-C8CE-F1FD-B30A-DC497812B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C187-B37C-B022-1BFF-2F01B740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65125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Remote Administration Tools------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73AA0-DFD5-2B47-6333-83F5539C8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4800"/>
            <a:ext cx="12110720" cy="655319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Secure Shell (SSH)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protocol commonly used for securely accessing Linux and Unix-based systems. It enables remote command-line access and the ability to run administrative tasks.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Administrators can securely log into remote servers and execute commands, transfer files, and manage applications.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GB" sz="2200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Command-line interface (CLI) access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file transfer via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SCP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SFTP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Tunneling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port forwarding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Considerations</a:t>
            </a:r>
            <a:r>
              <a:rPr lang="en-GB" sz="2200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SSH uses encryption to ensure that the data exchanged between the client and server is secure.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can be done via password or public/private key pairs, with the latter being more secure.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9246E-41D2-3C8B-F275-F1B45CD2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1993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A1A42-D24D-A4D9-ABF9-55229AF79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99BD-3BA5-482C-A6E7-379C2B83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213359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Remote Administration Tools------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C6876-8129-7FA7-2DC0-9AFB10231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3360"/>
            <a:ext cx="12110720" cy="664463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Virtual Network Computing (VNC)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VNC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platform-independent, graphical desktop-sharing system that allows users to control a remote computer's desktop interface.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VNC servers are available on many operating systems, while VNC clients can access any device remotely.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Administrators can view and interact with a remote machine's desktop interface, enabling graphical configuration or troubleshooting.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GB" sz="22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multiple platforms (Windows, macOS, Linux)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for GUI-based remote access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to support end-users for troubleshooting.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Considerations</a:t>
            </a:r>
            <a:r>
              <a:rPr lang="en-GB" sz="22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VNC sessions can be encrypted for secure communication.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strong passwords and VPNs is recommended to secure VNC connections.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444B5-827E-139C-12D8-A5D492F6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9535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C7101-DC4F-E206-8347-A72A89DEF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B77E-4D90-9809-D296-43CDA7AC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213359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Remote Administration Tools------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C0376-51DA-9F9E-7451-E06B29812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3360"/>
            <a:ext cx="12110720" cy="664463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 Remote Administration Tools (RATs)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specialized software tools designed for remote administration of computers or networks. They allow administrators to control and monitor systems from a central location.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Tools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TeamViewer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popular cross-platform remote desktop software for remote control, desktop sharing, and file transfer.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AnyDesk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Similar to TeamViewer, providing fast, secure remote access to computers.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LogMeIn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remote access tool that allows administrators to manage devices remotely and perform maintenance tasks.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Considerations</a:t>
            </a:r>
            <a:r>
              <a:rPr lang="en-GB" sz="2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RATs often use end-to-end encryption for secure access.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via passwords, tokens, or MFA is commonly used.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Permissions are tightly controlled to ensure that only authorized personnel can access sensitive systems.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AEAC5-A475-E9FF-AF5B-C02924E9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47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E231B-4FEF-24CC-0D68-EF16CB23A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BEE4-F3AD-AB48-94C1-FE23200F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36879"/>
          </a:xfrm>
        </p:spPr>
        <p:txBody>
          <a:bodyPr>
            <a:noAutofit/>
          </a:bodyPr>
          <a:lstStyle/>
          <a:p>
            <a:pPr algn="ctr"/>
            <a:b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1. 1 Concepts of Network Resources and Services----</a:t>
            </a:r>
            <a:b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4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77885-7B3B-6B65-3347-EBE88175A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" y="304800"/>
            <a:ext cx="11968480" cy="655319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Workstations/Client Devices</a:t>
            </a:r>
            <a:r>
              <a:rPr lang="en-GB" sz="2400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laptops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Printers</a:t>
            </a:r>
            <a:r>
              <a:rPr lang="en-GB" sz="2400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printers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be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across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Storage Devices</a:t>
            </a:r>
            <a:r>
              <a:rPr lang="en-GB" sz="2400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Network-attached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allow </a:t>
            </a:r>
            <a:r>
              <a:rPr lang="en-GB" sz="24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4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b="1" dirty="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 Routers/Switches</a:t>
            </a:r>
            <a:r>
              <a:rPr lang="en-GB" sz="2400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ensuring </a:t>
            </a: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reaches its </a:t>
            </a: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 Access Points (APs)</a:t>
            </a:r>
            <a:r>
              <a:rPr lang="en-GB" sz="2400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enable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providing Wi-Fi connectivity.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1DAFC-6C6A-DA30-CD12-3DF74C61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4720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AA395-1CF3-4AE3-84EA-5D8E256DC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2816-5446-B61E-109B-7741CC853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213359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Remote Administration Tools------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834AA-FE0A-CF62-BB01-6B597375A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3360"/>
            <a:ext cx="12110720" cy="664463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1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 Management and Monitoring Software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administration isn't just about accessing machines remotely; it also involves monitoring their performance and maintaining them efficiently.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management software solutions provide comprehensive monitoring and management of remote systems.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1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GB" sz="21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GB" sz="21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Configuration Manager (SCCM)</a:t>
            </a:r>
            <a:r>
              <a:rPr lang="en-GB" sz="21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Microsoft tool used to manage large groups of computers running Windows.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remote deployment of software, patches, and system configurations.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1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SolarWinds</a:t>
            </a:r>
            <a:r>
              <a:rPr lang="en-GB" sz="21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network monitoring tool that provides real-time monitoring, remote configuration, and performance tracking for network devices.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1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Zabbix</a:t>
            </a:r>
            <a:r>
              <a:rPr lang="en-GB" sz="21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open-source monitoring software that offers real-time monitoring of network services, servers, and virtual machines. It can send alerts and enable remote fixes.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5A158-E0C3-33A6-186E-BD7CD9C3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1029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295FB-9B48-EA57-8D31-3CF61CE06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1E6B-E5C3-4325-910C-0C5ECF96B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213359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Remote Administration Tools------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A55F-ED4B-EEA4-CBA9-CAF022DC6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3360"/>
            <a:ext cx="12110720" cy="664463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2.6 Cloud-Based Remote Administration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rise of cloud computing, several cloud-based remote administration platforms have emerged, allowing IT administrators to manage servers, services, and devices without needing a direct physical presence.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Systems Manager</a:t>
            </a:r>
            <a:r>
              <a:rPr lang="en-GB" sz="22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suite of management tools for automating administrative tasks on Amazon Web Services (AWS) environments. Includes features like patch management, system configuration, and compliance management.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Cloud Console</a:t>
            </a:r>
            <a:r>
              <a:rPr lang="en-GB" sz="22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remote management of Google Cloud resources, such as virtual machines, storage, and databases.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Azure Management</a:t>
            </a:r>
            <a:r>
              <a:rPr lang="en-GB" sz="22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Azure’s portal offers tools for monitoring and configuring cloud-based resources remotely.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F14E1-E77C-20B6-3404-BF6EE782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3086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026BF-55ED-F53E-1868-06940B2AC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865A7-13F6-05A7-02CA-82D6247B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254001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Use Cases for Remote Administration</a:t>
            </a:r>
            <a:br>
              <a:rPr lang="en-GB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7CA28-DC4B-42C4-F7C9-09C7D6571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" y="325120"/>
            <a:ext cx="12039600" cy="653288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7.1 System Maintenance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Admins can perform system updates, patching, and configuration changes remotely, ensuring systems are always up to date and secure.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7.2 Troubleshooting and Support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access enables IT staff to troubleshoot issues with minimal downtime, remotely diagnosing and fixing problems that would otherwise require physical intervention.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D44F6-FF65-2A60-E1E9-864AD6D9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1094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695D7-F9E5-D252-7B90-37EA37DA2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407A3-A0F7-3B8A-F63F-A98AC2BDA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254001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Use Cases for Remote Administration</a:t>
            </a:r>
            <a:br>
              <a:rPr lang="en-GB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93169-C5AB-6104-DA77-AB3690990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" y="325120"/>
            <a:ext cx="12039600" cy="653288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7.3 Remote Monitoring and Alerts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Administrators can continuously monitor servers, applications, and devices for performance issues, security alerts, and other critical events.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7.4 Emergency Response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of an emergency, such as a security breach or system failure, remote administration tools allow for quick intervention without needing to be physically present, reducing downtime and mitigating risks.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58CBB-6F4E-241B-A576-5ADE2584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5250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229B-5AFA-BF78-CC20-04EBD425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25119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of Network Resources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83D65-0BB9-9447-5CCC-1554854BF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" y="325120"/>
            <a:ext cx="12120880" cy="653287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organization of network resources refers to the structured arrangement and management of hardware, software, data, and policies within a network to ensure efficient operation, security, and scalability.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Here's an outline of key aspects involved in organizing network resources: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Resource Categorization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Hardware Resources: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Servers, routers, switches, modems, firewalls.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End-user devices (PCs, laptops, mobile devices).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devices (SAN, NAS).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50E37-E9AC-794F-7B46-9AF51227C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732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B0BA9-97AC-EC92-277F-D72E95A98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3FF9-51EF-A705-9592-F877C646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25119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of Network Resources----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57AAA-ABF0-A10A-2AC7-C42BEA9E7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" y="325120"/>
            <a:ext cx="12120880" cy="653287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Software Resources: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 and applications.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monitoring and management tools.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 platforms.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 Data Resources: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files and folders.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 Human Resources: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administrators, engineers, and support staff.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End-users with varying access levels.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07208-5208-2853-528D-48B473E2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7545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E4CEC-3908-813F-D430-E5771FBEC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AADE-76D6-56DA-F966-5E26F83D7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25119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of Network Resources----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FB074-3A2E-680D-BC43-A9A3E5344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" y="325120"/>
            <a:ext cx="12120880" cy="6532879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Network Topology Design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Physical Topology: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Arrangement of cables, devices, and connections.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Star, Ring, Bus, Mesh, Hybrid.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Logical Topology: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structure of the network.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data flow and protocols.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Resource Allocation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IP Address Management (IPAM):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and tracking IP addresses.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DHCP for dynamic allocation.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Bandwidth Allocation: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Prioritizing traffic through Quality of Service (QoS).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Storage Allocation: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partitioning and backup strategies.</a:t>
            </a:r>
          </a:p>
          <a:p>
            <a:pPr marL="742950" lvl="1" indent="-285750" algn="just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90D3A-D1AD-5751-F079-0F47CD115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8712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A4279-BCB2-ED5F-C341-BDC359873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CE4F6-5221-C3BE-3BF3-5A393A226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25119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of Network Resources----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279AE-AEB2-DF8D-DDF8-2F14439E4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" y="325120"/>
            <a:ext cx="12120880" cy="653287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Access Control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Authentication and Authorization: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Role-based access control (RBAC).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Two-factor authentication (2FA).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Network Segmentation: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VLANs and subnets to isolate resources.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 Firewalls and Security Policies: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and managing inbound/outbound traffic.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35393-CBCC-ECCE-2CBA-C80DC80B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7624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6AD9E-6CED-7448-8956-A9CC67462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CA677-45FB-4A41-25A2-5B357AC4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25119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of Network Resources----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08ADA-C54A-521F-1228-55E589C4C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" y="325120"/>
            <a:ext cx="12120880" cy="6532879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Centralized vs. Decentralized Management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 Centralized: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a single management platform or server.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 updates, monitoring, and troubleshooting.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 Decentralized: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resource management for scalability.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in distributed or hybrid cloud environments.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Monitoring and Maintenance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6.1 Network Monitoring Tools: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algn="just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 like SolarWinds, Nagios, or PRTG.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6.2 Performance Metrics: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algn="just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Latency, packet loss, and bandwidth usage.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6.3 Scheduled Maintenance: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algn="just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 updates, backups, and hardware checks.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026D1-1603-7838-1621-FCF3D225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7071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9722C-28E4-5763-4B26-A833AE40C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BDDE2-ECA4-9025-DD92-B4A750A2D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25119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of Network Resources----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4D0BD-AE84-6B4D-3E78-878733765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" y="325120"/>
            <a:ext cx="12120880" cy="653287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Scalability and Future-Proofing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7.1 Modular Design: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resources with minimal impact on operations.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7.2 Cloud Integration: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hybrid and multi-cloud strategies.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7.3 Upgrading Protocols: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Transitioning to IPv6 or adopting faster wireless standards.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98CB0-B457-8BC7-18A3-30D02916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34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FDAD2-C4B6-8263-8491-5F1CFDE4E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554CF-4F29-148F-CBD4-DCBA2D2D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8275"/>
          </a:xfrm>
        </p:spPr>
        <p:txBody>
          <a:bodyPr>
            <a:noAutofit/>
          </a:bodyPr>
          <a:lstStyle/>
          <a:p>
            <a:pPr algn="ctr"/>
            <a:b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1. 1 Concepts of Network Resources and Services----</a:t>
            </a:r>
            <a:b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4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95332-9C23-F854-DE27-E249E5971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8276"/>
            <a:ext cx="12090400" cy="668972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Software Resources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are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within a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2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Operating Systems</a:t>
            </a:r>
            <a:r>
              <a:rPr lang="en-GB" sz="2200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that provide </a:t>
            </a:r>
            <a:r>
              <a:rPr lang="en-GB" sz="2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centralized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sz="2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macOS.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2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Database Systems</a:t>
            </a:r>
            <a:r>
              <a:rPr lang="en-GB" sz="2200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like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centralized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the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2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Application Software</a:t>
            </a:r>
            <a:r>
              <a:rPr lang="en-GB" sz="2200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Office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enterprise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ERP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are accessible by users in the network.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2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Virtual Machines (VMs)</a:t>
            </a:r>
            <a:r>
              <a:rPr lang="en-GB" sz="2200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Virtualized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running on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are shared by users or services.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24612-D089-781D-1C46-77741173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4423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40523-24F9-8182-AA74-EF77818AD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F12C-543F-8003-19B5-C7215573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25119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of Network Resources----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B327B-CABB-0370-9AB2-211F7344D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" y="325120"/>
            <a:ext cx="12120880" cy="653287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Documentation and Policies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8.1 Network Diagrams: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 of the network layout.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8.2 Resource Inventory: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logs of all hardware and software.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8.3 Usage Policies: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 for resource access and data protection.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CC52E-C195-BAA2-092B-DE8BCBCD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85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C46F0-9E19-B229-AE7B-6D695FA75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DA2A0-8869-AB58-3C08-04EE20219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8275"/>
          </a:xfrm>
        </p:spPr>
        <p:txBody>
          <a:bodyPr>
            <a:noAutofit/>
          </a:bodyPr>
          <a:lstStyle/>
          <a:p>
            <a:pPr algn="ctr"/>
            <a:b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1. 1 Concepts of Network Resources and Services----</a:t>
            </a:r>
            <a:b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4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C5131-A25F-C62B-2DAA-DB62A4BB0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8276"/>
            <a:ext cx="12090400" cy="668972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Data Resources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 to the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be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the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lphaUcPeriod"/>
            </a:pP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Files/Folders</a:t>
            </a:r>
            <a:r>
              <a:rPr lang="en-GB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directories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be accessed and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authorized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across the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Databases</a:t>
            </a:r>
            <a:r>
              <a:rPr lang="en-GB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Centralized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repositories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access for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Web Resources</a:t>
            </a:r>
            <a:r>
              <a:rPr lang="en-GB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pages, websites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are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via the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intranet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1F661-AFBB-F7D4-7DCB-0FAECCEA6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37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45322-20CA-EB34-271D-A64E1F14E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4E819-9415-DA5F-1C05-5CD46B345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8275"/>
          </a:xfrm>
        </p:spPr>
        <p:txBody>
          <a:bodyPr>
            <a:noAutofit/>
          </a:bodyPr>
          <a:lstStyle/>
          <a:p>
            <a:pPr algn="ctr"/>
            <a:b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1. 1 Concepts of Network Resources and Services----</a:t>
            </a:r>
            <a:b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4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7904B-B44A-7807-7C16-0F27060F3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8276"/>
            <a:ext cx="12090400" cy="668972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Services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provide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GB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tasks such as </a:t>
            </a:r>
            <a:r>
              <a:rPr lang="en-GB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common network services include: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Domain Name System (DNS)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Translating domain names into IP addresses.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Host Configuration Protocol (DHCP)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Assigning IP addresses to devices.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 and Web Services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Supporting communication and browsing.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39301-3D6A-8014-D45F-39623844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47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0BA25-B9E9-FA1A-60B2-CE88F63F2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3427-13E6-E842-2AAA-BEC045D16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8275"/>
          </a:xfrm>
        </p:spPr>
        <p:txBody>
          <a:bodyPr>
            <a:noAutofit/>
          </a:bodyPr>
          <a:lstStyle/>
          <a:p>
            <a:pPr algn="ctr"/>
            <a:b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1. 1 Concepts of Network Resources and Services----</a:t>
            </a:r>
            <a:b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4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A924E-EA8F-1485-070E-F5D48353E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8276"/>
            <a:ext cx="12192000" cy="668972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Network Services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</a:t>
            </a:r>
            <a:r>
              <a:rPr lang="en-GB" sz="2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enable </a:t>
            </a:r>
            <a:r>
              <a:rPr lang="en-GB" sz="2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together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ensuring that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secured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are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File and Print Services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lphaUcPeriod"/>
            </a:pPr>
            <a:r>
              <a:rPr lang="en-GB" sz="22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Sharing</a:t>
            </a:r>
            <a:r>
              <a:rPr lang="en-GB" sz="22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files between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services</a:t>
            </a:r>
            <a:r>
              <a:rPr lang="en-GB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allow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permissions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File Sharing (SMB)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Linux/Unix-based systems.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2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Print Services</a:t>
            </a:r>
            <a:r>
              <a:rPr lang="en-GB" sz="22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networked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printers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across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enabling </a:t>
            </a:r>
            <a:r>
              <a:rPr lang="en-GB" sz="22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2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any </a:t>
            </a:r>
            <a:r>
              <a:rPr lang="en-GB" sz="22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GB" sz="22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Print Services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CUPS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(Common Unix Printing System).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438E1-91ED-7D16-EEAC-96C39CF1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90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50722-58AC-81B0-BDDC-707B72E8E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AB37-7D28-E37A-557F-B518ADA55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8275"/>
          </a:xfrm>
        </p:spPr>
        <p:txBody>
          <a:bodyPr>
            <a:noAutofit/>
          </a:bodyPr>
          <a:lstStyle/>
          <a:p>
            <a:pPr algn="ctr"/>
            <a:b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1. 1 Concepts of Network Resources and Services----</a:t>
            </a:r>
            <a:b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4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38847-BC2D-4AE7-D17D-5E6E98D27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8276"/>
            <a:ext cx="12192000" cy="668972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Authentication and Directory Services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essential for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verifying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identities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GB" sz="2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ensuring that only </a:t>
            </a:r>
            <a:r>
              <a:rPr lang="en-GB" sz="2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authorized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GB" sz="2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lphaUcPeriod"/>
            </a:pPr>
            <a:r>
              <a:rPr lang="en-GB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Services</a:t>
            </a:r>
            <a:r>
              <a:rPr lang="en-GB" sz="2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2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2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2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attempting to </a:t>
            </a:r>
            <a:r>
              <a:rPr lang="en-GB" sz="22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GB" sz="22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include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multi-factor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biometric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Directory (AD)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Directory Services</a:t>
            </a:r>
            <a:r>
              <a:rPr lang="en-GB" sz="2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about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(such as </a:t>
            </a:r>
            <a:r>
              <a:rPr lang="en-GB" sz="2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a </a:t>
            </a:r>
            <a:r>
              <a:rPr lang="en-GB" sz="2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structured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LDAP (Lightweight Directory Access Protocol)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commonly used for </a:t>
            </a:r>
            <a:r>
              <a:rPr lang="en-GB" sz="22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many </a:t>
            </a:r>
            <a:r>
              <a:rPr lang="en-GB" sz="22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Directory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standard in Windows-based networks.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B6EAB-2304-EC92-D3BA-E87DD3D8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AA66-2189-43D4-B595-68E1997464C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6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5093</Words>
  <Application>Microsoft Office PowerPoint</Application>
  <PresentationFormat>Widescreen</PresentationFormat>
  <Paragraphs>545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Times New Roman</vt:lpstr>
      <vt:lpstr>Wingdings</vt:lpstr>
      <vt:lpstr>Office Theme</vt:lpstr>
      <vt:lpstr>CHAPTER FOUR </vt:lpstr>
      <vt:lpstr> 4. 1. Network Resources and Services </vt:lpstr>
      <vt:lpstr> 4. 1. 1 Concepts of Network Resources and Services </vt:lpstr>
      <vt:lpstr> 4. 1. 1 Concepts of Network Resources and Services---- </vt:lpstr>
      <vt:lpstr> 4. 1. 1 Concepts of Network Resources and Services---- </vt:lpstr>
      <vt:lpstr> 4. 1. 1 Concepts of Network Resources and Services---- </vt:lpstr>
      <vt:lpstr> 4. 1. 1 Concepts of Network Resources and Services---- </vt:lpstr>
      <vt:lpstr> 4. 1. 1 Concepts of Network Resources and Services---- </vt:lpstr>
      <vt:lpstr> 4. 1. 1 Concepts of Network Resources and Services---- </vt:lpstr>
      <vt:lpstr> 4. 1. 1 Concepts of Network Resources and Services---- </vt:lpstr>
      <vt:lpstr> 4. 1. 1 Concepts of Network Resources and Services---- </vt:lpstr>
      <vt:lpstr> 4. 1. 1 Concepts of Network Resources and Services---- </vt:lpstr>
      <vt:lpstr> 4. 1. 1 Concepts of Network Resources and Services---- </vt:lpstr>
      <vt:lpstr> 4. 1. 1 Concepts of Network Resources and Services---- </vt:lpstr>
      <vt:lpstr> 4. 1. 1 Concepts of Network Resources and Services---- </vt:lpstr>
      <vt:lpstr> 4. 1. 1 Concepts of Network Resources and Services---- </vt:lpstr>
      <vt:lpstr> 3. Advanced Network Services </vt:lpstr>
      <vt:lpstr> 3. Advanced Network Services----- </vt:lpstr>
      <vt:lpstr> 3. Advanced Network Services----- </vt:lpstr>
      <vt:lpstr> 3. Advanced Network Services----- </vt:lpstr>
      <vt:lpstr> 3. Advanced Network Services----- </vt:lpstr>
      <vt:lpstr> 3. Advanced Network Services----- </vt:lpstr>
      <vt:lpstr> 3. Advanced Network Services----- </vt:lpstr>
      <vt:lpstr> 3. Advanced Network Services----- </vt:lpstr>
      <vt:lpstr> 3. Advanced Network Services----- </vt:lpstr>
      <vt:lpstr> 4. Management and Monitoring Services </vt:lpstr>
      <vt:lpstr> 4. Management and Monitoring Services----- </vt:lpstr>
      <vt:lpstr> 4. Management and Monitoring Services----- </vt:lpstr>
      <vt:lpstr> 5. Emerging Network Services </vt:lpstr>
      <vt:lpstr> 5. Emerging Network Services </vt:lpstr>
      <vt:lpstr> 6. Remote Administration </vt:lpstr>
      <vt:lpstr>6. 1. Benefits of Remote Administration</vt:lpstr>
      <vt:lpstr>6. 1. Benefits of Remote Administration</vt:lpstr>
      <vt:lpstr>6. 1. Benefits of Remote Administration</vt:lpstr>
      <vt:lpstr>2. Remote Administration Tools</vt:lpstr>
      <vt:lpstr>2. Remote Administration Tools------</vt:lpstr>
      <vt:lpstr>2. Remote Administration Tools------</vt:lpstr>
      <vt:lpstr>2. Remote Administration Tools------</vt:lpstr>
      <vt:lpstr>2. Remote Administration Tools------</vt:lpstr>
      <vt:lpstr>2. Remote Administration Tools------</vt:lpstr>
      <vt:lpstr>2. Remote Administration Tools------</vt:lpstr>
      <vt:lpstr>  7. Use Cases for Remote Administration  </vt:lpstr>
      <vt:lpstr>  7. Use Cases for Remote Administration  </vt:lpstr>
      <vt:lpstr>Organization of Network Resources</vt:lpstr>
      <vt:lpstr>Organization of Network Resources----</vt:lpstr>
      <vt:lpstr>Organization of Network Resources----</vt:lpstr>
      <vt:lpstr>Organization of Network Resources----</vt:lpstr>
      <vt:lpstr>Organization of Network Resources----</vt:lpstr>
      <vt:lpstr>Organization of Network Resources----</vt:lpstr>
      <vt:lpstr>Organization of Network Resources----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 </dc:title>
  <dc:creator>ismail - [2010]</dc:creator>
  <cp:lastModifiedBy>King</cp:lastModifiedBy>
  <cp:revision>151</cp:revision>
  <dcterms:created xsi:type="dcterms:W3CDTF">2022-08-20T12:41:16Z</dcterms:created>
  <dcterms:modified xsi:type="dcterms:W3CDTF">2024-12-21T13:03:45Z</dcterms:modified>
</cp:coreProperties>
</file>