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9" r:id="rId2"/>
    <p:sldId id="389" r:id="rId3"/>
    <p:sldId id="391" r:id="rId4"/>
    <p:sldId id="399" r:id="rId5"/>
    <p:sldId id="393" r:id="rId6"/>
    <p:sldId id="401" r:id="rId7"/>
    <p:sldId id="395" r:id="rId8"/>
    <p:sldId id="403" r:id="rId9"/>
    <p:sldId id="309" r:id="rId10"/>
    <p:sldId id="397" r:id="rId11"/>
    <p:sldId id="286" r:id="rId12"/>
    <p:sldId id="353" r:id="rId13"/>
    <p:sldId id="311" r:id="rId14"/>
    <p:sldId id="405" r:id="rId15"/>
    <p:sldId id="292" r:id="rId16"/>
    <p:sldId id="407" r:id="rId17"/>
    <p:sldId id="294" r:id="rId18"/>
    <p:sldId id="410" r:id="rId19"/>
    <p:sldId id="296" r:id="rId20"/>
    <p:sldId id="313" r:id="rId21"/>
    <p:sldId id="298" r:id="rId22"/>
    <p:sldId id="315" r:id="rId23"/>
    <p:sldId id="300" r:id="rId24"/>
    <p:sldId id="317" r:id="rId25"/>
    <p:sldId id="304" r:id="rId26"/>
    <p:sldId id="319" r:id="rId27"/>
    <p:sldId id="306" r:id="rId28"/>
    <p:sldId id="349" r:id="rId29"/>
    <p:sldId id="351" r:id="rId30"/>
    <p:sldId id="320" r:id="rId31"/>
    <p:sldId id="357" r:id="rId32"/>
    <p:sldId id="321" r:id="rId33"/>
    <p:sldId id="359" r:id="rId34"/>
    <p:sldId id="322" r:id="rId35"/>
    <p:sldId id="323" r:id="rId36"/>
    <p:sldId id="324" r:id="rId37"/>
    <p:sldId id="325" r:id="rId38"/>
    <p:sldId id="326" r:id="rId39"/>
    <p:sldId id="327" r:id="rId40"/>
    <p:sldId id="361" r:id="rId41"/>
    <p:sldId id="328" r:id="rId42"/>
    <p:sldId id="329" r:id="rId43"/>
    <p:sldId id="363" r:id="rId44"/>
    <p:sldId id="365" r:id="rId45"/>
    <p:sldId id="369" r:id="rId46"/>
    <p:sldId id="367" r:id="rId47"/>
    <p:sldId id="330" r:id="rId48"/>
    <p:sldId id="331" r:id="rId49"/>
    <p:sldId id="371" r:id="rId50"/>
    <p:sldId id="373" r:id="rId51"/>
    <p:sldId id="375" r:id="rId52"/>
    <p:sldId id="377" r:id="rId53"/>
    <p:sldId id="378" r:id="rId54"/>
    <p:sldId id="336" r:id="rId55"/>
    <p:sldId id="337" r:id="rId56"/>
    <p:sldId id="338" r:id="rId57"/>
    <p:sldId id="339" r:id="rId58"/>
    <p:sldId id="380" r:id="rId59"/>
    <p:sldId id="340" r:id="rId60"/>
    <p:sldId id="382" r:id="rId61"/>
    <p:sldId id="341" r:id="rId62"/>
    <p:sldId id="342" r:id="rId63"/>
    <p:sldId id="384" r:id="rId64"/>
    <p:sldId id="343" r:id="rId65"/>
    <p:sldId id="344" r:id="rId66"/>
    <p:sldId id="345" r:id="rId67"/>
    <p:sldId id="386" r:id="rId68"/>
    <p:sldId id="388" r:id="rId69"/>
    <p:sldId id="347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CC00FF"/>
    <a:srgbClr val="FF0000"/>
    <a:srgbClr val="990033"/>
    <a:srgbClr val="0000FF"/>
    <a:srgbClr val="0066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461" autoAdjust="0"/>
  </p:normalViewPr>
  <p:slideViewPr>
    <p:cSldViewPr snapToGrid="0">
      <p:cViewPr varScale="1">
        <p:scale>
          <a:sx n="69" d="100"/>
          <a:sy n="69" d="100"/>
        </p:scale>
        <p:origin x="115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2C6F3-B252-472E-A38C-CF6EC6F2B981}" type="datetimeFigureOut">
              <a:rPr lang="en-GB" smtClean="0"/>
              <a:t>31/12/2024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A756C-3C5B-417A-AE3B-6F622DA8C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84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b="1" dirty="0"/>
              <a:t>gateway</a:t>
            </a:r>
            <a:r>
              <a:rPr lang="en-GB" dirty="0"/>
              <a:t> refers to a device, software, or component that acts as an interface or bridge between two different systems, networks, or environments. </a:t>
            </a:r>
          </a:p>
          <a:p>
            <a:r>
              <a:rPr lang="en-GB" dirty="0"/>
              <a:t>Its purpose is to manage communication and translation of data between these systems. </a:t>
            </a:r>
          </a:p>
          <a:p>
            <a:r>
              <a:rPr lang="en-GB" dirty="0"/>
              <a:t>The term is used across various fields and can have slightly different meanings depending on the context. Here's a breakdown of its usage: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A756C-3C5B-417A-AE3B-6F622DA8C9A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505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Latency</a:t>
            </a:r>
            <a:r>
              <a:rPr lang="en-GB" dirty="0"/>
              <a:t> refers to the delay between a request for an action and the completion or acknowledgment of that action. </a:t>
            </a:r>
          </a:p>
          <a:p>
            <a:r>
              <a:rPr lang="en-GB" dirty="0"/>
              <a:t>It is commonly used in different contexts, including technology, biology, and everyday interactions. Here are a few examples:</a:t>
            </a:r>
          </a:p>
          <a:p>
            <a:r>
              <a:rPr lang="en-GB" b="1" dirty="0"/>
              <a:t>Jitter</a:t>
            </a:r>
            <a:r>
              <a:rPr lang="en-GB" dirty="0"/>
              <a:t> refers to the variation or inconsistency in the delay (latency) of data packets during transmission over a network. </a:t>
            </a:r>
          </a:p>
          <a:p>
            <a:r>
              <a:rPr lang="en-GB" dirty="0"/>
              <a:t>It is a key metric in network performance and is particularly significant in real-time communications, such as voice calls, video conferencing, and online gaming.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A756C-3C5B-417A-AE3B-6F622DA8C9A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676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Nagios</a:t>
            </a:r>
            <a:r>
              <a:rPr lang="en-GB" dirty="0"/>
              <a:t> is a widely used open-source monitoring tool designed to monitor systems, networks, and infrastructure. </a:t>
            </a:r>
          </a:p>
          <a:p>
            <a:r>
              <a:rPr lang="en-GB" dirty="0"/>
              <a:t>It helps organizations track the performance, availability, and overall health of their IT environment. </a:t>
            </a:r>
          </a:p>
          <a:p>
            <a:r>
              <a:rPr lang="en-GB" dirty="0"/>
              <a:t>Nagios alerts administrators when issues are detected, allowing for proactive problem resolution before they impact business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A756C-3C5B-417A-AE3B-6F622DA8C9A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973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Malicious activity on a network refers to unauthorized or harmful actions designed to disrupt operations, </a:t>
            </a:r>
          </a:p>
          <a:p>
            <a:r>
              <a:rPr lang="en-GB" dirty="0"/>
              <a:t>steal sensitive information, damage systems, or gain unauthorized access. </a:t>
            </a:r>
          </a:p>
          <a:p>
            <a:r>
              <a:rPr lang="en-GB" dirty="0"/>
              <a:t>These activities often involve exploiting vulnerabilities in the network or connected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A756C-3C5B-417A-AE3B-6F622DA8C9A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341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Network congestion occurs when the demand for network resources exceeds the available capacity, </a:t>
            </a:r>
          </a:p>
          <a:p>
            <a:r>
              <a:rPr lang="en-GB" dirty="0"/>
              <a:t>resulting in degraded performance for users.</a:t>
            </a:r>
          </a:p>
          <a:p>
            <a:r>
              <a:rPr lang="en-GB" dirty="0"/>
              <a:t> It typically happens when too much data is sent through a network, and the </a:t>
            </a:r>
          </a:p>
          <a:p>
            <a:r>
              <a:rPr lang="en-GB" dirty="0"/>
              <a:t>infrastructure (such as routers, switches, or bandwidth) cannot handle the load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A756C-3C5B-417A-AE3B-6F622DA8C9A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626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Bandwidth</a:t>
            </a:r>
            <a:r>
              <a:rPr lang="en-GB" dirty="0"/>
              <a:t> in a network refers to the maximum amount of data that can be transmitted over a communication channel or network connection in a given amount of time. </a:t>
            </a:r>
          </a:p>
          <a:p>
            <a:r>
              <a:rPr lang="en-GB" dirty="0"/>
              <a:t>It is typically measured in </a:t>
            </a:r>
            <a:r>
              <a:rPr lang="en-GB" b="1" dirty="0"/>
              <a:t>bits per second (bps)</a:t>
            </a:r>
            <a:r>
              <a:rPr lang="en-GB" dirty="0"/>
              <a:t>, with common units including </a:t>
            </a:r>
            <a:r>
              <a:rPr lang="en-GB" b="1" dirty="0"/>
              <a:t>Mbps</a:t>
            </a:r>
            <a:r>
              <a:rPr lang="en-GB" dirty="0"/>
              <a:t> (megabits per second) and </a:t>
            </a:r>
            <a:r>
              <a:rPr lang="en-GB" b="1" dirty="0"/>
              <a:t>Gbps</a:t>
            </a:r>
            <a:r>
              <a:rPr lang="en-GB" dirty="0"/>
              <a:t> (gigabits per second).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A756C-3C5B-417A-AE3B-6F622DA8C9A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28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Access Control Lists (ACLs)</a:t>
            </a:r>
            <a:r>
              <a:rPr lang="en-GB" dirty="0"/>
              <a:t> are rules used to control network traffic and manage permissions for users or systems to access resources. </a:t>
            </a:r>
          </a:p>
          <a:p>
            <a:r>
              <a:rPr lang="en-GB" dirty="0"/>
              <a:t>ACLs are primarily implemented in networking devices like routers, switches, and firewalls to filter traffic based on specified criteria.</a:t>
            </a:r>
          </a:p>
          <a:p>
            <a:r>
              <a:rPr lang="en-GB" b="1" dirty="0"/>
              <a:t>NAT (Network Address Translation)</a:t>
            </a:r>
            <a:r>
              <a:rPr lang="en-GB" dirty="0"/>
              <a:t> is a networking technique used to modify network address information in IP packet headers as</a:t>
            </a:r>
          </a:p>
          <a:p>
            <a:r>
              <a:rPr lang="en-GB" dirty="0"/>
              <a:t> they pass through a router or firewall. It is commonly employed to allow devices in a private network to access external networks, </a:t>
            </a:r>
          </a:p>
          <a:p>
            <a:r>
              <a:rPr lang="en-GB" dirty="0"/>
              <a:t>such as the internet, using a single public IP address.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A756C-3C5B-417A-AE3B-6F622DA8C9AE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63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424D1-40CE-4937-8338-05C8E36A6FD8}" type="datetime1">
              <a:rPr lang="en-GB" smtClean="0"/>
              <a:t>31/12/2024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44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7D16-0259-4F33-9BD9-3A8DAA39254D}" type="datetime1">
              <a:rPr lang="en-GB" smtClean="0"/>
              <a:t>31/12/2024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4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517E-5A05-434B-B246-BB3C24DBCE1C}" type="datetime1">
              <a:rPr lang="en-GB" smtClean="0"/>
              <a:t>31/12/2024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62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B78B-BC49-4768-A49E-73FC52C5D9D1}" type="datetime1">
              <a:rPr lang="en-GB" smtClean="0"/>
              <a:t>31/12/2024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87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8CA9-C1C5-4C21-903A-A81751DC517C}" type="datetime1">
              <a:rPr lang="en-GB" smtClean="0"/>
              <a:t>31/12/2024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78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E0BD-3CAF-432E-BFED-D14C11437672}" type="datetime1">
              <a:rPr lang="en-GB" smtClean="0"/>
              <a:t>31/12/2024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72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2081-2602-4EF2-B417-D9FA1127AAE9}" type="datetime1">
              <a:rPr lang="en-GB" smtClean="0"/>
              <a:t>31/12/2024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74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90C3-AF27-4BB8-AE48-F82550818839}" type="datetime1">
              <a:rPr lang="en-GB" smtClean="0"/>
              <a:t>31/12/2024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40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BD16-A72F-4EC2-AE5D-327EA01C6DDE}" type="datetime1">
              <a:rPr lang="en-GB" smtClean="0"/>
              <a:t>31/12/2024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56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CDD9-E829-4279-A7AC-20B4E7477A67}" type="datetime1">
              <a:rPr lang="en-GB" smtClean="0"/>
              <a:t>31/12/2024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00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898B-58A7-42F9-A985-D04471F92573}" type="datetime1">
              <a:rPr lang="en-GB" smtClean="0"/>
              <a:t>31/12/2024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85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0A981-94A2-469A-8C2B-E8E622617F4F}" type="datetime1">
              <a:rPr lang="en-GB" smtClean="0"/>
              <a:t>31/12/2024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09684-7B8E-430A-B906-55EA52764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1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FIVE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19061"/>
            <a:ext cx="10515600" cy="2957902"/>
          </a:xfrm>
        </p:spPr>
        <p:txBody>
          <a:bodyPr>
            <a:normAutofit/>
          </a:bodyPr>
          <a:lstStyle/>
          <a:p>
            <a:pPr marL="0" lvl="1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WORKING MANAGEMENT</a:t>
            </a:r>
            <a:endParaRPr lang="en-GB" sz="1400" dirty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715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184C4-2880-8711-68F6-BC799F377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80F9-A5C5-52A7-5399-49C3C5F8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19877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Benefits of Internetworking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D99E4-9DD4-39A9-BA27-94DB4BBC0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67" y="307910"/>
            <a:ext cx="11971176" cy="6400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Sharing</a:t>
            </a:r>
            <a:endParaRPr lang="en-GB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8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8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endParaRPr lang="en-GB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disrupting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endParaRPr lang="en-GB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Communication</a:t>
            </a:r>
            <a:endParaRPr lang="en-GB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Facilitates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seamless </a:t>
            </a:r>
            <a:r>
              <a:rPr lang="en-GB" sz="28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GB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regardless of their </a:t>
            </a:r>
            <a:r>
              <a:rPr lang="en-GB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13692-B76B-CFFE-E2D7-ED41A0E6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085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70E20-B560-BA34-5AE5-79B9634D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354563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Internet Working Management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6285E-33F6-014E-009A-D19A5D711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5" y="233265"/>
            <a:ext cx="12036490" cy="649410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Working Management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refers to the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control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interconnected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protocols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make up the </a:t>
            </a: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overseeing the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seamless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various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optimizing the use of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crucial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modern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ensuring that </a:t>
            </a:r>
            <a:r>
              <a:rPr lang="en-GB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efficiently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securely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688E7-08F7-4518-72E0-C4AEE73C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084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7E8E1-9EC8-52FC-EC18-084A2072F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BC61-F2B2-97EB-2F1E-8F2A6063B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354563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Internet Working Management------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086CA-F1AC-BE53-C9E0-C2BDDC46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5" y="233265"/>
            <a:ext cx="12036490" cy="649410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Working Management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requires a combination of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fault management,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security,</a:t>
            </a:r>
            <a:r>
              <a:rPr lang="en-GB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ensure that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optimally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remains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can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scale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GB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fault management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administrators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can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troubleshoot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issues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before they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1B05E-0997-CAA6-27EC-372F3DFD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92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B2507-AB90-7EE8-7899-3B402CD9A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92E4A-E94E-0E6F-8DA0-E73162F99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82554"/>
          </a:xfrm>
        </p:spPr>
        <p:txBody>
          <a:bodyPr>
            <a:no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Network Monitoring and Performance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48A46-DAC0-8E13-F38C-176DA7FA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5" y="382554"/>
            <a:ext cx="12117355" cy="647544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involves the </a:t>
            </a:r>
            <a:r>
              <a:rPr lang="en-GB" sz="2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sz="2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ensure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includes tracking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Network Monitoring Tools</a:t>
            </a:r>
            <a:r>
              <a:rPr lang="en-GB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 track the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Tools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SolarWinds Network Performance Monitor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PRTG Network Monitor</a:t>
            </a:r>
            <a:r>
              <a:rPr lang="en-GB" sz="26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Nagios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bandwidth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jitter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BCC48-C039-D06C-BCB8-F75A67A3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83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7CF43-60FF-68B4-4F2B-31E5162C2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755A1-9E0E-8591-B2C6-597C38DD3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82554"/>
          </a:xfrm>
        </p:spPr>
        <p:txBody>
          <a:bodyPr>
            <a:no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Network Monitoring and Performance Management-----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A209E-9C44-F608-909C-8E59703E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5" y="382554"/>
            <a:ext cx="12117355" cy="647544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Performance Optimization</a:t>
            </a:r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</a:t>
            </a:r>
            <a:r>
              <a:rPr lang="en-GB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maximize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ensuring that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deliver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fast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Quality of Service (QoS)</a:t>
            </a:r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Prioritizing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over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less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ensure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for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time-sensitive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2832B-3BA9-19B2-9C22-8D75B7AF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815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7D8E1-A897-4D8B-1A9E-0A3F20C1C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F2F3-D86C-7412-1C53-19F8C61E6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19877"/>
          </a:xfrm>
        </p:spPr>
        <p:txBody>
          <a:bodyPr>
            <a:noAutofit/>
          </a:bodyPr>
          <a:lstStyle/>
          <a:p>
            <a:pPr algn="ctr"/>
            <a:b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Fault Management</a:t>
            </a:r>
            <a:b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DBE0A-CE09-49FC-AD3A-9405E953D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6" y="354562"/>
            <a:ext cx="12008498" cy="641013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0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Fault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involves </a:t>
            </a:r>
            <a:r>
              <a:rPr lang="en-GB" sz="30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0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diagnosing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0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resolving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issues to </a:t>
            </a:r>
            <a:r>
              <a:rPr lang="en-GB" sz="3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downtime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and </a:t>
            </a:r>
            <a:r>
              <a:rPr lang="en-GB" sz="3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interruptions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Fault Detection</a:t>
            </a:r>
            <a:r>
              <a:rPr lang="en-GB" sz="3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</a:t>
            </a:r>
            <a:r>
              <a:rPr lang="en-GB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link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GB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misconfigurations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0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administrators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diagnose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4F082-FCB6-F50E-08DD-72B9B22DC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675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BA681-7D85-123B-1795-74F6CAE27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98A5-884A-BCA4-F86E-F829F8FC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19877"/>
          </a:xfrm>
        </p:spPr>
        <p:txBody>
          <a:bodyPr>
            <a:noAutofit/>
          </a:bodyPr>
          <a:lstStyle/>
          <a:p>
            <a:pPr algn="ctr"/>
            <a:b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Fault Management----</a:t>
            </a:r>
            <a:b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307ED-7FFF-44F8-5299-98C2E4F31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6" y="354562"/>
            <a:ext cx="12008498" cy="641013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Troubleshooting</a:t>
            </a:r>
            <a:r>
              <a:rPr lang="en-GB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using </a:t>
            </a:r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ping tests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traceroutes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help in </a:t>
            </a:r>
            <a:r>
              <a:rPr lang="en-GB" sz="32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in the </a:t>
            </a:r>
            <a:r>
              <a:rPr lang="en-GB" sz="32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32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lies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Root Cause Analysis</a:t>
            </a:r>
            <a:r>
              <a:rPr lang="en-GB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fault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is 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corrective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GB" sz="32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occurrences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2AD1E-8315-597D-821E-6B288E98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514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3B9A6-D580-1167-BE8B-26ADCAC39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8DB7-CAEE-B971-F09C-63873B7F2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298579"/>
          </a:xfrm>
        </p:spPr>
        <p:txBody>
          <a:bodyPr>
            <a:noAutofit/>
          </a:bodyPr>
          <a:lstStyle/>
          <a:p>
            <a:pPr algn="ctr"/>
            <a:b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Configuration Management</a:t>
            </a:r>
            <a:b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E7D28-DC96-7BE5-D0C1-9F288E362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6" y="298580"/>
            <a:ext cx="11989836" cy="655941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0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management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</a:t>
            </a:r>
            <a:r>
              <a:rPr lang="en-GB" sz="30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maintaining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0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consistent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30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network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Automated Configuration Tools</a:t>
            </a:r>
            <a:r>
              <a:rPr lang="en-GB" sz="3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 </a:t>
            </a:r>
            <a:r>
              <a:rPr lang="en-GB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GB" sz="3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switches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3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ensuring </a:t>
            </a:r>
            <a:r>
              <a:rPr lang="en-GB" sz="30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and </a:t>
            </a:r>
            <a:r>
              <a:rPr lang="en-GB" sz="30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compliance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across the </a:t>
            </a:r>
            <a:r>
              <a:rPr lang="en-GB" sz="30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Tools</a:t>
            </a:r>
            <a:r>
              <a:rPr lang="en-GB" sz="3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0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Cisco Prime</a:t>
            </a:r>
            <a:r>
              <a:rPr lang="en-GB" sz="3000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0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r>
              <a:rPr lang="en-GB" sz="3000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0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Puppet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63467-B4AC-650B-494C-73B9773C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21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3C52B-EA0B-313D-5BBE-66AD588F8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CAA68-5091-8D15-B3EC-12ED8BEE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298579"/>
          </a:xfrm>
        </p:spPr>
        <p:txBody>
          <a:bodyPr>
            <a:noAutofit/>
          </a:bodyPr>
          <a:lstStyle/>
          <a:p>
            <a:pPr algn="ctr"/>
            <a:b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Configuration Management------</a:t>
            </a:r>
            <a:b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68D16-325C-E653-F2A4-0BD00275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6" y="298580"/>
            <a:ext cx="11989836" cy="655941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Backup and Version Control</a:t>
            </a:r>
            <a:r>
              <a:rPr lang="en-GB" sz="3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backed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 and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versioned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so that </a:t>
            </a:r>
            <a:r>
              <a:rPr lang="en-GB" sz="30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GB" sz="30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restore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their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30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case of </a:t>
            </a:r>
            <a:r>
              <a:rPr lang="en-GB" sz="3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device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59F39-CA4C-4994-82F0-62510CB3A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691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2C53F-A2A5-0E39-9B82-197B5EFAE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1B71-0958-39BA-6191-FC04A7A9F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279917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Security Management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F9A21-2D52-8429-A39F-E4BAA3432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6" y="279918"/>
            <a:ext cx="12108024" cy="657808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management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crucial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aspect of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unauthorized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cyberattacks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breaches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Firewalls</a:t>
            </a:r>
            <a:r>
              <a:rPr lang="en-GB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software-based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outgoing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600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Palo Alto Networks</a:t>
            </a:r>
            <a:r>
              <a:rPr lang="en-GB" sz="2600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Cisco ASA</a:t>
            </a:r>
            <a:r>
              <a:rPr lang="en-GB" sz="2600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Intrusion Detection/Prevention Systems (IDS/IPS)</a:t>
            </a:r>
            <a:r>
              <a:rPr lang="en-GB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malicious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Snort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Suricata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C7671-82B4-47CF-058A-3A235CBE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06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6D7E-0A82-0742-776F-E28D0DE8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19877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Internetworking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265D7-23F1-D7D2-3352-FF344B770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67" y="419878"/>
            <a:ext cx="11971176" cy="628883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Internetworking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refers to the process of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connecting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networks to form a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cohesive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allows different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CC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CC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each other and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CC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CC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such as	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devices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printers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C16B8-7253-7807-5A47-17AB70D2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830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62736-1B21-468D-06B8-134089845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E301-239E-50A9-2CD0-44A25512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279917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Security Management-------</a:t>
            </a:r>
            <a:endParaRPr lang="en-GB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D1911-A942-9722-E196-AFB38EB2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6" y="429208"/>
            <a:ext cx="12108024" cy="642879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Virtual Private Networks (VPNs)</a:t>
            </a:r>
            <a:r>
              <a:rPr lang="en-GB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</a:t>
            </a:r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the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encrypting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remote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Access Control</a:t>
            </a:r>
            <a:r>
              <a:rPr lang="en-GB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Access Control (RBAC)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ensuring </a:t>
            </a:r>
            <a:r>
              <a:rPr lang="en-GB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(e.g.,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Multi-Factor Authentication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5B994-B428-975F-BFF4-6EC01FC7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054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C3036-7C3E-AB0A-5338-94703400D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5BD0-6661-0F3F-38AB-3315EC530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01215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Network Optimization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D28BB-30C4-DFBF-FCA5-E3091401B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17242"/>
            <a:ext cx="12120465" cy="6419460"/>
          </a:xfrm>
        </p:spPr>
        <p:txBody>
          <a:bodyPr>
            <a:noAutofit/>
          </a:bodyPr>
          <a:lstStyle/>
          <a:p>
            <a:pPr marL="11430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seeks to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</a:t>
            </a:r>
            <a:r>
              <a:rPr lang="en-GB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single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lvl="1" indent="-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57150" lvl="1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F5 Networks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WAN Optimization</a:t>
            </a:r>
            <a:r>
              <a:rPr lang="en-GB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wide-area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optimizing</a:t>
            </a:r>
            <a:r>
              <a:rPr lang="en-GB" sz="26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6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" lvl="1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600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Riverbed </a:t>
            </a:r>
            <a:r>
              <a:rPr lang="en-GB" sz="2600" b="1" dirty="0" err="1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SteelHead</a:t>
            </a:r>
            <a:r>
              <a:rPr lang="en-GB" sz="2600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Silver Peak</a:t>
            </a:r>
            <a:r>
              <a:rPr lang="en-GB" sz="2600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AE5EE-34E4-7B54-4E64-46AF9031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934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75A15-CB8B-D44F-4819-4C2503E69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58D7-5786-69C4-AD42-AE15C3D0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17241"/>
          </a:xfrm>
        </p:spPr>
        <p:txBody>
          <a:bodyPr>
            <a:noAutofit/>
          </a:bodyPr>
          <a:lstStyle/>
          <a:p>
            <a:pPr marL="0" algn="ctr">
              <a:lnSpc>
                <a:spcPct val="150000"/>
              </a:lnSpc>
              <a:spcBef>
                <a:spcPts val="0"/>
              </a:spcBef>
            </a:pP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  Traffic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B9CFA-DE3D-8481-43FB-749716BB6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17242"/>
            <a:ext cx="12120465" cy="6419459"/>
          </a:xfrm>
        </p:spPr>
        <p:txBody>
          <a:bodyPr>
            <a:noAutofit/>
          </a:bodyPr>
          <a:lstStyle/>
          <a:p>
            <a:pPr marL="11430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involves ensuring that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efficiently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routed and that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bandwidth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effectively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Bandwidth Management</a:t>
            </a:r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Administering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bandwidth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different </a:t>
            </a:r>
            <a:r>
              <a:rPr lang="en-GB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traffic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need.</a:t>
            </a:r>
          </a:p>
          <a:p>
            <a:pPr marL="57150" lvl="1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Cisco NetFlow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SolarWinds Bandwidth Analyzer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Traffic Shaping and Policing</a:t>
            </a:r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you to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predetermined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certain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while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enforces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regarding the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4DE03-8785-750D-65A3-C864383F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164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6B110-6464-4AE6-4439-6D7727AEC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08B2-A6FD-3F52-7884-A20372CAC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63893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Internet Working Protocols</a:t>
            </a:r>
            <a:br>
              <a:rPr lang="en-GB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8238A-BE92-7B96-3565-4C3C10779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6" y="363894"/>
            <a:ext cx="12098694" cy="649410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essential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used for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transmitted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how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Transmission Control Protocol/Internet Protocol (TCP/IP)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handles the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transmission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handles </a:t>
            </a:r>
            <a:r>
              <a:rPr lang="en-GB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ensuring </a:t>
            </a:r>
            <a:r>
              <a:rPr lang="en-GB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GB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delivered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sz="28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responsible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8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8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packets </a:t>
            </a:r>
            <a:r>
              <a:rPr lang="en-GB" sz="28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their </a:t>
            </a:r>
            <a:r>
              <a:rPr lang="en-GB" sz="28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CA3D8-EE15-E28E-AD4D-4959C5F0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788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F6187-B302-C3FE-17F9-D643B8C80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8126-2FB5-A0A3-E3EE-C7D3B4023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63893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Internet Working Protocols-----</a:t>
            </a:r>
            <a:br>
              <a:rPr lang="en-GB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1F43A-0B1B-8B7E-263D-83D91EC26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6" y="136526"/>
            <a:ext cx="12098694" cy="672147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Dynamic Host Configuration Protocol (DHCP)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devices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simplifying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and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properly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Domain Name System (DNS)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GB" sz="2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Border Gateway Protocol (BGP)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BGP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inter-domain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between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autonomous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on the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essential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922E1-71CA-E74B-86C1-A65F5DA2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526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2A040-F8DE-0EFF-A4C0-F15FCB11E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4C7D5-1FF6-04C2-40E1-3FD3E9695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01216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Challenges in Internet Working Management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95CA6-00A4-1B33-94B7-B4772D72F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3" y="307910"/>
            <a:ext cx="12126687" cy="655009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Network Scalability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evolve, </a:t>
            </a:r>
            <a:r>
              <a:rPr lang="en-GB" sz="2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meet </a:t>
            </a:r>
            <a:r>
              <a:rPr lang="en-GB" sz="2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GB" sz="2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become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required to ensure that the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grow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compromising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Network Security Threats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reliance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threats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cyberattacks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Denial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malware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ransomware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constantly evolve to defend against these threats.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510B3-9827-7253-E72A-F8851CB3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639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544A5-EEED-4014-A415-F57C63BF7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E79C-CB93-F0B0-99C0-4FF6F560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01216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Challenges in Internet Working Management----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EA132-B17A-91D8-DC5D-3D2257E4C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3" y="307910"/>
            <a:ext cx="12126687" cy="655009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Managing Diverse Network Environments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often a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on-premises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them.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across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Ensuring High Availability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involves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highly 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available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GB" sz="2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downtime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requires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careful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redundancy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failover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disaster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E5A06-3EC5-F5E5-BF9C-DD969CD6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954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258FE-7845-1D5A-E2BA-377F4810B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D827-CB6D-1C89-9E73-592C95F6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10546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Tools for Internet Working Management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23A52-78F5-1A1D-3D26-C6524314D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6" y="261258"/>
            <a:ext cx="12108024" cy="659674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Network Monitoring and Management Tools</a:t>
            </a:r>
          </a:p>
          <a:p>
            <a:pPr marL="514350" indent="-514350" algn="just">
              <a:lnSpc>
                <a:spcPct val="170000"/>
              </a:lnSpc>
              <a:spcBef>
                <a:spcPts val="0"/>
              </a:spcBef>
              <a:buAutoNum type="arabicPeriod"/>
            </a:pP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SolarWinds Network Performance Monitor</a:t>
            </a:r>
            <a:r>
              <a:rPr lang="en-GB" sz="2600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widely-used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uptime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PRTG Network Monitor</a:t>
            </a:r>
            <a:r>
              <a:rPr lang="en-GB" sz="2600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offers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traffic analysis and uptime monitoring.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Wireshark</a:t>
            </a:r>
            <a:r>
              <a:rPr lang="en-GB" sz="2600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 err="1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for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troubleshooting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DB085-56E3-989D-B146-784762EF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701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82E86-D725-D380-857E-34445090A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06A9-79B6-460E-DFD7-1DE996AF1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10546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Tools for Internet Working Management----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C8D3A-D489-C20F-15E9-4D5C3B696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6" y="261258"/>
            <a:ext cx="12108024" cy="659674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 Configuration Management Tools</a:t>
            </a:r>
          </a:p>
          <a:p>
            <a:pPr marL="514350" indent="-514350" algn="just">
              <a:lnSpc>
                <a:spcPct val="170000"/>
              </a:lnSpc>
              <a:spcBef>
                <a:spcPts val="0"/>
              </a:spcBef>
              <a:buAutoNum type="arabicPeriod"/>
            </a:pP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Cisco Prime</a:t>
            </a:r>
            <a:r>
              <a:rPr lang="en-GB" sz="2600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provides </a:t>
            </a:r>
            <a:r>
              <a:rPr lang="en-GB" sz="2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troubleshooting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Cisco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Ansible</a:t>
            </a:r>
            <a:r>
              <a:rPr lang="en-GB" sz="2600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for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Chef</a:t>
            </a:r>
            <a:r>
              <a:rPr lang="en-GB" sz="2600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14109-A4ED-2426-53F2-E6E229EE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461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F20E1-7F39-4CF6-0565-AE6E86549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DF0D-0AEB-6B52-EE43-C4465A0E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10546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Tools for Internet Working Management----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1947F-FA41-E564-0803-9ABC38C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6" y="261258"/>
            <a:ext cx="12108024" cy="659674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6.3 Security Management Tools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Firewalls</a:t>
            </a:r>
            <a:r>
              <a:rPr lang="en-GB" sz="2600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Palo Alto Networks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Fortinet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controlling access to networks.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IDS/IPS</a:t>
            </a:r>
            <a:r>
              <a:rPr lang="en-GB" sz="2600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Snort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detecting and preventing malicious activities on the network.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65CCE-C47B-2F51-618D-62EAFD45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63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1F130-0A08-94FF-19EA-6C1BDA006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5AA2-758F-A00F-D5C4-735344F7C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19877"/>
          </a:xfrm>
        </p:spPr>
        <p:txBody>
          <a:bodyPr>
            <a:no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Key Components of Internetworking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0EAA2-C78D-F3FB-2E7A-D39555BFC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7910"/>
            <a:ext cx="12083143" cy="646611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Routers</a:t>
            </a:r>
            <a:endParaRPr lang="en-GB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that connect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them.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 at the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Layer (Layer 3)</a:t>
            </a:r>
            <a:r>
              <a:rPr lang="en-GB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its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Switches</a:t>
            </a:r>
            <a:endParaRPr lang="en-GB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within a </a:t>
            </a: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primarily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Hubs</a:t>
            </a:r>
            <a:endParaRPr lang="en-GB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broadcast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all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DC695-1757-7830-A944-3E54B50B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560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9F3B-6740-CD38-E459-44F52481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54562"/>
          </a:xfrm>
        </p:spPr>
        <p:txBody>
          <a:bodyPr>
            <a:noAutofit/>
          </a:bodyPr>
          <a:lstStyle/>
          <a:p>
            <a:pPr algn="ctr"/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C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ollision and Broadcast Domain</a:t>
            </a:r>
            <a:endParaRPr lang="en-GB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FF46D-6F2E-1AF9-B3D6-FB27D6DB8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54563"/>
            <a:ext cx="12192000" cy="6503436"/>
          </a:xfrm>
        </p:spPr>
        <p:txBody>
          <a:bodyPr>
            <a:no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9900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Collision Domain: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Collision domain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segment of a network where data packets can "collide" with one another during transmission. 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Collisions occur when two devices attempt to send data simultaneously on the same network segment.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Found primarily in networks using hubs or repeaters.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Collision domains are limited by Layer 2 devices like switches or bridges.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port of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bridge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creates a separate collision domain.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Collisions result in retransmissions, leading to reduced network performance.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the number of devices in a collision domain increases, collisions become more frequent.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4A41D-3173-0B9D-5E28-72AC6AEB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354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5CE3F-1510-6C4F-DB1B-BCF6FFF6B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6399-C0ED-896E-79F6-E634B54F3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54562"/>
          </a:xfrm>
        </p:spPr>
        <p:txBody>
          <a:bodyPr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7.1 Devices Impacting Collision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49A9-C2D0-CC94-B40E-33B011573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54563"/>
            <a:ext cx="12192000" cy="6503436"/>
          </a:xfrm>
        </p:spPr>
        <p:txBody>
          <a:bodyPr>
            <a:no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Hubs: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ports on a hub are part of a single collision domain.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Switches and Bridges: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Break up collision domains by isolating traffic on each port.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hub with four connected devices forms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collision domain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meaning all devices share the same bandwidth and can collide.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switch with four connected devices creates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four collision domains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one per port, eliminating collisions.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DAE24-FAEB-4466-B452-45539199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2557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7AE0-1ED9-4E1D-AAA7-49F62D61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354562"/>
          </a:xfrm>
        </p:spPr>
        <p:txBody>
          <a:bodyPr>
            <a:noAutofit/>
          </a:bodyPr>
          <a:lstStyle/>
          <a:p>
            <a:pPr algn="ctr"/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C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ollision and Broadcast Domain------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93E79-3858-0275-F40F-3A8BE54AB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9918"/>
            <a:ext cx="12192000" cy="657808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Broadcast Domain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 domain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network segment where a broadcast packet (e.g., ARP requests) sent by one device is received by all other devices within the same domain.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 domains are defined by Layer 2 devices like switches or VLANs and limited by Layer 3 devices like routers.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broadcast sent within a broadcast domain reaches all devices in that domain.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Excessive broadcast traffic can lead to network congestion, especially in large networks.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Limiting broadcast domains improves network performance and security.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D06AF-F50B-1263-D341-7BC6603D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018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15E62-346E-9408-42C6-A534F7FDB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7A35-724D-38B0-F181-94639114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195942"/>
          </a:xfrm>
        </p:spPr>
        <p:txBody>
          <a:bodyPr>
            <a:noAutofit/>
          </a:bodyPr>
          <a:lstStyle/>
          <a:p>
            <a:pPr algn="ctr">
              <a:lnSpc>
                <a:spcPct val="170000"/>
              </a:lnSpc>
              <a:spcBef>
                <a:spcPts val="0"/>
              </a:spcBef>
            </a:pP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 Impacting Broadcast Domains: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5E0D8-6178-F4A4-7187-671B28B02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5944"/>
            <a:ext cx="12192000" cy="6662054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Hubs and Switches: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devices connected to the same hub or switch (without VLANs) belong to a single broadcast domain.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Routers: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up broadcast domains, as they do not forward broadcast traffic between interfaces.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VLANs: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separate broadcast domains, even on the same physical switch.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flat network with 10 devices connected to a single switch forms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broadcast domain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meaning a broadcast from any device reaches all 10 devices.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VLANs on the same switch to separate devices creates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broadcast domains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isolating broadcast traffic.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EEBFC-DE4D-C5D1-A9C9-3879C3A9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115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797C-035C-57CA-689D-EA2EB758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935"/>
            <a:ext cx="10993016" cy="369331"/>
          </a:xfrm>
        </p:spPr>
        <p:txBody>
          <a:bodyPr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Collision and Broadcast Domains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CBAE116-283B-15CB-783F-33B357700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972575"/>
              </p:ext>
            </p:extLst>
          </p:nvPr>
        </p:nvGraphicFramePr>
        <p:xfrm>
          <a:off x="119225" y="413265"/>
          <a:ext cx="11935926" cy="6276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579">
                  <a:extLst>
                    <a:ext uri="{9D8B030D-6E8A-4147-A177-3AD203B41FA5}">
                      <a16:colId xmlns:a16="http://schemas.microsoft.com/office/drawing/2014/main" val="1172339029"/>
                    </a:ext>
                  </a:extLst>
                </a:gridCol>
                <a:gridCol w="4394718">
                  <a:extLst>
                    <a:ext uri="{9D8B030D-6E8A-4147-A177-3AD203B41FA5}">
                      <a16:colId xmlns:a16="http://schemas.microsoft.com/office/drawing/2014/main" val="3822244614"/>
                    </a:ext>
                  </a:extLst>
                </a:gridCol>
                <a:gridCol w="4702629">
                  <a:extLst>
                    <a:ext uri="{9D8B030D-6E8A-4147-A177-3AD203B41FA5}">
                      <a16:colId xmlns:a16="http://schemas.microsoft.com/office/drawing/2014/main" val="3872754876"/>
                    </a:ext>
                  </a:extLst>
                </a:gridCol>
              </a:tblGrid>
              <a:tr h="63912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Aspects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Collison 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Broadcast Domain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227508"/>
                  </a:ext>
                </a:extLst>
              </a:tr>
              <a:tr h="12496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Definition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 segment where data collisions occur.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 segment where broadcast packets are received.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4673562"/>
                  </a:ext>
                </a:extLst>
              </a:tr>
              <a:tr h="63912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Device Limitation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by switches and bridges.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by routers and VLANs.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2336122"/>
                  </a:ext>
                </a:extLst>
              </a:tr>
              <a:tr h="12496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2 (Data Link Layer).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2/3 (Data Link &amp; Network Layer).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6058698"/>
                  </a:ext>
                </a:extLst>
              </a:tr>
              <a:tr h="12496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 on Traffic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Collisions slow down communication.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Excessive broadcasts cause congestion.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206702"/>
                  </a:ext>
                </a:extLst>
              </a:tr>
              <a:tr h="12496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Smaller (per port of a switch).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Larger (entire network or VLAN).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12933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B98B32-409A-6189-E94F-4A833670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582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6C6B3-55FA-B7D4-7791-69A4DDDD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298579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Illustration: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9275A-250B-3269-8D61-3C755470E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98580"/>
            <a:ext cx="12192000" cy="655941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 Domain:</a:t>
            </a:r>
            <a:endParaRPr lang="en-GB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hub connects 4 devices = 1 collision domain.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switch connects 4 devices = 4 collision domains.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Broadcast Domain:</a:t>
            </a:r>
            <a:endParaRPr lang="en-GB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network of 10 devices connected via a switch (no VLANs)=1 broadcast domain.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router connecting two networks = 2 broadcast domains.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DC196-6BB9-3AA1-A746-CEE96187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380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F724A-CBCB-6EE3-2B88-5F26E8F7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82554"/>
          </a:xfrm>
        </p:spPr>
        <p:txBody>
          <a:bodyPr>
            <a:noAutofit/>
          </a:bodyPr>
          <a:lstStyle/>
          <a:p>
            <a:pPr algn="ctr"/>
            <a:b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Network Segmentation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F2B5A-E32B-84AD-9061-B41C20CB6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5" y="279918"/>
            <a:ext cx="12117355" cy="645678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Segmentation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GB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GB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isolated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sub-networks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 </a:t>
            </a:r>
            <a:r>
              <a:rPr lang="en-GB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GB" sz="32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an </a:t>
            </a:r>
            <a:r>
              <a:rPr lang="en-GB" sz="32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 of the </a:t>
            </a:r>
            <a:r>
              <a:rPr lang="en-GB" sz="32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simplifies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controlling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limiting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GB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A190F-2ACD-9009-DA01-07788FF0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337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5841-96E8-0F5B-D0E3-3A535098A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38538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8.1 Purpose of Network Segmentation: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AFA32-423B-EC7A-0545-F4CC67016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37" y="298580"/>
            <a:ext cx="12089363" cy="655942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Security:</a:t>
            </a:r>
            <a:endParaRPr lang="en-GB" sz="2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unauthorized access by isolating sensitive resources.</a:t>
            </a:r>
          </a:p>
          <a:p>
            <a:pPr lvl="1"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Limits the lateral spread of threats like ransomware or malware.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Performance:</a:t>
            </a:r>
            <a:endParaRPr lang="en-GB" sz="2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congestion by containing traffic within specific segments.</a:t>
            </a:r>
          </a:p>
          <a:p>
            <a:pPr lvl="1"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Optimizes resource utilization and minimizes broadcast traffic.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Simplified Management:</a:t>
            </a:r>
            <a:endParaRPr lang="en-GB" sz="2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to monitor and troubleshoot specific network segments.</a:t>
            </a:r>
          </a:p>
          <a:p>
            <a:pPr lvl="1"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granular policies and control over traffic flow.</a:t>
            </a:r>
          </a:p>
          <a:p>
            <a:pPr lvl="1"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Control: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Segmentation helps control the flow of network traffic, reducing congestion and improving overall performance.</a:t>
            </a:r>
          </a:p>
          <a:p>
            <a:pPr lvl="1"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Compliance: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Segmentation can help organizations meet regulatory requirements by isolating sensitive data, such as financial records or personal information.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EAB9D-7B54-FD75-6766-9652DD6C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910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4CED-0B1A-B606-3173-7AE5851B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279917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8.2 Types of Network Segmentation: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D8528-A1BA-85B2-5DDA-D58F4C22C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9918"/>
            <a:ext cx="12192000" cy="64941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Segmentation:</a:t>
            </a:r>
            <a:endParaRPr lang="en-GB" sz="2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using separate hardware (e.g., switches, routers) to isolate networks.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Separate networks for production and testing environments.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Segmentation:</a:t>
            </a:r>
            <a:endParaRPr lang="en-GB" sz="2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technologies like VLANs or SDN to create virtual boundaries within the same physical network.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Separating departments (HR, Finance, IT) using VLANs.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Micro-Segmentation:</a:t>
            </a:r>
            <a:endParaRPr lang="en-GB" sz="2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through software-defined networking (SDN) or firewalls.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granular control at the application or workload level.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268FA-CBA6-EF2D-2488-6608BEC3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1500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215AE-CD48-1077-6A2F-693265AC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"/>
            <a:ext cx="11058331" cy="317240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8.3 Techniques for Implementing Network Segmentation: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B8D79-B74E-0A65-64AC-A94E5FE1E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17242"/>
            <a:ext cx="12192000" cy="6540758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VLANs (Virtual Local Area Networks):</a:t>
            </a:r>
            <a:endParaRPr lang="en-GB" sz="2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segmentation of devices on the same physical network.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VLAN operates as a separate broadcast domain.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Firewalls:</a:t>
            </a:r>
            <a:endParaRPr lang="en-GB" sz="2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Enforce policies to control traffic between segments.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Blocking traffic from guest networks to internal corporate networks.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Subnetting:</a:t>
            </a:r>
            <a:endParaRPr lang="en-GB" sz="2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Divides an IP network into smaller subnets.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organize and isolate traffic logically.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D44CC-037B-5A6F-7876-1B15021F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7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51874-A2A0-5915-C50E-7B4E64C36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1D42-4E90-2330-7F20-BC4AE175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19877"/>
          </a:xfrm>
        </p:spPr>
        <p:txBody>
          <a:bodyPr>
            <a:no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Key Components of Internetworking-----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E109A-E555-1C5C-F483-6C7876BC1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7910"/>
            <a:ext cx="12083143" cy="64661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Bridges</a:t>
            </a:r>
            <a:endParaRPr lang="en-GB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GB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Gateways</a:t>
            </a:r>
            <a:endParaRPr lang="en-GB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32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act as 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translators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GB" sz="32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depending on their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CE1EE-48AF-85CF-695E-BA1DC5F4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993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3D831-8AA5-016B-D1A8-2433340EA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56C5-A7BE-481B-F050-4E429A2D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"/>
            <a:ext cx="11058331" cy="317240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8.3 Techniques for Implementing Network Segmentation:----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9A5AE-9194-C6F6-DD0B-CAD539556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17242"/>
            <a:ext cx="12192000" cy="654075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Routers:</a:t>
            </a:r>
            <a:endParaRPr lang="en-GB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Segments networks at Layer 3 and creates separate broadcast domains.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controlled communication between segments.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Software-Defined Networking (SDN):</a:t>
            </a:r>
            <a:endParaRPr lang="en-GB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control of segmentation through programmable software.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dynamic and flexible segmentation.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84BA3-A1AF-2174-700A-B9EF078C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2997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4784-47DA-0D25-E6A3-0BC235B3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63893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8.4 Benefits of Network Segmentation: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DEE11-2762-99BC-930E-F9CBC9E24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9918"/>
            <a:ext cx="12192000" cy="657808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Containment of Security Threats:</a:t>
            </a:r>
            <a:endParaRPr lang="en-GB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Restricts the spread of malware, preventing it from affecting the entire network.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Regulatory Compliance:</a:t>
            </a:r>
            <a:endParaRPr lang="en-GB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meet requirements like PCI DSS, HIPAA, and GDPR by isolating sensitive data.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Customized Access Control:</a:t>
            </a:r>
            <a:endParaRPr lang="en-GB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different access levels based on user roles or device types.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Network Efficiency:</a:t>
            </a:r>
            <a:endParaRPr lang="en-GB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Limits unnecessary traffic and reduces latency.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854A5-127F-E7EF-6FCE-6B131DA8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4573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0031-253F-02C8-F51E-3574B6FE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35901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8.5 Common Use Cases of Network Segmentation :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E2DD4-8253-7BF7-0B9B-50314BF7A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5274"/>
            <a:ext cx="12192000" cy="665272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1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Enterprise Networks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1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Departmental Segmentation:</a:t>
            </a:r>
            <a:endParaRPr lang="en-GB" sz="2100" dirty="0">
              <a:solidFill>
                <a:srgbClr val="99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Isolating departments (e.g., HR, Finance, IT) into separate VLANs to ensure sensitive data is accessible only to authorized users.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1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Guest Network Isolation:</a:t>
            </a:r>
            <a:endParaRPr lang="en-GB" sz="2100" dirty="0">
              <a:solidFill>
                <a:srgbClr val="99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visitors or contractors access to a separate guest network that doesn't interact with the internal enterprise network.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1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Data </a:t>
            </a:r>
            <a:r>
              <a:rPr lang="en-GB" sz="21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Centers</a:t>
            </a:r>
            <a:endParaRPr lang="en-GB" sz="21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1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Isolation:</a:t>
            </a:r>
            <a:endParaRPr lang="en-GB" sz="2100" dirty="0">
              <a:solidFill>
                <a:srgbClr val="99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Segregating web servers, application servers, and databases to reduce the risk of breaches and improve performance.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1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Workload Segmentation:</a:t>
            </a:r>
            <a:endParaRPr lang="en-GB" sz="2100" dirty="0">
              <a:solidFill>
                <a:srgbClr val="99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GB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microsegmentation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apply security policies at a granular level for specific workloads or containers.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GB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9131D-CB40-86A5-FB96-BAA27622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8644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A59DA-3DC2-AB03-13A6-EB9E64CBF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C814-6184-1B6C-8337-96E5763D5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35901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8.5 Common Use Cases of Network Segmentation-----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5E5FA-EFC3-A860-C581-918E020B2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35902"/>
            <a:ext cx="12192000" cy="652209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Healthcare Networks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 Device Isolation:</a:t>
            </a:r>
            <a:endParaRPr lang="en-GB" sz="2200" dirty="0">
              <a:solidFill>
                <a:srgbClr val="99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medical devices, such as MRI machines and heart monitors, are segmented from the hospital’s general network to protect patient data and prevent cyberattacks.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Compliance with Regulations:</a:t>
            </a:r>
            <a:endParaRPr lang="en-GB" sz="2200" dirty="0">
              <a:solidFill>
                <a:srgbClr val="99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 HIPAA requirements by isolating sensitive health information from other network traffic.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Retail and Payment Systems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 DSS Compliance:</a:t>
            </a:r>
            <a:endParaRPr lang="en-GB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Isolating payment processing systems from other network components to comply with PCI DSS standards for protecting cardholder data.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Device Segmentation:</a:t>
            </a:r>
            <a:endParaRPr lang="en-GB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Separating IoT devices like point-of-sale (POS) terminals, kiosks, and inventory scanners from the main network.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C6B92-A195-59F2-0F1A-450D078C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212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3A10-E04C-B18B-26BE-298656E99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6C4E-668E-84AC-D942-F72793F55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35901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8.5 Common Use Cases of Network Segmentation-----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8709D-C795-EEB7-A6CD-A3373EE60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35902"/>
            <a:ext cx="12192000" cy="652209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Industrial Control Systems (ICS)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OT/IT Segmentation:</a:t>
            </a:r>
            <a:endParaRPr lang="en-GB" sz="2400" dirty="0">
              <a:solidFill>
                <a:srgbClr val="99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Separating operational technology (OT) systems, such as SCADA, from IT systems to prevent cross-network contamination or attacks.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 Infrastructure Protection:</a:t>
            </a:r>
            <a:endParaRPr lang="en-GB" sz="2400" dirty="0">
              <a:solidFill>
                <a:srgbClr val="99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Isolating critical infrastructure components in utilities and manufacturing plants to improve resilience against attacks.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Educational Institutions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vs. Faculty Networks:</a:t>
            </a:r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separate network segments for students, staff, and faculty to ensure fair resource allocation and security.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Data Isolation:</a:t>
            </a:r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Protecting sensitive academic or research data from general network traffic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B82EA-C22D-CB72-7357-FFD4D42C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6905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D75FF-206F-68AF-DFB7-57856E8E7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CEB9-697A-4CF4-8BF7-BDBDC0FA6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35901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8.5 Common Use Cases of Network Segmentation-----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208D-14CE-AB36-C9BB-0B1258F74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2596"/>
            <a:ext cx="12192000" cy="661540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Cloud Environments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Workload Isolation:</a:t>
            </a:r>
            <a:endParaRPr lang="en-GB" sz="2400" dirty="0">
              <a:solidFill>
                <a:srgbClr val="99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Isolating different virtual machines (VMs) or cloud services in a multi-tenant cloud environment to improve security.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Multi-Region Networking:</a:t>
            </a:r>
            <a:endParaRPr lang="en-GB" sz="2400" dirty="0">
              <a:solidFill>
                <a:srgbClr val="99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segmentation to manage traffic between cloud regions efficiently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Smart Homes and IoT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Isolation:</a:t>
            </a:r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Separating IoT devices like smart cameras, thermostats, and speakers from personal devices like laptops and smartphones.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Remote Access:</a:t>
            </a:r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Isolating remote access points to prevent unauthorized access to home networks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965D7-97EA-AA74-AE80-14DD280A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0466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C062B-76E0-5FF2-FC51-F64EDB2D8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5CDAE-6FB4-6B12-7FCF-CC015EE3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35901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8.5 Common Use Cases of Network Segmentation-----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9D0FA-D8AE-8E3C-F07A-FB40EC2B7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7952"/>
            <a:ext cx="12192000" cy="669004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3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Service Providers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3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Traffic Isolation:</a:t>
            </a:r>
            <a:endParaRPr lang="en-GB" sz="2300" dirty="0">
              <a:solidFill>
                <a:srgbClr val="99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that each customer’s traffic is isolated from others in shared network environments.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3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Bandwidth Management:</a:t>
            </a:r>
            <a:endParaRPr lang="en-GB" sz="2300" dirty="0">
              <a:solidFill>
                <a:srgbClr val="99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helps manage bandwidth allocation among users or services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3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Government and </a:t>
            </a:r>
            <a:r>
              <a:rPr lang="en-GB" sz="23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Defense</a:t>
            </a:r>
            <a:endParaRPr lang="en-GB" sz="23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Classified Network Segmentation:</a:t>
            </a:r>
            <a:endParaRPr lang="en-GB" sz="23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Isolating classified networks from unclassified ones to protect sensitive data and ensure national security.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Disaster Recovery Segmentation:</a:t>
            </a:r>
            <a:endParaRPr lang="en-GB" sz="23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Segmenting disaster recovery sites from production networks to enable effective failover during crises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GB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A5E94-4AA9-68E4-216A-61270CA8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0887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DB23-04CB-D9D9-0F22-17CFE218A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317240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of Network Segmentation: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6B3B7-8B4E-3AA0-4327-B9930D4AC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3265"/>
            <a:ext cx="12192000" cy="6624735"/>
          </a:xfrm>
        </p:spPr>
        <p:txBody>
          <a:bodyPr>
            <a:no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Complexity: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just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Designing and maintaining segmented networks can be resource-intensive.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Cost: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just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Requires investment in hardware and software, especially for physical segmentation or advanced tools like SDN.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Policy Management: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just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Managing access rules and policies across multiple segments can be challenging.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Scenario: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Imagine a corporate network with three departments: HR, IT, and Finance.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department is assigned a VLAN.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Inter-department traffic is controlled using a router and firewalls.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guest network is isolated and restricted from accessing internal resources.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4B0E9-D644-635D-1FE6-4C6C31B0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3052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BBD6-73BA-3B97-8150-A2E695B29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269755" cy="307911"/>
          </a:xfrm>
        </p:spPr>
        <p:txBody>
          <a:bodyPr>
            <a:noAutofit/>
          </a:bodyPr>
          <a:lstStyle/>
          <a:p>
            <a:pPr algn="ctr"/>
            <a:b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How bridges, switches, and routers are used to physically segment a network?</a:t>
            </a:r>
            <a:br>
              <a:rPr lang="en-GB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7F7A4-8856-E566-7741-EB21F2F99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7910"/>
            <a:ext cx="12192000" cy="655008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Bridges, switches, and routers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critical devices in networking that help to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physically segment a network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better performance, scalability, and security.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Here’s how each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Bridges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bridge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Layer 2 device that connects two or more network segments and controls the flow of traffic between them.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It Segments: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Collision Domain: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just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bridge divides a network into multiple collision domains.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C63D3-53A8-252E-B32C-599B5ACC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7019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A876F-65A5-9401-B199-62C4E1204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66BF-9E2C-88CE-CCC3-07F32D09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269755" cy="307911"/>
          </a:xfrm>
        </p:spPr>
        <p:txBody>
          <a:bodyPr>
            <a:noAutofit/>
          </a:bodyPr>
          <a:lstStyle/>
          <a:p>
            <a:pPr algn="ctr"/>
            <a:b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How bridges, switches, and routers are used to physically segment a network?----</a:t>
            </a:r>
            <a:br>
              <a:rPr lang="en-GB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46D70-CB04-BD30-1293-7EDB7D649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7910"/>
            <a:ext cx="12192000" cy="6550089"/>
          </a:xfrm>
        </p:spPr>
        <p:txBody>
          <a:bodyPr>
            <a:noAutofit/>
          </a:bodyPr>
          <a:lstStyle/>
          <a:p>
            <a:pPr marR="0" lvl="1" algn="just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Reduces collisions by forwarding traffic only to the segment where the destination device resides.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Broadcast Domain: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just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segments connected by a bridge remain in the same broadcast domain, meaning broadcast traffic is not segmented.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Case: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Small networks with limited devices where basic segmentation is needed.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Connecting two LAN segments to reduce collision traffic.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43F4A-A215-E560-18CD-8FC34D09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52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3D79A-6B9A-72DA-968B-EB358C7BA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A1025-CB01-2A81-DF1B-423CF734F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19877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Internetworking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11E24-D1FE-D697-F6FC-77DB57778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7911"/>
            <a:ext cx="12191999" cy="6550088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endParaRPr lang="en-GB" sz="2400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include:</a:t>
            </a:r>
          </a:p>
          <a:p>
            <a:pPr lvl="2"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(Internet Protocol)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(Transmission Control Protocol)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(User Datagram Protocol)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connectionless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Addressing</a:t>
            </a:r>
            <a:endParaRPr lang="en-GB" sz="2400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IPv4 (32-bit)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IPv6 (128-bit) formats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Subnetting</a:t>
            </a:r>
            <a:endParaRPr lang="en-GB" sz="2400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sub-networks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93873-8C56-90A9-3088-B1AC452B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212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BA75A-FDD4-7C87-554A-775475485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9B252-F9C8-6096-BE6D-C03B4BA4D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269755" cy="307911"/>
          </a:xfrm>
        </p:spPr>
        <p:txBody>
          <a:bodyPr>
            <a:noAutofit/>
          </a:bodyPr>
          <a:lstStyle/>
          <a:p>
            <a:pPr algn="ctr"/>
            <a:b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How bridges, switches, and routers are used to physically segment a network?----</a:t>
            </a:r>
            <a:br>
              <a:rPr lang="en-GB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14692-6677-2B43-136A-B97464412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7910"/>
            <a:ext cx="12192000" cy="6550089"/>
          </a:xfrm>
        </p:spPr>
        <p:txBody>
          <a:bodyPr>
            <a:no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Switches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more advanced Layer 2 (or Layer 3 for multi-layer switches) device that connects devices within a network and segments traffic on a per-port basis.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It Segments: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Collision Domain: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port on a switch creates a separate collision domain.</a:t>
            </a:r>
          </a:p>
          <a:p>
            <a:pPr marR="0" lvl="1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Prevents data collisions by directing traffic only to the intended recipient's port.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Broadcast Domain: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devices connected to a switch are part of the same broadcast domain by default.</a:t>
            </a:r>
          </a:p>
          <a:p>
            <a:pPr marL="457200" marR="0" lvl="1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VLANs (Virtual Local Area Networks):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F8B2E-47B5-12BA-495D-7AA74FB4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4573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13ED4-05B8-8481-E4F4-9A8B1DEB4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F1E1-B408-959E-DD1D-024474E9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269755" cy="307911"/>
          </a:xfrm>
        </p:spPr>
        <p:txBody>
          <a:bodyPr>
            <a:noAutofit/>
          </a:bodyPr>
          <a:lstStyle/>
          <a:p>
            <a:pPr algn="ctr"/>
            <a:b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How bridges, switches, and routers are used to physically segment a network?----</a:t>
            </a:r>
            <a:br>
              <a:rPr lang="en-GB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32BFF-70B0-A299-AC4E-5738BDEB2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7910"/>
            <a:ext cx="12192000" cy="6550089"/>
          </a:xfrm>
        </p:spPr>
        <p:txBody>
          <a:bodyPr>
            <a:noAutofit/>
          </a:bodyPr>
          <a:lstStyle/>
          <a:p>
            <a:pPr marR="0" lvl="2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VLANs on a switch can segment a network into multiple broadcast domains.</a:t>
            </a:r>
          </a:p>
          <a:p>
            <a:pPr marR="0" lvl="2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Devices in different VLANs cannot communicate without a router or Layer 3 device.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Case: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Medium to large networks where fine-grained segmentation and performance are required.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A switch with VLANs to isolate traffic for HR, Finance, and IT departments.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9AA8F-DC58-CBD2-E2AB-5D58EEE2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1479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2D320-8FEB-06D3-A30E-628AB5B48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6BE1-F3FC-A1C5-878D-77755326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269755" cy="307911"/>
          </a:xfrm>
        </p:spPr>
        <p:txBody>
          <a:bodyPr>
            <a:noAutofit/>
          </a:bodyPr>
          <a:lstStyle/>
          <a:p>
            <a:pPr algn="ctr"/>
            <a:b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How bridges, switches, and routers are used to physically segment a network?----</a:t>
            </a:r>
            <a:br>
              <a:rPr lang="en-GB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B731-4698-A3AA-F726-0E514938C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7911"/>
            <a:ext cx="12192000" cy="655008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Routers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GB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Layer 3 device that connects different networks and routes traffic between them based on IP addresses.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Segments: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 Domain:</a:t>
            </a:r>
            <a:endParaRPr lang="en-GB"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Routers do not deal with collision domains directly as they operate at Layer 3.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Collisions are typically managed by the switches and bridges connected to the router.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 Domain:</a:t>
            </a:r>
            <a:endParaRPr lang="en-GB"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Routers break up broadcast domains because they do not forward Layer 2 broadcast traffic.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router interface creates a separate broadcast domain, ensuring broadcast traffic stays within its own segment.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networks or when communication between different networks is required.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 router connecting subnets for different branches of a company or routing traffic between VLANs.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GB"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A551D-9078-9AC0-8E36-5565CAAF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4877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0C51D-D83C-CD7F-0E5B-C86DA71A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270587"/>
          </a:xfrm>
        </p:spPr>
        <p:txBody>
          <a:bodyPr>
            <a:noAutofit/>
          </a:bodyPr>
          <a:lstStyle/>
          <a:p>
            <a:pPr algn="ctr"/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11. Comparison of Bridge, Switch, and Router in Network Segmentation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3DB800-A80B-C56E-AA67-2C05D8AE2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262572"/>
              </p:ext>
            </p:extLst>
          </p:nvPr>
        </p:nvGraphicFramePr>
        <p:xfrm>
          <a:off x="0" y="429207"/>
          <a:ext cx="12083145" cy="6137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560">
                  <a:extLst>
                    <a:ext uri="{9D8B030D-6E8A-4147-A177-3AD203B41FA5}">
                      <a16:colId xmlns:a16="http://schemas.microsoft.com/office/drawing/2014/main" val="1024839618"/>
                    </a:ext>
                  </a:extLst>
                </a:gridCol>
                <a:gridCol w="3321698">
                  <a:extLst>
                    <a:ext uri="{9D8B030D-6E8A-4147-A177-3AD203B41FA5}">
                      <a16:colId xmlns:a16="http://schemas.microsoft.com/office/drawing/2014/main" val="4114007465"/>
                    </a:ext>
                  </a:extLst>
                </a:gridCol>
                <a:gridCol w="2668555">
                  <a:extLst>
                    <a:ext uri="{9D8B030D-6E8A-4147-A177-3AD203B41FA5}">
                      <a16:colId xmlns:a16="http://schemas.microsoft.com/office/drawing/2014/main" val="2776467206"/>
                    </a:ext>
                  </a:extLst>
                </a:gridCol>
                <a:gridCol w="2164703">
                  <a:extLst>
                    <a:ext uri="{9D8B030D-6E8A-4147-A177-3AD203B41FA5}">
                      <a16:colId xmlns:a16="http://schemas.microsoft.com/office/drawing/2014/main" val="1107499987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672811366"/>
                    </a:ext>
                  </a:extLst>
                </a:gridCol>
              </a:tblGrid>
              <a:tr h="4124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Devices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Collision Domain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Broadcast Domain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859522"/>
                  </a:ext>
                </a:extLst>
              </a:tr>
              <a:tr h="4124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Bridge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Divides a network into smaller collision domains.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broadcast domain.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2 (Data Link)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 networks.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774645"/>
                  </a:ext>
                </a:extLst>
              </a:tr>
              <a:tr h="4124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Switch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Each port creates a separate collision domain.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VLANs divide broadcast domains.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2/3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to large networks.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84327"/>
                  </a:ext>
                </a:extLst>
              </a:tr>
              <a:tr h="4124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Operates at Layer 3, relies on switches for collision domain management.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Each interface creates a separate broadcast domain.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3 (Network)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 networks or internetworking.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664663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637DF4-20D9-A256-6DEB-B90B9186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4000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6478E-0BA9-85CA-53DF-7412A320A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354562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Example Network Segmentation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EC140-6E2C-C727-F3C9-83DD23115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54564"/>
            <a:ext cx="12192000" cy="650343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Access Layer:</a:t>
            </a:r>
            <a:endParaRPr lang="en-GB" sz="2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switch is used to connect end-user devices.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VLANs are created to separate traffic for different departments (e.g., HR, Finance, IT).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 Layer:</a:t>
            </a:r>
            <a:endParaRPr lang="en-GB" sz="2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switch or bridge aggregates traffic from access layer switches.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ACLs (Access Control Lists) on Layer 3 switches filter traffic.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Core Layer:</a:t>
            </a:r>
            <a:endParaRPr lang="en-GB" sz="2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router connects the VLANs and enables inter-VLAN communication.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Breaks broadcast domains and ensures routing between segments.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15558-C7B9-525C-2293-4776DB07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4355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A6DC-A126-3633-EB36-89D25278E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064482" cy="279917"/>
          </a:xfrm>
        </p:spPr>
        <p:txBody>
          <a:bodyPr>
            <a:noAutofit/>
          </a:bodyPr>
          <a:lstStyle/>
          <a:p>
            <a:pPr algn="ctr"/>
            <a:b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Benefits of Using Bridges, Switches, and Routers Together:</a:t>
            </a:r>
            <a:b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E45A4-D01D-8864-3DD0-D810A368F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9918"/>
            <a:ext cx="12192000" cy="657808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Optimized Traffic Flow:</a:t>
            </a:r>
            <a:endParaRPr lang="en-GB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Bridges and switches limit collision domains, improving performance within segments.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Routers prevent broadcast storms by isolating broadcast domains.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Scalability:</a:t>
            </a:r>
            <a:endParaRPr lang="en-GB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these devices allows for a hierarchical network design that supports growth.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Enhanced Security:</a:t>
            </a:r>
            <a:endParaRPr lang="en-GB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Routers and switches (with VLANs) enforce access controls, reducing the attack surface.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48F0F-2EEA-9E15-95F9-0B36C068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5989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8EA4-94C7-DE62-DF32-20B3F162E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821886" cy="242595"/>
          </a:xfrm>
        </p:spPr>
        <p:txBody>
          <a:bodyPr>
            <a:noAutofit/>
          </a:bodyPr>
          <a:lstStyle/>
          <a:p>
            <a:pPr algn="ctr"/>
            <a:b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 How routers are employed to create an internetwork</a:t>
            </a:r>
            <a:b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E88F7-119A-E713-C18E-0EEC8316E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42596"/>
            <a:ext cx="12192000" cy="6615404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 a critical role in creating an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enabling communication between different networks.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essentially a collection of separate networks that are interconnected and operate as a unified system.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Here's how routers facilitate this: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E5076-1F2A-892A-24BC-ED9249A2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3251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C4484-83F9-8256-F5FA-7CBBDC8C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"/>
            <a:ext cx="11282265" cy="279917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14.1 Functions of Routers in an Internetwork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15A8-FBD9-F2F4-6E0D-396B15E04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9918"/>
            <a:ext cx="12120464" cy="657808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 Packets Between Networks:</a:t>
            </a:r>
            <a:endParaRPr lang="en-GB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Routers operate at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3 (Network Layer)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OSI model.</a:t>
            </a: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use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forward data packets from one network to another.</a:t>
            </a: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maintaining 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table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routers determine the best path to send packets to their destination.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Connecting Heterogeneous Networks:</a:t>
            </a:r>
            <a:endParaRPr lang="en-GB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Routers can connect networks with different architectures, protocols, or technologies.</a:t>
            </a: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router can connect a LAN (Ethernet) to a WAN (Internet).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Broadcast Domain Isolation:</a:t>
            </a:r>
            <a:endParaRPr lang="en-GB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Routers do not forward Layer 2 broadcast traffic.</a:t>
            </a: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router interface creates a separate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 domain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preventing broadcast storms from spreading across the internetwork.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F2D31-D56F-8344-EE75-16D54BEA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5181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96BF1-5088-0EB6-63F9-0E1F2A62C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A8FC-A827-F3F7-F798-7E1933921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"/>
            <a:ext cx="11282265" cy="279917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14.2 Functions of Routers in an Internetwork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222E4-8FE2-F700-7946-111F8F590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9918"/>
            <a:ext cx="12120464" cy="657808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Traffic Management:</a:t>
            </a:r>
            <a:endParaRPr lang="en-GB" sz="2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Routers use protocols like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OSPF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BGP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manage traffic efficiently across multiple networks.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provide features like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filtering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prioritization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Inter-VLAN Routing:</a:t>
            </a:r>
            <a:endParaRPr lang="en-GB" sz="2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VLAN-enabled networks, routers (or Layer 3 switches) allow communication between devices in different VLANs.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Gateway to the Internet:</a:t>
            </a:r>
            <a:endParaRPr lang="en-GB" sz="2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router acts as a gateway to external networks like the Internet, enabling internal devices to access external resources.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BFC44-398A-E682-B45A-44AB632B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1529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8D50-B497-4D39-B1EA-121229B0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4646"/>
            <a:ext cx="11188959" cy="214604"/>
          </a:xfrm>
        </p:spPr>
        <p:txBody>
          <a:bodyPr>
            <a:noAutofit/>
          </a:bodyPr>
          <a:lstStyle/>
          <a:p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14.3 Key Technologies Used by Routers in Internetworking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52B47-C6F9-A900-6B45-77B70C12D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5" y="289250"/>
            <a:ext cx="12117355" cy="656875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Protocols: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Routing: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Manually configured routes for small, stable networks.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Routing: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Automatically learns and updates routes using protocols like: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 (Routing Information Protocol):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Simple protocol for small networks.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OSPF (Open Shortest Path First):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large, complex networks with fast convergence.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BGP (Border Gateway Protocol):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route traffic between autonomous systems (e.g., the Internet).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Address Translation (NAT):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Translates private IP addresses to a public IP address for devices accessing external networks.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multiple devices to share a single public IP address.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54904-7496-9238-DC83-AA7EAAA9A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95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E3D2C-55F5-83D0-DD65-3D5C99A7A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2C06-F6FB-822F-942B-F3F2351E3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19877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Internetworking Concepts----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78858-4F68-3B7F-CC6E-F57E20099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7911"/>
            <a:ext cx="12191999" cy="655008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DNS (Domain Name System)</a:t>
            </a:r>
            <a:endParaRPr lang="en-GB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human-readable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www.example.com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GB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addresses.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NAT (Network Address Translation)</a:t>
            </a:r>
            <a:endParaRPr lang="en-GB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</a:t>
            </a:r>
            <a:r>
              <a:rPr lang="en-GB" sz="28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8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VLANs (Virtual LANs)</a:t>
            </a:r>
            <a:endParaRPr lang="en-GB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GB" sz="28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8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regardless of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BDD08-2721-2722-3B19-FB4AE2E6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7485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6A35E-08B5-3FC7-420A-8B0731040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4C54-E6A9-CBA8-89E8-BED95185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4646"/>
            <a:ext cx="11188959" cy="214604"/>
          </a:xfrm>
        </p:spPr>
        <p:txBody>
          <a:bodyPr>
            <a:noAutofit/>
          </a:bodyPr>
          <a:lstStyle/>
          <a:p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14.3 Key Technologies Used by Routers in Internetworking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14B94-A5F7-1101-3BD8-E11BE80A8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5" y="289250"/>
            <a:ext cx="12117355" cy="656875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Access Control Lists (ACLs):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 traffic based on IP addresses, protocols, or ports.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security by blocking unauthorized access between networks.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Subnetting: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Divides a large network into smaller subnets.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Routers facilitate communication between subnets.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79290-5444-81FF-D32B-F5B72195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6354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3B3D-CC20-2D60-4547-2825536E3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35901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14.4 Steps to Create an Internetwork Using Routers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70894-88F5-871E-82E1-BDFF94F22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" y="335902"/>
            <a:ext cx="12126686" cy="6522097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Networks/Subnets:</a:t>
            </a:r>
            <a:endParaRPr lang="en-GB" sz="2400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different networks or subnets to be connected.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unique IP address ranges to each network.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Routers:</a:t>
            </a:r>
            <a:endParaRPr lang="en-GB" sz="2400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routers at the boundaries of each network.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routers have interfaces connected to the networks they need to route between.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Configure Routing:</a:t>
            </a:r>
            <a:endParaRPr lang="en-GB" sz="2400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static or dynamic routing protocols on the routers.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routing tables to ensure packets are forwarded to the correct destination.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NAT (if required):</a:t>
            </a:r>
            <a:endParaRPr lang="en-GB" sz="2400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NAT on the router if devices in the internetwork need Internet access.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Security Policies:</a:t>
            </a:r>
            <a:endParaRPr lang="en-GB" sz="2400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ACLs to control traffic between networks.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firewalls or intrusion prevention systems for added security.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CC253-E25C-5C36-16CE-2E1137F5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7955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35C9-7F98-FF8B-5316-7DFF54D0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317241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14.5 Example of Router Deployment in an Internetwork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F13A-9ADE-6943-8E67-4D0B97411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6" y="317240"/>
            <a:ext cx="12108024" cy="654075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Scenario:</a:t>
            </a:r>
            <a:endParaRPr lang="en-GB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three networks:</a:t>
            </a:r>
          </a:p>
          <a:p>
            <a:pPr marL="1143000" lvl="2" indent="-2286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 (192.168.1.0/24)</a:t>
            </a:r>
          </a:p>
          <a:p>
            <a:pPr marL="1143000" lvl="2" indent="-2286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B (192.168.2.0/24)</a:t>
            </a:r>
          </a:p>
          <a:p>
            <a:pPr marL="1143000" lvl="2" indent="-2286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C (192.168.3.0/24)</a:t>
            </a: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networks need to communicate with one another and access the Internet.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Using Routers:</a:t>
            </a:r>
            <a:endParaRPr lang="en-GB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Interconnect Networks: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router is configured with three interfaces:</a:t>
            </a:r>
          </a:p>
          <a:p>
            <a:pPr lvl="3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1: 192.168.1.1 (connected to Network A)</a:t>
            </a:r>
          </a:p>
          <a:p>
            <a:pPr lvl="3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2: 192.168.2.1 (connected to Network B)</a:t>
            </a:r>
          </a:p>
          <a:p>
            <a:pPr lvl="3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3: 192.168.3.1 (connected to Network 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54AD7-3CC4-9BA4-F5D2-20EB0726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132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EE6B6-E376-EC2D-2354-8CB3DC1B0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3236-F93C-86C0-BE89-DF4397A1F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317241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14.5 Example of Router Deployment in an Internetwork-----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0637E-9C68-11F8-FB4B-01DCF25E5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6" y="317240"/>
            <a:ext cx="12108024" cy="6540759"/>
          </a:xfrm>
        </p:spPr>
        <p:txBody>
          <a:bodyPr>
            <a:noAutofit/>
          </a:bodyPr>
          <a:lstStyle/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Routing Configuration:</a:t>
            </a:r>
            <a:endParaRPr lang="en-GB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or dynamic routes are configured to enable packet forwarding between the networks.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NAT for Internet Access:</a:t>
            </a:r>
            <a:endParaRPr lang="en-GB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NAT on the router for outbound Internet access.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22721-8F90-2D17-0785-8CB77AC5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3290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6163-D553-3307-1E10-5CF0F05F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645"/>
            <a:ext cx="10515600" cy="261257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14.6 Advantages of Using Routers for Internetworking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BCAA1-CA7B-BD89-7E52-559EFDA90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97" y="335902"/>
            <a:ext cx="11961845" cy="644745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  <a:endParaRPr lang="en-GB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supports the growth of networks by interconnecting new subnets.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 Isolation:</a:t>
            </a:r>
            <a:endParaRPr lang="en-GB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 traffic is confined to individual networks, 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improving performance.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Security:</a:t>
            </a:r>
            <a:endParaRPr lang="en-GB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ACLs and NAT provide control and protection against unauthorized access.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Interoperability:</a:t>
            </a:r>
            <a:endParaRPr lang="en-GB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communication between networks using different technologies.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FA028-39E4-B26D-C9A9-9BE31110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4027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A385-CF33-5C01-FA98-748B9CA1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94521"/>
          </a:xfrm>
        </p:spPr>
        <p:txBody>
          <a:bodyPr>
            <a:noAutofit/>
          </a:bodyPr>
          <a:lstStyle/>
          <a:p>
            <a:b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 Internetworking Models (three-Layer Hierarchical Model)</a:t>
            </a:r>
            <a:b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87A03-C17D-55C4-2C81-B6180A39A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373224"/>
            <a:ext cx="12061371" cy="6484775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Three-Layer Hierarchical Model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GB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used to </a:t>
            </a: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divides the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each with 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layers help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manageability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widely used in </a:t>
            </a:r>
            <a:r>
              <a:rPr lang="en-GB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enterprise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those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88B05-FEDD-A762-6217-5533BFD4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1965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F050-577A-CEAD-6A98-1603EC17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261256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15.1 The Three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2DC10-0160-8E3C-7895-75961D4E5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3" y="93306"/>
            <a:ext cx="12045821" cy="664339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GB" sz="23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Access Layer</a:t>
            </a:r>
            <a:r>
              <a:rPr lang="en-GB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3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Role:</a:t>
            </a:r>
            <a:r>
              <a:rPr lang="en-GB" sz="2300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where </a:t>
            </a:r>
            <a:r>
              <a:rPr lang="en-GB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devices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(like </a:t>
            </a:r>
            <a:r>
              <a:rPr lang="en-GB" sz="23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computers, printers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3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3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phones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23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GB" sz="23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GB" sz="23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3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3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3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3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GB" sz="23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Functions:</a:t>
            </a:r>
            <a:endParaRPr lang="en-GB" sz="2300" dirty="0">
              <a:solidFill>
                <a:srgbClr val="99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end-user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3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3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3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forwarding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within the </a:t>
            </a:r>
            <a:r>
              <a:rPr lang="en-GB" sz="23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3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3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23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2"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policies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</a:t>
            </a:r>
            <a:r>
              <a:rPr lang="en-GB" sz="23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authentication, VLAN assignments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2"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</a:t>
            </a:r>
            <a:r>
              <a:rPr lang="en-GB" sz="23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controlling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</a:t>
            </a:r>
            <a:r>
              <a:rPr lang="en-GB" sz="23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GB" sz="23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certain </a:t>
            </a:r>
            <a:r>
              <a:rPr lang="en-GB" sz="23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parts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sz="23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GB" sz="23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Components:</a:t>
            </a:r>
            <a:r>
              <a:rPr lang="en-GB" sz="2300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3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3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switches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3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wireless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3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3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3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end-user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3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059A8-D966-FFCC-4A03-6B1A4DF2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7753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986A4-6964-A20F-96A2-DD7562FBB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B2D0-4E8B-8957-C776-3CCCEBC7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261256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15.1 The Three Layers------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B038D-E7C2-2C9A-C3BD-C40AA22DC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61258"/>
            <a:ext cx="11999166" cy="687666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GB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Distribution Layer:</a:t>
            </a:r>
            <a:endParaRPr lang="en-GB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Role:</a:t>
            </a:r>
            <a:r>
              <a:rPr lang="en-GB" sz="2200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routing, traffic filtering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ensuring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GB" sz="2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GB" sz="22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Functions:</a:t>
            </a:r>
            <a:endParaRPr lang="en-GB" sz="2200" dirty="0">
              <a:solidFill>
                <a:srgbClr val="99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different </a:t>
            </a:r>
            <a:r>
              <a:rPr lang="en-GB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inter-VLAN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2"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enforcement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</a:t>
            </a:r>
            <a:r>
              <a:rPr lang="en-GB" sz="22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of Service, security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2"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Redundancy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balancing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GB" sz="22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Components:</a:t>
            </a:r>
            <a:r>
              <a:rPr lang="en-GB" sz="2200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2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switches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F5180-25E9-3B9F-3117-D5138396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9976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75479-D5D8-F7EB-CE2B-5DEFD5D76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6C32-AAE3-3921-E89F-988F98F5F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261256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15.1 The Three Layers------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508F1-F83B-A4DB-3C85-9187C958A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3" y="261258"/>
            <a:ext cx="12045821" cy="659674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Core Layer:</a:t>
            </a:r>
            <a:endParaRPr lang="en-GB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Role:</a:t>
            </a:r>
            <a:r>
              <a:rPr lang="en-GB" sz="2400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responsible for </a:t>
            </a:r>
            <a:r>
              <a:rPr lang="en-GB" sz="24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high-speed, reliable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between </a:t>
            </a:r>
            <a:r>
              <a:rPr lang="en-GB" sz="24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parts of the </a:t>
            </a:r>
            <a:r>
              <a:rPr lang="en-GB" sz="24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to </a:t>
            </a:r>
            <a:r>
              <a:rPr lang="en-GB" sz="24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typically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Functions:</a:t>
            </a:r>
            <a:endParaRPr lang="en-GB" sz="2400" dirty="0">
              <a:solidFill>
                <a:srgbClr val="99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Backbone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High-speed data transfer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Interconnection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different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</a:t>
            </a:r>
            <a:r>
              <a:rPr lang="en-GB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 connections).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Components:</a:t>
            </a:r>
            <a:r>
              <a:rPr lang="en-GB" sz="2400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High-performance core routers, core switches.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C64C1-9049-364C-245E-DA968C53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2072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ADC0-EC83-AC27-DB2D-698A554F2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5"/>
            <a:ext cx="10515600" cy="270587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15.2 Benefits of the Three-Layer Hierarchical Model: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D111B-72F9-41C0-72BE-45E57A211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5" y="335902"/>
            <a:ext cx="12036490" cy="645678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Scalability:</a:t>
            </a:r>
            <a:r>
              <a:rPr lang="en-GB" sz="24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needed.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Redundancy and Reliability:</a:t>
            </a:r>
            <a:r>
              <a:rPr lang="en-GB" sz="24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GB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GB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GB" sz="24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4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redundancy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failover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4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Simplified Troubleshooting:</a:t>
            </a:r>
            <a:r>
              <a:rPr lang="en-GB" sz="24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model’s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makes it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Security and Policy Enforcement:</a:t>
            </a:r>
            <a:r>
              <a:rPr lang="en-GB" sz="24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 (distribution layer)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core </a:t>
            </a:r>
            <a:r>
              <a:rPr lang="en-GB" sz="24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policies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en-GB" sz="24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enforced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GB" sz="24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appropriate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48F32-277B-2B65-F072-9D3C6ADD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519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BC43F-0CF2-7A47-BB0D-F609B9730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5BC02-3B3B-0A59-3AB4-2C2B6721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19877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Internetworking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671BF-337F-F35F-95EC-72D876240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67" y="307910"/>
            <a:ext cx="11971176" cy="6400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 Model</a:t>
            </a:r>
            <a:endParaRPr lang="en-GB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8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conceptual framework</a:t>
            </a:r>
            <a:r>
              <a:rPr lang="en-GB" sz="2800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GB" sz="28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</a:p>
          <a:p>
            <a:pPr marL="1143000" lvl="2" indent="-2286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Link</a:t>
            </a:r>
          </a:p>
          <a:p>
            <a:pPr marL="1143000" lvl="2" indent="-2286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 marL="1143000" lvl="2" indent="-2286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</a:p>
          <a:p>
            <a:pPr marL="1143000" lvl="2" indent="-2286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</a:p>
          <a:p>
            <a:pPr marL="1143000" lvl="2" indent="-2286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</a:p>
          <a:p>
            <a:pPr marL="1143000" lvl="2" indent="-2286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ECF56-7900-6D90-BA8C-1255B141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268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DF4AA-B70D-7F0E-7E93-226E565AF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688E-3935-5BC3-AA9B-21D67503D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19877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Internetworking Models-----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69BB1-B35A-2D51-314C-D62FBD405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67" y="307910"/>
            <a:ext cx="11971176" cy="64008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TCP/IP Model</a:t>
            </a:r>
            <a:endParaRPr lang="en-GB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32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Access</a:t>
            </a:r>
          </a:p>
          <a:p>
            <a:pPr marL="1143000" lvl="2" indent="-2286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</a:p>
          <a:p>
            <a:pPr marL="1143000" lvl="2" indent="-2286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</a:p>
          <a:p>
            <a:pPr marL="1143000" lvl="2" indent="-2286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54622-4D48-DB86-4B7F-3A5E2DB6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355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64370-D48F-C68A-C250-1C75C0CFD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1936-9FC1-C6C5-9966-541C60B7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82554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Network Topologies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609B9-408B-9B5C-0ED0-85E0AC110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5" y="382554"/>
            <a:ext cx="12117355" cy="647544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GB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GB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single </a:t>
            </a:r>
            <a:r>
              <a:rPr lang="en-GB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backbone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every other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ensuring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redundancy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fault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tolerance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topologies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used for complex network architectures.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E4403-1893-80CF-F493-F138FF7D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9684-7B8E-430A-B906-55EA5276426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340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6360</Words>
  <Application>Microsoft Office PowerPoint</Application>
  <PresentationFormat>Widescreen</PresentationFormat>
  <Paragraphs>753</Paragraphs>
  <Slides>69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Calibri Light</vt:lpstr>
      <vt:lpstr>Times New Roman</vt:lpstr>
      <vt:lpstr>Wingdings</vt:lpstr>
      <vt:lpstr>Office Theme</vt:lpstr>
      <vt:lpstr>CHAPTER FIVE </vt:lpstr>
      <vt:lpstr>1. Internetworking Basics</vt:lpstr>
      <vt:lpstr>1.1 Key Components of Internetworking</vt:lpstr>
      <vt:lpstr>1.1 Key Components of Internetworking-----</vt:lpstr>
      <vt:lpstr>1.2 Internetworking Concepts</vt:lpstr>
      <vt:lpstr>1.2 Internetworking Concepts----</vt:lpstr>
      <vt:lpstr>1.3 Internetworking Models</vt:lpstr>
      <vt:lpstr>1.3 Internetworking Models-----</vt:lpstr>
      <vt:lpstr>3 Network Topologies</vt:lpstr>
      <vt:lpstr>1.4 Benefits of Internetworking</vt:lpstr>
      <vt:lpstr> 2 Internet Working Management </vt:lpstr>
      <vt:lpstr> 2 Internet Working Management------ </vt:lpstr>
      <vt:lpstr>3. Network Monitoring and Performance Management</vt:lpstr>
      <vt:lpstr>3. Network Monitoring and Performance Management-----</vt:lpstr>
      <vt:lpstr> 3.1 Fault Management </vt:lpstr>
      <vt:lpstr> 3.1 Fault Management---- </vt:lpstr>
      <vt:lpstr> 3.2 Configuration Management </vt:lpstr>
      <vt:lpstr> 3.2 Configuration Management------ </vt:lpstr>
      <vt:lpstr> 3.3 Security Management </vt:lpstr>
      <vt:lpstr> 3.3 Security Management-------</vt:lpstr>
      <vt:lpstr> 3.4 Network Optimization </vt:lpstr>
      <vt:lpstr>3.5  Traffic Management</vt:lpstr>
      <vt:lpstr> 4. Internet Working Protocols </vt:lpstr>
      <vt:lpstr> 4. Internet Working Protocols----- </vt:lpstr>
      <vt:lpstr> 5. Challenges in Internet Working Management </vt:lpstr>
      <vt:lpstr> 5. Challenges in Internet Working Management---- </vt:lpstr>
      <vt:lpstr> 6. Tools for Internet Working Management </vt:lpstr>
      <vt:lpstr> 6. Tools for Internet Working Management---- </vt:lpstr>
      <vt:lpstr> 6. Tools for Internet Working Management---- </vt:lpstr>
      <vt:lpstr>7. Collision and Broadcast Domain</vt:lpstr>
      <vt:lpstr>7.1 Devices Impacting Collision Domains</vt:lpstr>
      <vt:lpstr>7. Collision and Broadcast Domain------</vt:lpstr>
      <vt:lpstr>Devices Impacting Broadcast Domains:</vt:lpstr>
      <vt:lpstr>   Comparison of Collision and Broadcast Domains  </vt:lpstr>
      <vt:lpstr> Illustration: </vt:lpstr>
      <vt:lpstr> 8. Network Segmentation </vt:lpstr>
      <vt:lpstr> 8.1 Purpose of Network Segmentation: </vt:lpstr>
      <vt:lpstr> 8.2 Types of Network Segmentation: </vt:lpstr>
      <vt:lpstr> 8.3 Techniques for Implementing Network Segmentation: </vt:lpstr>
      <vt:lpstr> 8.3 Techniques for Implementing Network Segmentation:---- </vt:lpstr>
      <vt:lpstr> 8.4 Benefits of Network Segmentation: </vt:lpstr>
      <vt:lpstr> 8.5 Common Use Cases of Network Segmentation : </vt:lpstr>
      <vt:lpstr> 8.5 Common Use Cases of Network Segmentation----- </vt:lpstr>
      <vt:lpstr> 8.5 Common Use Cases of Network Segmentation----- </vt:lpstr>
      <vt:lpstr> 8.5 Common Use Cases of Network Segmentation----- </vt:lpstr>
      <vt:lpstr> 8.5 Common Use Cases of Network Segmentation----- </vt:lpstr>
      <vt:lpstr> 9. Challenges of Network Segmentation: </vt:lpstr>
      <vt:lpstr> 10. How bridges, switches, and routers are used to physically segment a network? </vt:lpstr>
      <vt:lpstr> 10. How bridges, switches, and routers are used to physically segment a network?---- </vt:lpstr>
      <vt:lpstr> 10. How bridges, switches, and routers are used to physically segment a network?---- </vt:lpstr>
      <vt:lpstr> 10. How bridges, switches, and routers are used to physically segment a network?---- </vt:lpstr>
      <vt:lpstr> 10. How bridges, switches, and routers are used to physically segment a network?---- </vt:lpstr>
      <vt:lpstr> 11. Comparison of Bridge, Switch, and Router in Network Segmentation </vt:lpstr>
      <vt:lpstr>12. Example Network Segmentation Setup</vt:lpstr>
      <vt:lpstr> 13. Benefits of Using Bridges, Switches, and Routers Together: </vt:lpstr>
      <vt:lpstr> 14. How routers are employed to create an internetwork </vt:lpstr>
      <vt:lpstr> 14.1 Functions of Routers in an Internetwork </vt:lpstr>
      <vt:lpstr> 14.2 Functions of Routers in an Internetwork </vt:lpstr>
      <vt:lpstr> 14.3 Key Technologies Used by Routers in Internetworking </vt:lpstr>
      <vt:lpstr> 14.3 Key Technologies Used by Routers in Internetworking </vt:lpstr>
      <vt:lpstr> 14.4 Steps to Create an Internetwork Using Routers </vt:lpstr>
      <vt:lpstr> 14.5 Example of Router Deployment in an Internetwork </vt:lpstr>
      <vt:lpstr> 14.5 Example of Router Deployment in an Internetwork----- </vt:lpstr>
      <vt:lpstr> 14.6 Advantages of Using Routers for Internetworking </vt:lpstr>
      <vt:lpstr> 15. Internetworking Models (three-Layer Hierarchical Model) </vt:lpstr>
      <vt:lpstr>15.1 The Three Layers</vt:lpstr>
      <vt:lpstr>15.1 The Three Layers------</vt:lpstr>
      <vt:lpstr>15.1 The Three Layers------</vt:lpstr>
      <vt:lpstr> 15.2 Benefits of the Three-Layer Hierarchical Model: 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FIVE </dc:title>
  <dc:creator>ismail - [2010]</dc:creator>
  <cp:lastModifiedBy>King</cp:lastModifiedBy>
  <cp:revision>54</cp:revision>
  <dcterms:created xsi:type="dcterms:W3CDTF">2022-08-22T12:43:31Z</dcterms:created>
  <dcterms:modified xsi:type="dcterms:W3CDTF">2024-12-31T19:20:31Z</dcterms:modified>
</cp:coreProperties>
</file>