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0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4C15-8D3A-5642-8AC9-7B5624F1E52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9003-57D4-004C-8B62-664B036DB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4482-5C40-224E-B40B-126DD26D3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Valuation Analysis Update for </a:t>
            </a:r>
            <a:r>
              <a:rPr lang="en-US" dirty="0" err="1"/>
              <a:t>LendingCasas</a:t>
            </a:r>
            <a:r>
              <a:rPr lang="en-US" dirty="0"/>
              <a:t> Inc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07F98-819C-4E49-A6BE-43182215D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Edward Mendoza</a:t>
            </a:r>
          </a:p>
        </p:txBody>
      </p:sp>
    </p:spTree>
    <p:extLst>
      <p:ext uri="{BB962C8B-B14F-4D97-AF65-F5344CB8AC3E}">
        <p14:creationId xmlns:p14="http://schemas.microsoft.com/office/powerpoint/2010/main" val="112147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6EF8C-6E11-634A-85B1-2383C6B2A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777E6B4-57BD-3142-A5E6-C042F126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F538-D4CF-7A4E-9FF2-0BFD1F2F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CC35-5E17-F542-89F0-D87CB1DA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LendingCasas</a:t>
            </a:r>
            <a:r>
              <a:rPr lang="en-US" dirty="0"/>
              <a:t> Inc. is a fin-tech start-up in the mortgage lending space dedicated to building a proprietary algorithmic model that accurately predicts home values based on the attributes of the property within a given location.</a:t>
            </a:r>
          </a:p>
          <a:p>
            <a:r>
              <a:rPr lang="en-US" dirty="0"/>
              <a:t>Although some aspects of the valuation analysis is highly traditional (reviewing county records, cross-housing analysis), the company is determined to improve upon their model by ”lending” credence to this model in order to streamline the brick-and-mortar calculations that most Valuation Analysts do on a daily basis.</a:t>
            </a:r>
          </a:p>
        </p:txBody>
      </p:sp>
    </p:spTree>
    <p:extLst>
      <p:ext uri="{BB962C8B-B14F-4D97-AF65-F5344CB8AC3E}">
        <p14:creationId xmlns:p14="http://schemas.microsoft.com/office/powerpoint/2010/main" val="155144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AE9-DC89-E244-9F80-00B08468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BD52-D283-AE4A-8487-A1969B82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providing an update about the proprietary model to the newly employed Valuation Analysts of </a:t>
            </a:r>
            <a:r>
              <a:rPr lang="en-US" dirty="0" err="1"/>
              <a:t>LendingCasas</a:t>
            </a:r>
            <a:r>
              <a:rPr lang="en-US" dirty="0"/>
              <a:t> Inc. to look out for the following key attributes of a property and ensure that they are given the information necessary to value the property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5663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E703-2049-B146-A045-2BEF34CA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Facts from Realtor as of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0891-A9E9-F34D-A3A1-802AC861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Listing Home Price - $267K </a:t>
            </a:r>
          </a:p>
          <a:p>
            <a:endParaRPr lang="en-US" dirty="0"/>
          </a:p>
          <a:p>
            <a:r>
              <a:rPr lang="en-US" dirty="0"/>
              <a:t>Median Listing Home Price/Sq Ft: $170</a:t>
            </a:r>
          </a:p>
          <a:p>
            <a:endParaRPr lang="en-US" dirty="0"/>
          </a:p>
          <a:p>
            <a:r>
              <a:rPr lang="en-US" dirty="0"/>
              <a:t>Median Sold Home Price: $248K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*Information Gathered from https://</a:t>
            </a:r>
            <a:r>
              <a:rPr lang="en-US" sz="1000" dirty="0" err="1"/>
              <a:t>www.realtor.com</a:t>
            </a:r>
            <a:r>
              <a:rPr lang="en-US" sz="1000" dirty="0"/>
              <a:t>/</a:t>
            </a:r>
            <a:r>
              <a:rPr lang="en-US" sz="1000" dirty="0" err="1"/>
              <a:t>realestateandhomes</a:t>
            </a:r>
            <a:r>
              <a:rPr lang="en-US" sz="1000" dirty="0"/>
              <a:t>-search/</a:t>
            </a:r>
            <a:r>
              <a:rPr lang="en-US" sz="1000" dirty="0" err="1"/>
              <a:t>Ames_IA</a:t>
            </a:r>
            <a:r>
              <a:rPr lang="en-US" sz="1000" dirty="0"/>
              <a:t>/overview</a:t>
            </a:r>
          </a:p>
        </p:txBody>
      </p:sp>
    </p:spTree>
    <p:extLst>
      <p:ext uri="{BB962C8B-B14F-4D97-AF65-F5344CB8AC3E}">
        <p14:creationId xmlns:p14="http://schemas.microsoft.com/office/powerpoint/2010/main" val="1081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3B3-4735-0E4B-9CAD-F7E7C826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Process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9CEA48-01DE-9146-A798-33E490A97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095" y="653695"/>
            <a:ext cx="7315200" cy="2970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34462-1D8F-DF4A-82F9-00BE203742DA}"/>
              </a:ext>
            </a:extLst>
          </p:cNvPr>
          <p:cNvSpPr txBox="1"/>
          <p:nvPr/>
        </p:nvSpPr>
        <p:spPr>
          <a:xfrm>
            <a:off x="4120928" y="3624573"/>
            <a:ext cx="552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Representation of My Null Values</a:t>
            </a:r>
          </a:p>
          <a:p>
            <a:endParaRPr lang="en-US" dirty="0"/>
          </a:p>
          <a:p>
            <a:r>
              <a:rPr lang="en-US" dirty="0"/>
              <a:t>How I scrubbed these values were the following: 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Dropped Columns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Imputed the mean for the empty columns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Added a zero where the number of nulls were less than 10 </a:t>
            </a:r>
          </a:p>
        </p:txBody>
      </p:sp>
    </p:spTree>
    <p:extLst>
      <p:ext uri="{BB962C8B-B14F-4D97-AF65-F5344CB8AC3E}">
        <p14:creationId xmlns:p14="http://schemas.microsoft.com/office/powerpoint/2010/main" val="8650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020-BE2D-B142-A8D1-2D0BC1CA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2726-555C-0140-A26D-0538F42C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Dummy Variables to the following features: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Bsmt</a:t>
            </a:r>
            <a:r>
              <a:rPr lang="en-US" dirty="0"/>
              <a:t> Qual</a:t>
            </a:r>
          </a:p>
          <a:p>
            <a:pPr lvl="1"/>
            <a:r>
              <a:rPr lang="en-US" dirty="0" err="1"/>
              <a:t>Exter</a:t>
            </a:r>
            <a:r>
              <a:rPr lang="en-US" dirty="0"/>
              <a:t> Qual</a:t>
            </a:r>
          </a:p>
          <a:p>
            <a:pPr lvl="1"/>
            <a:r>
              <a:rPr lang="en-US" dirty="0"/>
              <a:t>Kitchen Qual</a:t>
            </a:r>
          </a:p>
          <a:p>
            <a:pPr lvl="1"/>
            <a:r>
              <a:rPr lang="en-US" dirty="0"/>
              <a:t>House Style</a:t>
            </a:r>
          </a:p>
          <a:p>
            <a:pPr lvl="1"/>
            <a:r>
              <a:rPr lang="en-US" dirty="0"/>
              <a:t>Garage Finish</a:t>
            </a:r>
          </a:p>
        </p:txBody>
      </p:sp>
    </p:spTree>
    <p:extLst>
      <p:ext uri="{BB962C8B-B14F-4D97-AF65-F5344CB8AC3E}">
        <p14:creationId xmlns:p14="http://schemas.microsoft.com/office/powerpoint/2010/main" val="382052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1DF9-E019-5B43-83F3-305C5BC6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A7A17C0-20DF-3447-8672-949DE6C3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74" y="655716"/>
            <a:ext cx="8319102" cy="5263170"/>
          </a:xfrm>
        </p:spPr>
      </p:pic>
    </p:spTree>
    <p:extLst>
      <p:ext uri="{BB962C8B-B14F-4D97-AF65-F5344CB8AC3E}">
        <p14:creationId xmlns:p14="http://schemas.microsoft.com/office/powerpoint/2010/main" val="23859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28FB-BC19-044E-99FC-D73D0213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Coefficients with their values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EFA6D6-E5EA-3544-BDE8-C3F35BF4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845" y="863600"/>
            <a:ext cx="5800986" cy="5121275"/>
          </a:xfrm>
        </p:spPr>
      </p:pic>
    </p:spTree>
    <p:extLst>
      <p:ext uri="{BB962C8B-B14F-4D97-AF65-F5344CB8AC3E}">
        <p14:creationId xmlns:p14="http://schemas.microsoft.com/office/powerpoint/2010/main" val="29512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CE01-C789-A641-8F9A-EA0A5F2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AF05-D74C-0F4E-BF80-AC63DA3D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features I inputted in the model, it seems that, holding all else constant:</a:t>
            </a:r>
          </a:p>
          <a:p>
            <a:pPr lvl="1"/>
            <a:r>
              <a:rPr lang="en-US" dirty="0"/>
              <a:t>Excellent External Quality</a:t>
            </a:r>
          </a:p>
          <a:p>
            <a:pPr lvl="1"/>
            <a:r>
              <a:rPr lang="en-US" dirty="0"/>
              <a:t>Excellent Basement Quality</a:t>
            </a:r>
          </a:p>
          <a:p>
            <a:pPr lvl="1"/>
            <a:r>
              <a:rPr lang="en-US" dirty="0"/>
              <a:t>Excellent Kitchen Quality</a:t>
            </a:r>
          </a:p>
          <a:p>
            <a:pPr lvl="1"/>
            <a:r>
              <a:rPr lang="en-US" dirty="0"/>
              <a:t>Overall Quality</a:t>
            </a:r>
          </a:p>
          <a:p>
            <a:pPr lvl="1"/>
            <a:r>
              <a:rPr lang="en-US" dirty="0"/>
              <a:t>Large Garages</a:t>
            </a:r>
          </a:p>
          <a:p>
            <a:pPr lvl="1"/>
            <a:r>
              <a:rPr lang="en-US" dirty="0"/>
              <a:t>Fireplaces! (Iowans love to be cozy)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contribute to an increase in the housing price of a home in Iowa</a:t>
            </a:r>
          </a:p>
        </p:txBody>
      </p:sp>
    </p:spTree>
    <p:extLst>
      <p:ext uri="{BB962C8B-B14F-4D97-AF65-F5344CB8AC3E}">
        <p14:creationId xmlns:p14="http://schemas.microsoft.com/office/powerpoint/2010/main" val="425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1746</TotalTime>
  <Words>329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Valuation Analysis Update for LendingCasas Inc</vt:lpstr>
      <vt:lpstr>Background:</vt:lpstr>
      <vt:lpstr>Problem Statement</vt:lpstr>
      <vt:lpstr>Some Quick Facts from Realtor as of 2020</vt:lpstr>
      <vt:lpstr>The Data Cleaning Process</vt:lpstr>
      <vt:lpstr>Dummy Variables</vt:lpstr>
      <vt:lpstr>Correlation Heat Map</vt:lpstr>
      <vt:lpstr>My Coefficients with their values</vt:lpstr>
      <vt:lpstr>Recommendations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Analysis Update in Ames, IA</dc:title>
  <dc:creator>edward.mendoza@lendinghome.com</dc:creator>
  <cp:lastModifiedBy>edward.mendoza@lendinghome.com</cp:lastModifiedBy>
  <cp:revision>25</cp:revision>
  <dcterms:created xsi:type="dcterms:W3CDTF">2021-01-15T02:41:45Z</dcterms:created>
  <dcterms:modified xsi:type="dcterms:W3CDTF">2021-01-18T18:52:37Z</dcterms:modified>
</cp:coreProperties>
</file>