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Montserrat SemiBold"/>
      <p:regular r:id="rId29"/>
      <p:bold r:id="rId30"/>
      <p:italic r:id="rId31"/>
      <p:boldItalic r:id="rId32"/>
    </p:embeddedFont>
    <p:embeddedFont>
      <p:font typeface="Montserrat"/>
      <p:regular r:id="rId33"/>
      <p:bold r:id="rId34"/>
      <p:italic r:id="rId35"/>
      <p:boldItalic r:id="rId36"/>
    </p:embeddedFont>
    <p:embeddedFont>
      <p:font typeface="Montserrat Medium"/>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737">
          <p15:clr>
            <a:srgbClr val="A4A3A4"/>
          </p15:clr>
        </p15:guide>
        <p15:guide id="2" pos="2880">
          <p15:clr>
            <a:srgbClr val="A4A3A4"/>
          </p15:clr>
        </p15:guide>
      </p15:sldGuideLst>
    </p:ext>
    <p:ext uri="http://customooxmlschemas.google.com/">
      <go:slidesCustomData xmlns:go="http://customooxmlschemas.google.com/" r:id="rId41" roundtripDataSignature="AMtx7mhX18DyUy42MhlpichRuqWitYck7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737"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Medium-boldItalic.fntdata"/><Relationship Id="rId20" Type="http://schemas.openxmlformats.org/officeDocument/2006/relationships/slide" Target="slides/slide15.xml"/><Relationship Id="rId41" Type="http://customschemas.google.com/relationships/presentationmetadata" Target="meta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SemiBold-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SemiBold-italic.fntdata"/><Relationship Id="rId30" Type="http://schemas.openxmlformats.org/officeDocument/2006/relationships/font" Target="fonts/MontserratSemiBold-bold.fntdata"/><Relationship Id="rId11" Type="http://schemas.openxmlformats.org/officeDocument/2006/relationships/slide" Target="slides/slide6.xml"/><Relationship Id="rId33" Type="http://schemas.openxmlformats.org/officeDocument/2006/relationships/font" Target="fonts/Montserrat-regular.fntdata"/><Relationship Id="rId10" Type="http://schemas.openxmlformats.org/officeDocument/2006/relationships/slide" Target="slides/slide5.xml"/><Relationship Id="rId32" Type="http://schemas.openxmlformats.org/officeDocument/2006/relationships/font" Target="fonts/MontserratSemiBold-boldItalic.fntdata"/><Relationship Id="rId13" Type="http://schemas.openxmlformats.org/officeDocument/2006/relationships/slide" Target="slides/slide8.xml"/><Relationship Id="rId35" Type="http://schemas.openxmlformats.org/officeDocument/2006/relationships/font" Target="fonts/Montserrat-italic.fntdata"/><Relationship Id="rId12" Type="http://schemas.openxmlformats.org/officeDocument/2006/relationships/slide" Target="slides/slide7.xml"/><Relationship Id="rId34" Type="http://schemas.openxmlformats.org/officeDocument/2006/relationships/font" Target="fonts/Montserrat-bold.fntdata"/><Relationship Id="rId15" Type="http://schemas.openxmlformats.org/officeDocument/2006/relationships/slide" Target="slides/slide10.xml"/><Relationship Id="rId37" Type="http://schemas.openxmlformats.org/officeDocument/2006/relationships/font" Target="fonts/MontserratMedium-regular.fntdata"/><Relationship Id="rId14" Type="http://schemas.openxmlformats.org/officeDocument/2006/relationships/slide" Target="slides/slide9.xml"/><Relationship Id="rId36" Type="http://schemas.openxmlformats.org/officeDocument/2006/relationships/font" Target="fonts/Montserrat-boldItalic.fntdata"/><Relationship Id="rId17" Type="http://schemas.openxmlformats.org/officeDocument/2006/relationships/slide" Target="slides/slide12.xml"/><Relationship Id="rId39" Type="http://schemas.openxmlformats.org/officeDocument/2006/relationships/font" Target="fonts/MontserratMedium-italic.fntdata"/><Relationship Id="rId16" Type="http://schemas.openxmlformats.org/officeDocument/2006/relationships/slide" Target="slides/slide11.xml"/><Relationship Id="rId38" Type="http://schemas.openxmlformats.org/officeDocument/2006/relationships/font" Target="fonts/MontserratMedium-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 name="Google Shape;263;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7.pn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6.png"/><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6.png"/><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6.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1.png"/><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 name="Shape 9"/>
        <p:cNvGrpSpPr/>
        <p:nvPr/>
      </p:nvGrpSpPr>
      <p:grpSpPr>
        <a:xfrm>
          <a:off x="0" y="0"/>
          <a:ext cx="0" cy="0"/>
          <a:chOff x="0" y="0"/>
          <a:chExt cx="0" cy="0"/>
        </a:xfrm>
      </p:grpSpPr>
      <p:sp>
        <p:nvSpPr>
          <p:cNvPr id="10" name="Google Shape;10;p26"/>
          <p:cNvSpPr txBox="1"/>
          <p:nvPr>
            <p:ph type="title"/>
          </p:nvPr>
        </p:nvSpPr>
        <p:spPr>
          <a:xfrm>
            <a:off x="3335100" y="1617575"/>
            <a:ext cx="5497200" cy="13752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700"/>
              <a:buFont typeface="Montserrat"/>
              <a:buNone/>
              <a:defRPr b="1" sz="3700">
                <a:latin typeface="Montserrat"/>
                <a:ea typeface="Montserrat"/>
                <a:cs typeface="Montserrat"/>
                <a:sym typeface="Montserrat"/>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pic>
        <p:nvPicPr>
          <p:cNvPr id="11" name="Google Shape;11;p26"/>
          <p:cNvPicPr preferRelativeResize="0"/>
          <p:nvPr/>
        </p:nvPicPr>
        <p:blipFill rotWithShape="1">
          <a:blip r:embed="rId2">
            <a:alphaModFix/>
          </a:blip>
          <a:srcRect b="0" l="0" r="0" t="0"/>
          <a:stretch/>
        </p:blipFill>
        <p:spPr>
          <a:xfrm>
            <a:off x="0" y="1290050"/>
            <a:ext cx="3040999" cy="2072300"/>
          </a:xfrm>
          <a:prstGeom prst="rect">
            <a:avLst/>
          </a:prstGeom>
          <a:noFill/>
          <a:ln>
            <a:noFill/>
          </a:ln>
        </p:spPr>
      </p:pic>
      <p:pic>
        <p:nvPicPr>
          <p:cNvPr id="12" name="Google Shape;12;p26"/>
          <p:cNvPicPr preferRelativeResize="0"/>
          <p:nvPr/>
        </p:nvPicPr>
        <p:blipFill rotWithShape="1">
          <a:blip r:embed="rId3">
            <a:alphaModFix/>
          </a:blip>
          <a:srcRect b="0" l="0" r="0" t="0"/>
          <a:stretch/>
        </p:blipFill>
        <p:spPr>
          <a:xfrm>
            <a:off x="8222877" y="4573625"/>
            <a:ext cx="741498" cy="399274"/>
          </a:xfrm>
          <a:prstGeom prst="rect">
            <a:avLst/>
          </a:prstGeom>
          <a:noFill/>
          <a:ln>
            <a:noFill/>
          </a:ln>
        </p:spPr>
      </p:pic>
      <p:sp>
        <p:nvSpPr>
          <p:cNvPr id="13" name="Google Shape;13;p26"/>
          <p:cNvSpPr txBox="1"/>
          <p:nvPr/>
        </p:nvSpPr>
        <p:spPr>
          <a:xfrm>
            <a:off x="3326000" y="3062475"/>
            <a:ext cx="5534400" cy="4002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Medium"/>
              <a:ea typeface="Montserrat Medium"/>
              <a:cs typeface="Montserrat Medium"/>
              <a:sym typeface="Montserrat Medium"/>
            </a:endParaRPr>
          </a:p>
        </p:txBody>
      </p:sp>
      <p:sp>
        <p:nvSpPr>
          <p:cNvPr id="14" name="Google Shape;14;p26"/>
          <p:cNvSpPr txBox="1"/>
          <p:nvPr>
            <p:ph idx="1" type="subTitle"/>
          </p:nvPr>
        </p:nvSpPr>
        <p:spPr>
          <a:xfrm>
            <a:off x="3335025" y="2986525"/>
            <a:ext cx="55344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5" name="Google Shape;15;p26"/>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 name="Google Shape;16;p26"/>
          <p:cNvPicPr preferRelativeResize="0"/>
          <p:nvPr/>
        </p:nvPicPr>
        <p:blipFill rotWithShape="1">
          <a:blip r:embed="rId4">
            <a:alphaModFix/>
          </a:blip>
          <a:srcRect b="0" l="0" r="0" t="0"/>
          <a:stretch/>
        </p:blipFill>
        <p:spPr>
          <a:xfrm>
            <a:off x="8155184" y="33947"/>
            <a:ext cx="876879" cy="3992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con título y subtítulo" type="title">
  <p:cSld name="TITLE">
    <p:spTree>
      <p:nvGrpSpPr>
        <p:cNvPr id="17" name="Shape 17"/>
        <p:cNvGrpSpPr/>
        <p:nvPr/>
      </p:nvGrpSpPr>
      <p:grpSpPr>
        <a:xfrm>
          <a:off x="0" y="0"/>
          <a:ext cx="0" cy="0"/>
          <a:chOff x="0" y="0"/>
          <a:chExt cx="0" cy="0"/>
        </a:xfrm>
      </p:grpSpPr>
      <p:sp>
        <p:nvSpPr>
          <p:cNvPr id="18" name="Google Shape;18;p27"/>
          <p:cNvSpPr/>
          <p:nvPr/>
        </p:nvSpPr>
        <p:spPr>
          <a:xfrm>
            <a:off x="-13650" y="432892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27"/>
          <p:cNvSpPr txBox="1"/>
          <p:nvPr>
            <p:ph type="ctrTitle"/>
          </p:nvPr>
        </p:nvSpPr>
        <p:spPr>
          <a:xfrm>
            <a:off x="311700" y="1226800"/>
            <a:ext cx="8520600" cy="1570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rgbClr val="333333"/>
              </a:buClr>
              <a:buSzPts val="4900"/>
              <a:buFont typeface="Montserrat"/>
              <a:buNone/>
              <a:defRPr b="1" sz="49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0" name="Google Shape;20;p2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21" name="Google Shape;21;p27"/>
          <p:cNvPicPr preferRelativeResize="0"/>
          <p:nvPr/>
        </p:nvPicPr>
        <p:blipFill rotWithShape="1">
          <a:blip r:embed="rId2">
            <a:alphaModFix/>
          </a:blip>
          <a:srcRect b="0" l="0" r="0" t="0"/>
          <a:stretch/>
        </p:blipFill>
        <p:spPr>
          <a:xfrm>
            <a:off x="7910675" y="4073939"/>
            <a:ext cx="1365875" cy="1365875"/>
          </a:xfrm>
          <a:prstGeom prst="rect">
            <a:avLst/>
          </a:prstGeom>
          <a:noFill/>
          <a:ln>
            <a:noFill/>
          </a:ln>
        </p:spPr>
      </p:pic>
      <p:sp>
        <p:nvSpPr>
          <p:cNvPr id="22" name="Google Shape;22;p27"/>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3" name="Google Shape;23;p27"/>
          <p:cNvPicPr preferRelativeResize="0"/>
          <p:nvPr/>
        </p:nvPicPr>
        <p:blipFill rotWithShape="1">
          <a:blip r:embed="rId3">
            <a:alphaModFix/>
          </a:blip>
          <a:srcRect b="0" l="0" r="0" t="0"/>
          <a:stretch/>
        </p:blipFill>
        <p:spPr>
          <a:xfrm>
            <a:off x="8155184" y="33947"/>
            <a:ext cx="876879" cy="399275"/>
          </a:xfrm>
          <a:prstGeom prst="rect">
            <a:avLst/>
          </a:prstGeom>
          <a:noFill/>
          <a:ln>
            <a:noFill/>
          </a:ln>
        </p:spPr>
      </p:pic>
      <p:pic>
        <p:nvPicPr>
          <p:cNvPr id="24" name="Google Shape;24;p27"/>
          <p:cNvPicPr preferRelativeResize="0"/>
          <p:nvPr/>
        </p:nvPicPr>
        <p:blipFill rotWithShape="1">
          <a:blip r:embed="rId4">
            <a:alphaModFix/>
          </a:blip>
          <a:srcRect b="0" l="0" r="0" t="0"/>
          <a:stretch/>
        </p:blipFill>
        <p:spPr>
          <a:xfrm>
            <a:off x="0" y="4264238"/>
            <a:ext cx="1163080" cy="792599"/>
          </a:xfrm>
          <a:prstGeom prst="rect">
            <a:avLst/>
          </a:prstGeom>
          <a:noFill/>
          <a:ln>
            <a:noFill/>
          </a:ln>
        </p:spPr>
      </p:pic>
    </p:spTree>
  </p:cSld>
  <p:clrMapOvr>
    <a:masterClrMapping/>
  </p:clrMapOvr>
  <p:extLst>
    <p:ext uri="{DCECCB84-F9BA-43D5-87BE-67443E8EF086}">
      <p15:sldGuideLst>
        <p15:guide id="1" pos="5413">
          <p15:clr>
            <a:srgbClr val="FA7B17"/>
          </p15:clr>
        </p15:guide>
        <p15:guide id="2" pos="347">
          <p15:clr>
            <a:srgbClr val="FA7B17"/>
          </p15:clr>
        </p15:guide>
        <p15:guide id="3" orient="horz" pos="2778">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ase 0">
  <p:cSld name="BLANK_1">
    <p:spTree>
      <p:nvGrpSpPr>
        <p:cNvPr id="25" name="Shape 25"/>
        <p:cNvGrpSpPr/>
        <p:nvPr/>
      </p:nvGrpSpPr>
      <p:grpSpPr>
        <a:xfrm>
          <a:off x="0" y="0"/>
          <a:ext cx="0" cy="0"/>
          <a:chOff x="0" y="0"/>
          <a:chExt cx="0" cy="0"/>
        </a:xfrm>
      </p:grpSpPr>
      <p:sp>
        <p:nvSpPr>
          <p:cNvPr id="26" name="Google Shape;26;p28"/>
          <p:cNvSpPr/>
          <p:nvPr/>
        </p:nvSpPr>
        <p:spPr>
          <a:xfrm>
            <a:off x="212425" y="1172325"/>
            <a:ext cx="8636100" cy="436800"/>
          </a:xfrm>
          <a:prstGeom prst="chevron">
            <a:avLst>
              <a:gd fmla="val 50000"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27" name="Google Shape;27;p28"/>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8"/>
          <p:cNvSpPr/>
          <p:nvPr/>
        </p:nvSpPr>
        <p:spPr>
          <a:xfrm>
            <a:off x="6745000" y="8084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8"/>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30" name="Google Shape;30;p28"/>
          <p:cNvSpPr txBox="1"/>
          <p:nvPr/>
        </p:nvSpPr>
        <p:spPr>
          <a:xfrm>
            <a:off x="6134350" y="2150250"/>
            <a:ext cx="2397900" cy="21216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31" name="Google Shape;31;p28"/>
          <p:cNvSpPr txBox="1"/>
          <p:nvPr>
            <p:ph type="title"/>
          </p:nvPr>
        </p:nvSpPr>
        <p:spPr>
          <a:xfrm>
            <a:off x="3331525" y="2159925"/>
            <a:ext cx="2397900" cy="2121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2" name="Google Shape;32;p28"/>
          <p:cNvSpPr txBox="1"/>
          <p:nvPr>
            <p:ph idx="2" type="title"/>
          </p:nvPr>
        </p:nvSpPr>
        <p:spPr>
          <a:xfrm>
            <a:off x="6134350" y="2196275"/>
            <a:ext cx="2397900" cy="2075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3" name="Google Shape;33;p28"/>
          <p:cNvSpPr txBox="1"/>
          <p:nvPr>
            <p:ph idx="3" type="title"/>
          </p:nvPr>
        </p:nvSpPr>
        <p:spPr>
          <a:xfrm>
            <a:off x="4039950" y="116422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Font typeface="Montserrat"/>
              <a:buNone/>
              <a:defRPr b="1" sz="14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4" name="Google Shape;34;p28"/>
          <p:cNvSpPr txBox="1"/>
          <p:nvPr>
            <p:ph idx="4" type="title"/>
          </p:nvPr>
        </p:nvSpPr>
        <p:spPr>
          <a:xfrm>
            <a:off x="6877450" y="116422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5" name="Google Shape;35;p28"/>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6" name="Google Shape;36;p28"/>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37" name="Google Shape;37;p28"/>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pic>
        <p:nvPicPr>
          <p:cNvPr id="38" name="Google Shape;38;p28"/>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cepto destacado y explicación">
  <p:cSld name="TITLE_1">
    <p:spTree>
      <p:nvGrpSpPr>
        <p:cNvPr id="39" name="Shape 39"/>
        <p:cNvGrpSpPr/>
        <p:nvPr/>
      </p:nvGrpSpPr>
      <p:grpSpPr>
        <a:xfrm>
          <a:off x="0" y="0"/>
          <a:ext cx="0" cy="0"/>
          <a:chOff x="0" y="0"/>
          <a:chExt cx="0" cy="0"/>
        </a:xfrm>
      </p:grpSpPr>
      <p:sp>
        <p:nvSpPr>
          <p:cNvPr id="40" name="Google Shape;40;p29"/>
          <p:cNvSpPr/>
          <p:nvPr/>
        </p:nvSpPr>
        <p:spPr>
          <a:xfrm>
            <a:off x="-27250" y="-18175"/>
            <a:ext cx="91713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29"/>
          <p:cNvSpPr txBox="1"/>
          <p:nvPr>
            <p:ph type="ctrTitle"/>
          </p:nvPr>
        </p:nvSpPr>
        <p:spPr>
          <a:xfrm>
            <a:off x="550375" y="7600"/>
            <a:ext cx="8043300" cy="15705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4000"/>
              <a:buFont typeface="Montserrat"/>
              <a:buNone/>
              <a:defRPr b="1" sz="4000">
                <a:solidFill>
                  <a:schemeClr val="lt1"/>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42" name="Google Shape;42;p29"/>
          <p:cNvSpPr txBox="1"/>
          <p:nvPr>
            <p:ph idx="1" type="subTitle"/>
          </p:nvPr>
        </p:nvSpPr>
        <p:spPr>
          <a:xfrm>
            <a:off x="550375" y="1614925"/>
            <a:ext cx="8043300" cy="264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700"/>
              <a:buFont typeface="Montserrat Medium"/>
              <a:buNone/>
              <a:defRPr sz="17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43" name="Google Shape;43;p29"/>
          <p:cNvPicPr preferRelativeResize="0"/>
          <p:nvPr/>
        </p:nvPicPr>
        <p:blipFill rotWithShape="1">
          <a:blip r:embed="rId2">
            <a:alphaModFix/>
          </a:blip>
          <a:srcRect b="0" l="0" r="0" t="0"/>
          <a:stretch/>
        </p:blipFill>
        <p:spPr>
          <a:xfrm>
            <a:off x="7910675" y="4073939"/>
            <a:ext cx="1365875" cy="1365875"/>
          </a:xfrm>
          <a:prstGeom prst="rect">
            <a:avLst/>
          </a:prstGeom>
          <a:noFill/>
          <a:ln>
            <a:noFill/>
          </a:ln>
        </p:spPr>
      </p:pic>
      <p:pic>
        <p:nvPicPr>
          <p:cNvPr id="44" name="Google Shape;44;p29"/>
          <p:cNvPicPr preferRelativeResize="0"/>
          <p:nvPr/>
        </p:nvPicPr>
        <p:blipFill rotWithShape="1">
          <a:blip r:embed="rId3">
            <a:alphaModFix/>
          </a:blip>
          <a:srcRect b="0" l="0" r="0" t="0"/>
          <a:stretch/>
        </p:blipFill>
        <p:spPr>
          <a:xfrm>
            <a:off x="8155184" y="33947"/>
            <a:ext cx="876879" cy="399275"/>
          </a:xfrm>
          <a:prstGeom prst="rect">
            <a:avLst/>
          </a:prstGeom>
          <a:noFill/>
          <a:ln>
            <a:noFill/>
          </a:ln>
        </p:spPr>
      </p:pic>
      <p:pic>
        <p:nvPicPr>
          <p:cNvPr id="45" name="Google Shape;45;p29"/>
          <p:cNvPicPr preferRelativeResize="0"/>
          <p:nvPr/>
        </p:nvPicPr>
        <p:blipFill rotWithShape="1">
          <a:blip r:embed="rId4">
            <a:alphaModFix/>
          </a:blip>
          <a:srcRect b="0" l="0" r="0" t="0"/>
          <a:stretch/>
        </p:blipFill>
        <p:spPr>
          <a:xfrm>
            <a:off x="0" y="4264238"/>
            <a:ext cx="1163080" cy="792599"/>
          </a:xfrm>
          <a:prstGeom prst="rect">
            <a:avLst/>
          </a:prstGeom>
          <a:noFill/>
          <a:ln>
            <a:noFill/>
          </a:ln>
        </p:spPr>
      </p:pic>
    </p:spTree>
  </p:cSld>
  <p:clrMapOvr>
    <a:masterClrMapping/>
  </p:clrMapOvr>
  <p:extLst>
    <p:ext uri="{DCECCB84-F9BA-43D5-87BE-67443E8EF086}">
      <p15:sldGuideLst>
        <p15:guide id="1" pos="5413">
          <p15:clr>
            <a:srgbClr val="FA7B17"/>
          </p15:clr>
        </p15:guide>
        <p15:guide id="2" pos="347">
          <p15:clr>
            <a:srgbClr val="FA7B17"/>
          </p15:clr>
        </p15:guide>
        <p15:guide id="3" orient="horz" pos="2778">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6" name="Shape 46"/>
        <p:cNvGrpSpPr/>
        <p:nvPr/>
      </p:nvGrpSpPr>
      <p:grpSpPr>
        <a:xfrm>
          <a:off x="0" y="0"/>
          <a:ext cx="0" cy="0"/>
          <a:chOff x="0" y="0"/>
          <a:chExt cx="0" cy="0"/>
        </a:xfrm>
      </p:grpSpPr>
      <p:sp>
        <p:nvSpPr>
          <p:cNvPr id="47" name="Google Shape;47;p30"/>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700"/>
              <a:buFont typeface="Montserrat Medium"/>
              <a:buNone/>
              <a:defRPr sz="27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8" name="Google Shape;48;p30"/>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indent="-317500" lvl="1" marL="9144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indent="-317500" lvl="2" marL="13716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indent="-317500" lvl="3" marL="18288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indent="-317500" lvl="4" marL="22860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indent="-317500" lvl="5" marL="27432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indent="-317500" lvl="6" marL="32004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indent="-317500" lvl="7" marL="36576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indent="-317500" lvl="8" marL="41148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p:txBody>
      </p:sp>
      <p:pic>
        <p:nvPicPr>
          <p:cNvPr id="49" name="Google Shape;49;p30"/>
          <p:cNvPicPr preferRelativeResize="0"/>
          <p:nvPr/>
        </p:nvPicPr>
        <p:blipFill rotWithShape="1">
          <a:blip r:embed="rId2">
            <a:alphaModFix/>
          </a:blip>
          <a:srcRect b="0" l="0" r="0" t="0"/>
          <a:stretch/>
        </p:blipFill>
        <p:spPr>
          <a:xfrm>
            <a:off x="8078975" y="4699100"/>
            <a:ext cx="558475" cy="300725"/>
          </a:xfrm>
          <a:prstGeom prst="rect">
            <a:avLst/>
          </a:prstGeom>
          <a:noFill/>
          <a:ln>
            <a:noFill/>
          </a:ln>
        </p:spPr>
      </p:pic>
      <p:sp>
        <p:nvSpPr>
          <p:cNvPr id="50" name="Google Shape;50;p30"/>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1" name="Google Shape;51;p30"/>
          <p:cNvPicPr preferRelativeResize="0"/>
          <p:nvPr/>
        </p:nvPicPr>
        <p:blipFill rotWithShape="1">
          <a:blip r:embed="rId3">
            <a:alphaModFix/>
          </a:blip>
          <a:srcRect b="0" l="0" r="0" t="0"/>
          <a:stretch/>
        </p:blipFill>
        <p:spPr>
          <a:xfrm>
            <a:off x="8155184" y="33947"/>
            <a:ext cx="876879" cy="399275"/>
          </a:xfrm>
          <a:prstGeom prst="rect">
            <a:avLst/>
          </a:prstGeom>
          <a:noFill/>
          <a:ln>
            <a:noFill/>
          </a:ln>
        </p:spPr>
      </p:pic>
      <p:pic>
        <p:nvPicPr>
          <p:cNvPr id="52" name="Google Shape;52;p30"/>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72">
          <p15:clr>
            <a:srgbClr val="FA7B17"/>
          </p15:clr>
        </p15:guide>
        <p15:guide id="2" pos="5488">
          <p15:clr>
            <a:srgbClr val="FA7B17"/>
          </p15:clr>
        </p15:guide>
        <p15:guide id="3" orient="horz" pos="2960">
          <p15:clr>
            <a:srgbClr val="FA7B17"/>
          </p15:clr>
        </p15:guide>
        <p15:guide id="4" orient="horz" pos="3149">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portante o recordatorio" type="blank">
  <p:cSld name="BLANK">
    <p:spTree>
      <p:nvGrpSpPr>
        <p:cNvPr id="53" name="Shape 53"/>
        <p:cNvGrpSpPr/>
        <p:nvPr/>
      </p:nvGrpSpPr>
      <p:grpSpPr>
        <a:xfrm>
          <a:off x="0" y="0"/>
          <a:ext cx="0" cy="0"/>
          <a:chOff x="0" y="0"/>
          <a:chExt cx="0" cy="0"/>
        </a:xfrm>
      </p:grpSpPr>
      <p:sp>
        <p:nvSpPr>
          <p:cNvPr id="54" name="Google Shape;54;p31"/>
          <p:cNvSpPr/>
          <p:nvPr/>
        </p:nvSpPr>
        <p:spPr>
          <a:xfrm>
            <a:off x="-13650" y="-577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5" name="Google Shape;55;p31"/>
          <p:cNvPicPr preferRelativeResize="0"/>
          <p:nvPr/>
        </p:nvPicPr>
        <p:blipFill rotWithShape="1">
          <a:blip r:embed="rId2">
            <a:alphaModFix/>
          </a:blip>
          <a:srcRect b="0" l="0" r="0" t="0"/>
          <a:stretch/>
        </p:blipFill>
        <p:spPr>
          <a:xfrm>
            <a:off x="7910675" y="-260761"/>
            <a:ext cx="1365875" cy="1365875"/>
          </a:xfrm>
          <a:prstGeom prst="rect">
            <a:avLst/>
          </a:prstGeom>
          <a:noFill/>
          <a:ln>
            <a:noFill/>
          </a:ln>
        </p:spPr>
      </p:pic>
      <p:pic>
        <p:nvPicPr>
          <p:cNvPr id="56" name="Google Shape;56;p31"/>
          <p:cNvPicPr preferRelativeResize="0"/>
          <p:nvPr/>
        </p:nvPicPr>
        <p:blipFill rotWithShape="1">
          <a:blip r:embed="rId3">
            <a:alphaModFix/>
          </a:blip>
          <a:srcRect b="0" l="0" r="0" t="0"/>
          <a:stretch/>
        </p:blipFill>
        <p:spPr>
          <a:xfrm>
            <a:off x="0" y="5738"/>
            <a:ext cx="1163080" cy="792599"/>
          </a:xfrm>
          <a:prstGeom prst="rect">
            <a:avLst/>
          </a:prstGeom>
          <a:noFill/>
          <a:ln>
            <a:noFill/>
          </a:ln>
        </p:spPr>
      </p:pic>
      <p:pic>
        <p:nvPicPr>
          <p:cNvPr id="57" name="Google Shape;57;p31"/>
          <p:cNvPicPr preferRelativeResize="0"/>
          <p:nvPr/>
        </p:nvPicPr>
        <p:blipFill rotWithShape="1">
          <a:blip r:embed="rId4">
            <a:alphaModFix/>
          </a:blip>
          <a:srcRect b="0" l="0" r="0" t="0"/>
          <a:stretch/>
        </p:blipFill>
        <p:spPr>
          <a:xfrm>
            <a:off x="4026135" y="164938"/>
            <a:ext cx="1091725" cy="497100"/>
          </a:xfrm>
          <a:prstGeom prst="rect">
            <a:avLst/>
          </a:prstGeom>
          <a:noFill/>
          <a:ln>
            <a:noFill/>
          </a:ln>
        </p:spPr>
      </p:pic>
      <p:sp>
        <p:nvSpPr>
          <p:cNvPr id="58" name="Google Shape;58;p31"/>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rgbClr val="333333"/>
              </a:buClr>
              <a:buSzPts val="3700"/>
              <a:buFont typeface="Montserrat"/>
              <a:buNone/>
              <a:defRPr b="1" sz="3700">
                <a:solidFill>
                  <a:srgbClr val="333333"/>
                </a:solidFill>
                <a:latin typeface="Montserrat"/>
                <a:ea typeface="Montserrat"/>
                <a:cs typeface="Montserrat"/>
                <a:sym typeface="Montserrat"/>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tarea y consigna">
  <p:cSld name="BIG_NUMBER">
    <p:spTree>
      <p:nvGrpSpPr>
        <p:cNvPr id="59" name="Shape 59"/>
        <p:cNvGrpSpPr/>
        <p:nvPr/>
      </p:nvGrpSpPr>
      <p:grpSpPr>
        <a:xfrm>
          <a:off x="0" y="0"/>
          <a:ext cx="0" cy="0"/>
          <a:chOff x="0" y="0"/>
          <a:chExt cx="0" cy="0"/>
        </a:xfrm>
      </p:grpSpPr>
      <p:sp>
        <p:nvSpPr>
          <p:cNvPr id="60" name="Google Shape;60;p32"/>
          <p:cNvSpPr/>
          <p:nvPr/>
        </p:nvSpPr>
        <p:spPr>
          <a:xfrm>
            <a:off x="-13650" y="432892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pic>
        <p:nvPicPr>
          <p:cNvPr id="62" name="Google Shape;62;p32"/>
          <p:cNvPicPr preferRelativeResize="0"/>
          <p:nvPr/>
        </p:nvPicPr>
        <p:blipFill rotWithShape="1">
          <a:blip r:embed="rId2">
            <a:alphaModFix/>
          </a:blip>
          <a:srcRect b="0" l="0" r="0" t="0"/>
          <a:stretch/>
        </p:blipFill>
        <p:spPr>
          <a:xfrm>
            <a:off x="4026135" y="4508338"/>
            <a:ext cx="1091725" cy="497100"/>
          </a:xfrm>
          <a:prstGeom prst="rect">
            <a:avLst/>
          </a:prstGeom>
          <a:noFill/>
          <a:ln>
            <a:noFill/>
          </a:ln>
        </p:spPr>
      </p:pic>
      <p:pic>
        <p:nvPicPr>
          <p:cNvPr id="63" name="Google Shape;63;p32"/>
          <p:cNvPicPr preferRelativeResize="0"/>
          <p:nvPr/>
        </p:nvPicPr>
        <p:blipFill rotWithShape="1">
          <a:blip r:embed="rId3">
            <a:alphaModFix/>
          </a:blip>
          <a:srcRect b="0" l="0" r="0" t="0"/>
          <a:stretch/>
        </p:blipFill>
        <p:spPr>
          <a:xfrm>
            <a:off x="0" y="4264238"/>
            <a:ext cx="1163080" cy="792599"/>
          </a:xfrm>
          <a:prstGeom prst="rect">
            <a:avLst/>
          </a:prstGeom>
          <a:noFill/>
          <a:ln>
            <a:noFill/>
          </a:ln>
        </p:spPr>
      </p:pic>
      <p:pic>
        <p:nvPicPr>
          <p:cNvPr id="64" name="Google Shape;64;p32"/>
          <p:cNvPicPr preferRelativeResize="0"/>
          <p:nvPr/>
        </p:nvPicPr>
        <p:blipFill rotWithShape="1">
          <a:blip r:embed="rId4">
            <a:alphaModFix/>
          </a:blip>
          <a:srcRect b="0" l="0" r="0" t="0"/>
          <a:stretch/>
        </p:blipFill>
        <p:spPr>
          <a:xfrm>
            <a:off x="7910675" y="4073939"/>
            <a:ext cx="1365875" cy="1365875"/>
          </a:xfrm>
          <a:prstGeom prst="rect">
            <a:avLst/>
          </a:prstGeom>
          <a:noFill/>
          <a:ln>
            <a:noFill/>
          </a:ln>
        </p:spPr>
      </p:pic>
      <p:sp>
        <p:nvSpPr>
          <p:cNvPr id="65" name="Google Shape;65;p32"/>
          <p:cNvSpPr txBox="1"/>
          <p:nvPr>
            <p:ph type="title"/>
          </p:nvPr>
        </p:nvSpPr>
        <p:spPr>
          <a:xfrm>
            <a:off x="432025" y="187325"/>
            <a:ext cx="7982100" cy="4971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600"/>
              <a:buFont typeface="Montserrat Medium"/>
              <a:buNone/>
              <a:defRPr sz="2600">
                <a:latin typeface="Montserrat Medium"/>
                <a:ea typeface="Montserrat Medium"/>
                <a:cs typeface="Montserrat Medium"/>
                <a:sym typeface="Montserrat Medium"/>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66" name="Google Shape;66;p32"/>
          <p:cNvSpPr txBox="1"/>
          <p:nvPr>
            <p:ph idx="1" type="body"/>
          </p:nvPr>
        </p:nvSpPr>
        <p:spPr>
          <a:xfrm>
            <a:off x="432025" y="847675"/>
            <a:ext cx="8280000" cy="3318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indent="-317500" lvl="1" marL="9144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indent="-317500" lvl="2" marL="13716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indent="-317500" lvl="3" marL="18288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indent="-317500" lvl="4" marL="22860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indent="-317500" lvl="5" marL="27432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indent="-317500" lvl="6" marL="32004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indent="-317500" lvl="7" marL="36576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indent="-317500" lvl="8" marL="41148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ase 2 - 37">
  <p:cSld name="BLANK_1_1">
    <p:spTree>
      <p:nvGrpSpPr>
        <p:cNvPr id="67" name="Shape 67"/>
        <p:cNvGrpSpPr/>
        <p:nvPr/>
      </p:nvGrpSpPr>
      <p:grpSpPr>
        <a:xfrm>
          <a:off x="0" y="0"/>
          <a:ext cx="0" cy="0"/>
          <a:chOff x="0" y="0"/>
          <a:chExt cx="0" cy="0"/>
        </a:xfrm>
      </p:grpSpPr>
      <p:sp>
        <p:nvSpPr>
          <p:cNvPr id="68" name="Google Shape;68;p33"/>
          <p:cNvSpPr/>
          <p:nvPr/>
        </p:nvSpPr>
        <p:spPr>
          <a:xfrm>
            <a:off x="212425" y="1172325"/>
            <a:ext cx="8636100" cy="436800"/>
          </a:xfrm>
          <a:prstGeom prst="chevron">
            <a:avLst>
              <a:gd fmla="val 50000"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69" name="Google Shape;69;p33"/>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33"/>
          <p:cNvSpPr/>
          <p:nvPr/>
        </p:nvSpPr>
        <p:spPr>
          <a:xfrm>
            <a:off x="1139350" y="7922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33"/>
          <p:cNvSpPr/>
          <p:nvPr/>
        </p:nvSpPr>
        <p:spPr>
          <a:xfrm>
            <a:off x="6745000" y="8084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33"/>
          <p:cNvSpPr txBox="1"/>
          <p:nvPr/>
        </p:nvSpPr>
        <p:spPr>
          <a:xfrm>
            <a:off x="528700" y="2150250"/>
            <a:ext cx="2397900" cy="21312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73" name="Google Shape;73;p33"/>
          <p:cNvSpPr txBox="1"/>
          <p:nvPr/>
        </p:nvSpPr>
        <p:spPr>
          <a:xfrm>
            <a:off x="6134350" y="2150250"/>
            <a:ext cx="2397900" cy="21216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74" name="Google Shape;74;p33"/>
          <p:cNvSpPr txBox="1"/>
          <p:nvPr>
            <p:ph type="title"/>
          </p:nvPr>
        </p:nvSpPr>
        <p:spPr>
          <a:xfrm>
            <a:off x="1271800" y="115937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75" name="Google Shape;75;p33"/>
          <p:cNvSpPr txBox="1"/>
          <p:nvPr>
            <p:ph idx="2" type="title"/>
          </p:nvPr>
        </p:nvSpPr>
        <p:spPr>
          <a:xfrm>
            <a:off x="3938175" y="1159375"/>
            <a:ext cx="109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Font typeface="Montserrat"/>
              <a:buNone/>
              <a:defRPr b="1" sz="1400">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76" name="Google Shape;76;p33"/>
          <p:cNvSpPr txBox="1"/>
          <p:nvPr>
            <p:ph idx="3" type="title"/>
          </p:nvPr>
        </p:nvSpPr>
        <p:spPr>
          <a:xfrm>
            <a:off x="6877450" y="1159388"/>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77" name="Google Shape;77;p33"/>
          <p:cNvSpPr txBox="1"/>
          <p:nvPr>
            <p:ph idx="4" type="title"/>
          </p:nvPr>
        </p:nvSpPr>
        <p:spPr>
          <a:xfrm>
            <a:off x="532575" y="2150850"/>
            <a:ext cx="2397900" cy="2112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8" name="Google Shape;78;p33"/>
          <p:cNvSpPr txBox="1"/>
          <p:nvPr>
            <p:ph idx="5" type="title"/>
          </p:nvPr>
        </p:nvSpPr>
        <p:spPr>
          <a:xfrm>
            <a:off x="6130475" y="2159925"/>
            <a:ext cx="2397900" cy="2112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9" name="Google Shape;79;p33"/>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0" name="Google Shape;80;p33"/>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81" name="Google Shape;81;p33"/>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sp>
        <p:nvSpPr>
          <p:cNvPr id="82" name="Google Shape;82;p33"/>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83" name="Google Shape;83;p33"/>
          <p:cNvSpPr txBox="1"/>
          <p:nvPr>
            <p:ph idx="6" type="title"/>
          </p:nvPr>
        </p:nvSpPr>
        <p:spPr>
          <a:xfrm>
            <a:off x="3331525" y="2159925"/>
            <a:ext cx="2397900" cy="2121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84" name="Google Shape;84;p33"/>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Última clase">
  <p:cSld name="BLANK_1_1_1">
    <p:spTree>
      <p:nvGrpSpPr>
        <p:cNvPr id="85" name="Shape 85"/>
        <p:cNvGrpSpPr/>
        <p:nvPr/>
      </p:nvGrpSpPr>
      <p:grpSpPr>
        <a:xfrm>
          <a:off x="0" y="0"/>
          <a:ext cx="0" cy="0"/>
          <a:chOff x="0" y="0"/>
          <a:chExt cx="0" cy="0"/>
        </a:xfrm>
      </p:grpSpPr>
      <p:sp>
        <p:nvSpPr>
          <p:cNvPr id="86" name="Google Shape;86;p34"/>
          <p:cNvSpPr/>
          <p:nvPr/>
        </p:nvSpPr>
        <p:spPr>
          <a:xfrm>
            <a:off x="212425" y="1172325"/>
            <a:ext cx="4818000" cy="436800"/>
          </a:xfrm>
          <a:prstGeom prst="chevron">
            <a:avLst>
              <a:gd fmla="val 45084"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87" name="Google Shape;87;p34"/>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34"/>
          <p:cNvSpPr/>
          <p:nvPr/>
        </p:nvSpPr>
        <p:spPr>
          <a:xfrm>
            <a:off x="1139350" y="7922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34"/>
          <p:cNvSpPr txBox="1"/>
          <p:nvPr/>
        </p:nvSpPr>
        <p:spPr>
          <a:xfrm>
            <a:off x="528700" y="2150250"/>
            <a:ext cx="2397900" cy="21312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90" name="Google Shape;90;p34"/>
          <p:cNvSpPr txBox="1"/>
          <p:nvPr>
            <p:ph type="title"/>
          </p:nvPr>
        </p:nvSpPr>
        <p:spPr>
          <a:xfrm>
            <a:off x="1271800" y="115937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91" name="Google Shape;91;p34"/>
          <p:cNvSpPr txBox="1"/>
          <p:nvPr>
            <p:ph idx="2" type="title"/>
          </p:nvPr>
        </p:nvSpPr>
        <p:spPr>
          <a:xfrm>
            <a:off x="3938175" y="1159375"/>
            <a:ext cx="109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Font typeface="Montserrat"/>
              <a:buNone/>
              <a:defRPr b="1" sz="1400">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92" name="Google Shape;92;p34"/>
          <p:cNvSpPr txBox="1"/>
          <p:nvPr>
            <p:ph idx="3" type="title"/>
          </p:nvPr>
        </p:nvSpPr>
        <p:spPr>
          <a:xfrm>
            <a:off x="532575" y="2150850"/>
            <a:ext cx="2397900" cy="2112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3" name="Google Shape;93;p34"/>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4" name="Google Shape;94;p34"/>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95" name="Google Shape;95;p34"/>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sp>
        <p:nvSpPr>
          <p:cNvPr id="96" name="Google Shape;96;p34"/>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97" name="Google Shape;97;p34"/>
          <p:cNvSpPr txBox="1"/>
          <p:nvPr>
            <p:ph idx="4" type="title"/>
          </p:nvPr>
        </p:nvSpPr>
        <p:spPr>
          <a:xfrm>
            <a:off x="3331525" y="2159925"/>
            <a:ext cx="2397900" cy="2121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98" name="Google Shape;98;p34"/>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hyperlink" Target="https://www.mysql.com/" TargetMode="External"/><Relationship Id="rId4" Type="http://schemas.openxmlformats.org/officeDocument/2006/relationships/hyperlink" Target="https://mariadb.org/" TargetMode="External"/><Relationship Id="rId5" Type="http://schemas.openxmlformats.org/officeDocument/2006/relationships/hyperlink" Target="https://www.sqlite.org/index.html" TargetMode="External"/><Relationship Id="rId6" Type="http://schemas.openxmlformats.org/officeDocument/2006/relationships/hyperlink" Target="https://www.postgresql.org/" TargetMode="External"/><Relationship Id="rId7" Type="http://schemas.openxmlformats.org/officeDocument/2006/relationships/hyperlink" Target="https://www.microsoft.com/es-es/sql-server/sql-server-downloads" TargetMode="External"/><Relationship Id="rId8" Type="http://schemas.openxmlformats.org/officeDocument/2006/relationships/hyperlink" Target="https://www.oracle.com/es/download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9.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8.png"/><Relationship Id="rId7" Type="http://schemas.openxmlformats.org/officeDocument/2006/relationships/image" Target="../media/image20.png"/><Relationship Id="rId8"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4.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6.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hyperlink" Target="https://dev.mysql.com/downloads/workbench/" TargetMode="External"/><Relationship Id="rId4" Type="http://schemas.openxmlformats.org/officeDocument/2006/relationships/hyperlink" Target="https://www.phpmyadmin.net/" TargetMode="External"/><Relationship Id="rId5" Type="http://schemas.openxmlformats.org/officeDocument/2006/relationships/hyperlink" Target="https://sqlitebrowser.org/"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
          <p:cNvSpPr txBox="1"/>
          <p:nvPr>
            <p:ph type="title"/>
          </p:nvPr>
        </p:nvSpPr>
        <p:spPr>
          <a:xfrm>
            <a:off x="3335100" y="1617575"/>
            <a:ext cx="5497200" cy="13752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700"/>
              <a:buNone/>
            </a:pPr>
            <a:r>
              <a:rPr lang="es-ES"/>
              <a:t>Codo a Codo inicial</a:t>
            </a:r>
            <a:endParaRPr/>
          </a:p>
          <a:p>
            <a:pPr indent="0" lvl="0" marL="0" rtl="0" algn="ctr">
              <a:lnSpc>
                <a:spcPct val="100000"/>
              </a:lnSpc>
              <a:spcBef>
                <a:spcPts val="0"/>
              </a:spcBef>
              <a:spcAft>
                <a:spcPts val="0"/>
              </a:spcAft>
              <a:buSzPts val="3700"/>
              <a:buNone/>
            </a:pPr>
            <a:r>
              <a:rPr lang="es-ES"/>
              <a:t>Clase 21</a:t>
            </a:r>
            <a:endParaRPr/>
          </a:p>
        </p:txBody>
      </p:sp>
      <p:sp>
        <p:nvSpPr>
          <p:cNvPr id="104" name="Google Shape;104;p1"/>
          <p:cNvSpPr txBox="1"/>
          <p:nvPr>
            <p:ph idx="1" type="subTitle"/>
          </p:nvPr>
        </p:nvSpPr>
        <p:spPr>
          <a:xfrm>
            <a:off x="3335025" y="2986525"/>
            <a:ext cx="55344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500"/>
              <a:buNone/>
            </a:pPr>
            <a:r>
              <a:rPr lang="es-ES"/>
              <a:t>Bases de datos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1"/>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ES"/>
              <a:t>SQL</a:t>
            </a:r>
            <a:endParaRPr/>
          </a:p>
        </p:txBody>
      </p:sp>
      <p:sp>
        <p:nvSpPr>
          <p:cNvPr id="174" name="Google Shape;174;p11"/>
          <p:cNvSpPr txBox="1"/>
          <p:nvPr/>
        </p:nvSpPr>
        <p:spPr>
          <a:xfrm>
            <a:off x="642810" y="1268598"/>
            <a:ext cx="7840980" cy="138499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chemeClr val="dk2"/>
                </a:solidFill>
                <a:latin typeface="Montserrat"/>
                <a:ea typeface="Montserrat"/>
                <a:cs typeface="Montserrat"/>
                <a:sym typeface="Montserrat"/>
              </a:rPr>
              <a:t>Se trata de un lenguaje universal empleado en cualquier sistema gestor de bases de datos relacional, cuenta con un estándar definido a partir del cual cada sistema gestor ha desarrollado una versión propia.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chemeClr val="dk2"/>
                </a:solidFill>
                <a:latin typeface="Montserrat"/>
                <a:ea typeface="Montserrat"/>
                <a:cs typeface="Montserrat"/>
                <a:sym typeface="Montserrat"/>
              </a:rPr>
              <a:t>No confundir un gestor de base de datos con una base de datos.</a:t>
            </a:r>
            <a:endParaRPr b="0" i="0" sz="1400" u="none" cap="none" strike="noStrike">
              <a:solidFill>
                <a:schemeClr val="dk2"/>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2"/>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ES"/>
              <a:t>Sistemas Gestores de Bases de Datos Relacionales</a:t>
            </a:r>
            <a:endParaRPr/>
          </a:p>
        </p:txBody>
      </p:sp>
      <p:sp>
        <p:nvSpPr>
          <p:cNvPr id="180" name="Google Shape;180;p12"/>
          <p:cNvSpPr txBox="1"/>
          <p:nvPr/>
        </p:nvSpPr>
        <p:spPr>
          <a:xfrm>
            <a:off x="621708" y="1057582"/>
            <a:ext cx="7994753" cy="36009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chemeClr val="dk2"/>
                </a:solidFill>
                <a:latin typeface="Montserrat"/>
                <a:ea typeface="Montserrat"/>
                <a:cs typeface="Montserrat"/>
                <a:sym typeface="Montserrat"/>
              </a:rPr>
              <a:t>Conjunto de programas, procedimientos, lenguajes, etc. que suministran tanto a los usuarios como a los analistas, programadores o administradores, los medios necesarios para describir, recuperar y manipular los datos almacenados en una base, manteniendo su integridad, confidencialidad y seguridad.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chemeClr val="dk2"/>
                </a:solidFill>
                <a:latin typeface="Montserrat"/>
                <a:ea typeface="Montserrat"/>
                <a:cs typeface="Montserrat"/>
                <a:sym typeface="Montserrat"/>
              </a:rPr>
              <a:t>Algunos de los gestores mas conocidos: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2"/>
              </a:solidFill>
              <a:latin typeface="Montserrat"/>
              <a:ea typeface="Montserrat"/>
              <a:cs typeface="Montserrat"/>
              <a:sym typeface="Montserrat"/>
            </a:endParaRPr>
          </a:p>
          <a:p>
            <a:pPr indent="-285750" lvl="0" marL="285750" marR="0" rtl="0" algn="l">
              <a:lnSpc>
                <a:spcPct val="100000"/>
              </a:lnSpc>
              <a:spcBef>
                <a:spcPts val="0"/>
              </a:spcBef>
              <a:spcAft>
                <a:spcPts val="0"/>
              </a:spcAft>
              <a:buClr>
                <a:srgbClr val="0C5ADB"/>
              </a:buClr>
              <a:buSzPts val="1200"/>
              <a:buFont typeface="Noto Sans"/>
              <a:buChar char="⮚"/>
            </a:pPr>
            <a:r>
              <a:rPr b="0" i="0" lang="es-ES" sz="1200" u="none" cap="none" strike="noStrike">
                <a:solidFill>
                  <a:schemeClr val="dk2"/>
                </a:solidFill>
                <a:latin typeface="Montserrat"/>
                <a:ea typeface="Montserrat"/>
                <a:cs typeface="Montserrat"/>
                <a:sym typeface="Montserrat"/>
              </a:rPr>
              <a:t>MySQL </a:t>
            </a:r>
            <a:r>
              <a:rPr b="0" i="0" lang="es-ES" sz="1200" u="sng" cap="none" strike="noStrike">
                <a:solidFill>
                  <a:schemeClr val="dk2"/>
                </a:solidFill>
                <a:latin typeface="Montserrat"/>
                <a:ea typeface="Montserrat"/>
                <a:cs typeface="Montserrat"/>
                <a:sym typeface="Montserrat"/>
                <a:hlinkClick r:id="rId3">
                  <a:extLst>
                    <a:ext uri="{A12FA001-AC4F-418D-AE19-62706E023703}">
                      <ahyp:hlinkClr val="tx"/>
                    </a:ext>
                  </a:extLst>
                </a:hlinkClick>
              </a:rPr>
              <a:t>https://www.mysql.com/</a:t>
            </a:r>
            <a:endParaRPr b="0" i="0" sz="1200" u="none" cap="none" strike="noStrike">
              <a:solidFill>
                <a:schemeClr val="dk2"/>
              </a:solidFill>
              <a:latin typeface="Montserrat"/>
              <a:ea typeface="Montserrat"/>
              <a:cs typeface="Montserrat"/>
              <a:sym typeface="Montserrat"/>
            </a:endParaRPr>
          </a:p>
          <a:p>
            <a:pPr indent="-209550" lvl="0" marL="285750" marR="0" rtl="0" algn="l">
              <a:lnSpc>
                <a:spcPct val="100000"/>
              </a:lnSpc>
              <a:spcBef>
                <a:spcPts val="0"/>
              </a:spcBef>
              <a:spcAft>
                <a:spcPts val="0"/>
              </a:spcAft>
              <a:buClr>
                <a:srgbClr val="0C5ADB"/>
              </a:buClr>
              <a:buSzPts val="1200"/>
              <a:buFont typeface="Noto Sans"/>
              <a:buNone/>
            </a:pPr>
            <a:r>
              <a:t/>
            </a:r>
            <a:endParaRPr b="0" i="0" sz="1200" u="none" cap="none" strike="noStrike">
              <a:solidFill>
                <a:schemeClr val="dk2"/>
              </a:solidFill>
              <a:latin typeface="Montserrat"/>
              <a:ea typeface="Montserrat"/>
              <a:cs typeface="Montserrat"/>
              <a:sym typeface="Montserrat"/>
            </a:endParaRPr>
          </a:p>
          <a:p>
            <a:pPr indent="-285750" lvl="0" marL="285750" marR="0" rtl="0" algn="l">
              <a:lnSpc>
                <a:spcPct val="100000"/>
              </a:lnSpc>
              <a:spcBef>
                <a:spcPts val="0"/>
              </a:spcBef>
              <a:spcAft>
                <a:spcPts val="0"/>
              </a:spcAft>
              <a:buClr>
                <a:srgbClr val="0C5ADB"/>
              </a:buClr>
              <a:buSzPts val="1200"/>
              <a:buFont typeface="Noto Sans"/>
              <a:buChar char="⮚"/>
            </a:pPr>
            <a:r>
              <a:rPr b="0" i="0" lang="es-ES" sz="1200" u="none" cap="none" strike="noStrike">
                <a:solidFill>
                  <a:schemeClr val="dk2"/>
                </a:solidFill>
                <a:latin typeface="Montserrat"/>
                <a:ea typeface="Montserrat"/>
                <a:cs typeface="Montserrat"/>
                <a:sym typeface="Montserrat"/>
              </a:rPr>
              <a:t>MariaDB </a:t>
            </a:r>
            <a:r>
              <a:rPr b="0" i="0" lang="es-ES" sz="1200" u="sng" cap="none" strike="noStrike">
                <a:solidFill>
                  <a:schemeClr val="dk2"/>
                </a:solidFill>
                <a:latin typeface="Montserrat"/>
                <a:ea typeface="Montserrat"/>
                <a:cs typeface="Montserrat"/>
                <a:sym typeface="Montserrat"/>
                <a:hlinkClick r:id="rId4">
                  <a:extLst>
                    <a:ext uri="{A12FA001-AC4F-418D-AE19-62706E023703}">
                      <ahyp:hlinkClr val="tx"/>
                    </a:ext>
                  </a:extLst>
                </a:hlinkClick>
              </a:rPr>
              <a:t>https://mariadb.org/</a:t>
            </a:r>
            <a:endParaRPr b="0" i="0" sz="1200" u="none" cap="none" strike="noStrike">
              <a:solidFill>
                <a:schemeClr val="dk2"/>
              </a:solidFill>
              <a:latin typeface="Montserrat"/>
              <a:ea typeface="Montserrat"/>
              <a:cs typeface="Montserrat"/>
              <a:sym typeface="Montserrat"/>
            </a:endParaRPr>
          </a:p>
          <a:p>
            <a:pPr indent="-209550" lvl="0" marL="285750" marR="0" rtl="0" algn="l">
              <a:lnSpc>
                <a:spcPct val="100000"/>
              </a:lnSpc>
              <a:spcBef>
                <a:spcPts val="0"/>
              </a:spcBef>
              <a:spcAft>
                <a:spcPts val="0"/>
              </a:spcAft>
              <a:buClr>
                <a:srgbClr val="0C5ADB"/>
              </a:buClr>
              <a:buSzPts val="1200"/>
              <a:buFont typeface="Noto Sans"/>
              <a:buNone/>
            </a:pPr>
            <a:r>
              <a:t/>
            </a:r>
            <a:endParaRPr b="0" i="0" sz="1200" u="none" cap="none" strike="noStrike">
              <a:solidFill>
                <a:schemeClr val="dk2"/>
              </a:solidFill>
              <a:latin typeface="Montserrat"/>
              <a:ea typeface="Montserrat"/>
              <a:cs typeface="Montserrat"/>
              <a:sym typeface="Montserrat"/>
            </a:endParaRPr>
          </a:p>
          <a:p>
            <a:pPr indent="-285750" lvl="0" marL="285750" marR="0" rtl="0" algn="l">
              <a:lnSpc>
                <a:spcPct val="100000"/>
              </a:lnSpc>
              <a:spcBef>
                <a:spcPts val="0"/>
              </a:spcBef>
              <a:spcAft>
                <a:spcPts val="0"/>
              </a:spcAft>
              <a:buClr>
                <a:srgbClr val="0C5ADB"/>
              </a:buClr>
              <a:buSzPts val="1200"/>
              <a:buFont typeface="Noto Sans"/>
              <a:buChar char="⮚"/>
            </a:pPr>
            <a:r>
              <a:rPr b="0" i="0" lang="es-ES" sz="1200" u="none" cap="none" strike="noStrike">
                <a:solidFill>
                  <a:schemeClr val="dk2"/>
                </a:solidFill>
                <a:latin typeface="Montserrat"/>
                <a:ea typeface="Montserrat"/>
                <a:cs typeface="Montserrat"/>
                <a:sym typeface="Montserrat"/>
              </a:rPr>
              <a:t>SQLite </a:t>
            </a:r>
            <a:r>
              <a:rPr b="0" i="0" lang="es-ES" sz="1200" u="sng" cap="none" strike="noStrike">
                <a:solidFill>
                  <a:schemeClr val="dk2"/>
                </a:solidFill>
                <a:latin typeface="Montserrat"/>
                <a:ea typeface="Montserrat"/>
                <a:cs typeface="Montserrat"/>
                <a:sym typeface="Montserrat"/>
                <a:hlinkClick r:id="rId5">
                  <a:extLst>
                    <a:ext uri="{A12FA001-AC4F-418D-AE19-62706E023703}">
                      <ahyp:hlinkClr val="tx"/>
                    </a:ext>
                  </a:extLst>
                </a:hlinkClick>
              </a:rPr>
              <a:t>https://www.sqlite.org/index.html</a:t>
            </a:r>
            <a:endParaRPr b="0" i="0" sz="1200" u="none" cap="none" strike="noStrike">
              <a:solidFill>
                <a:schemeClr val="dk2"/>
              </a:solidFill>
              <a:latin typeface="Montserrat"/>
              <a:ea typeface="Montserrat"/>
              <a:cs typeface="Montserrat"/>
              <a:sym typeface="Montserrat"/>
            </a:endParaRPr>
          </a:p>
          <a:p>
            <a:pPr indent="-209550" lvl="0" marL="285750" marR="0" rtl="0" algn="l">
              <a:lnSpc>
                <a:spcPct val="100000"/>
              </a:lnSpc>
              <a:spcBef>
                <a:spcPts val="0"/>
              </a:spcBef>
              <a:spcAft>
                <a:spcPts val="0"/>
              </a:spcAft>
              <a:buClr>
                <a:srgbClr val="0C5ADB"/>
              </a:buClr>
              <a:buSzPts val="1200"/>
              <a:buFont typeface="Noto Sans"/>
              <a:buNone/>
            </a:pPr>
            <a:r>
              <a:t/>
            </a:r>
            <a:endParaRPr b="0" i="0" sz="1200" u="none" cap="none" strike="noStrike">
              <a:solidFill>
                <a:schemeClr val="dk2"/>
              </a:solidFill>
              <a:latin typeface="Montserrat"/>
              <a:ea typeface="Montserrat"/>
              <a:cs typeface="Montserrat"/>
              <a:sym typeface="Montserrat"/>
            </a:endParaRPr>
          </a:p>
          <a:p>
            <a:pPr indent="-285750" lvl="0" marL="285750" marR="0" rtl="0" algn="l">
              <a:lnSpc>
                <a:spcPct val="100000"/>
              </a:lnSpc>
              <a:spcBef>
                <a:spcPts val="0"/>
              </a:spcBef>
              <a:spcAft>
                <a:spcPts val="0"/>
              </a:spcAft>
              <a:buClr>
                <a:srgbClr val="0C5ADB"/>
              </a:buClr>
              <a:buSzPts val="1200"/>
              <a:buFont typeface="Noto Sans"/>
              <a:buChar char="⮚"/>
            </a:pPr>
            <a:r>
              <a:rPr b="0" i="0" lang="es-ES" sz="1200" u="none" cap="none" strike="noStrike">
                <a:solidFill>
                  <a:schemeClr val="dk2"/>
                </a:solidFill>
                <a:latin typeface="Montserrat"/>
                <a:ea typeface="Montserrat"/>
                <a:cs typeface="Montserrat"/>
                <a:sym typeface="Montserrat"/>
              </a:rPr>
              <a:t>PostgreSQL </a:t>
            </a:r>
            <a:r>
              <a:rPr b="0" i="0" lang="es-ES" sz="1200" u="sng" cap="none" strike="noStrike">
                <a:solidFill>
                  <a:schemeClr val="dk2"/>
                </a:solidFill>
                <a:latin typeface="Montserrat"/>
                <a:ea typeface="Montserrat"/>
                <a:cs typeface="Montserrat"/>
                <a:sym typeface="Montserrat"/>
                <a:hlinkClick r:id="rId6">
                  <a:extLst>
                    <a:ext uri="{A12FA001-AC4F-418D-AE19-62706E023703}">
                      <ahyp:hlinkClr val="tx"/>
                    </a:ext>
                  </a:extLst>
                </a:hlinkClick>
              </a:rPr>
              <a:t>https://www.postgresql.org/</a:t>
            </a:r>
            <a:endParaRPr b="0" i="0" sz="1200" u="none" cap="none" strike="noStrike">
              <a:solidFill>
                <a:schemeClr val="dk2"/>
              </a:solidFill>
              <a:latin typeface="Montserrat"/>
              <a:ea typeface="Montserrat"/>
              <a:cs typeface="Montserrat"/>
              <a:sym typeface="Montserrat"/>
            </a:endParaRPr>
          </a:p>
          <a:p>
            <a:pPr indent="-209550" lvl="0" marL="285750" marR="0" rtl="0" algn="l">
              <a:lnSpc>
                <a:spcPct val="100000"/>
              </a:lnSpc>
              <a:spcBef>
                <a:spcPts val="0"/>
              </a:spcBef>
              <a:spcAft>
                <a:spcPts val="0"/>
              </a:spcAft>
              <a:buClr>
                <a:srgbClr val="0C5ADB"/>
              </a:buClr>
              <a:buSzPts val="1200"/>
              <a:buFont typeface="Noto Sans"/>
              <a:buNone/>
            </a:pPr>
            <a:r>
              <a:t/>
            </a:r>
            <a:endParaRPr b="0" i="0" sz="1200" u="none" cap="none" strike="noStrike">
              <a:solidFill>
                <a:schemeClr val="dk2"/>
              </a:solidFill>
              <a:latin typeface="Montserrat"/>
              <a:ea typeface="Montserrat"/>
              <a:cs typeface="Montserrat"/>
              <a:sym typeface="Montserrat"/>
            </a:endParaRPr>
          </a:p>
          <a:p>
            <a:pPr indent="-285750" lvl="0" marL="285750" marR="0" rtl="0" algn="l">
              <a:lnSpc>
                <a:spcPct val="100000"/>
              </a:lnSpc>
              <a:spcBef>
                <a:spcPts val="0"/>
              </a:spcBef>
              <a:spcAft>
                <a:spcPts val="0"/>
              </a:spcAft>
              <a:buClr>
                <a:srgbClr val="0C5ADB"/>
              </a:buClr>
              <a:buSzPts val="1200"/>
              <a:buFont typeface="Noto Sans"/>
              <a:buChar char="⮚"/>
            </a:pPr>
            <a:r>
              <a:rPr b="0" i="0" lang="es-ES" sz="1200" u="none" cap="none" strike="noStrike">
                <a:solidFill>
                  <a:schemeClr val="dk2"/>
                </a:solidFill>
                <a:latin typeface="Montserrat"/>
                <a:ea typeface="Montserrat"/>
                <a:cs typeface="Montserrat"/>
                <a:sym typeface="Montserrat"/>
              </a:rPr>
              <a:t>Microsoft SQL Server </a:t>
            </a:r>
            <a:r>
              <a:rPr b="0" i="0" lang="es-ES" sz="1200" u="sng" cap="none" strike="noStrike">
                <a:solidFill>
                  <a:schemeClr val="dk2"/>
                </a:solidFill>
                <a:latin typeface="Montserrat"/>
                <a:ea typeface="Montserrat"/>
                <a:cs typeface="Montserrat"/>
                <a:sym typeface="Montserrat"/>
                <a:hlinkClick r:id="rId7">
                  <a:extLst>
                    <a:ext uri="{A12FA001-AC4F-418D-AE19-62706E023703}">
                      <ahyp:hlinkClr val="tx"/>
                    </a:ext>
                  </a:extLst>
                </a:hlinkClick>
              </a:rPr>
              <a:t>https://www.microsoft.com/es-es/sql-server/sql-server-downloads</a:t>
            </a:r>
            <a:endParaRPr b="0" i="0" sz="1200" u="none" cap="none" strike="noStrike">
              <a:solidFill>
                <a:schemeClr val="dk2"/>
              </a:solidFill>
              <a:latin typeface="Montserrat"/>
              <a:ea typeface="Montserrat"/>
              <a:cs typeface="Montserrat"/>
              <a:sym typeface="Montserrat"/>
            </a:endParaRPr>
          </a:p>
          <a:p>
            <a:pPr indent="-209550" lvl="0" marL="285750" marR="0" rtl="0" algn="l">
              <a:lnSpc>
                <a:spcPct val="100000"/>
              </a:lnSpc>
              <a:spcBef>
                <a:spcPts val="0"/>
              </a:spcBef>
              <a:spcAft>
                <a:spcPts val="0"/>
              </a:spcAft>
              <a:buClr>
                <a:srgbClr val="0C5ADB"/>
              </a:buClr>
              <a:buSzPts val="1200"/>
              <a:buFont typeface="Noto Sans"/>
              <a:buNone/>
            </a:pPr>
            <a:r>
              <a:t/>
            </a:r>
            <a:endParaRPr b="0" i="0" sz="1200" u="none" cap="none" strike="noStrike">
              <a:solidFill>
                <a:schemeClr val="dk2"/>
              </a:solidFill>
              <a:latin typeface="Montserrat"/>
              <a:ea typeface="Montserrat"/>
              <a:cs typeface="Montserrat"/>
              <a:sym typeface="Montserrat"/>
            </a:endParaRPr>
          </a:p>
          <a:p>
            <a:pPr indent="-285750" lvl="0" marL="285750" marR="0" rtl="0" algn="l">
              <a:lnSpc>
                <a:spcPct val="100000"/>
              </a:lnSpc>
              <a:spcBef>
                <a:spcPts val="0"/>
              </a:spcBef>
              <a:spcAft>
                <a:spcPts val="0"/>
              </a:spcAft>
              <a:buClr>
                <a:srgbClr val="0C5ADB"/>
              </a:buClr>
              <a:buSzPts val="1200"/>
              <a:buFont typeface="Noto Sans"/>
              <a:buChar char="⮚"/>
            </a:pPr>
            <a:r>
              <a:rPr b="0" i="0" lang="es-ES" sz="1200" u="none" cap="none" strike="noStrike">
                <a:solidFill>
                  <a:schemeClr val="dk2"/>
                </a:solidFill>
                <a:latin typeface="Montserrat"/>
                <a:ea typeface="Montserrat"/>
                <a:cs typeface="Montserrat"/>
                <a:sym typeface="Montserrat"/>
              </a:rPr>
              <a:t>Oracle </a:t>
            </a:r>
            <a:r>
              <a:rPr b="0" i="0" lang="es-ES" sz="1200" u="sng" cap="none" strike="noStrike">
                <a:solidFill>
                  <a:schemeClr val="dk2"/>
                </a:solidFill>
                <a:latin typeface="Montserrat"/>
                <a:ea typeface="Montserrat"/>
                <a:cs typeface="Montserrat"/>
                <a:sym typeface="Montserrat"/>
                <a:hlinkClick r:id="rId8">
                  <a:extLst>
                    <a:ext uri="{A12FA001-AC4F-418D-AE19-62706E023703}">
                      <ahyp:hlinkClr val="tx"/>
                    </a:ext>
                  </a:extLst>
                </a:hlinkClick>
              </a:rPr>
              <a:t>https://www.oracle.com/es/downloads/</a:t>
            </a:r>
            <a:endParaRPr b="0" i="0" sz="1200" u="none" cap="none" strike="noStrike">
              <a:solidFill>
                <a:schemeClr val="dk2"/>
              </a:solidFill>
              <a:latin typeface="Montserrat"/>
              <a:ea typeface="Montserrat"/>
              <a:cs typeface="Montserrat"/>
              <a:sym typeface="Montserrat"/>
            </a:endParaRPr>
          </a:p>
          <a:p>
            <a:pPr indent="-209550" lvl="0" marL="285750" marR="0" rtl="0" algn="l">
              <a:lnSpc>
                <a:spcPct val="100000"/>
              </a:lnSpc>
              <a:spcBef>
                <a:spcPts val="0"/>
              </a:spcBef>
              <a:spcAft>
                <a:spcPts val="0"/>
              </a:spcAft>
              <a:buClr>
                <a:srgbClr val="0C5ADB"/>
              </a:buClr>
              <a:buSzPts val="1200"/>
              <a:buFont typeface="Noto Sans"/>
              <a:buNone/>
            </a:pPr>
            <a:r>
              <a:t/>
            </a:r>
            <a:endParaRPr b="0" i="0" sz="1200" u="none" cap="none" strike="noStrike">
              <a:solidFill>
                <a:schemeClr val="dk2"/>
              </a:solidFill>
              <a:latin typeface="Montserrat"/>
              <a:ea typeface="Montserrat"/>
              <a:cs typeface="Montserrat"/>
              <a:sym typeface="Montserrat"/>
            </a:endParaRPr>
          </a:p>
          <a:p>
            <a:pPr indent="-209550" lvl="0" marL="285750" marR="0" rtl="0" algn="l">
              <a:lnSpc>
                <a:spcPct val="100000"/>
              </a:lnSpc>
              <a:spcBef>
                <a:spcPts val="0"/>
              </a:spcBef>
              <a:spcAft>
                <a:spcPts val="0"/>
              </a:spcAft>
              <a:buClr>
                <a:srgbClr val="0C5ADB"/>
              </a:buClr>
              <a:buSzPts val="1200"/>
              <a:buFont typeface="Noto Sans"/>
              <a:buNone/>
            </a:pPr>
            <a:r>
              <a:t/>
            </a:r>
            <a:endParaRPr b="0" i="0" sz="1200" u="none" cap="none" strike="noStrike">
              <a:solidFill>
                <a:schemeClr val="dk2"/>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3"/>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ES"/>
              <a:t>Sistemas Gestores de Bases de Datos Relacionales</a:t>
            </a:r>
            <a:endParaRPr/>
          </a:p>
        </p:txBody>
      </p:sp>
      <p:pic>
        <p:nvPicPr>
          <p:cNvPr id="186" name="Google Shape;186;p13"/>
          <p:cNvPicPr preferRelativeResize="0"/>
          <p:nvPr/>
        </p:nvPicPr>
        <p:blipFill rotWithShape="1">
          <a:blip r:embed="rId3">
            <a:alphaModFix/>
          </a:blip>
          <a:srcRect b="0" l="0" r="0" t="0"/>
          <a:stretch/>
        </p:blipFill>
        <p:spPr>
          <a:xfrm>
            <a:off x="687778" y="1535869"/>
            <a:ext cx="1098819" cy="794451"/>
          </a:xfrm>
          <a:prstGeom prst="rect">
            <a:avLst/>
          </a:prstGeom>
          <a:noFill/>
          <a:ln>
            <a:noFill/>
          </a:ln>
        </p:spPr>
      </p:pic>
      <p:pic>
        <p:nvPicPr>
          <p:cNvPr id="187" name="Google Shape;187;p13"/>
          <p:cNvPicPr preferRelativeResize="0"/>
          <p:nvPr/>
        </p:nvPicPr>
        <p:blipFill rotWithShape="1">
          <a:blip r:embed="rId4">
            <a:alphaModFix/>
          </a:blip>
          <a:srcRect b="0" l="0" r="0" t="0"/>
          <a:stretch/>
        </p:blipFill>
        <p:spPr>
          <a:xfrm>
            <a:off x="2486025" y="1502630"/>
            <a:ext cx="1129372" cy="827690"/>
          </a:xfrm>
          <a:prstGeom prst="rect">
            <a:avLst/>
          </a:prstGeom>
          <a:noFill/>
          <a:ln>
            <a:noFill/>
          </a:ln>
        </p:spPr>
      </p:pic>
      <p:pic>
        <p:nvPicPr>
          <p:cNvPr id="188" name="Google Shape;188;p13"/>
          <p:cNvPicPr preferRelativeResize="0"/>
          <p:nvPr/>
        </p:nvPicPr>
        <p:blipFill rotWithShape="1">
          <a:blip r:embed="rId5">
            <a:alphaModFix/>
          </a:blip>
          <a:srcRect b="0" l="0" r="0" t="0"/>
          <a:stretch/>
        </p:blipFill>
        <p:spPr>
          <a:xfrm>
            <a:off x="4737662" y="1502630"/>
            <a:ext cx="1881188" cy="830491"/>
          </a:xfrm>
          <a:prstGeom prst="rect">
            <a:avLst/>
          </a:prstGeom>
          <a:noFill/>
          <a:ln>
            <a:noFill/>
          </a:ln>
        </p:spPr>
      </p:pic>
      <p:pic>
        <p:nvPicPr>
          <p:cNvPr id="189" name="Google Shape;189;p13"/>
          <p:cNvPicPr preferRelativeResize="0"/>
          <p:nvPr/>
        </p:nvPicPr>
        <p:blipFill rotWithShape="1">
          <a:blip r:embed="rId6">
            <a:alphaModFix/>
          </a:blip>
          <a:srcRect b="0" l="0" r="0" t="0"/>
          <a:stretch/>
        </p:blipFill>
        <p:spPr>
          <a:xfrm>
            <a:off x="901541" y="2696064"/>
            <a:ext cx="1770112" cy="1457273"/>
          </a:xfrm>
          <a:prstGeom prst="rect">
            <a:avLst/>
          </a:prstGeom>
          <a:noFill/>
          <a:ln>
            <a:noFill/>
          </a:ln>
        </p:spPr>
      </p:pic>
      <p:pic>
        <p:nvPicPr>
          <p:cNvPr id="190" name="Google Shape;190;p13"/>
          <p:cNvPicPr preferRelativeResize="0"/>
          <p:nvPr/>
        </p:nvPicPr>
        <p:blipFill rotWithShape="1">
          <a:blip r:embed="rId7">
            <a:alphaModFix/>
          </a:blip>
          <a:srcRect b="0" l="0" r="0" t="0"/>
          <a:stretch/>
        </p:blipFill>
        <p:spPr>
          <a:xfrm>
            <a:off x="3359101" y="2797567"/>
            <a:ext cx="1771650" cy="1355770"/>
          </a:xfrm>
          <a:prstGeom prst="rect">
            <a:avLst/>
          </a:prstGeom>
          <a:noFill/>
          <a:ln>
            <a:noFill/>
          </a:ln>
        </p:spPr>
      </p:pic>
      <p:pic>
        <p:nvPicPr>
          <p:cNvPr id="191" name="Google Shape;191;p13"/>
          <p:cNvPicPr preferRelativeResize="0"/>
          <p:nvPr/>
        </p:nvPicPr>
        <p:blipFill rotWithShape="1">
          <a:blip r:embed="rId8">
            <a:alphaModFix/>
          </a:blip>
          <a:srcRect b="0" l="0" r="0" t="0"/>
          <a:stretch/>
        </p:blipFill>
        <p:spPr>
          <a:xfrm>
            <a:off x="5590003" y="3298581"/>
            <a:ext cx="3084732" cy="73391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4"/>
          <p:cNvSpPr txBox="1"/>
          <p:nvPr>
            <p:ph type="ctrTitle"/>
          </p:nvPr>
        </p:nvSpPr>
        <p:spPr>
          <a:xfrm>
            <a:off x="550375" y="597876"/>
            <a:ext cx="8043300" cy="635564"/>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38888"/>
              <a:buNone/>
            </a:pPr>
            <a:r>
              <a:rPr lang="es-ES" sz="3200"/>
              <a:t>Sentencias SQL</a:t>
            </a:r>
            <a:endParaRPr sz="3200"/>
          </a:p>
        </p:txBody>
      </p:sp>
      <p:sp>
        <p:nvSpPr>
          <p:cNvPr id="197" name="Google Shape;197;p14"/>
          <p:cNvSpPr txBox="1"/>
          <p:nvPr>
            <p:ph idx="1" type="subTitle"/>
          </p:nvPr>
        </p:nvSpPr>
        <p:spPr>
          <a:xfrm>
            <a:off x="550375" y="2013889"/>
            <a:ext cx="8043300" cy="820751"/>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700"/>
              <a:buNone/>
            </a:pPr>
            <a:r>
              <a:rPr lang="es-ES" sz="1600">
                <a:latin typeface="Montserrat"/>
                <a:ea typeface="Montserrat"/>
                <a:cs typeface="Montserrat"/>
                <a:sym typeface="Montserrat"/>
              </a:rPr>
              <a:t>Para interactuar con nuestra BD lo vamos a hacer mediante sentencias SQL.</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5"/>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ES"/>
              <a:t>Clasificación de las instrucciones SQL</a:t>
            </a:r>
            <a:endParaRPr/>
          </a:p>
        </p:txBody>
      </p:sp>
      <p:sp>
        <p:nvSpPr>
          <p:cNvPr id="203" name="Google Shape;203;p15"/>
          <p:cNvSpPr txBox="1"/>
          <p:nvPr/>
        </p:nvSpPr>
        <p:spPr>
          <a:xfrm>
            <a:off x="621708" y="1057582"/>
            <a:ext cx="7994753" cy="32316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chemeClr val="dk2"/>
                </a:solidFill>
                <a:latin typeface="Montserrat"/>
                <a:ea typeface="Montserrat"/>
                <a:cs typeface="Montserrat"/>
                <a:sym typeface="Montserrat"/>
              </a:rPr>
              <a:t>Primeramente clasifiquemos las instrucciones SQL según su propósito en 3 grupos: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2"/>
              </a:solidFill>
              <a:latin typeface="Montserrat"/>
              <a:ea typeface="Montserrat"/>
              <a:cs typeface="Montserrat"/>
              <a:sym typeface="Montserrat"/>
            </a:endParaRPr>
          </a:p>
          <a:p>
            <a:pPr indent="-171450" lvl="0" marL="171450" marR="0" rtl="0" algn="l">
              <a:lnSpc>
                <a:spcPct val="100000"/>
              </a:lnSpc>
              <a:spcBef>
                <a:spcPts val="0"/>
              </a:spcBef>
              <a:spcAft>
                <a:spcPts val="0"/>
              </a:spcAft>
              <a:buClr>
                <a:srgbClr val="0C5ADB"/>
              </a:buClr>
              <a:buSzPts val="1200"/>
              <a:buFont typeface="Noto Sans"/>
              <a:buChar char="⮚"/>
            </a:pPr>
            <a:r>
              <a:rPr b="1" i="0" lang="es-ES" sz="1200" u="none" cap="none" strike="noStrike">
                <a:solidFill>
                  <a:schemeClr val="dk2"/>
                </a:solidFill>
                <a:latin typeface="Montserrat"/>
                <a:ea typeface="Montserrat"/>
                <a:cs typeface="Montserrat"/>
                <a:sym typeface="Montserrat"/>
              </a:rPr>
              <a:t>DDL (Data Description Language) Lenguaje de Descripción de Datos.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chemeClr val="dk2"/>
                </a:solidFill>
                <a:latin typeface="Montserrat"/>
                <a:ea typeface="Montserrat"/>
                <a:cs typeface="Montserrat"/>
                <a:sym typeface="Montserrat"/>
              </a:rPr>
              <a:t>Las sentencias incluidas en este grupo son normalmente usadas por el administrador de la BD. Se trata de sentencias para crear la BD, crear, eliminar o modificar estructura de tablas, definir relaciones entre tablas, entre otras.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2"/>
              </a:solidFill>
              <a:latin typeface="Montserrat"/>
              <a:ea typeface="Montserrat"/>
              <a:cs typeface="Montserrat"/>
              <a:sym typeface="Montserrat"/>
            </a:endParaRPr>
          </a:p>
          <a:p>
            <a:pPr indent="-171450" lvl="0" marL="171450" marR="0" rtl="0" algn="l">
              <a:lnSpc>
                <a:spcPct val="100000"/>
              </a:lnSpc>
              <a:spcBef>
                <a:spcPts val="0"/>
              </a:spcBef>
              <a:spcAft>
                <a:spcPts val="0"/>
              </a:spcAft>
              <a:buClr>
                <a:srgbClr val="0C5ADB"/>
              </a:buClr>
              <a:buSzPts val="1200"/>
              <a:buFont typeface="Noto Sans"/>
              <a:buChar char="⮚"/>
            </a:pPr>
            <a:r>
              <a:rPr b="1" i="0" lang="es-ES" sz="1200" u="none" cap="none" strike="noStrike">
                <a:solidFill>
                  <a:schemeClr val="dk2"/>
                </a:solidFill>
                <a:latin typeface="Montserrat"/>
                <a:ea typeface="Montserrat"/>
                <a:cs typeface="Montserrat"/>
                <a:sym typeface="Montserrat"/>
              </a:rPr>
              <a:t>DCL (Data Control Language) Lenguaje de Control de Datos.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chemeClr val="dk2"/>
                </a:solidFill>
                <a:latin typeface="Montserrat"/>
                <a:ea typeface="Montserrat"/>
                <a:cs typeface="Montserrat"/>
                <a:sym typeface="Montserrat"/>
              </a:rPr>
              <a:t>Las instrucciones de este grupo te permitirán ejercer un control sobre los datos como asignación de privilegios de acceso a los mismos (GRANT/REVOKE) o en el caso de gestión de transacciones (COMMIT/ROLLBACK).</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2"/>
              </a:solidFill>
              <a:latin typeface="Montserrat"/>
              <a:ea typeface="Montserrat"/>
              <a:cs typeface="Montserrat"/>
              <a:sym typeface="Montserrat"/>
            </a:endParaRPr>
          </a:p>
          <a:p>
            <a:pPr indent="-171450" lvl="0" marL="171450" marR="0" rtl="0" algn="l">
              <a:lnSpc>
                <a:spcPct val="100000"/>
              </a:lnSpc>
              <a:spcBef>
                <a:spcPts val="0"/>
              </a:spcBef>
              <a:spcAft>
                <a:spcPts val="0"/>
              </a:spcAft>
              <a:buClr>
                <a:srgbClr val="0C5ADB"/>
              </a:buClr>
              <a:buSzPts val="1200"/>
              <a:buFont typeface="Noto Sans"/>
              <a:buChar char="⮚"/>
            </a:pPr>
            <a:r>
              <a:rPr b="1" i="0" lang="es-ES" sz="1200" u="none" cap="none" strike="noStrike">
                <a:solidFill>
                  <a:schemeClr val="dk2"/>
                </a:solidFill>
                <a:latin typeface="Montserrat"/>
                <a:ea typeface="Montserrat"/>
                <a:cs typeface="Montserrat"/>
                <a:sym typeface="Montserrat"/>
              </a:rPr>
              <a:t>DML (Data Manipulation Language) Lenguaje de Manipulación de Datos.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chemeClr val="dk2"/>
                </a:solidFill>
                <a:latin typeface="Montserrat"/>
                <a:ea typeface="Montserrat"/>
                <a:cs typeface="Montserrat"/>
                <a:sym typeface="Montserrat"/>
              </a:rPr>
              <a:t>Este grupo está compuesto por las instrucciones más usadas por el usuario ya que se trata de aquellas que requieren el manejo de datos como insertar nuevos registros, modificar datos existentes, eliminarlos y hasta recuperar datos de la BD.</a:t>
            </a:r>
            <a:endParaRPr b="0" i="0" sz="1400" u="none" cap="none" strike="noStrike">
              <a:solidFill>
                <a:srgbClr val="000000"/>
              </a:solidFill>
              <a:latin typeface="Arial"/>
              <a:ea typeface="Arial"/>
              <a:cs typeface="Arial"/>
              <a:sym typeface="Arial"/>
            </a:endParaRPr>
          </a:p>
          <a:p>
            <a:pPr indent="-209550" lvl="0" marL="285750" marR="0" rtl="0" algn="l">
              <a:lnSpc>
                <a:spcPct val="100000"/>
              </a:lnSpc>
              <a:spcBef>
                <a:spcPts val="0"/>
              </a:spcBef>
              <a:spcAft>
                <a:spcPts val="0"/>
              </a:spcAft>
              <a:buClr>
                <a:srgbClr val="0C5ADB"/>
              </a:buClr>
              <a:buSzPts val="1200"/>
              <a:buFont typeface="Noto Sans"/>
              <a:buNone/>
            </a:pPr>
            <a:r>
              <a:t/>
            </a:r>
            <a:endParaRPr b="0" i="0" sz="1200" u="none" cap="none" strike="noStrike">
              <a:solidFill>
                <a:schemeClr val="dk2"/>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6"/>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ES"/>
              <a:t>Patrón a seguir en las sentencias</a:t>
            </a:r>
            <a:endParaRPr/>
          </a:p>
        </p:txBody>
      </p:sp>
      <p:sp>
        <p:nvSpPr>
          <p:cNvPr id="209" name="Google Shape;209;p16"/>
          <p:cNvSpPr txBox="1"/>
          <p:nvPr/>
        </p:nvSpPr>
        <p:spPr>
          <a:xfrm>
            <a:off x="670945" y="2077490"/>
            <a:ext cx="7994753" cy="1384995"/>
          </a:xfrm>
          <a:prstGeom prst="rect">
            <a:avLst/>
          </a:prstGeom>
          <a:noFill/>
          <a:ln>
            <a:noFill/>
          </a:ln>
        </p:spPr>
        <p:txBody>
          <a:bodyPr anchorCtr="0" anchor="t" bIns="45700" lIns="91425" spcFirstLastPara="1" rIns="91425" wrap="square" tIns="45700">
            <a:spAutoFit/>
          </a:bodyPr>
          <a:lstStyle/>
          <a:p>
            <a:pPr indent="-171450" lvl="0" marL="171450" marR="0" rtl="0" algn="l">
              <a:lnSpc>
                <a:spcPct val="100000"/>
              </a:lnSpc>
              <a:spcBef>
                <a:spcPts val="0"/>
              </a:spcBef>
              <a:spcAft>
                <a:spcPts val="0"/>
              </a:spcAft>
              <a:buClr>
                <a:srgbClr val="0C5ADB"/>
              </a:buClr>
              <a:buSzPts val="1400"/>
              <a:buFont typeface="Noto Sans"/>
              <a:buChar char="⮚"/>
            </a:pPr>
            <a:r>
              <a:rPr b="0" i="0" lang="es-ES" sz="1400" u="none" cap="none" strike="noStrike">
                <a:solidFill>
                  <a:schemeClr val="dk2"/>
                </a:solidFill>
                <a:latin typeface="Montserrat"/>
                <a:ea typeface="Montserrat"/>
                <a:cs typeface="Montserrat"/>
                <a:sym typeface="Montserrat"/>
              </a:rPr>
              <a:t>Se empiezan por un verbo indicando la acción a realizar.</a:t>
            </a:r>
            <a:endParaRPr b="0" i="0" sz="1400" u="none" cap="none" strike="noStrike">
              <a:solidFill>
                <a:srgbClr val="000000"/>
              </a:solidFill>
              <a:latin typeface="Arial"/>
              <a:ea typeface="Arial"/>
              <a:cs typeface="Arial"/>
              <a:sym typeface="Arial"/>
            </a:endParaRPr>
          </a:p>
          <a:p>
            <a:pPr indent="-82550" lvl="0" marL="171450" marR="0" rtl="0" algn="l">
              <a:lnSpc>
                <a:spcPct val="100000"/>
              </a:lnSpc>
              <a:spcBef>
                <a:spcPts val="0"/>
              </a:spcBef>
              <a:spcAft>
                <a:spcPts val="0"/>
              </a:spcAft>
              <a:buClr>
                <a:srgbClr val="0C5ADB"/>
              </a:buClr>
              <a:buSzPts val="1400"/>
              <a:buFont typeface="Noto Sans"/>
              <a:buNone/>
            </a:pPr>
            <a:r>
              <a:t/>
            </a:r>
            <a:endParaRPr b="0" i="0" sz="1400" u="none" cap="none" strike="noStrike">
              <a:solidFill>
                <a:schemeClr val="dk2"/>
              </a:solidFill>
              <a:latin typeface="Montserrat"/>
              <a:ea typeface="Montserrat"/>
              <a:cs typeface="Montserrat"/>
              <a:sym typeface="Montserrat"/>
            </a:endParaRPr>
          </a:p>
          <a:p>
            <a:pPr indent="-171450" lvl="0" marL="171450" marR="0" rtl="0" algn="l">
              <a:lnSpc>
                <a:spcPct val="100000"/>
              </a:lnSpc>
              <a:spcBef>
                <a:spcPts val="0"/>
              </a:spcBef>
              <a:spcAft>
                <a:spcPts val="0"/>
              </a:spcAft>
              <a:buClr>
                <a:srgbClr val="0C5ADB"/>
              </a:buClr>
              <a:buSzPts val="1400"/>
              <a:buFont typeface="Noto Sans"/>
              <a:buChar char="⮚"/>
            </a:pPr>
            <a:r>
              <a:rPr b="0" i="0" lang="es-ES" sz="1400" u="none" cap="none" strike="noStrike">
                <a:solidFill>
                  <a:schemeClr val="dk2"/>
                </a:solidFill>
                <a:latin typeface="Montserrat"/>
                <a:ea typeface="Montserrat"/>
                <a:cs typeface="Montserrat"/>
                <a:sym typeface="Montserrat"/>
              </a:rPr>
              <a:t>Continúan completando con un objeto sobre el cual se realiza la acción.</a:t>
            </a:r>
            <a:endParaRPr b="0" i="0" sz="1400" u="none" cap="none" strike="noStrike">
              <a:solidFill>
                <a:srgbClr val="000000"/>
              </a:solidFill>
              <a:latin typeface="Arial"/>
              <a:ea typeface="Arial"/>
              <a:cs typeface="Arial"/>
              <a:sym typeface="Arial"/>
            </a:endParaRPr>
          </a:p>
          <a:p>
            <a:pPr indent="-82550" lvl="0" marL="171450" marR="0" rtl="0" algn="l">
              <a:lnSpc>
                <a:spcPct val="100000"/>
              </a:lnSpc>
              <a:spcBef>
                <a:spcPts val="0"/>
              </a:spcBef>
              <a:spcAft>
                <a:spcPts val="0"/>
              </a:spcAft>
              <a:buClr>
                <a:srgbClr val="0C5ADB"/>
              </a:buClr>
              <a:buSzPts val="1400"/>
              <a:buFont typeface="Noto Sans"/>
              <a:buNone/>
            </a:pPr>
            <a:r>
              <a:t/>
            </a:r>
            <a:endParaRPr b="0" i="0" sz="1400" u="none" cap="none" strike="noStrike">
              <a:solidFill>
                <a:schemeClr val="dk2"/>
              </a:solidFill>
              <a:latin typeface="Montserrat"/>
              <a:ea typeface="Montserrat"/>
              <a:cs typeface="Montserrat"/>
              <a:sym typeface="Montserrat"/>
            </a:endParaRPr>
          </a:p>
          <a:p>
            <a:pPr indent="-171450" lvl="0" marL="171450" marR="0" rtl="0" algn="l">
              <a:lnSpc>
                <a:spcPct val="100000"/>
              </a:lnSpc>
              <a:spcBef>
                <a:spcPts val="0"/>
              </a:spcBef>
              <a:spcAft>
                <a:spcPts val="0"/>
              </a:spcAft>
              <a:buClr>
                <a:srgbClr val="0C5ADB"/>
              </a:buClr>
              <a:buSzPts val="1400"/>
              <a:buFont typeface="Noto Sans"/>
              <a:buChar char="⮚"/>
            </a:pPr>
            <a:r>
              <a:rPr b="0" i="0" lang="es-ES" sz="1400" u="none" cap="none" strike="noStrike">
                <a:solidFill>
                  <a:schemeClr val="dk2"/>
                </a:solidFill>
                <a:latin typeface="Montserrat"/>
                <a:ea typeface="Montserrat"/>
                <a:cs typeface="Montserrat"/>
                <a:sym typeface="Montserrat"/>
              </a:rPr>
              <a:t>Se sigue por una serie de cláusulas, obligatorias y opcionales, que especifican a detalle lo que se quiere hacer.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7"/>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ES"/>
              <a:t>Sentencias básicas (DLL)</a:t>
            </a:r>
            <a:endParaRPr/>
          </a:p>
        </p:txBody>
      </p:sp>
      <p:sp>
        <p:nvSpPr>
          <p:cNvPr id="215" name="Google Shape;215;p17"/>
          <p:cNvSpPr txBox="1"/>
          <p:nvPr/>
        </p:nvSpPr>
        <p:spPr>
          <a:xfrm>
            <a:off x="691965" y="1341766"/>
            <a:ext cx="7994753" cy="3539430"/>
          </a:xfrm>
          <a:prstGeom prst="rect">
            <a:avLst/>
          </a:prstGeom>
          <a:noFill/>
          <a:ln>
            <a:noFill/>
          </a:ln>
        </p:spPr>
        <p:txBody>
          <a:bodyPr anchorCtr="0" anchor="t" bIns="45700" lIns="91425" spcFirstLastPara="1" rIns="91425" wrap="square" tIns="45700">
            <a:spAutoFit/>
          </a:bodyPr>
          <a:lstStyle/>
          <a:p>
            <a:pPr indent="-171450" lvl="0" marL="171450" marR="0" rtl="0" algn="l">
              <a:lnSpc>
                <a:spcPct val="100000"/>
              </a:lnSpc>
              <a:spcBef>
                <a:spcPts val="0"/>
              </a:spcBef>
              <a:spcAft>
                <a:spcPts val="0"/>
              </a:spcAft>
              <a:buClr>
                <a:srgbClr val="0C5ADB"/>
              </a:buClr>
              <a:buSzPts val="1400"/>
              <a:buFont typeface="Noto Sans"/>
              <a:buChar char="⮚"/>
            </a:pPr>
            <a:r>
              <a:rPr b="1" i="0" lang="es-ES" sz="1400" u="none" cap="none" strike="noStrike">
                <a:solidFill>
                  <a:schemeClr val="dk2"/>
                </a:solidFill>
                <a:latin typeface="Montserrat"/>
                <a:ea typeface="Montserrat"/>
                <a:cs typeface="Montserrat"/>
                <a:sym typeface="Montserrat"/>
              </a:rPr>
              <a:t>CREATE</a:t>
            </a:r>
            <a:r>
              <a:rPr b="0" i="0" lang="es-ES" sz="1400" u="none" cap="none" strike="noStrike">
                <a:solidFill>
                  <a:schemeClr val="dk2"/>
                </a:solidFill>
                <a:latin typeface="Montserrat"/>
                <a:ea typeface="Montserrat"/>
                <a:cs typeface="Montserrat"/>
                <a:sym typeface="Montserrat"/>
              </a:rPr>
              <a:t>, de esta manera creamos una base de datos llamada escuela.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Montserrat"/>
              <a:ea typeface="Montserrat"/>
              <a:cs typeface="Montserrat"/>
              <a:sym typeface="Montserrat"/>
            </a:endParaRPr>
          </a:p>
          <a:p>
            <a:pPr indent="-82550" lvl="0" marL="171450" marR="0" rtl="0" algn="l">
              <a:lnSpc>
                <a:spcPct val="100000"/>
              </a:lnSpc>
              <a:spcBef>
                <a:spcPts val="0"/>
              </a:spcBef>
              <a:spcAft>
                <a:spcPts val="0"/>
              </a:spcAft>
              <a:buClr>
                <a:srgbClr val="0C5ADB"/>
              </a:buClr>
              <a:buSzPts val="1400"/>
              <a:buFont typeface="Noto Sans"/>
              <a:buNone/>
            </a:pPr>
            <a:r>
              <a:t/>
            </a:r>
            <a:endParaRPr b="0" i="0" sz="140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chemeClr val="dk2"/>
                </a:solidFill>
                <a:latin typeface="Montserrat"/>
                <a:ea typeface="Montserrat"/>
                <a:cs typeface="Montserrat"/>
                <a:sym typeface="Montserrat"/>
              </a:rPr>
              <a:t>Y así podemos crear una tabla llamada estudiantes:</a:t>
            </a:r>
            <a:endParaRPr b="0" i="0" sz="1400" u="none" cap="none" strike="noStrike">
              <a:solidFill>
                <a:srgbClr val="000000"/>
              </a:solidFill>
              <a:latin typeface="Arial"/>
              <a:ea typeface="Arial"/>
              <a:cs typeface="Arial"/>
              <a:sym typeface="Arial"/>
            </a:endParaRPr>
          </a:p>
          <a:p>
            <a:pPr indent="-82550" lvl="0" marL="171450" marR="0" rtl="0" algn="l">
              <a:lnSpc>
                <a:spcPct val="100000"/>
              </a:lnSpc>
              <a:spcBef>
                <a:spcPts val="0"/>
              </a:spcBef>
              <a:spcAft>
                <a:spcPts val="0"/>
              </a:spcAft>
              <a:buClr>
                <a:srgbClr val="0C5ADB"/>
              </a:buClr>
              <a:buSzPts val="1400"/>
              <a:buFont typeface="Noto Sans"/>
              <a:buNone/>
            </a:pPr>
            <a:r>
              <a:t/>
            </a:r>
            <a:endParaRPr b="0" i="0" sz="1400" u="none" cap="none" strike="noStrike">
              <a:solidFill>
                <a:schemeClr val="dk2"/>
              </a:solidFill>
              <a:latin typeface="Montserrat"/>
              <a:ea typeface="Montserrat"/>
              <a:cs typeface="Montserrat"/>
              <a:sym typeface="Montserrat"/>
            </a:endParaRPr>
          </a:p>
          <a:p>
            <a:pPr indent="-82550" lvl="0" marL="171450" marR="0" rtl="0" algn="l">
              <a:lnSpc>
                <a:spcPct val="100000"/>
              </a:lnSpc>
              <a:spcBef>
                <a:spcPts val="0"/>
              </a:spcBef>
              <a:spcAft>
                <a:spcPts val="0"/>
              </a:spcAft>
              <a:buClr>
                <a:srgbClr val="0C5ADB"/>
              </a:buClr>
              <a:buSzPts val="1400"/>
              <a:buFont typeface="Noto Sans"/>
              <a:buNone/>
            </a:pPr>
            <a:r>
              <a:t/>
            </a:r>
            <a:endParaRPr b="0" i="0" sz="1400" u="none" cap="none" strike="noStrike">
              <a:solidFill>
                <a:schemeClr val="dk2"/>
              </a:solidFill>
              <a:latin typeface="Montserrat"/>
              <a:ea typeface="Montserrat"/>
              <a:cs typeface="Montserrat"/>
              <a:sym typeface="Montserrat"/>
            </a:endParaRPr>
          </a:p>
          <a:p>
            <a:pPr indent="-82550" lvl="0" marL="171450" marR="0" rtl="0" algn="l">
              <a:lnSpc>
                <a:spcPct val="100000"/>
              </a:lnSpc>
              <a:spcBef>
                <a:spcPts val="0"/>
              </a:spcBef>
              <a:spcAft>
                <a:spcPts val="0"/>
              </a:spcAft>
              <a:buClr>
                <a:srgbClr val="0C5ADB"/>
              </a:buClr>
              <a:buSzPts val="1400"/>
              <a:buFont typeface="Noto Sans"/>
              <a:buNone/>
            </a:pPr>
            <a:r>
              <a:t/>
            </a:r>
            <a:endParaRPr b="0" i="0" sz="1400" u="none" cap="none" strike="noStrike">
              <a:solidFill>
                <a:schemeClr val="dk2"/>
              </a:solidFill>
              <a:latin typeface="Montserrat"/>
              <a:ea typeface="Montserrat"/>
              <a:cs typeface="Montserrat"/>
              <a:sym typeface="Montserrat"/>
            </a:endParaRPr>
          </a:p>
          <a:p>
            <a:pPr indent="-82550" lvl="0" marL="171450" marR="0" rtl="0" algn="l">
              <a:lnSpc>
                <a:spcPct val="100000"/>
              </a:lnSpc>
              <a:spcBef>
                <a:spcPts val="0"/>
              </a:spcBef>
              <a:spcAft>
                <a:spcPts val="0"/>
              </a:spcAft>
              <a:buClr>
                <a:srgbClr val="0C5ADB"/>
              </a:buClr>
              <a:buSzPts val="1400"/>
              <a:buFont typeface="Noto Sans"/>
              <a:buNone/>
            </a:pPr>
            <a:r>
              <a:t/>
            </a:r>
            <a:endParaRPr b="0" i="0" sz="1400" u="none" cap="none" strike="noStrike">
              <a:solidFill>
                <a:schemeClr val="dk2"/>
              </a:solidFill>
              <a:latin typeface="Montserrat"/>
              <a:ea typeface="Montserrat"/>
              <a:cs typeface="Montserrat"/>
              <a:sym typeface="Montserrat"/>
            </a:endParaRPr>
          </a:p>
          <a:p>
            <a:pPr indent="-82550" lvl="0" marL="171450" marR="0" rtl="0" algn="l">
              <a:lnSpc>
                <a:spcPct val="100000"/>
              </a:lnSpc>
              <a:spcBef>
                <a:spcPts val="0"/>
              </a:spcBef>
              <a:spcAft>
                <a:spcPts val="0"/>
              </a:spcAft>
              <a:buClr>
                <a:srgbClr val="0C5ADB"/>
              </a:buClr>
              <a:buSzPts val="1400"/>
              <a:buFont typeface="Noto Sans"/>
              <a:buNone/>
            </a:pPr>
            <a:r>
              <a:t/>
            </a:r>
            <a:endParaRPr b="0" i="0" sz="1400" u="none" cap="none" strike="noStrike">
              <a:solidFill>
                <a:schemeClr val="dk2"/>
              </a:solidFill>
              <a:latin typeface="Montserrat"/>
              <a:ea typeface="Montserrat"/>
              <a:cs typeface="Montserrat"/>
              <a:sym typeface="Montserrat"/>
            </a:endParaRPr>
          </a:p>
          <a:p>
            <a:pPr indent="-171450" lvl="0" marL="171450" marR="0" rtl="0" algn="l">
              <a:lnSpc>
                <a:spcPct val="100000"/>
              </a:lnSpc>
              <a:spcBef>
                <a:spcPts val="0"/>
              </a:spcBef>
              <a:spcAft>
                <a:spcPts val="0"/>
              </a:spcAft>
              <a:buClr>
                <a:srgbClr val="0C5ADB"/>
              </a:buClr>
              <a:buSzPts val="1400"/>
              <a:buFont typeface="Noto Sans"/>
              <a:buChar char="⮚"/>
            </a:pPr>
            <a:r>
              <a:rPr b="0" i="0" lang="es-ES" sz="1400" u="none" cap="none" strike="noStrike">
                <a:solidFill>
                  <a:schemeClr val="dk2"/>
                </a:solidFill>
                <a:latin typeface="Montserrat"/>
                <a:ea typeface="Montserrat"/>
                <a:cs typeface="Montserrat"/>
                <a:sym typeface="Montserrat"/>
              </a:rPr>
              <a:t>DROP para eliminar una base de datos:</a:t>
            </a:r>
            <a:endParaRPr b="0" i="0" sz="1400" u="none" cap="none" strike="noStrike">
              <a:solidFill>
                <a:srgbClr val="000000"/>
              </a:solidFill>
              <a:latin typeface="Arial"/>
              <a:ea typeface="Arial"/>
              <a:cs typeface="Arial"/>
              <a:sym typeface="Arial"/>
            </a:endParaRPr>
          </a:p>
          <a:p>
            <a:pPr indent="-82550" lvl="0" marL="171450" marR="0" rtl="0" algn="l">
              <a:lnSpc>
                <a:spcPct val="100000"/>
              </a:lnSpc>
              <a:spcBef>
                <a:spcPts val="0"/>
              </a:spcBef>
              <a:spcAft>
                <a:spcPts val="0"/>
              </a:spcAft>
              <a:buClr>
                <a:srgbClr val="0C5ADB"/>
              </a:buClr>
              <a:buSzPts val="1400"/>
              <a:buFont typeface="Noto Sans"/>
              <a:buNone/>
            </a:pPr>
            <a:r>
              <a:t/>
            </a:r>
            <a:endParaRPr b="0" i="0" sz="1400" u="none" cap="none" strike="noStrike">
              <a:solidFill>
                <a:schemeClr val="dk2"/>
              </a:solidFill>
              <a:latin typeface="Montserrat"/>
              <a:ea typeface="Montserrat"/>
              <a:cs typeface="Montserrat"/>
              <a:sym typeface="Montserrat"/>
            </a:endParaRPr>
          </a:p>
          <a:p>
            <a:pPr indent="-82550" lvl="0" marL="171450" marR="0" rtl="0" algn="l">
              <a:lnSpc>
                <a:spcPct val="100000"/>
              </a:lnSpc>
              <a:spcBef>
                <a:spcPts val="0"/>
              </a:spcBef>
              <a:spcAft>
                <a:spcPts val="0"/>
              </a:spcAft>
              <a:buClr>
                <a:srgbClr val="0C5ADB"/>
              </a:buClr>
              <a:buSzPts val="1400"/>
              <a:buFont typeface="Noto Sans"/>
              <a:buNone/>
            </a:pPr>
            <a:r>
              <a:t/>
            </a:r>
            <a:endParaRPr b="0" i="0" sz="140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chemeClr val="dk2"/>
                </a:solidFill>
                <a:latin typeface="Montserrat"/>
                <a:ea typeface="Montserrat"/>
                <a:cs typeface="Montserrat"/>
                <a:sym typeface="Montserrat"/>
              </a:rPr>
              <a:t>O eliminar una tabla: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Montserrat"/>
              <a:ea typeface="Montserrat"/>
              <a:cs typeface="Montserrat"/>
              <a:sym typeface="Montserrat"/>
            </a:endParaRPr>
          </a:p>
        </p:txBody>
      </p:sp>
      <p:sp>
        <p:nvSpPr>
          <p:cNvPr id="216" name="Google Shape;216;p17"/>
          <p:cNvSpPr txBox="1"/>
          <p:nvPr/>
        </p:nvSpPr>
        <p:spPr>
          <a:xfrm>
            <a:off x="1203785" y="1645977"/>
            <a:ext cx="2354400"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1" i="0" lang="es-ES" sz="1100" u="none" cap="none" strike="noStrike">
                <a:solidFill>
                  <a:srgbClr val="0C5ADB"/>
                </a:solidFill>
                <a:latin typeface="Montserrat"/>
                <a:ea typeface="Montserrat"/>
                <a:cs typeface="Montserrat"/>
                <a:sym typeface="Montserrat"/>
              </a:rPr>
              <a:t>CREATE DATABASE </a:t>
            </a:r>
            <a:r>
              <a:rPr b="1" i="0" lang="es-ES" sz="1100" u="none" cap="none" strike="noStrike">
                <a:solidFill>
                  <a:schemeClr val="accent2"/>
                </a:solidFill>
                <a:latin typeface="Montserrat"/>
                <a:ea typeface="Montserrat"/>
                <a:cs typeface="Montserrat"/>
                <a:sym typeface="Montserrat"/>
              </a:rPr>
              <a:t>escuela</a:t>
            </a:r>
            <a:r>
              <a:rPr b="1" i="0" lang="es-ES" sz="1100" u="none" cap="none" strike="noStrike">
                <a:solidFill>
                  <a:srgbClr val="0C5ADB"/>
                </a:solidFill>
                <a:latin typeface="Montserrat"/>
                <a:ea typeface="Montserrat"/>
                <a:cs typeface="Montserrat"/>
                <a:sym typeface="Montserrat"/>
              </a:rPr>
              <a:t>;</a:t>
            </a:r>
            <a:endParaRPr b="1" i="0" sz="1100" u="none" cap="none" strike="noStrike">
              <a:solidFill>
                <a:srgbClr val="0C5ADB"/>
              </a:solidFill>
              <a:latin typeface="Montserrat"/>
              <a:ea typeface="Montserrat"/>
              <a:cs typeface="Montserrat"/>
              <a:sym typeface="Montserrat"/>
            </a:endParaRPr>
          </a:p>
        </p:txBody>
      </p:sp>
      <p:sp>
        <p:nvSpPr>
          <p:cNvPr id="217" name="Google Shape;217;p17"/>
          <p:cNvSpPr txBox="1"/>
          <p:nvPr/>
        </p:nvSpPr>
        <p:spPr>
          <a:xfrm>
            <a:off x="1203785" y="2355646"/>
            <a:ext cx="2354400" cy="76944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1" i="0" lang="es-ES" sz="1100" u="none" cap="none" strike="noStrike">
                <a:solidFill>
                  <a:srgbClr val="0C5ADB"/>
                </a:solidFill>
                <a:latin typeface="Montserrat"/>
                <a:ea typeface="Montserrat"/>
                <a:cs typeface="Montserrat"/>
                <a:sym typeface="Montserrat"/>
              </a:rPr>
              <a:t>CREATE TABLE </a:t>
            </a:r>
            <a:r>
              <a:rPr b="1" i="0" lang="es-ES" sz="1100" u="none" cap="none" strike="noStrike">
                <a:solidFill>
                  <a:schemeClr val="accent2"/>
                </a:solidFill>
                <a:latin typeface="Montserrat"/>
                <a:ea typeface="Montserrat"/>
                <a:cs typeface="Montserrat"/>
                <a:sym typeface="Montserrat"/>
              </a:rPr>
              <a:t>estudiantes ( id INT,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1" i="0" lang="es-ES" sz="1100" u="none" cap="none" strike="noStrike">
                <a:solidFill>
                  <a:schemeClr val="accent2"/>
                </a:solidFill>
                <a:latin typeface="Montserrat"/>
                <a:ea typeface="Montserrat"/>
                <a:cs typeface="Montserrat"/>
                <a:sym typeface="Montserrat"/>
              </a:rPr>
              <a:t>nombre VARCHAR(30)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1" i="0" lang="es-ES" sz="1100" u="none" cap="none" strike="noStrike">
                <a:solidFill>
                  <a:schemeClr val="accent2"/>
                </a:solidFill>
                <a:latin typeface="Montserrat"/>
                <a:ea typeface="Montserrat"/>
                <a:cs typeface="Montserrat"/>
                <a:sym typeface="Montserrat"/>
              </a:rPr>
              <a:t>curso VARCHAR(30)</a:t>
            </a:r>
            <a:r>
              <a:rPr b="1" i="0" lang="es-ES" sz="1100" u="none" cap="none" strike="noStrike">
                <a:solidFill>
                  <a:srgbClr val="0C5ADB"/>
                </a:solidFill>
                <a:latin typeface="Montserrat"/>
                <a:ea typeface="Montserrat"/>
                <a:cs typeface="Montserrat"/>
                <a:sym typeface="Montserrat"/>
              </a:rPr>
              <a:t>;</a:t>
            </a:r>
            <a:endParaRPr b="1" i="0" sz="1100" u="none" cap="none" strike="noStrike">
              <a:solidFill>
                <a:srgbClr val="0C5ADB"/>
              </a:solidFill>
              <a:latin typeface="Montserrat"/>
              <a:ea typeface="Montserrat"/>
              <a:cs typeface="Montserrat"/>
              <a:sym typeface="Montserrat"/>
            </a:endParaRPr>
          </a:p>
        </p:txBody>
      </p:sp>
      <p:sp>
        <p:nvSpPr>
          <p:cNvPr id="218" name="Google Shape;218;p17"/>
          <p:cNvSpPr txBox="1"/>
          <p:nvPr/>
        </p:nvSpPr>
        <p:spPr>
          <a:xfrm>
            <a:off x="1203785" y="3570934"/>
            <a:ext cx="2354400"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1" i="0" lang="es-ES" sz="1100" u="none" cap="none" strike="noStrike">
                <a:solidFill>
                  <a:srgbClr val="0C5ADB"/>
                </a:solidFill>
                <a:latin typeface="Montserrat"/>
                <a:ea typeface="Montserrat"/>
                <a:cs typeface="Montserrat"/>
                <a:sym typeface="Montserrat"/>
              </a:rPr>
              <a:t>DROP DATABASE </a:t>
            </a:r>
            <a:r>
              <a:rPr b="1" i="0" lang="es-ES" sz="1100" u="none" cap="none" strike="noStrike">
                <a:solidFill>
                  <a:schemeClr val="accent2"/>
                </a:solidFill>
                <a:latin typeface="Montserrat"/>
                <a:ea typeface="Montserrat"/>
                <a:cs typeface="Montserrat"/>
                <a:sym typeface="Montserrat"/>
              </a:rPr>
              <a:t>escuela</a:t>
            </a:r>
            <a:r>
              <a:rPr b="1" i="0" lang="es-ES" sz="1100" u="none" cap="none" strike="noStrike">
                <a:solidFill>
                  <a:srgbClr val="0C5ADB"/>
                </a:solidFill>
                <a:latin typeface="Montserrat"/>
                <a:ea typeface="Montserrat"/>
                <a:cs typeface="Montserrat"/>
                <a:sym typeface="Montserrat"/>
              </a:rPr>
              <a:t>;</a:t>
            </a:r>
            <a:endParaRPr b="1" i="0" sz="1100" u="none" cap="none" strike="noStrike">
              <a:solidFill>
                <a:srgbClr val="0C5ADB"/>
              </a:solidFill>
              <a:latin typeface="Montserrat"/>
              <a:ea typeface="Montserrat"/>
              <a:cs typeface="Montserrat"/>
              <a:sym typeface="Montserrat"/>
            </a:endParaRPr>
          </a:p>
        </p:txBody>
      </p:sp>
      <p:sp>
        <p:nvSpPr>
          <p:cNvPr id="219" name="Google Shape;219;p17"/>
          <p:cNvSpPr txBox="1"/>
          <p:nvPr/>
        </p:nvSpPr>
        <p:spPr>
          <a:xfrm>
            <a:off x="1203785" y="4173738"/>
            <a:ext cx="2354400"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1" i="0" lang="es-ES" sz="1100" u="none" cap="none" strike="noStrike">
                <a:solidFill>
                  <a:srgbClr val="0C5ADB"/>
                </a:solidFill>
                <a:latin typeface="Montserrat"/>
                <a:ea typeface="Montserrat"/>
                <a:cs typeface="Montserrat"/>
                <a:sym typeface="Montserrat"/>
              </a:rPr>
              <a:t>DROP TABLE </a:t>
            </a:r>
            <a:r>
              <a:rPr b="1" i="0" lang="es-ES" sz="1100" u="none" cap="none" strike="noStrike">
                <a:solidFill>
                  <a:schemeClr val="accent2"/>
                </a:solidFill>
                <a:latin typeface="Montserrat"/>
                <a:ea typeface="Montserrat"/>
                <a:cs typeface="Montserrat"/>
                <a:sym typeface="Montserrat"/>
              </a:rPr>
              <a:t>estudiantes</a:t>
            </a:r>
            <a:r>
              <a:rPr b="1" i="0" lang="es-ES" sz="1100" u="none" cap="none" strike="noStrike">
                <a:solidFill>
                  <a:srgbClr val="0C5ADB"/>
                </a:solidFill>
                <a:latin typeface="Montserrat"/>
                <a:ea typeface="Montserrat"/>
                <a:cs typeface="Montserrat"/>
                <a:sym typeface="Montserrat"/>
              </a:rPr>
              <a:t>;</a:t>
            </a:r>
            <a:endParaRPr b="1" i="0" sz="1100" u="none" cap="none" strike="noStrike">
              <a:solidFill>
                <a:srgbClr val="0C5ADB"/>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8"/>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ES"/>
              <a:t>Sentencias básicas (DLL)</a:t>
            </a:r>
            <a:endParaRPr/>
          </a:p>
        </p:txBody>
      </p:sp>
      <p:sp>
        <p:nvSpPr>
          <p:cNvPr id="225" name="Google Shape;225;p18"/>
          <p:cNvSpPr txBox="1"/>
          <p:nvPr/>
        </p:nvSpPr>
        <p:spPr>
          <a:xfrm>
            <a:off x="691965" y="1341766"/>
            <a:ext cx="7994753" cy="2462213"/>
          </a:xfrm>
          <a:prstGeom prst="rect">
            <a:avLst/>
          </a:prstGeom>
          <a:noFill/>
          <a:ln>
            <a:noFill/>
          </a:ln>
        </p:spPr>
        <p:txBody>
          <a:bodyPr anchorCtr="0" anchor="t" bIns="45700" lIns="91425" spcFirstLastPara="1" rIns="91425" wrap="square" tIns="45700">
            <a:spAutoFit/>
          </a:bodyPr>
          <a:lstStyle/>
          <a:p>
            <a:pPr indent="-171450" lvl="0" marL="171450" marR="0" rtl="0" algn="l">
              <a:lnSpc>
                <a:spcPct val="100000"/>
              </a:lnSpc>
              <a:spcBef>
                <a:spcPts val="0"/>
              </a:spcBef>
              <a:spcAft>
                <a:spcPts val="0"/>
              </a:spcAft>
              <a:buClr>
                <a:srgbClr val="0C5ADB"/>
              </a:buClr>
              <a:buSzPts val="1400"/>
              <a:buFont typeface="Noto Sans"/>
              <a:buChar char="⮚"/>
            </a:pPr>
            <a:r>
              <a:rPr b="1" i="0" lang="es-ES" sz="1400" u="none" cap="none" strike="noStrike">
                <a:solidFill>
                  <a:schemeClr val="dk2"/>
                </a:solidFill>
                <a:latin typeface="Montserrat"/>
                <a:ea typeface="Montserrat"/>
                <a:cs typeface="Montserrat"/>
                <a:sym typeface="Montserrat"/>
              </a:rPr>
              <a:t>ALTER</a:t>
            </a:r>
            <a:r>
              <a:rPr b="0" i="0" lang="es-ES" sz="1400" u="none" cap="none" strike="noStrike">
                <a:solidFill>
                  <a:schemeClr val="dk2"/>
                </a:solidFill>
                <a:latin typeface="Montserrat"/>
                <a:ea typeface="Montserrat"/>
                <a:cs typeface="Montserrat"/>
                <a:sym typeface="Montserrat"/>
              </a:rPr>
              <a:t>, de esta manera podemos modificar la definición de una tabla.</a:t>
            </a:r>
            <a:endParaRPr b="0" i="0" sz="1400" u="none" cap="none" strike="noStrike">
              <a:solidFill>
                <a:srgbClr val="000000"/>
              </a:solidFill>
              <a:latin typeface="Arial"/>
              <a:ea typeface="Arial"/>
              <a:cs typeface="Arial"/>
              <a:sym typeface="Arial"/>
            </a:endParaRPr>
          </a:p>
          <a:p>
            <a:pPr indent="-82550" lvl="0" marL="171450" marR="0" rtl="0" algn="l">
              <a:lnSpc>
                <a:spcPct val="100000"/>
              </a:lnSpc>
              <a:spcBef>
                <a:spcPts val="0"/>
              </a:spcBef>
              <a:spcAft>
                <a:spcPts val="0"/>
              </a:spcAft>
              <a:buClr>
                <a:srgbClr val="0C5ADB"/>
              </a:buClr>
              <a:buSzPts val="1400"/>
              <a:buFont typeface="Noto Sans"/>
              <a:buNone/>
            </a:pPr>
            <a:r>
              <a:t/>
            </a:r>
            <a:endParaRPr b="0" i="0" sz="140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chemeClr val="dk2"/>
                </a:solidFill>
                <a:latin typeface="Montserrat"/>
                <a:ea typeface="Montserrat"/>
                <a:cs typeface="Montserrat"/>
                <a:sym typeface="Montserrat"/>
              </a:rPr>
              <a:t>Con la siguiente sentencia le agregamos una columna llamada promedio y de tipo real.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chemeClr val="dk2"/>
                </a:solidFill>
                <a:latin typeface="Montserrat"/>
                <a:ea typeface="Montserrat"/>
                <a:cs typeface="Montserrat"/>
                <a:sym typeface="Montserrat"/>
              </a:rPr>
              <a:t>Con esta otra sentencia podemos modificar el tipo de dato de una columna:</a:t>
            </a:r>
            <a:endParaRPr b="0" i="0" sz="1400" u="none" cap="none" strike="noStrike">
              <a:solidFill>
                <a:srgbClr val="000000"/>
              </a:solidFill>
              <a:latin typeface="Arial"/>
              <a:ea typeface="Arial"/>
              <a:cs typeface="Arial"/>
              <a:sym typeface="Arial"/>
            </a:endParaRPr>
          </a:p>
          <a:p>
            <a:pPr indent="-82550" lvl="0" marL="171450" marR="0" rtl="0" algn="l">
              <a:lnSpc>
                <a:spcPct val="100000"/>
              </a:lnSpc>
              <a:spcBef>
                <a:spcPts val="0"/>
              </a:spcBef>
              <a:spcAft>
                <a:spcPts val="0"/>
              </a:spcAft>
              <a:buClr>
                <a:srgbClr val="0C5ADB"/>
              </a:buClr>
              <a:buSzPts val="1400"/>
              <a:buFont typeface="Noto Sans"/>
              <a:buNone/>
            </a:pPr>
            <a:r>
              <a:t/>
            </a:r>
            <a:endParaRPr b="0" i="0" sz="1400" u="none" cap="none" strike="noStrike">
              <a:solidFill>
                <a:schemeClr val="dk2"/>
              </a:solidFill>
              <a:latin typeface="Montserrat"/>
              <a:ea typeface="Montserrat"/>
              <a:cs typeface="Montserrat"/>
              <a:sym typeface="Montserrat"/>
            </a:endParaRPr>
          </a:p>
          <a:p>
            <a:pPr indent="-82550" lvl="0" marL="171450" marR="0" rtl="0" algn="l">
              <a:lnSpc>
                <a:spcPct val="100000"/>
              </a:lnSpc>
              <a:spcBef>
                <a:spcPts val="0"/>
              </a:spcBef>
              <a:spcAft>
                <a:spcPts val="0"/>
              </a:spcAft>
              <a:buClr>
                <a:srgbClr val="0C5ADB"/>
              </a:buClr>
              <a:buSzPts val="1400"/>
              <a:buFont typeface="Noto Sans"/>
              <a:buNone/>
            </a:pPr>
            <a:r>
              <a:t/>
            </a:r>
            <a:endParaRPr b="0" i="0" sz="1400" u="none" cap="none" strike="noStrike">
              <a:solidFill>
                <a:schemeClr val="dk2"/>
              </a:solidFill>
              <a:latin typeface="Montserrat"/>
              <a:ea typeface="Montserrat"/>
              <a:cs typeface="Montserrat"/>
              <a:sym typeface="Montserrat"/>
            </a:endParaRPr>
          </a:p>
          <a:p>
            <a:pPr indent="-82550" lvl="0" marL="171450" marR="0" rtl="0" algn="l">
              <a:lnSpc>
                <a:spcPct val="100000"/>
              </a:lnSpc>
              <a:spcBef>
                <a:spcPts val="0"/>
              </a:spcBef>
              <a:spcAft>
                <a:spcPts val="0"/>
              </a:spcAft>
              <a:buClr>
                <a:srgbClr val="0C5ADB"/>
              </a:buClr>
              <a:buSzPts val="1400"/>
              <a:buFont typeface="Noto Sans"/>
              <a:buNone/>
            </a:pPr>
            <a:r>
              <a:t/>
            </a:r>
            <a:endParaRPr b="0" i="0" sz="1400" u="none" cap="none" strike="noStrike">
              <a:solidFill>
                <a:schemeClr val="dk2"/>
              </a:solidFill>
              <a:latin typeface="Montserrat"/>
              <a:ea typeface="Montserrat"/>
              <a:cs typeface="Montserrat"/>
              <a:sym typeface="Montserrat"/>
            </a:endParaRPr>
          </a:p>
          <a:p>
            <a:pPr indent="-82550" lvl="0" marL="171450" marR="0" rtl="0" algn="l">
              <a:lnSpc>
                <a:spcPct val="100000"/>
              </a:lnSpc>
              <a:spcBef>
                <a:spcPts val="0"/>
              </a:spcBef>
              <a:spcAft>
                <a:spcPts val="0"/>
              </a:spcAft>
              <a:buClr>
                <a:srgbClr val="0C5ADB"/>
              </a:buClr>
              <a:buSzPts val="1400"/>
              <a:buFont typeface="Noto Sans"/>
              <a:buNone/>
            </a:pPr>
            <a:r>
              <a:t/>
            </a:r>
            <a:endParaRPr b="0" i="0" sz="140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Montserrat"/>
              <a:ea typeface="Montserrat"/>
              <a:cs typeface="Montserrat"/>
              <a:sym typeface="Montserrat"/>
            </a:endParaRPr>
          </a:p>
        </p:txBody>
      </p:sp>
      <p:sp>
        <p:nvSpPr>
          <p:cNvPr id="226" name="Google Shape;226;p18"/>
          <p:cNvSpPr txBox="1"/>
          <p:nvPr/>
        </p:nvSpPr>
        <p:spPr>
          <a:xfrm>
            <a:off x="1203785" y="2063935"/>
            <a:ext cx="4072408"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1" i="0" lang="es-ES" sz="1100" u="none" cap="none" strike="noStrike">
                <a:solidFill>
                  <a:srgbClr val="0C5ADB"/>
                </a:solidFill>
                <a:latin typeface="Montserrat"/>
                <a:ea typeface="Montserrat"/>
                <a:cs typeface="Montserrat"/>
                <a:sym typeface="Montserrat"/>
              </a:rPr>
              <a:t>ALTER TABLE </a:t>
            </a:r>
            <a:r>
              <a:rPr b="1" i="0" lang="es-ES" sz="1100" u="none" cap="none" strike="noStrike">
                <a:solidFill>
                  <a:schemeClr val="accent2"/>
                </a:solidFill>
                <a:latin typeface="Montserrat"/>
                <a:ea typeface="Montserrat"/>
                <a:cs typeface="Montserrat"/>
                <a:sym typeface="Montserrat"/>
              </a:rPr>
              <a:t>estudiantes ADD promedio REAL</a:t>
            </a:r>
            <a:r>
              <a:rPr b="1" i="0" lang="es-ES" sz="1100" u="none" cap="none" strike="noStrike">
                <a:solidFill>
                  <a:srgbClr val="0C5ADB"/>
                </a:solidFill>
                <a:latin typeface="Montserrat"/>
                <a:ea typeface="Montserrat"/>
                <a:cs typeface="Montserrat"/>
                <a:sym typeface="Montserrat"/>
              </a:rPr>
              <a:t>;</a:t>
            </a:r>
            <a:endParaRPr b="1" i="0" sz="1100" u="none" cap="none" strike="noStrike">
              <a:solidFill>
                <a:srgbClr val="0C5ADB"/>
              </a:solidFill>
              <a:latin typeface="Montserrat"/>
              <a:ea typeface="Montserrat"/>
              <a:cs typeface="Montserrat"/>
              <a:sym typeface="Montserrat"/>
            </a:endParaRPr>
          </a:p>
        </p:txBody>
      </p:sp>
      <p:sp>
        <p:nvSpPr>
          <p:cNvPr id="227" name="Google Shape;227;p18"/>
          <p:cNvSpPr txBox="1"/>
          <p:nvPr/>
        </p:nvSpPr>
        <p:spPr>
          <a:xfrm>
            <a:off x="1203785" y="2844689"/>
            <a:ext cx="5112932"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1" i="0" lang="es-ES" sz="1100" u="none" cap="none" strike="noStrike">
                <a:solidFill>
                  <a:srgbClr val="0C5ADB"/>
                </a:solidFill>
                <a:latin typeface="Montserrat"/>
                <a:ea typeface="Montserrat"/>
                <a:cs typeface="Montserrat"/>
                <a:sym typeface="Montserrat"/>
              </a:rPr>
              <a:t>ALTER TABLE </a:t>
            </a:r>
            <a:r>
              <a:rPr b="1" i="0" lang="es-ES" sz="1100" u="none" cap="none" strike="noStrike">
                <a:solidFill>
                  <a:schemeClr val="accent2"/>
                </a:solidFill>
                <a:latin typeface="Montserrat"/>
                <a:ea typeface="Montserrat"/>
                <a:cs typeface="Montserrat"/>
                <a:sym typeface="Montserrat"/>
              </a:rPr>
              <a:t>estudiantes ALTER COLUMN curso VARCHAR(20)</a:t>
            </a:r>
            <a:r>
              <a:rPr b="1" i="0" lang="es-ES" sz="1100" u="none" cap="none" strike="noStrike">
                <a:solidFill>
                  <a:srgbClr val="0C5ADB"/>
                </a:solidFill>
                <a:latin typeface="Montserrat"/>
                <a:ea typeface="Montserrat"/>
                <a:cs typeface="Montserrat"/>
                <a:sym typeface="Montserrat"/>
              </a:rPr>
              <a:t>;</a:t>
            </a:r>
            <a:endParaRPr b="1" i="0" sz="1100" u="none" cap="none" strike="noStrike">
              <a:solidFill>
                <a:srgbClr val="0C5ADB"/>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9"/>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ES"/>
              <a:t>Sentencias básicas (DML)</a:t>
            </a:r>
            <a:endParaRPr/>
          </a:p>
        </p:txBody>
      </p:sp>
      <p:sp>
        <p:nvSpPr>
          <p:cNvPr id="233" name="Google Shape;233;p19"/>
          <p:cNvSpPr txBox="1"/>
          <p:nvPr/>
        </p:nvSpPr>
        <p:spPr>
          <a:xfrm>
            <a:off x="691965" y="1341766"/>
            <a:ext cx="7994753" cy="2677656"/>
          </a:xfrm>
          <a:prstGeom prst="rect">
            <a:avLst/>
          </a:prstGeom>
          <a:noFill/>
          <a:ln>
            <a:noFill/>
          </a:ln>
        </p:spPr>
        <p:txBody>
          <a:bodyPr anchorCtr="0" anchor="t" bIns="45700" lIns="91425" spcFirstLastPara="1" rIns="91425" wrap="square" tIns="45700">
            <a:spAutoFit/>
          </a:bodyPr>
          <a:lstStyle/>
          <a:p>
            <a:pPr indent="-171450" lvl="0" marL="171450" marR="0" rtl="0" algn="l">
              <a:lnSpc>
                <a:spcPct val="100000"/>
              </a:lnSpc>
              <a:spcBef>
                <a:spcPts val="0"/>
              </a:spcBef>
              <a:spcAft>
                <a:spcPts val="0"/>
              </a:spcAft>
              <a:buClr>
                <a:srgbClr val="0C5ADB"/>
              </a:buClr>
              <a:buSzPts val="1400"/>
              <a:buFont typeface="Noto Sans"/>
              <a:buChar char="⮚"/>
            </a:pPr>
            <a:r>
              <a:rPr b="1" i="0" lang="es-ES" sz="1400" u="none" cap="none" strike="noStrike">
                <a:solidFill>
                  <a:schemeClr val="dk2"/>
                </a:solidFill>
                <a:latin typeface="Montserrat"/>
                <a:ea typeface="Montserrat"/>
                <a:cs typeface="Montserrat"/>
                <a:sym typeface="Montserrat"/>
              </a:rPr>
              <a:t>INSERT</a:t>
            </a:r>
            <a:r>
              <a:rPr b="0" i="0" lang="es-ES" sz="1400" u="none" cap="none" strike="noStrike">
                <a:solidFill>
                  <a:schemeClr val="dk2"/>
                </a:solidFill>
                <a:latin typeface="Montserrat"/>
                <a:ea typeface="Montserrat"/>
                <a:cs typeface="Montserrat"/>
                <a:sym typeface="Montserrat"/>
              </a:rPr>
              <a:t>, sentencia que nos permite agregar un registro o fila a una tabla.</a:t>
            </a:r>
            <a:endParaRPr b="0" i="0" sz="1400" u="none" cap="none" strike="noStrike">
              <a:solidFill>
                <a:srgbClr val="000000"/>
              </a:solidFill>
              <a:latin typeface="Arial"/>
              <a:ea typeface="Arial"/>
              <a:cs typeface="Arial"/>
              <a:sym typeface="Arial"/>
            </a:endParaRPr>
          </a:p>
          <a:p>
            <a:pPr indent="-82550" lvl="0" marL="171450" marR="0" rtl="0" algn="l">
              <a:lnSpc>
                <a:spcPct val="100000"/>
              </a:lnSpc>
              <a:spcBef>
                <a:spcPts val="0"/>
              </a:spcBef>
              <a:spcAft>
                <a:spcPts val="0"/>
              </a:spcAft>
              <a:buClr>
                <a:srgbClr val="0C5ADB"/>
              </a:buClr>
              <a:buSzPts val="1400"/>
              <a:buFont typeface="Noto Sans"/>
              <a:buNone/>
            </a:pPr>
            <a:r>
              <a:t/>
            </a:r>
            <a:endParaRPr b="0" i="0" sz="140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Montserrat"/>
              <a:ea typeface="Montserrat"/>
              <a:cs typeface="Montserrat"/>
              <a:sym typeface="Montserrat"/>
            </a:endParaRPr>
          </a:p>
          <a:p>
            <a:pPr indent="-171450" lvl="0" marL="171450" marR="0" rtl="0" algn="l">
              <a:lnSpc>
                <a:spcPct val="100000"/>
              </a:lnSpc>
              <a:spcBef>
                <a:spcPts val="0"/>
              </a:spcBef>
              <a:spcAft>
                <a:spcPts val="0"/>
              </a:spcAft>
              <a:buClr>
                <a:srgbClr val="0C5ADB"/>
              </a:buClr>
              <a:buSzPts val="1400"/>
              <a:buFont typeface="Noto Sans"/>
              <a:buChar char="⮚"/>
            </a:pPr>
            <a:r>
              <a:rPr b="1" i="0" lang="es-ES" sz="1400" u="none" cap="none" strike="noStrike">
                <a:solidFill>
                  <a:schemeClr val="dk2"/>
                </a:solidFill>
                <a:latin typeface="Montserrat"/>
                <a:ea typeface="Montserrat"/>
                <a:cs typeface="Montserrat"/>
                <a:sym typeface="Montserrat"/>
              </a:rPr>
              <a:t>DELETE</a:t>
            </a:r>
            <a:r>
              <a:rPr b="0" i="0" lang="es-ES" sz="1400" u="none" cap="none" strike="noStrike">
                <a:solidFill>
                  <a:schemeClr val="dk2"/>
                </a:solidFill>
                <a:latin typeface="Montserrat"/>
                <a:ea typeface="Montserrat"/>
                <a:cs typeface="Montserrat"/>
                <a:sym typeface="Montserrat"/>
              </a:rPr>
              <a:t>, para eliminar filas en una tabla</a:t>
            </a:r>
            <a:endParaRPr b="0" i="0" sz="1400" u="none" cap="none" strike="noStrike">
              <a:solidFill>
                <a:schemeClr val="dk2"/>
              </a:solidFill>
              <a:latin typeface="Montserrat"/>
              <a:ea typeface="Montserrat"/>
              <a:cs typeface="Montserrat"/>
              <a:sym typeface="Montserrat"/>
            </a:endParaRPr>
          </a:p>
          <a:p>
            <a:pPr indent="-82550" lvl="0" marL="171450" marR="0" rtl="0" algn="l">
              <a:lnSpc>
                <a:spcPct val="100000"/>
              </a:lnSpc>
              <a:spcBef>
                <a:spcPts val="0"/>
              </a:spcBef>
              <a:spcAft>
                <a:spcPts val="0"/>
              </a:spcAft>
              <a:buClr>
                <a:srgbClr val="0C5ADB"/>
              </a:buClr>
              <a:buSzPts val="1400"/>
              <a:buFont typeface="Noto Sans"/>
              <a:buNone/>
            </a:pPr>
            <a:r>
              <a:t/>
            </a:r>
            <a:endParaRPr b="0" i="0" sz="1400" u="none" cap="none" strike="noStrike">
              <a:solidFill>
                <a:schemeClr val="dk2"/>
              </a:solidFill>
              <a:latin typeface="Montserrat"/>
              <a:ea typeface="Montserrat"/>
              <a:cs typeface="Montserrat"/>
              <a:sym typeface="Montserrat"/>
            </a:endParaRPr>
          </a:p>
          <a:p>
            <a:pPr indent="-82550" lvl="0" marL="171450" marR="0" rtl="0" algn="l">
              <a:lnSpc>
                <a:spcPct val="100000"/>
              </a:lnSpc>
              <a:spcBef>
                <a:spcPts val="0"/>
              </a:spcBef>
              <a:spcAft>
                <a:spcPts val="0"/>
              </a:spcAft>
              <a:buClr>
                <a:srgbClr val="0C5ADB"/>
              </a:buClr>
              <a:buSzPts val="1400"/>
              <a:buFont typeface="Noto Sans"/>
              <a:buNone/>
            </a:pPr>
            <a:r>
              <a:t/>
            </a:r>
            <a:endParaRPr b="0" i="0" sz="1400" u="none" cap="none" strike="noStrike">
              <a:solidFill>
                <a:schemeClr val="dk2"/>
              </a:solidFill>
              <a:latin typeface="Montserrat"/>
              <a:ea typeface="Montserrat"/>
              <a:cs typeface="Montserrat"/>
              <a:sym typeface="Montserrat"/>
            </a:endParaRPr>
          </a:p>
          <a:p>
            <a:pPr indent="-82550" lvl="0" marL="171450" marR="0" rtl="0" algn="l">
              <a:lnSpc>
                <a:spcPct val="100000"/>
              </a:lnSpc>
              <a:spcBef>
                <a:spcPts val="0"/>
              </a:spcBef>
              <a:spcAft>
                <a:spcPts val="0"/>
              </a:spcAft>
              <a:buClr>
                <a:srgbClr val="0C5ADB"/>
              </a:buClr>
              <a:buSzPts val="1400"/>
              <a:buFont typeface="Noto Sans"/>
              <a:buNone/>
            </a:pPr>
            <a:r>
              <a:t/>
            </a:r>
            <a:endParaRPr b="0" i="0" sz="1400" u="none" cap="none" strike="noStrike">
              <a:solidFill>
                <a:schemeClr val="dk2"/>
              </a:solidFill>
              <a:latin typeface="Montserrat"/>
              <a:ea typeface="Montserrat"/>
              <a:cs typeface="Montserrat"/>
              <a:sym typeface="Montserrat"/>
            </a:endParaRPr>
          </a:p>
          <a:p>
            <a:pPr indent="-82550" lvl="0" marL="171450" marR="0" rtl="0" algn="l">
              <a:lnSpc>
                <a:spcPct val="100000"/>
              </a:lnSpc>
              <a:spcBef>
                <a:spcPts val="0"/>
              </a:spcBef>
              <a:spcAft>
                <a:spcPts val="0"/>
              </a:spcAft>
              <a:buClr>
                <a:srgbClr val="0C5ADB"/>
              </a:buClr>
              <a:buSzPts val="1400"/>
              <a:buFont typeface="Noto Sans"/>
              <a:buNone/>
            </a:pPr>
            <a:r>
              <a:t/>
            </a:r>
            <a:endParaRPr b="0" i="0" sz="1400" u="none" cap="none" strike="noStrike">
              <a:solidFill>
                <a:schemeClr val="dk2"/>
              </a:solidFill>
              <a:latin typeface="Montserrat"/>
              <a:ea typeface="Montserrat"/>
              <a:cs typeface="Montserrat"/>
              <a:sym typeface="Montserrat"/>
            </a:endParaRPr>
          </a:p>
          <a:p>
            <a:pPr indent="-171450" lvl="0" marL="171450" marR="0" rtl="0" algn="l">
              <a:lnSpc>
                <a:spcPct val="100000"/>
              </a:lnSpc>
              <a:spcBef>
                <a:spcPts val="0"/>
              </a:spcBef>
              <a:spcAft>
                <a:spcPts val="0"/>
              </a:spcAft>
              <a:buClr>
                <a:srgbClr val="0C5ADB"/>
              </a:buClr>
              <a:buSzPts val="1400"/>
              <a:buFont typeface="Noto Sans"/>
              <a:buChar char="⮚"/>
            </a:pPr>
            <a:r>
              <a:rPr b="1" i="0" lang="es-ES" sz="1400" u="none" cap="none" strike="noStrike">
                <a:solidFill>
                  <a:schemeClr val="dk2"/>
                </a:solidFill>
                <a:latin typeface="Montserrat"/>
                <a:ea typeface="Montserrat"/>
                <a:cs typeface="Montserrat"/>
                <a:sym typeface="Montserrat"/>
              </a:rPr>
              <a:t>UPDATE</a:t>
            </a:r>
            <a:r>
              <a:rPr b="0" i="0" lang="es-ES" sz="1400" u="none" cap="none" strike="noStrike">
                <a:solidFill>
                  <a:schemeClr val="dk2"/>
                </a:solidFill>
                <a:latin typeface="Montserrat"/>
                <a:ea typeface="Montserrat"/>
                <a:cs typeface="Montserrat"/>
                <a:sym typeface="Montserrat"/>
              </a:rPr>
              <a:t>,  Modificar filas de una tabla</a:t>
            </a:r>
            <a:endParaRPr b="0" i="0" sz="1400" u="none" cap="none" strike="noStrike">
              <a:solidFill>
                <a:srgbClr val="000000"/>
              </a:solidFill>
              <a:latin typeface="Arial"/>
              <a:ea typeface="Arial"/>
              <a:cs typeface="Arial"/>
              <a:sym typeface="Arial"/>
            </a:endParaRPr>
          </a:p>
          <a:p>
            <a:pPr indent="-82550" lvl="0" marL="171450" marR="0" rtl="0" algn="l">
              <a:lnSpc>
                <a:spcPct val="100000"/>
              </a:lnSpc>
              <a:spcBef>
                <a:spcPts val="0"/>
              </a:spcBef>
              <a:spcAft>
                <a:spcPts val="0"/>
              </a:spcAft>
              <a:buClr>
                <a:srgbClr val="0C5ADB"/>
              </a:buClr>
              <a:buSzPts val="1400"/>
              <a:buFont typeface="Noto Sans"/>
              <a:buNone/>
            </a:pPr>
            <a:r>
              <a:t/>
            </a:r>
            <a:endParaRPr b="0" i="0" sz="1400" u="none" cap="none" strike="noStrike">
              <a:solidFill>
                <a:schemeClr val="dk2"/>
              </a:solidFill>
              <a:latin typeface="Montserrat"/>
              <a:ea typeface="Montserrat"/>
              <a:cs typeface="Montserrat"/>
              <a:sym typeface="Montserrat"/>
            </a:endParaRPr>
          </a:p>
          <a:p>
            <a:pPr indent="-82550" lvl="0" marL="171450" marR="0" rtl="0" algn="l">
              <a:lnSpc>
                <a:spcPct val="100000"/>
              </a:lnSpc>
              <a:spcBef>
                <a:spcPts val="0"/>
              </a:spcBef>
              <a:spcAft>
                <a:spcPts val="0"/>
              </a:spcAft>
              <a:buClr>
                <a:srgbClr val="0C5ADB"/>
              </a:buClr>
              <a:buSzPts val="1400"/>
              <a:buFont typeface="Noto Sans"/>
              <a:buNone/>
            </a:pPr>
            <a:r>
              <a:t/>
            </a:r>
            <a:endParaRPr b="0" i="0" sz="1400" u="none" cap="none" strike="noStrike">
              <a:solidFill>
                <a:schemeClr val="dk2"/>
              </a:solidFill>
              <a:latin typeface="Montserrat"/>
              <a:ea typeface="Montserrat"/>
              <a:cs typeface="Montserrat"/>
              <a:sym typeface="Montserrat"/>
            </a:endParaRPr>
          </a:p>
        </p:txBody>
      </p:sp>
      <p:sp>
        <p:nvSpPr>
          <p:cNvPr id="234" name="Google Shape;234;p19"/>
          <p:cNvSpPr txBox="1"/>
          <p:nvPr/>
        </p:nvSpPr>
        <p:spPr>
          <a:xfrm>
            <a:off x="1203785" y="1700813"/>
            <a:ext cx="4072408" cy="430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1" i="0" lang="es-ES" sz="1100" u="none" cap="none" strike="noStrike">
                <a:solidFill>
                  <a:srgbClr val="0C5ADB"/>
                </a:solidFill>
                <a:latin typeface="Montserrat"/>
                <a:ea typeface="Montserrat"/>
                <a:cs typeface="Montserrat"/>
                <a:sym typeface="Montserrat"/>
              </a:rPr>
              <a:t>INSERT INTO </a:t>
            </a:r>
            <a:r>
              <a:rPr b="1" i="0" lang="es-ES" sz="1100" u="none" cap="none" strike="noStrike">
                <a:solidFill>
                  <a:schemeClr val="accent2"/>
                </a:solidFill>
                <a:latin typeface="Montserrat"/>
                <a:ea typeface="Montserrat"/>
                <a:cs typeface="Montserrat"/>
                <a:sym typeface="Montserrat"/>
              </a:rPr>
              <a:t>estudiantes (id, nombre, curso, promedio) </a:t>
            </a:r>
            <a:r>
              <a:rPr b="1" i="0" lang="es-ES" sz="1100" u="none" cap="none" strike="noStrike">
                <a:solidFill>
                  <a:srgbClr val="0C5ADB"/>
                </a:solidFill>
                <a:latin typeface="Montserrat"/>
                <a:ea typeface="Montserrat"/>
                <a:cs typeface="Montserrat"/>
                <a:sym typeface="Montserrat"/>
              </a:rPr>
              <a:t>VALUES</a:t>
            </a:r>
            <a:r>
              <a:rPr b="1" i="0" lang="es-ES" sz="1100" u="none" cap="none" strike="noStrike">
                <a:solidFill>
                  <a:schemeClr val="accent2"/>
                </a:solidFill>
                <a:latin typeface="Montserrat"/>
                <a:ea typeface="Montserrat"/>
                <a:cs typeface="Montserrat"/>
                <a:sym typeface="Montserrat"/>
              </a:rPr>
              <a:t> (1,”Miriam”,”react”,9.8)</a:t>
            </a:r>
            <a:r>
              <a:rPr b="1" i="0" lang="es-ES" sz="1100" u="none" cap="none" strike="noStrike">
                <a:solidFill>
                  <a:srgbClr val="0C5ADB"/>
                </a:solidFill>
                <a:latin typeface="Montserrat"/>
                <a:ea typeface="Montserrat"/>
                <a:cs typeface="Montserrat"/>
                <a:sym typeface="Montserrat"/>
              </a:rPr>
              <a:t>;</a:t>
            </a:r>
            <a:endParaRPr b="1" i="0" sz="1100" u="none" cap="none" strike="noStrike">
              <a:solidFill>
                <a:srgbClr val="0C5ADB"/>
              </a:solidFill>
              <a:latin typeface="Montserrat"/>
              <a:ea typeface="Montserrat"/>
              <a:cs typeface="Montserrat"/>
              <a:sym typeface="Montserrat"/>
            </a:endParaRPr>
          </a:p>
        </p:txBody>
      </p:sp>
      <p:sp>
        <p:nvSpPr>
          <p:cNvPr id="235" name="Google Shape;235;p19"/>
          <p:cNvSpPr txBox="1"/>
          <p:nvPr/>
        </p:nvSpPr>
        <p:spPr>
          <a:xfrm>
            <a:off x="1203785" y="2632781"/>
            <a:ext cx="4072408" cy="430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1" i="0" lang="es-ES" sz="1100" u="none" cap="none" strike="noStrike">
                <a:solidFill>
                  <a:srgbClr val="0C5ADB"/>
                </a:solidFill>
                <a:latin typeface="Montserrat"/>
                <a:ea typeface="Montserrat"/>
                <a:cs typeface="Montserrat"/>
                <a:sym typeface="Montserrat"/>
              </a:rPr>
              <a:t>DELETE FROM </a:t>
            </a:r>
            <a:r>
              <a:rPr b="1" i="0" lang="es-ES" sz="1100" u="none" cap="none" strike="noStrike">
                <a:solidFill>
                  <a:schemeClr val="accent2"/>
                </a:solidFill>
                <a:latin typeface="Montserrat"/>
                <a:ea typeface="Montserrat"/>
                <a:cs typeface="Montserrat"/>
                <a:sym typeface="Montserrat"/>
              </a:rPr>
              <a:t>estudiantes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1" i="0" lang="es-ES" sz="1100" u="none" cap="none" strike="noStrike">
                <a:solidFill>
                  <a:srgbClr val="0C5ADB"/>
                </a:solidFill>
                <a:latin typeface="Montserrat"/>
                <a:ea typeface="Montserrat"/>
                <a:cs typeface="Montserrat"/>
                <a:sym typeface="Montserrat"/>
              </a:rPr>
              <a:t>WHERE</a:t>
            </a:r>
            <a:r>
              <a:rPr b="1" i="0" lang="es-ES" sz="1100" u="none" cap="none" strike="noStrike">
                <a:solidFill>
                  <a:schemeClr val="accent2"/>
                </a:solidFill>
                <a:latin typeface="Montserrat"/>
                <a:ea typeface="Montserrat"/>
                <a:cs typeface="Montserrat"/>
                <a:sym typeface="Montserrat"/>
              </a:rPr>
              <a:t> id = 1</a:t>
            </a:r>
            <a:r>
              <a:rPr b="1" i="0" lang="es-ES" sz="1100" u="none" cap="none" strike="noStrike">
                <a:solidFill>
                  <a:srgbClr val="0C5ADB"/>
                </a:solidFill>
                <a:latin typeface="Montserrat"/>
                <a:ea typeface="Montserrat"/>
                <a:cs typeface="Montserrat"/>
                <a:sym typeface="Montserrat"/>
              </a:rPr>
              <a:t>;</a:t>
            </a:r>
            <a:endParaRPr b="1" i="0" sz="1100" u="none" cap="none" strike="noStrike">
              <a:solidFill>
                <a:srgbClr val="0C5ADB"/>
              </a:solidFill>
              <a:latin typeface="Montserrat"/>
              <a:ea typeface="Montserrat"/>
              <a:cs typeface="Montserrat"/>
              <a:sym typeface="Montserrat"/>
            </a:endParaRPr>
          </a:p>
        </p:txBody>
      </p:sp>
      <p:sp>
        <p:nvSpPr>
          <p:cNvPr id="236" name="Google Shape;236;p19"/>
          <p:cNvSpPr/>
          <p:nvPr/>
        </p:nvSpPr>
        <p:spPr>
          <a:xfrm>
            <a:off x="3528000" y="2751966"/>
            <a:ext cx="1526400" cy="137233"/>
          </a:xfrm>
          <a:prstGeom prst="rightArrow">
            <a:avLst>
              <a:gd fmla="val 50000" name="adj1"/>
              <a:gd fmla="val 50000" name="adj2"/>
            </a:avLst>
          </a:prstGeom>
          <a:solidFill>
            <a:schemeClr val="accent1"/>
          </a:solidFill>
          <a:ln cap="flat" cmpd="sng" w="25400">
            <a:solidFill>
              <a:srgbClr val="3061B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37" name="Google Shape;237;p19"/>
          <p:cNvSpPr txBox="1"/>
          <p:nvPr/>
        </p:nvSpPr>
        <p:spPr>
          <a:xfrm>
            <a:off x="5162842" y="2587647"/>
            <a:ext cx="3203391" cy="430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1" i="0" lang="es-ES" sz="1100" u="none" cap="none" strike="noStrike">
                <a:solidFill>
                  <a:schemeClr val="dk2"/>
                </a:solidFill>
                <a:latin typeface="Montserrat"/>
                <a:ea typeface="Montserrat"/>
                <a:cs typeface="Montserrat"/>
                <a:sym typeface="Montserrat"/>
              </a:rPr>
              <a:t>La clausula WHERE nos indica que registros se borraran.</a:t>
            </a:r>
            <a:endParaRPr b="1" i="0" sz="1100" u="none" cap="none" strike="noStrike">
              <a:solidFill>
                <a:schemeClr val="dk2"/>
              </a:solidFill>
              <a:latin typeface="Montserrat"/>
              <a:ea typeface="Montserrat"/>
              <a:cs typeface="Montserrat"/>
              <a:sym typeface="Montserrat"/>
            </a:endParaRPr>
          </a:p>
        </p:txBody>
      </p:sp>
      <p:sp>
        <p:nvSpPr>
          <p:cNvPr id="238" name="Google Shape;238;p19"/>
          <p:cNvSpPr txBox="1"/>
          <p:nvPr/>
        </p:nvSpPr>
        <p:spPr>
          <a:xfrm>
            <a:off x="1203785" y="3633669"/>
            <a:ext cx="4072408" cy="6001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1" i="0" lang="es-ES" sz="1100" u="none" cap="none" strike="noStrike">
                <a:solidFill>
                  <a:srgbClr val="0C5ADB"/>
                </a:solidFill>
                <a:latin typeface="Montserrat"/>
                <a:ea typeface="Montserrat"/>
                <a:cs typeface="Montserrat"/>
                <a:sym typeface="Montserrat"/>
              </a:rPr>
              <a:t>UPDATE </a:t>
            </a:r>
            <a:r>
              <a:rPr b="1" i="0" lang="es-ES" sz="1100" u="none" cap="none" strike="noStrike">
                <a:solidFill>
                  <a:schemeClr val="accent2"/>
                </a:solidFill>
                <a:latin typeface="Montserrat"/>
                <a:ea typeface="Montserrat"/>
                <a:cs typeface="Montserrat"/>
                <a:sym typeface="Montserrat"/>
              </a:rPr>
              <a:t>estudiantes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1" i="0" lang="es-ES" sz="1100" u="none" cap="none" strike="noStrike">
                <a:solidFill>
                  <a:srgbClr val="0C5ADB"/>
                </a:solidFill>
                <a:latin typeface="Montserrat"/>
                <a:ea typeface="Montserrat"/>
                <a:cs typeface="Montserrat"/>
                <a:sym typeface="Montserrat"/>
              </a:rPr>
              <a:t>SET</a:t>
            </a:r>
            <a:r>
              <a:rPr b="1" i="0" lang="es-ES" sz="1100" u="none" cap="none" strike="noStrike">
                <a:solidFill>
                  <a:schemeClr val="accent2"/>
                </a:solidFill>
                <a:latin typeface="Montserrat"/>
                <a:ea typeface="Montserrat"/>
                <a:cs typeface="Montserrat"/>
                <a:sym typeface="Montserrat"/>
              </a:rPr>
              <a:t> curso = “java”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1" i="0" lang="es-ES" sz="1100" u="none" cap="none" strike="noStrike">
                <a:solidFill>
                  <a:srgbClr val="0C5ADB"/>
                </a:solidFill>
                <a:latin typeface="Montserrat"/>
                <a:ea typeface="Montserrat"/>
                <a:cs typeface="Montserrat"/>
                <a:sym typeface="Montserrat"/>
              </a:rPr>
              <a:t>WHERE</a:t>
            </a:r>
            <a:r>
              <a:rPr b="1" i="0" lang="es-ES" sz="1100" u="none" cap="none" strike="noStrike">
                <a:solidFill>
                  <a:schemeClr val="accent2"/>
                </a:solidFill>
                <a:latin typeface="Montserrat"/>
                <a:ea typeface="Montserrat"/>
                <a:cs typeface="Montserrat"/>
                <a:sym typeface="Montserrat"/>
              </a:rPr>
              <a:t> id = 1</a:t>
            </a:r>
            <a:r>
              <a:rPr b="1" i="0" lang="es-ES" sz="1100" u="none" cap="none" strike="noStrike">
                <a:solidFill>
                  <a:srgbClr val="0C5ADB"/>
                </a:solidFill>
                <a:latin typeface="Montserrat"/>
                <a:ea typeface="Montserrat"/>
                <a:cs typeface="Montserrat"/>
                <a:sym typeface="Montserrat"/>
              </a:rPr>
              <a:t>;</a:t>
            </a:r>
            <a:endParaRPr b="1" i="0" sz="1100" u="none" cap="none" strike="noStrike">
              <a:solidFill>
                <a:srgbClr val="0C5ADB"/>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0"/>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ES"/>
              <a:t>Sentencias básicas (DML)</a:t>
            </a:r>
            <a:endParaRPr/>
          </a:p>
        </p:txBody>
      </p:sp>
      <p:sp>
        <p:nvSpPr>
          <p:cNvPr id="244" name="Google Shape;244;p20"/>
          <p:cNvSpPr txBox="1"/>
          <p:nvPr/>
        </p:nvSpPr>
        <p:spPr>
          <a:xfrm>
            <a:off x="691965" y="1341766"/>
            <a:ext cx="7994753" cy="2246769"/>
          </a:xfrm>
          <a:prstGeom prst="rect">
            <a:avLst/>
          </a:prstGeom>
          <a:noFill/>
          <a:ln>
            <a:noFill/>
          </a:ln>
        </p:spPr>
        <p:txBody>
          <a:bodyPr anchorCtr="0" anchor="t" bIns="45700" lIns="91425" spcFirstLastPara="1" rIns="91425" wrap="square" tIns="45700">
            <a:spAutoFit/>
          </a:bodyPr>
          <a:lstStyle/>
          <a:p>
            <a:pPr indent="-171450" lvl="0" marL="171450" marR="0" rtl="0" algn="l">
              <a:lnSpc>
                <a:spcPct val="100000"/>
              </a:lnSpc>
              <a:spcBef>
                <a:spcPts val="0"/>
              </a:spcBef>
              <a:spcAft>
                <a:spcPts val="0"/>
              </a:spcAft>
              <a:buClr>
                <a:srgbClr val="0C5ADB"/>
              </a:buClr>
              <a:buSzPts val="1400"/>
              <a:buFont typeface="Noto Sans"/>
              <a:buChar char="⮚"/>
            </a:pPr>
            <a:r>
              <a:rPr b="1" i="0" lang="es-ES" sz="1400" u="none" cap="none" strike="noStrike">
                <a:solidFill>
                  <a:schemeClr val="dk2"/>
                </a:solidFill>
                <a:latin typeface="Montserrat"/>
                <a:ea typeface="Montserrat"/>
                <a:cs typeface="Montserrat"/>
                <a:sym typeface="Montserrat"/>
              </a:rPr>
              <a:t>SELECT</a:t>
            </a:r>
            <a:r>
              <a:rPr b="0" i="0" lang="es-ES" sz="1400" u="none" cap="none" strike="noStrike">
                <a:solidFill>
                  <a:schemeClr val="dk2"/>
                </a:solidFill>
                <a:latin typeface="Montserrat"/>
                <a:ea typeface="Montserrat"/>
                <a:cs typeface="Montserrat"/>
                <a:sym typeface="Montserrat"/>
              </a:rPr>
              <a:t>, con esta sentencia puedo consultar y traer de la tabla lo que necesito.</a:t>
            </a:r>
            <a:endParaRPr b="0" i="0" sz="1400" u="none" cap="none" strike="noStrike">
              <a:solidFill>
                <a:srgbClr val="000000"/>
              </a:solidFill>
              <a:latin typeface="Arial"/>
              <a:ea typeface="Arial"/>
              <a:cs typeface="Arial"/>
              <a:sym typeface="Arial"/>
            </a:endParaRPr>
          </a:p>
          <a:p>
            <a:pPr indent="-82550" lvl="0" marL="171450" marR="0" rtl="0" algn="l">
              <a:lnSpc>
                <a:spcPct val="100000"/>
              </a:lnSpc>
              <a:spcBef>
                <a:spcPts val="0"/>
              </a:spcBef>
              <a:spcAft>
                <a:spcPts val="0"/>
              </a:spcAft>
              <a:buClr>
                <a:srgbClr val="0C5ADB"/>
              </a:buClr>
              <a:buSzPts val="1400"/>
              <a:buFont typeface="Noto Sans"/>
              <a:buNone/>
            </a:pPr>
            <a:r>
              <a:t/>
            </a:r>
            <a:endParaRPr b="0" i="0" sz="140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Montserrat"/>
              <a:ea typeface="Montserrat"/>
              <a:cs typeface="Montserrat"/>
              <a:sym typeface="Montserrat"/>
            </a:endParaRPr>
          </a:p>
          <a:p>
            <a:pPr indent="-82550" lvl="0" marL="171450" marR="0" rtl="0" algn="l">
              <a:lnSpc>
                <a:spcPct val="100000"/>
              </a:lnSpc>
              <a:spcBef>
                <a:spcPts val="0"/>
              </a:spcBef>
              <a:spcAft>
                <a:spcPts val="0"/>
              </a:spcAft>
              <a:buClr>
                <a:srgbClr val="0C5ADB"/>
              </a:buClr>
              <a:buSzPts val="1400"/>
              <a:buFont typeface="Noto Sans"/>
              <a:buNone/>
            </a:pPr>
            <a:r>
              <a:t/>
            </a:r>
            <a:endParaRPr b="0" i="0" sz="1400" u="none" cap="none" strike="noStrike">
              <a:solidFill>
                <a:schemeClr val="dk2"/>
              </a:solidFill>
              <a:latin typeface="Montserrat"/>
              <a:ea typeface="Montserrat"/>
              <a:cs typeface="Montserrat"/>
              <a:sym typeface="Montserrat"/>
            </a:endParaRPr>
          </a:p>
          <a:p>
            <a:pPr indent="-82550" lvl="0" marL="171450" marR="0" rtl="0" algn="l">
              <a:lnSpc>
                <a:spcPct val="100000"/>
              </a:lnSpc>
              <a:spcBef>
                <a:spcPts val="0"/>
              </a:spcBef>
              <a:spcAft>
                <a:spcPts val="0"/>
              </a:spcAft>
              <a:buClr>
                <a:srgbClr val="0C5ADB"/>
              </a:buClr>
              <a:buSzPts val="1400"/>
              <a:buFont typeface="Noto Sans"/>
              <a:buNone/>
            </a:pPr>
            <a:r>
              <a:t/>
            </a:r>
            <a:endParaRPr b="0" i="0" sz="1400" u="none" cap="none" strike="noStrike">
              <a:solidFill>
                <a:schemeClr val="dk2"/>
              </a:solidFill>
              <a:latin typeface="Montserrat"/>
              <a:ea typeface="Montserrat"/>
              <a:cs typeface="Montserrat"/>
              <a:sym typeface="Montserrat"/>
            </a:endParaRPr>
          </a:p>
          <a:p>
            <a:pPr indent="-82550" lvl="0" marL="171450" marR="0" rtl="0" algn="l">
              <a:lnSpc>
                <a:spcPct val="100000"/>
              </a:lnSpc>
              <a:spcBef>
                <a:spcPts val="0"/>
              </a:spcBef>
              <a:spcAft>
                <a:spcPts val="0"/>
              </a:spcAft>
              <a:buClr>
                <a:srgbClr val="0C5ADB"/>
              </a:buClr>
              <a:buSzPts val="1400"/>
              <a:buFont typeface="Noto Sans"/>
              <a:buNone/>
            </a:pPr>
            <a:r>
              <a:t/>
            </a:r>
            <a:endParaRPr b="0" i="0" sz="140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Montserrat"/>
              <a:ea typeface="Montserrat"/>
              <a:cs typeface="Montserrat"/>
              <a:sym typeface="Montserrat"/>
            </a:endParaRPr>
          </a:p>
          <a:p>
            <a:pPr indent="-82550" lvl="0" marL="171450" marR="0" rtl="0" algn="l">
              <a:lnSpc>
                <a:spcPct val="100000"/>
              </a:lnSpc>
              <a:spcBef>
                <a:spcPts val="0"/>
              </a:spcBef>
              <a:spcAft>
                <a:spcPts val="0"/>
              </a:spcAft>
              <a:buClr>
                <a:srgbClr val="0C5ADB"/>
              </a:buClr>
              <a:buSzPts val="1400"/>
              <a:buFont typeface="Noto Sans"/>
              <a:buNone/>
            </a:pPr>
            <a:r>
              <a:t/>
            </a:r>
            <a:endParaRPr b="0" i="0" sz="1400" u="none" cap="none" strike="noStrike">
              <a:solidFill>
                <a:schemeClr val="dk2"/>
              </a:solidFill>
              <a:latin typeface="Montserrat"/>
              <a:ea typeface="Montserrat"/>
              <a:cs typeface="Montserrat"/>
              <a:sym typeface="Montserrat"/>
            </a:endParaRPr>
          </a:p>
        </p:txBody>
      </p:sp>
      <p:sp>
        <p:nvSpPr>
          <p:cNvPr id="245" name="Google Shape;245;p20"/>
          <p:cNvSpPr txBox="1"/>
          <p:nvPr/>
        </p:nvSpPr>
        <p:spPr>
          <a:xfrm>
            <a:off x="1203785" y="1700813"/>
            <a:ext cx="4072408" cy="430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1" i="0" lang="es-ES" sz="1100" u="none" cap="none" strike="noStrike">
                <a:solidFill>
                  <a:srgbClr val="0C5ADB"/>
                </a:solidFill>
                <a:latin typeface="Montserrat"/>
                <a:ea typeface="Montserrat"/>
                <a:cs typeface="Montserrat"/>
                <a:sym typeface="Montserrat"/>
              </a:rPr>
              <a:t>SELECT </a:t>
            </a:r>
            <a:r>
              <a:rPr b="1" i="0" lang="es-ES" sz="1100" u="none" cap="none" strike="noStrike">
                <a:solidFill>
                  <a:schemeClr val="dk1"/>
                </a:solidFill>
                <a:latin typeface="Montserrat"/>
                <a:ea typeface="Montserrat"/>
                <a:cs typeface="Montserrat"/>
                <a:sym typeface="Montserrat"/>
              </a:rPr>
              <a:t>nombre, promedio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1" i="0" lang="es-ES" sz="1100" u="none" cap="none" strike="noStrike">
                <a:solidFill>
                  <a:srgbClr val="0C5ADB"/>
                </a:solidFill>
                <a:latin typeface="Montserrat"/>
                <a:ea typeface="Montserrat"/>
                <a:cs typeface="Montserrat"/>
                <a:sym typeface="Montserrat"/>
              </a:rPr>
              <a:t>FROM </a:t>
            </a:r>
            <a:r>
              <a:rPr b="1" i="0" lang="es-ES" sz="1100" u="none" cap="none" strike="noStrike">
                <a:solidFill>
                  <a:schemeClr val="accent2"/>
                </a:solidFill>
                <a:latin typeface="Montserrat"/>
                <a:ea typeface="Montserrat"/>
                <a:cs typeface="Montserrat"/>
                <a:sym typeface="Montserrat"/>
              </a:rPr>
              <a:t>estudiantes;</a:t>
            </a:r>
            <a:endParaRPr b="0" i="0" sz="1400" u="none" cap="none" strike="noStrike">
              <a:solidFill>
                <a:srgbClr val="000000"/>
              </a:solidFill>
              <a:latin typeface="Arial"/>
              <a:ea typeface="Arial"/>
              <a:cs typeface="Arial"/>
              <a:sym typeface="Arial"/>
            </a:endParaRPr>
          </a:p>
        </p:txBody>
      </p:sp>
      <p:sp>
        <p:nvSpPr>
          <p:cNvPr id="246" name="Google Shape;246;p20"/>
          <p:cNvSpPr/>
          <p:nvPr/>
        </p:nvSpPr>
        <p:spPr>
          <a:xfrm>
            <a:off x="3363309" y="1792827"/>
            <a:ext cx="808221" cy="93447"/>
          </a:xfrm>
          <a:prstGeom prst="rightArrow">
            <a:avLst>
              <a:gd fmla="val 50000" name="adj1"/>
              <a:gd fmla="val 50000" name="adj2"/>
            </a:avLst>
          </a:prstGeom>
          <a:solidFill>
            <a:schemeClr val="accent1"/>
          </a:solidFill>
          <a:ln cap="flat" cmpd="sng" w="25400">
            <a:solidFill>
              <a:srgbClr val="3061B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47" name="Google Shape;247;p20"/>
          <p:cNvSpPr txBox="1"/>
          <p:nvPr/>
        </p:nvSpPr>
        <p:spPr>
          <a:xfrm>
            <a:off x="4186317" y="1708745"/>
            <a:ext cx="3203391"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1" i="0" lang="es-ES" sz="1100" u="none" cap="none" strike="noStrike">
                <a:solidFill>
                  <a:schemeClr val="dk2"/>
                </a:solidFill>
                <a:latin typeface="Montserrat"/>
                <a:ea typeface="Montserrat"/>
                <a:cs typeface="Montserrat"/>
                <a:sym typeface="Montserrat"/>
              </a:rPr>
              <a:t>Solo pido me muestre estos campos</a:t>
            </a:r>
            <a:endParaRPr b="1" i="0" sz="1100" u="none" cap="none" strike="noStrike">
              <a:solidFill>
                <a:schemeClr val="dk2"/>
              </a:solidFill>
              <a:latin typeface="Montserrat"/>
              <a:ea typeface="Montserrat"/>
              <a:cs typeface="Montserrat"/>
              <a:sym typeface="Montserrat"/>
            </a:endParaRPr>
          </a:p>
        </p:txBody>
      </p:sp>
      <p:pic>
        <p:nvPicPr>
          <p:cNvPr id="248" name="Google Shape;248;p20"/>
          <p:cNvPicPr preferRelativeResize="0"/>
          <p:nvPr/>
        </p:nvPicPr>
        <p:blipFill rotWithShape="1">
          <a:blip r:embed="rId3">
            <a:alphaModFix/>
          </a:blip>
          <a:srcRect b="0" l="0" r="0" t="0"/>
          <a:stretch/>
        </p:blipFill>
        <p:spPr>
          <a:xfrm>
            <a:off x="4777279" y="2498679"/>
            <a:ext cx="1470845" cy="1624395"/>
          </a:xfrm>
          <a:prstGeom prst="rect">
            <a:avLst/>
          </a:prstGeom>
          <a:noFill/>
          <a:ln>
            <a:noFill/>
          </a:ln>
        </p:spPr>
      </p:pic>
      <p:pic>
        <p:nvPicPr>
          <p:cNvPr id="249" name="Google Shape;249;p20"/>
          <p:cNvPicPr preferRelativeResize="0"/>
          <p:nvPr/>
        </p:nvPicPr>
        <p:blipFill rotWithShape="1">
          <a:blip r:embed="rId4">
            <a:alphaModFix/>
          </a:blip>
          <a:srcRect b="0" l="0" r="0" t="0"/>
          <a:stretch/>
        </p:blipFill>
        <p:spPr>
          <a:xfrm>
            <a:off x="691965" y="2498679"/>
            <a:ext cx="2342931" cy="1650052"/>
          </a:xfrm>
          <a:prstGeom prst="rect">
            <a:avLst/>
          </a:prstGeom>
          <a:noFill/>
          <a:ln>
            <a:noFill/>
          </a:ln>
        </p:spPr>
      </p:pic>
      <p:sp>
        <p:nvSpPr>
          <p:cNvPr id="250" name="Google Shape;250;p20"/>
          <p:cNvSpPr/>
          <p:nvPr/>
        </p:nvSpPr>
        <p:spPr>
          <a:xfrm>
            <a:off x="3363309" y="3249768"/>
            <a:ext cx="1069252" cy="338767"/>
          </a:xfrm>
          <a:prstGeom prst="rightArrow">
            <a:avLst>
              <a:gd fmla="val 50000" name="adj1"/>
              <a:gd fmla="val 50000" name="adj2"/>
            </a:avLst>
          </a:prstGeom>
          <a:solidFill>
            <a:schemeClr val="accent1"/>
          </a:solidFill>
          <a:ln cap="flat" cmpd="sng" w="25400">
            <a:solidFill>
              <a:srgbClr val="3061B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
          <p:cNvSpPr txBox="1"/>
          <p:nvPr>
            <p:ph type="ctrTitle"/>
          </p:nvPr>
        </p:nvSpPr>
        <p:spPr>
          <a:xfrm>
            <a:off x="311700" y="1226800"/>
            <a:ext cx="8520600" cy="15705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Clr>
                <a:schemeClr val="dk1"/>
              </a:buClr>
              <a:buSzPts val="1100"/>
              <a:buFont typeface="Arial"/>
              <a:buNone/>
            </a:pPr>
            <a:r>
              <a:rPr lang="es-ES"/>
              <a:t>Les damos la bienvenida</a:t>
            </a:r>
            <a:endParaRPr/>
          </a:p>
        </p:txBody>
      </p:sp>
      <p:sp>
        <p:nvSpPr>
          <p:cNvPr id="110" name="Google Shape;110;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500"/>
              <a:buNone/>
            </a:pPr>
            <a:r>
              <a:rPr lang="es-ES"/>
              <a:t>Vamos a comenzar a grabar la clase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1"/>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ES"/>
              <a:t>Sentencias básicas (DML)</a:t>
            </a:r>
            <a:endParaRPr/>
          </a:p>
        </p:txBody>
      </p:sp>
      <p:sp>
        <p:nvSpPr>
          <p:cNvPr id="256" name="Google Shape;256;p21"/>
          <p:cNvSpPr txBox="1"/>
          <p:nvPr/>
        </p:nvSpPr>
        <p:spPr>
          <a:xfrm>
            <a:off x="691965" y="1341766"/>
            <a:ext cx="7994753" cy="2246769"/>
          </a:xfrm>
          <a:prstGeom prst="rect">
            <a:avLst/>
          </a:prstGeom>
          <a:noFill/>
          <a:ln>
            <a:noFill/>
          </a:ln>
        </p:spPr>
        <p:txBody>
          <a:bodyPr anchorCtr="0" anchor="t" bIns="45700" lIns="91425" spcFirstLastPara="1" rIns="91425" wrap="square" tIns="45700">
            <a:spAutoFit/>
          </a:bodyPr>
          <a:lstStyle/>
          <a:p>
            <a:pPr indent="-171450" lvl="0" marL="171450" marR="0" rtl="0" algn="l">
              <a:lnSpc>
                <a:spcPct val="100000"/>
              </a:lnSpc>
              <a:spcBef>
                <a:spcPts val="0"/>
              </a:spcBef>
              <a:spcAft>
                <a:spcPts val="0"/>
              </a:spcAft>
              <a:buClr>
                <a:srgbClr val="0C5ADB"/>
              </a:buClr>
              <a:buSzPts val="1400"/>
              <a:buFont typeface="Noto Sans"/>
              <a:buChar char="⮚"/>
            </a:pPr>
            <a:r>
              <a:rPr b="1" i="0" lang="es-ES" sz="1400" u="none" cap="none" strike="noStrike">
                <a:solidFill>
                  <a:schemeClr val="dk2"/>
                </a:solidFill>
                <a:latin typeface="Montserrat"/>
                <a:ea typeface="Montserrat"/>
                <a:cs typeface="Montserrat"/>
                <a:sym typeface="Montserrat"/>
              </a:rPr>
              <a:t>SELECT</a:t>
            </a:r>
            <a:r>
              <a:rPr b="0" i="0" lang="es-ES" sz="1400" u="none" cap="none" strike="noStrike">
                <a:solidFill>
                  <a:schemeClr val="dk2"/>
                </a:solidFill>
                <a:latin typeface="Montserrat"/>
                <a:ea typeface="Montserrat"/>
                <a:cs typeface="Montserrat"/>
                <a:sym typeface="Montserrat"/>
              </a:rPr>
              <a:t>, con clausula WHERE para filtrar.</a:t>
            </a:r>
            <a:endParaRPr b="0" i="0" sz="1400" u="none" cap="none" strike="noStrike">
              <a:solidFill>
                <a:srgbClr val="000000"/>
              </a:solidFill>
              <a:latin typeface="Arial"/>
              <a:ea typeface="Arial"/>
              <a:cs typeface="Arial"/>
              <a:sym typeface="Arial"/>
            </a:endParaRPr>
          </a:p>
          <a:p>
            <a:pPr indent="-82550" lvl="0" marL="171450" marR="0" rtl="0" algn="l">
              <a:lnSpc>
                <a:spcPct val="100000"/>
              </a:lnSpc>
              <a:spcBef>
                <a:spcPts val="0"/>
              </a:spcBef>
              <a:spcAft>
                <a:spcPts val="0"/>
              </a:spcAft>
              <a:buClr>
                <a:srgbClr val="0C5ADB"/>
              </a:buClr>
              <a:buSzPts val="1400"/>
              <a:buFont typeface="Noto Sans"/>
              <a:buNone/>
            </a:pPr>
            <a:r>
              <a:t/>
            </a:r>
            <a:endParaRPr b="0" i="0" sz="140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Montserrat"/>
              <a:ea typeface="Montserrat"/>
              <a:cs typeface="Montserrat"/>
              <a:sym typeface="Montserrat"/>
            </a:endParaRPr>
          </a:p>
          <a:p>
            <a:pPr indent="-82550" lvl="0" marL="171450" marR="0" rtl="0" algn="l">
              <a:lnSpc>
                <a:spcPct val="100000"/>
              </a:lnSpc>
              <a:spcBef>
                <a:spcPts val="0"/>
              </a:spcBef>
              <a:spcAft>
                <a:spcPts val="0"/>
              </a:spcAft>
              <a:buClr>
                <a:srgbClr val="0C5ADB"/>
              </a:buClr>
              <a:buSzPts val="1400"/>
              <a:buFont typeface="Noto Sans"/>
              <a:buNone/>
            </a:pPr>
            <a:r>
              <a:t/>
            </a:r>
            <a:endParaRPr b="0" i="0" sz="1400" u="none" cap="none" strike="noStrike">
              <a:solidFill>
                <a:schemeClr val="dk2"/>
              </a:solidFill>
              <a:latin typeface="Montserrat"/>
              <a:ea typeface="Montserrat"/>
              <a:cs typeface="Montserrat"/>
              <a:sym typeface="Montserrat"/>
            </a:endParaRPr>
          </a:p>
          <a:p>
            <a:pPr indent="-82550" lvl="0" marL="171450" marR="0" rtl="0" algn="l">
              <a:lnSpc>
                <a:spcPct val="100000"/>
              </a:lnSpc>
              <a:spcBef>
                <a:spcPts val="0"/>
              </a:spcBef>
              <a:spcAft>
                <a:spcPts val="0"/>
              </a:spcAft>
              <a:buClr>
                <a:srgbClr val="0C5ADB"/>
              </a:buClr>
              <a:buSzPts val="1400"/>
              <a:buFont typeface="Noto Sans"/>
              <a:buNone/>
            </a:pPr>
            <a:r>
              <a:t/>
            </a:r>
            <a:endParaRPr b="0" i="0" sz="1400" u="none" cap="none" strike="noStrike">
              <a:solidFill>
                <a:schemeClr val="dk2"/>
              </a:solidFill>
              <a:latin typeface="Montserrat"/>
              <a:ea typeface="Montserrat"/>
              <a:cs typeface="Montserrat"/>
              <a:sym typeface="Montserrat"/>
            </a:endParaRPr>
          </a:p>
          <a:p>
            <a:pPr indent="-82550" lvl="0" marL="171450" marR="0" rtl="0" algn="l">
              <a:lnSpc>
                <a:spcPct val="100000"/>
              </a:lnSpc>
              <a:spcBef>
                <a:spcPts val="0"/>
              </a:spcBef>
              <a:spcAft>
                <a:spcPts val="0"/>
              </a:spcAft>
              <a:buClr>
                <a:srgbClr val="0C5ADB"/>
              </a:buClr>
              <a:buSzPts val="1400"/>
              <a:buFont typeface="Noto Sans"/>
              <a:buNone/>
            </a:pPr>
            <a:r>
              <a:t/>
            </a:r>
            <a:endParaRPr b="0" i="0" sz="140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Montserrat"/>
              <a:ea typeface="Montserrat"/>
              <a:cs typeface="Montserrat"/>
              <a:sym typeface="Montserrat"/>
            </a:endParaRPr>
          </a:p>
          <a:p>
            <a:pPr indent="-82550" lvl="0" marL="171450" marR="0" rtl="0" algn="l">
              <a:lnSpc>
                <a:spcPct val="100000"/>
              </a:lnSpc>
              <a:spcBef>
                <a:spcPts val="0"/>
              </a:spcBef>
              <a:spcAft>
                <a:spcPts val="0"/>
              </a:spcAft>
              <a:buClr>
                <a:srgbClr val="0C5ADB"/>
              </a:buClr>
              <a:buSzPts val="1400"/>
              <a:buFont typeface="Noto Sans"/>
              <a:buNone/>
            </a:pPr>
            <a:r>
              <a:t/>
            </a:r>
            <a:endParaRPr b="0" i="0" sz="1400" u="none" cap="none" strike="noStrike">
              <a:solidFill>
                <a:schemeClr val="dk2"/>
              </a:solidFill>
              <a:latin typeface="Montserrat"/>
              <a:ea typeface="Montserrat"/>
              <a:cs typeface="Montserrat"/>
              <a:sym typeface="Montserrat"/>
            </a:endParaRPr>
          </a:p>
        </p:txBody>
      </p:sp>
      <p:sp>
        <p:nvSpPr>
          <p:cNvPr id="257" name="Google Shape;257;p21"/>
          <p:cNvSpPr txBox="1"/>
          <p:nvPr/>
        </p:nvSpPr>
        <p:spPr>
          <a:xfrm>
            <a:off x="1203785" y="1700813"/>
            <a:ext cx="4072408" cy="6001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1" i="0" lang="es-ES" sz="1100" u="none" cap="none" strike="noStrike">
                <a:solidFill>
                  <a:srgbClr val="0C5ADB"/>
                </a:solidFill>
                <a:latin typeface="Montserrat"/>
                <a:ea typeface="Montserrat"/>
                <a:cs typeface="Montserrat"/>
                <a:sym typeface="Montserrat"/>
              </a:rPr>
              <a:t>SELECT </a:t>
            </a:r>
            <a:r>
              <a:rPr b="1" i="0" lang="es-ES" sz="1100" u="none" cap="none" strike="noStrike">
                <a:solidFill>
                  <a:schemeClr val="dk1"/>
                </a:solidFill>
                <a:latin typeface="Montserrat"/>
                <a:ea typeface="Montserrat"/>
                <a:cs typeface="Montserrat"/>
                <a:sym typeface="Montserrat"/>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1" i="0" lang="es-ES" sz="1100" u="none" cap="none" strike="noStrike">
                <a:solidFill>
                  <a:srgbClr val="0C5ADB"/>
                </a:solidFill>
                <a:latin typeface="Montserrat"/>
                <a:ea typeface="Montserrat"/>
                <a:cs typeface="Montserrat"/>
                <a:sym typeface="Montserrat"/>
              </a:rPr>
              <a:t>FROM </a:t>
            </a:r>
            <a:r>
              <a:rPr b="1" i="0" lang="es-ES" sz="1100" u="none" cap="none" strike="noStrike">
                <a:solidFill>
                  <a:schemeClr val="accent2"/>
                </a:solidFill>
                <a:latin typeface="Montserrat"/>
                <a:ea typeface="Montserrat"/>
                <a:cs typeface="Montserrat"/>
                <a:sym typeface="Montserrat"/>
              </a:rPr>
              <a:t>estudiantes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1" i="0" lang="es-ES" sz="1100" u="none" cap="none" strike="noStrike">
                <a:solidFill>
                  <a:srgbClr val="0C5ADB"/>
                </a:solidFill>
                <a:latin typeface="Montserrat"/>
                <a:ea typeface="Montserrat"/>
                <a:cs typeface="Montserrat"/>
                <a:sym typeface="Montserrat"/>
              </a:rPr>
              <a:t>WHERE</a:t>
            </a:r>
            <a:r>
              <a:rPr b="1" i="0" lang="es-ES" sz="1100" u="none" cap="none" strike="noStrike">
                <a:solidFill>
                  <a:schemeClr val="accent2"/>
                </a:solidFill>
                <a:latin typeface="Montserrat"/>
                <a:ea typeface="Montserrat"/>
                <a:cs typeface="Montserrat"/>
                <a:sym typeface="Montserrat"/>
              </a:rPr>
              <a:t> curso = “python”;</a:t>
            </a:r>
            <a:endParaRPr b="0" i="0" sz="1400" u="none" cap="none" strike="noStrike">
              <a:solidFill>
                <a:srgbClr val="000000"/>
              </a:solidFill>
              <a:latin typeface="Arial"/>
              <a:ea typeface="Arial"/>
              <a:cs typeface="Arial"/>
              <a:sym typeface="Arial"/>
            </a:endParaRPr>
          </a:p>
        </p:txBody>
      </p:sp>
      <p:pic>
        <p:nvPicPr>
          <p:cNvPr id="258" name="Google Shape;258;p21"/>
          <p:cNvPicPr preferRelativeResize="0"/>
          <p:nvPr/>
        </p:nvPicPr>
        <p:blipFill rotWithShape="1">
          <a:blip r:embed="rId3">
            <a:alphaModFix/>
          </a:blip>
          <a:srcRect b="0" l="0" r="0" t="0"/>
          <a:stretch/>
        </p:blipFill>
        <p:spPr>
          <a:xfrm>
            <a:off x="691965" y="2498679"/>
            <a:ext cx="2342931" cy="1650052"/>
          </a:xfrm>
          <a:prstGeom prst="rect">
            <a:avLst/>
          </a:prstGeom>
          <a:noFill/>
          <a:ln>
            <a:noFill/>
          </a:ln>
        </p:spPr>
      </p:pic>
      <p:sp>
        <p:nvSpPr>
          <p:cNvPr id="259" name="Google Shape;259;p21"/>
          <p:cNvSpPr/>
          <p:nvPr/>
        </p:nvSpPr>
        <p:spPr>
          <a:xfrm>
            <a:off x="3363309" y="3249768"/>
            <a:ext cx="1069252" cy="338767"/>
          </a:xfrm>
          <a:prstGeom prst="rightArrow">
            <a:avLst>
              <a:gd fmla="val 50000" name="adj1"/>
              <a:gd fmla="val 50000" name="adj2"/>
            </a:avLst>
          </a:prstGeom>
          <a:solidFill>
            <a:schemeClr val="accent1"/>
          </a:solidFill>
          <a:ln cap="flat" cmpd="sng" w="25400">
            <a:solidFill>
              <a:srgbClr val="3061B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260" name="Google Shape;260;p21"/>
          <p:cNvPicPr preferRelativeResize="0"/>
          <p:nvPr/>
        </p:nvPicPr>
        <p:blipFill rotWithShape="1">
          <a:blip r:embed="rId4">
            <a:alphaModFix/>
          </a:blip>
          <a:srcRect b="0" l="0" r="0" t="0"/>
          <a:stretch/>
        </p:blipFill>
        <p:spPr>
          <a:xfrm>
            <a:off x="4990935" y="2830408"/>
            <a:ext cx="2714625" cy="10382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2"/>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ES"/>
              <a:t>Herramientas</a:t>
            </a:r>
            <a:endParaRPr/>
          </a:p>
        </p:txBody>
      </p:sp>
      <p:sp>
        <p:nvSpPr>
          <p:cNvPr id="266" name="Google Shape;266;p22"/>
          <p:cNvSpPr txBox="1"/>
          <p:nvPr/>
        </p:nvSpPr>
        <p:spPr>
          <a:xfrm>
            <a:off x="670945" y="1170125"/>
            <a:ext cx="7994753" cy="440120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chemeClr val="dk2"/>
                </a:solidFill>
                <a:latin typeface="Montserrat"/>
                <a:ea typeface="Montserrat"/>
                <a:cs typeface="Montserrat"/>
                <a:sym typeface="Montserrat"/>
              </a:rPr>
              <a:t>Todas estas sentencias las podemos realizar de manera mas practica con alguna herramienta visual o por línea de comando.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chemeClr val="dk2"/>
                </a:solidFill>
                <a:latin typeface="Montserrat"/>
                <a:ea typeface="Montserrat"/>
                <a:cs typeface="Montserrat"/>
                <a:sym typeface="Montserrat"/>
              </a:rPr>
              <a:t>Algunas herramientas que nos facilitan esta tarea pueden ser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Montserrat"/>
              <a:ea typeface="Montserrat"/>
              <a:cs typeface="Montserrat"/>
              <a:sym typeface="Montserrat"/>
            </a:endParaRPr>
          </a:p>
          <a:p>
            <a:pPr indent="-285750" lvl="0" marL="285750" marR="0" rtl="0" algn="l">
              <a:lnSpc>
                <a:spcPct val="100000"/>
              </a:lnSpc>
              <a:spcBef>
                <a:spcPts val="0"/>
              </a:spcBef>
              <a:spcAft>
                <a:spcPts val="0"/>
              </a:spcAft>
              <a:buClr>
                <a:srgbClr val="0C5ADB"/>
              </a:buClr>
              <a:buSzPts val="1400"/>
              <a:buFont typeface="Noto Sans"/>
              <a:buChar char="⮚"/>
            </a:pPr>
            <a:r>
              <a:rPr b="0" i="0" lang="es-ES" sz="1400" u="none" cap="none" strike="noStrike">
                <a:solidFill>
                  <a:schemeClr val="dk2"/>
                </a:solidFill>
                <a:latin typeface="Montserrat"/>
                <a:ea typeface="Montserrat"/>
                <a:cs typeface="Montserrat"/>
                <a:sym typeface="Montserrat"/>
              </a:rPr>
              <a:t>MySQL Workbench    </a:t>
            </a:r>
            <a:r>
              <a:rPr b="0" i="0" lang="es-ES" sz="1400" u="sng" cap="none" strike="noStrike">
                <a:solidFill>
                  <a:schemeClr val="dk2"/>
                </a:solidFill>
                <a:latin typeface="Montserrat"/>
                <a:ea typeface="Montserrat"/>
                <a:cs typeface="Montserrat"/>
                <a:sym typeface="Montserrat"/>
                <a:hlinkClick r:id="rId3">
                  <a:extLst>
                    <a:ext uri="{A12FA001-AC4F-418D-AE19-62706E023703}">
                      <ahyp:hlinkClr val="tx"/>
                    </a:ext>
                  </a:extLst>
                </a:hlinkClick>
              </a:rPr>
              <a:t>https://dev.mysql.com/downloads/workbench/</a:t>
            </a:r>
            <a:endParaRPr b="0" i="0" sz="1400" u="none" cap="none" strike="noStrike">
              <a:solidFill>
                <a:schemeClr val="dk2"/>
              </a:solidFill>
              <a:latin typeface="Montserrat"/>
              <a:ea typeface="Montserrat"/>
              <a:cs typeface="Montserrat"/>
              <a:sym typeface="Montserrat"/>
            </a:endParaRPr>
          </a:p>
          <a:p>
            <a:pPr indent="-196850" lvl="0" marL="285750" marR="0" rtl="0" algn="l">
              <a:lnSpc>
                <a:spcPct val="100000"/>
              </a:lnSpc>
              <a:spcBef>
                <a:spcPts val="0"/>
              </a:spcBef>
              <a:spcAft>
                <a:spcPts val="0"/>
              </a:spcAft>
              <a:buClr>
                <a:srgbClr val="0C5ADB"/>
              </a:buClr>
              <a:buSzPts val="1400"/>
              <a:buFont typeface="Noto Sans"/>
              <a:buNone/>
            </a:pPr>
            <a:r>
              <a:t/>
            </a:r>
            <a:endParaRPr b="0" i="0" sz="1400" u="none" cap="none" strike="noStrike">
              <a:solidFill>
                <a:schemeClr val="dk2"/>
              </a:solidFill>
              <a:latin typeface="Montserrat"/>
              <a:ea typeface="Montserrat"/>
              <a:cs typeface="Montserrat"/>
              <a:sym typeface="Montserrat"/>
            </a:endParaRPr>
          </a:p>
          <a:p>
            <a:pPr indent="-285750" lvl="0" marL="285750" marR="0" rtl="0" algn="l">
              <a:lnSpc>
                <a:spcPct val="100000"/>
              </a:lnSpc>
              <a:spcBef>
                <a:spcPts val="0"/>
              </a:spcBef>
              <a:spcAft>
                <a:spcPts val="0"/>
              </a:spcAft>
              <a:buClr>
                <a:srgbClr val="0C5ADB"/>
              </a:buClr>
              <a:buSzPts val="1400"/>
              <a:buFont typeface="Noto Sans"/>
              <a:buChar char="⮚"/>
            </a:pPr>
            <a:r>
              <a:rPr b="0" i="0" lang="es-ES" sz="1400" u="none" cap="none" strike="noStrike">
                <a:solidFill>
                  <a:schemeClr val="dk2"/>
                </a:solidFill>
                <a:latin typeface="Montserrat"/>
                <a:ea typeface="Montserrat"/>
                <a:cs typeface="Montserrat"/>
                <a:sym typeface="Montserrat"/>
              </a:rPr>
              <a:t>phpMyAdmin   </a:t>
            </a:r>
            <a:r>
              <a:rPr b="0" i="0" lang="es-ES" sz="1400" u="sng" cap="none" strike="noStrike">
                <a:solidFill>
                  <a:schemeClr val="dk2"/>
                </a:solidFill>
                <a:latin typeface="Montserrat"/>
                <a:ea typeface="Montserrat"/>
                <a:cs typeface="Montserrat"/>
                <a:sym typeface="Montserrat"/>
                <a:hlinkClick r:id="rId4">
                  <a:extLst>
                    <a:ext uri="{A12FA001-AC4F-418D-AE19-62706E023703}">
                      <ahyp:hlinkClr val="tx"/>
                    </a:ext>
                  </a:extLst>
                </a:hlinkClick>
              </a:rPr>
              <a:t>https://www.phpmyadmin.net/</a:t>
            </a:r>
            <a:endParaRPr b="0" i="0" sz="1400" u="none" cap="none" strike="noStrike">
              <a:solidFill>
                <a:schemeClr val="dk2"/>
              </a:solidFill>
              <a:latin typeface="Montserrat"/>
              <a:ea typeface="Montserrat"/>
              <a:cs typeface="Montserrat"/>
              <a:sym typeface="Montserrat"/>
            </a:endParaRPr>
          </a:p>
          <a:p>
            <a:pPr indent="-196850" lvl="0" marL="285750" marR="0" rtl="0" algn="l">
              <a:lnSpc>
                <a:spcPct val="100000"/>
              </a:lnSpc>
              <a:spcBef>
                <a:spcPts val="0"/>
              </a:spcBef>
              <a:spcAft>
                <a:spcPts val="0"/>
              </a:spcAft>
              <a:buClr>
                <a:srgbClr val="0C5ADB"/>
              </a:buClr>
              <a:buSzPts val="1400"/>
              <a:buFont typeface="Noto Sans"/>
              <a:buNone/>
            </a:pPr>
            <a:r>
              <a:t/>
            </a:r>
            <a:endParaRPr b="0" i="0" sz="1400" u="none" cap="none" strike="noStrike">
              <a:solidFill>
                <a:schemeClr val="dk2"/>
              </a:solidFill>
              <a:latin typeface="Montserrat"/>
              <a:ea typeface="Montserrat"/>
              <a:cs typeface="Montserrat"/>
              <a:sym typeface="Montserrat"/>
            </a:endParaRPr>
          </a:p>
          <a:p>
            <a:pPr indent="-285750" lvl="0" marL="285750" marR="0" rtl="0" algn="l">
              <a:lnSpc>
                <a:spcPct val="100000"/>
              </a:lnSpc>
              <a:spcBef>
                <a:spcPts val="0"/>
              </a:spcBef>
              <a:spcAft>
                <a:spcPts val="0"/>
              </a:spcAft>
              <a:buClr>
                <a:srgbClr val="0C5ADB"/>
              </a:buClr>
              <a:buSzPts val="1400"/>
              <a:buFont typeface="Noto Sans"/>
              <a:buChar char="⮚"/>
            </a:pPr>
            <a:r>
              <a:rPr b="0" i="0" lang="es-ES" sz="1400" u="none" cap="none" strike="noStrike">
                <a:solidFill>
                  <a:schemeClr val="dk2"/>
                </a:solidFill>
                <a:latin typeface="Montserrat"/>
                <a:ea typeface="Montserrat"/>
                <a:cs typeface="Montserrat"/>
                <a:sym typeface="Montserrat"/>
              </a:rPr>
              <a:t>DB Browser for SQLite   </a:t>
            </a:r>
            <a:r>
              <a:rPr b="0" i="0" lang="es-ES" sz="1400" u="sng" cap="none" strike="noStrike">
                <a:solidFill>
                  <a:schemeClr val="dk2"/>
                </a:solidFill>
                <a:latin typeface="Montserrat"/>
                <a:ea typeface="Montserrat"/>
                <a:cs typeface="Montserrat"/>
                <a:sym typeface="Montserrat"/>
                <a:hlinkClick r:id="rId5">
                  <a:extLst>
                    <a:ext uri="{A12FA001-AC4F-418D-AE19-62706E023703}">
                      <ahyp:hlinkClr val="tx"/>
                    </a:ext>
                  </a:extLst>
                </a:hlinkClick>
              </a:rPr>
              <a:t>https://sqlitebrowser.org/</a:t>
            </a:r>
            <a:endParaRPr b="0" i="0" sz="1400" u="none" cap="none" strike="noStrike">
              <a:solidFill>
                <a:schemeClr val="dk2"/>
              </a:solidFill>
              <a:latin typeface="Montserrat"/>
              <a:ea typeface="Montserrat"/>
              <a:cs typeface="Montserrat"/>
              <a:sym typeface="Montserrat"/>
            </a:endParaRPr>
          </a:p>
          <a:p>
            <a:pPr indent="-196850" lvl="0" marL="285750" marR="0" rtl="0" algn="l">
              <a:lnSpc>
                <a:spcPct val="100000"/>
              </a:lnSpc>
              <a:spcBef>
                <a:spcPts val="0"/>
              </a:spcBef>
              <a:spcAft>
                <a:spcPts val="0"/>
              </a:spcAft>
              <a:buClr>
                <a:srgbClr val="0C5ADB"/>
              </a:buClr>
              <a:buSzPts val="1400"/>
              <a:buFont typeface="Noto Sans"/>
              <a:buNone/>
            </a:pPr>
            <a:r>
              <a:t/>
            </a:r>
            <a:endParaRPr b="0" i="0" sz="140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chemeClr val="dk2"/>
                </a:solidFill>
                <a:latin typeface="Montserrat"/>
                <a:ea typeface="Montserrat"/>
                <a:cs typeface="Montserrat"/>
                <a:sym typeface="Montserrat"/>
              </a:rPr>
              <a:t>Pero es necesario conocer estas sentencias ya que no siempre vamos a trabajar con alguna de estas herramientas, sino que también vamos a tener la necesidad de manipular nuestras bases de datos desde nuestro código.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Montserrat"/>
              <a:ea typeface="Montserrat"/>
              <a:cs typeface="Montserrat"/>
              <a:sym typeface="Montserrat"/>
            </a:endParaRPr>
          </a:p>
          <a:p>
            <a:pPr indent="-82550" lvl="0" marL="171450" marR="0" rtl="0" algn="l">
              <a:lnSpc>
                <a:spcPct val="100000"/>
              </a:lnSpc>
              <a:spcBef>
                <a:spcPts val="0"/>
              </a:spcBef>
              <a:spcAft>
                <a:spcPts val="0"/>
              </a:spcAft>
              <a:buClr>
                <a:srgbClr val="0C5ADB"/>
              </a:buClr>
              <a:buSzPts val="1400"/>
              <a:buFont typeface="Noto Sans"/>
              <a:buNone/>
            </a:pPr>
            <a:r>
              <a:t/>
            </a:r>
            <a:endParaRPr b="0" i="0" sz="1400" u="none" cap="none" strike="noStrike">
              <a:solidFill>
                <a:schemeClr val="dk2"/>
              </a:solidFill>
              <a:latin typeface="Montserrat"/>
              <a:ea typeface="Montserrat"/>
              <a:cs typeface="Montserrat"/>
              <a:sym typeface="Montserrat"/>
            </a:endParaRPr>
          </a:p>
          <a:p>
            <a:pPr indent="-82550" lvl="0" marL="171450" marR="0" rtl="0" algn="l">
              <a:lnSpc>
                <a:spcPct val="100000"/>
              </a:lnSpc>
              <a:spcBef>
                <a:spcPts val="0"/>
              </a:spcBef>
              <a:spcAft>
                <a:spcPts val="0"/>
              </a:spcAft>
              <a:buClr>
                <a:srgbClr val="0C5ADB"/>
              </a:buClr>
              <a:buSzPts val="1400"/>
              <a:buFont typeface="Noto Sans"/>
              <a:buNone/>
            </a:pPr>
            <a:r>
              <a:t/>
            </a:r>
            <a:endParaRPr b="0" i="0" sz="1400" u="none" cap="none" strike="noStrike">
              <a:solidFill>
                <a:schemeClr val="dk2"/>
              </a:solidFill>
              <a:latin typeface="Montserrat"/>
              <a:ea typeface="Montserrat"/>
              <a:cs typeface="Montserrat"/>
              <a:sym typeface="Montserrat"/>
            </a:endParaRPr>
          </a:p>
          <a:p>
            <a:pPr indent="-82550" lvl="0" marL="171450" marR="0" rtl="0" algn="l">
              <a:lnSpc>
                <a:spcPct val="100000"/>
              </a:lnSpc>
              <a:spcBef>
                <a:spcPts val="0"/>
              </a:spcBef>
              <a:spcAft>
                <a:spcPts val="0"/>
              </a:spcAft>
              <a:buClr>
                <a:srgbClr val="0C5ADB"/>
              </a:buClr>
              <a:buSzPts val="1400"/>
              <a:buFont typeface="Noto Sans"/>
              <a:buNone/>
            </a:pPr>
            <a:r>
              <a:t/>
            </a:r>
            <a:endParaRPr b="0" i="0" sz="140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Montserrat"/>
              <a:ea typeface="Montserrat"/>
              <a:cs typeface="Montserrat"/>
              <a:sym typeface="Montserrat"/>
            </a:endParaRPr>
          </a:p>
          <a:p>
            <a:pPr indent="-82550" lvl="0" marL="171450" marR="0" rtl="0" algn="l">
              <a:lnSpc>
                <a:spcPct val="100000"/>
              </a:lnSpc>
              <a:spcBef>
                <a:spcPts val="0"/>
              </a:spcBef>
              <a:spcAft>
                <a:spcPts val="0"/>
              </a:spcAft>
              <a:buClr>
                <a:srgbClr val="0C5ADB"/>
              </a:buClr>
              <a:buSzPts val="1400"/>
              <a:buFont typeface="Noto Sans"/>
              <a:buNone/>
            </a:pPr>
            <a:r>
              <a:t/>
            </a:r>
            <a:endParaRPr b="0" i="0" sz="1400" u="none" cap="none" strike="noStrike">
              <a:solidFill>
                <a:schemeClr val="dk2"/>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3"/>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700"/>
              <a:buNone/>
            </a:pPr>
            <a:r>
              <a:rPr lang="es-ES"/>
              <a:t>No te olvides de dar el presente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4"/>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700"/>
              <a:buNone/>
            </a:pPr>
            <a:r>
              <a:rPr lang="es-ES"/>
              <a:t>Recordá: </a:t>
            </a:r>
            <a:endParaRPr/>
          </a:p>
          <a:p>
            <a:pPr indent="-431800" lvl="0" marL="457200" rtl="0" algn="l">
              <a:lnSpc>
                <a:spcPct val="100000"/>
              </a:lnSpc>
              <a:spcBef>
                <a:spcPts val="0"/>
              </a:spcBef>
              <a:spcAft>
                <a:spcPts val="0"/>
              </a:spcAft>
              <a:buSzPts val="3200"/>
              <a:buFont typeface="Montserrat SemiBold"/>
              <a:buChar char="●"/>
            </a:pPr>
            <a:r>
              <a:rPr b="0" lang="es-ES" sz="3200">
                <a:latin typeface="Montserrat SemiBold"/>
                <a:ea typeface="Montserrat SemiBold"/>
                <a:cs typeface="Montserrat SemiBold"/>
                <a:sym typeface="Montserrat SemiBold"/>
              </a:rPr>
              <a:t>Revisar la Cartelera de Novedades.</a:t>
            </a:r>
            <a:endParaRPr b="0" sz="3200">
              <a:latin typeface="Montserrat SemiBold"/>
              <a:ea typeface="Montserrat SemiBold"/>
              <a:cs typeface="Montserrat SemiBold"/>
              <a:sym typeface="Montserrat SemiBold"/>
            </a:endParaRPr>
          </a:p>
          <a:p>
            <a:pPr indent="-431800" lvl="0" marL="457200" rtl="0" algn="l">
              <a:lnSpc>
                <a:spcPct val="100000"/>
              </a:lnSpc>
              <a:spcBef>
                <a:spcPts val="0"/>
              </a:spcBef>
              <a:spcAft>
                <a:spcPts val="0"/>
              </a:spcAft>
              <a:buSzPts val="3200"/>
              <a:buFont typeface="Montserrat SemiBold"/>
              <a:buChar char="●"/>
            </a:pPr>
            <a:r>
              <a:rPr b="0" lang="es-ES" sz="3200">
                <a:latin typeface="Montserrat SemiBold"/>
                <a:ea typeface="Montserrat SemiBold"/>
                <a:cs typeface="Montserrat SemiBold"/>
                <a:sym typeface="Montserrat SemiBold"/>
              </a:rPr>
              <a:t>Hacer tus consultas en el Foro.</a:t>
            </a:r>
            <a:endParaRPr b="0" sz="3200">
              <a:latin typeface="Montserrat SemiBold"/>
              <a:ea typeface="Montserrat SemiBold"/>
              <a:cs typeface="Montserrat SemiBold"/>
              <a:sym typeface="Montserrat SemiBold"/>
            </a:endParaRPr>
          </a:p>
          <a:p>
            <a:pPr indent="0" lvl="0" marL="0" rtl="0" algn="l">
              <a:lnSpc>
                <a:spcPct val="100000"/>
              </a:lnSpc>
              <a:spcBef>
                <a:spcPts val="0"/>
              </a:spcBef>
              <a:spcAft>
                <a:spcPts val="0"/>
              </a:spcAft>
              <a:buSzPts val="3700"/>
              <a:buNone/>
            </a:pPr>
            <a:r>
              <a:t/>
            </a:r>
            <a:endParaRPr sz="3200"/>
          </a:p>
          <a:p>
            <a:pPr indent="0" lvl="0" marL="0" rtl="0" algn="l">
              <a:lnSpc>
                <a:spcPct val="100000"/>
              </a:lnSpc>
              <a:spcBef>
                <a:spcPts val="0"/>
              </a:spcBef>
              <a:spcAft>
                <a:spcPts val="0"/>
              </a:spcAft>
              <a:buSzPts val="3700"/>
              <a:buNone/>
            </a:pPr>
            <a:r>
              <a:rPr lang="es-ES" sz="3200"/>
              <a:t>Todo en el Aula Virtual.</a:t>
            </a:r>
            <a:endParaRPr sz="3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4"/>
          <p:cNvSpPr txBox="1"/>
          <p:nvPr>
            <p:ph type="ctrTitle"/>
          </p:nvPr>
        </p:nvSpPr>
        <p:spPr>
          <a:xfrm>
            <a:off x="550375" y="597876"/>
            <a:ext cx="8043300" cy="635564"/>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38888"/>
              <a:buNone/>
            </a:pPr>
            <a:r>
              <a:rPr lang="es-ES" sz="3200"/>
              <a:t>Base de datos</a:t>
            </a:r>
            <a:endParaRPr sz="3200"/>
          </a:p>
        </p:txBody>
      </p:sp>
      <p:sp>
        <p:nvSpPr>
          <p:cNvPr id="116" name="Google Shape;116;p4"/>
          <p:cNvSpPr txBox="1"/>
          <p:nvPr>
            <p:ph idx="1" type="subTitle"/>
          </p:nvPr>
        </p:nvSpPr>
        <p:spPr>
          <a:xfrm>
            <a:off x="550375" y="2013889"/>
            <a:ext cx="8043300" cy="1685913"/>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700"/>
              <a:buNone/>
            </a:pPr>
            <a:r>
              <a:rPr lang="es-ES" sz="1600">
                <a:latin typeface="Montserrat"/>
                <a:ea typeface="Montserrat"/>
                <a:cs typeface="Montserrat"/>
                <a:sym typeface="Montserrat"/>
              </a:rPr>
              <a:t>Una base de datos es una colección de información que está organizada de manera que se pueda acceder, administrar y actualizar fácilmente. Las bases de datos informáticas suelen contener conjuntos de registros o archivos de datos.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5"/>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ES"/>
              <a:t>Componentes de una Base de datos</a:t>
            </a:r>
            <a:endParaRPr/>
          </a:p>
        </p:txBody>
      </p:sp>
      <p:sp>
        <p:nvSpPr>
          <p:cNvPr id="122" name="Google Shape;122;p5"/>
          <p:cNvSpPr txBox="1"/>
          <p:nvPr/>
        </p:nvSpPr>
        <p:spPr>
          <a:xfrm>
            <a:off x="642810" y="1268598"/>
            <a:ext cx="7840980" cy="267765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chemeClr val="dk2"/>
                </a:solidFill>
                <a:latin typeface="Montserrat"/>
                <a:ea typeface="Montserrat"/>
                <a:cs typeface="Montserrat"/>
                <a:sym typeface="Montserrat"/>
              </a:rPr>
              <a:t>Entre los componentes de una base de datos podemos encontrar: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Montserrat"/>
              <a:ea typeface="Montserrat"/>
              <a:cs typeface="Montserrat"/>
              <a:sym typeface="Montserrat"/>
            </a:endParaRPr>
          </a:p>
          <a:p>
            <a:pPr indent="-285750" lvl="0" marL="285750" marR="0" rtl="0" algn="l">
              <a:lnSpc>
                <a:spcPct val="100000"/>
              </a:lnSpc>
              <a:spcBef>
                <a:spcPts val="0"/>
              </a:spcBef>
              <a:spcAft>
                <a:spcPts val="0"/>
              </a:spcAft>
              <a:buClr>
                <a:srgbClr val="0C5ADB"/>
              </a:buClr>
              <a:buSzPts val="1400"/>
              <a:buFont typeface="Noto Sans"/>
              <a:buChar char="⮚"/>
            </a:pPr>
            <a:r>
              <a:rPr b="1" i="0" lang="es-ES" sz="1400" u="none" cap="none" strike="noStrike">
                <a:solidFill>
                  <a:schemeClr val="dk2"/>
                </a:solidFill>
                <a:latin typeface="Montserrat"/>
                <a:ea typeface="Montserrat"/>
                <a:cs typeface="Montserrat"/>
                <a:sym typeface="Montserrat"/>
              </a:rPr>
              <a:t>Tablas</a:t>
            </a:r>
            <a:r>
              <a:rPr b="0" i="0" lang="es-ES" sz="1400" u="none" cap="none" strike="noStrike">
                <a:solidFill>
                  <a:schemeClr val="dk2"/>
                </a:solidFill>
                <a:latin typeface="Montserrat"/>
                <a:ea typeface="Montserrat"/>
                <a:cs typeface="Montserrat"/>
                <a:sym typeface="Montserrat"/>
              </a:rPr>
              <a:t>: comprende definición de tablas, campos, relaciones e índices. Es el componente principal de las Bases de Datos Relacionales.</a:t>
            </a:r>
            <a:endParaRPr b="0" i="0" sz="1400" u="none" cap="none" strike="noStrike">
              <a:solidFill>
                <a:srgbClr val="000000"/>
              </a:solidFill>
              <a:latin typeface="Arial"/>
              <a:ea typeface="Arial"/>
              <a:cs typeface="Arial"/>
              <a:sym typeface="Arial"/>
            </a:endParaRPr>
          </a:p>
          <a:p>
            <a:pPr indent="-196850" lvl="0" marL="285750" marR="0" rtl="0" algn="l">
              <a:lnSpc>
                <a:spcPct val="100000"/>
              </a:lnSpc>
              <a:spcBef>
                <a:spcPts val="0"/>
              </a:spcBef>
              <a:spcAft>
                <a:spcPts val="0"/>
              </a:spcAft>
              <a:buClr>
                <a:srgbClr val="0C5ADB"/>
              </a:buClr>
              <a:buSzPts val="1400"/>
              <a:buFont typeface="Noto Sans"/>
              <a:buNone/>
            </a:pPr>
            <a:r>
              <a:t/>
            </a:r>
            <a:endParaRPr b="0" i="0" sz="1400" u="none" cap="none" strike="noStrike">
              <a:solidFill>
                <a:schemeClr val="dk2"/>
              </a:solidFill>
              <a:latin typeface="Montserrat"/>
              <a:ea typeface="Montserrat"/>
              <a:cs typeface="Montserrat"/>
              <a:sym typeface="Montserrat"/>
            </a:endParaRPr>
          </a:p>
          <a:p>
            <a:pPr indent="-285750" lvl="0" marL="285750" marR="0" rtl="0" algn="l">
              <a:lnSpc>
                <a:spcPct val="100000"/>
              </a:lnSpc>
              <a:spcBef>
                <a:spcPts val="0"/>
              </a:spcBef>
              <a:spcAft>
                <a:spcPts val="0"/>
              </a:spcAft>
              <a:buClr>
                <a:srgbClr val="0C5ADB"/>
              </a:buClr>
              <a:buSzPts val="1400"/>
              <a:buFont typeface="Noto Sans"/>
              <a:buChar char="⮚"/>
            </a:pPr>
            <a:r>
              <a:rPr b="1" i="0" lang="es-ES" sz="1400" u="none" cap="none" strike="noStrike">
                <a:solidFill>
                  <a:schemeClr val="dk2"/>
                </a:solidFill>
                <a:latin typeface="Montserrat"/>
                <a:ea typeface="Montserrat"/>
                <a:cs typeface="Montserrat"/>
                <a:sym typeface="Montserrat"/>
              </a:rPr>
              <a:t>Formularios</a:t>
            </a:r>
            <a:r>
              <a:rPr b="0" i="0" lang="es-ES" sz="1400" u="none" cap="none" strike="noStrike">
                <a:solidFill>
                  <a:schemeClr val="dk2"/>
                </a:solidFill>
                <a:latin typeface="Montserrat"/>
                <a:ea typeface="Montserrat"/>
                <a:cs typeface="Montserrat"/>
                <a:sym typeface="Montserrat"/>
              </a:rPr>
              <a:t>: se utilizan principalmente para actualizar datos.</a:t>
            </a:r>
            <a:endParaRPr b="0" i="0" sz="1400" u="none" cap="none" strike="noStrike">
              <a:solidFill>
                <a:srgbClr val="000000"/>
              </a:solidFill>
              <a:latin typeface="Arial"/>
              <a:ea typeface="Arial"/>
              <a:cs typeface="Arial"/>
              <a:sym typeface="Arial"/>
            </a:endParaRPr>
          </a:p>
          <a:p>
            <a:pPr indent="-196850" lvl="0" marL="285750" marR="0" rtl="0" algn="l">
              <a:lnSpc>
                <a:spcPct val="100000"/>
              </a:lnSpc>
              <a:spcBef>
                <a:spcPts val="0"/>
              </a:spcBef>
              <a:spcAft>
                <a:spcPts val="0"/>
              </a:spcAft>
              <a:buClr>
                <a:srgbClr val="0C5ADB"/>
              </a:buClr>
              <a:buSzPts val="1400"/>
              <a:buFont typeface="Noto Sans"/>
              <a:buNone/>
            </a:pPr>
            <a:r>
              <a:t/>
            </a:r>
            <a:endParaRPr b="0" i="0" sz="1400" u="none" cap="none" strike="noStrike">
              <a:solidFill>
                <a:schemeClr val="dk2"/>
              </a:solidFill>
              <a:latin typeface="Montserrat"/>
              <a:ea typeface="Montserrat"/>
              <a:cs typeface="Montserrat"/>
              <a:sym typeface="Montserrat"/>
            </a:endParaRPr>
          </a:p>
          <a:p>
            <a:pPr indent="-285750" lvl="0" marL="285750" marR="0" rtl="0" algn="l">
              <a:lnSpc>
                <a:spcPct val="100000"/>
              </a:lnSpc>
              <a:spcBef>
                <a:spcPts val="0"/>
              </a:spcBef>
              <a:spcAft>
                <a:spcPts val="0"/>
              </a:spcAft>
              <a:buClr>
                <a:srgbClr val="0C5ADB"/>
              </a:buClr>
              <a:buSzPts val="1400"/>
              <a:buFont typeface="Noto Sans"/>
              <a:buChar char="⮚"/>
            </a:pPr>
            <a:r>
              <a:rPr b="1" i="0" lang="es-ES" sz="1400" u="none" cap="none" strike="noStrike">
                <a:solidFill>
                  <a:schemeClr val="dk2"/>
                </a:solidFill>
                <a:latin typeface="Montserrat"/>
                <a:ea typeface="Montserrat"/>
                <a:cs typeface="Montserrat"/>
                <a:sym typeface="Montserrat"/>
              </a:rPr>
              <a:t>Consultas</a:t>
            </a:r>
            <a:r>
              <a:rPr b="0" i="0" lang="es-ES" sz="1400" u="none" cap="none" strike="noStrike">
                <a:solidFill>
                  <a:schemeClr val="dk2"/>
                </a:solidFill>
                <a:latin typeface="Montserrat"/>
                <a:ea typeface="Montserrat"/>
                <a:cs typeface="Montserrat"/>
                <a:sym typeface="Montserrat"/>
              </a:rPr>
              <a:t>: se utilizan para ver, modificar y analizar datos.</a:t>
            </a:r>
            <a:endParaRPr b="0" i="0" sz="1400" u="none" cap="none" strike="noStrike">
              <a:solidFill>
                <a:srgbClr val="000000"/>
              </a:solidFill>
              <a:latin typeface="Arial"/>
              <a:ea typeface="Arial"/>
              <a:cs typeface="Arial"/>
              <a:sym typeface="Arial"/>
            </a:endParaRPr>
          </a:p>
          <a:p>
            <a:pPr indent="-196850" lvl="0" marL="285750" marR="0" rtl="0" algn="l">
              <a:lnSpc>
                <a:spcPct val="100000"/>
              </a:lnSpc>
              <a:spcBef>
                <a:spcPts val="0"/>
              </a:spcBef>
              <a:spcAft>
                <a:spcPts val="0"/>
              </a:spcAft>
              <a:buClr>
                <a:srgbClr val="0C5ADB"/>
              </a:buClr>
              <a:buSzPts val="1400"/>
              <a:buFont typeface="Noto Sans"/>
              <a:buNone/>
            </a:pPr>
            <a:r>
              <a:t/>
            </a:r>
            <a:endParaRPr b="0" i="0" sz="1400" u="none" cap="none" strike="noStrike">
              <a:solidFill>
                <a:schemeClr val="dk2"/>
              </a:solidFill>
              <a:latin typeface="Montserrat"/>
              <a:ea typeface="Montserrat"/>
              <a:cs typeface="Montserrat"/>
              <a:sym typeface="Montserrat"/>
            </a:endParaRPr>
          </a:p>
          <a:p>
            <a:pPr indent="-285750" lvl="0" marL="285750" marR="0" rtl="0" algn="l">
              <a:lnSpc>
                <a:spcPct val="100000"/>
              </a:lnSpc>
              <a:spcBef>
                <a:spcPts val="0"/>
              </a:spcBef>
              <a:spcAft>
                <a:spcPts val="0"/>
              </a:spcAft>
              <a:buClr>
                <a:srgbClr val="0C5ADB"/>
              </a:buClr>
              <a:buSzPts val="1400"/>
              <a:buFont typeface="Noto Sans"/>
              <a:buChar char="⮚"/>
            </a:pPr>
            <a:r>
              <a:rPr b="1" i="0" lang="es-ES" sz="1400" u="none" cap="none" strike="noStrike">
                <a:solidFill>
                  <a:schemeClr val="dk2"/>
                </a:solidFill>
                <a:latin typeface="Montserrat"/>
                <a:ea typeface="Montserrat"/>
                <a:cs typeface="Montserrat"/>
                <a:sym typeface="Montserrat"/>
              </a:rPr>
              <a:t>Informes</a:t>
            </a:r>
            <a:r>
              <a:rPr b="0" i="0" lang="es-ES" sz="1400" u="none" cap="none" strike="noStrike">
                <a:solidFill>
                  <a:schemeClr val="dk2"/>
                </a:solidFill>
                <a:latin typeface="Montserrat"/>
                <a:ea typeface="Montserrat"/>
                <a:cs typeface="Montserrat"/>
                <a:sym typeface="Montserrat"/>
              </a:rPr>
              <a:t>: se utilizan para presentar los datos en formato impreso</a:t>
            </a:r>
            <a:endParaRPr b="0" i="0" sz="1400" u="none" cap="none" strike="noStrike">
              <a:solidFill>
                <a:srgbClr val="000000"/>
              </a:solidFill>
              <a:latin typeface="Arial"/>
              <a:ea typeface="Arial"/>
              <a:cs typeface="Arial"/>
              <a:sym typeface="Arial"/>
            </a:endParaRPr>
          </a:p>
          <a:p>
            <a:pPr indent="-196850" lvl="0" marL="285750" marR="0" rtl="0" algn="l">
              <a:lnSpc>
                <a:spcPct val="100000"/>
              </a:lnSpc>
              <a:spcBef>
                <a:spcPts val="0"/>
              </a:spcBef>
              <a:spcAft>
                <a:spcPts val="0"/>
              </a:spcAft>
              <a:buClr>
                <a:srgbClr val="0C5ADB"/>
              </a:buClr>
              <a:buSzPts val="1400"/>
              <a:buFont typeface="Noto Sans"/>
              <a:buNone/>
            </a:pPr>
            <a:r>
              <a:t/>
            </a:r>
            <a:endParaRPr b="0" i="0" sz="1400" u="none" cap="none" strike="noStrike">
              <a:solidFill>
                <a:schemeClr val="dk2"/>
              </a:solidFill>
              <a:latin typeface="Montserrat"/>
              <a:ea typeface="Montserrat"/>
              <a:cs typeface="Montserrat"/>
              <a:sym typeface="Montserrat"/>
            </a:endParaRPr>
          </a:p>
          <a:p>
            <a:pPr indent="-285750" lvl="0" marL="285750" marR="0" rtl="0" algn="l">
              <a:lnSpc>
                <a:spcPct val="100000"/>
              </a:lnSpc>
              <a:spcBef>
                <a:spcPts val="0"/>
              </a:spcBef>
              <a:spcAft>
                <a:spcPts val="0"/>
              </a:spcAft>
              <a:buClr>
                <a:srgbClr val="0C5ADB"/>
              </a:buClr>
              <a:buSzPts val="1400"/>
              <a:buFont typeface="Noto Sans"/>
              <a:buChar char="⮚"/>
            </a:pPr>
            <a:r>
              <a:rPr b="1" i="0" lang="es-ES" sz="1400" u="none" cap="none" strike="noStrike">
                <a:solidFill>
                  <a:schemeClr val="dk2"/>
                </a:solidFill>
                <a:latin typeface="Montserrat"/>
                <a:ea typeface="Montserrat"/>
                <a:cs typeface="Montserrat"/>
                <a:sym typeface="Montserrat"/>
              </a:rPr>
              <a:t>Macros</a:t>
            </a:r>
            <a:r>
              <a:rPr b="0" i="0" lang="es-ES" sz="1400" u="none" cap="none" strike="noStrike">
                <a:solidFill>
                  <a:schemeClr val="dk2"/>
                </a:solidFill>
                <a:latin typeface="Montserrat"/>
                <a:ea typeface="Montserrat"/>
                <a:cs typeface="Montserrat"/>
                <a:sym typeface="Montserrat"/>
              </a:rPr>
              <a:t>: conjunto de instrucciones para realizar una operación determinada.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6"/>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ES"/>
              <a:t>Tablas</a:t>
            </a:r>
            <a:endParaRPr/>
          </a:p>
        </p:txBody>
      </p:sp>
      <p:sp>
        <p:nvSpPr>
          <p:cNvPr id="128" name="Google Shape;128;p6"/>
          <p:cNvSpPr txBox="1"/>
          <p:nvPr/>
        </p:nvSpPr>
        <p:spPr>
          <a:xfrm>
            <a:off x="642810" y="1268597"/>
            <a:ext cx="7882212" cy="116955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chemeClr val="dk2"/>
                </a:solidFill>
                <a:latin typeface="Montserrat"/>
                <a:ea typeface="Montserrat"/>
                <a:cs typeface="Montserrat"/>
                <a:sym typeface="Montserrat"/>
              </a:rPr>
              <a:t>Podemos definirlas como un conjunto de datos homogéneo que contiene información sobre un tema específico, o como una colección de registros relacionados.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Montserrat"/>
              <a:ea typeface="Montserrat"/>
              <a:cs typeface="Montserrat"/>
              <a:sym typeface="Montserrat"/>
            </a:endParaRPr>
          </a:p>
        </p:txBody>
      </p:sp>
      <p:sp>
        <p:nvSpPr>
          <p:cNvPr id="129" name="Google Shape;129;p6"/>
          <p:cNvSpPr txBox="1"/>
          <p:nvPr/>
        </p:nvSpPr>
        <p:spPr>
          <a:xfrm>
            <a:off x="642810" y="2438148"/>
            <a:ext cx="7882212" cy="116955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s-ES" sz="1400" u="none" cap="none" strike="noStrike">
                <a:solidFill>
                  <a:srgbClr val="0C5ADB"/>
                </a:solidFill>
                <a:latin typeface="Montserrat"/>
                <a:ea typeface="Montserrat"/>
                <a:cs typeface="Montserrat"/>
                <a:sym typeface="Montserrat"/>
              </a:rPr>
              <a:t>Registro</a:t>
            </a:r>
            <a:r>
              <a:rPr b="0" i="0" lang="es-ES" sz="1400" u="none" cap="none" strike="noStrike">
                <a:solidFill>
                  <a:schemeClr val="dk2"/>
                </a:solidFill>
                <a:latin typeface="Montserrat"/>
                <a:ea typeface="Montserrat"/>
                <a:cs typeface="Montserrat"/>
                <a:sym typeface="Montserrat"/>
              </a:rPr>
              <a:t>: Un registro es una fila en la tabla, la cual almacena información sobre una misma entidad.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1" i="0" lang="es-ES" sz="1400" u="none" cap="none" strike="noStrike">
                <a:solidFill>
                  <a:srgbClr val="0C5ADB"/>
                </a:solidFill>
                <a:latin typeface="Montserrat"/>
                <a:ea typeface="Montserrat"/>
                <a:cs typeface="Montserrat"/>
                <a:sym typeface="Montserrat"/>
              </a:rPr>
              <a:t>Campo</a:t>
            </a:r>
            <a:r>
              <a:rPr b="0" i="0" lang="es-ES" sz="1400" u="none" cap="none" strike="noStrike">
                <a:solidFill>
                  <a:schemeClr val="dk2"/>
                </a:solidFill>
                <a:latin typeface="Montserrat"/>
                <a:ea typeface="Montserrat"/>
                <a:cs typeface="Montserrat"/>
                <a:sym typeface="Montserrat"/>
              </a:rPr>
              <a:t>: Unidad elemental de información. Almacenan datos simples referidos a una entidad.</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7"/>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ES"/>
              <a:t>Veamos un ejemplo</a:t>
            </a:r>
            <a:endParaRPr/>
          </a:p>
        </p:txBody>
      </p:sp>
      <p:sp>
        <p:nvSpPr>
          <p:cNvPr id="135" name="Google Shape;135;p7"/>
          <p:cNvSpPr txBox="1"/>
          <p:nvPr/>
        </p:nvSpPr>
        <p:spPr>
          <a:xfrm>
            <a:off x="642810" y="1268597"/>
            <a:ext cx="7882212"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chemeClr val="dk2"/>
                </a:solidFill>
                <a:latin typeface="Montserrat"/>
                <a:ea typeface="Montserrat"/>
                <a:cs typeface="Montserrat"/>
                <a:sym typeface="Montserrat"/>
              </a:rPr>
              <a:t>Podemos tener una BD llamada escuela, con algunas tablas, por ejemplo estudiantes, profesores, aulas, cursos, etc.</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Montserrat"/>
              <a:ea typeface="Montserrat"/>
              <a:cs typeface="Montserrat"/>
              <a:sym typeface="Montserrat"/>
            </a:endParaRPr>
          </a:p>
        </p:txBody>
      </p:sp>
      <p:pic>
        <p:nvPicPr>
          <p:cNvPr id="136" name="Google Shape;136;p7"/>
          <p:cNvPicPr preferRelativeResize="0"/>
          <p:nvPr/>
        </p:nvPicPr>
        <p:blipFill rotWithShape="1">
          <a:blip r:embed="rId3">
            <a:alphaModFix/>
          </a:blip>
          <a:srcRect b="0" l="0" r="0" t="0"/>
          <a:stretch/>
        </p:blipFill>
        <p:spPr>
          <a:xfrm>
            <a:off x="615457" y="2104050"/>
            <a:ext cx="7936917" cy="2223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8"/>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ES"/>
              <a:t>La tabla en detalle</a:t>
            </a:r>
            <a:endParaRPr/>
          </a:p>
        </p:txBody>
      </p:sp>
      <p:sp>
        <p:nvSpPr>
          <p:cNvPr id="142" name="Google Shape;142;p8"/>
          <p:cNvSpPr txBox="1"/>
          <p:nvPr/>
        </p:nvSpPr>
        <p:spPr>
          <a:xfrm>
            <a:off x="6633210" y="2102263"/>
            <a:ext cx="196359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chemeClr val="dk2"/>
                </a:solidFill>
                <a:latin typeface="Montserrat"/>
                <a:ea typeface="Montserrat"/>
                <a:cs typeface="Montserrat"/>
                <a:sym typeface="Montserrat"/>
              </a:rPr>
              <a:t>Nombre de la tabla</a:t>
            </a:r>
            <a:endParaRPr b="0" i="0" sz="1400" u="none" cap="none" strike="noStrike">
              <a:solidFill>
                <a:schemeClr val="dk2"/>
              </a:solidFill>
              <a:latin typeface="Montserrat"/>
              <a:ea typeface="Montserrat"/>
              <a:cs typeface="Montserrat"/>
              <a:sym typeface="Montserrat"/>
            </a:endParaRPr>
          </a:p>
        </p:txBody>
      </p:sp>
      <p:pic>
        <p:nvPicPr>
          <p:cNvPr id="143" name="Google Shape;143;p8"/>
          <p:cNvPicPr preferRelativeResize="0"/>
          <p:nvPr/>
        </p:nvPicPr>
        <p:blipFill rotWithShape="1">
          <a:blip r:embed="rId3">
            <a:alphaModFix/>
          </a:blip>
          <a:srcRect b="0" l="0" r="0" t="0"/>
          <a:stretch/>
        </p:blipFill>
        <p:spPr>
          <a:xfrm>
            <a:off x="2927812" y="1971412"/>
            <a:ext cx="3000375" cy="2352675"/>
          </a:xfrm>
          <a:prstGeom prst="rect">
            <a:avLst/>
          </a:prstGeom>
          <a:noFill/>
          <a:ln>
            <a:noFill/>
          </a:ln>
        </p:spPr>
      </p:pic>
      <p:sp>
        <p:nvSpPr>
          <p:cNvPr id="144" name="Google Shape;144;p8"/>
          <p:cNvSpPr/>
          <p:nvPr/>
        </p:nvSpPr>
        <p:spPr>
          <a:xfrm>
            <a:off x="5054400" y="2222704"/>
            <a:ext cx="1526400" cy="66896"/>
          </a:xfrm>
          <a:prstGeom prst="rightArrow">
            <a:avLst>
              <a:gd fmla="val 50000" name="adj1"/>
              <a:gd fmla="val 50000" name="adj2"/>
            </a:avLst>
          </a:prstGeom>
          <a:solidFill>
            <a:schemeClr val="accent1"/>
          </a:solidFill>
          <a:ln cap="flat" cmpd="sng" w="25400">
            <a:solidFill>
              <a:srgbClr val="3061B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45" name="Google Shape;145;p8"/>
          <p:cNvSpPr txBox="1"/>
          <p:nvPr/>
        </p:nvSpPr>
        <p:spPr>
          <a:xfrm>
            <a:off x="79200" y="2435042"/>
            <a:ext cx="23544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chemeClr val="dk2"/>
                </a:solidFill>
                <a:latin typeface="Montserrat"/>
                <a:ea typeface="Montserrat"/>
                <a:cs typeface="Montserrat"/>
                <a:sym typeface="Montserrat"/>
              </a:rPr>
              <a:t>Nombre de los campos</a:t>
            </a:r>
            <a:endParaRPr b="0" i="0" sz="1400" u="none" cap="none" strike="noStrike">
              <a:solidFill>
                <a:schemeClr val="dk2"/>
              </a:solidFill>
              <a:latin typeface="Montserrat"/>
              <a:ea typeface="Montserrat"/>
              <a:cs typeface="Montserrat"/>
              <a:sym typeface="Montserrat"/>
            </a:endParaRPr>
          </a:p>
        </p:txBody>
      </p:sp>
      <p:sp>
        <p:nvSpPr>
          <p:cNvPr id="146" name="Google Shape;146;p8"/>
          <p:cNvSpPr/>
          <p:nvPr/>
        </p:nvSpPr>
        <p:spPr>
          <a:xfrm>
            <a:off x="2332890" y="2542663"/>
            <a:ext cx="652522" cy="92537"/>
          </a:xfrm>
          <a:prstGeom prst="leftArrow">
            <a:avLst>
              <a:gd fmla="val 50000" name="adj1"/>
              <a:gd fmla="val 50000" name="adj2"/>
            </a:avLst>
          </a:prstGeom>
          <a:solidFill>
            <a:schemeClr val="accent1"/>
          </a:solidFill>
          <a:ln cap="flat" cmpd="sng" w="25400">
            <a:solidFill>
              <a:srgbClr val="3061B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47" name="Google Shape;147;p8"/>
          <p:cNvSpPr/>
          <p:nvPr/>
        </p:nvSpPr>
        <p:spPr>
          <a:xfrm>
            <a:off x="5990400" y="2742819"/>
            <a:ext cx="259200" cy="1433181"/>
          </a:xfrm>
          <a:prstGeom prst="rightBrace">
            <a:avLst>
              <a:gd fmla="val 8333" name="adj1"/>
              <a:gd fmla="val 50000" name="adj2"/>
            </a:avLst>
          </a:prstGeom>
          <a:noFill/>
          <a:ln cap="flat" cmpd="sng" w="28575">
            <a:solidFill>
              <a:srgbClr val="3B7FF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48" name="Google Shape;148;p8"/>
          <p:cNvSpPr txBox="1"/>
          <p:nvPr/>
        </p:nvSpPr>
        <p:spPr>
          <a:xfrm>
            <a:off x="6311813" y="3127527"/>
            <a:ext cx="2354400"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chemeClr val="dk2"/>
                </a:solidFill>
                <a:latin typeface="Montserrat"/>
                <a:ea typeface="Montserrat"/>
                <a:cs typeface="Montserrat"/>
                <a:sym typeface="Montserrat"/>
              </a:rPr>
              <a:t>Registros con la información.</a:t>
            </a:r>
            <a:endParaRPr b="0" i="0" sz="1400" u="none" cap="none" strike="noStrike">
              <a:solidFill>
                <a:schemeClr val="dk2"/>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9"/>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ES"/>
              <a:t>Un registro en detalle</a:t>
            </a:r>
            <a:endParaRPr/>
          </a:p>
        </p:txBody>
      </p:sp>
      <p:sp>
        <p:nvSpPr>
          <p:cNvPr id="154" name="Google Shape;154;p9"/>
          <p:cNvSpPr txBox="1"/>
          <p:nvPr/>
        </p:nvSpPr>
        <p:spPr>
          <a:xfrm>
            <a:off x="1856122" y="1444690"/>
            <a:ext cx="1963590"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chemeClr val="dk2"/>
                </a:solidFill>
                <a:latin typeface="Montserrat"/>
                <a:ea typeface="Montserrat"/>
                <a:cs typeface="Montserrat"/>
                <a:sym typeface="Montserrat"/>
              </a:rPr>
              <a:t>Campo nombre de tipo texto</a:t>
            </a:r>
            <a:endParaRPr b="0" i="0" sz="1400" u="none" cap="none" strike="noStrike">
              <a:solidFill>
                <a:schemeClr val="dk2"/>
              </a:solidFill>
              <a:latin typeface="Montserrat"/>
              <a:ea typeface="Montserrat"/>
              <a:cs typeface="Montserrat"/>
              <a:sym typeface="Montserrat"/>
            </a:endParaRPr>
          </a:p>
        </p:txBody>
      </p:sp>
      <p:sp>
        <p:nvSpPr>
          <p:cNvPr id="155" name="Google Shape;155;p9"/>
          <p:cNvSpPr/>
          <p:nvPr/>
        </p:nvSpPr>
        <p:spPr>
          <a:xfrm>
            <a:off x="5356800" y="2952423"/>
            <a:ext cx="1526400" cy="137233"/>
          </a:xfrm>
          <a:prstGeom prst="rightArrow">
            <a:avLst>
              <a:gd fmla="val 50000" name="adj1"/>
              <a:gd fmla="val 50000" name="adj2"/>
            </a:avLst>
          </a:prstGeom>
          <a:solidFill>
            <a:schemeClr val="accent1"/>
          </a:solidFill>
          <a:ln cap="flat" cmpd="sng" w="25400">
            <a:solidFill>
              <a:srgbClr val="3061B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56" name="Google Shape;156;p9"/>
          <p:cNvSpPr txBox="1"/>
          <p:nvPr/>
        </p:nvSpPr>
        <p:spPr>
          <a:xfrm>
            <a:off x="1519425" y="3799147"/>
            <a:ext cx="5472218"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chemeClr val="dk2"/>
                </a:solidFill>
                <a:latin typeface="Montserrat"/>
                <a:ea typeface="Montserrat"/>
                <a:cs typeface="Montserrat"/>
                <a:sym typeface="Montserrat"/>
              </a:rPr>
              <a:t>Campo para identificar al registro, normalmente se puede declarar como auto incrementable y único.</a:t>
            </a:r>
            <a:endParaRPr b="0" i="0" sz="1400" u="none" cap="none" strike="noStrike">
              <a:solidFill>
                <a:schemeClr val="dk2"/>
              </a:solidFill>
              <a:latin typeface="Montserrat"/>
              <a:ea typeface="Montserrat"/>
              <a:cs typeface="Montserrat"/>
              <a:sym typeface="Montserrat"/>
            </a:endParaRPr>
          </a:p>
        </p:txBody>
      </p:sp>
      <p:pic>
        <p:nvPicPr>
          <p:cNvPr id="157" name="Google Shape;157;p9"/>
          <p:cNvPicPr preferRelativeResize="0"/>
          <p:nvPr/>
        </p:nvPicPr>
        <p:blipFill rotWithShape="1">
          <a:blip r:embed="rId3">
            <a:alphaModFix/>
          </a:blip>
          <a:srcRect b="0" l="0" r="0" t="0"/>
          <a:stretch/>
        </p:blipFill>
        <p:spPr>
          <a:xfrm>
            <a:off x="1519425" y="2765696"/>
            <a:ext cx="4600575" cy="581025"/>
          </a:xfrm>
          <a:prstGeom prst="rect">
            <a:avLst/>
          </a:prstGeom>
          <a:noFill/>
          <a:ln>
            <a:noFill/>
          </a:ln>
        </p:spPr>
      </p:pic>
      <p:sp>
        <p:nvSpPr>
          <p:cNvPr id="158" name="Google Shape;158;p9"/>
          <p:cNvSpPr/>
          <p:nvPr/>
        </p:nvSpPr>
        <p:spPr>
          <a:xfrm>
            <a:off x="1779563" y="3228535"/>
            <a:ext cx="133643" cy="541607"/>
          </a:xfrm>
          <a:prstGeom prst="downArrow">
            <a:avLst>
              <a:gd fmla="val 50000" name="adj1"/>
              <a:gd fmla="val 50000" name="adj2"/>
            </a:avLst>
          </a:prstGeom>
          <a:solidFill>
            <a:schemeClr val="accent1"/>
          </a:solidFill>
          <a:ln cap="flat" cmpd="sng" w="25400">
            <a:solidFill>
              <a:srgbClr val="3061B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59" name="Google Shape;159;p9"/>
          <p:cNvSpPr/>
          <p:nvPr/>
        </p:nvSpPr>
        <p:spPr>
          <a:xfrm>
            <a:off x="2489982" y="2018714"/>
            <a:ext cx="168812" cy="933709"/>
          </a:xfrm>
          <a:prstGeom prst="upArrow">
            <a:avLst>
              <a:gd fmla="val 50000" name="adj1"/>
              <a:gd fmla="val 50000" name="adj2"/>
            </a:avLst>
          </a:prstGeom>
          <a:solidFill>
            <a:schemeClr val="accent1"/>
          </a:solidFill>
          <a:ln cap="flat" cmpd="sng" w="25400">
            <a:solidFill>
              <a:srgbClr val="3061B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60" name="Google Shape;160;p9"/>
          <p:cNvSpPr txBox="1"/>
          <p:nvPr/>
        </p:nvSpPr>
        <p:spPr>
          <a:xfrm>
            <a:off x="3150683" y="1790032"/>
            <a:ext cx="1963590"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chemeClr val="dk2"/>
                </a:solidFill>
                <a:latin typeface="Montserrat"/>
                <a:ea typeface="Montserrat"/>
                <a:cs typeface="Montserrat"/>
                <a:sym typeface="Montserrat"/>
              </a:rPr>
              <a:t>Campo curso de tipo texto</a:t>
            </a:r>
            <a:endParaRPr b="0" i="0" sz="1400" u="none" cap="none" strike="noStrike">
              <a:solidFill>
                <a:schemeClr val="dk2"/>
              </a:solidFill>
              <a:latin typeface="Montserrat"/>
              <a:ea typeface="Montserrat"/>
              <a:cs typeface="Montserrat"/>
              <a:sym typeface="Montserrat"/>
            </a:endParaRPr>
          </a:p>
        </p:txBody>
      </p:sp>
      <p:sp>
        <p:nvSpPr>
          <p:cNvPr id="161" name="Google Shape;161;p9"/>
          <p:cNvSpPr/>
          <p:nvPr/>
        </p:nvSpPr>
        <p:spPr>
          <a:xfrm>
            <a:off x="3724922" y="2250513"/>
            <a:ext cx="189580" cy="515183"/>
          </a:xfrm>
          <a:prstGeom prst="upArrow">
            <a:avLst>
              <a:gd fmla="val 50000" name="adj1"/>
              <a:gd fmla="val 50000" name="adj2"/>
            </a:avLst>
          </a:prstGeom>
          <a:solidFill>
            <a:schemeClr val="accent1"/>
          </a:solidFill>
          <a:ln cap="flat" cmpd="sng" w="25400">
            <a:solidFill>
              <a:srgbClr val="3061B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62" name="Google Shape;162;p9"/>
          <p:cNvSpPr txBox="1"/>
          <p:nvPr/>
        </p:nvSpPr>
        <p:spPr>
          <a:xfrm>
            <a:off x="6991643" y="2788104"/>
            <a:ext cx="1963590"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chemeClr val="dk2"/>
                </a:solidFill>
                <a:latin typeface="Montserrat"/>
                <a:ea typeface="Montserrat"/>
                <a:cs typeface="Montserrat"/>
                <a:sym typeface="Montserrat"/>
              </a:rPr>
              <a:t>Campo promedio debería ser un real</a:t>
            </a:r>
            <a:endParaRPr b="0" i="0" sz="1400" u="none" cap="none" strike="noStrike">
              <a:solidFill>
                <a:schemeClr val="dk2"/>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0"/>
          <p:cNvSpPr txBox="1"/>
          <p:nvPr>
            <p:ph type="ctrTitle"/>
          </p:nvPr>
        </p:nvSpPr>
        <p:spPr>
          <a:xfrm>
            <a:off x="550375" y="597876"/>
            <a:ext cx="8043300" cy="635564"/>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38888"/>
              <a:buNone/>
            </a:pPr>
            <a:r>
              <a:rPr lang="es-ES" sz="3200"/>
              <a:t>SQL</a:t>
            </a:r>
            <a:endParaRPr sz="3200"/>
          </a:p>
        </p:txBody>
      </p:sp>
      <p:sp>
        <p:nvSpPr>
          <p:cNvPr id="168" name="Google Shape;168;p10"/>
          <p:cNvSpPr txBox="1"/>
          <p:nvPr>
            <p:ph idx="1" type="subTitle"/>
          </p:nvPr>
        </p:nvSpPr>
        <p:spPr>
          <a:xfrm>
            <a:off x="550375" y="2013889"/>
            <a:ext cx="8043300" cy="1685913"/>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700"/>
              <a:buNone/>
            </a:pPr>
            <a:r>
              <a:rPr lang="es-ES" sz="1600">
                <a:latin typeface="Montserrat"/>
                <a:ea typeface="Montserrat"/>
                <a:cs typeface="Montserrat"/>
                <a:sym typeface="Montserrat"/>
              </a:rPr>
              <a:t>SQL (Structured Query Language) o en español Lenguaje Estructurado de Consulta es el lenguaje utilizado para definir, controlar y acceder a los datos almacenados en una base de datos relacional.</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