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SemiBold"/>
      <p:regular r:id="rId15"/>
      <p:bold r:id="rId16"/>
      <p:italic r:id="rId17"/>
      <p:boldItalic r:id="rId18"/>
    </p:embeddedFont>
    <p:embeddedFont>
      <p:font typeface="Montserrat"/>
      <p:regular r:id="rId19"/>
      <p:bold r:id="rId20"/>
      <p:italic r:id="rId21"/>
      <p:boldItalic r:id="rId22"/>
    </p:embeddedFont>
    <p:embeddedFont>
      <p:font typeface="Montserrat Medium"/>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http://customooxmlschemas.google.com/">
      <go:slidesCustomData xmlns:go="http://customooxmlschemas.google.com/" r:id="rId27" roundtripDataSignature="AMtx7mhw6LU2T7NDEn3WswyNQUgMU4Er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MontserratMedium-bold.fntdata"/><Relationship Id="rId23" Type="http://schemas.openxmlformats.org/officeDocument/2006/relationships/font" Target="fonts/Montserrat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Medium-boldItalic.fntdata"/><Relationship Id="rId25" Type="http://schemas.openxmlformats.org/officeDocument/2006/relationships/font" Target="fonts/MontserratMedium-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SemiBold-regular.fntdata"/><Relationship Id="rId14" Type="http://schemas.openxmlformats.org/officeDocument/2006/relationships/slide" Target="slides/slide9.xml"/><Relationship Id="rId17" Type="http://schemas.openxmlformats.org/officeDocument/2006/relationships/font" Target="fonts/MontserratSemiBold-italic.fntdata"/><Relationship Id="rId16" Type="http://schemas.openxmlformats.org/officeDocument/2006/relationships/font" Target="fonts/MontserratSemiBold-bold.fntdata"/><Relationship Id="rId19" Type="http://schemas.openxmlformats.org/officeDocument/2006/relationships/font" Target="fonts/Montserrat-regular.fntdata"/><Relationship Id="rId18" Type="http://schemas.openxmlformats.org/officeDocument/2006/relationships/font" Target="fonts/Montserrat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b386fb89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b386fb89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b386fb89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b386fb89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b386fb89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b386fb89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8"/>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28"/>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28"/>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28"/>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28"/>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28"/>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17" name="Shape 17"/>
        <p:cNvGrpSpPr/>
        <p:nvPr/>
      </p:nvGrpSpPr>
      <p:grpSpPr>
        <a:xfrm>
          <a:off x="0" y="0"/>
          <a:ext cx="0" cy="0"/>
          <a:chOff x="0" y="0"/>
          <a:chExt cx="0" cy="0"/>
        </a:xfrm>
      </p:grpSpPr>
      <p:sp>
        <p:nvSpPr>
          <p:cNvPr id="18" name="Google Shape;18;p31"/>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1"/>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31"/>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31"/>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22" name="Google Shape;22;p31"/>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3" name="Google Shape;23;p31"/>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3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3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27" name="Google Shape;27;p32"/>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28" name="Google Shape;28;p3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 name="Google Shape;29;p32"/>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30" name="Google Shape;30;p3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31" name="Shape 31"/>
        <p:cNvGrpSpPr/>
        <p:nvPr/>
      </p:nvGrpSpPr>
      <p:grpSpPr>
        <a:xfrm>
          <a:off x="0" y="0"/>
          <a:ext cx="0" cy="0"/>
          <a:chOff x="0" y="0"/>
          <a:chExt cx="0" cy="0"/>
        </a:xfrm>
      </p:grpSpPr>
      <p:sp>
        <p:nvSpPr>
          <p:cNvPr id="32" name="Google Shape;32;p33"/>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 name="Google Shape;33;p33"/>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34" name="Google Shape;34;p33"/>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35" name="Google Shape;35;p33"/>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36" name="Google Shape;36;p3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37" name="Shape 37"/>
        <p:cNvGrpSpPr/>
        <p:nvPr/>
      </p:nvGrpSpPr>
      <p:grpSpPr>
        <a:xfrm>
          <a:off x="0" y="0"/>
          <a:ext cx="0" cy="0"/>
          <a:chOff x="0" y="0"/>
          <a:chExt cx="0" cy="0"/>
        </a:xfrm>
      </p:grpSpPr>
      <p:sp>
        <p:nvSpPr>
          <p:cNvPr id="38" name="Google Shape;38;p29"/>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9"/>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0" name="Google Shape;40;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1" name="Google Shape;41;p29"/>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42" name="Google Shape;42;p2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 name="Google Shape;43;p29"/>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4" name="Google Shape;44;p29"/>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45" name="Shape 45"/>
        <p:cNvGrpSpPr/>
        <p:nvPr/>
      </p:nvGrpSpPr>
      <p:grpSpPr>
        <a:xfrm>
          <a:off x="0" y="0"/>
          <a:ext cx="0" cy="0"/>
          <a:chOff x="0" y="0"/>
          <a:chExt cx="0" cy="0"/>
        </a:xfrm>
      </p:grpSpPr>
      <p:sp>
        <p:nvSpPr>
          <p:cNvPr id="46" name="Google Shape;46;p30"/>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47" name="Google Shape;47;p30"/>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0"/>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0"/>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50" name="Google Shape;50;p30"/>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51" name="Google Shape;51;p30"/>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30"/>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30"/>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30"/>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5" name="Google Shape;55;p3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 name="Google Shape;56;p3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57" name="Google Shape;57;p30"/>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58" name="Google Shape;58;p3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59" name="Shape 59"/>
        <p:cNvGrpSpPr/>
        <p:nvPr/>
      </p:nvGrpSpPr>
      <p:grpSpPr>
        <a:xfrm>
          <a:off x="0" y="0"/>
          <a:ext cx="0" cy="0"/>
          <a:chOff x="0" y="0"/>
          <a:chExt cx="0" cy="0"/>
        </a:xfrm>
      </p:grpSpPr>
      <p:sp>
        <p:nvSpPr>
          <p:cNvPr id="60" name="Google Shape;60;p34"/>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pic>
        <p:nvPicPr>
          <p:cNvPr id="62" name="Google Shape;62;p34"/>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3" name="Google Shape;63;p34"/>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64" name="Google Shape;64;p34"/>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65" name="Google Shape;65;p34"/>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6" name="Google Shape;66;p34"/>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67" name="Shape 67"/>
        <p:cNvGrpSpPr/>
        <p:nvPr/>
      </p:nvGrpSpPr>
      <p:grpSpPr>
        <a:xfrm>
          <a:off x="0" y="0"/>
          <a:ext cx="0" cy="0"/>
          <a:chOff x="0" y="0"/>
          <a:chExt cx="0" cy="0"/>
        </a:xfrm>
      </p:grpSpPr>
      <p:sp>
        <p:nvSpPr>
          <p:cNvPr id="68" name="Google Shape;68;p35"/>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69" name="Google Shape;69;p3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5"/>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5"/>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5"/>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73" name="Google Shape;73;p35"/>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74" name="Google Shape;74;p35"/>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5" name="Google Shape;75;p35"/>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6" name="Google Shape;76;p35"/>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7" name="Google Shape;77;p35"/>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35"/>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3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0" name="Google Shape;80;p3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1" name="Google Shape;81;p35"/>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82" name="Google Shape;82;p3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83" name="Google Shape;83;p35"/>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4" name="Google Shape;84;p3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85" name="Shape 85"/>
        <p:cNvGrpSpPr/>
        <p:nvPr/>
      </p:nvGrpSpPr>
      <p:grpSpPr>
        <a:xfrm>
          <a:off x="0" y="0"/>
          <a:ext cx="0" cy="0"/>
          <a:chOff x="0" y="0"/>
          <a:chExt cx="0" cy="0"/>
        </a:xfrm>
      </p:grpSpPr>
      <p:sp>
        <p:nvSpPr>
          <p:cNvPr id="86" name="Google Shape;86;p36"/>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87" name="Google Shape;87;p36"/>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6"/>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6"/>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0" name="Google Shape;90;p36"/>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1" name="Google Shape;91;p36"/>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2" name="Google Shape;92;p36"/>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3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 name="Google Shape;94;p3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5" name="Google Shape;95;p3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96" name="Google Shape;96;p36"/>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7" name="Google Shape;97;p36"/>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98" name="Google Shape;98;p3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oracle.com/java/technologies/javase/jdk15-archive-downloads.html" TargetMode="Externa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eclipse.org/downloads/" TargetMode="External"/><Relationship Id="rId4" Type="http://schemas.openxmlformats.org/officeDocument/2006/relationships/image" Target="../media/image11.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700"/>
              <a:buNone/>
            </a:pPr>
            <a:r>
              <a:rPr lang="es-ES"/>
              <a:t>Codo a Codo inicial</a:t>
            </a:r>
            <a:endParaRPr/>
          </a:p>
          <a:p>
            <a:pPr indent="0" lvl="0" marL="0" rtl="0" algn="ctr">
              <a:lnSpc>
                <a:spcPct val="100000"/>
              </a:lnSpc>
              <a:spcBef>
                <a:spcPts val="0"/>
              </a:spcBef>
              <a:spcAft>
                <a:spcPts val="0"/>
              </a:spcAft>
              <a:buSzPts val="3700"/>
              <a:buNone/>
            </a:pPr>
            <a:r>
              <a:t/>
            </a:r>
            <a:endParaRPr/>
          </a:p>
        </p:txBody>
      </p:sp>
      <p:sp>
        <p:nvSpPr>
          <p:cNvPr id="104" name="Google Shape;104;p1"/>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0"/>
              </a:spcAft>
              <a:buSzPts val="2500"/>
              <a:buNone/>
            </a:pPr>
            <a:r>
              <a:rPr lang="es-ES"/>
              <a:t>Java:</a:t>
            </a:r>
            <a:endParaRPr/>
          </a:p>
          <a:p>
            <a:pPr indent="0" lvl="0" marL="0" rtl="0" algn="ctr">
              <a:lnSpc>
                <a:spcPct val="100000"/>
              </a:lnSpc>
              <a:spcBef>
                <a:spcPts val="0"/>
              </a:spcBef>
              <a:spcAft>
                <a:spcPts val="0"/>
              </a:spcAft>
              <a:buSzPts val="2500"/>
              <a:buNone/>
            </a:pPr>
            <a:r>
              <a:rPr lang="es-ES"/>
              <a:t>Instalación / Hola Mundo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ctrTitle"/>
          </p:nvPr>
        </p:nvSpPr>
        <p:spPr>
          <a:xfrm>
            <a:off x="550350" y="937126"/>
            <a:ext cx="8043300" cy="635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s-ES" sz="3200"/>
              <a:t>Instalación del entorno de desarrollo</a:t>
            </a:r>
            <a:endParaRPr sz="3200"/>
          </a:p>
          <a:p>
            <a:pPr indent="0" lvl="0" marL="0" rtl="0" algn="l">
              <a:lnSpc>
                <a:spcPct val="100000"/>
              </a:lnSpc>
              <a:spcBef>
                <a:spcPts val="0"/>
              </a:spcBef>
              <a:spcAft>
                <a:spcPts val="0"/>
              </a:spcAft>
              <a:buSzPct val="138888"/>
              <a:buNone/>
            </a:pPr>
            <a:r>
              <a:rPr lang="es-ES" sz="3200"/>
              <a:t>Visual Studio Code</a:t>
            </a:r>
            <a:endParaRPr sz="3200"/>
          </a:p>
        </p:txBody>
      </p:sp>
      <p:sp>
        <p:nvSpPr>
          <p:cNvPr id="110" name="Google Shape;110;p4"/>
          <p:cNvSpPr txBox="1"/>
          <p:nvPr>
            <p:ph idx="1" type="subTitle"/>
          </p:nvPr>
        </p:nvSpPr>
        <p:spPr>
          <a:xfrm>
            <a:off x="462825" y="2572015"/>
            <a:ext cx="8043300" cy="961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ES"/>
              <a:t>En este documento veremos como instalar el Eclipse</a:t>
            </a:r>
            <a:endParaRPr/>
          </a:p>
          <a:p>
            <a:pPr indent="0" lvl="0" marL="0" rtl="0" algn="l">
              <a:lnSpc>
                <a:spcPct val="100000"/>
              </a:lnSpc>
              <a:spcBef>
                <a:spcPts val="0"/>
              </a:spcBef>
              <a:spcAft>
                <a:spcPts val="0"/>
              </a:spcAft>
              <a:buSzPts val="1700"/>
              <a:buNone/>
            </a:pPr>
            <a:r>
              <a:rPr lang="es-ES"/>
              <a:t>para luego poder realizar nuestro primer HOLA MUNDO.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nvSpPr>
        <p:spPr>
          <a:xfrm>
            <a:off x="798875" y="798875"/>
            <a:ext cx="71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6" name="Google Shape;116;p5"/>
          <p:cNvSpPr txBox="1"/>
          <p:nvPr/>
        </p:nvSpPr>
        <p:spPr>
          <a:xfrm>
            <a:off x="558125" y="842650"/>
            <a:ext cx="74136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a:solidFill>
                  <a:srgbClr val="9900FF"/>
                </a:solidFill>
              </a:rPr>
              <a:t>Java</a:t>
            </a:r>
            <a:endParaRPr b="1">
              <a:solidFill>
                <a:srgbClr val="9900FF"/>
              </a:solidFill>
            </a:endParaRPr>
          </a:p>
          <a:p>
            <a:pPr indent="0" lvl="0" marL="0" rtl="0" algn="l">
              <a:spcBef>
                <a:spcPts val="0"/>
              </a:spcBef>
              <a:spcAft>
                <a:spcPts val="0"/>
              </a:spcAft>
              <a:buNone/>
            </a:pPr>
            <a:r>
              <a:rPr lang="es-ES" sz="1200">
                <a:solidFill>
                  <a:srgbClr val="4C4C51"/>
                </a:solidFill>
                <a:highlight>
                  <a:srgbClr val="FFFFFF"/>
                </a:highlight>
              </a:rPr>
              <a:t>Java es un lenguaje de programación multiplataforma orientado a objetos que se ejecuta en miles de millones de dispositivos de todo el mundo</a:t>
            </a:r>
            <a:endParaRPr sz="1200">
              <a:solidFill>
                <a:srgbClr val="4C4C51"/>
              </a:solidFill>
              <a:highlight>
                <a:srgbClr val="FFFFFF"/>
              </a:highlight>
            </a:endParaRPr>
          </a:p>
          <a:p>
            <a:pPr indent="0" lvl="0" marL="0" rtl="0" algn="l">
              <a:spcBef>
                <a:spcPts val="0"/>
              </a:spcBef>
              <a:spcAft>
                <a:spcPts val="0"/>
              </a:spcAft>
              <a:buNone/>
            </a:pPr>
            <a:r>
              <a:t/>
            </a:r>
            <a:endParaRPr sz="1200">
              <a:solidFill>
                <a:srgbClr val="4C4C51"/>
              </a:solidFill>
              <a:highlight>
                <a:srgbClr val="FFFFFF"/>
              </a:highlight>
            </a:endParaRPr>
          </a:p>
          <a:p>
            <a:pPr indent="0" lvl="0" marL="0" rtl="0" algn="l">
              <a:spcBef>
                <a:spcPts val="0"/>
              </a:spcBef>
              <a:spcAft>
                <a:spcPts val="0"/>
              </a:spcAft>
              <a:buNone/>
            </a:pPr>
            <a:r>
              <a:t/>
            </a:r>
            <a:endParaRPr sz="1200">
              <a:solidFill>
                <a:srgbClr val="4C4C51"/>
              </a:solidFill>
              <a:highlight>
                <a:srgbClr val="FFFFFF"/>
              </a:highlight>
            </a:endParaRPr>
          </a:p>
          <a:p>
            <a:pPr indent="0" lvl="0" marL="0" rtl="0" algn="l">
              <a:spcBef>
                <a:spcPts val="0"/>
              </a:spcBef>
              <a:spcAft>
                <a:spcPts val="0"/>
              </a:spcAft>
              <a:buNone/>
            </a:pPr>
            <a:r>
              <a:rPr b="1" lang="es-ES">
                <a:solidFill>
                  <a:srgbClr val="9900FF"/>
                </a:solidFill>
              </a:rPr>
              <a:t>-Multiplataforma:</a:t>
            </a:r>
            <a:r>
              <a:rPr lang="es-ES" sz="1200">
                <a:solidFill>
                  <a:srgbClr val="4C4C51"/>
                </a:solidFill>
                <a:highlight>
                  <a:srgbClr val="FFFFFF"/>
                </a:highlight>
              </a:rPr>
              <a:t>  </a:t>
            </a:r>
            <a:r>
              <a:rPr lang="es-ES" sz="1200">
                <a:solidFill>
                  <a:srgbClr val="202124"/>
                </a:solidFill>
                <a:highlight>
                  <a:srgbClr val="FFFFFF"/>
                </a:highlight>
              </a:rPr>
              <a:t>Ser </a:t>
            </a:r>
            <a:r>
              <a:rPr b="1" lang="es-ES" sz="1200">
                <a:solidFill>
                  <a:srgbClr val="202124"/>
                </a:solidFill>
                <a:highlight>
                  <a:srgbClr val="FFFFFF"/>
                </a:highlight>
              </a:rPr>
              <a:t>multiplataforma significa</a:t>
            </a:r>
            <a:r>
              <a:rPr lang="es-ES" sz="1200">
                <a:solidFill>
                  <a:srgbClr val="202124"/>
                </a:solidFill>
                <a:highlight>
                  <a:srgbClr val="FFFFFF"/>
                </a:highlight>
              </a:rPr>
              <a:t> que un programa creado en </a:t>
            </a:r>
            <a:r>
              <a:rPr b="1" lang="es-ES" sz="1200">
                <a:solidFill>
                  <a:srgbClr val="202124"/>
                </a:solidFill>
                <a:highlight>
                  <a:srgbClr val="FFFFFF"/>
                </a:highlight>
              </a:rPr>
              <a:t>Java</a:t>
            </a:r>
            <a:r>
              <a:rPr lang="es-ES" sz="1200">
                <a:solidFill>
                  <a:srgbClr val="202124"/>
                </a:solidFill>
                <a:highlight>
                  <a:srgbClr val="FFFFFF"/>
                </a:highlight>
              </a:rPr>
              <a:t> puede ser ejecutado sobre cualquier computador sin importar su estructura (Mac, Unix, Pc). Esto se logra compilando el programa </a:t>
            </a:r>
            <a:r>
              <a:rPr b="1" lang="es-ES" sz="1200">
                <a:solidFill>
                  <a:srgbClr val="202124"/>
                </a:solidFill>
                <a:highlight>
                  <a:srgbClr val="FFFFFF"/>
                </a:highlight>
              </a:rPr>
              <a:t>java</a:t>
            </a:r>
            <a:r>
              <a:rPr lang="es-ES" sz="1200">
                <a:solidFill>
                  <a:srgbClr val="202124"/>
                </a:solidFill>
                <a:highlight>
                  <a:srgbClr val="FFFFFF"/>
                </a:highlight>
              </a:rPr>
              <a:t> una vez, pero interpretándolo cada vez que se ejecuta.</a:t>
            </a:r>
            <a:endParaRPr sz="1200">
              <a:solidFill>
                <a:srgbClr val="4C4C51"/>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rPr b="1" lang="es-ES">
                <a:solidFill>
                  <a:srgbClr val="9900FF"/>
                </a:solidFill>
              </a:rPr>
              <a:t>-Orientado a Objetos</a:t>
            </a:r>
            <a:r>
              <a:rPr lang="es-ES"/>
              <a:t>:</a:t>
            </a:r>
            <a:r>
              <a:rPr lang="es-ES" sz="1200">
                <a:solidFill>
                  <a:srgbClr val="202124"/>
                </a:solidFill>
                <a:highlight>
                  <a:srgbClr val="FFFFFF"/>
                </a:highlight>
              </a:rPr>
              <a:t>La programación orientada a objetos (POO) </a:t>
            </a:r>
            <a:r>
              <a:rPr b="1" lang="es-ES" sz="1200">
                <a:solidFill>
                  <a:srgbClr val="202124"/>
                </a:solidFill>
                <a:highlight>
                  <a:srgbClr val="FFFFFF"/>
                </a:highlight>
              </a:rPr>
              <a:t>es un paradigma de programación que usa objetos para crear aplicaciones</a:t>
            </a:r>
            <a:r>
              <a:rPr lang="es-ES" sz="1200">
                <a:solidFill>
                  <a:srgbClr val="202124"/>
                </a:solidFill>
                <a:highlight>
                  <a:srgbClr val="FFFFFF"/>
                </a:highlight>
              </a:rPr>
              <a:t>. Está basada en tres pilares fundamentales: herencia, polimorfismo, encapsulación. Su uso se popularizó a principios de la década de 1990.</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b="1" lang="es-ES">
                <a:solidFill>
                  <a:srgbClr val="9900FF"/>
                </a:solidFill>
              </a:rPr>
              <a:t>-Fuertemente tipado:</a:t>
            </a:r>
            <a:r>
              <a:rPr lang="es-ES" sz="1200">
                <a:solidFill>
                  <a:srgbClr val="202124"/>
                </a:solidFill>
                <a:highlight>
                  <a:srgbClr val="FFFFFF"/>
                </a:highlight>
              </a:rPr>
              <a:t> Un lenguaje de programación es </a:t>
            </a:r>
            <a:r>
              <a:rPr b="1" lang="es-ES" sz="1200">
                <a:solidFill>
                  <a:srgbClr val="202124"/>
                </a:solidFill>
                <a:highlight>
                  <a:srgbClr val="FFFFFF"/>
                </a:highlight>
              </a:rPr>
              <a:t>fuertemente tipado</a:t>
            </a:r>
            <a:r>
              <a:rPr lang="es-ES" sz="1200">
                <a:solidFill>
                  <a:srgbClr val="202124"/>
                </a:solidFill>
                <a:highlight>
                  <a:srgbClr val="FFFFFF"/>
                </a:highlight>
              </a:rPr>
              <a:t> si no se permiten violaciones de los tipos de datos, es decir, dado el valor de una variable de un tipo concreto, no se puede usar como si fuera de otro tipo distinto a menos que se haga una conversión.</a:t>
            </a:r>
            <a:endParaRPr sz="1200">
              <a:solidFill>
                <a:srgbClr val="202124"/>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nvSpPr>
        <p:spPr>
          <a:xfrm>
            <a:off x="142275" y="186050"/>
            <a:ext cx="3403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500">
                <a:solidFill>
                  <a:srgbClr val="9900FF"/>
                </a:solidFill>
              </a:rPr>
              <a:t>Instalacion del Eclipse</a:t>
            </a:r>
            <a:endParaRPr b="1" sz="1500">
              <a:solidFill>
                <a:srgbClr val="9900FF"/>
              </a:solidFill>
            </a:endParaRPr>
          </a:p>
        </p:txBody>
      </p:sp>
      <p:sp>
        <p:nvSpPr>
          <p:cNvPr id="122" name="Google Shape;122;p16"/>
          <p:cNvSpPr txBox="1"/>
          <p:nvPr/>
        </p:nvSpPr>
        <p:spPr>
          <a:xfrm>
            <a:off x="437750" y="886425"/>
            <a:ext cx="8098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a:solidFill>
                  <a:srgbClr val="9900FF"/>
                </a:solidFill>
              </a:rPr>
              <a:t>JDK</a:t>
            </a:r>
            <a:endParaRPr b="1">
              <a:solidFill>
                <a:srgbClr val="9900FF"/>
              </a:solidFill>
            </a:endParaRPr>
          </a:p>
          <a:p>
            <a:pPr indent="0" lvl="0" marL="0" rtl="0" algn="l">
              <a:spcBef>
                <a:spcPts val="0"/>
              </a:spcBef>
              <a:spcAft>
                <a:spcPts val="0"/>
              </a:spcAft>
              <a:buNone/>
            </a:pPr>
            <a:r>
              <a:rPr lang="es-ES"/>
              <a:t>Ingresar a  </a:t>
            </a:r>
            <a:r>
              <a:rPr lang="es-ES" u="sng">
                <a:solidFill>
                  <a:schemeClr val="hlink"/>
                </a:solidFill>
                <a:hlinkClick r:id="rId3"/>
              </a:rPr>
              <a:t>https://www.oracle.com/java/technologies/javase/jdk15-archive-downloads.html</a:t>
            </a:r>
            <a:r>
              <a:rPr lang="es-ES"/>
              <a:t> y descargar la JDK 15 e instalar el ejecutable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3" name="Google Shape;123;p16"/>
          <p:cNvPicPr preferRelativeResize="0"/>
          <p:nvPr/>
        </p:nvPicPr>
        <p:blipFill>
          <a:blip r:embed="rId4">
            <a:alphaModFix/>
          </a:blip>
          <a:stretch>
            <a:fillRect/>
          </a:stretch>
        </p:blipFill>
        <p:spPr>
          <a:xfrm>
            <a:off x="357900" y="1932300"/>
            <a:ext cx="8428202" cy="575875"/>
          </a:xfrm>
          <a:prstGeom prst="rect">
            <a:avLst/>
          </a:prstGeom>
          <a:noFill/>
          <a:ln>
            <a:noFill/>
          </a:ln>
        </p:spPr>
      </p:pic>
      <p:sp>
        <p:nvSpPr>
          <p:cNvPr id="124" name="Google Shape;124;p16"/>
          <p:cNvSpPr txBox="1"/>
          <p:nvPr/>
        </p:nvSpPr>
        <p:spPr>
          <a:xfrm>
            <a:off x="426800" y="2703075"/>
            <a:ext cx="6642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t>El JDK le permite escribir aplicaciones que se desarrollan una sola vez y se ejecutan en cualquier lugar de cualquier máquina virtual Java. Las aplicaciones Java desarrolladas con el JDK en un sistema se pueden usar en otro sistema sin tener que cambiar ni recompilar el código.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nvSpPr>
        <p:spPr>
          <a:xfrm>
            <a:off x="853600" y="1050575"/>
            <a:ext cx="505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ES">
                <a:solidFill>
                  <a:srgbClr val="9900FF"/>
                </a:solidFill>
              </a:rPr>
              <a:t>Eclipse</a:t>
            </a:r>
            <a:endParaRPr b="1">
              <a:solidFill>
                <a:srgbClr val="9900FF"/>
              </a:solidFill>
            </a:endParaRPr>
          </a:p>
          <a:p>
            <a:pPr indent="0" lvl="0" marL="0" rtl="0" algn="l">
              <a:spcBef>
                <a:spcPts val="0"/>
              </a:spcBef>
              <a:spcAft>
                <a:spcPts val="0"/>
              </a:spcAft>
              <a:buClr>
                <a:schemeClr val="dk1"/>
              </a:buClr>
              <a:buSzPts val="1100"/>
              <a:buFont typeface="Arial"/>
              <a:buNone/>
            </a:pPr>
            <a:r>
              <a:rPr lang="es-ES">
                <a:solidFill>
                  <a:schemeClr val="dk1"/>
                </a:solidFill>
              </a:rPr>
              <a:t>Ingresar a  </a:t>
            </a:r>
            <a:r>
              <a:rPr lang="es-ES" u="sng">
                <a:solidFill>
                  <a:schemeClr val="hlink"/>
                </a:solidFill>
                <a:hlinkClick r:id="rId3"/>
              </a:rPr>
              <a:t>https://www.eclipse.org/downloads/</a:t>
            </a:r>
            <a:r>
              <a:rPr lang="es-ES">
                <a:solidFill>
                  <a:schemeClr val="dk1"/>
                </a:solidFill>
              </a:rPr>
              <a:t>   y descargar el ejecutable</a:t>
            </a:r>
            <a:endParaRPr/>
          </a:p>
        </p:txBody>
      </p:sp>
      <p:pic>
        <p:nvPicPr>
          <p:cNvPr id="130" name="Google Shape;130;p17"/>
          <p:cNvPicPr preferRelativeResize="0"/>
          <p:nvPr/>
        </p:nvPicPr>
        <p:blipFill>
          <a:blip r:embed="rId4">
            <a:alphaModFix/>
          </a:blip>
          <a:stretch>
            <a:fillRect/>
          </a:stretch>
        </p:blipFill>
        <p:spPr>
          <a:xfrm>
            <a:off x="6746150" y="547175"/>
            <a:ext cx="1482550" cy="1597775"/>
          </a:xfrm>
          <a:prstGeom prst="rect">
            <a:avLst/>
          </a:prstGeom>
          <a:noFill/>
          <a:ln>
            <a:noFill/>
          </a:ln>
        </p:spPr>
      </p:pic>
      <p:sp>
        <p:nvSpPr>
          <p:cNvPr id="131" name="Google Shape;131;p17"/>
          <p:cNvSpPr txBox="1"/>
          <p:nvPr/>
        </p:nvSpPr>
        <p:spPr>
          <a:xfrm>
            <a:off x="993450" y="2144950"/>
            <a:ext cx="715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t>Ir a la carpeta donde se instaló la JDK y copiar la ruta hasta bin (Ver el video para mas referencias)</a:t>
            </a:r>
            <a:endParaRPr/>
          </a:p>
        </p:txBody>
      </p:sp>
      <p:pic>
        <p:nvPicPr>
          <p:cNvPr id="132" name="Google Shape;132;p17"/>
          <p:cNvPicPr preferRelativeResize="0"/>
          <p:nvPr/>
        </p:nvPicPr>
        <p:blipFill>
          <a:blip r:embed="rId5">
            <a:alphaModFix/>
          </a:blip>
          <a:stretch>
            <a:fillRect/>
          </a:stretch>
        </p:blipFill>
        <p:spPr>
          <a:xfrm>
            <a:off x="2341125" y="2620850"/>
            <a:ext cx="3699751" cy="247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4b386fb89f_1_20"/>
          <p:cNvSpPr txBox="1"/>
          <p:nvPr>
            <p:ph idx="1" type="body"/>
          </p:nvPr>
        </p:nvSpPr>
        <p:spPr>
          <a:xfrm>
            <a:off x="432000" y="648250"/>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ES"/>
              <a:t>Pegar esa dirección que apunta a javaw en el archivo eclipse.ini que está dentro de la carpeta de nuestro Eclipse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8" name="Google Shape;138;g14b386fb89f_1_20"/>
          <p:cNvPicPr preferRelativeResize="0"/>
          <p:nvPr/>
        </p:nvPicPr>
        <p:blipFill>
          <a:blip r:embed="rId3">
            <a:alphaModFix/>
          </a:blip>
          <a:stretch>
            <a:fillRect/>
          </a:stretch>
        </p:blipFill>
        <p:spPr>
          <a:xfrm>
            <a:off x="2166800" y="1419325"/>
            <a:ext cx="5548449" cy="350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4b386fb89f_1_26"/>
          <p:cNvSpPr txBox="1"/>
          <p:nvPr>
            <p:ph idx="1" type="body"/>
          </p:nvPr>
        </p:nvSpPr>
        <p:spPr>
          <a:xfrm>
            <a:off x="295475" y="798875"/>
            <a:ext cx="5526600" cy="382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ES"/>
              <a:t>Creamos ahora un proyecto en el eclipse haciendo Botón derecho en la barra de tareas de la izquierda y clickeando en New Project poniéndole el nombre que queramos.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Luego debemos crear una clase  , con el nombre que queramos también. </a:t>
            </a:r>
            <a:endParaRPr/>
          </a:p>
          <a:p>
            <a:pPr indent="0" lvl="0" marL="0" rtl="0" algn="l">
              <a:spcBef>
                <a:spcPts val="0"/>
              </a:spcBef>
              <a:spcAft>
                <a:spcPts val="0"/>
              </a:spcAft>
              <a:buNone/>
            </a:pPr>
            <a:r>
              <a:rPr lang="es-ES"/>
              <a:t>Nosotros elegimos ponerle Principal.java</a:t>
            </a:r>
            <a:endParaRPr/>
          </a:p>
        </p:txBody>
      </p:sp>
      <p:pic>
        <p:nvPicPr>
          <p:cNvPr id="144" name="Google Shape;144;g14b386fb89f_1_26"/>
          <p:cNvPicPr preferRelativeResize="0"/>
          <p:nvPr/>
        </p:nvPicPr>
        <p:blipFill>
          <a:blip r:embed="rId3">
            <a:alphaModFix/>
          </a:blip>
          <a:stretch>
            <a:fillRect/>
          </a:stretch>
        </p:blipFill>
        <p:spPr>
          <a:xfrm>
            <a:off x="5655200" y="842649"/>
            <a:ext cx="3159700" cy="3749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4b386fb89f_1_3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ES">
                <a:solidFill>
                  <a:srgbClr val="9900FF"/>
                </a:solidFill>
                <a:latin typeface="Montserrat"/>
                <a:ea typeface="Montserrat"/>
                <a:cs typeface="Montserrat"/>
                <a:sym typeface="Montserrat"/>
              </a:rPr>
              <a:t>Creación de nuestro “Hola Mundo”</a:t>
            </a:r>
            <a:endParaRPr b="1">
              <a:solidFill>
                <a:srgbClr val="9900FF"/>
              </a:solidFill>
              <a:latin typeface="Montserrat"/>
              <a:ea typeface="Montserrat"/>
              <a:cs typeface="Montserrat"/>
              <a:sym typeface="Montserrat"/>
            </a:endParaRPr>
          </a:p>
        </p:txBody>
      </p:sp>
      <p:sp>
        <p:nvSpPr>
          <p:cNvPr id="150" name="Google Shape;150;g14b386fb89f_1_32"/>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ES"/>
              <a:t>Dentro de nuestro método main (que se creó por defecto en nuestra clase) incluimos el texto que se ve en la imagen y clickeamos en Run.</a:t>
            </a:r>
            <a:endParaRPr/>
          </a:p>
          <a:p>
            <a:pPr indent="0" lvl="0" marL="0" rtl="0" algn="l">
              <a:spcBef>
                <a:spcPts val="0"/>
              </a:spcBef>
              <a:spcAft>
                <a:spcPts val="0"/>
              </a:spcAft>
              <a:buNone/>
            </a:pPr>
            <a:r>
              <a:rPr lang="es-ES"/>
              <a:t>A continuación se tiene que ver en nuestra consola la palabra “Hola MUNDO”</a:t>
            </a:r>
            <a:endParaRPr/>
          </a:p>
        </p:txBody>
      </p:sp>
      <p:pic>
        <p:nvPicPr>
          <p:cNvPr id="151" name="Google Shape;151;g14b386fb89f_1_32"/>
          <p:cNvPicPr preferRelativeResize="0"/>
          <p:nvPr/>
        </p:nvPicPr>
        <p:blipFill>
          <a:blip r:embed="rId3">
            <a:alphaModFix/>
          </a:blip>
          <a:stretch>
            <a:fillRect/>
          </a:stretch>
        </p:blipFill>
        <p:spPr>
          <a:xfrm>
            <a:off x="2348675" y="2308500"/>
            <a:ext cx="6199375" cy="239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ES"/>
              <a:t>Recordá: </a:t>
            </a:r>
            <a:endParaRPr/>
          </a:p>
          <a:p>
            <a:pPr indent="-431800" lvl="0" marL="457200" rtl="0" algn="l">
              <a:lnSpc>
                <a:spcPct val="100000"/>
              </a:lnSpc>
              <a:spcBef>
                <a:spcPts val="0"/>
              </a:spcBef>
              <a:spcAft>
                <a:spcPts val="0"/>
              </a:spcAft>
              <a:buSzPts val="3200"/>
              <a:buFont typeface="Montserrat SemiBold"/>
              <a:buChar char="●"/>
            </a:pPr>
            <a:r>
              <a:rPr b="1" lang="es-ES" sz="3200">
                <a:latin typeface="Montserrat SemiBold"/>
                <a:ea typeface="Montserrat SemiBold"/>
                <a:cs typeface="Montserrat SemiBold"/>
                <a:sym typeface="Montserrat SemiBold"/>
              </a:rPr>
              <a:t>Revisar la Cartelera de Novedades.</a:t>
            </a:r>
            <a:endParaRPr b="1"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1" lang="es-ES" sz="3200">
                <a:latin typeface="Montserrat SemiBold"/>
                <a:ea typeface="Montserrat SemiBold"/>
                <a:cs typeface="Montserrat SemiBold"/>
                <a:sym typeface="Montserrat SemiBold"/>
              </a:rPr>
              <a:t>Hacer tus consultas en el Foro.</a:t>
            </a:r>
            <a:endParaRPr b="1"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ES" sz="3200"/>
              <a:t>Todo en el Aula Virtual.</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