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Montserrat SemiBold"/>
      <p:regular r:id="rId48"/>
      <p:bold r:id="rId49"/>
      <p:italic r:id="rId50"/>
      <p:boldItalic r:id="rId51"/>
    </p:embeddedFont>
    <p:embeddedFont>
      <p:font typeface="Montserrat"/>
      <p:regular r:id="rId52"/>
      <p:bold r:id="rId53"/>
      <p:italic r:id="rId54"/>
      <p:boldItalic r:id="rId55"/>
    </p:embeddedFont>
    <p:embeddedFont>
      <p:font typeface="Montserrat Medium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  <p15:guide id="3" pos="27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60" roundtripDataSignature="AMtx7miC4LShBzbiDKuGK/2iRgHcTobV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A99DF9-1FC6-4D68-91BD-3EACF8283BF0}">
  <a:tblStyle styleId="{31A99DF9-1FC6-4D68-91BD-3EACF8283B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  <p:guide pos="2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SemiBold-regular.fntdata"/><Relationship Id="rId47" Type="http://schemas.openxmlformats.org/officeDocument/2006/relationships/slide" Target="slides/slide41.xml"/><Relationship Id="rId49" Type="http://schemas.openxmlformats.org/officeDocument/2006/relationships/font" Target="fonts/Montserrat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customschemas.google.com/relationships/presentationmetadata" Target="meta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SemiBold-boldItalic.fntdata"/><Relationship Id="rId50" Type="http://schemas.openxmlformats.org/officeDocument/2006/relationships/font" Target="fonts/MontserratSemiBold-italic.fntdata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7.xml"/><Relationship Id="rId57" Type="http://schemas.openxmlformats.org/officeDocument/2006/relationships/font" Target="fonts/MontserratMedium-bold.fntdata"/><Relationship Id="rId12" Type="http://schemas.openxmlformats.org/officeDocument/2006/relationships/slide" Target="slides/slide6.xml"/><Relationship Id="rId56" Type="http://schemas.openxmlformats.org/officeDocument/2006/relationships/font" Target="fonts/MontserratMedium-regular.fntdata"/><Relationship Id="rId15" Type="http://schemas.openxmlformats.org/officeDocument/2006/relationships/slide" Target="slides/slide9.xml"/><Relationship Id="rId59" Type="http://schemas.openxmlformats.org/officeDocument/2006/relationships/font" Target="fonts/MontserratMedium-boldItalic.fntdata"/><Relationship Id="rId14" Type="http://schemas.openxmlformats.org/officeDocument/2006/relationships/slide" Target="slides/slide8.xml"/><Relationship Id="rId58" Type="http://schemas.openxmlformats.org/officeDocument/2006/relationships/font" Target="fonts/MontserratMedium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2be15a6f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52be15a6f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2be15a6f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52be15a6f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2be15a6f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52be15a6f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2be15a6f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52be15a6f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2be15a6f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52be15a6f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2be15a6f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52be15a6f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2be15a6f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52be15a6f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2be15a6f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52be15a6f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2be15a6f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52be15a6f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267b0f8d0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5267b0f8d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2ad5a013f_0_3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52ad5a013f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2be15a6f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52be15a6f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2be15a6f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52be15a6f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2be15a6f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52be15a6f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2ad5a013f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52ad5a013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52ad5a013f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52ad5a013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2ad5a013f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52ad5a01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52ad5a013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52ad5a013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2ad5a013f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52ad5a013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2ad5a013f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52ad5a013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948f940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3948f94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52ad5a013f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52ad5a013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2be15a6f6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152be15a6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2be15a6f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52be15a6f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4198b621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54198b62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4198b621a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54198b62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52be15a6f6_0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52be15a6f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54198b62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54198b62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54198b621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54198b621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4198b621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54198b621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54198b621a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54198b621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2be15a6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52be15a6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43639c0bd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43639c0bd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2be15a6f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52be15a6f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2be15a6f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52be15a6f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2be15a6f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52be15a6f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2be15a6f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52be15a6f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2be15a6f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52be15a6f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6c51cff0_0_119"/>
          <p:cNvSpPr txBox="1"/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30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g1486c51cff0_0_119"/>
          <p:cNvSpPr txBox="1"/>
          <p:nvPr>
            <p:ph idx="1" type="body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0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486c51cff0_0_1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1486c51cff0_0_1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1486c51cff0_0_1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2" name="Google Shape;4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7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50" name="Google Shape;5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2" name="Google Shape;6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3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31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31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31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3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1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3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3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32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2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3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jpg"/><Relationship Id="rId6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jpg"/><Relationship Id="rId6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jpg"/><Relationship Id="rId6" Type="http://schemas.openxmlformats.org/officeDocument/2006/relationships/image" Target="../media/image2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title"/>
          </p:nvPr>
        </p:nvSpPr>
        <p:spPr>
          <a:xfrm>
            <a:off x="3353700" y="17291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Codo a Codo inicial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52be15a6f6_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375" y="1619250"/>
            <a:ext cx="4511675" cy="1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52be15a6f6_0_158"/>
          <p:cNvPicPr preferRelativeResize="0"/>
          <p:nvPr/>
        </p:nvPicPr>
        <p:blipFill rotWithShape="1">
          <a:blip r:embed="rId4">
            <a:alphaModFix/>
          </a:blip>
          <a:srcRect b="0" l="0" r="0" t="85574"/>
          <a:stretch/>
        </p:blipFill>
        <p:spPr>
          <a:xfrm>
            <a:off x="527050" y="3848110"/>
            <a:ext cx="4944326" cy="3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52be15a6f6_0_158"/>
          <p:cNvSpPr txBox="1"/>
          <p:nvPr/>
        </p:nvSpPr>
        <p:spPr>
          <a:xfrm>
            <a:off x="1131575" y="1323675"/>
            <a:ext cx="254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E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Comentario de bloque</a:t>
            </a:r>
            <a:endParaRPr b="1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52be15a6f6_0_158"/>
          <p:cNvSpPr txBox="1"/>
          <p:nvPr/>
        </p:nvSpPr>
        <p:spPr>
          <a:xfrm>
            <a:off x="5544400" y="1820550"/>
            <a:ext cx="349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E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Comentario de documentación</a:t>
            </a:r>
            <a:endParaRPr b="1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52be15a6f6_0_158"/>
          <p:cNvSpPr txBox="1"/>
          <p:nvPr/>
        </p:nvSpPr>
        <p:spPr>
          <a:xfrm>
            <a:off x="746975" y="3344550"/>
            <a:ext cx="349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E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Comentario de línea</a:t>
            </a:r>
            <a:endParaRPr b="1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52be15a6f6_0_15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29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AutoNum type="arabicPeriod"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Ejemplos de comentarios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5" name="Google Shape;175;g152be15a6f6_0_158"/>
          <p:cNvGrpSpPr/>
          <p:nvPr/>
        </p:nvGrpSpPr>
        <p:grpSpPr>
          <a:xfrm>
            <a:off x="5249125" y="2266950"/>
            <a:ext cx="3539275" cy="1543050"/>
            <a:chOff x="5249125" y="2266950"/>
            <a:chExt cx="3539275" cy="1543050"/>
          </a:xfrm>
        </p:grpSpPr>
        <p:pic>
          <p:nvPicPr>
            <p:cNvPr id="176" name="Google Shape;176;g152be15a6f6_0_158"/>
            <p:cNvPicPr preferRelativeResize="0"/>
            <p:nvPr/>
          </p:nvPicPr>
          <p:blipFill rotWithShape="1">
            <a:blip r:embed="rId4">
              <a:alphaModFix/>
            </a:blip>
            <a:srcRect b="37930" l="0" r="31091" t="0"/>
            <a:stretch/>
          </p:blipFill>
          <p:spPr>
            <a:xfrm>
              <a:off x="5249125" y="2266950"/>
              <a:ext cx="3539275" cy="1543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g152be15a6f6_0_158"/>
            <p:cNvSpPr/>
            <p:nvPr/>
          </p:nvSpPr>
          <p:spPr>
            <a:xfrm>
              <a:off x="6426325" y="2822200"/>
              <a:ext cx="2174700" cy="207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2be15a6f6_0_5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29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AutoNum type="arabicPeriod" startAt="2"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Definición de clase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g152be15a6f6_0_51"/>
          <p:cNvSpPr txBox="1"/>
          <p:nvPr>
            <p:ph idx="1" type="body"/>
          </p:nvPr>
        </p:nvSpPr>
        <p:spPr>
          <a:xfrm>
            <a:off x="423300" y="1170125"/>
            <a:ext cx="8280000" cy="27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La primera línea del programa, </a:t>
            </a:r>
            <a:r>
              <a:rPr b="1" lang="es-ES"/>
              <a:t>después del primer comentario</a:t>
            </a:r>
            <a:r>
              <a:rPr lang="es-ES"/>
              <a:t>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El ejemplo define una clase que se llama </a:t>
            </a:r>
            <a:r>
              <a:rPr b="1" lang="es-ES"/>
              <a:t>HolaMundo</a:t>
            </a:r>
            <a:r>
              <a:rPr lang="es-ES"/>
              <a:t>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La definición de la clase comienza con llave </a:t>
            </a:r>
            <a:r>
              <a:rPr b="1" lang="es-ES"/>
              <a:t>{</a:t>
            </a:r>
            <a:r>
              <a:rPr lang="es-ES"/>
              <a:t> y termina con llave </a:t>
            </a:r>
            <a:r>
              <a:rPr b="1" lang="es-ES"/>
              <a:t>}</a:t>
            </a:r>
            <a:r>
              <a:rPr lang="es-ES"/>
              <a:t>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El nombre de la clase </a:t>
            </a:r>
            <a:r>
              <a:rPr b="1" lang="es-ES"/>
              <a:t>lo define el programador</a:t>
            </a:r>
            <a:r>
              <a:rPr lang="es-ES"/>
              <a:t>.</a:t>
            </a:r>
            <a:endParaRPr b="1"/>
          </a:p>
        </p:txBody>
      </p:sp>
      <p:pic>
        <p:nvPicPr>
          <p:cNvPr id="184" name="Google Shape;184;g152be15a6f6_0_51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6938275" y="3785025"/>
            <a:ext cx="798200" cy="7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2be15a6f6_0_6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 PseInt a Java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g152be15a6f6_0_69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4950600" y="1462175"/>
            <a:ext cx="707125" cy="7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52be15a6f6_0_69"/>
          <p:cNvPicPr preferRelativeResize="0"/>
          <p:nvPr/>
        </p:nvPicPr>
        <p:blipFill rotWithShape="1">
          <a:blip r:embed="rId4">
            <a:alphaModFix amt="49000"/>
          </a:blip>
          <a:srcRect b="0" l="0" r="0" t="0"/>
          <a:stretch/>
        </p:blipFill>
        <p:spPr>
          <a:xfrm>
            <a:off x="1662808" y="3440125"/>
            <a:ext cx="916316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52be15a6f6_0_69"/>
          <p:cNvSpPr/>
          <p:nvPr/>
        </p:nvSpPr>
        <p:spPr>
          <a:xfrm>
            <a:off x="723900" y="2219325"/>
            <a:ext cx="1600200" cy="1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152be15a6f6_0_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800" y="1099375"/>
            <a:ext cx="3778251" cy="1964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60000" dist="95250">
              <a:srgbClr val="000000">
                <a:alpha val="14509"/>
              </a:srgbClr>
            </a:outerShdw>
          </a:effectLst>
        </p:spPr>
      </p:pic>
      <p:sp>
        <p:nvSpPr>
          <p:cNvPr id="194" name="Google Shape;194;g152be15a6f6_0_69"/>
          <p:cNvSpPr/>
          <p:nvPr/>
        </p:nvSpPr>
        <p:spPr>
          <a:xfrm>
            <a:off x="857250" y="2314575"/>
            <a:ext cx="1838400" cy="2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152be15a6f6_0_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37350" y="2571676"/>
            <a:ext cx="5574849" cy="2065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280000" dist="85725">
              <a:srgbClr val="000000">
                <a:alpha val="13333"/>
              </a:srgbClr>
            </a:outerShdw>
          </a:effectLst>
        </p:spPr>
      </p:pic>
      <p:sp>
        <p:nvSpPr>
          <p:cNvPr id="196" name="Google Shape;196;g152be15a6f6_0_69"/>
          <p:cNvSpPr/>
          <p:nvPr/>
        </p:nvSpPr>
        <p:spPr>
          <a:xfrm>
            <a:off x="3228975" y="3857625"/>
            <a:ext cx="4543500" cy="48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2be15a6f6_0_8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29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AutoNum type="arabicPeriod" startAt="3"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Definición del método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g152be15a6f6_0_83"/>
          <p:cNvSpPr txBox="1"/>
          <p:nvPr>
            <p:ph idx="1" type="body"/>
          </p:nvPr>
        </p:nvSpPr>
        <p:spPr>
          <a:xfrm>
            <a:off x="423300" y="1170125"/>
            <a:ext cx="8280000" cy="27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Va luego de la definición de clase.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Se lo define como </a:t>
            </a:r>
            <a:r>
              <a:rPr b="1" lang="es-ES"/>
              <a:t>método main()</a:t>
            </a:r>
            <a:r>
              <a:rPr lang="es-ES"/>
              <a:t>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Todos los programas Java deben incluir un método main().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Este método </a:t>
            </a:r>
            <a:r>
              <a:rPr b="1" lang="es-ES"/>
              <a:t>indica las sentencias a realizar</a:t>
            </a:r>
            <a:r>
              <a:rPr lang="es-ES"/>
              <a:t> cuando se ejecuta un programa.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Un </a:t>
            </a:r>
            <a:r>
              <a:rPr b="1" lang="es-ES"/>
              <a:t>método </a:t>
            </a:r>
            <a:r>
              <a:rPr lang="es-ES"/>
              <a:t>es una</a:t>
            </a:r>
            <a:r>
              <a:rPr b="1" lang="es-ES"/>
              <a:t> secuencia de sentencias </a:t>
            </a:r>
            <a:r>
              <a:rPr lang="es-ES"/>
              <a:t>ejecutables.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Las </a:t>
            </a:r>
            <a:r>
              <a:rPr b="1" lang="es-ES"/>
              <a:t>sentencias </a:t>
            </a:r>
            <a:r>
              <a:rPr lang="es-ES"/>
              <a:t>de un método quedan </a:t>
            </a:r>
            <a:r>
              <a:rPr b="1" lang="es-ES"/>
              <a:t>delimitadas</a:t>
            </a:r>
            <a:r>
              <a:rPr lang="es-ES"/>
              <a:t> por llaves </a:t>
            </a:r>
            <a:r>
              <a:rPr b="1" lang="es-ES"/>
              <a:t>{ </a:t>
            </a:r>
            <a:r>
              <a:rPr lang="es-ES"/>
              <a:t> </a:t>
            </a:r>
            <a:r>
              <a:rPr b="1" lang="es-ES"/>
              <a:t>}</a:t>
            </a:r>
            <a:r>
              <a:rPr lang="es-ES"/>
              <a:t> que indican el </a:t>
            </a:r>
            <a:r>
              <a:rPr b="1" lang="es-ES"/>
              <a:t>inicio y el fin del método</a:t>
            </a:r>
            <a:r>
              <a:rPr lang="es-ES"/>
              <a:t>, respectivamente.</a:t>
            </a:r>
            <a:endParaRPr/>
          </a:p>
        </p:txBody>
      </p:sp>
      <p:pic>
        <p:nvPicPr>
          <p:cNvPr id="203" name="Google Shape;203;g152be15a6f6_0_83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6938275" y="3785025"/>
            <a:ext cx="798200" cy="7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2be15a6f6_0_9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 PseInt a Java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9" name="Google Shape;209;g152be15a6f6_0_90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4360050" y="1541700"/>
            <a:ext cx="707125" cy="7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52be15a6f6_0_90"/>
          <p:cNvPicPr preferRelativeResize="0"/>
          <p:nvPr/>
        </p:nvPicPr>
        <p:blipFill rotWithShape="1">
          <a:blip r:embed="rId4">
            <a:alphaModFix amt="49000"/>
          </a:blip>
          <a:srcRect b="0" l="0" r="0" t="0"/>
          <a:stretch/>
        </p:blipFill>
        <p:spPr>
          <a:xfrm>
            <a:off x="1567558" y="3589575"/>
            <a:ext cx="916316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52be15a6f6_0_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800" y="1099375"/>
            <a:ext cx="3778251" cy="1964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60000" dist="95250">
              <a:srgbClr val="000000">
                <a:alpha val="14509"/>
              </a:srgbClr>
            </a:outerShdw>
          </a:effectLst>
        </p:spPr>
      </p:pic>
      <p:sp>
        <p:nvSpPr>
          <p:cNvPr id="212" name="Google Shape;212;g152be15a6f6_0_90"/>
          <p:cNvSpPr/>
          <p:nvPr/>
        </p:nvSpPr>
        <p:spPr>
          <a:xfrm>
            <a:off x="857250" y="2314575"/>
            <a:ext cx="1838400" cy="2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g152be15a6f6_0_90"/>
          <p:cNvGrpSpPr/>
          <p:nvPr/>
        </p:nvGrpSpPr>
        <p:grpSpPr>
          <a:xfrm>
            <a:off x="2584900" y="2485976"/>
            <a:ext cx="5574849" cy="2065050"/>
            <a:chOff x="3137350" y="2571676"/>
            <a:chExt cx="5574849" cy="2065050"/>
          </a:xfrm>
        </p:grpSpPr>
        <p:pic>
          <p:nvPicPr>
            <p:cNvPr id="214" name="Google Shape;214;g152be15a6f6_0_9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37350" y="2571676"/>
              <a:ext cx="5574849" cy="20650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2280000" dist="85725">
                <a:srgbClr val="000000">
                  <a:alpha val="13333"/>
                </a:srgbClr>
              </a:outerShdw>
            </a:effectLst>
          </p:spPr>
        </p:pic>
        <p:sp>
          <p:nvSpPr>
            <p:cNvPr id="215" name="Google Shape;215;g152be15a6f6_0_90"/>
            <p:cNvSpPr/>
            <p:nvPr/>
          </p:nvSpPr>
          <p:spPr>
            <a:xfrm>
              <a:off x="3228975" y="4038600"/>
              <a:ext cx="4543500" cy="17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2be15a6f6_0_10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29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AutoNum type="arabicPeriod" startAt="4"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Sentencia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g152be15a6f6_0_100"/>
          <p:cNvSpPr txBox="1"/>
          <p:nvPr>
            <p:ph idx="1" type="body"/>
          </p:nvPr>
        </p:nvSpPr>
        <p:spPr>
          <a:xfrm>
            <a:off x="423300" y="1170125"/>
            <a:ext cx="82800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Dentro del método main(), en el ejemplo, se incluye una sentencia para mostrar un texto por la consola.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Todas las sentencias de un programa Java deben terminar con el símbolo punto y coma.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Este símbolo indica al compilador que ha finalizado una sentencia.</a:t>
            </a:r>
            <a:endParaRPr/>
          </a:p>
        </p:txBody>
      </p:sp>
      <p:pic>
        <p:nvPicPr>
          <p:cNvPr id="222" name="Google Shape;222;g152be15a6f6_0_100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6938275" y="3785025"/>
            <a:ext cx="798200" cy="7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2be15a6f6_0_13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 PseInt a Java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g152be15a6f6_0_130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4360050" y="1541700"/>
            <a:ext cx="707125" cy="7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52be15a6f6_0_130"/>
          <p:cNvPicPr preferRelativeResize="0"/>
          <p:nvPr/>
        </p:nvPicPr>
        <p:blipFill rotWithShape="1">
          <a:blip r:embed="rId4">
            <a:alphaModFix amt="49000"/>
          </a:blip>
          <a:srcRect b="0" l="0" r="0" t="0"/>
          <a:stretch/>
        </p:blipFill>
        <p:spPr>
          <a:xfrm>
            <a:off x="1862771" y="3589575"/>
            <a:ext cx="916316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52be15a6f6_0_1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800" y="1099375"/>
            <a:ext cx="3778251" cy="1964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60000" dist="95250">
              <a:srgbClr val="000000">
                <a:alpha val="14509"/>
              </a:srgbClr>
            </a:outerShdw>
          </a:effectLst>
        </p:spPr>
      </p:pic>
      <p:pic>
        <p:nvPicPr>
          <p:cNvPr id="231" name="Google Shape;231;g152be15a6f6_0_1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7325" y="2552651"/>
            <a:ext cx="5574849" cy="2065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280000" dist="85725">
              <a:srgbClr val="000000">
                <a:alpha val="13333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2be15a6f6_0_14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29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AutoNum type="arabicPeriod" startAt="5"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Compilación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g152be15a6f6_0_141"/>
          <p:cNvSpPr txBox="1"/>
          <p:nvPr>
            <p:ph idx="1" type="body"/>
          </p:nvPr>
        </p:nvSpPr>
        <p:spPr>
          <a:xfrm>
            <a:off x="423300" y="1170125"/>
            <a:ext cx="8280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/>
              <a:t>Una vez que el programa se ha editado, es necesario </a:t>
            </a:r>
            <a:r>
              <a:rPr b="1" lang="es-ES" sz="2200"/>
              <a:t>compilarlo y ejecutarlo</a:t>
            </a:r>
            <a:r>
              <a:rPr lang="es-ES" sz="2200"/>
              <a:t> para comprobar si es correcto. 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/>
              <a:t>Al </a:t>
            </a:r>
            <a:r>
              <a:rPr b="1" lang="es-ES" sz="2200"/>
              <a:t>finalizar </a:t>
            </a:r>
            <a:r>
              <a:rPr lang="es-ES" sz="2200"/>
              <a:t>el proceso de compilación, el compilador </a:t>
            </a:r>
            <a:r>
              <a:rPr b="1" lang="es-ES" sz="2200"/>
              <a:t>indica si hay errores</a:t>
            </a:r>
            <a:r>
              <a:rPr lang="es-ES" sz="2200"/>
              <a:t> en el código Java, dónde se encuentran y el tipo de error que ha detectado: léxico, sintáctico o semántico.</a:t>
            </a:r>
            <a:endParaRPr sz="2200"/>
          </a:p>
        </p:txBody>
      </p:sp>
      <p:pic>
        <p:nvPicPr>
          <p:cNvPr id="238" name="Google Shape;238;g152be15a6f6_0_141"/>
          <p:cNvPicPr preferRelativeResize="0"/>
          <p:nvPr/>
        </p:nvPicPr>
        <p:blipFill rotWithShape="1">
          <a:blip r:embed="rId3">
            <a:alphaModFix amt="52999"/>
          </a:blip>
          <a:srcRect b="0" l="0" r="0" t="0"/>
          <a:stretch/>
        </p:blipFill>
        <p:spPr>
          <a:xfrm>
            <a:off x="6877050" y="3514850"/>
            <a:ext cx="990475" cy="9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2be15a6f6_0_172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Variables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267b0f8d0_0_112"/>
          <p:cNvSpPr txBox="1"/>
          <p:nvPr/>
        </p:nvSpPr>
        <p:spPr>
          <a:xfrm>
            <a:off x="431800" y="554400"/>
            <a:ext cx="710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Variables y valores en Java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5267b0f8d0_0_112"/>
          <p:cNvSpPr txBox="1"/>
          <p:nvPr/>
        </p:nvSpPr>
        <p:spPr>
          <a:xfrm>
            <a:off x="431850" y="1514125"/>
            <a:ext cx="82803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 programa Java utiliza variables para almacenar valores, realizar cálculos, modificar los valores almacenados, mostrarlos por consola, almacenarlos en disco, enviarlos por la red, etc.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Una variable almacena un valor único.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Una variable en Java se define por un nombre, un tipo y el rango de valores que puede almacenar.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2"/>
                </a:solidFill>
              </a:rPr>
              <a:t>Les damos la bienvenida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2ad5a013f_0_307"/>
          <p:cNvSpPr txBox="1"/>
          <p:nvPr/>
        </p:nvSpPr>
        <p:spPr>
          <a:xfrm>
            <a:off x="431800" y="554400"/>
            <a:ext cx="710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Nombre, tipo y el rango de variables.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52ad5a013f_0_307"/>
          <p:cNvSpPr txBox="1"/>
          <p:nvPr/>
        </p:nvSpPr>
        <p:spPr>
          <a:xfrm>
            <a:off x="431850" y="1455750"/>
            <a:ext cx="82803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nombre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de una variable permite hacer referencia a ella.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 es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case sensitive,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es decir, diferencia entre mayúsculas y minúsculas y además recordemos las reglas de aplicación a identificadores.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tipo 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indica el formato de valores que puede almacenar la variable: cadenas de caracteres, lógicos, números enteros, reales o tipos de datos complejos.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rango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indica los valores que puede tomar la variable.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2be15a6f6_0_177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Identificadores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2400"/>
              <a:t>(Nombre de las variables)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2be15a6f6_0_18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Identificadores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g152be15a6f6_0_182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El programador tiene libertad para elegir el nombre de las </a:t>
            </a:r>
            <a:r>
              <a:rPr b="1" lang="es-ES"/>
              <a:t>variables</a:t>
            </a:r>
            <a:r>
              <a:rPr lang="es-ES"/>
              <a:t>, los </a:t>
            </a:r>
            <a:r>
              <a:rPr b="1" lang="es-ES"/>
              <a:t>métodos </a:t>
            </a:r>
            <a:r>
              <a:rPr lang="es-ES"/>
              <a:t>y de </a:t>
            </a:r>
            <a:r>
              <a:rPr b="1" lang="es-ES"/>
              <a:t>otros elementos</a:t>
            </a:r>
            <a:r>
              <a:rPr lang="es-ES"/>
              <a:t> de un programa.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Las reglas son estrictas.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Todo identificador debe empezar con una letra que puede estar seguida de más letras o dígitos.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Java es case sensitive, es decir, diferencia entre mayúsculas y minúsculas.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Es conveniente utilizar </a:t>
            </a:r>
            <a:r>
              <a:rPr b="1" lang="es-ES"/>
              <a:t>nombres apropiados para las variables</a:t>
            </a:r>
            <a:r>
              <a:rPr lang="es-ES"/>
              <a:t>. El nombre de una variable </a:t>
            </a:r>
            <a:r>
              <a:rPr b="1" lang="es-ES"/>
              <a:t>debe indicar para qué sirve</a:t>
            </a:r>
            <a:r>
              <a:rPr lang="es-ES"/>
              <a:t>. El nombre de una variable </a:t>
            </a:r>
            <a:r>
              <a:rPr b="1" lang="es-ES"/>
              <a:t>debe explicarse por sí mismo</a:t>
            </a:r>
            <a:r>
              <a:rPr lang="es-ES"/>
              <a:t> para mejorar la legibilidad del programa.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52be15a6f6_0_19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Normas básicas de los indentificadores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g152be15a6f6_0_19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400"/>
              <a:t>Los nombres de </a:t>
            </a:r>
            <a:r>
              <a:rPr b="1" lang="es-ES" sz="1400"/>
              <a:t>variables y métodos</a:t>
            </a:r>
            <a:r>
              <a:rPr lang="es-ES" sz="1400"/>
              <a:t> </a:t>
            </a:r>
            <a:r>
              <a:rPr b="1" lang="es-ES" sz="1400"/>
              <a:t>empiezan con minúsculas</a:t>
            </a:r>
            <a:r>
              <a:rPr lang="es-ES" sz="1400"/>
              <a:t>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Para nombre compuesto utilizamos camel case.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Por ejemplo, calcularSueldo, setNombre o getNombre 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400"/>
              <a:t>Los nombres de </a:t>
            </a:r>
            <a:r>
              <a:rPr b="1" lang="es-ES" sz="1400"/>
              <a:t>clases empiezan siempre con mayúsculas.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En los nombres compuestos, cada palabra comienza con mayúscula y no se debe utilizar el guión bajo para separar las palabras.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Por ejemplo, HolaMundo, PerimetroCircunferencia, Alumno o Profesor.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400"/>
              <a:t>Los nombres de </a:t>
            </a:r>
            <a:r>
              <a:rPr b="1" lang="es-ES" sz="1400"/>
              <a:t>constantes se escriben en mayúsculas</a:t>
            </a:r>
            <a:r>
              <a:rPr lang="es-ES" sz="1400"/>
              <a:t>.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Para nombres compuestos se utiliza el guión bajo para separar las palabras.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ES"/>
              <a:t>Por ejemplo, PI, MINIMO, MAXIMO o TOTAL_ELEMENTOS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2ad5a013f_0_314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Primitivas y literales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2000"/>
              <a:t>(Glosario de términos comunes)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2ad5a013f_1_1"/>
          <p:cNvSpPr txBox="1"/>
          <p:nvPr/>
        </p:nvSpPr>
        <p:spPr>
          <a:xfrm>
            <a:off x="431800" y="554400"/>
            <a:ext cx="710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Tipos primitivos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52ad5a013f_1_1"/>
          <p:cNvSpPr txBox="1"/>
          <p:nvPr/>
        </p:nvSpPr>
        <p:spPr>
          <a:xfrm>
            <a:off x="431850" y="1170000"/>
            <a:ext cx="82803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Los tipo primitivos 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permiten representar valores básicos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Estos tipos se clasifican en números enteros, números reales, caracteres y valores booleanos.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Las variables en Java pueden ser de un 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tipo primitivo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de datos o una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referencia a objetos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g152ad5a013f_1_1"/>
          <p:cNvSpPr txBox="1"/>
          <p:nvPr/>
        </p:nvSpPr>
        <p:spPr>
          <a:xfrm>
            <a:off x="431800" y="2868300"/>
            <a:ext cx="710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Literales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52ad5a013f_1_1"/>
          <p:cNvSpPr txBox="1"/>
          <p:nvPr/>
        </p:nvSpPr>
        <p:spPr>
          <a:xfrm>
            <a:off x="431850" y="3422400"/>
            <a:ext cx="828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denomina literal a la manera en que se escriben los valores para cada uno de los tipos primitivos.</a:t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2ad5a013f_0_3"/>
          <p:cNvSpPr txBox="1"/>
          <p:nvPr>
            <p:ph type="title"/>
          </p:nvPr>
        </p:nvSpPr>
        <p:spPr>
          <a:xfrm>
            <a:off x="311700" y="597425"/>
            <a:ext cx="562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Esquema de tipos primitivos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1" name="Google Shape;291;g152ad5a013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17725"/>
            <a:ext cx="8839204" cy="3647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2ad5a013f_0_32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Tabla de tipo numéricos primitivos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7" name="Google Shape;297;g152ad5a013f_0_322"/>
          <p:cNvGraphicFramePr/>
          <p:nvPr/>
        </p:nvGraphicFramePr>
        <p:xfrm>
          <a:off x="380450" y="1170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{31A99DF9-1FC6-4D68-91BD-3EACF8283BF0}</a:tableStyleId>
              </a:tblPr>
              <a:tblGrid>
                <a:gridCol w="1053525"/>
                <a:gridCol w="2096250"/>
                <a:gridCol w="52333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TIPO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DESCRIPCIÓN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VALOR MÍNIMO Y MÁXIMO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8C823"/>
                    </a:solidFill>
                  </a:tcPr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ES" sz="1300" u="none" cap="none" strike="noStrike"/>
                        <a:t>byte 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Entero con signo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-128 a 127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short 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Entero con signo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-32768 a 32767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 int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Entero con signo 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-2147483648 a 2147483647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ES" sz="1300" u="none" cap="none" strike="noStrike"/>
                        <a:t>long 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Entero con signo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-922117036854775808 a +922117036854775807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float 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Real de precisión simple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±3.40282347e+38F a ±1.40239846e-45F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double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Real de precisión doble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±1.7976931348623157e+309 a ±4.94065645841246544e-324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char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Caracteres Unicode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\u0000 a \uFFFF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Valores lógicos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300" u="none" cap="none" strike="noStrike">
                          <a:solidFill>
                            <a:schemeClr val="dk1"/>
                          </a:solidFill>
                        </a:rPr>
                        <a:t>true, false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52ad5a013f_0_102"/>
          <p:cNvSpPr txBox="1"/>
          <p:nvPr>
            <p:ph type="title"/>
          </p:nvPr>
        </p:nvSpPr>
        <p:spPr>
          <a:xfrm>
            <a:off x="4233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Números enteros </a:t>
            </a:r>
            <a:endParaRPr b="1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g152ad5a013f_0_102"/>
          <p:cNvSpPr txBox="1"/>
          <p:nvPr>
            <p:ph idx="1" type="body"/>
          </p:nvPr>
        </p:nvSpPr>
        <p:spPr>
          <a:xfrm>
            <a:off x="423300" y="1113025"/>
            <a:ext cx="82800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Representan números enteros positivo y negativo con distintos rangos de valores desde cientos a trillones.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En Java  los </a:t>
            </a:r>
            <a:r>
              <a:rPr b="1" lang="es-ES"/>
              <a:t>tipos enteros</a:t>
            </a:r>
            <a:r>
              <a:rPr lang="es-ES"/>
              <a:t> son </a:t>
            </a:r>
            <a:r>
              <a:rPr b="1" lang="es-ES"/>
              <a:t>byte, int,  short y long</a:t>
            </a:r>
            <a:r>
              <a:rPr lang="es-ES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Primero se escribe el </a:t>
            </a:r>
            <a:r>
              <a:rPr b="1" lang="es-ES"/>
              <a:t>tipo </a:t>
            </a:r>
            <a:r>
              <a:rPr lang="es-ES"/>
              <a:t>luego el </a:t>
            </a:r>
            <a:r>
              <a:rPr b="1" lang="es-ES"/>
              <a:t>identificador. </a:t>
            </a:r>
            <a:endParaRPr b="1"/>
          </a:p>
        </p:txBody>
      </p:sp>
      <p:sp>
        <p:nvSpPr>
          <p:cNvPr id="304" name="Google Shape;304;g152ad5a013f_0_102"/>
          <p:cNvSpPr txBox="1"/>
          <p:nvPr/>
        </p:nvSpPr>
        <p:spPr>
          <a:xfrm>
            <a:off x="619650" y="2390200"/>
            <a:ext cx="7887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ES" sz="23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//Declaración de variables enteros</a:t>
            </a:r>
            <a:endParaRPr b="0" i="0" sz="23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-ES" sz="2300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&lt;tipo&gt; &lt;identificador&gt;;</a:t>
            </a:r>
            <a:endParaRPr b="1" i="0" sz="2300" u="none" cap="none" strike="noStrike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ES" sz="23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short entero2;</a:t>
            </a:r>
            <a:endParaRPr b="0" i="0" sz="23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ES" sz="23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entero3;</a:t>
            </a:r>
            <a:endParaRPr b="0" i="0" sz="23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ES" sz="23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long entero4;</a:t>
            </a:r>
            <a:endParaRPr b="0" i="0" sz="23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2ad5a013f_1_6"/>
          <p:cNvSpPr txBox="1"/>
          <p:nvPr>
            <p:ph type="title"/>
          </p:nvPr>
        </p:nvSpPr>
        <p:spPr>
          <a:xfrm>
            <a:off x="4233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Números reales 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g152ad5a013f_1_6"/>
          <p:cNvSpPr txBox="1"/>
          <p:nvPr>
            <p:ph idx="1" type="body"/>
          </p:nvPr>
        </p:nvSpPr>
        <p:spPr>
          <a:xfrm>
            <a:off x="423300" y="1113025"/>
            <a:ext cx="82800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Existen dos tipos de número reales en Java </a:t>
            </a:r>
            <a:r>
              <a:rPr b="1" lang="es-ES"/>
              <a:t>float y double.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La diferencia entre ambos está en la cantidad de decimales y sus rangos de valores.</a:t>
            </a:r>
            <a:endParaRPr/>
          </a:p>
        </p:txBody>
      </p:sp>
      <p:sp>
        <p:nvSpPr>
          <p:cNvPr id="311" name="Google Shape;311;g152ad5a013f_1_6"/>
          <p:cNvSpPr txBox="1"/>
          <p:nvPr/>
        </p:nvSpPr>
        <p:spPr>
          <a:xfrm>
            <a:off x="539150" y="2352925"/>
            <a:ext cx="788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//Declaración de una variable tipo float y double </a:t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float miReal;</a:t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double miReal2</a:t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948f9403b_0_0"/>
          <p:cNvSpPr txBox="1"/>
          <p:nvPr>
            <p:ph type="ctrTitle"/>
          </p:nvPr>
        </p:nvSpPr>
        <p:spPr>
          <a:xfrm>
            <a:off x="373675" y="2579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Write Once, Run Anywhere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-ES" sz="1300"/>
              <a:t>(Escríbelo una vez, ejecútalo en cualquier lugar)</a:t>
            </a:r>
            <a:endParaRPr sz="1300"/>
          </a:p>
        </p:txBody>
      </p:sp>
      <p:pic>
        <p:nvPicPr>
          <p:cNvPr id="121" name="Google Shape;121;g13948f9403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388" y="832388"/>
            <a:ext cx="2985226" cy="1865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76200">
              <a:srgbClr val="000000">
                <a:alpha val="18039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2ad5a013f_0_20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Caracteres 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g152ad5a013f_0_201"/>
          <p:cNvSpPr txBox="1"/>
          <p:nvPr>
            <p:ph idx="1" type="body"/>
          </p:nvPr>
        </p:nvSpPr>
        <p:spPr>
          <a:xfrm>
            <a:off x="423300" y="1175100"/>
            <a:ext cx="82800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s-ES"/>
              <a:t>El </a:t>
            </a:r>
            <a:r>
              <a:rPr b="1" lang="es-ES"/>
              <a:t>tipo char</a:t>
            </a:r>
            <a:r>
              <a:rPr lang="es-ES"/>
              <a:t> permite representar cualquier carácter Unicode, estos  contienen todos los caracteres de la lengua castellana.</a:t>
            </a:r>
            <a:endParaRPr/>
          </a:p>
        </p:txBody>
      </p:sp>
      <p:sp>
        <p:nvSpPr>
          <p:cNvPr id="318" name="Google Shape;318;g152ad5a013f_0_201"/>
          <p:cNvSpPr txBox="1"/>
          <p:nvPr/>
        </p:nvSpPr>
        <p:spPr>
          <a:xfrm>
            <a:off x="539150" y="2017650"/>
            <a:ext cx="788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//Declaración de una variable tipo char </a:t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char respuesta;</a:t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2be15a6f6_0_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Booleano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g152be15a6f6_0_7"/>
          <p:cNvSpPr txBox="1"/>
          <p:nvPr>
            <p:ph idx="1" type="body"/>
          </p:nvPr>
        </p:nvSpPr>
        <p:spPr>
          <a:xfrm>
            <a:off x="423300" y="1175100"/>
            <a:ext cx="82800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s-ES" sz="1829"/>
              <a:t>Se utiliza para representar los </a:t>
            </a:r>
            <a:r>
              <a:rPr b="1" lang="es-ES" sz="1829"/>
              <a:t>valores lógicos</a:t>
            </a:r>
            <a:r>
              <a:rPr lang="es-ES" sz="1829"/>
              <a:t> verdadero y falso.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s-ES" sz="1829"/>
              <a:t>Solo tiene dos valores </a:t>
            </a:r>
            <a:r>
              <a:rPr b="1" lang="es-ES" sz="1829"/>
              <a:t>true y false</a:t>
            </a:r>
            <a:r>
              <a:rPr lang="es-ES" sz="1829"/>
              <a:t>.</a:t>
            </a:r>
            <a:endParaRPr sz="1829"/>
          </a:p>
        </p:txBody>
      </p:sp>
      <p:sp>
        <p:nvSpPr>
          <p:cNvPr id="325" name="Google Shape;325;g152be15a6f6_0_7"/>
          <p:cNvSpPr txBox="1"/>
          <p:nvPr/>
        </p:nvSpPr>
        <p:spPr>
          <a:xfrm>
            <a:off x="539150" y="2017650"/>
            <a:ext cx="788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//Declaración de una variable tipo booleana </a:t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boolean evaluacion;</a:t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52be15a6f6_0_21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Inicialización de las variables. 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g152be15a6f6_0_212"/>
          <p:cNvSpPr txBox="1"/>
          <p:nvPr>
            <p:ph idx="1" type="body"/>
          </p:nvPr>
        </p:nvSpPr>
        <p:spPr>
          <a:xfrm>
            <a:off x="432025" y="1304875"/>
            <a:ext cx="8280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Una vez declarada una variable, se puede utilizar en cualquier parte del programa referenciándola por su nombre.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Para almacenar un valor en una variable se utiliza el operador de asignación y a continuación se indica el valor.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54198b621a_0_0"/>
          <p:cNvSpPr txBox="1"/>
          <p:nvPr>
            <p:ph type="title"/>
          </p:nvPr>
        </p:nvSpPr>
        <p:spPr>
          <a:xfrm>
            <a:off x="4233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Inicialización de variables numéricas</a:t>
            </a:r>
            <a:endParaRPr b="1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g154198b621a_0_0"/>
          <p:cNvSpPr txBox="1"/>
          <p:nvPr/>
        </p:nvSpPr>
        <p:spPr>
          <a:xfrm>
            <a:off x="423300" y="1170000"/>
            <a:ext cx="78873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//Inicialización de variables </a:t>
            </a:r>
            <a:endParaRPr b="0" i="0" sz="15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miByte = -128; // valor extremo inferior hasta aca llegamos con byte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miByte2 = 127; // valor extremo superior hasta aca llegamos con byte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miShort = -32768;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miShort2 = 32767;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miInt = -2000000000;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miInt2 = 3000000000; //evaluaremos que ocurre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miLong = 922_117_036_854_775_808;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miReal = 2.56F;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miReal2 = 2.56;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54198b621a_0_9"/>
          <p:cNvSpPr txBox="1"/>
          <p:nvPr>
            <p:ph type="title"/>
          </p:nvPr>
        </p:nvSpPr>
        <p:spPr>
          <a:xfrm>
            <a:off x="4233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Inicialización de variables numéricas</a:t>
            </a:r>
            <a:endParaRPr b="1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g154198b621a_0_9"/>
          <p:cNvSpPr txBox="1"/>
          <p:nvPr/>
        </p:nvSpPr>
        <p:spPr>
          <a:xfrm>
            <a:off x="423300" y="1170000"/>
            <a:ext cx="7887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//Inicialización de variables del tipo caracter 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respuesta = 'S';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//Inicialización de variables del tipo booleano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evaluacion = true;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52be15a6f6_0_20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Desafío I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g152be15a6f6_0_205"/>
          <p:cNvSpPr txBox="1"/>
          <p:nvPr>
            <p:ph idx="1" type="body"/>
          </p:nvPr>
        </p:nvSpPr>
        <p:spPr>
          <a:xfrm>
            <a:off x="423300" y="1175100"/>
            <a:ext cx="82800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s-ES" sz="1829"/>
              <a:t>Inicializar un programa java con nombre de clase MiPrimerProgramaJava.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s-ES" sz="1829"/>
              <a:t>Declarar cada tipo de variable aprendida.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s-ES" sz="1829"/>
              <a:t>Imprimir su valor por consola</a:t>
            </a:r>
            <a:endParaRPr sz="1829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4198b621a_0_1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Estructuras de selección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g154198b621a_0_17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Estructura if: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// Una sentencia if tiene la siguiente sintaxis: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if (condicion)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bloque-de-sentencias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4198b621a_0_2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Estructuras de selección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g154198b621a_0_2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Estructura if else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// Una sentencia if-else tiene la siguiente sintaxis: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if (condicion)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bloque-de-sentencias-if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else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bloque-de-sentencias-else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54198b621a_0_3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Estructuras de selección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g154198b621a_0_32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Estructura if else if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// Una sentencia if-else-if tiene la siguiente sintaxis: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if (condicion-1)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bloque-de-sentencias-condicion-1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} else if (condicion-2)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bloque-de-sentencias-condicion-2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bloque-de-sentencias-else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4198b621a_0_3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Desafío II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g154198b621a_0_38"/>
          <p:cNvSpPr txBox="1"/>
          <p:nvPr>
            <p:ph idx="1" type="body"/>
          </p:nvPr>
        </p:nvSpPr>
        <p:spPr>
          <a:xfrm>
            <a:off x="423300" y="1175100"/>
            <a:ext cx="8280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s-ES" sz="1829"/>
              <a:t>Para mostrar la calificación de un alumno, es necesario evaluar las condiciones que se indican en la siguiente tabla.</a:t>
            </a:r>
            <a:endParaRPr sz="1829"/>
          </a:p>
        </p:txBody>
      </p:sp>
      <p:graphicFrame>
        <p:nvGraphicFramePr>
          <p:cNvPr id="374" name="Google Shape;374;g154198b621a_0_38"/>
          <p:cNvGraphicFramePr/>
          <p:nvPr/>
        </p:nvGraphicFramePr>
        <p:xfrm>
          <a:off x="952500" y="186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{31A99DF9-1FC6-4D68-91BD-3EACF8283BF0}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Calificación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2"/>
                          </a:solidFill>
                        </a:rPr>
                        <a:t>Mostrar por consola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8C823"/>
                    </a:solidFill>
                  </a:tcPr>
                </a:tc>
              </a:tr>
              <a:tr h="34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Matrícula de Honor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9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Sobresaliente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7,8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Notable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Bien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Aprobado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0,1,2,3,4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2"/>
                          </a:solidFill>
                        </a:rPr>
                        <a:t>Suspenso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2be15a6f6_0_2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 de un programa Java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g152be15a6f6_0_25"/>
          <p:cNvSpPr txBox="1"/>
          <p:nvPr>
            <p:ph idx="1" type="body"/>
          </p:nvPr>
        </p:nvSpPr>
        <p:spPr>
          <a:xfrm>
            <a:off x="432025" y="1304875"/>
            <a:ext cx="8280000" cy="27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ES" sz="2000"/>
              <a:t>Un programa </a:t>
            </a:r>
            <a:r>
              <a:rPr lang="es-ES" sz="2000"/>
              <a:t>describe cómo un ordenador debe interpretar las órdenes del programador para que ejecute y realice las instrucciones dadas tal como están escritas.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ES" sz="2000"/>
              <a:t>Un programador</a:t>
            </a:r>
            <a:r>
              <a:rPr lang="es-ES" sz="2000"/>
              <a:t> utiliza los elementos que ofrece un lenguaje de programación para diseñar programas que resuelvan problemas concretos o realicen acciones bien definidas. </a:t>
            </a:r>
            <a:endParaRPr sz="2000"/>
          </a:p>
        </p:txBody>
      </p:sp>
      <p:pic>
        <p:nvPicPr>
          <p:cNvPr id="128" name="Google Shape;128;g152be15a6f6_0_25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>
            <a:off x="6713050" y="3559800"/>
            <a:ext cx="1023425" cy="10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43639c0bdb_1_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6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Herramientas que utilizamos en clases</a:t>
            </a:r>
            <a:endParaRPr b="1" sz="263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g143639c0bdb_1_24"/>
          <p:cNvSpPr txBox="1"/>
          <p:nvPr/>
        </p:nvSpPr>
        <p:spPr>
          <a:xfrm>
            <a:off x="3353875" y="1915363"/>
            <a:ext cx="4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IDE IntelliJ o VSCode+plugins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1" name="Google Shape;381;g143639c0bdb_1_24"/>
          <p:cNvPicPr preferRelativeResize="0"/>
          <p:nvPr/>
        </p:nvPicPr>
        <p:blipFill rotWithShape="1">
          <a:blip r:embed="rId3">
            <a:alphaModFix/>
          </a:blip>
          <a:srcRect b="20647" l="29948" r="29847" t="19693"/>
          <a:stretch/>
        </p:blipFill>
        <p:spPr>
          <a:xfrm>
            <a:off x="431800" y="1567850"/>
            <a:ext cx="1070616" cy="1095224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  <p:pic>
        <p:nvPicPr>
          <p:cNvPr id="382" name="Google Shape;382;g143639c0bdb_1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6682" y="1654000"/>
            <a:ext cx="922936" cy="92292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85725">
              <a:srgbClr val="000000">
                <a:alpha val="25098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Recordá: </a:t>
            </a:r>
            <a:endParaRPr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0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0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s-ES" sz="3200">
                <a:solidFill>
                  <a:schemeClr val="dk2"/>
                </a:solidFill>
              </a:rPr>
              <a:t>Realizá los ejercicios obligatorios.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sz="3200">
                <a:solidFill>
                  <a:schemeClr val="dk2"/>
                </a:solidFill>
              </a:rPr>
              <a:t>Todo en el Aula Virtual.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2be15a6f6_0_3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1629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siguiente programa Java muestra un mensaje en la consola con el texto</a:t>
            </a:r>
            <a:endParaRPr b="1" sz="1629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1629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“Hola Mundo”.</a:t>
            </a:r>
            <a:endParaRPr b="1" sz="1629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152be15a6f6_0_31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100"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100">
                <a:latin typeface="Courier New"/>
                <a:ea typeface="Courier New"/>
                <a:cs typeface="Courier New"/>
                <a:sym typeface="Courier New"/>
              </a:rPr>
              <a:t>* CaC Inicial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100">
                <a:latin typeface="Courier New"/>
                <a:ea typeface="Courier New"/>
                <a:cs typeface="Courier New"/>
                <a:sym typeface="Courier New"/>
              </a:rPr>
              <a:t>* Hacer un pseudocódigo que imprima "Hola mundo" 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100">
                <a:latin typeface="Courier New"/>
                <a:ea typeface="Courier New"/>
                <a:cs typeface="Courier New"/>
                <a:sym typeface="Courier New"/>
              </a:rPr>
              <a:t>* @author: comision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100"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100">
                <a:latin typeface="Courier New"/>
                <a:ea typeface="Courier New"/>
                <a:cs typeface="Courier New"/>
                <a:sym typeface="Courier New"/>
              </a:rPr>
              <a:t>public class HolaMundo 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100">
                <a:latin typeface="Courier New"/>
                <a:ea typeface="Courier New"/>
                <a:cs typeface="Courier New"/>
                <a:sym typeface="Courier New"/>
              </a:rPr>
              <a:t>public static void main (String[] args) 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100">
                <a:latin typeface="Courier New"/>
                <a:ea typeface="Courier New"/>
                <a:cs typeface="Courier New"/>
                <a:sym typeface="Courier New"/>
              </a:rPr>
              <a:t>System.out.println("Hola Mundo");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2be15a6f6_0_3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 de un programa Java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g152be15a6f6_0_36"/>
          <p:cNvSpPr txBox="1"/>
          <p:nvPr>
            <p:ph idx="1" type="body"/>
          </p:nvPr>
        </p:nvSpPr>
        <p:spPr>
          <a:xfrm>
            <a:off x="432025" y="1304875"/>
            <a:ext cx="8280000" cy="27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En este programa se pueden identificar </a:t>
            </a:r>
            <a:r>
              <a:rPr b="1" lang="es-ES"/>
              <a:t>los siguientes elementos</a:t>
            </a:r>
            <a:r>
              <a:rPr lang="es-ES"/>
              <a:t> </a:t>
            </a:r>
            <a:r>
              <a:rPr b="1" lang="es-ES"/>
              <a:t>del lenguaje Java:</a:t>
            </a:r>
            <a:r>
              <a:rPr lang="es-ES"/>
              <a:t> 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-ES" sz="1800"/>
              <a:t>comentarios, </a:t>
            </a:r>
            <a:endParaRPr i="1"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-ES" sz="1800"/>
              <a:t>definiciones de clase, </a:t>
            </a:r>
            <a:endParaRPr i="1"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-ES" sz="1800"/>
              <a:t>definiciones de método,  </a:t>
            </a:r>
            <a:endParaRPr i="1"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-ES" sz="1800"/>
              <a:t>sentencias.</a:t>
            </a:r>
            <a:endParaRPr b="1" sz="1800"/>
          </a:p>
        </p:txBody>
      </p:sp>
      <p:pic>
        <p:nvPicPr>
          <p:cNvPr id="141" name="Google Shape;141;g152be15a6f6_0_36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6713050" y="3559800"/>
            <a:ext cx="1023425" cy="10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2be15a6f6_0_4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29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AutoNum type="arabicPeriod"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Comentario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152be15a6f6_0_44"/>
          <p:cNvSpPr txBox="1"/>
          <p:nvPr>
            <p:ph idx="1" type="body"/>
          </p:nvPr>
        </p:nvSpPr>
        <p:spPr>
          <a:xfrm>
            <a:off x="423300" y="1085850"/>
            <a:ext cx="82800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El programa comienza con un comentario.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El </a:t>
            </a:r>
            <a:r>
              <a:rPr b="1" lang="es-ES"/>
              <a:t>delimitador</a:t>
            </a:r>
            <a:r>
              <a:rPr lang="es-ES"/>
              <a:t> de inicio de un comentario es </a:t>
            </a:r>
            <a:r>
              <a:rPr b="1" lang="es-ES"/>
              <a:t>/*</a:t>
            </a:r>
            <a:r>
              <a:rPr lang="es-ES"/>
              <a:t> y el delimitador de fin de comentario es </a:t>
            </a:r>
            <a:r>
              <a:rPr b="1" lang="es-ES"/>
              <a:t>*/</a:t>
            </a:r>
            <a:r>
              <a:rPr lang="es-ES"/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Los comentarios son </a:t>
            </a:r>
            <a:r>
              <a:rPr b="1" lang="es-ES"/>
              <a:t>ignorados por el compilador</a:t>
            </a:r>
            <a:r>
              <a:rPr lang="es-ES"/>
              <a:t> y solo son útiles para el programador.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Los comentarios </a:t>
            </a:r>
            <a:r>
              <a:rPr b="1" lang="es-ES"/>
              <a:t>ayudan a explicar</a:t>
            </a:r>
            <a:r>
              <a:rPr lang="es-ES"/>
              <a:t> aspectos relevantes de un programa y </a:t>
            </a:r>
            <a:r>
              <a:rPr b="1" lang="es-ES"/>
              <a:t>lo hacen más legible</a:t>
            </a:r>
            <a:r>
              <a:rPr lang="es-ES"/>
              <a:t>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En un comentario </a:t>
            </a:r>
            <a:r>
              <a:rPr b="1" lang="es-ES"/>
              <a:t>se puede escribir todo lo que se desee,</a:t>
            </a:r>
            <a:r>
              <a:rPr lang="es-ES"/>
              <a:t> el texto puede ser de una o más líneas.</a:t>
            </a:r>
            <a:endParaRPr/>
          </a:p>
        </p:txBody>
      </p:sp>
      <p:pic>
        <p:nvPicPr>
          <p:cNvPr id="148" name="Google Shape;148;g152be15a6f6_0_44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6909700" y="3975525"/>
            <a:ext cx="798200" cy="7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2be15a6f6_0_5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 PseInt a Java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g152be15a6f6_0_58"/>
          <p:cNvPicPr preferRelativeResize="0"/>
          <p:nvPr/>
        </p:nvPicPr>
        <p:blipFill rotWithShape="1">
          <a:blip r:embed="rId3">
            <a:alphaModFix/>
          </a:blip>
          <a:srcRect b="72550" l="0" r="0" t="0"/>
          <a:stretch/>
        </p:blipFill>
        <p:spPr>
          <a:xfrm>
            <a:off x="431800" y="1331188"/>
            <a:ext cx="7165425" cy="102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580000" dist="85725">
              <a:srgbClr val="000000">
                <a:alpha val="9411"/>
              </a:srgbClr>
            </a:outerShdw>
          </a:effectLst>
        </p:spPr>
      </p:pic>
      <p:pic>
        <p:nvPicPr>
          <p:cNvPr id="155" name="Google Shape;155;g152be15a6f6_0_58"/>
          <p:cNvPicPr preferRelativeResize="0"/>
          <p:nvPr/>
        </p:nvPicPr>
        <p:blipFill rotWithShape="1">
          <a:blip r:embed="rId4">
            <a:alphaModFix amt="49000"/>
          </a:blip>
          <a:srcRect b="0" l="0" r="0" t="0"/>
          <a:stretch/>
        </p:blipFill>
        <p:spPr>
          <a:xfrm>
            <a:off x="860433" y="3576525"/>
            <a:ext cx="916316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52be15a6f6_0_58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>
            <a:off x="7879200" y="1488863"/>
            <a:ext cx="707125" cy="7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52be15a6f6_0_58"/>
          <p:cNvPicPr preferRelativeResize="0"/>
          <p:nvPr/>
        </p:nvPicPr>
        <p:blipFill rotWithShape="1">
          <a:blip r:embed="rId6">
            <a:alphaModFix/>
          </a:blip>
          <a:srcRect b="51757" l="0" r="0" t="0"/>
          <a:stretch/>
        </p:blipFill>
        <p:spPr>
          <a:xfrm>
            <a:off x="1929050" y="3268050"/>
            <a:ext cx="6657276" cy="1189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00000" dist="85725">
              <a:srgbClr val="000000">
                <a:alpha val="18431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2be15a6f6_0_14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29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AutoNum type="arabicPeriod"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Tipos de comentarios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g152be15a6f6_0_149"/>
          <p:cNvSpPr txBox="1"/>
          <p:nvPr>
            <p:ph idx="1" type="body"/>
          </p:nvPr>
        </p:nvSpPr>
        <p:spPr>
          <a:xfrm>
            <a:off x="423300" y="1085850"/>
            <a:ext cx="82800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En un programa Java hay tres tipos de comentarios.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Comentario de bloque. </a:t>
            </a:r>
            <a:r>
              <a:rPr lang="es-ES"/>
              <a:t>Empieza por </a:t>
            </a:r>
            <a:r>
              <a:rPr b="1" lang="es-ES"/>
              <a:t>/* </a:t>
            </a:r>
            <a:r>
              <a:rPr lang="es-ES"/>
              <a:t>y termina por </a:t>
            </a:r>
            <a:r>
              <a:rPr b="1" lang="es-ES"/>
              <a:t>*/</a:t>
            </a:r>
            <a:r>
              <a:rPr lang="es-ES"/>
              <a:t>. El compilador ignora todo el texto contenido dentro del comentario.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Comentario de documentación.</a:t>
            </a:r>
            <a:r>
              <a:rPr lang="es-ES"/>
              <a:t> Empieza por </a:t>
            </a:r>
            <a:r>
              <a:rPr b="1" lang="es-ES"/>
              <a:t>/**</a:t>
            </a:r>
            <a:r>
              <a:rPr lang="es-ES"/>
              <a:t> y termina por </a:t>
            </a:r>
            <a:r>
              <a:rPr b="1" lang="es-ES"/>
              <a:t>*/. </a:t>
            </a:r>
            <a:r>
              <a:rPr lang="es-ES"/>
              <a:t>Java dispone de la herramienta javadoc para documentar automáticamente los programas. En un comentario de documentación normalmente se indica el autor y la versión del software.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Comentario de línea. </a:t>
            </a:r>
            <a:r>
              <a:rPr lang="es-ES"/>
              <a:t>Empieza con</a:t>
            </a:r>
            <a:r>
              <a:rPr b="1" lang="es-ES"/>
              <a:t> //.</a:t>
            </a:r>
            <a:r>
              <a:rPr lang="es-ES"/>
              <a:t> El comentario comienza con estos caracteres y termina al final de la línea.</a:t>
            </a:r>
            <a:endParaRPr/>
          </a:p>
        </p:txBody>
      </p:sp>
      <p:pic>
        <p:nvPicPr>
          <p:cNvPr id="164" name="Google Shape;164;g152be15a6f6_0_149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6909700" y="3975525"/>
            <a:ext cx="798200" cy="7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Gonzalo F. Rubé</dc:creator>
</cp:coreProperties>
</file>