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Montserrat SemiBold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Montserrat Medium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32">
          <p15:clr>
            <a:srgbClr val="A4A3A4"/>
          </p15:clr>
        </p15:guide>
        <p15:guide id="3" pos="27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2" roundtripDataSignature="AMtx7miAybzHqL7OA3/qleN7BXU+kuPU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180F23-AD45-4031-BC29-F01A4C59D6B3}">
  <a:tblStyle styleId="{F4180F23-AD45-4031-BC29-F01A4C59D6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353BFA7-44B2-4B9A-98E2-0266EDE11A4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32"/>
        <p:guide pos="2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regular.fntdata"/><Relationship Id="rId42" Type="http://schemas.openxmlformats.org/officeDocument/2006/relationships/font" Target="fonts/MontserratSemiBold-italic.fntdata"/><Relationship Id="rId41" Type="http://schemas.openxmlformats.org/officeDocument/2006/relationships/font" Target="fonts/MontserratSemiBold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MontserratSemiBold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MontserratMedium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MontserratMedium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MontserratMedium-boldItalic.fntdata"/><Relationship Id="rId50" Type="http://schemas.openxmlformats.org/officeDocument/2006/relationships/font" Target="fonts/MontserratMedium-italic.fntdata"/><Relationship Id="rId52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9b068b2f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39b068b2f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9b068b2f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39b068b2f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9b068b2f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39b068b2f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9b068b2f6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39b068b2f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9b068b2f6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39b068b2f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9b068b2f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39b068b2f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9b068b2f6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39b068b2f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9b068b2f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39b068b2f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9b068b2f6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39b068b2f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9b068b2f6_0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39b068b2f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9b068b2f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39b068b2f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9b068b2f6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39b068b2f6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9b068b2f6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39b068b2f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9b068b2f6_0_747:notes"/>
          <p:cNvSpPr txBox="1"/>
          <p:nvPr>
            <p:ph idx="1" type="body"/>
          </p:nvPr>
        </p:nvSpPr>
        <p:spPr>
          <a:xfrm>
            <a:off x="685800" y="434337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g139b068b2f6_0_747:notes"/>
          <p:cNvSpPr/>
          <p:nvPr>
            <p:ph idx="2" type="sldImg"/>
          </p:nvPr>
        </p:nvSpPr>
        <p:spPr>
          <a:xfrm>
            <a:off x="1144354" y="685779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9b068b2f6_0_764:notes"/>
          <p:cNvSpPr txBox="1"/>
          <p:nvPr>
            <p:ph idx="1" type="body"/>
          </p:nvPr>
        </p:nvSpPr>
        <p:spPr>
          <a:xfrm>
            <a:off x="685800" y="434337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g139b068b2f6_0_764:notes"/>
          <p:cNvSpPr/>
          <p:nvPr>
            <p:ph idx="2" type="sldImg"/>
          </p:nvPr>
        </p:nvSpPr>
        <p:spPr>
          <a:xfrm>
            <a:off x="1144354" y="685779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9b068b2f6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39b068b2f6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9b068b2f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39b068b2f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9b068b2f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39b068b2f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9b068b2f6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139b068b2f6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9b068b2f6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39b068b2f6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5f6266b1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45f6266b1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3639c0bd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143639c0bd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9b068b2f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39b068b2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ea97e790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fea97e790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9b068b2f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39b068b2f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9b068b2f6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39b068b2f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9b068b2f6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39b068b2f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9b068b2f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39b068b2f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1486c51cff0_0_119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486c51cff0_0_1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486c51cff0_0_1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486c51cff0_0_1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5f6266b16_0_116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45f6266b16_0_116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2" name="Google Shape;112;g145f6266b16_0_1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3" name="Google Shape;113;g145f6266b16_0_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45f6266b16_0_11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45f6266b16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45f6266b16_0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5f6266b16_0_12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45f6266b16_0_12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45f6266b16_0_12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45f6266b16_0_12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45f6266b16_0_12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45f6266b16_0_124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g145f6266b16_0_124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g145f6266b16_0_124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g145f6266b16_0_124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g145f6266b16_0_1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145f6266b16_0_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45f6266b16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45f6266b16_0_124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5f6266b16_0_108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33" name="Google Shape;133;g145f6266b16_0_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45f6266b16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45f6266b16_0_108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" name="Google Shape;136;g145f6266b16_0_108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g145f6266b16_0_10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145f6266b16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5f6266b16_0_13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45f6266b16_0_13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g145f6266b16_0_13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3" name="Google Shape;143;g145f6266b16_0_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45f6266b16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45f6266b16_0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5f6266b16_0_14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g145f6266b16_0_14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49" name="Google Shape;149;g145f6266b16_0_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45f6266b16_0_1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45f6266b16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45f6266b16_0_145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5f6266b16_0_15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45f6266b16_0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56" name="Google Shape;156;g145f6266b16_0_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45f6266b16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45f6266b16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45f6266b16_0_152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0" name="Google Shape;160;g145f6266b16_0_152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5f6266b16_0_160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45f6266b16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45f6266b16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45f6266b16_0_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45f6266b16_0_16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f6266b16_0_16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45f6266b16_0_16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45f6266b16_0_16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45f6266b16_0_16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45f6266b16_0_16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45f6266b16_0_16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45f6266b16_0_166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5" name="Google Shape;175;g145f6266b16_0_166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6" name="Google Shape;176;g145f6266b16_0_166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7" name="Google Shape;177;g145f6266b16_0_166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g145f6266b16_0_166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g145f6266b16_0_16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45f6266b16_0_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45f6266b16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45f6266b16_0_16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45f6266b16_0_166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4" name="Google Shape;184;g145f6266b16_0_166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5f6266b16_0_184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45f6266b16_0_18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45f6266b16_0_18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45f6266b16_0_18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45f6266b16_0_18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1" name="Google Shape;191;g145f6266b16_0_18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2" name="Google Shape;192;g145f6266b16_0_184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g145f6266b16_0_18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145f6266b16_0_1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45f6266b16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45f6266b16_0_18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45f6266b16_0_184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8" name="Google Shape;198;g145f6266b16_0_184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2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9" name="Google Shape;2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" name="Google Shape;6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3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31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31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3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3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5f6266b16_0_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g145f6266b16_0_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145f6266b16_0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orms/d/e/1FAIpQLSfZseT9YjG11fsX9lVbH9AV5zkiDa80pjozZsILiqMSrhI0lg/viewfor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"/>
          <p:cNvSpPr txBox="1"/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Codo a Codo inicial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Clase 16 - 21-09-22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9b068b2f6_0_13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Identificadores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g139b068b2f6_0_13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programador tiene libertad para elegir el nombre de las </a:t>
            </a:r>
            <a:r>
              <a:rPr b="1" lang="es-ES"/>
              <a:t>variables</a:t>
            </a:r>
            <a:r>
              <a:rPr lang="es-ES"/>
              <a:t>, los </a:t>
            </a:r>
            <a:r>
              <a:rPr b="1" lang="es-ES"/>
              <a:t>métodos </a:t>
            </a:r>
            <a:r>
              <a:rPr lang="es-ES"/>
              <a:t>y de </a:t>
            </a:r>
            <a:r>
              <a:rPr b="1" lang="es-ES"/>
              <a:t>otros elementos</a:t>
            </a:r>
            <a:r>
              <a:rPr lang="es-ES"/>
              <a:t> de un programa.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Las reglas son estrictas.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Todo identificador debe </a:t>
            </a:r>
            <a:r>
              <a:rPr b="1" lang="es-ES"/>
              <a:t>empezar con una letra</a:t>
            </a:r>
            <a:r>
              <a:rPr lang="es-ES"/>
              <a:t> que puede estar seguida de más letras o dígitos.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Java es </a:t>
            </a:r>
            <a:r>
              <a:rPr b="1" lang="es-ES"/>
              <a:t>case sensitive</a:t>
            </a:r>
            <a:r>
              <a:rPr lang="es-ES"/>
              <a:t>, es decir, diferencia entre mayúsculas y minúsculas.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Es conveniente utilizar </a:t>
            </a:r>
            <a:r>
              <a:rPr b="1" lang="es-ES"/>
              <a:t>nombres apropiados para las variables</a:t>
            </a:r>
            <a:r>
              <a:rPr lang="es-ES"/>
              <a:t>. El nombre de una variable </a:t>
            </a:r>
            <a:r>
              <a:rPr b="1" lang="es-ES"/>
              <a:t>debe indicar para qué sirve</a:t>
            </a:r>
            <a:r>
              <a:rPr lang="es-ES"/>
              <a:t>. El nombre de una variable </a:t>
            </a:r>
            <a:r>
              <a:rPr b="1" lang="es-ES"/>
              <a:t>debe explicarse por sí mismo</a:t>
            </a:r>
            <a:r>
              <a:rPr lang="es-ES"/>
              <a:t> para mejorar la legibilidad del programa.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9b068b2f6_0_14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Normas básicas de los indentificadores </a:t>
            </a:r>
            <a:r>
              <a:rPr lang="es-E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​​​✏️​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g139b068b2f6_0_140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400"/>
              <a:t>Los nombres de </a:t>
            </a:r>
            <a:r>
              <a:rPr b="1" lang="es-ES" sz="1400"/>
              <a:t>variables y métodos</a:t>
            </a:r>
            <a:r>
              <a:rPr lang="es-ES" sz="1400"/>
              <a:t> </a:t>
            </a:r>
            <a:r>
              <a:rPr b="1" lang="es-ES" sz="1400"/>
              <a:t>empiezan con minúsculas</a:t>
            </a:r>
            <a:r>
              <a:rPr lang="es-ES" sz="1400"/>
              <a:t>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Para nombre compuesto utilizamos camel case.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Por ejemplo, calcularSueldo, setNombre o getNombre 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400"/>
              <a:t>Los nombres de </a:t>
            </a:r>
            <a:r>
              <a:rPr b="1" lang="es-ES" sz="1400"/>
              <a:t>clases empiezan siempre con mayúsculas.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En los nombres compuestos, cada palabra comienza con mayúscula y no se debe utilizar el guión bajo para separar las palabras.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Por ejemplo, HolaMundo, PerimetroCircunferencia, Alumno o Profesor.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400"/>
              <a:t>Los nombres de </a:t>
            </a:r>
            <a:r>
              <a:rPr b="1" lang="es-ES" sz="1400"/>
              <a:t>constantes se escriben en mayúsculas</a:t>
            </a:r>
            <a:r>
              <a:rPr lang="es-ES" sz="1400"/>
              <a:t>.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Para nombres compuestos se utiliza el guión bajo para separar las palabras.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Por ejemplo, PI, MINIMO, MAXIMO o TOTAL_ELEMENTOS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9b068b2f6_0_145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Primitivas y literales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2000"/>
              <a:t>(Variables y valores)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9b068b2f6_0_149"/>
          <p:cNvSpPr txBox="1"/>
          <p:nvPr/>
        </p:nvSpPr>
        <p:spPr>
          <a:xfrm>
            <a:off x="431800" y="5544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Tipos primitivos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39b068b2f6_0_149"/>
          <p:cNvSpPr txBox="1"/>
          <p:nvPr/>
        </p:nvSpPr>
        <p:spPr>
          <a:xfrm>
            <a:off x="431850" y="1170000"/>
            <a:ext cx="82803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 llaman primitivas porque son tipos que vienen con el lenguaje, (primitivas hacen referencia a que están primeras). Los tipo primitivos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permiten representar valores básicos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Estos tipos se clasifican en números enteros, números reales, caracteres y valores booleanos.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Las variables en Java pueden ser de un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tipo primitivo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de datos o una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referencia a objetos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g139b068b2f6_0_149"/>
          <p:cNvSpPr txBox="1"/>
          <p:nvPr/>
        </p:nvSpPr>
        <p:spPr>
          <a:xfrm>
            <a:off x="431800" y="34224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Literales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39b068b2f6_0_149"/>
          <p:cNvSpPr txBox="1"/>
          <p:nvPr/>
        </p:nvSpPr>
        <p:spPr>
          <a:xfrm>
            <a:off x="431800" y="3887450"/>
            <a:ext cx="828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denomina literal a la manera en que se escriben los valores para cada uno de los tipos primitivos.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9b068b2f6_0_156"/>
          <p:cNvSpPr txBox="1"/>
          <p:nvPr>
            <p:ph type="title"/>
          </p:nvPr>
        </p:nvSpPr>
        <p:spPr>
          <a:xfrm>
            <a:off x="311700" y="597425"/>
            <a:ext cx="562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Esquema de tipos primitivos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g139b068b2f6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17725"/>
            <a:ext cx="8839204" cy="3647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9b068b2f6_0_16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Tabla de tipo numéricos primitivos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5" name="Google Shape;295;g139b068b2f6_0_161"/>
          <p:cNvGraphicFramePr/>
          <p:nvPr/>
        </p:nvGraphicFramePr>
        <p:xfrm>
          <a:off x="380450" y="1170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{F4180F23-AD45-4031-BC29-F01A4C59D6B3}</a:tableStyleId>
              </a:tblPr>
              <a:tblGrid>
                <a:gridCol w="1053525"/>
                <a:gridCol w="2096250"/>
                <a:gridCol w="52333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TIPO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DESCRIPCIÓN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VALOR MÍNIMO Y MÁXIMO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/>
                        <a:t>byte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Entero con signo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-128 a 127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short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Entero con signo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-32768 a 32767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 int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Entero con signo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-2147483648 a 2147483647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/>
                        <a:t>long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Entero con signo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-922117036854775808 a +922117036854775807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float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Real de precisión simple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±3.40282347e+38F a ±1.40239846e-45F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double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Real de precisión doble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±1.7976931348623157e+309 a ±4.94065645841246544e-324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char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Caracteres Unicode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\u0000 a \uFFFF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Valores lógicos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true, false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9b068b2f6_0_166"/>
          <p:cNvSpPr txBox="1"/>
          <p:nvPr>
            <p:ph type="title"/>
          </p:nvPr>
        </p:nvSpPr>
        <p:spPr>
          <a:xfrm>
            <a:off x="4233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Declaración de una variable</a:t>
            </a:r>
            <a:endParaRPr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g139b068b2f6_0_166"/>
          <p:cNvSpPr txBox="1"/>
          <p:nvPr>
            <p:ph idx="1" type="body"/>
          </p:nvPr>
        </p:nvSpPr>
        <p:spPr>
          <a:xfrm>
            <a:off x="423300" y="1113025"/>
            <a:ext cx="828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Una variable se declara con la siguiente sintaxis:</a:t>
            </a:r>
            <a:endParaRPr b="1"/>
          </a:p>
        </p:txBody>
      </p:sp>
      <p:sp>
        <p:nvSpPr>
          <p:cNvPr id="302" name="Google Shape;302;g139b068b2f6_0_166"/>
          <p:cNvSpPr txBox="1"/>
          <p:nvPr/>
        </p:nvSpPr>
        <p:spPr>
          <a:xfrm>
            <a:off x="619650" y="1685725"/>
            <a:ext cx="788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//Declaración de variables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&lt;tipo&gt; &lt;identificador&gt;;</a:t>
            </a:r>
            <a:endParaRPr b="1" i="0" sz="2000" u="none" cap="none" strike="noStrike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//Ejemplo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short entero2;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entero3;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long entero4;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9b068b2f6_0_19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Inicialización de las variables. ​✏️​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g139b068b2f6_0_190"/>
          <p:cNvSpPr txBox="1"/>
          <p:nvPr>
            <p:ph idx="1" type="body"/>
          </p:nvPr>
        </p:nvSpPr>
        <p:spPr>
          <a:xfrm>
            <a:off x="432000" y="1170125"/>
            <a:ext cx="8280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Una vez declarada una variable, se la puede utilizar en cualquier parte del programa referenciándola por su nombre.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Al inicializar una variable, esta almacenará un valor, la sintaxis de inicialización de la variable es la siguiente:</a:t>
            </a:r>
            <a:endParaRPr/>
          </a:p>
        </p:txBody>
      </p:sp>
      <p:sp>
        <p:nvSpPr>
          <p:cNvPr id="309" name="Google Shape;309;g139b068b2f6_0_190"/>
          <p:cNvSpPr txBox="1"/>
          <p:nvPr/>
        </p:nvSpPr>
        <p:spPr>
          <a:xfrm>
            <a:off x="619650" y="2411200"/>
            <a:ext cx="7887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//Inicialización de variables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&lt;identificador&gt; = &lt;valor_o_expresion&gt;;</a:t>
            </a:r>
            <a:endParaRPr b="1" i="0" sz="2000" u="none" cap="none" strike="noStrike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//Ejemplo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entero2 = 100;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9b068b2f6_0_195"/>
          <p:cNvSpPr txBox="1"/>
          <p:nvPr>
            <p:ph type="title"/>
          </p:nvPr>
        </p:nvSpPr>
        <p:spPr>
          <a:xfrm>
            <a:off x="4233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Inicialización de variables </a:t>
            </a:r>
            <a:endParaRPr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g139b068b2f6_0_195"/>
          <p:cNvSpPr txBox="1"/>
          <p:nvPr/>
        </p:nvSpPr>
        <p:spPr>
          <a:xfrm>
            <a:off x="423300" y="1170000"/>
            <a:ext cx="7887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//Ejemplos de inicialización de variables </a:t>
            </a:r>
            <a:endParaRPr b="0" i="0" sz="15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miByte = -128; // valor extremo inferior hasta aca llegamos con byte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miByte2 = 127; // valor extremo superior hasta aca llegamos con byte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miShort = -32768;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miShort2 = 32767;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miInt = -2000000000;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miInt2 = 3000000000; //evaluaremos que ocurre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miLong = 922_117_036_854_775_808;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miReal = 2.56F;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miReal2 = 2.56;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9b068b2f6_0_200"/>
          <p:cNvSpPr txBox="1"/>
          <p:nvPr>
            <p:ph type="title"/>
          </p:nvPr>
        </p:nvSpPr>
        <p:spPr>
          <a:xfrm>
            <a:off x="4233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Inicialización de variables </a:t>
            </a:r>
            <a:endParaRPr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g139b068b2f6_0_200"/>
          <p:cNvSpPr txBox="1"/>
          <p:nvPr/>
        </p:nvSpPr>
        <p:spPr>
          <a:xfrm>
            <a:off x="423300" y="1170000"/>
            <a:ext cx="7887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//Inicialización de variables del tipo caracter 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respuesta = 'S';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//Inicialización de variables del tipo booleano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evaluacion = true;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2"/>
                </a:solidFill>
              </a:rPr>
              <a:t>¡Feliz día estudiantes!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Vamos a comenzar a grabar la clase</a:t>
            </a:r>
            <a:endParaRPr/>
          </a:p>
        </p:txBody>
      </p:sp>
      <p:sp>
        <p:nvSpPr>
          <p:cNvPr id="210" name="Google Shape;210;p2"/>
          <p:cNvSpPr txBox="1"/>
          <p:nvPr/>
        </p:nvSpPr>
        <p:spPr>
          <a:xfrm>
            <a:off x="7324550" y="3494050"/>
            <a:ext cx="134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​🎉​🎇​</a:t>
            </a:r>
            <a:endParaRPr sz="3000"/>
          </a:p>
        </p:txBody>
      </p:sp>
      <p:sp>
        <p:nvSpPr>
          <p:cNvPr id="211" name="Google Shape;211;p2"/>
          <p:cNvSpPr txBox="1"/>
          <p:nvPr/>
        </p:nvSpPr>
        <p:spPr>
          <a:xfrm>
            <a:off x="506525" y="1170000"/>
            <a:ext cx="134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​🎉​🎇​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9b068b2f6_0_335"/>
          <p:cNvSpPr txBox="1"/>
          <p:nvPr>
            <p:ph type="ctrTitle"/>
          </p:nvPr>
        </p:nvSpPr>
        <p:spPr>
          <a:xfrm>
            <a:off x="550350" y="1495775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Operadores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9b068b2f6_0_64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Operadores aritméticos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g139b068b2f6_0_643"/>
          <p:cNvSpPr txBox="1"/>
          <p:nvPr>
            <p:ph idx="1" type="body"/>
          </p:nvPr>
        </p:nvSpPr>
        <p:spPr>
          <a:xfrm>
            <a:off x="432000" y="1736700"/>
            <a:ext cx="82800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ES"/>
              <a:t>Consta de los operadores fundamentales de la aritmética</a:t>
            </a:r>
            <a:r>
              <a:rPr lang="es-ES"/>
              <a:t> con el agregado de la potencia y el módulo o residuo, que devuelve el resto entero que se produce al realizar un cociente entre dos números enteros.</a:t>
            </a:r>
            <a:endParaRPr/>
          </a:p>
        </p:txBody>
      </p:sp>
      <p:sp>
        <p:nvSpPr>
          <p:cNvPr id="333" name="Google Shape;333;g139b068b2f6_0_643"/>
          <p:cNvSpPr txBox="1"/>
          <p:nvPr/>
        </p:nvSpPr>
        <p:spPr>
          <a:xfrm>
            <a:off x="6125850" y="3697750"/>
            <a:ext cx="25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Carlos E. Cimino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g139b068b2f6_0_643"/>
          <p:cNvSpPr/>
          <p:nvPr/>
        </p:nvSpPr>
        <p:spPr>
          <a:xfrm>
            <a:off x="431810" y="1188375"/>
            <a:ext cx="2476500" cy="60960"/>
          </a:xfrm>
          <a:custGeom>
            <a:rect b="b" l="l" r="r" t="t"/>
            <a:pathLst>
              <a:path extrusionOk="0" h="76200" w="3095625">
                <a:moveTo>
                  <a:pt x="3095625" y="0"/>
                </a:moveTo>
                <a:lnTo>
                  <a:pt x="0" y="0"/>
                </a:lnTo>
                <a:lnTo>
                  <a:pt x="0" y="19050"/>
                </a:lnTo>
                <a:lnTo>
                  <a:pt x="0" y="76200"/>
                </a:lnTo>
                <a:lnTo>
                  <a:pt x="1219200" y="76200"/>
                </a:lnTo>
                <a:lnTo>
                  <a:pt x="1219200" y="19050"/>
                </a:lnTo>
                <a:lnTo>
                  <a:pt x="3095625" y="19050"/>
                </a:lnTo>
                <a:lnTo>
                  <a:pt x="3095625" y="0"/>
                </a:lnTo>
                <a:close/>
              </a:path>
            </a:pathLst>
          </a:custGeom>
          <a:solidFill>
            <a:srgbClr val="EDB6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g139b068b2f6_0_649"/>
          <p:cNvGraphicFramePr/>
          <p:nvPr/>
        </p:nvGraphicFramePr>
        <p:xfrm>
          <a:off x="623450" y="80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{F4180F23-AD45-4031-BC29-F01A4C59D6B3}</a:tableStyleId>
              </a:tblPr>
              <a:tblGrid>
                <a:gridCol w="1461850"/>
                <a:gridCol w="1005075"/>
                <a:gridCol w="986925"/>
                <a:gridCol w="1237775"/>
                <a:gridCol w="33971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/>
                        <a:t>Operador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</a:rPr>
                        <a:t>Nombre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</a:rPr>
                        <a:t>Ejemplo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</a:rPr>
                        <a:t>Resultado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</a:tr>
              <a:tr h="46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+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Suma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12 + 3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Devuelve la suma de dos expresiones.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4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Resta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12 - 3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Devuelve la resta de dos expresiones.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Multiplicación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12 * 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36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Devuelve la resta de dos expresiones.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61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/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División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12 / 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Devuelve el cociente de dos expresiones.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>
                          <a:solidFill>
                            <a:srgbClr val="1B1B1B"/>
                          </a:solidFill>
                        </a:rPr>
                        <a:t>Math.pow(base, exponente)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Potencia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12 ^ 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1728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Devuelve la potencia entre dos expresiones.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Módulo o Residuo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12 % 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Devuelve el resto del cociente entre dos enteros.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0" name="Google Shape;340;g139b068b2f6_0_649"/>
          <p:cNvSpPr txBox="1"/>
          <p:nvPr/>
        </p:nvSpPr>
        <p:spPr>
          <a:xfrm>
            <a:off x="623450" y="93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​✏️​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9b068b2f6_0_747"/>
          <p:cNvSpPr/>
          <p:nvPr/>
        </p:nvSpPr>
        <p:spPr>
          <a:xfrm>
            <a:off x="431810" y="1188375"/>
            <a:ext cx="2476500" cy="60960"/>
          </a:xfrm>
          <a:custGeom>
            <a:rect b="b" l="l" r="r" t="t"/>
            <a:pathLst>
              <a:path extrusionOk="0" h="76200" w="3095625">
                <a:moveTo>
                  <a:pt x="3095625" y="0"/>
                </a:moveTo>
                <a:lnTo>
                  <a:pt x="0" y="0"/>
                </a:lnTo>
                <a:lnTo>
                  <a:pt x="0" y="19050"/>
                </a:lnTo>
                <a:lnTo>
                  <a:pt x="0" y="76200"/>
                </a:lnTo>
                <a:lnTo>
                  <a:pt x="1219200" y="76200"/>
                </a:lnTo>
                <a:lnTo>
                  <a:pt x="1219200" y="19050"/>
                </a:lnTo>
                <a:lnTo>
                  <a:pt x="3095625" y="19050"/>
                </a:lnTo>
                <a:lnTo>
                  <a:pt x="3095625" y="0"/>
                </a:lnTo>
                <a:close/>
              </a:path>
            </a:pathLst>
          </a:custGeom>
          <a:solidFill>
            <a:srgbClr val="EDB6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39b068b2f6_0_747"/>
          <p:cNvSpPr txBox="1"/>
          <p:nvPr/>
        </p:nvSpPr>
        <p:spPr>
          <a:xfrm>
            <a:off x="643017" y="1331618"/>
            <a:ext cx="73575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675">
            <a:spAutoFit/>
          </a:bodyPr>
          <a:lstStyle/>
          <a:p>
            <a:pPr indent="0" lvl="0" marL="127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E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operador de asignación simple es igual (=), que asigna el valor de su operando derecho a su operando izquierdo.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E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Combinados o compuestos, resumen una operación aritmética cuando involucra a la misma variable en la operación: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39b068b2f6_0_747"/>
          <p:cNvSpPr txBox="1"/>
          <p:nvPr>
            <p:ph type="title"/>
          </p:nvPr>
        </p:nvSpPr>
        <p:spPr>
          <a:xfrm>
            <a:off x="442313" y="789150"/>
            <a:ext cx="8503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1" lang="es-ES" sz="240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Operadores de Asignación - Continuación ​✏️​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48" name="Google Shape;348;g139b068b2f6_0_747"/>
          <p:cNvGraphicFramePr/>
          <p:nvPr/>
        </p:nvGraphicFramePr>
        <p:xfrm>
          <a:off x="1112520" y="23557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{9353BFA7-44B2-4B9A-98E2-0266EDE11A45}</a:tableStyleId>
              </a:tblPr>
              <a:tblGrid>
                <a:gridCol w="1047500"/>
                <a:gridCol w="2095500"/>
                <a:gridCol w="4019300"/>
              </a:tblGrid>
              <a:tr h="3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Anotación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625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B6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Significado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625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B6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Ejemplo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625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B62A"/>
                    </a:solidFill>
                  </a:tcPr>
                </a:tc>
              </a:tr>
              <a:tr h="3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175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Asignación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a=5 equivale a decir que a toma el valor 5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AD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" name="Google Shape;349;g139b068b2f6_0_747"/>
          <p:cNvGraphicFramePr/>
          <p:nvPr/>
        </p:nvGraphicFramePr>
        <p:xfrm>
          <a:off x="1112520" y="3112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{9353BFA7-44B2-4B9A-98E2-0266EDE11A45}</a:tableStyleId>
              </a:tblPr>
              <a:tblGrid>
                <a:gridCol w="998725"/>
                <a:gridCol w="2503950"/>
                <a:gridCol w="3659650"/>
              </a:tblGrid>
              <a:tr h="271925">
                <a:tc>
                  <a:txBody>
                    <a:bodyPr/>
                    <a:lstStyle/>
                    <a:p>
                      <a:pPr indent="0" lvl="0" marL="0" marR="393700" rtl="0" algn="r">
                        <a:lnSpc>
                          <a:spcPct val="118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4800" rtl="0" algn="ctr">
                        <a:lnSpc>
                          <a:spcPct val="118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Suma a si mismo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98500" marR="0" rtl="0" algn="l">
                        <a:lnSpc>
                          <a:spcPct val="118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a+=5 equivale a decir a = a+5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4064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625" marB="0" marR="0" marL="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4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Resta a si mismo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625" marB="0" marR="0" marL="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36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a-=5 equivale a decir a = a-5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625" marB="0" marR="0" marL="0">
                    <a:solidFill>
                      <a:srgbClr val="DADADA"/>
                    </a:solidFill>
                  </a:tcPr>
                </a:tc>
              </a:tr>
              <a:tr h="357825">
                <a:tc>
                  <a:txBody>
                    <a:bodyPr/>
                    <a:lstStyle/>
                    <a:p>
                      <a:pPr indent="0" lvl="0" marL="0" marR="4064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4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Divide a si mismo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36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a/=5 equivale a decir a = a/5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0" marB="0" marR="0" marL="0">
                    <a:solidFill>
                      <a:srgbClr val="FFFFFF"/>
                    </a:solidFill>
                  </a:tcPr>
                </a:tc>
              </a:tr>
              <a:tr h="342575">
                <a:tc>
                  <a:txBody>
                    <a:bodyPr/>
                    <a:lstStyle/>
                    <a:p>
                      <a:pPr indent="0" lvl="0" marL="0" marR="3937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625" marB="0" marR="0" marL="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4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Multiplica a si mismo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625" marB="0" marR="0" marL="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3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a*=5 equivale a decir a = a*5</a:t>
                      </a:r>
                      <a:endParaRPr sz="12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625" marB="0" marR="0" marL="0">
                    <a:solidFill>
                      <a:srgbClr val="DADADA"/>
                    </a:solidFill>
                  </a:tcPr>
                </a:tc>
              </a:tr>
            </a:tbl>
          </a:graphicData>
        </a:graphic>
      </p:graphicFrame>
      <p:sp>
        <p:nvSpPr>
          <p:cNvPr id="350" name="Google Shape;350;g139b068b2f6_0_747"/>
          <p:cNvSpPr/>
          <p:nvPr/>
        </p:nvSpPr>
        <p:spPr>
          <a:xfrm>
            <a:off x="8275319" y="3720396"/>
            <a:ext cx="7620" cy="358140"/>
          </a:xfrm>
          <a:custGeom>
            <a:rect b="b" l="l" r="r" t="t"/>
            <a:pathLst>
              <a:path extrusionOk="0" h="447675" w="9525">
                <a:moveTo>
                  <a:pt x="9524" y="447674"/>
                </a:moveTo>
                <a:lnTo>
                  <a:pt x="0" y="447674"/>
                </a:lnTo>
                <a:lnTo>
                  <a:pt x="0" y="0"/>
                </a:lnTo>
                <a:lnTo>
                  <a:pt x="9524" y="0"/>
                </a:lnTo>
                <a:lnTo>
                  <a:pt x="9524" y="447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39b068b2f6_0_747"/>
          <p:cNvSpPr/>
          <p:nvPr/>
        </p:nvSpPr>
        <p:spPr>
          <a:xfrm>
            <a:off x="4251959" y="3720396"/>
            <a:ext cx="7620" cy="358140"/>
          </a:xfrm>
          <a:custGeom>
            <a:rect b="b" l="l" r="r" t="t"/>
            <a:pathLst>
              <a:path extrusionOk="0" h="447675" w="9525">
                <a:moveTo>
                  <a:pt x="9524" y="447674"/>
                </a:moveTo>
                <a:lnTo>
                  <a:pt x="0" y="447674"/>
                </a:lnTo>
                <a:lnTo>
                  <a:pt x="0" y="0"/>
                </a:lnTo>
                <a:lnTo>
                  <a:pt x="9524" y="0"/>
                </a:lnTo>
                <a:lnTo>
                  <a:pt x="9524" y="447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39b068b2f6_0_747"/>
          <p:cNvSpPr/>
          <p:nvPr/>
        </p:nvSpPr>
        <p:spPr>
          <a:xfrm>
            <a:off x="1104890" y="4071090"/>
            <a:ext cx="7178040" cy="358140"/>
          </a:xfrm>
          <a:custGeom>
            <a:rect b="b" l="l" r="r" t="t"/>
            <a:pathLst>
              <a:path extrusionOk="0" h="447675" w="8972550">
                <a:moveTo>
                  <a:pt x="8972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8963025" y="438150"/>
                </a:lnTo>
                <a:lnTo>
                  <a:pt x="3943350" y="438150"/>
                </a:lnTo>
                <a:lnTo>
                  <a:pt x="3943350" y="9525"/>
                </a:lnTo>
                <a:lnTo>
                  <a:pt x="8963025" y="9525"/>
                </a:lnTo>
                <a:lnTo>
                  <a:pt x="8963025" y="0"/>
                </a:lnTo>
                <a:lnTo>
                  <a:pt x="3943350" y="0"/>
                </a:lnTo>
                <a:lnTo>
                  <a:pt x="3933825" y="0"/>
                </a:lnTo>
                <a:lnTo>
                  <a:pt x="3933825" y="9525"/>
                </a:lnTo>
                <a:lnTo>
                  <a:pt x="3933825" y="438150"/>
                </a:lnTo>
                <a:lnTo>
                  <a:pt x="1323975" y="438150"/>
                </a:lnTo>
                <a:lnTo>
                  <a:pt x="1323975" y="9525"/>
                </a:lnTo>
                <a:lnTo>
                  <a:pt x="3933825" y="9525"/>
                </a:lnTo>
                <a:lnTo>
                  <a:pt x="3933825" y="0"/>
                </a:lnTo>
                <a:lnTo>
                  <a:pt x="1323975" y="0"/>
                </a:lnTo>
                <a:lnTo>
                  <a:pt x="1314450" y="0"/>
                </a:lnTo>
                <a:lnTo>
                  <a:pt x="1314450" y="9525"/>
                </a:lnTo>
                <a:lnTo>
                  <a:pt x="1314450" y="438150"/>
                </a:lnTo>
                <a:lnTo>
                  <a:pt x="9525" y="438150"/>
                </a:lnTo>
                <a:lnTo>
                  <a:pt x="9525" y="9525"/>
                </a:lnTo>
                <a:lnTo>
                  <a:pt x="1314450" y="9525"/>
                </a:lnTo>
                <a:lnTo>
                  <a:pt x="13144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438150"/>
                </a:lnTo>
                <a:lnTo>
                  <a:pt x="0" y="447675"/>
                </a:lnTo>
                <a:lnTo>
                  <a:pt x="9525" y="447675"/>
                </a:lnTo>
                <a:lnTo>
                  <a:pt x="8972550" y="447675"/>
                </a:lnTo>
                <a:lnTo>
                  <a:pt x="8972550" y="438150"/>
                </a:lnTo>
                <a:lnTo>
                  <a:pt x="8972550" y="9525"/>
                </a:lnTo>
                <a:lnTo>
                  <a:pt x="89725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39b068b2f6_0_747"/>
          <p:cNvSpPr/>
          <p:nvPr/>
        </p:nvSpPr>
        <p:spPr>
          <a:xfrm>
            <a:off x="1104899" y="3720396"/>
            <a:ext cx="7620" cy="358140"/>
          </a:xfrm>
          <a:custGeom>
            <a:rect b="b" l="l" r="r" t="t"/>
            <a:pathLst>
              <a:path extrusionOk="0" h="447675" w="9525">
                <a:moveTo>
                  <a:pt x="9524" y="447674"/>
                </a:moveTo>
                <a:lnTo>
                  <a:pt x="0" y="447674"/>
                </a:lnTo>
                <a:lnTo>
                  <a:pt x="0" y="0"/>
                </a:lnTo>
                <a:lnTo>
                  <a:pt x="9524" y="0"/>
                </a:lnTo>
                <a:lnTo>
                  <a:pt x="9524" y="447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39b068b2f6_0_747"/>
          <p:cNvSpPr/>
          <p:nvPr/>
        </p:nvSpPr>
        <p:spPr>
          <a:xfrm>
            <a:off x="2156459" y="3720396"/>
            <a:ext cx="7620" cy="358140"/>
          </a:xfrm>
          <a:custGeom>
            <a:rect b="b" l="l" r="r" t="t"/>
            <a:pathLst>
              <a:path extrusionOk="0" h="447675" w="9525">
                <a:moveTo>
                  <a:pt x="9524" y="447674"/>
                </a:moveTo>
                <a:lnTo>
                  <a:pt x="0" y="447674"/>
                </a:lnTo>
                <a:lnTo>
                  <a:pt x="0" y="0"/>
                </a:lnTo>
                <a:lnTo>
                  <a:pt x="9524" y="0"/>
                </a:lnTo>
                <a:lnTo>
                  <a:pt x="9524" y="447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39b068b2f6_0_747"/>
          <p:cNvSpPr/>
          <p:nvPr/>
        </p:nvSpPr>
        <p:spPr>
          <a:xfrm>
            <a:off x="8275319" y="3034258"/>
            <a:ext cx="7620" cy="350520"/>
          </a:xfrm>
          <a:custGeom>
            <a:rect b="b" l="l" r="r" t="t"/>
            <a:pathLst>
              <a:path extrusionOk="0" h="438150" w="9525">
                <a:moveTo>
                  <a:pt x="9524" y="438149"/>
                </a:moveTo>
                <a:lnTo>
                  <a:pt x="0" y="438149"/>
                </a:lnTo>
                <a:lnTo>
                  <a:pt x="0" y="0"/>
                </a:lnTo>
                <a:lnTo>
                  <a:pt x="9524" y="0"/>
                </a:lnTo>
                <a:lnTo>
                  <a:pt x="9524" y="438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39b068b2f6_0_747"/>
          <p:cNvSpPr/>
          <p:nvPr/>
        </p:nvSpPr>
        <p:spPr>
          <a:xfrm>
            <a:off x="1104899" y="3034258"/>
            <a:ext cx="7620" cy="350520"/>
          </a:xfrm>
          <a:custGeom>
            <a:rect b="b" l="l" r="r" t="t"/>
            <a:pathLst>
              <a:path extrusionOk="0" h="438150" w="9525">
                <a:moveTo>
                  <a:pt x="9524" y="438149"/>
                </a:moveTo>
                <a:lnTo>
                  <a:pt x="0" y="438149"/>
                </a:lnTo>
                <a:lnTo>
                  <a:pt x="0" y="0"/>
                </a:lnTo>
                <a:lnTo>
                  <a:pt x="9524" y="0"/>
                </a:lnTo>
                <a:lnTo>
                  <a:pt x="9524" y="438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39b068b2f6_0_747"/>
          <p:cNvSpPr/>
          <p:nvPr/>
        </p:nvSpPr>
        <p:spPr>
          <a:xfrm>
            <a:off x="1104890" y="2348129"/>
            <a:ext cx="7178040" cy="1379220"/>
          </a:xfrm>
          <a:custGeom>
            <a:rect b="b" l="l" r="r" t="t"/>
            <a:pathLst>
              <a:path extrusionOk="0" h="1724025" w="8972550">
                <a:moveTo>
                  <a:pt x="8972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8963025" y="428625"/>
                </a:lnTo>
                <a:lnTo>
                  <a:pt x="8963025" y="438150"/>
                </a:lnTo>
                <a:lnTo>
                  <a:pt x="8963025" y="857250"/>
                </a:lnTo>
                <a:lnTo>
                  <a:pt x="3943350" y="857250"/>
                </a:lnTo>
                <a:lnTo>
                  <a:pt x="3943350" y="438150"/>
                </a:lnTo>
                <a:lnTo>
                  <a:pt x="8963025" y="438150"/>
                </a:lnTo>
                <a:lnTo>
                  <a:pt x="8963025" y="428625"/>
                </a:lnTo>
                <a:lnTo>
                  <a:pt x="3943350" y="428625"/>
                </a:lnTo>
                <a:lnTo>
                  <a:pt x="3943350" y="9525"/>
                </a:lnTo>
                <a:lnTo>
                  <a:pt x="8963025" y="9525"/>
                </a:lnTo>
                <a:lnTo>
                  <a:pt x="8963025" y="0"/>
                </a:lnTo>
                <a:lnTo>
                  <a:pt x="3943350" y="0"/>
                </a:lnTo>
                <a:lnTo>
                  <a:pt x="3933825" y="0"/>
                </a:lnTo>
                <a:lnTo>
                  <a:pt x="3933825" y="9525"/>
                </a:lnTo>
                <a:lnTo>
                  <a:pt x="3933825" y="1714487"/>
                </a:lnTo>
                <a:lnTo>
                  <a:pt x="1323975" y="1714487"/>
                </a:lnTo>
                <a:lnTo>
                  <a:pt x="1323975" y="1295400"/>
                </a:lnTo>
                <a:lnTo>
                  <a:pt x="3933825" y="1295400"/>
                </a:lnTo>
                <a:lnTo>
                  <a:pt x="3933825" y="1285875"/>
                </a:lnTo>
                <a:lnTo>
                  <a:pt x="1323975" y="1285875"/>
                </a:lnTo>
                <a:lnTo>
                  <a:pt x="1323975" y="866775"/>
                </a:lnTo>
                <a:lnTo>
                  <a:pt x="3933825" y="866775"/>
                </a:lnTo>
                <a:lnTo>
                  <a:pt x="3933825" y="857250"/>
                </a:lnTo>
                <a:lnTo>
                  <a:pt x="1323975" y="857250"/>
                </a:lnTo>
                <a:lnTo>
                  <a:pt x="1323975" y="438150"/>
                </a:lnTo>
                <a:lnTo>
                  <a:pt x="1323975" y="428625"/>
                </a:lnTo>
                <a:lnTo>
                  <a:pt x="1314450" y="428625"/>
                </a:lnTo>
                <a:lnTo>
                  <a:pt x="1314450" y="438150"/>
                </a:lnTo>
                <a:lnTo>
                  <a:pt x="1314450" y="857250"/>
                </a:lnTo>
                <a:lnTo>
                  <a:pt x="9525" y="857250"/>
                </a:lnTo>
                <a:lnTo>
                  <a:pt x="9525" y="438150"/>
                </a:lnTo>
                <a:lnTo>
                  <a:pt x="1314450" y="438150"/>
                </a:lnTo>
                <a:lnTo>
                  <a:pt x="1314450" y="428625"/>
                </a:lnTo>
                <a:lnTo>
                  <a:pt x="9525" y="428625"/>
                </a:lnTo>
                <a:lnTo>
                  <a:pt x="9525" y="9525"/>
                </a:lnTo>
                <a:lnTo>
                  <a:pt x="1314450" y="9525"/>
                </a:lnTo>
                <a:lnTo>
                  <a:pt x="1323975" y="9525"/>
                </a:lnTo>
                <a:lnTo>
                  <a:pt x="3933825" y="9525"/>
                </a:lnTo>
                <a:lnTo>
                  <a:pt x="3933825" y="0"/>
                </a:lnTo>
                <a:lnTo>
                  <a:pt x="1323975" y="0"/>
                </a:lnTo>
                <a:lnTo>
                  <a:pt x="13144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428625"/>
                </a:lnTo>
                <a:lnTo>
                  <a:pt x="0" y="438150"/>
                </a:ln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1314450" y="866775"/>
                </a:lnTo>
                <a:lnTo>
                  <a:pt x="1314450" y="1285875"/>
                </a:lnTo>
                <a:lnTo>
                  <a:pt x="1314450" y="1295400"/>
                </a:lnTo>
                <a:lnTo>
                  <a:pt x="1314450" y="1714487"/>
                </a:lnTo>
                <a:lnTo>
                  <a:pt x="9525" y="1714487"/>
                </a:lnTo>
                <a:lnTo>
                  <a:pt x="9525" y="1295400"/>
                </a:lnTo>
                <a:lnTo>
                  <a:pt x="1314450" y="1295400"/>
                </a:lnTo>
                <a:lnTo>
                  <a:pt x="1314450" y="1285875"/>
                </a:lnTo>
                <a:lnTo>
                  <a:pt x="9525" y="1285875"/>
                </a:lnTo>
                <a:lnTo>
                  <a:pt x="0" y="1285875"/>
                </a:lnTo>
                <a:lnTo>
                  <a:pt x="0" y="1295400"/>
                </a:lnTo>
                <a:lnTo>
                  <a:pt x="0" y="1714487"/>
                </a:lnTo>
                <a:lnTo>
                  <a:pt x="0" y="1724012"/>
                </a:lnTo>
                <a:lnTo>
                  <a:pt x="9525" y="1724012"/>
                </a:lnTo>
                <a:lnTo>
                  <a:pt x="8972550" y="1724012"/>
                </a:lnTo>
                <a:lnTo>
                  <a:pt x="8972550" y="1714487"/>
                </a:lnTo>
                <a:lnTo>
                  <a:pt x="8972550" y="1295400"/>
                </a:lnTo>
                <a:lnTo>
                  <a:pt x="8972550" y="1285875"/>
                </a:lnTo>
                <a:lnTo>
                  <a:pt x="8963025" y="1285875"/>
                </a:lnTo>
                <a:lnTo>
                  <a:pt x="8963025" y="1295400"/>
                </a:lnTo>
                <a:lnTo>
                  <a:pt x="8963025" y="1714487"/>
                </a:lnTo>
                <a:lnTo>
                  <a:pt x="3943350" y="1714487"/>
                </a:lnTo>
                <a:lnTo>
                  <a:pt x="3943350" y="1295400"/>
                </a:lnTo>
                <a:lnTo>
                  <a:pt x="8963025" y="1295400"/>
                </a:lnTo>
                <a:lnTo>
                  <a:pt x="8963025" y="1285875"/>
                </a:lnTo>
                <a:lnTo>
                  <a:pt x="3943350" y="1285875"/>
                </a:lnTo>
                <a:lnTo>
                  <a:pt x="3943350" y="866775"/>
                </a:lnTo>
                <a:lnTo>
                  <a:pt x="8963025" y="866775"/>
                </a:lnTo>
                <a:lnTo>
                  <a:pt x="8972550" y="866775"/>
                </a:lnTo>
                <a:lnTo>
                  <a:pt x="8972550" y="857250"/>
                </a:lnTo>
                <a:lnTo>
                  <a:pt x="8972550" y="438150"/>
                </a:lnTo>
                <a:lnTo>
                  <a:pt x="8972550" y="428625"/>
                </a:lnTo>
                <a:lnTo>
                  <a:pt x="8972550" y="9525"/>
                </a:lnTo>
                <a:lnTo>
                  <a:pt x="89725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39b068b2f6_0_747"/>
          <p:cNvSpPr/>
          <p:nvPr/>
        </p:nvSpPr>
        <p:spPr>
          <a:xfrm>
            <a:off x="2156459" y="2348120"/>
            <a:ext cx="7620" cy="350520"/>
          </a:xfrm>
          <a:custGeom>
            <a:rect b="b" l="l" r="r" t="t"/>
            <a:pathLst>
              <a:path extrusionOk="0" h="438150" w="9525">
                <a:moveTo>
                  <a:pt x="9524" y="438149"/>
                </a:moveTo>
                <a:lnTo>
                  <a:pt x="0" y="438149"/>
                </a:lnTo>
                <a:lnTo>
                  <a:pt x="0" y="0"/>
                </a:lnTo>
                <a:lnTo>
                  <a:pt x="9524" y="0"/>
                </a:lnTo>
                <a:lnTo>
                  <a:pt x="9524" y="438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9b068b2f6_0_764"/>
          <p:cNvSpPr txBox="1"/>
          <p:nvPr/>
        </p:nvSpPr>
        <p:spPr>
          <a:xfrm>
            <a:off x="441850" y="1415350"/>
            <a:ext cx="8702100" cy="22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675">
            <a:spAutoFit/>
          </a:bodyPr>
          <a:lstStyle/>
          <a:p>
            <a:pPr indent="-374650" lvl="0" marL="4572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Montserrat"/>
              <a:buChar char="●"/>
            </a:pPr>
            <a:r>
              <a:rPr b="0" i="0" lang="es-ES" sz="2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Son utilizados especialmente y en particular cuando las variables son incrementadas o decrementadas en 1</a:t>
            </a:r>
            <a:endParaRPr b="0" i="0" sz="2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114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114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114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-ES" sz="2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++a </a:t>
            </a:r>
            <a:r>
              <a:rPr b="0" i="0" lang="es-ES" sz="2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 es lo mismo que </a:t>
            </a:r>
            <a:r>
              <a:rPr b="1" i="0" lang="es-ES" sz="2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a= a+1;</a:t>
            </a:r>
            <a:endParaRPr b="1" i="0" sz="2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g139b068b2f6_0_764"/>
          <p:cNvSpPr txBox="1"/>
          <p:nvPr>
            <p:ph type="title"/>
          </p:nvPr>
        </p:nvSpPr>
        <p:spPr>
          <a:xfrm>
            <a:off x="442313" y="728700"/>
            <a:ext cx="8503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1" lang="es-ES" sz="280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Operadores Incrementales </a:t>
            </a:r>
            <a:endParaRPr b="1" sz="2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g139b068b2f6_0_764"/>
          <p:cNvSpPr/>
          <p:nvPr/>
        </p:nvSpPr>
        <p:spPr>
          <a:xfrm>
            <a:off x="8275319" y="3720396"/>
            <a:ext cx="7620" cy="358140"/>
          </a:xfrm>
          <a:custGeom>
            <a:rect b="b" l="l" r="r" t="t"/>
            <a:pathLst>
              <a:path extrusionOk="0" h="447675" w="9525">
                <a:moveTo>
                  <a:pt x="9524" y="447674"/>
                </a:moveTo>
                <a:lnTo>
                  <a:pt x="0" y="447674"/>
                </a:lnTo>
                <a:lnTo>
                  <a:pt x="0" y="0"/>
                </a:lnTo>
                <a:lnTo>
                  <a:pt x="9524" y="0"/>
                </a:lnTo>
                <a:lnTo>
                  <a:pt x="9524" y="447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39b068b2f6_0_764"/>
          <p:cNvSpPr/>
          <p:nvPr/>
        </p:nvSpPr>
        <p:spPr>
          <a:xfrm>
            <a:off x="4251959" y="3720396"/>
            <a:ext cx="7620" cy="358140"/>
          </a:xfrm>
          <a:custGeom>
            <a:rect b="b" l="l" r="r" t="t"/>
            <a:pathLst>
              <a:path extrusionOk="0" h="447675" w="9525">
                <a:moveTo>
                  <a:pt x="9524" y="447674"/>
                </a:moveTo>
                <a:lnTo>
                  <a:pt x="0" y="447674"/>
                </a:lnTo>
                <a:lnTo>
                  <a:pt x="0" y="0"/>
                </a:lnTo>
                <a:lnTo>
                  <a:pt x="9524" y="0"/>
                </a:lnTo>
                <a:lnTo>
                  <a:pt x="9524" y="447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39b068b2f6_0_764"/>
          <p:cNvSpPr/>
          <p:nvPr/>
        </p:nvSpPr>
        <p:spPr>
          <a:xfrm>
            <a:off x="1104890" y="4071090"/>
            <a:ext cx="7178040" cy="358140"/>
          </a:xfrm>
          <a:custGeom>
            <a:rect b="b" l="l" r="r" t="t"/>
            <a:pathLst>
              <a:path extrusionOk="0" h="447675" w="8972550">
                <a:moveTo>
                  <a:pt x="8972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8963025" y="438150"/>
                </a:lnTo>
                <a:lnTo>
                  <a:pt x="3943350" y="438150"/>
                </a:lnTo>
                <a:lnTo>
                  <a:pt x="3943350" y="9525"/>
                </a:lnTo>
                <a:lnTo>
                  <a:pt x="8963025" y="9525"/>
                </a:lnTo>
                <a:lnTo>
                  <a:pt x="8963025" y="0"/>
                </a:lnTo>
                <a:lnTo>
                  <a:pt x="3943350" y="0"/>
                </a:lnTo>
                <a:lnTo>
                  <a:pt x="3933825" y="0"/>
                </a:lnTo>
                <a:lnTo>
                  <a:pt x="3933825" y="9525"/>
                </a:lnTo>
                <a:lnTo>
                  <a:pt x="3933825" y="438150"/>
                </a:lnTo>
                <a:lnTo>
                  <a:pt x="1323975" y="438150"/>
                </a:lnTo>
                <a:lnTo>
                  <a:pt x="1323975" y="9525"/>
                </a:lnTo>
                <a:lnTo>
                  <a:pt x="3933825" y="9525"/>
                </a:lnTo>
                <a:lnTo>
                  <a:pt x="3933825" y="0"/>
                </a:lnTo>
                <a:lnTo>
                  <a:pt x="1323975" y="0"/>
                </a:lnTo>
                <a:lnTo>
                  <a:pt x="1314450" y="0"/>
                </a:lnTo>
                <a:lnTo>
                  <a:pt x="1314450" y="9525"/>
                </a:lnTo>
                <a:lnTo>
                  <a:pt x="1314450" y="438150"/>
                </a:lnTo>
                <a:lnTo>
                  <a:pt x="9525" y="438150"/>
                </a:lnTo>
                <a:lnTo>
                  <a:pt x="9525" y="9525"/>
                </a:lnTo>
                <a:lnTo>
                  <a:pt x="1314450" y="9525"/>
                </a:lnTo>
                <a:lnTo>
                  <a:pt x="13144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438150"/>
                </a:lnTo>
                <a:lnTo>
                  <a:pt x="0" y="447675"/>
                </a:lnTo>
                <a:lnTo>
                  <a:pt x="9525" y="447675"/>
                </a:lnTo>
                <a:lnTo>
                  <a:pt x="8972550" y="447675"/>
                </a:lnTo>
                <a:lnTo>
                  <a:pt x="8972550" y="438150"/>
                </a:lnTo>
                <a:lnTo>
                  <a:pt x="8972550" y="9525"/>
                </a:lnTo>
                <a:lnTo>
                  <a:pt x="89725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39b068b2f6_0_764"/>
          <p:cNvSpPr/>
          <p:nvPr/>
        </p:nvSpPr>
        <p:spPr>
          <a:xfrm>
            <a:off x="1104899" y="3720396"/>
            <a:ext cx="7620" cy="358140"/>
          </a:xfrm>
          <a:custGeom>
            <a:rect b="b" l="l" r="r" t="t"/>
            <a:pathLst>
              <a:path extrusionOk="0" h="447675" w="9525">
                <a:moveTo>
                  <a:pt x="9524" y="447674"/>
                </a:moveTo>
                <a:lnTo>
                  <a:pt x="0" y="447674"/>
                </a:lnTo>
                <a:lnTo>
                  <a:pt x="0" y="0"/>
                </a:lnTo>
                <a:lnTo>
                  <a:pt x="9524" y="0"/>
                </a:lnTo>
                <a:lnTo>
                  <a:pt x="9524" y="447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39b068b2f6_0_764"/>
          <p:cNvSpPr/>
          <p:nvPr/>
        </p:nvSpPr>
        <p:spPr>
          <a:xfrm>
            <a:off x="2156459" y="3720396"/>
            <a:ext cx="7620" cy="358140"/>
          </a:xfrm>
          <a:custGeom>
            <a:rect b="b" l="l" r="r" t="t"/>
            <a:pathLst>
              <a:path extrusionOk="0" h="447675" w="9525">
                <a:moveTo>
                  <a:pt x="9524" y="447674"/>
                </a:moveTo>
                <a:lnTo>
                  <a:pt x="0" y="447674"/>
                </a:lnTo>
                <a:lnTo>
                  <a:pt x="0" y="0"/>
                </a:lnTo>
                <a:lnTo>
                  <a:pt x="9524" y="0"/>
                </a:lnTo>
                <a:lnTo>
                  <a:pt x="9524" y="447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39b068b2f6_0_764"/>
          <p:cNvSpPr/>
          <p:nvPr/>
        </p:nvSpPr>
        <p:spPr>
          <a:xfrm>
            <a:off x="8275319" y="3034258"/>
            <a:ext cx="7620" cy="350520"/>
          </a:xfrm>
          <a:custGeom>
            <a:rect b="b" l="l" r="r" t="t"/>
            <a:pathLst>
              <a:path extrusionOk="0" h="438150" w="9525">
                <a:moveTo>
                  <a:pt x="9524" y="438149"/>
                </a:moveTo>
                <a:lnTo>
                  <a:pt x="0" y="438149"/>
                </a:lnTo>
                <a:lnTo>
                  <a:pt x="0" y="0"/>
                </a:lnTo>
                <a:lnTo>
                  <a:pt x="9524" y="0"/>
                </a:lnTo>
                <a:lnTo>
                  <a:pt x="9524" y="438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39b068b2f6_0_764"/>
          <p:cNvSpPr/>
          <p:nvPr/>
        </p:nvSpPr>
        <p:spPr>
          <a:xfrm>
            <a:off x="1104899" y="3034258"/>
            <a:ext cx="7620" cy="350520"/>
          </a:xfrm>
          <a:custGeom>
            <a:rect b="b" l="l" r="r" t="t"/>
            <a:pathLst>
              <a:path extrusionOk="0" h="438150" w="9525">
                <a:moveTo>
                  <a:pt x="9524" y="438149"/>
                </a:moveTo>
                <a:lnTo>
                  <a:pt x="0" y="438149"/>
                </a:lnTo>
                <a:lnTo>
                  <a:pt x="0" y="0"/>
                </a:lnTo>
                <a:lnTo>
                  <a:pt x="9524" y="0"/>
                </a:lnTo>
                <a:lnTo>
                  <a:pt x="9524" y="438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39b068b2f6_0_764"/>
          <p:cNvSpPr/>
          <p:nvPr/>
        </p:nvSpPr>
        <p:spPr>
          <a:xfrm>
            <a:off x="2156459" y="2348120"/>
            <a:ext cx="7620" cy="350520"/>
          </a:xfrm>
          <a:custGeom>
            <a:rect b="b" l="l" r="r" t="t"/>
            <a:pathLst>
              <a:path extrusionOk="0" h="438150" w="9525">
                <a:moveTo>
                  <a:pt x="9524" y="438149"/>
                </a:moveTo>
                <a:lnTo>
                  <a:pt x="0" y="438149"/>
                </a:lnTo>
                <a:lnTo>
                  <a:pt x="0" y="0"/>
                </a:lnTo>
                <a:lnTo>
                  <a:pt x="9524" y="0"/>
                </a:lnTo>
                <a:lnTo>
                  <a:pt x="9524" y="438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39b068b2f6_0_764"/>
          <p:cNvSpPr/>
          <p:nvPr/>
        </p:nvSpPr>
        <p:spPr>
          <a:xfrm>
            <a:off x="431810" y="1188375"/>
            <a:ext cx="2476500" cy="60960"/>
          </a:xfrm>
          <a:custGeom>
            <a:rect b="b" l="l" r="r" t="t"/>
            <a:pathLst>
              <a:path extrusionOk="0" h="76200" w="3095625">
                <a:moveTo>
                  <a:pt x="3095625" y="0"/>
                </a:moveTo>
                <a:lnTo>
                  <a:pt x="0" y="0"/>
                </a:lnTo>
                <a:lnTo>
                  <a:pt x="0" y="19050"/>
                </a:lnTo>
                <a:lnTo>
                  <a:pt x="0" y="76200"/>
                </a:lnTo>
                <a:lnTo>
                  <a:pt x="1219200" y="76200"/>
                </a:lnTo>
                <a:lnTo>
                  <a:pt x="1219200" y="19050"/>
                </a:lnTo>
                <a:lnTo>
                  <a:pt x="3095625" y="19050"/>
                </a:lnTo>
                <a:lnTo>
                  <a:pt x="3095625" y="0"/>
                </a:lnTo>
                <a:close/>
              </a:path>
            </a:pathLst>
          </a:custGeom>
          <a:solidFill>
            <a:srgbClr val="EDB6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9b068b2f6_0_777"/>
          <p:cNvSpPr/>
          <p:nvPr/>
        </p:nvSpPr>
        <p:spPr>
          <a:xfrm>
            <a:off x="1049065" y="2858790"/>
            <a:ext cx="7178040" cy="358140"/>
          </a:xfrm>
          <a:custGeom>
            <a:rect b="b" l="l" r="r" t="t"/>
            <a:pathLst>
              <a:path extrusionOk="0" h="447675" w="8972550">
                <a:moveTo>
                  <a:pt x="8972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8963025" y="438150"/>
                </a:lnTo>
                <a:lnTo>
                  <a:pt x="3943350" y="438150"/>
                </a:lnTo>
                <a:lnTo>
                  <a:pt x="3943350" y="9525"/>
                </a:lnTo>
                <a:lnTo>
                  <a:pt x="8963025" y="9525"/>
                </a:lnTo>
                <a:lnTo>
                  <a:pt x="8963025" y="0"/>
                </a:lnTo>
                <a:lnTo>
                  <a:pt x="3943350" y="0"/>
                </a:lnTo>
                <a:lnTo>
                  <a:pt x="3933825" y="0"/>
                </a:lnTo>
                <a:lnTo>
                  <a:pt x="3933825" y="9525"/>
                </a:lnTo>
                <a:lnTo>
                  <a:pt x="3933825" y="438150"/>
                </a:lnTo>
                <a:lnTo>
                  <a:pt x="1323975" y="438150"/>
                </a:lnTo>
                <a:lnTo>
                  <a:pt x="1323975" y="9525"/>
                </a:lnTo>
                <a:lnTo>
                  <a:pt x="3933825" y="9525"/>
                </a:lnTo>
                <a:lnTo>
                  <a:pt x="3933825" y="0"/>
                </a:lnTo>
                <a:lnTo>
                  <a:pt x="1323975" y="0"/>
                </a:lnTo>
                <a:lnTo>
                  <a:pt x="1314450" y="0"/>
                </a:lnTo>
                <a:lnTo>
                  <a:pt x="1314450" y="9525"/>
                </a:lnTo>
                <a:lnTo>
                  <a:pt x="1314450" y="438150"/>
                </a:lnTo>
                <a:lnTo>
                  <a:pt x="9525" y="438150"/>
                </a:lnTo>
                <a:lnTo>
                  <a:pt x="9525" y="9525"/>
                </a:lnTo>
                <a:lnTo>
                  <a:pt x="1314450" y="9525"/>
                </a:lnTo>
                <a:lnTo>
                  <a:pt x="13144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438150"/>
                </a:lnTo>
                <a:lnTo>
                  <a:pt x="0" y="447675"/>
                </a:lnTo>
                <a:lnTo>
                  <a:pt x="9525" y="447675"/>
                </a:lnTo>
                <a:lnTo>
                  <a:pt x="8972550" y="447675"/>
                </a:lnTo>
                <a:lnTo>
                  <a:pt x="8972550" y="438150"/>
                </a:lnTo>
                <a:lnTo>
                  <a:pt x="8972550" y="9525"/>
                </a:lnTo>
                <a:lnTo>
                  <a:pt x="89725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39b068b2f6_0_777"/>
          <p:cNvSpPr/>
          <p:nvPr/>
        </p:nvSpPr>
        <p:spPr>
          <a:xfrm>
            <a:off x="1049065" y="1135829"/>
            <a:ext cx="7178040" cy="1379220"/>
          </a:xfrm>
          <a:custGeom>
            <a:rect b="b" l="l" r="r" t="t"/>
            <a:pathLst>
              <a:path extrusionOk="0" h="1724025" w="8972550">
                <a:moveTo>
                  <a:pt x="8972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8963025" y="428625"/>
                </a:lnTo>
                <a:lnTo>
                  <a:pt x="8963025" y="438150"/>
                </a:lnTo>
                <a:lnTo>
                  <a:pt x="8963025" y="857250"/>
                </a:lnTo>
                <a:lnTo>
                  <a:pt x="3943350" y="857250"/>
                </a:lnTo>
                <a:lnTo>
                  <a:pt x="3943350" y="438150"/>
                </a:lnTo>
                <a:lnTo>
                  <a:pt x="8963025" y="438150"/>
                </a:lnTo>
                <a:lnTo>
                  <a:pt x="8963025" y="428625"/>
                </a:lnTo>
                <a:lnTo>
                  <a:pt x="3943350" y="428625"/>
                </a:lnTo>
                <a:lnTo>
                  <a:pt x="3943350" y="9525"/>
                </a:lnTo>
                <a:lnTo>
                  <a:pt x="8963025" y="9525"/>
                </a:lnTo>
                <a:lnTo>
                  <a:pt x="8963025" y="0"/>
                </a:lnTo>
                <a:lnTo>
                  <a:pt x="3943350" y="0"/>
                </a:lnTo>
                <a:lnTo>
                  <a:pt x="3933825" y="0"/>
                </a:lnTo>
                <a:lnTo>
                  <a:pt x="3933825" y="9525"/>
                </a:lnTo>
                <a:lnTo>
                  <a:pt x="3933825" y="1714487"/>
                </a:lnTo>
                <a:lnTo>
                  <a:pt x="1323975" y="1714487"/>
                </a:lnTo>
                <a:lnTo>
                  <a:pt x="1323975" y="1295400"/>
                </a:lnTo>
                <a:lnTo>
                  <a:pt x="3933825" y="1295400"/>
                </a:lnTo>
                <a:lnTo>
                  <a:pt x="3933825" y="1285875"/>
                </a:lnTo>
                <a:lnTo>
                  <a:pt x="1323975" y="1285875"/>
                </a:lnTo>
                <a:lnTo>
                  <a:pt x="1323975" y="866775"/>
                </a:lnTo>
                <a:lnTo>
                  <a:pt x="3933825" y="866775"/>
                </a:lnTo>
                <a:lnTo>
                  <a:pt x="3933825" y="857250"/>
                </a:lnTo>
                <a:lnTo>
                  <a:pt x="1323975" y="857250"/>
                </a:lnTo>
                <a:lnTo>
                  <a:pt x="1323975" y="438150"/>
                </a:lnTo>
                <a:lnTo>
                  <a:pt x="1323975" y="428625"/>
                </a:lnTo>
                <a:lnTo>
                  <a:pt x="1314450" y="428625"/>
                </a:lnTo>
                <a:lnTo>
                  <a:pt x="1314450" y="438150"/>
                </a:lnTo>
                <a:lnTo>
                  <a:pt x="1314450" y="857250"/>
                </a:lnTo>
                <a:lnTo>
                  <a:pt x="9525" y="857250"/>
                </a:lnTo>
                <a:lnTo>
                  <a:pt x="9525" y="438150"/>
                </a:lnTo>
                <a:lnTo>
                  <a:pt x="1314450" y="438150"/>
                </a:lnTo>
                <a:lnTo>
                  <a:pt x="1314450" y="428625"/>
                </a:lnTo>
                <a:lnTo>
                  <a:pt x="9525" y="428625"/>
                </a:lnTo>
                <a:lnTo>
                  <a:pt x="9525" y="9525"/>
                </a:lnTo>
                <a:lnTo>
                  <a:pt x="1314450" y="9525"/>
                </a:lnTo>
                <a:lnTo>
                  <a:pt x="1323975" y="9525"/>
                </a:lnTo>
                <a:lnTo>
                  <a:pt x="3933825" y="9525"/>
                </a:lnTo>
                <a:lnTo>
                  <a:pt x="3933825" y="0"/>
                </a:lnTo>
                <a:lnTo>
                  <a:pt x="1323975" y="0"/>
                </a:lnTo>
                <a:lnTo>
                  <a:pt x="13144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428625"/>
                </a:lnTo>
                <a:lnTo>
                  <a:pt x="0" y="438150"/>
                </a:ln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1314450" y="866775"/>
                </a:lnTo>
                <a:lnTo>
                  <a:pt x="1314450" y="1285875"/>
                </a:lnTo>
                <a:lnTo>
                  <a:pt x="1314450" y="1295400"/>
                </a:lnTo>
                <a:lnTo>
                  <a:pt x="1314450" y="1714487"/>
                </a:lnTo>
                <a:lnTo>
                  <a:pt x="9525" y="1714487"/>
                </a:lnTo>
                <a:lnTo>
                  <a:pt x="9525" y="1295400"/>
                </a:lnTo>
                <a:lnTo>
                  <a:pt x="1314450" y="1295400"/>
                </a:lnTo>
                <a:lnTo>
                  <a:pt x="1314450" y="1285875"/>
                </a:lnTo>
                <a:lnTo>
                  <a:pt x="9525" y="1285875"/>
                </a:lnTo>
                <a:lnTo>
                  <a:pt x="0" y="1285875"/>
                </a:lnTo>
                <a:lnTo>
                  <a:pt x="0" y="1295400"/>
                </a:lnTo>
                <a:lnTo>
                  <a:pt x="0" y="1714487"/>
                </a:lnTo>
                <a:lnTo>
                  <a:pt x="0" y="1724012"/>
                </a:lnTo>
                <a:lnTo>
                  <a:pt x="9525" y="1724012"/>
                </a:lnTo>
                <a:lnTo>
                  <a:pt x="8972550" y="1724012"/>
                </a:lnTo>
                <a:lnTo>
                  <a:pt x="8972550" y="1714487"/>
                </a:lnTo>
                <a:lnTo>
                  <a:pt x="8972550" y="1295400"/>
                </a:lnTo>
                <a:lnTo>
                  <a:pt x="8972550" y="1285875"/>
                </a:lnTo>
                <a:lnTo>
                  <a:pt x="8963025" y="1285875"/>
                </a:lnTo>
                <a:lnTo>
                  <a:pt x="8963025" y="1295400"/>
                </a:lnTo>
                <a:lnTo>
                  <a:pt x="8963025" y="1714487"/>
                </a:lnTo>
                <a:lnTo>
                  <a:pt x="3943350" y="1714487"/>
                </a:lnTo>
                <a:lnTo>
                  <a:pt x="3943350" y="1295400"/>
                </a:lnTo>
                <a:lnTo>
                  <a:pt x="8963025" y="1295400"/>
                </a:lnTo>
                <a:lnTo>
                  <a:pt x="8963025" y="1285875"/>
                </a:lnTo>
                <a:lnTo>
                  <a:pt x="3943350" y="1285875"/>
                </a:lnTo>
                <a:lnTo>
                  <a:pt x="3943350" y="866775"/>
                </a:lnTo>
                <a:lnTo>
                  <a:pt x="8963025" y="866775"/>
                </a:lnTo>
                <a:lnTo>
                  <a:pt x="8972550" y="866775"/>
                </a:lnTo>
                <a:lnTo>
                  <a:pt x="8972550" y="857250"/>
                </a:lnTo>
                <a:lnTo>
                  <a:pt x="8972550" y="438150"/>
                </a:lnTo>
                <a:lnTo>
                  <a:pt x="8972550" y="428625"/>
                </a:lnTo>
                <a:lnTo>
                  <a:pt x="8972550" y="9525"/>
                </a:lnTo>
                <a:lnTo>
                  <a:pt x="89725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0" name="Google Shape;380;g139b068b2f6_0_777"/>
          <p:cNvGraphicFramePr/>
          <p:nvPr/>
        </p:nvGraphicFramePr>
        <p:xfrm>
          <a:off x="431800" y="790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{F4180F23-AD45-4031-BC29-F01A4C59D6B3}</a:tableStyleId>
              </a:tblPr>
              <a:tblGrid>
                <a:gridCol w="1332875"/>
                <a:gridCol w="2518275"/>
                <a:gridCol w="4429250"/>
              </a:tblGrid>
              <a:tr h="4234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333333"/>
                          </a:solidFill>
                        </a:rPr>
                        <a:t>Operadores incrementales</a:t>
                      </a:r>
                      <a:endParaRPr b="1" sz="18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 hMerge="1"/>
                <a:tc hMerge="1"/>
              </a:tr>
              <a:tr h="62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333333"/>
                          </a:solidFill>
                        </a:rPr>
                        <a:t>Anotación</a:t>
                      </a:r>
                      <a:endParaRPr b="1"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333333"/>
                          </a:solidFill>
                        </a:rPr>
                        <a:t>Significado</a:t>
                      </a:r>
                      <a:endParaRPr b="1"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333333"/>
                          </a:solidFill>
                        </a:rPr>
                        <a:t>Ejemplo</a:t>
                      </a:r>
                      <a:endParaRPr b="1"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2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333333"/>
                          </a:solidFill>
                        </a:rPr>
                        <a:t>++a</a:t>
                      </a:r>
                      <a:endParaRPr b="1"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333333"/>
                          </a:solidFill>
                        </a:rPr>
                        <a:t>Pre incrementa en uno</a:t>
                      </a:r>
                      <a:endParaRPr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333333"/>
                          </a:solidFill>
                        </a:rPr>
                        <a:t>++a equivale a decir a= a+1</a:t>
                      </a:r>
                      <a:endParaRPr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333333"/>
                          </a:solidFill>
                        </a:rPr>
                        <a:t>a++</a:t>
                      </a:r>
                      <a:endParaRPr b="1"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333333"/>
                          </a:solidFill>
                        </a:rPr>
                        <a:t>Post incrementa en uno </a:t>
                      </a:r>
                      <a:endParaRPr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333333"/>
                          </a:solidFill>
                        </a:rPr>
                        <a:t>equivale a decir a = a y luego será a=a+1</a:t>
                      </a:r>
                      <a:endParaRPr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333333"/>
                          </a:solidFill>
                        </a:rPr>
                        <a:t>--a</a:t>
                      </a:r>
                      <a:endParaRPr b="1"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333333"/>
                          </a:solidFill>
                        </a:rPr>
                        <a:t>Pre decrementa en uno</a:t>
                      </a:r>
                      <a:endParaRPr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333333"/>
                          </a:solidFill>
                        </a:rPr>
                        <a:t>--a</a:t>
                      </a:r>
                      <a:r>
                        <a:rPr lang="es-ES" sz="1600" u="none" cap="none" strike="noStrike">
                          <a:solidFill>
                            <a:srgbClr val="333333"/>
                          </a:solidFill>
                        </a:rPr>
                        <a:t> equivale a decir a= a-1</a:t>
                      </a:r>
                      <a:endParaRPr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333333"/>
                          </a:solidFill>
                        </a:rPr>
                        <a:t>a--</a:t>
                      </a:r>
                      <a:endParaRPr b="1"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333333"/>
                          </a:solidFill>
                        </a:rPr>
                        <a:t>Post decrementa en uno </a:t>
                      </a:r>
                      <a:endParaRPr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333333"/>
                          </a:solidFill>
                        </a:rPr>
                        <a:t>a-- </a:t>
                      </a:r>
                      <a:r>
                        <a:rPr lang="es-ES" sz="1600" u="none" cap="none" strike="noStrike">
                          <a:solidFill>
                            <a:srgbClr val="333333"/>
                          </a:solidFill>
                        </a:rPr>
                        <a:t>equivale a decir a = a y luego será a=a-1</a:t>
                      </a:r>
                      <a:endParaRPr sz="16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9b068b2f6_0_34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8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Operadores relacionales</a:t>
            </a:r>
            <a:endParaRPr b="1" sz="28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g139b068b2f6_0_340"/>
          <p:cNvSpPr txBox="1"/>
          <p:nvPr>
            <p:ph idx="1" type="body"/>
          </p:nvPr>
        </p:nvSpPr>
        <p:spPr>
          <a:xfrm>
            <a:off x="363150" y="1757550"/>
            <a:ext cx="84003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Son aquellos que </a:t>
            </a:r>
            <a:r>
              <a:rPr b="1" lang="es-ES" sz="2300"/>
              <a:t>permiten comparar expresiones.</a:t>
            </a:r>
            <a:r>
              <a:rPr lang="es-ES" sz="2300"/>
              <a:t> 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300"/>
              <a:buChar char="●"/>
            </a:pPr>
            <a:r>
              <a:rPr lang="es-ES" sz="2300"/>
              <a:t>Si la evaluación es </a:t>
            </a:r>
            <a:r>
              <a:rPr b="1" lang="es-ES" sz="2300"/>
              <a:t>correcta</a:t>
            </a:r>
            <a:r>
              <a:rPr lang="es-ES" sz="2300"/>
              <a:t>, la máquina retorna </a:t>
            </a:r>
            <a:r>
              <a:rPr b="1" lang="es-ES" sz="2300"/>
              <a:t>VERDADERO</a:t>
            </a:r>
            <a:r>
              <a:rPr lang="es-ES" sz="2300"/>
              <a:t>, </a:t>
            </a:r>
            <a:r>
              <a:rPr b="1" lang="es-ES" sz="2300"/>
              <a:t>de lo contrario, retorna FALSO</a:t>
            </a:r>
            <a:r>
              <a:rPr lang="es-ES" sz="2300"/>
              <a:t>.</a:t>
            </a:r>
            <a:endParaRPr sz="2300"/>
          </a:p>
        </p:txBody>
      </p:sp>
      <p:sp>
        <p:nvSpPr>
          <p:cNvPr id="387" name="Google Shape;387;g139b068b2f6_0_340"/>
          <p:cNvSpPr/>
          <p:nvPr/>
        </p:nvSpPr>
        <p:spPr>
          <a:xfrm>
            <a:off x="431810" y="1188375"/>
            <a:ext cx="2476500" cy="60960"/>
          </a:xfrm>
          <a:custGeom>
            <a:rect b="b" l="l" r="r" t="t"/>
            <a:pathLst>
              <a:path extrusionOk="0" h="76200" w="3095625">
                <a:moveTo>
                  <a:pt x="3095625" y="0"/>
                </a:moveTo>
                <a:lnTo>
                  <a:pt x="0" y="0"/>
                </a:lnTo>
                <a:lnTo>
                  <a:pt x="0" y="19050"/>
                </a:lnTo>
                <a:lnTo>
                  <a:pt x="0" y="76200"/>
                </a:lnTo>
                <a:lnTo>
                  <a:pt x="1219200" y="76200"/>
                </a:lnTo>
                <a:lnTo>
                  <a:pt x="1219200" y="19050"/>
                </a:lnTo>
                <a:lnTo>
                  <a:pt x="3095625" y="19050"/>
                </a:lnTo>
                <a:lnTo>
                  <a:pt x="3095625" y="0"/>
                </a:lnTo>
                <a:close/>
              </a:path>
            </a:pathLst>
          </a:custGeom>
          <a:solidFill>
            <a:srgbClr val="EDB6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9b068b2f6_0_34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Tabla de operadores relacionales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3" name="Google Shape;393;g139b068b2f6_0_345"/>
          <p:cNvGraphicFramePr/>
          <p:nvPr/>
        </p:nvGraphicFramePr>
        <p:xfrm>
          <a:off x="483400" y="125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{F4180F23-AD45-4031-BC29-F01A4C59D6B3}</a:tableStyleId>
              </a:tblPr>
              <a:tblGrid>
                <a:gridCol w="1595250"/>
                <a:gridCol w="2819000"/>
                <a:gridCol w="1663775"/>
                <a:gridCol w="2026000"/>
              </a:tblGrid>
              <a:tr h="35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OPERADOR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NOMBRE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EJEMPLO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RESULTADO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</a:tr>
              <a:tr h="35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&lt;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Menor que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4&lt;5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V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&lt;=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Menor o igual que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5&lt;=5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V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&gt;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Mayor que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4&gt;5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F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&gt;=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Mayor o igual que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5&gt;=5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V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==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Igual que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4==5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F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!=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Distinto que (para número)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4!=5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V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&lt;&gt;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Distinto que (para cadenas)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“PEZ”&lt;&gt;”pez”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V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9b068b2f6_0_444"/>
          <p:cNvSpPr txBox="1"/>
          <p:nvPr>
            <p:ph type="title"/>
          </p:nvPr>
        </p:nvSpPr>
        <p:spPr>
          <a:xfrm>
            <a:off x="340025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g139b068b2f6_0_444"/>
          <p:cNvSpPr txBox="1"/>
          <p:nvPr>
            <p:ph idx="1" type="body"/>
          </p:nvPr>
        </p:nvSpPr>
        <p:spPr>
          <a:xfrm>
            <a:off x="432025" y="1170000"/>
            <a:ext cx="82800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Con los operadores lógicos pueden realizarse condiciones más complejas que con los relacionales.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Los operadores lógicos </a:t>
            </a:r>
            <a:r>
              <a:rPr b="1" lang="es-ES"/>
              <a:t>tienen como “operandos” a valores lógicos</a:t>
            </a:r>
            <a:r>
              <a:rPr lang="es-ES"/>
              <a:t> (VERDADERO o FALSO).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Los operadores lógicos </a:t>
            </a:r>
            <a:r>
              <a:rPr b="1" lang="es-ES"/>
              <a:t>devuelven como resultado de la operación lógica un valor lógico</a:t>
            </a:r>
            <a:r>
              <a:rPr lang="es-ES"/>
              <a:t> (VERDADERO o FALSO).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Los “operandos” </a:t>
            </a:r>
            <a:r>
              <a:rPr b="1" lang="es-ES"/>
              <a:t>trabajan de a pares</a:t>
            </a:r>
            <a:r>
              <a:rPr lang="es-ES"/>
              <a:t>.</a:t>
            </a:r>
            <a:endParaRPr/>
          </a:p>
        </p:txBody>
      </p:sp>
      <p:sp>
        <p:nvSpPr>
          <p:cNvPr id="400" name="Google Shape;400;g139b068b2f6_0_444"/>
          <p:cNvSpPr/>
          <p:nvPr/>
        </p:nvSpPr>
        <p:spPr>
          <a:xfrm>
            <a:off x="431810" y="1188375"/>
            <a:ext cx="2476500" cy="60960"/>
          </a:xfrm>
          <a:custGeom>
            <a:rect b="b" l="l" r="r" t="t"/>
            <a:pathLst>
              <a:path extrusionOk="0" h="76200" w="3095625">
                <a:moveTo>
                  <a:pt x="3095625" y="0"/>
                </a:moveTo>
                <a:lnTo>
                  <a:pt x="0" y="0"/>
                </a:lnTo>
                <a:lnTo>
                  <a:pt x="0" y="19050"/>
                </a:lnTo>
                <a:lnTo>
                  <a:pt x="0" y="76200"/>
                </a:lnTo>
                <a:lnTo>
                  <a:pt x="1219200" y="76200"/>
                </a:lnTo>
                <a:lnTo>
                  <a:pt x="1219200" y="19050"/>
                </a:lnTo>
                <a:lnTo>
                  <a:pt x="3095625" y="19050"/>
                </a:lnTo>
                <a:lnTo>
                  <a:pt x="3095625" y="0"/>
                </a:lnTo>
                <a:close/>
              </a:path>
            </a:pathLst>
          </a:custGeom>
          <a:solidFill>
            <a:srgbClr val="EDB6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9b068b2f6_0_54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Tabla de operadores lógicos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06" name="Google Shape;406;g139b068b2f6_0_543"/>
          <p:cNvGraphicFramePr/>
          <p:nvPr/>
        </p:nvGraphicFramePr>
        <p:xfrm>
          <a:off x="972125" y="12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{F4180F23-AD45-4031-BC29-F01A4C59D6B3}</a:tableStyleId>
              </a:tblPr>
              <a:tblGrid>
                <a:gridCol w="3619500"/>
                <a:gridCol w="3619500"/>
              </a:tblGrid>
              <a:tr h="55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Operador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Nombre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</a:tr>
              <a:tr h="55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||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OR ú O lógico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&amp;&amp;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AND ó Y lógico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5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!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NOT ó NO lógico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7" name="Google Shape;407;g139b068b2f6_0_543"/>
          <p:cNvSpPr txBox="1"/>
          <p:nvPr/>
        </p:nvSpPr>
        <p:spPr>
          <a:xfrm>
            <a:off x="431800" y="3608825"/>
            <a:ext cx="8280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 igual que los operadores relacionales (&lt; ; &gt; ; == ; etc), </a:t>
            </a: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permiten operar con expresiones booleanas.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5f6266b16_0_99"/>
          <p:cNvSpPr txBox="1"/>
          <p:nvPr>
            <p:ph type="ctrTitle"/>
          </p:nvPr>
        </p:nvSpPr>
        <p:spPr>
          <a:xfrm>
            <a:off x="311700" y="1226800"/>
            <a:ext cx="8520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Formulario de presentismo</a:t>
            </a:r>
            <a:endParaRPr/>
          </a:p>
        </p:txBody>
      </p:sp>
      <p:sp>
        <p:nvSpPr>
          <p:cNvPr id="217" name="Google Shape;217;g145f6266b16_0_99"/>
          <p:cNvSpPr txBox="1"/>
          <p:nvPr/>
        </p:nvSpPr>
        <p:spPr>
          <a:xfrm>
            <a:off x="669675" y="1990425"/>
            <a:ext cx="8054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s-ES" sz="1800" u="sng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https://docs.google.com/forms/d/e/1FAIpQLSfZseT9YjG11fsX9lVbH9AV5zkiDa80pjozZsILiqMSrhI0lg/viewform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3639c0bdb_1_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6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Herramientas que utilizamos en clases</a:t>
            </a:r>
            <a:endParaRPr b="1" sz="26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g143639c0bdb_1_24"/>
          <p:cNvSpPr txBox="1"/>
          <p:nvPr/>
        </p:nvSpPr>
        <p:spPr>
          <a:xfrm>
            <a:off x="3353875" y="1915363"/>
            <a:ext cx="4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IDE IntelliJ o VSCode+plugins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4" name="Google Shape;414;g143639c0bdb_1_24"/>
          <p:cNvPicPr preferRelativeResize="0"/>
          <p:nvPr/>
        </p:nvPicPr>
        <p:blipFill rotWithShape="1">
          <a:blip r:embed="rId3">
            <a:alphaModFix/>
          </a:blip>
          <a:srcRect b="20647" l="29948" r="29847" t="19693"/>
          <a:stretch/>
        </p:blipFill>
        <p:spPr>
          <a:xfrm>
            <a:off x="431800" y="1567850"/>
            <a:ext cx="1070616" cy="109522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415" name="Google Shape;415;g143639c0bdb_1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6682" y="1654000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4705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/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0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0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s-E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9b068b2f6_0_1"/>
          <p:cNvSpPr txBox="1"/>
          <p:nvPr/>
        </p:nvSpPr>
        <p:spPr>
          <a:xfrm>
            <a:off x="406950" y="2159350"/>
            <a:ext cx="2397900" cy="2122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9b068b2f6_0_1"/>
          <p:cNvSpPr txBox="1"/>
          <p:nvPr>
            <p:ph idx="3" type="title"/>
          </p:nvPr>
        </p:nvSpPr>
        <p:spPr>
          <a:xfrm>
            <a:off x="120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7"/>
              <a:buNone/>
            </a:pPr>
            <a:r>
              <a:rPr lang="es-ES" sz="1300"/>
              <a:t>Clase</a:t>
            </a:r>
            <a:r>
              <a:rPr lang="es-ES"/>
              <a:t> 06</a:t>
            </a:r>
            <a:endParaRPr/>
          </a:p>
        </p:txBody>
      </p:sp>
      <p:sp>
        <p:nvSpPr>
          <p:cNvPr id="224" name="Google Shape;224;g139b068b2f6_0_1"/>
          <p:cNvSpPr/>
          <p:nvPr/>
        </p:nvSpPr>
        <p:spPr>
          <a:xfrm>
            <a:off x="1015788" y="793709"/>
            <a:ext cx="1180200" cy="1156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39b068b2f6_0_1"/>
          <p:cNvSpPr txBox="1"/>
          <p:nvPr>
            <p:ph idx="4" type="title"/>
          </p:nvPr>
        </p:nvSpPr>
        <p:spPr>
          <a:xfrm>
            <a:off x="40399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/>
              <a:t>Clase</a:t>
            </a:r>
            <a:r>
              <a:rPr lang="es-ES"/>
              <a:t> 16</a:t>
            </a:r>
            <a:endParaRPr/>
          </a:p>
        </p:txBody>
      </p:sp>
      <p:sp>
        <p:nvSpPr>
          <p:cNvPr id="226" name="Google Shape;226;g139b068b2f6_0_1"/>
          <p:cNvSpPr txBox="1"/>
          <p:nvPr>
            <p:ph idx="4" type="title"/>
          </p:nvPr>
        </p:nvSpPr>
        <p:spPr>
          <a:xfrm>
            <a:off x="690980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>
                <a:solidFill>
                  <a:schemeClr val="dk2"/>
                </a:solidFill>
              </a:rPr>
              <a:t>Clase</a:t>
            </a:r>
            <a:r>
              <a:rPr lang="es-ES">
                <a:solidFill>
                  <a:schemeClr val="dk2"/>
                </a:solidFill>
              </a:rPr>
              <a:t> 17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g139b068b2f6_0_1"/>
          <p:cNvSpPr txBox="1"/>
          <p:nvPr>
            <p:ph idx="4" type="title"/>
          </p:nvPr>
        </p:nvSpPr>
        <p:spPr>
          <a:xfrm>
            <a:off x="115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>
                <a:solidFill>
                  <a:schemeClr val="dk2"/>
                </a:solidFill>
              </a:rPr>
              <a:t>Clase</a:t>
            </a:r>
            <a:r>
              <a:rPr lang="es-ES">
                <a:solidFill>
                  <a:schemeClr val="dk2"/>
                </a:solidFill>
              </a:rPr>
              <a:t> 15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8" name="Google Shape;228;g139b068b2f6_0_1"/>
          <p:cNvSpPr txBox="1"/>
          <p:nvPr>
            <p:ph idx="2" type="title"/>
          </p:nvPr>
        </p:nvSpPr>
        <p:spPr>
          <a:xfrm>
            <a:off x="40695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2"/>
                </a:solidFill>
              </a:rPr>
              <a:t>Repaso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Introducción al lenguaje.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Historia.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Estructura de un programa Java.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Hola Mundo! - Flujo de Salida.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29" name="Google Shape;229;g139b068b2f6_0_1"/>
          <p:cNvSpPr txBox="1"/>
          <p:nvPr>
            <p:ph idx="2" type="title"/>
          </p:nvPr>
        </p:nvSpPr>
        <p:spPr>
          <a:xfrm>
            <a:off x="337305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rgbClr val="333333"/>
                </a:solidFill>
              </a:rPr>
              <a:t>Repaso</a:t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Variables y Valores (Primitivas y literales).</a:t>
            </a:r>
            <a:endParaRPr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Operadores y operaciones.</a:t>
            </a:r>
            <a:endParaRPr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Desafíos.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230" name="Google Shape;230;g139b068b2f6_0_1"/>
          <p:cNvSpPr txBox="1"/>
          <p:nvPr/>
        </p:nvSpPr>
        <p:spPr>
          <a:xfrm>
            <a:off x="616670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 Secuencial</a:t>
            </a:r>
            <a:endParaRPr b="1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2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Objetos y métodos.</a:t>
            </a:r>
            <a:endParaRPr b="0" i="0" sz="1000" u="none" cap="none" strike="noStrike">
              <a:solidFill>
                <a:schemeClr val="dk2"/>
              </a:solidFill>
              <a:highlight>
                <a:srgbClr val="D9D9D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2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Flujo de Entrada.</a:t>
            </a:r>
            <a:endParaRPr b="0" i="0" sz="1000" u="none" cap="none" strike="noStrike">
              <a:solidFill>
                <a:schemeClr val="dk2"/>
              </a:solidFill>
              <a:highlight>
                <a:srgbClr val="D9D9D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2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Programa básico secuencial.</a:t>
            </a:r>
            <a:endParaRPr b="0" i="0" sz="1000" u="none" cap="none" strike="noStrike">
              <a:solidFill>
                <a:schemeClr val="dk2"/>
              </a:solidFill>
              <a:highlight>
                <a:srgbClr val="D9D9D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2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Desafíos.</a:t>
            </a:r>
            <a:endParaRPr b="0" i="0" sz="1000" u="none" cap="none" strike="noStrike">
              <a:solidFill>
                <a:schemeClr val="dk2"/>
              </a:solidFill>
              <a:highlight>
                <a:srgbClr val="D9D9D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ea97e790e_0_88"/>
          <p:cNvSpPr txBox="1"/>
          <p:nvPr>
            <p:ph type="ctrTitle"/>
          </p:nvPr>
        </p:nvSpPr>
        <p:spPr>
          <a:xfrm>
            <a:off x="373675" y="2579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Write Once, Run Anywhere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-ES" sz="1300"/>
              <a:t>(Escríbelo una vez, ejecútalo en cualquier lugar)</a:t>
            </a:r>
            <a:endParaRPr sz="1300"/>
          </a:p>
        </p:txBody>
      </p:sp>
      <p:pic>
        <p:nvPicPr>
          <p:cNvPr id="236" name="Google Shape;236;gfea97e790e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388" y="832388"/>
            <a:ext cx="2985226" cy="1865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76200">
              <a:srgbClr val="000000">
                <a:alpha val="17647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9b068b2f6_0_117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Variables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9b068b2f6_0_121"/>
          <p:cNvSpPr txBox="1"/>
          <p:nvPr/>
        </p:nvSpPr>
        <p:spPr>
          <a:xfrm>
            <a:off x="431800" y="5544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Variables y valores en Java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39b068b2f6_0_121"/>
          <p:cNvSpPr txBox="1"/>
          <p:nvPr/>
        </p:nvSpPr>
        <p:spPr>
          <a:xfrm>
            <a:off x="431850" y="1514125"/>
            <a:ext cx="82803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 programa Java utiliza variables para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almacenar valores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realizar cálculos, modificar los valores almacenados, mostrarlos por consola, almacenarlos en disco, enviarlos por la red, etc.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Una variable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almacena un valor único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Una variable en Java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 define por un nombre, un tipo y el rango de valores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que puede almacenar.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9b068b2f6_0_126"/>
          <p:cNvSpPr txBox="1"/>
          <p:nvPr/>
        </p:nvSpPr>
        <p:spPr>
          <a:xfrm>
            <a:off x="431800" y="6159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Nombre, tipo y el rango de variables.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39b068b2f6_0_126"/>
          <p:cNvSpPr txBox="1"/>
          <p:nvPr/>
        </p:nvSpPr>
        <p:spPr>
          <a:xfrm>
            <a:off x="431850" y="1658550"/>
            <a:ext cx="82803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nombre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de una variable permite hacer referencia a ella.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tipo 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indica el formato de valores que puede almacenar la variable: cadenas de caracteres, lógicos, números enteros, reales o tipos de datos complejos.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rango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indica los valores que puede tomar la variable.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9b068b2f6_0_131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Identificadores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2400"/>
              <a:t>(Nombre de las variables)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Gonzalo F. Rubé</dc:creator>
</cp:coreProperties>
</file>