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4" roundtripDataSignature="AMtx7minOffrcOUAzNej2G20raEaaUCw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0" orient="horz"/>
        <p:guide pos="2880"/>
        <p:guide pos="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4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9d9f33f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9d9f33f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9d9f33f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9d9f33f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9d9f33fd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9d9f33fd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9d9f33fd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9d9f33fd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9d9f33fd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9d9f33fd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9d9f33f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9d9f33f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9d9f33f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9d9f33f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9d9f33f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9d9f33f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9d9f33fd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9d9f33fd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9d9f33f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9d9f33f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9d9f33fd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9d9f33fd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9d9f33fd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9d9f33fd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9d9f33fd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9d9f33fd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5f6266b1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45f6266b1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48f94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948f94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78c0f1cc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78c0f1cc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9d9f33f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9d9f33f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9d9f33f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9d9f33f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9d9f33f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9d9f33f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5f6266b16_0_11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45f6266b16_0_11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" name="Google Shape;112;g145f6266b16_0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3" name="Google Shape;113;g145f6266b16_0_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5f6266b16_0_1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45f6266b16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45f6266b16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5f6266b16_0_108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9" name="Google Shape;119;g145f6266b16_0_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45f6266b16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45f6266b16_0_10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g145f6266b16_0_108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g145f6266b16_0_10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45f6266b16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f6266b16_0_12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5f6266b16_0_12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5f6266b16_0_12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45f6266b16_0_12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45f6266b16_0_12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45f6266b16_0_124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145f6266b16_0_124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g145f6266b16_0_124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g145f6266b16_0_124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g145f6266b16_0_1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45f6266b16_0_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45f6266b16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45f6266b16_0_12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5f6266b16_0_13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45f6266b16_0_13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g145f6266b16_0_13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3" name="Google Shape;143;g145f6266b16_0_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45f6266b16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45f6266b16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5f6266b16_0_14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g145f6266b16_0_14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9" name="Google Shape;149;g145f6266b16_0_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45f6266b16_0_1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45f6266b16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45f6266b16_0_145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5f6266b16_0_1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5f6266b16_0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6" name="Google Shape;156;g145f6266b16_0_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45f6266b16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45f6266b16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45f6266b16_0_15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g145f6266b16_0_15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5f6266b16_0_160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45f6266b16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45f6266b16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45f6266b16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45f6266b16_0_16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f6266b16_0_16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45f6266b16_0_16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45f6266b16_0_16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45f6266b16_0_16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5f6266b16_0_16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45f6266b16_0_16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45f6266b16_0_16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g145f6266b16_0_16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g145f6266b16_0_166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g145f6266b16_0_166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g145f6266b16_0_166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g145f6266b16_0_16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45f6266b16_0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45f6266b16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45f6266b16_0_16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45f6266b16_0_166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4" name="Google Shape;184;g145f6266b16_0_166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5f6266b16_0_18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45f6266b16_0_18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5f6266b16_0_18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45f6266b16_0_18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5f6266b16_0_18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g145f6266b16_0_18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2" name="Google Shape;192;g145f6266b16_0_18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g145f6266b16_0_18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45f6266b16_0_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45f6266b16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45f6266b16_0_18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45f6266b16_0_18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8" name="Google Shape;198;g145f6266b16_0_18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2" name="Google Shape;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50" name="Google Shape;5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5f6266b16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145f6266b16_0_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145f6266b16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fZseT9YjG11fsX9lVbH9AV5zkiDa80pjozZsILiqMSrhI0lg/viewfor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 inicial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Clase 18 - 28-09-22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9d9f33fdf_0_2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g139d9f33fdf_0_23"/>
          <p:cNvSpPr txBox="1"/>
          <p:nvPr>
            <p:ph idx="1" type="body"/>
          </p:nvPr>
        </p:nvSpPr>
        <p:spPr>
          <a:xfrm>
            <a:off x="432025" y="1304875"/>
            <a:ext cx="8280300" cy="24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Una sentencia if-else tiene la siguiente sintaxis: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(condicion)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bloque-de-sentencias-if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bloque-de-sentencias-else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4" name="Google Shape;274;g139d9f33fdf_0_23"/>
          <p:cNvPicPr preferRelativeResize="0"/>
          <p:nvPr/>
        </p:nvPicPr>
        <p:blipFill rotWithShape="1">
          <a:blip r:embed="rId3">
            <a:alphaModFix/>
          </a:blip>
          <a:srcRect b="42919" l="19972" r="34071" t="30719"/>
          <a:stretch/>
        </p:blipFill>
        <p:spPr>
          <a:xfrm>
            <a:off x="5188325" y="3065175"/>
            <a:ext cx="3523874" cy="113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104775">
              <a:srgbClr val="000000">
                <a:alpha val="14000"/>
              </a:srgbClr>
            </a:outerShdw>
          </a:effectLst>
        </p:spPr>
      </p:pic>
      <p:pic>
        <p:nvPicPr>
          <p:cNvPr id="275" name="Google Shape;275;g139d9f33fdf_0_2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188325" y="2570000"/>
            <a:ext cx="495175" cy="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9d9f33fdf_0_38"/>
          <p:cNvSpPr txBox="1"/>
          <p:nvPr>
            <p:ph type="title"/>
          </p:nvPr>
        </p:nvSpPr>
        <p:spPr>
          <a:xfrm>
            <a:off x="431800" y="649675"/>
            <a:ext cx="23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g139d9f33fdf_0_38"/>
          <p:cNvSpPr txBox="1"/>
          <p:nvPr>
            <p:ph idx="1" type="body"/>
          </p:nvPr>
        </p:nvSpPr>
        <p:spPr>
          <a:xfrm>
            <a:off x="431800" y="1222375"/>
            <a:ext cx="82803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if (numero % 2 == 0)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System.out.println("El número es par");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System.out.println("El número es impar");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g139d9f33fdf_0_38"/>
          <p:cNvSpPr txBox="1"/>
          <p:nvPr/>
        </p:nvSpPr>
        <p:spPr>
          <a:xfrm>
            <a:off x="567375" y="3087950"/>
            <a:ext cx="784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Observen que los bloques de ejecución de la estructura if-else simple no anidada</a:t>
            </a:r>
            <a:r>
              <a:rPr b="1" i="1" lang="es-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no llevan corchetes necesariamente.</a:t>
            </a:r>
            <a:endParaRPr b="1" i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9d9f33fdf_0_1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Operador condicional o ternario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g139d9f33fdf_0_111"/>
          <p:cNvSpPr txBox="1"/>
          <p:nvPr>
            <p:ph idx="1" type="body"/>
          </p:nvPr>
        </p:nvSpPr>
        <p:spPr>
          <a:xfrm>
            <a:off x="432025" y="1304875"/>
            <a:ext cx="41400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operador condicional (?:) se relaciona con la estructura if-else.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 el único operador de Java que utiliza tres operandos.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primer operando es una condición lógica, el segundo es el valor que toma la expresión cuando la condición es true y el tercero es el valor que toma la expresión cuando la condición es false.</a:t>
            </a:r>
            <a:endParaRPr/>
          </a:p>
        </p:txBody>
      </p:sp>
      <p:pic>
        <p:nvPicPr>
          <p:cNvPr id="289" name="Google Shape;289;g139d9f33fdf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825" y="956400"/>
            <a:ext cx="2886746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9d9f33fdf_0_1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g139d9f33fdf_0_117"/>
          <p:cNvSpPr txBox="1"/>
          <p:nvPr>
            <p:ph idx="1" type="body"/>
          </p:nvPr>
        </p:nvSpPr>
        <p:spPr>
          <a:xfrm>
            <a:off x="432025" y="1304875"/>
            <a:ext cx="8280300" cy="24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Una sentencia if-else tiene la siguiente sintaxis: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(condicion)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bloque-de-sentencias-if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bloque-de-sentencias-else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6" name="Google Shape;296;g139d9f33fdf_0_117"/>
          <p:cNvPicPr preferRelativeResize="0"/>
          <p:nvPr/>
        </p:nvPicPr>
        <p:blipFill rotWithShape="1">
          <a:blip r:embed="rId3">
            <a:alphaModFix/>
          </a:blip>
          <a:srcRect b="42919" l="19972" r="34071" t="30719"/>
          <a:stretch/>
        </p:blipFill>
        <p:spPr>
          <a:xfrm>
            <a:off x="5188325" y="3065175"/>
            <a:ext cx="3523874" cy="113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104775">
              <a:srgbClr val="000000">
                <a:alpha val="14000"/>
              </a:srgbClr>
            </a:outerShdw>
          </a:effectLst>
        </p:spPr>
      </p:pic>
      <p:pic>
        <p:nvPicPr>
          <p:cNvPr id="297" name="Google Shape;297;g139d9f33fdf_0_11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188325" y="2570000"/>
            <a:ext cx="495175" cy="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9d9f33fdf_0_1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g139d9f33fdf_0_124"/>
          <p:cNvSpPr txBox="1"/>
          <p:nvPr>
            <p:ph idx="1" type="body"/>
          </p:nvPr>
        </p:nvSpPr>
        <p:spPr>
          <a:xfrm>
            <a:off x="432025" y="1304875"/>
            <a:ext cx="8280300" cy="28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El operador ternario t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iene la siguiente sintaxis: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Courier New"/>
                <a:ea typeface="Courier New"/>
                <a:cs typeface="Courier New"/>
                <a:sym typeface="Courier New"/>
              </a:rPr>
              <a:t>condicion-logica</a:t>
            </a:r>
            <a:r>
              <a:rPr b="1" lang="es-ES" sz="1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es-ES" sz="1900">
                <a:latin typeface="Courier New"/>
                <a:ea typeface="Courier New"/>
                <a:cs typeface="Courier New"/>
                <a:sym typeface="Courier New"/>
              </a:rPr>
              <a:t>valor-si-verdadero</a:t>
            </a:r>
            <a:r>
              <a:rPr b="1" lang="es-ES" sz="1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s-ES" sz="1900">
                <a:latin typeface="Courier New"/>
                <a:ea typeface="Courier New"/>
                <a:cs typeface="Courier New"/>
                <a:sym typeface="Courier New"/>
              </a:rPr>
              <a:t>valor-si-falso;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Courier New"/>
                <a:ea typeface="Courier New"/>
                <a:cs typeface="Courier New"/>
                <a:sym typeface="Courier New"/>
              </a:rPr>
              <a:t>//Ejemplo quiero evaluar la mayoria de edad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Courier New"/>
                <a:ea typeface="Courier New"/>
                <a:cs typeface="Courier New"/>
                <a:sym typeface="Courier New"/>
              </a:rPr>
              <a:t>int edad = 16;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Courier New"/>
                <a:ea typeface="Courier New"/>
                <a:cs typeface="Courier New"/>
                <a:sym typeface="Courier New"/>
              </a:rPr>
              <a:t>(edad &gt;= 18) ? "Mayor de edad" : "Menor de edad";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900">
                <a:latin typeface="Courier New"/>
                <a:ea typeface="Courier New"/>
                <a:cs typeface="Courier New"/>
                <a:sym typeface="Courier New"/>
              </a:rPr>
              <a:t>System.out.print(txt);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9d9f33fdf_0_4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if else if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g139d9f33fdf_0_45"/>
          <p:cNvSpPr txBox="1"/>
          <p:nvPr>
            <p:ph idx="1" type="body"/>
          </p:nvPr>
        </p:nvSpPr>
        <p:spPr>
          <a:xfrm>
            <a:off x="432025" y="1304875"/>
            <a:ext cx="41400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 estructura </a:t>
            </a:r>
            <a:r>
              <a:rPr b="1" lang="es-ES"/>
              <a:t>if-else-if </a:t>
            </a:r>
            <a:r>
              <a:rPr lang="es-ES"/>
              <a:t>representa un </a:t>
            </a:r>
            <a:r>
              <a:rPr b="1" lang="es-ES"/>
              <a:t>if-else anidado</a:t>
            </a:r>
            <a:r>
              <a:rPr lang="es-ES"/>
              <a:t>, es decir permite escribir de forma abreviada las condiciones de un if-else anidado.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 el caso de esta estructura, los bloques de sentencias van encerrados entre corchetes { }.</a:t>
            </a:r>
            <a:endParaRPr/>
          </a:p>
        </p:txBody>
      </p:sp>
      <p:pic>
        <p:nvPicPr>
          <p:cNvPr id="310" name="Google Shape;310;g139d9f33fdf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825" y="949200"/>
            <a:ext cx="3386376" cy="366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9d9f33fdf_0_5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g139d9f33fdf_0_50"/>
          <p:cNvSpPr txBox="1"/>
          <p:nvPr>
            <p:ph idx="1" type="body"/>
          </p:nvPr>
        </p:nvSpPr>
        <p:spPr>
          <a:xfrm>
            <a:off x="432025" y="1304875"/>
            <a:ext cx="82803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Una sentencia </a:t>
            </a:r>
            <a:r>
              <a:rPr b="1" lang="es-ES" sz="2000">
                <a:latin typeface="Courier New"/>
                <a:ea typeface="Courier New"/>
                <a:cs typeface="Courier New"/>
                <a:sym typeface="Courier New"/>
              </a:rPr>
              <a:t>if-else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tiene la siguiente sintaxis: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 (condicion-1)</a:t>
            </a:r>
            <a:r>
              <a:rPr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bloque-de-sentencias-condicion-1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else if (condicion-2)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bloque-de-sentencias-condicion-2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else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bloque-de-sentencias-else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7" name="Google Shape;317;g139d9f33fdf_0_50"/>
          <p:cNvPicPr preferRelativeResize="0"/>
          <p:nvPr/>
        </p:nvPicPr>
        <p:blipFill rotWithShape="1">
          <a:blip r:embed="rId3">
            <a:alphaModFix/>
          </a:blip>
          <a:srcRect b="16338" l="19122" r="29776" t="30285"/>
          <a:stretch/>
        </p:blipFill>
        <p:spPr>
          <a:xfrm>
            <a:off x="6107200" y="2896700"/>
            <a:ext cx="2605126" cy="153057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2460000" dist="76200">
              <a:srgbClr val="000000">
                <a:alpha val="20000"/>
              </a:srgbClr>
            </a:outerShdw>
          </a:effectLst>
        </p:spPr>
      </p:pic>
      <p:pic>
        <p:nvPicPr>
          <p:cNvPr id="318" name="Google Shape;318;g139d9f33fdf_0_5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946325" y="3563474"/>
            <a:ext cx="364175" cy="3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9d9f33fdf_0_55"/>
          <p:cNvSpPr txBox="1"/>
          <p:nvPr>
            <p:ph type="title"/>
          </p:nvPr>
        </p:nvSpPr>
        <p:spPr>
          <a:xfrm>
            <a:off x="431800" y="649675"/>
            <a:ext cx="23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g139d9f33fdf_0_55"/>
          <p:cNvSpPr txBox="1"/>
          <p:nvPr>
            <p:ph idx="1" type="body"/>
          </p:nvPr>
        </p:nvSpPr>
        <p:spPr>
          <a:xfrm>
            <a:off x="431800" y="1222375"/>
            <a:ext cx="82803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int calificacion = 7;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if (calificacion == 10)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System.out.println("Matrícula de Honor");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 else if (calificacion == 9)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System.out.println("Sobresaliente");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 else if (calificacion &gt;= 7)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System.out.println("Notable");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 else if (calificacion == 6)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System.out.println("Bien");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 else if (calificacion == 5)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System.out.println("Aprobado");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System.out.println("Suspenso");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9d9f33fdf_0_6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switch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g139d9f33fdf_0_67"/>
          <p:cNvSpPr txBox="1"/>
          <p:nvPr>
            <p:ph idx="1" type="body"/>
          </p:nvPr>
        </p:nvSpPr>
        <p:spPr>
          <a:xfrm>
            <a:off x="432025" y="1304875"/>
            <a:ext cx="41400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La estructura switch es una estructura de selección múltiple que permite seleccionar un bloque de sentencias entre varios casos.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Es </a:t>
            </a:r>
            <a:r>
              <a:rPr b="1" lang="es-ES"/>
              <a:t>parecido a una estructura de if-else  anidados</a:t>
            </a:r>
            <a:r>
              <a:rPr lang="es-ES"/>
              <a:t>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La diferencia está en que la </a:t>
            </a:r>
            <a:r>
              <a:rPr b="1" lang="es-ES"/>
              <a:t>selección del bloque de sentencias</a:t>
            </a:r>
            <a:r>
              <a:rPr lang="es-ES"/>
              <a:t> </a:t>
            </a:r>
            <a:r>
              <a:rPr b="1" lang="es-ES"/>
              <a:t>depende de la evaluación de una expresión</a:t>
            </a:r>
            <a:r>
              <a:rPr lang="es-ES"/>
              <a:t> que se compara por igualdad con cada uno de los casos.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La estructura switch consta de una expresión y una serie de </a:t>
            </a:r>
            <a:r>
              <a:rPr b="1" lang="es-ES"/>
              <a:t>etiquetas case y una opción default</a:t>
            </a:r>
            <a:r>
              <a:rPr lang="es-ES"/>
              <a:t>. </a:t>
            </a:r>
            <a:r>
              <a:rPr b="1" lang="es-ES"/>
              <a:t>La sentencia break</a:t>
            </a:r>
            <a:r>
              <a:rPr lang="es-ES"/>
              <a:t> indica el final de la ejecución del switch.</a:t>
            </a:r>
            <a:endParaRPr/>
          </a:p>
        </p:txBody>
      </p:sp>
      <p:pic>
        <p:nvPicPr>
          <p:cNvPr id="331" name="Google Shape;331;g139d9f33fdf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25" y="1498225"/>
            <a:ext cx="4242877" cy="216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9d9f33fdf_0_7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g139d9f33fdf_0_72"/>
          <p:cNvSpPr txBox="1"/>
          <p:nvPr>
            <p:ph idx="1" type="body"/>
          </p:nvPr>
        </p:nvSpPr>
        <p:spPr>
          <a:xfrm>
            <a:off x="432025" y="1170125"/>
            <a:ext cx="82803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(expresion)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valor-1: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bloque-de-sentencias-1;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valor-2: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bloque-de-sentencias-2;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valor-3: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bloque-de-sentencias-3;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valor-4: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bloque-de-sentencias-4;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bloque-de-sentencias-default;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8" name="Google Shape;338;g139d9f33fdf_0_72"/>
          <p:cNvPicPr preferRelativeResize="0"/>
          <p:nvPr/>
        </p:nvPicPr>
        <p:blipFill rotWithShape="1">
          <a:blip r:embed="rId3">
            <a:alphaModFix/>
          </a:blip>
          <a:srcRect b="10850" l="19507" r="45675" t="29433"/>
          <a:stretch/>
        </p:blipFill>
        <p:spPr>
          <a:xfrm>
            <a:off x="6098606" y="2153525"/>
            <a:ext cx="2239644" cy="2160649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640000" dist="85725">
              <a:srgbClr val="000000">
                <a:alpha val="19000"/>
              </a:srgbClr>
            </a:outerShdw>
          </a:effectLst>
        </p:spPr>
      </p:pic>
      <p:pic>
        <p:nvPicPr>
          <p:cNvPr id="339" name="Google Shape;339;g139d9f33fdf_0_7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689400" y="2456075"/>
            <a:ext cx="707125" cy="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9d9f33fdf_0_9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del switch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g139d9f33fdf_0_93"/>
          <p:cNvSpPr txBox="1"/>
          <p:nvPr>
            <p:ph idx="1" type="body"/>
          </p:nvPr>
        </p:nvSpPr>
        <p:spPr>
          <a:xfrm>
            <a:off x="432025" y="1304875"/>
            <a:ext cx="414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La expresión </a:t>
            </a:r>
            <a:r>
              <a:rPr b="1" lang="es-ES"/>
              <a:t>debe devolver</a:t>
            </a:r>
            <a:r>
              <a:rPr lang="es-ES"/>
              <a:t> un </a:t>
            </a:r>
            <a:r>
              <a:rPr b="1" lang="es-ES"/>
              <a:t>valor de tipo entero (int)</a:t>
            </a:r>
            <a:r>
              <a:rPr lang="es-ES"/>
              <a:t> </a:t>
            </a:r>
            <a:r>
              <a:rPr b="1" lang="es-ES"/>
              <a:t>o</a:t>
            </a:r>
            <a:r>
              <a:rPr lang="es-ES"/>
              <a:t> carácter </a:t>
            </a:r>
            <a:r>
              <a:rPr b="1" lang="es-ES"/>
              <a:t>(char)</a:t>
            </a:r>
            <a:r>
              <a:rPr lang="es-ES"/>
              <a:t> y es obligatorio que la expresión se escriba entre paréntesis.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A continuación de cada </a:t>
            </a:r>
            <a:r>
              <a:rPr b="1" lang="es-ES"/>
              <a:t>case</a:t>
            </a:r>
            <a:r>
              <a:rPr lang="es-ES"/>
              <a:t> aparece uno o más </a:t>
            </a:r>
            <a:r>
              <a:rPr b="1" lang="es-ES"/>
              <a:t>valores constantes del mismo tipo</a:t>
            </a:r>
            <a:r>
              <a:rPr lang="es-ES"/>
              <a:t> que el valor de la expresión del switch.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Para </a:t>
            </a:r>
            <a:r>
              <a:rPr b="1" lang="es-ES"/>
              <a:t>interrumpir</a:t>
            </a:r>
            <a:r>
              <a:rPr lang="es-ES"/>
              <a:t> la ejecución de las sentencias del switch </a:t>
            </a:r>
            <a:r>
              <a:rPr b="1" lang="es-ES"/>
              <a:t>se utiliza la sentencia break</a:t>
            </a:r>
            <a:r>
              <a:rPr lang="es-ES"/>
              <a:t> que provoca la finalización del switch. </a:t>
            </a:r>
            <a:endParaRPr/>
          </a:p>
        </p:txBody>
      </p:sp>
      <p:pic>
        <p:nvPicPr>
          <p:cNvPr id="346" name="Google Shape;346;g139d9f33fdf_0_93"/>
          <p:cNvPicPr preferRelativeResize="0"/>
          <p:nvPr/>
        </p:nvPicPr>
        <p:blipFill rotWithShape="1">
          <a:blip r:embed="rId3">
            <a:alphaModFix/>
          </a:blip>
          <a:srcRect b="0" l="0" r="45492" t="0"/>
          <a:stretch/>
        </p:blipFill>
        <p:spPr>
          <a:xfrm>
            <a:off x="4572025" y="1080203"/>
            <a:ext cx="4140001" cy="387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9d9f33fdf_0_10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Instrucción break;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g139d9f33fdf_0_105"/>
          <p:cNvSpPr txBox="1"/>
          <p:nvPr>
            <p:ph idx="1" type="body"/>
          </p:nvPr>
        </p:nvSpPr>
        <p:spPr>
          <a:xfrm>
            <a:off x="432025" y="1304875"/>
            <a:ext cx="60906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Para asegurar el correcto flujo de ejecución de un programa durante la evaluación de una sentencia switch, </a:t>
            </a:r>
            <a:r>
              <a:rPr b="1" lang="es-ES"/>
              <a:t>es recomendable incluir una sentencia break</a:t>
            </a:r>
            <a:r>
              <a:rPr lang="es-ES"/>
              <a:t> al final del bloque de instrucciones de cada case, incluido el correspondiente a la etiqueta default. 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Esto es importante, </a:t>
            </a:r>
            <a:r>
              <a:rPr lang="es-ES"/>
              <a:t>porque si se omite la sentencia break, cuando finaliza la ejecución del bloque de sentencias de un case, </a:t>
            </a:r>
            <a:r>
              <a:rPr b="1" lang="es-ES"/>
              <a:t>el flujo del programa continúa ejecutando los case siguientes</a:t>
            </a:r>
            <a:r>
              <a:rPr lang="es-ES"/>
              <a:t> y esto </a:t>
            </a:r>
            <a:r>
              <a:rPr b="1" lang="es-ES"/>
              <a:t>puede provocar un comportamiento erróneo del programa</a:t>
            </a:r>
            <a:r>
              <a:rPr lang="es-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g139d9f33fdf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45024" y="3563550"/>
            <a:ext cx="1158976" cy="68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39d9f33fdf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756" y="3094750"/>
            <a:ext cx="688150" cy="6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9d9f33fdf_0_77"/>
          <p:cNvSpPr txBox="1"/>
          <p:nvPr>
            <p:ph type="title"/>
          </p:nvPr>
        </p:nvSpPr>
        <p:spPr>
          <a:xfrm>
            <a:off x="431800" y="649675"/>
            <a:ext cx="41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de clase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g139d9f33fdf_0_77"/>
          <p:cNvSpPr txBox="1"/>
          <p:nvPr>
            <p:ph idx="1" type="body"/>
          </p:nvPr>
        </p:nvSpPr>
        <p:spPr>
          <a:xfrm>
            <a:off x="431800" y="1222375"/>
            <a:ext cx="82803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* Programar un sistema de créditos que pida el nombre del usuario y su ingreso medio,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* A partir de los datos ingresados  el programa arrojará el máximo crédito disponible.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* Las lineas de crédito son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* Ingresos inferiores a $ 50000 son clase 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* Ingresos entre $50000 y 100000 son clase 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* Ingresos mayores a 100000 son clase C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* En todos los casos el valor de la cuota no debe superar 1/3 del ingreso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* Hasta en 24 cuotas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g143639c0bdb_1_24"/>
          <p:cNvSpPr txBox="1"/>
          <p:nvPr/>
        </p:nvSpPr>
        <p:spPr>
          <a:xfrm>
            <a:off x="3353875" y="1915363"/>
            <a:ext cx="4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 IntelliJ o VSCode+plugins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7" name="Google Shape;367;g143639c0bdb_1_24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431800" y="156785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68" name="Google Shape;368;g143639c0bdb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682" y="16540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4313"/>
              </a:srgbClr>
            </a:outerShdw>
          </a:effectLst>
        </p:spPr>
      </p:pic>
      <p:pic>
        <p:nvPicPr>
          <p:cNvPr id="369" name="Google Shape;369;g143639c0bdb_1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800" y="2763624"/>
            <a:ext cx="3483867" cy="109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57150">
              <a:srgbClr val="000000">
                <a:alpha val="18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5f6266b16_0_99"/>
          <p:cNvSpPr txBox="1"/>
          <p:nvPr>
            <p:ph type="ctrTitle"/>
          </p:nvPr>
        </p:nvSpPr>
        <p:spPr>
          <a:xfrm>
            <a:off x="311700" y="1226800"/>
            <a:ext cx="8520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Formulario de presentismo</a:t>
            </a:r>
            <a:endParaRPr/>
          </a:p>
        </p:txBody>
      </p:sp>
      <p:sp>
        <p:nvSpPr>
          <p:cNvPr id="215" name="Google Shape;215;g145f6266b16_0_99"/>
          <p:cNvSpPr txBox="1"/>
          <p:nvPr/>
        </p:nvSpPr>
        <p:spPr>
          <a:xfrm>
            <a:off x="669675" y="1990425"/>
            <a:ext cx="805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ES" sz="1800" u="sng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https://docs.google.com/forms/d/e/1FAIpQLSfZseT9YjG11fsX9lVbH9AV5zkiDa80pjozZsILiqMSrhI0lg/viewform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/>
        </p:nvSpPr>
        <p:spPr>
          <a:xfrm>
            <a:off x="406950" y="2159350"/>
            <a:ext cx="2397900" cy="212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>
            <p:ph idx="3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/>
              <a:t>Clase</a:t>
            </a:r>
            <a:r>
              <a:rPr lang="es-ES"/>
              <a:t> 06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1015788" y="793709"/>
            <a:ext cx="1180200" cy="1156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 txBox="1"/>
          <p:nvPr>
            <p:ph idx="4" type="title"/>
          </p:nvPr>
        </p:nvSpPr>
        <p:spPr>
          <a:xfrm>
            <a:off x="40399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7"/>
              <a:buNone/>
            </a:pPr>
            <a:r>
              <a:rPr lang="es-ES" sz="1300"/>
              <a:t>Clase</a:t>
            </a:r>
            <a:r>
              <a:rPr lang="es-ES"/>
              <a:t> 18</a:t>
            </a:r>
            <a:endParaRPr/>
          </a:p>
        </p:txBody>
      </p:sp>
      <p:sp>
        <p:nvSpPr>
          <p:cNvPr id="224" name="Google Shape;224;p3"/>
          <p:cNvSpPr txBox="1"/>
          <p:nvPr>
            <p:ph idx="4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/>
              <a:t>Clase</a:t>
            </a:r>
            <a:r>
              <a:rPr lang="es-ES"/>
              <a:t> 17</a:t>
            </a:r>
            <a:endParaRPr/>
          </a:p>
        </p:txBody>
      </p:sp>
      <p:sp>
        <p:nvSpPr>
          <p:cNvPr id="225" name="Google Shape;225;p3"/>
          <p:cNvSpPr txBox="1"/>
          <p:nvPr>
            <p:ph idx="4" type="title"/>
          </p:nvPr>
        </p:nvSpPr>
        <p:spPr>
          <a:xfrm>
            <a:off x="690980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/>
              <a:t>Clase</a:t>
            </a:r>
            <a:r>
              <a:rPr lang="es-ES"/>
              <a:t> 19</a:t>
            </a:r>
            <a:endParaRPr/>
          </a:p>
        </p:txBody>
      </p:sp>
      <p:sp>
        <p:nvSpPr>
          <p:cNvPr id="226" name="Google Shape;226;p3"/>
          <p:cNvSpPr txBox="1"/>
          <p:nvPr>
            <p:ph idx="2" type="title"/>
          </p:nvPr>
        </p:nvSpPr>
        <p:spPr>
          <a:xfrm>
            <a:off x="3335825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333333"/>
                </a:solidFill>
              </a:rPr>
              <a:t>Estructuras de </a:t>
            </a:r>
            <a:r>
              <a:rPr b="1" lang="es-ES" sz="1200">
                <a:solidFill>
                  <a:srgbClr val="333333"/>
                </a:solidFill>
              </a:rPr>
              <a:t>Selección</a:t>
            </a:r>
            <a:r>
              <a:rPr b="1" lang="es-ES" sz="1200">
                <a:solidFill>
                  <a:srgbClr val="333333"/>
                </a:solidFill>
              </a:rPr>
              <a:t> y Repetitivas</a:t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Estructuras de </a:t>
            </a:r>
            <a:r>
              <a:rPr lang="es-ES">
                <a:solidFill>
                  <a:srgbClr val="333333"/>
                </a:solidFill>
              </a:rPr>
              <a:t>selección</a:t>
            </a:r>
            <a:r>
              <a:rPr lang="es-ES">
                <a:solidFill>
                  <a:srgbClr val="333333"/>
                </a:solidFill>
              </a:rPr>
              <a:t>.</a:t>
            </a:r>
            <a:endParaRPr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Desafíos.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7" name="Google Shape;227;p3"/>
          <p:cNvSpPr txBox="1"/>
          <p:nvPr/>
        </p:nvSpPr>
        <p:spPr>
          <a:xfrm>
            <a:off x="427650" y="2182600"/>
            <a:ext cx="23565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Estructura Secuencial</a:t>
            </a:r>
            <a:endParaRPr b="1" i="0" sz="12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Objetos y métodos.</a:t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Flujo de Entrada.</a:t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Programa básico secuencial.</a:t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Desafíos.</a:t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"/>
          <p:cNvSpPr txBox="1"/>
          <p:nvPr>
            <p:ph idx="2" type="title"/>
          </p:nvPr>
        </p:nvSpPr>
        <p:spPr>
          <a:xfrm>
            <a:off x="6120425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2"/>
                </a:solidFill>
              </a:rPr>
              <a:t>Estructuras de Selección y Repetitivas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Estructuras de repetición.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Desafíos.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948f9403b_0_0"/>
          <p:cNvSpPr txBox="1"/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>
                <a:solidFill>
                  <a:schemeClr val="dk2"/>
                </a:solidFill>
              </a:rPr>
              <a:t>Write Once, Run Anywhere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>
                <a:solidFill>
                  <a:schemeClr val="dk2"/>
                </a:solidFill>
              </a:rPr>
              <a:t>(Escríbelo una vez, ejecútalo en cualquier lugar)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4" name="Google Shape;234;g13948f9403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17254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78c0f1ccb_1_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selección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1578c0f1ccb_1_4"/>
          <p:cNvSpPr txBox="1"/>
          <p:nvPr>
            <p:ph idx="1" type="body"/>
          </p:nvPr>
        </p:nvSpPr>
        <p:spPr>
          <a:xfrm>
            <a:off x="432025" y="1304875"/>
            <a:ext cx="414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Las estructuras de selección </a:t>
            </a:r>
            <a:r>
              <a:rPr b="1" lang="es-ES"/>
              <a:t>permiten modificar el flujo</a:t>
            </a:r>
            <a:r>
              <a:rPr lang="es-ES"/>
              <a:t> de un programa.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 </a:t>
            </a:r>
            <a:r>
              <a:rPr b="1" lang="es-ES"/>
              <a:t>decisión de ejecutar </a:t>
            </a:r>
            <a:r>
              <a:rPr lang="es-ES"/>
              <a:t>un bloque de sentencias queda </a:t>
            </a:r>
            <a:r>
              <a:rPr b="1" lang="es-ES"/>
              <a:t>condicionada por el valor de una expresión lógica</a:t>
            </a:r>
            <a:r>
              <a:rPr lang="es-ES"/>
              <a:t>, en esta decisión lógica intervienen variables del programa.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g1578c0f1ccb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188" y="814425"/>
            <a:ext cx="1113024" cy="131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578c0f1ccb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200" y="1610850"/>
            <a:ext cx="1113000" cy="141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578c0f1ccb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0625" y="2661950"/>
            <a:ext cx="1760549" cy="190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9d9f33fdf_0_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if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g139d9f33fdf_0_2"/>
          <p:cNvSpPr txBox="1"/>
          <p:nvPr>
            <p:ph idx="1" type="body"/>
          </p:nvPr>
        </p:nvSpPr>
        <p:spPr>
          <a:xfrm>
            <a:off x="432025" y="1304875"/>
            <a:ext cx="414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La estructura if se denomina estructura de selección única</a:t>
            </a:r>
            <a:r>
              <a:rPr lang="es-ES"/>
              <a:t> porque ejecuta un bloque de sentencias </a:t>
            </a:r>
            <a:r>
              <a:rPr b="1" lang="es-ES"/>
              <a:t>solo cuando se cumple la condición</a:t>
            </a:r>
            <a:r>
              <a:rPr lang="es-ES"/>
              <a:t> del if.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Si la condición es </a:t>
            </a:r>
            <a:r>
              <a:rPr b="1" lang="es-ES"/>
              <a:t>verdadera se ejecuta el bloque de sentencias</a:t>
            </a:r>
            <a:r>
              <a:rPr lang="es-ES"/>
              <a:t>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Si la condición es </a:t>
            </a:r>
            <a:r>
              <a:rPr b="1" lang="es-ES"/>
              <a:t>falsa</a:t>
            </a:r>
            <a:r>
              <a:rPr lang="es-ES"/>
              <a:t>, el flujo del programa </a:t>
            </a:r>
            <a:r>
              <a:rPr b="1" lang="es-ES"/>
              <a:t>continúa en la sentencia inmediatamente posterior al if</a:t>
            </a:r>
            <a:r>
              <a:rPr lang="es-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g139d9f33fd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950" y="954300"/>
            <a:ext cx="3113605" cy="36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9d9f33fdf_0_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g139d9f33fdf_0_9"/>
          <p:cNvSpPr txBox="1"/>
          <p:nvPr>
            <p:ph idx="1" type="body"/>
          </p:nvPr>
        </p:nvSpPr>
        <p:spPr>
          <a:xfrm>
            <a:off x="432025" y="1304875"/>
            <a:ext cx="82800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if (condicion)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57" name="Google Shape;257;g139d9f33fdf_0_9"/>
          <p:cNvSpPr txBox="1"/>
          <p:nvPr>
            <p:ph type="title"/>
          </p:nvPr>
        </p:nvSpPr>
        <p:spPr>
          <a:xfrm>
            <a:off x="432025" y="25170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139d9f33fdf_0_9"/>
          <p:cNvSpPr txBox="1"/>
          <p:nvPr>
            <p:ph idx="1" type="body"/>
          </p:nvPr>
        </p:nvSpPr>
        <p:spPr>
          <a:xfrm>
            <a:off x="543625" y="3089725"/>
            <a:ext cx="82800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if (calificacion == 10)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System.out.println("Matrícula de Honor");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9" name="Google Shape;259;g139d9f33fdf_0_9"/>
          <p:cNvPicPr preferRelativeResize="0"/>
          <p:nvPr/>
        </p:nvPicPr>
        <p:blipFill rotWithShape="1">
          <a:blip r:embed="rId3">
            <a:alphaModFix/>
          </a:blip>
          <a:srcRect b="7241" l="7911" r="45385" t="74394"/>
          <a:stretch/>
        </p:blipFill>
        <p:spPr>
          <a:xfrm>
            <a:off x="4366175" y="1617700"/>
            <a:ext cx="4448725" cy="121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80000" dist="85725">
              <a:srgbClr val="000000">
                <a:alpha val="17000"/>
              </a:srgbClr>
            </a:outerShdw>
          </a:effectLst>
        </p:spPr>
      </p:pic>
      <p:pic>
        <p:nvPicPr>
          <p:cNvPr id="260" name="Google Shape;260;g139d9f33fdf_0_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236971" y="2218196"/>
            <a:ext cx="493625" cy="4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9d9f33fdf_0_1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if-else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g139d9f33fdf_0_18"/>
          <p:cNvSpPr txBox="1"/>
          <p:nvPr>
            <p:ph idx="1" type="body"/>
          </p:nvPr>
        </p:nvSpPr>
        <p:spPr>
          <a:xfrm>
            <a:off x="432025" y="1304875"/>
            <a:ext cx="414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La </a:t>
            </a:r>
            <a:r>
              <a:rPr b="1" lang="es-ES"/>
              <a:t>estructura if-else</a:t>
            </a:r>
            <a:r>
              <a:rPr lang="es-ES"/>
              <a:t> se denomina </a:t>
            </a:r>
            <a:r>
              <a:rPr b="1" lang="es-ES"/>
              <a:t>de selección doble</a:t>
            </a:r>
            <a:r>
              <a:rPr lang="es-ES"/>
              <a:t> porque selecciona entre dos bloques de sentencias mutuamente excluyentes.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Si se cumple la condición</a:t>
            </a:r>
            <a:r>
              <a:rPr lang="es-ES"/>
              <a:t>, se ejecuta el bloque de sentencias asociado al if.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Si la condición no se cumple</a:t>
            </a:r>
            <a:r>
              <a:rPr lang="es-ES"/>
              <a:t>, entonces se ejecuta el bloque de sentencias asociado al else.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g139d9f33fd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500" y="954300"/>
            <a:ext cx="2886746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