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  <p:embeddedFont>
      <p:font typeface="Merriweathe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1" roundtripDataSignature="AMtx7mhrr/1K+YDps29bgXwXZGE4zvF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MontserratMedium-bold.fntdata"/><Relationship Id="rId43" Type="http://schemas.openxmlformats.org/officeDocument/2006/relationships/font" Target="fonts/MontserratMedium-regular.fntdata"/><Relationship Id="rId46" Type="http://schemas.openxmlformats.org/officeDocument/2006/relationships/font" Target="fonts/MontserratMedium-boldItalic.fntdata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-bold.fntdata"/><Relationship Id="rId47" Type="http://schemas.openxmlformats.org/officeDocument/2006/relationships/font" Target="fonts/Merriweather-regular.fntdata"/><Relationship Id="rId49" Type="http://schemas.openxmlformats.org/officeDocument/2006/relationships/font" Target="fonts/Merriweather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MontserratSemiBold-regular.fntdata"/><Relationship Id="rId34" Type="http://schemas.openxmlformats.org/officeDocument/2006/relationships/slide" Target="slides/slide28.xml"/><Relationship Id="rId37" Type="http://schemas.openxmlformats.org/officeDocument/2006/relationships/font" Target="fonts/MontserratSemiBold-italic.fntdata"/><Relationship Id="rId36" Type="http://schemas.openxmlformats.org/officeDocument/2006/relationships/font" Target="fonts/MontserratSemiBold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Montserrat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9d9f33f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9d9f33f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9d9f33f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39d9f33f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d9f33f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39d9f33f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9d9f33f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39d9f33f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9d9f33fd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39d9f33fd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9d9f33f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39d9f33f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9d9f33f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39d9f33f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9d9f33f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39d9f33f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94d24d5e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594d24d5e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94d24d5e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94d24d5e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94d24d5e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94d24d5e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94d24d5e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94d24d5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94d24d5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594d24d5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94d24d5e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594d24d5e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94d24d5e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594d24d5e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94d24d5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594d24d5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f6266b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5f6266b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78c0f1cc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578c0f1c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9d9f33f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39d9f33f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94d24d5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594d24d5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94d24d5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594d24d5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f6266b16_0_1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f6266b16_0_1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g145f6266b16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3" name="Google Shape;113;g145f6266b16_0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5f6266b16_0_1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45f6266b1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f6266b16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f6266b16_0_10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9" name="Google Shape;119;g145f6266b16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5f6266b1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5f6266b16_0_10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45f6266b16_0_10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g145f6266b16_0_10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45f6266b16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f6266b16_0_12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5f6266b16_0_1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5f6266b16_0_12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5f6266b16_0_1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45f6266b16_0_12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5f6266b16_0_124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45f6266b16_0_124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g145f6266b16_0_124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g145f6266b16_0_124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g145f6266b16_0_1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45f6266b16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5f6266b16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45f6266b16_0_12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f6266b16_0_1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5f6266b16_0_13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g145f6266b16_0_13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3" name="Google Shape;143;g145f6266b16_0_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f6266b16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5f6266b16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f6266b16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g145f6266b16_0_14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9" name="Google Shape;149;g145f6266b16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45f6266b16_0_1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5f6266b16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5f6266b16_0_145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f6266b16_0_1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5f6266b16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6" name="Google Shape;156;g145f6266b16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45f6266b16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5f6266b1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5f6266b16_0_1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45f6266b16_0_1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f6266b16_0_16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5f6266b16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5f6266b16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45f6266b16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5f6266b16_0_16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f6266b16_0_16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5f6266b16_0_16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5f6266b16_0_16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5f6266b16_0_16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5f6266b16_0_16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45f6266b16_0_16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5f6266b16_0_16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g145f6266b16_0_16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g145f6266b16_0_16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g145f6266b16_0_16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145f6266b16_0_16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145f6266b16_0_16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45f6266b16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5f6266b1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45f6266b16_0_16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5f6266b16_0_16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4" name="Google Shape;184;g145f6266b16_0_166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6266b16_0_18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5f6266b16_0_18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6266b16_0_18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5f6266b16_0_18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5f6266b16_0_18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g145f6266b16_0_18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g145f6266b16_0_18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g145f6266b16_0_18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45f6266b16_0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5f6266b16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5f6266b16_0_18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5f6266b16_0_18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8" name="Google Shape;198;g145f6266b16_0_18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6" name="Google Shape;5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f6266b1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45f6266b16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45f6266b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ZseT9YjG11fsX9lVbH9AV5zkiDa80pjozZsILiqMSrhI0lg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19 - 03-10-22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9d9f33fdf_0_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while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139d9f33fdf_0_18"/>
          <p:cNvSpPr txBox="1"/>
          <p:nvPr>
            <p:ph idx="1" type="body"/>
          </p:nvPr>
        </p:nvSpPr>
        <p:spPr>
          <a:xfrm>
            <a:off x="432025" y="1170125"/>
            <a:ext cx="5489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-ES"/>
              <a:t>Un while se ejecuta cero o más veces.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La estructura de repetición </a:t>
            </a:r>
            <a:r>
              <a:rPr b="1" lang="es-ES"/>
              <a:t>while repite el bloque </a:t>
            </a:r>
            <a:r>
              <a:rPr lang="es-ES"/>
              <a:t>de sentencias mientras </a:t>
            </a:r>
            <a:r>
              <a:rPr b="1" lang="es-ES"/>
              <a:t>la condición del while es verdadera</a:t>
            </a:r>
            <a:r>
              <a:rPr lang="es-ES"/>
              <a:t>.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diagrama de flujo de una estructura while muestra que </a:t>
            </a:r>
            <a:r>
              <a:rPr b="1" lang="es-ES"/>
              <a:t>la condición se verifica justo después de inicializar la variable de control.</a:t>
            </a:r>
            <a:r>
              <a:rPr lang="es-ES"/>
              <a:t> 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Si el resultado de evaluar </a:t>
            </a:r>
            <a:r>
              <a:rPr b="1" lang="es-ES"/>
              <a:t>la condición es verdadero</a:t>
            </a:r>
            <a:r>
              <a:rPr lang="es-ES"/>
              <a:t>, entonces </a:t>
            </a:r>
            <a:r>
              <a:rPr b="1" lang="es-ES"/>
              <a:t>se ejecuta el bloque de sentencias</a:t>
            </a:r>
            <a:r>
              <a:rPr lang="es-ES"/>
              <a:t> y </a:t>
            </a:r>
            <a:r>
              <a:rPr b="1" lang="es-ES"/>
              <a:t>actualiza la variable</a:t>
            </a:r>
            <a:r>
              <a:rPr lang="es-ES"/>
              <a:t> </a:t>
            </a:r>
            <a:r>
              <a:rPr b="1" lang="es-ES"/>
              <a:t>hasta que la condición ya no se cumpla</a:t>
            </a:r>
            <a:r>
              <a:rPr lang="es-ES"/>
              <a:t>.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Cuando </a:t>
            </a:r>
            <a:r>
              <a:rPr b="1" lang="es-ES"/>
              <a:t>la condición no se cumpla</a:t>
            </a:r>
            <a:r>
              <a:rPr lang="es-ES"/>
              <a:t>, el flujo continúa con la ejecución de los </a:t>
            </a:r>
            <a:r>
              <a:rPr b="1" lang="es-ES"/>
              <a:t>bloques fuera del bucle</a:t>
            </a:r>
            <a:r>
              <a:rPr lang="es-ES"/>
              <a:t>.</a:t>
            </a:r>
            <a:endParaRPr/>
          </a:p>
        </p:txBody>
      </p:sp>
      <p:pic>
        <p:nvPicPr>
          <p:cNvPr id="271" name="Google Shape;271;g139d9f33fd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00" y="954300"/>
            <a:ext cx="2138070" cy="36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9d9f33fdf_0_2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g139d9f33fdf_0_23"/>
          <p:cNvSpPr txBox="1"/>
          <p:nvPr>
            <p:ph idx="1" type="body"/>
          </p:nvPr>
        </p:nvSpPr>
        <p:spPr>
          <a:xfrm>
            <a:off x="432025" y="1304875"/>
            <a:ext cx="82803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Un while tiene la siguiente sintaxis: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inicialización;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(condición)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actualizacion;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g139d9f33fdf_0_23"/>
          <p:cNvSpPr txBox="1"/>
          <p:nvPr/>
        </p:nvSpPr>
        <p:spPr>
          <a:xfrm>
            <a:off x="4469300" y="3345200"/>
            <a:ext cx="4242900" cy="1075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2640000" dist="114300">
              <a:srgbClr val="000000">
                <a:alpha val="13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Mientras </a:t>
            </a:r>
            <a:r>
              <a:rPr lang="es-ES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(&lt;expresion_booleana&gt;) </a:t>
            </a:r>
            <a:r>
              <a:rPr b="1" lang="es-ES" sz="13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Hacer</a:t>
            </a:r>
            <a:endParaRPr b="1" sz="13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s-ES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&lt;instrucciones&gt;</a:t>
            </a:r>
            <a:endParaRPr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&lt;actualización de contadores&gt;</a:t>
            </a:r>
            <a:r>
              <a:rPr b="1" lang="es-ES" sz="13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b="1" sz="13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857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FinMientras</a:t>
            </a:r>
            <a:endParaRPr sz="1000"/>
          </a:p>
        </p:txBody>
      </p:sp>
      <p:pic>
        <p:nvPicPr>
          <p:cNvPr id="279" name="Google Shape;279;g139d9f33fdf_0_2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915625" y="3840863"/>
            <a:ext cx="495175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9d9f33fdf_0_38"/>
          <p:cNvSpPr txBox="1"/>
          <p:nvPr>
            <p:ph type="title"/>
          </p:nvPr>
        </p:nvSpPr>
        <p:spPr>
          <a:xfrm>
            <a:off x="431800" y="649675"/>
            <a:ext cx="31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g139d9f33fdf_0_38"/>
          <p:cNvSpPr txBox="1"/>
          <p:nvPr>
            <p:ph idx="1" type="body"/>
          </p:nvPr>
        </p:nvSpPr>
        <p:spPr>
          <a:xfrm>
            <a:off x="431800" y="1222375"/>
            <a:ext cx="82803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* Ejemplo de clase bucle while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* Contamos del 0 al 10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s-ES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* */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//Inicializacion de la variable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int c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//Bucle while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while (c &lt; 10){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//Bucle de sentencia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System.out.println(c);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//Actualización de la variable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c++;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System.out.println(“*** El programa ha finalizado ***”);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9d9f33fdf_0_1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do-while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g139d9f33fdf_0_111"/>
          <p:cNvSpPr txBox="1"/>
          <p:nvPr>
            <p:ph idx="1" type="body"/>
          </p:nvPr>
        </p:nvSpPr>
        <p:spPr>
          <a:xfrm>
            <a:off x="432025" y="1304875"/>
            <a:ext cx="51951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estructura de repetición do-while </a:t>
            </a:r>
            <a:r>
              <a:rPr b="1" lang="es-ES"/>
              <a:t>ejecuta el bloque de sentencias al menos una vez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Después comprueba la condición</a:t>
            </a:r>
            <a:r>
              <a:rPr lang="es-ES"/>
              <a:t> y </a:t>
            </a:r>
            <a:r>
              <a:rPr b="1" lang="es-ES"/>
              <a:t>repite </a:t>
            </a:r>
            <a:r>
              <a:rPr lang="es-ES"/>
              <a:t>el bloque de sentencias mientras la</a:t>
            </a:r>
            <a:r>
              <a:rPr b="1" lang="es-ES"/>
              <a:t> condición es verdadera.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Cuando la </a:t>
            </a:r>
            <a:r>
              <a:rPr b="1" lang="es-ES"/>
              <a:t>condición</a:t>
            </a:r>
            <a:r>
              <a:rPr lang="es-ES"/>
              <a:t> resulte</a:t>
            </a:r>
            <a:r>
              <a:rPr b="1" lang="es-ES"/>
              <a:t> falsa finalizará el bucle.</a:t>
            </a:r>
            <a:endParaRPr b="1"/>
          </a:p>
        </p:txBody>
      </p:sp>
      <p:pic>
        <p:nvPicPr>
          <p:cNvPr id="292" name="Google Shape;292;g139d9f33fdf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000" y="888925"/>
            <a:ext cx="2106952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9d9f33fdf_0_1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g139d9f33fdf_0_117"/>
          <p:cNvSpPr txBox="1"/>
          <p:nvPr>
            <p:ph idx="1" type="body"/>
          </p:nvPr>
        </p:nvSpPr>
        <p:spPr>
          <a:xfrm>
            <a:off x="432025" y="1304875"/>
            <a:ext cx="82803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Un 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 tiene la siguiente sintaxis: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inicialización;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bloque-de-sentencias;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actualizacion;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while </a:t>
            </a:r>
            <a:r>
              <a:rPr lang="es-ES" sz="2000">
                <a:latin typeface="Courier New"/>
                <a:ea typeface="Courier New"/>
                <a:cs typeface="Courier New"/>
                <a:sym typeface="Courier New"/>
              </a:rPr>
              <a:t>(condición)</a:t>
            </a:r>
            <a:r>
              <a:rPr b="1" lang="es-E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g139d9f33fdf_0_117"/>
          <p:cNvSpPr txBox="1"/>
          <p:nvPr/>
        </p:nvSpPr>
        <p:spPr>
          <a:xfrm>
            <a:off x="4259900" y="3301875"/>
            <a:ext cx="4452300" cy="10065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2760000" dist="76200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Hacer</a:t>
            </a:r>
            <a:endParaRPr b="1" sz="12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s-ES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&lt;instrucciones&gt;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&lt;actualización de variables de control &gt;</a:t>
            </a:r>
            <a:r>
              <a:rPr b="1" lang="es-ES" sz="12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b="1" sz="12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Mientras Que </a:t>
            </a:r>
            <a:r>
              <a:rPr lang="es-ES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(&lt;condición&gt;) </a:t>
            </a:r>
            <a:endParaRPr sz="900"/>
          </a:p>
        </p:txBody>
      </p:sp>
      <p:pic>
        <p:nvPicPr>
          <p:cNvPr id="300" name="Google Shape;300;g139d9f33fdf_0_117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8101700" y="3785575"/>
            <a:ext cx="495175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9d9f33fdf_0_5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g139d9f33fdf_0_50"/>
          <p:cNvSpPr txBox="1"/>
          <p:nvPr>
            <p:ph idx="1" type="body"/>
          </p:nvPr>
        </p:nvSpPr>
        <p:spPr>
          <a:xfrm>
            <a:off x="432025" y="1304875"/>
            <a:ext cx="82803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/*Realizaremos el factorial del número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Recordemos que 5! = 5*4*3*2*1;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//Declaracion de variables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int n = 5; //El número a hacer factorial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int f = 1; //El acumulador f lo inicio en 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int i = 1; //El conador inicia en 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//Bloque del bucle do-while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f = f*i;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}while(i&lt;=5);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System.out.println(“El factorial de ”+n+” es ” +f);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System.out.println(“*** El programa ha finalizado correctamente ***”);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9d9f33fdf_0_6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for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g139d9f33fdf_0_67"/>
          <p:cNvSpPr txBox="1"/>
          <p:nvPr>
            <p:ph idx="1" type="body"/>
          </p:nvPr>
        </p:nvSpPr>
        <p:spPr>
          <a:xfrm>
            <a:off x="432025" y="1304875"/>
            <a:ext cx="53532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 estructura de repetición </a:t>
            </a:r>
            <a:r>
              <a:rPr b="1" lang="es-ES"/>
              <a:t>for repite el bloque de sentencias</a:t>
            </a:r>
            <a:r>
              <a:rPr lang="es-ES"/>
              <a:t> mientras la </a:t>
            </a:r>
            <a:r>
              <a:rPr b="1" lang="es-ES"/>
              <a:t>condición del for es verdadera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Un</a:t>
            </a:r>
            <a:r>
              <a:rPr b="1" lang="es-ES"/>
              <a:t> for </a:t>
            </a:r>
            <a:r>
              <a:rPr lang="es-ES"/>
              <a:t>es un </a:t>
            </a:r>
            <a:r>
              <a:rPr b="1" lang="es-ES"/>
              <a:t>caso particular </a:t>
            </a:r>
            <a:r>
              <a:rPr lang="es-ES"/>
              <a:t>de la estructura </a:t>
            </a:r>
            <a:r>
              <a:rPr b="1" lang="es-ES"/>
              <a:t>while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ES"/>
              <a:t>Solo se debe utilizar</a:t>
            </a:r>
            <a:r>
              <a:rPr lang="es-ES"/>
              <a:t> cuando </a:t>
            </a:r>
            <a:r>
              <a:rPr b="1" lang="es-ES"/>
              <a:t>se sabe el número de veces</a:t>
            </a:r>
            <a:r>
              <a:rPr lang="es-ES"/>
              <a:t> </a:t>
            </a:r>
            <a:r>
              <a:rPr b="1" lang="es-ES"/>
              <a:t>que se debe repetir</a:t>
            </a:r>
            <a:r>
              <a:rPr lang="es-ES"/>
              <a:t> el bloque de sentencias.</a:t>
            </a:r>
            <a:endParaRPr/>
          </a:p>
        </p:txBody>
      </p:sp>
      <p:pic>
        <p:nvPicPr>
          <p:cNvPr id="313" name="Google Shape;313;g139d9f33fdf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75" y="848150"/>
            <a:ext cx="2246695" cy="36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9d9f33fdf_0_7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g139d9f33fdf_0_72"/>
          <p:cNvSpPr txBox="1"/>
          <p:nvPr>
            <p:ph idx="1" type="body"/>
          </p:nvPr>
        </p:nvSpPr>
        <p:spPr>
          <a:xfrm>
            <a:off x="432025" y="1170125"/>
            <a:ext cx="82803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Un </a:t>
            </a:r>
            <a:r>
              <a:rPr b="1" lang="es-E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tiene la siguiente sintaxis: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(inicialización; condición; actualización){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bloque-de-sentencias;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g139d9f33fdf_0_72"/>
          <p:cNvSpPr txBox="1"/>
          <p:nvPr/>
        </p:nvSpPr>
        <p:spPr>
          <a:xfrm>
            <a:off x="3116100" y="3569525"/>
            <a:ext cx="5698800" cy="938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2580000" dist="85725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Para </a:t>
            </a:r>
            <a:r>
              <a:rPr lang="es-ES" sz="11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&lt;inicializar_var&gt; </a:t>
            </a:r>
            <a:r>
              <a:rPr b="1" lang="es-ES" sz="11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Hasta</a:t>
            </a:r>
            <a:r>
              <a:rPr lang="es-ES" sz="11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&lt;valor_final&gt;</a:t>
            </a:r>
            <a:r>
              <a:rPr b="1" lang="es-ES" sz="11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 Con Paso</a:t>
            </a:r>
            <a:r>
              <a:rPr lang="es-ES" sz="11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&lt;incremento&gt;</a:t>
            </a:r>
            <a:r>
              <a:rPr b="1" lang="es-ES" sz="11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 Hacer</a:t>
            </a:r>
            <a:endParaRPr b="1" sz="11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&lt;instrucción o intrucciones&gt;</a:t>
            </a:r>
            <a:r>
              <a:rPr b="1" lang="es-ES" sz="11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b="1" sz="11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FinPara</a:t>
            </a:r>
            <a:endParaRPr b="1" sz="11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1" name="Google Shape;321;g139d9f33fdf_0_7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7391750" y="39296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94d24d5e9_0_5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 clase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g1594d24d5e9_0_54"/>
          <p:cNvSpPr txBox="1"/>
          <p:nvPr>
            <p:ph idx="1" type="body"/>
          </p:nvPr>
        </p:nvSpPr>
        <p:spPr>
          <a:xfrm>
            <a:off x="432025" y="1304875"/>
            <a:ext cx="82803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/*Realizaremos el factorial del número 5 recorriendo con el ciclo for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* Recordemos que 5! = 5*4*3*2*1;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//Declaracion de variables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int n = 5; //El número a hacer factorial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int f = 1; //El acumulador f lo inicio en 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//Bloque for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for (i = 1; i&lt;=5; i++){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f = f*i;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System.out.println(“El factorial de ”+n+” es ” +f);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es-ES" sz="1600">
                <a:latin typeface="Courier New"/>
                <a:ea typeface="Courier New"/>
                <a:cs typeface="Courier New"/>
                <a:sym typeface="Courier New"/>
              </a:rPr>
              <a:t>System.out.println(“*** El programa ha finalizado correctamente ***”);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94d24d5e9_0_2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salto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g1594d24d5e9_0_21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 Java existen </a:t>
            </a:r>
            <a:r>
              <a:rPr b="1" lang="es-ES"/>
              <a:t>dos sentencias que permiten modificar el flujo</a:t>
            </a:r>
            <a:r>
              <a:rPr lang="es-ES"/>
              <a:t> secuencial de un programa y </a:t>
            </a:r>
            <a:r>
              <a:rPr b="1" lang="es-ES"/>
              <a:t>provocan un salto</a:t>
            </a:r>
            <a:r>
              <a:rPr lang="es-ES"/>
              <a:t> en la ejecución.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Estas sentencias son </a:t>
            </a:r>
            <a:r>
              <a:rPr b="1" lang="es-ES"/>
              <a:t>break y continue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Ambas </a:t>
            </a:r>
            <a:r>
              <a:rPr b="1" lang="es-ES"/>
              <a:t>se utilizan con las estructuras de repetición</a:t>
            </a:r>
            <a:r>
              <a:rPr lang="es-ES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/>
              <a:t>break: </a:t>
            </a:r>
            <a:r>
              <a:rPr lang="es-ES" sz="1800"/>
              <a:t>interrumpe la ejecución.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/>
              <a:t>continue:</a:t>
            </a:r>
            <a:r>
              <a:rPr lang="es-ES" sz="1800"/>
              <a:t> vuelve al principio aunque la condición esté cumplida.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94d24d5e9_0_20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Conclusiones generales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g1594d24d5e9_0_205"/>
          <p:cNvSpPr txBox="1"/>
          <p:nvPr>
            <p:ph idx="1" type="body"/>
          </p:nvPr>
        </p:nvSpPr>
        <p:spPr>
          <a:xfrm>
            <a:off x="432025" y="1170125"/>
            <a:ext cx="82800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Es importante utilizar la estructura de repetición más apropiada para 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caso. En general, se recomienda seguir los siguientes criterios: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</a:t>
            </a:r>
            <a:r>
              <a:rPr b="1" lang="es-ES"/>
              <a:t>while</a:t>
            </a:r>
            <a:r>
              <a:rPr lang="es-ES"/>
              <a:t> se debe utilizar cuando </a:t>
            </a:r>
            <a:r>
              <a:rPr b="1" lang="es-ES"/>
              <a:t>no se sabe el número de veces</a:t>
            </a:r>
            <a:r>
              <a:rPr lang="es-ES"/>
              <a:t> </a:t>
            </a:r>
            <a:r>
              <a:rPr b="1" lang="es-ES"/>
              <a:t>que se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va a repetir</a:t>
            </a:r>
            <a:r>
              <a:rPr lang="es-ES"/>
              <a:t> el bloque de sentencias.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</a:t>
            </a:r>
            <a:r>
              <a:rPr b="1" lang="es-ES"/>
              <a:t>do-while</a:t>
            </a:r>
            <a:r>
              <a:rPr lang="es-ES"/>
              <a:t> se debe utilizar cuando el </a:t>
            </a:r>
            <a:r>
              <a:rPr b="1" lang="es-ES"/>
              <a:t>bloque de sentencias se debe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ejecutar al menos una vez</a:t>
            </a:r>
            <a:r>
              <a:rPr lang="es-ES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El </a:t>
            </a:r>
            <a:r>
              <a:rPr b="1" lang="es-ES"/>
              <a:t>for</a:t>
            </a:r>
            <a:r>
              <a:rPr lang="es-ES"/>
              <a:t> se debe utilizar cuando </a:t>
            </a:r>
            <a:r>
              <a:rPr b="1" lang="es-ES"/>
              <a:t>se sabe el número de veces que se va a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repetir </a:t>
            </a:r>
            <a:r>
              <a:rPr lang="es-ES"/>
              <a:t>el bloque de sentencias. Un for es útil cuando </a:t>
            </a:r>
            <a:r>
              <a:rPr b="1" lang="es-ES"/>
              <a:t>se conoce el valor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inicial</a:t>
            </a:r>
            <a:r>
              <a:rPr lang="es-ES"/>
              <a:t> para la variable de control del bucle y además es necesario </a:t>
            </a:r>
            <a:r>
              <a:rPr b="1" lang="es-ES"/>
              <a:t>utilizar una expresión aritmética para actualizar esta variable</a:t>
            </a:r>
            <a:r>
              <a:rPr lang="es-ES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94d24d5e9_0_59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Desafío de clase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94d24d5e9_0_6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 1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1594d24d5e9_0_6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Hacer un programa que imprima los números entre dos números a ingresar por teclado.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94d24d5e9_0_6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 2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g1594d24d5e9_0_6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/>
              <a:t>Hacer un programa que imprima los números en orden </a:t>
            </a:r>
            <a:r>
              <a:rPr lang="es-ES" sz="2300"/>
              <a:t>decreciente,</a:t>
            </a:r>
            <a:r>
              <a:rPr lang="es-ES" sz="2300"/>
              <a:t> desde el mayor introducido por teclado al 0.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94d24d5e9_0_7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de clase 3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g1594d24d5e9_0_7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Hacer un programa pida dos </a:t>
            </a:r>
            <a:r>
              <a:rPr lang="es-ES" sz="2300"/>
              <a:t>números</a:t>
            </a:r>
            <a:r>
              <a:rPr lang="es-ES" sz="2300"/>
              <a:t> por teclado, los ordene de menos a mayor e imprima los números pares entre dos </a:t>
            </a:r>
            <a:r>
              <a:rPr lang="es-ES" sz="2300"/>
              <a:t>números</a:t>
            </a:r>
            <a:r>
              <a:rPr lang="es-ES" sz="2300"/>
              <a:t>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94d24d5e9_0_8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84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5</a:t>
            </a:r>
            <a:endParaRPr b="1" sz="284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g1594d24d5e9_0_8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300"/>
              <a:t>Hacer un programa pida dos números por teclado, los ordene menor y mayor e imprima los números impares que hay entre ambos y cuantos impares hay.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376" name="Google Shape;376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3921"/>
              </a:srgbClr>
            </a:outerShdw>
          </a:effectLst>
        </p:spPr>
      </p:pic>
      <p:pic>
        <p:nvPicPr>
          <p:cNvPr id="377" name="Google Shape;377;g143639c0bdb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00" y="2763624"/>
            <a:ext cx="3483867" cy="109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f6266b16_0_99"/>
          <p:cNvSpPr txBox="1"/>
          <p:nvPr>
            <p:ph type="ctrTitle"/>
          </p:nvPr>
        </p:nvSpPr>
        <p:spPr>
          <a:xfrm>
            <a:off x="311700" y="1226800"/>
            <a:ext cx="8520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Formulario de presentismo</a:t>
            </a:r>
            <a:endParaRPr/>
          </a:p>
        </p:txBody>
      </p:sp>
      <p:sp>
        <p:nvSpPr>
          <p:cNvPr id="215" name="Google Shape;215;g145f6266b16_0_99"/>
          <p:cNvSpPr txBox="1"/>
          <p:nvPr/>
        </p:nvSpPr>
        <p:spPr>
          <a:xfrm>
            <a:off x="669675" y="1990425"/>
            <a:ext cx="805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sng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https://docs.google.com/forms/d/e/1FAIpQLSfZseT9YjG11fsX9lVbH9AV5zkiDa80pjozZsILiqMSrhI0lg/viewform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7"/>
              <a:buNone/>
            </a:pPr>
            <a:r>
              <a:rPr lang="es-ES" sz="1300"/>
              <a:t>Clase</a:t>
            </a:r>
            <a:r>
              <a:rPr lang="es-ES"/>
              <a:t> 19</a:t>
            </a:r>
            <a:endParaRPr/>
          </a:p>
        </p:txBody>
      </p:sp>
      <p:sp>
        <p:nvSpPr>
          <p:cNvPr id="224" name="Google Shape;224;p3"/>
          <p:cNvSpPr txBox="1"/>
          <p:nvPr>
            <p:ph idx="4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8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3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20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3"/>
          <p:cNvSpPr txBox="1"/>
          <p:nvPr>
            <p:ph idx="2" type="title"/>
          </p:nvPr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2"/>
                </a:solidFill>
              </a:rPr>
              <a:t>Estructuras de Selección y Repetitivas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Estructuras de selección.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Desafíos.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"/>
          <p:cNvSpPr txBox="1"/>
          <p:nvPr>
            <p:ph idx="2" type="title"/>
          </p:nvPr>
        </p:nvSpPr>
        <p:spPr>
          <a:xfrm>
            <a:off x="6120425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2"/>
                </a:solidFill>
              </a:rPr>
              <a:t>Arrays Numéricos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333333"/>
                </a:solidFill>
              </a:rPr>
              <a:t> </a:t>
            </a:r>
            <a:endParaRPr b="1"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Creación del array.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Incorporación de elementos.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Borrado de elementos.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Modificación de elementos.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ES">
                <a:solidFill>
                  <a:schemeClr val="dk2"/>
                </a:solidFill>
              </a:rPr>
              <a:t>Recorrido un array.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 txBox="1"/>
          <p:nvPr>
            <p:ph idx="2" type="title"/>
          </p:nvPr>
        </p:nvSpPr>
        <p:spPr>
          <a:xfrm>
            <a:off x="33730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333333"/>
                </a:solidFill>
              </a:rPr>
              <a:t>Estructuras de Selección y Repetitivas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Estructuras de repetición.</a:t>
            </a:r>
            <a:endParaRPr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>
                <a:solidFill>
                  <a:schemeClr val="dk2"/>
                </a:solidFill>
              </a:rPr>
              <a:t>Write Once, Run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>
                <a:solidFill>
                  <a:schemeClr val="dk2"/>
                </a:solidFill>
              </a:rPr>
              <a:t>(Escríbelo una vez, ejecútalo en cualquier lugar)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4" name="Google Shape;234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78c0f1ccb_1_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repetición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1578c0f1ccb_1_4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Las estructuras de repetición permiten </a:t>
            </a:r>
            <a:r>
              <a:rPr b="1" lang="es-ES"/>
              <a:t>repetir muchas veces un bloque de sentencias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 estas estructuras también se les conoce como </a:t>
            </a:r>
            <a:r>
              <a:rPr b="1" lang="es-ES"/>
              <a:t>estructuras iterativas o bucles</a:t>
            </a:r>
            <a:r>
              <a:rPr lang="es-ES"/>
              <a:t>.</a:t>
            </a:r>
            <a:endParaRPr/>
          </a:p>
        </p:txBody>
      </p:sp>
      <p:pic>
        <p:nvPicPr>
          <p:cNvPr id="241" name="Google Shape;241;g1578c0f1ccb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000" y="1715101"/>
            <a:ext cx="1224025" cy="21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578c0f1ccb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023" y="2950321"/>
            <a:ext cx="986203" cy="161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578c0f1ccb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499" y="799297"/>
            <a:ext cx="1285500" cy="18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d9f33fdf_0_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g139d9f33fdf_0_2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Como las estructuras de selección, </a:t>
            </a:r>
            <a:r>
              <a:rPr b="1" lang="es-ES"/>
              <a:t>las estructuras de repetición se pueden combinar y anidar</a:t>
            </a:r>
            <a:r>
              <a:rPr lang="es-ES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 frecuente utilizar una estructura de repetición que contenga un bloque de sentencias que </a:t>
            </a:r>
            <a:r>
              <a:rPr b="1" lang="es-ES"/>
              <a:t>combine otras estructuras de repetición y de selección</a:t>
            </a:r>
            <a:r>
              <a:rPr lang="es-ES"/>
              <a:t>.</a:t>
            </a:r>
            <a:endParaRPr/>
          </a:p>
        </p:txBody>
      </p:sp>
      <p:pic>
        <p:nvPicPr>
          <p:cNvPr id="250" name="Google Shape;250;g139d9f33fd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825" y="954300"/>
            <a:ext cx="2452286" cy="366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94d24d5e9_0_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Composición de la estructura de repetición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1594d24d5e9_0_8"/>
          <p:cNvSpPr txBox="1"/>
          <p:nvPr>
            <p:ph idx="1" type="body"/>
          </p:nvPr>
        </p:nvSpPr>
        <p:spPr>
          <a:xfrm>
            <a:off x="432025" y="1304875"/>
            <a:ext cx="414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Las estructuras de repetición se componen de </a:t>
            </a:r>
            <a:r>
              <a:rPr b="1" lang="es-ES"/>
              <a:t>cuatro partes</a:t>
            </a:r>
            <a:r>
              <a:rPr lang="es-ES"/>
              <a:t>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/>
              <a:t>La inicialización, 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/>
              <a:t>La condición, 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/>
              <a:t>El bloque de sentencias 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ES" sz="1800"/>
              <a:t>La actualización.</a:t>
            </a:r>
            <a:endParaRPr b="1" sz="1800"/>
          </a:p>
        </p:txBody>
      </p:sp>
      <p:pic>
        <p:nvPicPr>
          <p:cNvPr id="257" name="Google Shape;257;g1594d24d5e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275" y="1304875"/>
            <a:ext cx="1733127" cy="297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94d24d5e9_0_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Composición de la estructura de repetición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1594d24d5e9_0_18"/>
          <p:cNvSpPr txBox="1"/>
          <p:nvPr>
            <p:ph idx="1" type="body"/>
          </p:nvPr>
        </p:nvSpPr>
        <p:spPr>
          <a:xfrm>
            <a:off x="432025" y="1304875"/>
            <a:ext cx="5904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 sz="1800"/>
              <a:t>La inicialización, </a:t>
            </a:r>
            <a:r>
              <a:rPr lang="es-ES" sz="1800"/>
              <a:t>normalmente consiste en la declaración e inicialización de la variable de control del bucle.</a:t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 sz="1800"/>
              <a:t>La condición, </a:t>
            </a:r>
            <a:r>
              <a:rPr lang="es-ES"/>
              <a:t>es</a:t>
            </a:r>
            <a:r>
              <a:rPr lang="es-ES" sz="1800"/>
              <a:t> la condición que se evalúa para ejecutar el bloque de</a:t>
            </a:r>
            <a:r>
              <a:rPr lang="es-ES"/>
              <a:t> </a:t>
            </a:r>
            <a:r>
              <a:rPr lang="es-ES" sz="1800"/>
              <a:t>sentencias de la estructura iterativa. </a:t>
            </a:r>
            <a:endParaRPr sz="18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 sz="1800"/>
              <a:t>El bloque de sentencias, </a:t>
            </a:r>
            <a:r>
              <a:rPr lang="es-ES"/>
              <a:t>conjunto de sentencias que se ejecutan dentro de la estructura iterativa.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ES" sz="1800"/>
              <a:t>La actualización</a:t>
            </a:r>
            <a:r>
              <a:rPr b="1" lang="es-ES"/>
              <a:t>, </a:t>
            </a:r>
            <a:r>
              <a:rPr lang="es-ES"/>
              <a:t>es la actualización de la variable de control del bucle. Normalmente, se realiza al finalizar la ejecución del bloque de sentencias.</a:t>
            </a:r>
            <a:endParaRPr b="1"/>
          </a:p>
        </p:txBody>
      </p:sp>
      <p:pic>
        <p:nvPicPr>
          <p:cNvPr id="264" name="Google Shape;264;g1594d24d5e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642" y="777750"/>
            <a:ext cx="2240983" cy="38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