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8"/>
  </p:notesMasterIdLst>
  <p:sldIdLst>
    <p:sldId id="256" r:id="rId2"/>
    <p:sldId id="257" r:id="rId3"/>
    <p:sldId id="258" r:id="rId4"/>
    <p:sldId id="335" r:id="rId5"/>
    <p:sldId id="336" r:id="rId6"/>
    <p:sldId id="441" r:id="rId7"/>
    <p:sldId id="442" r:id="rId8"/>
    <p:sldId id="449" r:id="rId9"/>
    <p:sldId id="429" r:id="rId10"/>
    <p:sldId id="444" r:id="rId11"/>
    <p:sldId id="447" r:id="rId12"/>
    <p:sldId id="448" r:id="rId13"/>
    <p:sldId id="450" r:id="rId14"/>
    <p:sldId id="451" r:id="rId15"/>
    <p:sldId id="287" r:id="rId16"/>
    <p:sldId id="288" r:id="rId17"/>
  </p:sldIdLst>
  <p:sldSz cx="9144000" cy="5143500" type="screen16x9"/>
  <p:notesSz cx="6858000" cy="9144000"/>
  <p:embeddedFontLst>
    <p:embeddedFont>
      <p:font typeface="Montserrat Medium" panose="020B0604020202020204" charset="0"/>
      <p:regular r:id="rId19"/>
      <p:bold r:id="rId20"/>
      <p:italic r:id="rId21"/>
      <p:boldItalic r:id="rId22"/>
    </p:embeddedFont>
    <p:embeddedFont>
      <p:font typeface="Montserrat" panose="020B0604020202020204" charset="0"/>
      <p:regular r:id="rId23"/>
      <p:bold r:id="rId24"/>
      <p:italic r:id="rId25"/>
      <p:boldItalic r:id="rId26"/>
    </p:embeddedFont>
    <p:embeddedFont>
      <p:font typeface="Montserrat SemiBold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18" autoAdjust="0"/>
  </p:normalViewPr>
  <p:slideViewPr>
    <p:cSldViewPr snapToGrid="0">
      <p:cViewPr varScale="1">
        <p:scale>
          <a:sx n="109" d="100"/>
          <a:sy n="109" d="100"/>
        </p:scale>
        <p:origin x="706" y="96"/>
      </p:cViewPr>
      <p:guideLst>
        <p:guide orient="horz" pos="7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f8d3f1cc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f8d3f1cc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8d3f1c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8d3f1c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086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8d3f1c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8d3f1c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662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8d3f1c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8d3f1c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879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8d3f1c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8d3f1c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6172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8d3f1c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8d3f1c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4752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3fa872340e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3fa872340e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3fa872340e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3fa872340e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fa872340e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fa872340e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fa872340e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fa872340e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702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8d3f1c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8d3f1c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118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8d3f1c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8d3f1c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870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8d3f1c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8d3f1c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206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8d3f1c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8d3f1c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844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fa872340e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fa872340e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11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y sub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sz="49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o destacado y explicación">
  <p:cSld name="TITLE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tarea y consigna">
  <p:cSld name="BIG_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e o recordatorio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sz="37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0">
  <p:cSld name="BLANK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2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3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4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2 - 37">
  <p:cSld name="BLANK_1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 idx="3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 idx="4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 idx="5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>
            <a:spLocks noGrp="1"/>
          </p:cNvSpPr>
          <p:nvPr>
            <p:ph type="title" idx="6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ltima clase">
  <p:cSld name="BLANK_1_1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name="adj" fmla="val 45084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 idx="3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>
            <a:spLocks noGrp="1"/>
          </p:cNvSpPr>
          <p:nvPr>
            <p:ph type="title" idx="4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Codo a Codo inicial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Clase </a:t>
            </a:r>
            <a:r>
              <a:rPr lang="es" dirty="0" smtClean="0"/>
              <a:t>13</a:t>
            </a:r>
            <a:endParaRPr dirty="0"/>
          </a:p>
        </p:txBody>
      </p:sp>
      <p:sp>
        <p:nvSpPr>
          <p:cNvPr id="144" name="Google Shape;144;p16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Tuplas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Ver elementos </a:t>
            </a:r>
            <a:r>
              <a:rPr lang="es" dirty="0" smtClean="0"/>
              <a:t>de una </a:t>
            </a:r>
            <a:r>
              <a:rPr lang="es" dirty="0" smtClean="0"/>
              <a:t>tupla</a:t>
            </a:r>
            <a:endParaRPr dirty="0"/>
          </a:p>
        </p:txBody>
      </p:sp>
      <p:sp>
        <p:nvSpPr>
          <p:cNvPr id="4" name="CuadroTexto 3"/>
          <p:cNvSpPr txBox="1"/>
          <p:nvPr/>
        </p:nvSpPr>
        <p:spPr>
          <a:xfrm>
            <a:off x="407963" y="1170125"/>
            <a:ext cx="84069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600" b="1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tupla</a:t>
            </a:r>
            <a:r>
              <a:rPr lang="es-ES" sz="1600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[</a:t>
            </a:r>
            <a:r>
              <a:rPr lang="es-ES" sz="1600" b="1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posicion</a:t>
            </a:r>
            <a:r>
              <a:rPr lang="es-ES" sz="1600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] </a:t>
            </a:r>
            <a:r>
              <a:rPr lang="es-ES" sz="1600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accedemos al elemento en dicha posición indicada.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sz="1600" b="1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600" b="1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index</a:t>
            </a:r>
            <a:r>
              <a:rPr lang="es-ES" sz="1600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() 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obtenemos el índice del elemento pasado como parámetro.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sz="1600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600" b="1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tupla</a:t>
            </a:r>
            <a:r>
              <a:rPr lang="es-ES" sz="1600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[2:5</a:t>
            </a:r>
            <a:r>
              <a:rPr lang="es-ES" sz="1600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] 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obtenemos una rebanada </a:t>
            </a:r>
            <a:r>
              <a:rPr lang="es-ES" sz="1600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de la </a:t>
            </a:r>
            <a:r>
              <a:rPr lang="es-ES" sz="1600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tupla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 y siempre retorna una </a:t>
            </a:r>
            <a:r>
              <a:rPr lang="es-ES" sz="1600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tupla</a:t>
            </a:r>
            <a:endParaRPr lang="es-ES" sz="1600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009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Otras operaciones utiles</a:t>
            </a:r>
            <a:endParaRPr dirty="0"/>
          </a:p>
        </p:txBody>
      </p:sp>
      <p:sp>
        <p:nvSpPr>
          <p:cNvPr id="4" name="CuadroTexto 3"/>
          <p:cNvSpPr txBox="1"/>
          <p:nvPr/>
        </p:nvSpPr>
        <p:spPr>
          <a:xfrm>
            <a:off x="407963" y="1170125"/>
            <a:ext cx="84069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600" b="1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len</a:t>
            </a:r>
            <a:r>
              <a:rPr lang="es-ES" sz="1600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(</a:t>
            </a:r>
            <a:r>
              <a:rPr lang="es-ES" sz="1600" b="1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tupla</a:t>
            </a:r>
            <a:r>
              <a:rPr lang="es-ES" sz="1600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) 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para obtener la longitud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sz="1600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600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Pertenencia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s-ES" sz="1600" dirty="0" smtClean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</a:rPr>
              <a:t>elemento in </a:t>
            </a:r>
            <a:r>
              <a:rPr lang="es-ES" sz="1600" dirty="0" err="1" smtClean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</a:rPr>
              <a:t>tupla</a:t>
            </a:r>
            <a:r>
              <a:rPr lang="es-ES" sz="1600" dirty="0" smtClean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(retornara True si el elemento esta en la </a:t>
            </a:r>
            <a:r>
              <a:rPr lang="es-ES" sz="1600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tupla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)</a:t>
            </a:r>
            <a:endParaRPr lang="es-ES" sz="1600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sz="1600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600" b="1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Concatenacion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s-ES" sz="1600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tupla+otra_tupla</a:t>
            </a:r>
            <a:endParaRPr lang="es-ES" sz="1600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sz="1600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600" b="1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c</a:t>
            </a:r>
            <a:r>
              <a:rPr lang="es-ES" sz="1600" b="1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ount</a:t>
            </a:r>
            <a:r>
              <a:rPr lang="es-ES" sz="1600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() 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cuenta cuantas veces esta el elemento pasado como parámetro</a:t>
            </a:r>
            <a:endParaRPr lang="es-ES" sz="1600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0333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Consideraciones especiales</a:t>
            </a:r>
            <a:endParaRPr dirty="0"/>
          </a:p>
        </p:txBody>
      </p:sp>
      <p:sp>
        <p:nvSpPr>
          <p:cNvPr id="4" name="CuadroTexto 3"/>
          <p:cNvSpPr txBox="1"/>
          <p:nvPr/>
        </p:nvSpPr>
        <p:spPr>
          <a:xfrm>
            <a:off x="407963" y="1170125"/>
            <a:ext cx="84069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s-ES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Como sabemos las </a:t>
            </a:r>
            <a:r>
              <a:rPr lang="es-ES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tuplas</a:t>
            </a:r>
            <a:r>
              <a:rPr lang="es-ES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 son inmutables y una vez su valor </a:t>
            </a:r>
            <a:r>
              <a:rPr lang="es-ES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asignado </a:t>
            </a:r>
            <a:r>
              <a:rPr lang="es-ES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no puede ser modificado, pero veamos las siguientes </a:t>
            </a:r>
            <a:r>
              <a:rPr lang="es-ES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situaciones, que no son normalmente usadas pero no esta demás conocerlas.</a:t>
            </a:r>
            <a:endParaRPr lang="es-ES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72" y="2004670"/>
            <a:ext cx="5049936" cy="169252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196" y="3793074"/>
            <a:ext cx="7143750" cy="63817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791629" y="1941458"/>
            <a:ext cx="3148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latin typeface="Montserrat"/>
                <a:ea typeface="Montserrat"/>
                <a:cs typeface="Montserrat"/>
              </a:rPr>
              <a:t>Porque podemos cambiar el valor de la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latin typeface="Montserrat"/>
                <a:ea typeface="Montserrat"/>
                <a:cs typeface="Montserrat"/>
              </a:rPr>
              <a:t>tupla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latin typeface="Montserrat"/>
                <a:ea typeface="Montserrat"/>
                <a:cs typeface="Montserrat"/>
              </a:rPr>
              <a:t> ?</a:t>
            </a:r>
            <a:endParaRPr lang="es-ES" b="1" dirty="0">
              <a:solidFill>
                <a:schemeClr val="accent1">
                  <a:lumMod val="75000"/>
                </a:schemeClr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9587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Consideraciones especiales</a:t>
            </a:r>
            <a:endParaRPr dirty="0"/>
          </a:p>
        </p:txBody>
      </p:sp>
      <p:sp>
        <p:nvSpPr>
          <p:cNvPr id="4" name="CuadroTexto 3"/>
          <p:cNvSpPr txBox="1"/>
          <p:nvPr/>
        </p:nvSpPr>
        <p:spPr>
          <a:xfrm>
            <a:off x="407963" y="1170125"/>
            <a:ext cx="8406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s-ES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El caso anterior es simplemente una reasignación a la variable, en Python recordemos que podemos incluso hacer lo siguiente:</a:t>
            </a:r>
            <a:endParaRPr lang="es-ES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73" y="1888001"/>
            <a:ext cx="6915150" cy="14097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07963" y="3770304"/>
            <a:ext cx="8406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s-ES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Podemos a lo largo del programa asignarle distintos tipos de datos pisando su contenido anterior.</a:t>
            </a:r>
            <a:endParaRPr lang="es-ES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6604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Consideraciones especiales</a:t>
            </a:r>
            <a:endParaRPr dirty="0"/>
          </a:p>
        </p:txBody>
      </p:sp>
      <p:sp>
        <p:nvSpPr>
          <p:cNvPr id="4" name="CuadroTexto 3"/>
          <p:cNvSpPr txBox="1"/>
          <p:nvPr/>
        </p:nvSpPr>
        <p:spPr>
          <a:xfrm>
            <a:off x="407963" y="1170125"/>
            <a:ext cx="8406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s-ES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Analicemos la siguiente situación: </a:t>
            </a:r>
            <a:endParaRPr lang="es-ES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07963" y="3770304"/>
            <a:ext cx="8406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s-ES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Como no eran inmutables ? Si pero la lista no, y lo que esta guardando la </a:t>
            </a:r>
            <a:r>
              <a:rPr lang="es-ES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tupla</a:t>
            </a:r>
            <a:r>
              <a:rPr lang="es-ES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 es la variable lista, que es una posición de memoria y esta si puede cambiar.</a:t>
            </a:r>
            <a:endParaRPr lang="es-ES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965" y="1603790"/>
            <a:ext cx="4678018" cy="13996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57" y="3167803"/>
            <a:ext cx="71342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8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lang="es" sz="3200" b="0"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sz="3200" b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lang="es" sz="3200" b="0"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sz="3200" b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>
            <a:spLocks noGrp="1"/>
          </p:cNvSpPr>
          <p:nvPr>
            <p:ph type="title" idx="3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/>
              <a:t>Clase</a:t>
            </a:r>
            <a:r>
              <a:rPr lang="es" dirty="0"/>
              <a:t> </a:t>
            </a:r>
            <a:r>
              <a:rPr lang="es" dirty="0" smtClean="0"/>
              <a:t>13</a:t>
            </a:r>
            <a:endParaRPr dirty="0"/>
          </a:p>
        </p:txBody>
      </p:sp>
      <p:sp>
        <p:nvSpPr>
          <p:cNvPr id="158" name="Google Shape;158;p18"/>
          <p:cNvSpPr txBox="1">
            <a:spLocks noGrp="1"/>
          </p:cNvSpPr>
          <p:nvPr>
            <p:ph type="title" idx="4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 smtClean="0"/>
              <a:t>Proximo</a:t>
            </a:r>
            <a:endParaRPr dirty="0"/>
          </a:p>
        </p:txBody>
      </p:sp>
      <p:sp>
        <p:nvSpPr>
          <p:cNvPr id="8" name="Google Shape;156;p18"/>
          <p:cNvSpPr txBox="1">
            <a:spLocks/>
          </p:cNvSpPr>
          <p:nvPr/>
        </p:nvSpPr>
        <p:spPr>
          <a:xfrm>
            <a:off x="406945" y="2205825"/>
            <a:ext cx="2397900" cy="20757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</a:pPr>
            <a:r>
              <a:rPr lang="es-ES" b="1" dirty="0"/>
              <a:t>Listas</a:t>
            </a:r>
          </a:p>
          <a:p>
            <a:pPr marL="165100" lvl="0"/>
            <a:endParaRPr lang="es-ES" dirty="0"/>
          </a:p>
          <a:p>
            <a:pPr marL="457200" lvl="0" indent="-292100">
              <a:buChar char="●"/>
            </a:pPr>
            <a:r>
              <a:rPr lang="es-AR" dirty="0"/>
              <a:t>Características</a:t>
            </a:r>
            <a:endParaRPr lang="es-ES" dirty="0"/>
          </a:p>
          <a:p>
            <a:pPr marL="457200" lvl="0" indent="-292100">
              <a:buChar char="●"/>
            </a:pPr>
            <a:r>
              <a:rPr lang="es-AR" dirty="0"/>
              <a:t>Creación</a:t>
            </a:r>
          </a:p>
          <a:p>
            <a:pPr marL="457200" lvl="0" indent="-292100">
              <a:buChar char="●"/>
            </a:pPr>
            <a:r>
              <a:rPr lang="es-AR" dirty="0"/>
              <a:t>Agregar y eliminar elementos</a:t>
            </a:r>
          </a:p>
          <a:p>
            <a:pPr marL="457200" lvl="0" indent="-292100">
              <a:buChar char="●"/>
            </a:pPr>
            <a:r>
              <a:rPr lang="es-ES" dirty="0"/>
              <a:t>Ver y modificar elementos</a:t>
            </a:r>
          </a:p>
          <a:p>
            <a:pPr marL="457200" lvl="0" indent="-292100">
              <a:buChar char="●"/>
            </a:pPr>
            <a:r>
              <a:rPr lang="es-ES" dirty="0"/>
              <a:t>Otras operaciones útiles</a:t>
            </a:r>
          </a:p>
          <a:p>
            <a:pPr marL="457200" lvl="0" indent="-292100">
              <a:buChar char="●"/>
            </a:pPr>
            <a:r>
              <a:rPr lang="es-ES" dirty="0"/>
              <a:t>Ordenar una lista</a:t>
            </a:r>
          </a:p>
        </p:txBody>
      </p:sp>
      <p:sp>
        <p:nvSpPr>
          <p:cNvPr id="3" name="Elipse 2"/>
          <p:cNvSpPr/>
          <p:nvPr/>
        </p:nvSpPr>
        <p:spPr>
          <a:xfrm>
            <a:off x="1015788" y="736284"/>
            <a:ext cx="1180214" cy="1156481"/>
          </a:xfrm>
          <a:prstGeom prst="ellipse">
            <a:avLst/>
          </a:prstGeom>
          <a:solidFill>
            <a:schemeClr val="tx2"/>
          </a:solidFill>
          <a:ln>
            <a:solidFill>
              <a:srgbClr val="FFC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Google Shape;158;p18"/>
          <p:cNvSpPr txBox="1">
            <a:spLocks/>
          </p:cNvSpPr>
          <p:nvPr/>
        </p:nvSpPr>
        <p:spPr>
          <a:xfrm>
            <a:off x="1150045" y="1192209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200" dirty="0" err="1" smtClean="0"/>
              <a:t>Clase</a:t>
            </a:r>
            <a:r>
              <a:rPr lang="en-GB" sz="1200" dirty="0" smtClean="0"/>
              <a:t> </a:t>
            </a:r>
            <a:r>
              <a:rPr lang="en-GB" sz="1200" dirty="0" smtClean="0"/>
              <a:t>12</a:t>
            </a:r>
            <a:endParaRPr lang="en-GB" sz="1200" dirty="0"/>
          </a:p>
        </p:txBody>
      </p:sp>
      <p:sp>
        <p:nvSpPr>
          <p:cNvPr id="12" name="Google Shape;156;p18"/>
          <p:cNvSpPr txBox="1">
            <a:spLocks/>
          </p:cNvSpPr>
          <p:nvPr/>
        </p:nvSpPr>
        <p:spPr>
          <a:xfrm>
            <a:off x="3270647" y="220582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</a:pPr>
            <a:r>
              <a:rPr lang="es-ES" b="1" dirty="0" err="1" smtClean="0"/>
              <a:t>Tuplas</a:t>
            </a:r>
            <a:endParaRPr lang="es-ES" b="1" dirty="0"/>
          </a:p>
          <a:p>
            <a:pPr marL="165100" lvl="0"/>
            <a:endParaRPr lang="es-ES" dirty="0"/>
          </a:p>
          <a:p>
            <a:pPr marL="457200" lvl="0" indent="-292100">
              <a:buChar char="●"/>
            </a:pPr>
            <a:r>
              <a:rPr lang="es-AR" dirty="0"/>
              <a:t>C</a:t>
            </a:r>
            <a:r>
              <a:rPr lang="es-AR" dirty="0" smtClean="0"/>
              <a:t>aracterísticas</a:t>
            </a:r>
            <a:endParaRPr lang="es-ES" dirty="0"/>
          </a:p>
          <a:p>
            <a:pPr marL="457200" lvl="0" indent="-292100">
              <a:buChar char="●"/>
            </a:pPr>
            <a:r>
              <a:rPr lang="es-AR" dirty="0" err="1" smtClean="0"/>
              <a:t>Creacion</a:t>
            </a:r>
            <a:endParaRPr lang="es-AR" dirty="0" smtClean="0"/>
          </a:p>
          <a:p>
            <a:pPr marL="457200" lvl="0" indent="-292100">
              <a:buChar char="●"/>
            </a:pPr>
            <a:r>
              <a:rPr lang="es-ES" dirty="0" smtClean="0"/>
              <a:t>Operaciones</a:t>
            </a:r>
            <a:endParaRPr lang="es-ES" dirty="0" smtClean="0"/>
          </a:p>
          <a:p>
            <a:pPr marL="457200" lvl="0" indent="-292100">
              <a:buChar char="●"/>
            </a:pPr>
            <a:r>
              <a:rPr lang="es-ES" dirty="0" smtClean="0"/>
              <a:t>Casos especiales</a:t>
            </a:r>
            <a:endParaRPr lang="es-ES" dirty="0" smtClean="0"/>
          </a:p>
          <a:p>
            <a:pPr marL="457200" lvl="0" indent="-292100">
              <a:buChar char="●"/>
            </a:pPr>
            <a:endParaRPr lang="es-ES" dirty="0"/>
          </a:p>
          <a:p>
            <a:pPr marL="165100" lvl="0"/>
            <a:endParaRPr lang="es-AR" dirty="0"/>
          </a:p>
        </p:txBody>
      </p:sp>
      <p:sp>
        <p:nvSpPr>
          <p:cNvPr id="9" name="Google Shape;156;p18"/>
          <p:cNvSpPr txBox="1">
            <a:spLocks/>
          </p:cNvSpPr>
          <p:nvPr/>
        </p:nvSpPr>
        <p:spPr>
          <a:xfrm>
            <a:off x="6134350" y="2154215"/>
            <a:ext cx="2397900" cy="20757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ctrTitle"/>
          </p:nvPr>
        </p:nvSpPr>
        <p:spPr>
          <a:xfrm>
            <a:off x="550375" y="597876"/>
            <a:ext cx="8043300" cy="6355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 err="1" smtClean="0"/>
              <a:t>tuplas</a:t>
            </a:r>
            <a:endParaRPr sz="3200" dirty="0"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1"/>
          </p:nvPr>
        </p:nvSpPr>
        <p:spPr>
          <a:xfrm>
            <a:off x="550375" y="2013890"/>
            <a:ext cx="8043300" cy="1017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/>
            <a:r>
              <a:rPr lang="es-ES" sz="1600" dirty="0">
                <a:latin typeface="Montserrat"/>
                <a:ea typeface="Montserrat"/>
                <a:cs typeface="Montserrat"/>
              </a:rPr>
              <a:t>Las </a:t>
            </a:r>
            <a:r>
              <a:rPr lang="es-ES" sz="1600" b="1" dirty="0" err="1">
                <a:latin typeface="Montserrat"/>
                <a:ea typeface="Montserrat"/>
                <a:cs typeface="Montserrat"/>
              </a:rPr>
              <a:t>tuplas</a:t>
            </a:r>
            <a:r>
              <a:rPr lang="es-ES" sz="1600" dirty="0">
                <a:latin typeface="Montserrat"/>
                <a:ea typeface="Montserrat"/>
                <a:cs typeface="Montserrat"/>
              </a:rPr>
              <a:t> en Python o </a:t>
            </a:r>
            <a:r>
              <a:rPr lang="es-ES" sz="1600" dirty="0" err="1">
                <a:latin typeface="Montserrat"/>
                <a:ea typeface="Montserrat"/>
                <a:cs typeface="Montserrat"/>
              </a:rPr>
              <a:t>tuples</a:t>
            </a:r>
            <a:r>
              <a:rPr lang="es-ES" sz="1600" dirty="0">
                <a:latin typeface="Montserrat"/>
                <a:ea typeface="Montserrat"/>
                <a:cs typeface="Montserrat"/>
              </a:rPr>
              <a:t> son muy similares a las listas, pero con dos diferencias. Son inmutables, lo que significa que no pueden ser modificadas una vez declaradas, y en vez de inicializarse con corchetes se hace con (). </a:t>
            </a:r>
            <a:r>
              <a:rPr lang="es-ES" sz="1600" dirty="0" smtClean="0">
                <a:latin typeface="Montserrat"/>
                <a:ea typeface="Montserrat"/>
                <a:cs typeface="Montserrat"/>
              </a:rPr>
              <a:t>Las </a:t>
            </a:r>
            <a:r>
              <a:rPr lang="es-ES" sz="1600" dirty="0" err="1" smtClean="0">
                <a:latin typeface="Montserrat"/>
                <a:ea typeface="Montserrat"/>
                <a:cs typeface="Montserrat"/>
              </a:rPr>
              <a:t>tuplas</a:t>
            </a:r>
            <a:r>
              <a:rPr lang="es-ES" sz="1600" dirty="0" smtClean="0">
                <a:latin typeface="Montserrat"/>
                <a:ea typeface="Montserrat"/>
                <a:cs typeface="Montserrat"/>
              </a:rPr>
              <a:t> tienen algunas ventajas sobre las listas, en cuanto a eficiencia.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981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Caracteristicas</a:t>
            </a:r>
            <a:endParaRPr dirty="0"/>
          </a:p>
        </p:txBody>
      </p:sp>
      <p:sp>
        <p:nvSpPr>
          <p:cNvPr id="4" name="CuadroTexto 3"/>
          <p:cNvSpPr txBox="1"/>
          <p:nvPr/>
        </p:nvSpPr>
        <p:spPr>
          <a:xfrm>
            <a:off x="642810" y="1374106"/>
            <a:ext cx="78409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Elementos ordenados por índice correlativo (comenzando en 0)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sz="1600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Los elementos pueden ser de diferente tipos de datos (incluso otra </a:t>
            </a:r>
            <a:r>
              <a:rPr lang="es-ES" sz="1600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tupla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)</a:t>
            </a:r>
            <a:endParaRPr lang="es-ES" sz="1600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sz="1600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Los elementos pueden estar repetidos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sz="1600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Se pueden realizar rebanadas (como las vistas en </a:t>
            </a:r>
            <a:r>
              <a:rPr lang="es-ES" sz="1600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str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 o listas)</a:t>
            </a:r>
            <a:endParaRPr lang="es-ES" sz="1600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sz="1600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Son 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inmutables (</a:t>
            </a:r>
            <a:r>
              <a:rPr lang="es-ES" sz="1600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No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 se 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pueden cambiar los valores de los elementos)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sz="1600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542" y="3959004"/>
            <a:ext cx="5657117" cy="68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1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Creacion de </a:t>
            </a:r>
            <a:r>
              <a:rPr lang="es" dirty="0" smtClean="0"/>
              <a:t>tuplas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70" y="1170125"/>
            <a:ext cx="8077860" cy="335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1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Creacion de </a:t>
            </a:r>
            <a:r>
              <a:rPr lang="es" dirty="0" smtClean="0"/>
              <a:t>tuplas</a:t>
            </a:r>
            <a:endParaRPr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51" y="1170125"/>
            <a:ext cx="7297469" cy="343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Las tuplas son inmutables</a:t>
            </a:r>
            <a:endParaRPr dirty="0"/>
          </a:p>
        </p:txBody>
      </p:sp>
      <p:sp>
        <p:nvSpPr>
          <p:cNvPr id="4" name="CuadroTexto 3"/>
          <p:cNvSpPr txBox="1"/>
          <p:nvPr/>
        </p:nvSpPr>
        <p:spPr>
          <a:xfrm>
            <a:off x="642810" y="1374106"/>
            <a:ext cx="7840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Por lo tanto no podemos ni agregarle, modificarle o eliminarle elemento una vez asignado su valor. Si se intenta tendremos un </a:t>
            </a:r>
            <a:r>
              <a:rPr lang="es-ES" sz="1600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TypeError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.</a:t>
            </a:r>
            <a:endParaRPr lang="es-ES" sz="1600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sz="1600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718" y="2148831"/>
            <a:ext cx="3162300" cy="16478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3859960"/>
            <a:ext cx="838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ctrTitle"/>
          </p:nvPr>
        </p:nvSpPr>
        <p:spPr>
          <a:xfrm>
            <a:off x="550375" y="597876"/>
            <a:ext cx="8043300" cy="6355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 smtClean="0"/>
              <a:t>operaciones</a:t>
            </a:r>
            <a:endParaRPr sz="3200" dirty="0"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1"/>
          </p:nvPr>
        </p:nvSpPr>
        <p:spPr>
          <a:xfrm>
            <a:off x="550375" y="2013890"/>
            <a:ext cx="8043300" cy="9614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/>
            <a:r>
              <a:rPr lang="es-ES" sz="1600" dirty="0" smtClean="0">
                <a:latin typeface="Montserrat"/>
                <a:ea typeface="Montserrat"/>
                <a:cs typeface="Montserrat"/>
              </a:rPr>
              <a:t>Vamos a ver algunas operaciones que podemos realizar con las </a:t>
            </a:r>
            <a:r>
              <a:rPr lang="es-ES" sz="1600" dirty="0" err="1" smtClean="0">
                <a:latin typeface="Montserrat"/>
                <a:ea typeface="Montserrat"/>
                <a:cs typeface="Montserrat"/>
              </a:rPr>
              <a:t>tuplas</a:t>
            </a:r>
            <a:r>
              <a:rPr lang="es-ES" sz="1600" dirty="0" smtClean="0">
                <a:latin typeface="Montserrat"/>
                <a:ea typeface="Montserrat"/>
                <a:cs typeface="Montserrat"/>
              </a:rPr>
              <a:t>.</a:t>
            </a:r>
            <a:endParaRPr lang="es-ES" sz="1600" dirty="0" smtClean="0">
              <a:latin typeface="Montserrat"/>
              <a:ea typeface="Montserrat"/>
              <a:cs typeface="Montserrat"/>
            </a:endParaRPr>
          </a:p>
          <a:p>
            <a:pPr marL="0" lvl="0" indent="0"/>
            <a:endParaRPr lang="es-ES" sz="1600" dirty="0">
              <a:latin typeface="Montserrat"/>
            </a:endParaRPr>
          </a:p>
          <a:p>
            <a:pPr marL="0" lvl="0" indent="0"/>
            <a:r>
              <a:rPr lang="es-ES" sz="1600" b="1" dirty="0" err="1" smtClean="0">
                <a:latin typeface="Montserrat"/>
              </a:rPr>
              <a:t>Tip</a:t>
            </a:r>
            <a:r>
              <a:rPr lang="es-ES" sz="1600" dirty="0" smtClean="0">
                <a:latin typeface="Montserrat"/>
              </a:rPr>
              <a:t>: con </a:t>
            </a:r>
            <a:r>
              <a:rPr lang="es-ES" sz="1600" dirty="0" err="1" smtClean="0">
                <a:latin typeface="Montserrat"/>
              </a:rPr>
              <a:t>dir</a:t>
            </a:r>
            <a:r>
              <a:rPr lang="es-ES" sz="1600" dirty="0" smtClean="0">
                <a:latin typeface="Montserrat"/>
              </a:rPr>
              <a:t>(</a:t>
            </a:r>
            <a:r>
              <a:rPr lang="es-ES" sz="1600" dirty="0" err="1" smtClean="0">
                <a:latin typeface="Montserrat"/>
              </a:rPr>
              <a:t>tuple</a:t>
            </a:r>
            <a:r>
              <a:rPr lang="es-ES" sz="1600" dirty="0" smtClean="0">
                <a:latin typeface="Montserrat"/>
              </a:rPr>
              <a:t>) </a:t>
            </a:r>
            <a:r>
              <a:rPr lang="es-ES" sz="1600" dirty="0" smtClean="0">
                <a:latin typeface="Montserrat"/>
              </a:rPr>
              <a:t>podemos ver todas las operaciones posibles.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191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</TotalTime>
  <Words>451</Words>
  <Application>Microsoft Office PowerPoint</Application>
  <PresentationFormat>Presentación en pantalla (16:9)</PresentationFormat>
  <Paragraphs>71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Wingdings</vt:lpstr>
      <vt:lpstr>Montserrat Medium</vt:lpstr>
      <vt:lpstr>Montserrat</vt:lpstr>
      <vt:lpstr>Arial</vt:lpstr>
      <vt:lpstr>Montserrat SemiBold</vt:lpstr>
      <vt:lpstr>Simple Light</vt:lpstr>
      <vt:lpstr>Codo a Codo inicial Clase 13</vt:lpstr>
      <vt:lpstr>Les damos la bienvenida</vt:lpstr>
      <vt:lpstr>Clase 13</vt:lpstr>
      <vt:lpstr>tuplas</vt:lpstr>
      <vt:lpstr>Caracteristicas</vt:lpstr>
      <vt:lpstr>Creacion de tuplas</vt:lpstr>
      <vt:lpstr>Creacion de tuplas</vt:lpstr>
      <vt:lpstr>Las tuplas son inmutables</vt:lpstr>
      <vt:lpstr>operaciones</vt:lpstr>
      <vt:lpstr>Ver elementos de una tupla</vt:lpstr>
      <vt:lpstr>Otras operaciones utiles</vt:lpstr>
      <vt:lpstr>Consideraciones especiales</vt:lpstr>
      <vt:lpstr>Consideraciones especiales</vt:lpstr>
      <vt:lpstr>Consideraciones especiales</vt:lpstr>
      <vt:lpstr>No te olvides de dar el presente</vt:lpstr>
      <vt:lpstr>Recordá:  Revisar la Cartelera de Novedades. Hacer tus consultas en el Foro.  Todo en el Aula Virtual.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Codo a Codo inicial Clase 0</dc:title>
  <cp:lastModifiedBy>Quilmes Zarate</cp:lastModifiedBy>
  <cp:revision>178</cp:revision>
  <dcterms:modified xsi:type="dcterms:W3CDTF">2022-09-25T19:29:21Z</dcterms:modified>
</cp:coreProperties>
</file>