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Montserrat SemiBold"/>
      <p:regular r:id="rId42"/>
      <p:bold r:id="rId43"/>
      <p:italic r:id="rId44"/>
      <p:boldItalic r:id="rId45"/>
    </p:embeddedFont>
    <p:embeddedFont>
      <p:font typeface="Montserrat"/>
      <p:regular r:id="rId46"/>
      <p:bold r:id="rId47"/>
      <p:italic r:id="rId48"/>
      <p:boldItalic r:id="rId49"/>
    </p:embeddedFont>
    <p:embeddedFont>
      <p:font typeface="Montserrat Medium"/>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70">
          <p15:clr>
            <a:srgbClr val="A4A3A4"/>
          </p15:clr>
        </p15:guide>
        <p15:guide id="2" pos="2880">
          <p15:clr>
            <a:srgbClr val="A4A3A4"/>
          </p15:clr>
        </p15:guide>
        <p15:guide id="3" pos="272">
          <p15:clr>
            <a:srgbClr val="9AA0A6"/>
          </p15:clr>
        </p15:guide>
      </p15:sldGuideLst>
    </p:ext>
    <p:ext uri="http://customooxmlschemas.google.com/">
      <go:slidesCustomData xmlns:go="http://customooxmlschemas.google.com/" r:id="rId54" roundtripDataSignature="AMtx7mjErdRGKD9rOQYDyxTnsM5s8LON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8D5D47-38CC-4C28-9E7C-6530B723D084}">
  <a:tblStyle styleId="{4E8D5D47-38CC-4C28-9E7C-6530B723D0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70" orient="horz"/>
        <p:guide pos="2880"/>
        <p:guide pos="27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MontserratSemiBold-regular.fntdata"/><Relationship Id="rId41" Type="http://schemas.openxmlformats.org/officeDocument/2006/relationships/slide" Target="slides/slide34.xml"/><Relationship Id="rId44" Type="http://schemas.openxmlformats.org/officeDocument/2006/relationships/font" Target="fonts/MontserratSemiBold-italic.fntdata"/><Relationship Id="rId43" Type="http://schemas.openxmlformats.org/officeDocument/2006/relationships/font" Target="fonts/MontserratSemiBold-bold.fntdata"/><Relationship Id="rId46" Type="http://schemas.openxmlformats.org/officeDocument/2006/relationships/font" Target="fonts/Montserrat-regular.fntdata"/><Relationship Id="rId45" Type="http://schemas.openxmlformats.org/officeDocument/2006/relationships/font" Target="fonts/Montserrat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Medium-bold.fntdata"/><Relationship Id="rId50" Type="http://schemas.openxmlformats.org/officeDocument/2006/relationships/font" Target="fonts/MontserratMedium-regular.fntdata"/><Relationship Id="rId53" Type="http://schemas.openxmlformats.org/officeDocument/2006/relationships/font" Target="fonts/MontserratMedium-boldItalic.fntdata"/><Relationship Id="rId52" Type="http://schemas.openxmlformats.org/officeDocument/2006/relationships/font" Target="fonts/MontserratMedium-italic.fntdata"/><Relationship Id="rId11" Type="http://schemas.openxmlformats.org/officeDocument/2006/relationships/slide" Target="slides/slide4.xml"/><Relationship Id="rId10" Type="http://schemas.openxmlformats.org/officeDocument/2006/relationships/slide" Target="slides/slide3.xml"/><Relationship Id="rId54"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594d24d5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594d24d5e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594d24d5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594d24d5e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f2b778a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3f2b778a8d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f2b778a8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3f2b778a8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f2b778a8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3f2b778a8d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4083e159d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4083e159d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9d9f33fd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39d9f33fdf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407bf7417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407bf741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07bf741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407bf741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4083e159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4083e159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4083e159d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4083e159d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4083e159d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14083e159d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4083e159d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4083e159d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083e159d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4083e159d8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4083e159d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4083e159d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4083e159d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4083e159d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5d552987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5d552987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5d5529877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5d5529877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94d24d5e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594d24d5e9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94d24d5e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594d24d5e9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5f6266b1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45f6266b16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594d24d5e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1594d24d5e9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594d24d5e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1594d24d5e9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43639c0bd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43639c0bdb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948f940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3948f9403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f2b778a8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f2b778a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78c0f1cc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578c0f1ccb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f2b778a8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f2b778a8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9d9f33fd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39d9f33fd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4"/>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24"/>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24"/>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2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24"/>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4"/>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9" name="Shape 99"/>
        <p:cNvGrpSpPr/>
        <p:nvPr/>
      </p:nvGrpSpPr>
      <p:grpSpPr>
        <a:xfrm>
          <a:off x="0" y="0"/>
          <a:ext cx="0" cy="0"/>
          <a:chOff x="0" y="0"/>
          <a:chExt cx="0" cy="0"/>
        </a:xfrm>
      </p:grpSpPr>
      <p:sp>
        <p:nvSpPr>
          <p:cNvPr id="100" name="Google Shape;100;g1486c51cff0_0_119"/>
          <p:cNvSpPr txBox="1"/>
          <p:nvPr>
            <p:ph type="title"/>
          </p:nvPr>
        </p:nvSpPr>
        <p:spPr>
          <a:xfrm>
            <a:off x="643254" y="683598"/>
            <a:ext cx="5946600" cy="523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3300" u="sng">
                <a:solidFill>
                  <a:srgbClr val="00003A"/>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g1486c51cff0_0_119"/>
          <p:cNvSpPr txBox="1"/>
          <p:nvPr>
            <p:ph idx="1" type="body"/>
          </p:nvPr>
        </p:nvSpPr>
        <p:spPr>
          <a:xfrm>
            <a:off x="629324" y="1644192"/>
            <a:ext cx="7108500" cy="12081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1" i="0" sz="2200">
                <a:solidFill>
                  <a:srgbClr val="BD8B0E"/>
                </a:solidFill>
                <a:latin typeface="Arial"/>
                <a:ea typeface="Arial"/>
                <a:cs typeface="Arial"/>
                <a:sym typeface="Arial"/>
              </a:defRPr>
            </a:lvl1pPr>
            <a:lvl2pPr indent="-228600" lvl="1" marL="914400" algn="l">
              <a:lnSpc>
                <a:spcPct val="115000"/>
              </a:lnSpc>
              <a:spcBef>
                <a:spcPts val="0"/>
              </a:spcBef>
              <a:spcAft>
                <a:spcPts val="0"/>
              </a:spcAft>
              <a:buSzPts val="1400"/>
              <a:buNone/>
              <a:defRPr/>
            </a:lvl2pPr>
            <a:lvl3pPr indent="-228600" lvl="2" marL="1371600" algn="l">
              <a:lnSpc>
                <a:spcPct val="115000"/>
              </a:lnSpc>
              <a:spcBef>
                <a:spcPts val="0"/>
              </a:spcBef>
              <a:spcAft>
                <a:spcPts val="0"/>
              </a:spcAft>
              <a:buSzPts val="1400"/>
              <a:buNone/>
              <a:defRPr/>
            </a:lvl3pPr>
            <a:lvl4pPr indent="-228600" lvl="3" marL="1828800" algn="l">
              <a:lnSpc>
                <a:spcPct val="115000"/>
              </a:lnSpc>
              <a:spcBef>
                <a:spcPts val="0"/>
              </a:spcBef>
              <a:spcAft>
                <a:spcPts val="0"/>
              </a:spcAft>
              <a:buSzPts val="1400"/>
              <a:buNone/>
              <a:defRPr/>
            </a:lvl4pPr>
            <a:lvl5pPr indent="-228600" lvl="4" marL="2286000" algn="l">
              <a:lnSpc>
                <a:spcPct val="115000"/>
              </a:lnSpc>
              <a:spcBef>
                <a:spcPts val="0"/>
              </a:spcBef>
              <a:spcAft>
                <a:spcPts val="0"/>
              </a:spcAft>
              <a:buSzPts val="1400"/>
              <a:buNone/>
              <a:defRPr/>
            </a:lvl5pPr>
            <a:lvl6pPr indent="-228600" lvl="5" marL="2743200" algn="l">
              <a:lnSpc>
                <a:spcPct val="115000"/>
              </a:lnSpc>
              <a:spcBef>
                <a:spcPts val="0"/>
              </a:spcBef>
              <a:spcAft>
                <a:spcPts val="0"/>
              </a:spcAft>
              <a:buSzPts val="1400"/>
              <a:buNone/>
              <a:defRPr/>
            </a:lvl6pPr>
            <a:lvl7pPr indent="-228600" lvl="6" marL="3200400" algn="l">
              <a:lnSpc>
                <a:spcPct val="115000"/>
              </a:lnSpc>
              <a:spcBef>
                <a:spcPts val="0"/>
              </a:spcBef>
              <a:spcAft>
                <a:spcPts val="0"/>
              </a:spcAft>
              <a:buSzPts val="1400"/>
              <a:buNone/>
              <a:defRPr/>
            </a:lvl7pPr>
            <a:lvl8pPr indent="-228600" lvl="7" marL="3657600" algn="l">
              <a:lnSpc>
                <a:spcPct val="115000"/>
              </a:lnSpc>
              <a:spcBef>
                <a:spcPts val="0"/>
              </a:spcBef>
              <a:spcAft>
                <a:spcPts val="0"/>
              </a:spcAft>
              <a:buSzPts val="1400"/>
              <a:buNone/>
              <a:defRPr/>
            </a:lvl8pPr>
            <a:lvl9pPr indent="-228600" lvl="8" marL="4114800" algn="l">
              <a:lnSpc>
                <a:spcPct val="115000"/>
              </a:lnSpc>
              <a:spcBef>
                <a:spcPts val="0"/>
              </a:spcBef>
              <a:spcAft>
                <a:spcPts val="0"/>
              </a:spcAft>
              <a:buSzPts val="1400"/>
              <a:buNone/>
              <a:defRPr/>
            </a:lvl9pPr>
          </a:lstStyle>
          <a:p/>
        </p:txBody>
      </p:sp>
      <p:sp>
        <p:nvSpPr>
          <p:cNvPr id="102" name="Google Shape;102;g1486c51cff0_0_11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3" name="Google Shape;103;g1486c51cff0_0_11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4" name="Google Shape;104;g1486c51cff0_0_119"/>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09" name="Shape 109"/>
        <p:cNvGrpSpPr/>
        <p:nvPr/>
      </p:nvGrpSpPr>
      <p:grpSpPr>
        <a:xfrm>
          <a:off x="0" y="0"/>
          <a:ext cx="0" cy="0"/>
          <a:chOff x="0" y="0"/>
          <a:chExt cx="0" cy="0"/>
        </a:xfrm>
      </p:grpSpPr>
      <p:sp>
        <p:nvSpPr>
          <p:cNvPr id="110" name="Google Shape;110;g145f6266b16_0_116"/>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145f6266b16_0_116"/>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2" name="Google Shape;112;g145f6266b16_0_1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3" name="Google Shape;113;g145f6266b16_0_116"/>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114" name="Google Shape;114;g145f6266b16_0_11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g145f6266b16_0_116"/>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116" name="Google Shape;116;g145f6266b16_0_116"/>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g145f6266b16_0_108"/>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9" name="Google Shape;119;g145f6266b16_0_108"/>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0" name="Google Shape;120;g145f6266b16_0_108"/>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21" name="Google Shape;121;g145f6266b16_0_108"/>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22" name="Google Shape;122;g145f6266b16_0_108"/>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3" name="Google Shape;123;g145f6266b16_0_10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g145f6266b16_0_108"/>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25" name="Shape 125"/>
        <p:cNvGrpSpPr/>
        <p:nvPr/>
      </p:nvGrpSpPr>
      <p:grpSpPr>
        <a:xfrm>
          <a:off x="0" y="0"/>
          <a:ext cx="0" cy="0"/>
          <a:chOff x="0" y="0"/>
          <a:chExt cx="0" cy="0"/>
        </a:xfrm>
      </p:grpSpPr>
      <p:sp>
        <p:nvSpPr>
          <p:cNvPr id="126" name="Google Shape;126;g145f6266b16_0_12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g145f6266b16_0_12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145f6266b16_0_12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145f6266b16_0_12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g145f6266b16_0_12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1" name="Google Shape;131;g145f6266b16_0_124"/>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g145f6266b16_0_124"/>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g145f6266b16_0_124"/>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4" name="Google Shape;134;g145f6266b16_0_124"/>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g145f6266b16_0_12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g145f6266b16_0_12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7" name="Google Shape;137;g145f6266b16_0_12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38" name="Google Shape;138;g145f6266b16_0_124"/>
          <p:cNvPicPr preferRelativeResize="0"/>
          <p:nvPr/>
        </p:nvPicPr>
        <p:blipFill rotWithShape="1">
          <a:blip r:embed="rId4">
            <a:alphaModFix/>
          </a:blip>
          <a:srcRect b="28570"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39" name="Shape 139"/>
        <p:cNvGrpSpPr/>
        <p:nvPr/>
      </p:nvGrpSpPr>
      <p:grpSpPr>
        <a:xfrm>
          <a:off x="0" y="0"/>
          <a:ext cx="0" cy="0"/>
          <a:chOff x="0" y="0"/>
          <a:chExt cx="0" cy="0"/>
        </a:xfrm>
      </p:grpSpPr>
      <p:sp>
        <p:nvSpPr>
          <p:cNvPr id="140" name="Google Shape;140;g145f6266b16_0_13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45f6266b16_0_138"/>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2" name="Google Shape;142;g145f6266b16_0_138"/>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43" name="Google Shape;143;g145f6266b16_0_138"/>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144" name="Google Shape;144;g145f6266b16_0_138"/>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145" name="Google Shape;145;g145f6266b16_0_138"/>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6" name="Shape 146"/>
        <p:cNvGrpSpPr/>
        <p:nvPr/>
      </p:nvGrpSpPr>
      <p:grpSpPr>
        <a:xfrm>
          <a:off x="0" y="0"/>
          <a:ext cx="0" cy="0"/>
          <a:chOff x="0" y="0"/>
          <a:chExt cx="0" cy="0"/>
        </a:xfrm>
      </p:grpSpPr>
      <p:sp>
        <p:nvSpPr>
          <p:cNvPr id="147" name="Google Shape;147;g145f6266b16_0_14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8" name="Google Shape;148;g145f6266b16_0_14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149" name="Google Shape;149;g145f6266b16_0_145"/>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150" name="Google Shape;150;g145f6266b16_0_14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1" name="Google Shape;151;g145f6266b16_0_14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152" name="Google Shape;152;g145f6266b16_0_145"/>
          <p:cNvPicPr preferRelativeResize="0"/>
          <p:nvPr/>
        </p:nvPicPr>
        <p:blipFill rotWithShape="1">
          <a:blip r:embed="rId4">
            <a:alphaModFix/>
          </a:blip>
          <a:srcRect b="28570"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153" name="Shape 153"/>
        <p:cNvGrpSpPr/>
        <p:nvPr/>
      </p:nvGrpSpPr>
      <p:grpSpPr>
        <a:xfrm>
          <a:off x="0" y="0"/>
          <a:ext cx="0" cy="0"/>
          <a:chOff x="0" y="0"/>
          <a:chExt cx="0" cy="0"/>
        </a:xfrm>
      </p:grpSpPr>
      <p:sp>
        <p:nvSpPr>
          <p:cNvPr id="154" name="Google Shape;154;g145f6266b16_0_15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145f6266b16_0_1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156" name="Google Shape;156;g145f6266b16_0_152"/>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157" name="Google Shape;157;g145f6266b16_0_152"/>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158" name="Google Shape;158;g145f6266b16_0_152"/>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159" name="Google Shape;159;g145f6266b16_0_152"/>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0" name="Google Shape;160;g145f6266b16_0_152"/>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161" name="Shape 161"/>
        <p:cNvGrpSpPr/>
        <p:nvPr/>
      </p:nvGrpSpPr>
      <p:grpSpPr>
        <a:xfrm>
          <a:off x="0" y="0"/>
          <a:ext cx="0" cy="0"/>
          <a:chOff x="0" y="0"/>
          <a:chExt cx="0" cy="0"/>
        </a:xfrm>
      </p:grpSpPr>
      <p:sp>
        <p:nvSpPr>
          <p:cNvPr id="162" name="Google Shape;162;g145f6266b16_0_160"/>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3" name="Google Shape;163;g145f6266b16_0_160"/>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164" name="Google Shape;164;g145f6266b16_0_160"/>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165" name="Google Shape;165;g145f6266b16_0_160"/>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166" name="Google Shape;166;g145f6266b16_0_16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67" name="Shape 167"/>
        <p:cNvGrpSpPr/>
        <p:nvPr/>
      </p:nvGrpSpPr>
      <p:grpSpPr>
        <a:xfrm>
          <a:off x="0" y="0"/>
          <a:ext cx="0" cy="0"/>
          <a:chOff x="0" y="0"/>
          <a:chExt cx="0" cy="0"/>
        </a:xfrm>
      </p:grpSpPr>
      <p:sp>
        <p:nvSpPr>
          <p:cNvPr id="168" name="Google Shape;168;g145f6266b16_0_16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69" name="Google Shape;169;g145f6266b16_0_16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145f6266b16_0_166"/>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45f6266b16_0_16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45f6266b16_0_166"/>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73" name="Google Shape;173;g145f6266b16_0_16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74" name="Google Shape;174;g145f6266b16_0_166"/>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75" name="Google Shape;175;g145f6266b16_0_166"/>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76" name="Google Shape;176;g145f6266b16_0_166"/>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77" name="Google Shape;177;g145f6266b16_0_166"/>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g145f6266b16_0_166"/>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9" name="Google Shape;179;g145f6266b16_0_16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0" name="Google Shape;180;g145f6266b16_0_16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81" name="Google Shape;181;g145f6266b16_0_16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82" name="Google Shape;182;g145f6266b16_0_16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83" name="Google Shape;183;g145f6266b16_0_166"/>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84" name="Google Shape;184;g145f6266b16_0_166"/>
          <p:cNvPicPr preferRelativeResize="0"/>
          <p:nvPr/>
        </p:nvPicPr>
        <p:blipFill rotWithShape="1">
          <a:blip r:embed="rId4">
            <a:alphaModFix/>
          </a:blip>
          <a:srcRect b="28570"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85" name="Shape 185"/>
        <p:cNvGrpSpPr/>
        <p:nvPr/>
      </p:nvGrpSpPr>
      <p:grpSpPr>
        <a:xfrm>
          <a:off x="0" y="0"/>
          <a:ext cx="0" cy="0"/>
          <a:chOff x="0" y="0"/>
          <a:chExt cx="0" cy="0"/>
        </a:xfrm>
      </p:grpSpPr>
      <p:sp>
        <p:nvSpPr>
          <p:cNvPr id="186" name="Google Shape;186;g145f6266b16_0_184"/>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87" name="Google Shape;187;g145f6266b16_0_18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45f6266b16_0_18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145f6266b16_0_18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90" name="Google Shape;190;g145f6266b16_0_184"/>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91" name="Google Shape;191;g145f6266b16_0_18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92" name="Google Shape;192;g145f6266b16_0_184"/>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3" name="Google Shape;193;g145f6266b16_0_18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4" name="Google Shape;194;g145f6266b16_0_18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95" name="Google Shape;195;g145f6266b16_0_18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96" name="Google Shape;196;g145f6266b16_0_18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97" name="Google Shape;197;g145f6266b16_0_184"/>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98" name="Google Shape;198;g145f6266b16_0_184"/>
          <p:cNvPicPr preferRelativeResize="0"/>
          <p:nvPr/>
        </p:nvPicPr>
        <p:blipFill rotWithShape="1">
          <a:blip r:embed="rId4">
            <a:alphaModFix/>
          </a:blip>
          <a:srcRect b="28570"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25"/>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2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2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2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2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25" name="Shape 25"/>
        <p:cNvGrpSpPr/>
        <p:nvPr/>
      </p:nvGrpSpPr>
      <p:grpSpPr>
        <a:xfrm>
          <a:off x="0" y="0"/>
          <a:ext cx="0" cy="0"/>
          <a:chOff x="0" y="0"/>
          <a:chExt cx="0" cy="0"/>
        </a:xfrm>
      </p:grpSpPr>
      <p:sp>
        <p:nvSpPr>
          <p:cNvPr id="26" name="Google Shape;26;p2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2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0" name="Google Shape;30;p2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26"/>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26"/>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6"/>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26"/>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2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 name="Google Shape;36;p2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7" name="Google Shape;37;p2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38" name="Google Shape;38;p2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2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42" name="Google Shape;42;p28"/>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43" name="Google Shape;43;p2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 name="Google Shape;44;p28"/>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5" name="Google Shape;45;p2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6" name="Shape 46"/>
        <p:cNvGrpSpPr/>
        <p:nvPr/>
      </p:nvGrpSpPr>
      <p:grpSpPr>
        <a:xfrm>
          <a:off x="0" y="0"/>
          <a:ext cx="0" cy="0"/>
          <a:chOff x="0" y="0"/>
          <a:chExt cx="0" cy="0"/>
        </a:xfrm>
      </p:grpSpPr>
      <p:sp>
        <p:nvSpPr>
          <p:cNvPr id="47" name="Google Shape;47;p27"/>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7"/>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27"/>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50" name="Google Shape;50;p2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51" name="Google Shape;51;p2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2" name="Google Shape;52;p2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53" name="Shape 53"/>
        <p:cNvGrpSpPr/>
        <p:nvPr/>
      </p:nvGrpSpPr>
      <p:grpSpPr>
        <a:xfrm>
          <a:off x="0" y="0"/>
          <a:ext cx="0" cy="0"/>
          <a:chOff x="0" y="0"/>
          <a:chExt cx="0" cy="0"/>
        </a:xfrm>
      </p:grpSpPr>
      <p:sp>
        <p:nvSpPr>
          <p:cNvPr id="54" name="Google Shape;54;p30"/>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56" name="Google Shape;56;p30"/>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57" name="Google Shape;57;p30"/>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58" name="Google Shape;58;p30"/>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59" name="Google Shape;59;p30"/>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0" name="Google Shape;60;p30"/>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61" name="Shape 61"/>
        <p:cNvGrpSpPr/>
        <p:nvPr/>
      </p:nvGrpSpPr>
      <p:grpSpPr>
        <a:xfrm>
          <a:off x="0" y="0"/>
          <a:ext cx="0" cy="0"/>
          <a:chOff x="0" y="0"/>
          <a:chExt cx="0" cy="0"/>
        </a:xfrm>
      </p:grpSpPr>
      <p:sp>
        <p:nvSpPr>
          <p:cNvPr id="62" name="Google Shape;62;p29"/>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29"/>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64" name="Google Shape;64;p29"/>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65" name="Google Shape;65;p29"/>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66" name="Google Shape;66;p2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67" name="Shape 67"/>
        <p:cNvGrpSpPr/>
        <p:nvPr/>
      </p:nvGrpSpPr>
      <p:grpSpPr>
        <a:xfrm>
          <a:off x="0" y="0"/>
          <a:ext cx="0" cy="0"/>
          <a:chOff x="0" y="0"/>
          <a:chExt cx="0" cy="0"/>
        </a:xfrm>
      </p:grpSpPr>
      <p:sp>
        <p:nvSpPr>
          <p:cNvPr id="68" name="Google Shape;68;p31"/>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69" name="Google Shape;69;p3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1"/>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1"/>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1"/>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3" name="Google Shape;73;p31"/>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4" name="Google Shape;74;p31"/>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5" name="Google Shape;75;p31"/>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6" name="Google Shape;76;p31"/>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7" name="Google Shape;77;p31"/>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31"/>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3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3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3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82" name="Google Shape;82;p3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3" name="Google Shape;83;p31"/>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4" name="Google Shape;84;p3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85" name="Shape 85"/>
        <p:cNvGrpSpPr/>
        <p:nvPr/>
      </p:nvGrpSpPr>
      <p:grpSpPr>
        <a:xfrm>
          <a:off x="0" y="0"/>
          <a:ext cx="0" cy="0"/>
          <a:chOff x="0" y="0"/>
          <a:chExt cx="0" cy="0"/>
        </a:xfrm>
      </p:grpSpPr>
      <p:sp>
        <p:nvSpPr>
          <p:cNvPr id="86" name="Google Shape;86;p32"/>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87" name="Google Shape;87;p32"/>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2"/>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2"/>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0" name="Google Shape;90;p32"/>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1" name="Google Shape;91;p32"/>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2" name="Google Shape;92;p32"/>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3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3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5" name="Google Shape;95;p3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96" name="Google Shape;96;p32"/>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7" name="Google Shape;97;p32"/>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98" name="Google Shape;98;p3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5" name="Shape 105"/>
        <p:cNvGrpSpPr/>
        <p:nvPr/>
      </p:nvGrpSpPr>
      <p:grpSpPr>
        <a:xfrm>
          <a:off x="0" y="0"/>
          <a:ext cx="0" cy="0"/>
          <a:chOff x="0" y="0"/>
          <a:chExt cx="0" cy="0"/>
        </a:xfrm>
      </p:grpSpPr>
      <p:sp>
        <p:nvSpPr>
          <p:cNvPr id="106" name="Google Shape;106;g145f6266b16_0_1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07" name="Google Shape;107;g145f6266b16_0_1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08" name="Google Shape;108;g145f6266b16_0_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w3api.com/Java/ArrayList/indexO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docs.google.com/forms/d/e/1FAIpQLSfZseT9YjG11fsX9lVbH9AV5zkiDa80pjozZsILiqMSrhI0lg/viewfor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
          <p:cNvSpPr txBox="1"/>
          <p:nvPr>
            <p:ph type="title"/>
          </p:nvPr>
        </p:nvSpPr>
        <p:spPr>
          <a:xfrm>
            <a:off x="3353700" y="1729175"/>
            <a:ext cx="54972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700"/>
              <a:buNone/>
            </a:pPr>
            <a:r>
              <a:rPr lang="es-ES">
                <a:solidFill>
                  <a:schemeClr val="dk2"/>
                </a:solidFill>
              </a:rPr>
              <a:t>Codo a Codo inicial</a:t>
            </a:r>
            <a:endParaRPr>
              <a:solidFill>
                <a:schemeClr val="dk2"/>
              </a:solidFill>
            </a:endParaRPr>
          </a:p>
          <a:p>
            <a:pPr indent="0" lvl="0" marL="0" rtl="0" algn="ctr">
              <a:lnSpc>
                <a:spcPct val="100000"/>
              </a:lnSpc>
              <a:spcBef>
                <a:spcPts val="0"/>
              </a:spcBef>
              <a:spcAft>
                <a:spcPts val="0"/>
              </a:spcAft>
              <a:buSzPts val="3700"/>
              <a:buNone/>
            </a:pPr>
            <a:r>
              <a:rPr lang="es-ES">
                <a:solidFill>
                  <a:schemeClr val="dk2"/>
                </a:solidFill>
              </a:rPr>
              <a:t>Clase 20 - 05-10-22</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594d24d5e9_0_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s-ES">
                <a:solidFill>
                  <a:schemeClr val="dk2"/>
                </a:solidFill>
                <a:latin typeface="Montserrat"/>
                <a:ea typeface="Montserrat"/>
                <a:cs typeface="Montserrat"/>
                <a:sym typeface="Montserrat"/>
              </a:rPr>
              <a:t>Qué es el tipo base de un Array</a:t>
            </a:r>
            <a:endParaRPr b="1">
              <a:solidFill>
                <a:schemeClr val="dk2"/>
              </a:solidFill>
              <a:latin typeface="Montserrat"/>
              <a:ea typeface="Montserrat"/>
              <a:cs typeface="Montserrat"/>
              <a:sym typeface="Montserrat"/>
            </a:endParaRPr>
          </a:p>
        </p:txBody>
      </p:sp>
      <p:sp>
        <p:nvSpPr>
          <p:cNvPr id="269" name="Google Shape;269;g1594d24d5e9_0_8"/>
          <p:cNvSpPr txBox="1"/>
          <p:nvPr>
            <p:ph idx="1" type="body"/>
          </p:nvPr>
        </p:nvSpPr>
        <p:spPr>
          <a:xfrm>
            <a:off x="432025" y="1304875"/>
            <a:ext cx="82803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ES"/>
              <a:t>Se denomina </a:t>
            </a:r>
            <a:r>
              <a:rPr b="1" lang="es-ES"/>
              <a:t>tipo base</a:t>
            </a:r>
            <a:r>
              <a:rPr lang="es-ES"/>
              <a:t> del array al tipo que se declara </a:t>
            </a:r>
            <a:r>
              <a:rPr b="1" lang="es-ES"/>
              <a:t>para sus elementos</a:t>
            </a:r>
            <a:r>
              <a:rPr lang="es-ES"/>
              <a:t>.</a:t>
            </a:r>
            <a:endParaRPr/>
          </a:p>
          <a:p>
            <a:pPr indent="-342900" lvl="0" marL="457200" rtl="0" algn="l">
              <a:lnSpc>
                <a:spcPct val="115000"/>
              </a:lnSpc>
              <a:spcBef>
                <a:spcPts val="0"/>
              </a:spcBef>
              <a:spcAft>
                <a:spcPts val="0"/>
              </a:spcAft>
              <a:buSzPts val="1800"/>
              <a:buChar char="●"/>
            </a:pPr>
            <a:r>
              <a:rPr lang="es-ES"/>
              <a:t>Este tipo base puede ser un </a:t>
            </a:r>
            <a:r>
              <a:rPr b="1" lang="es-ES"/>
              <a:t>tipo primitivo de Java</a:t>
            </a:r>
            <a:r>
              <a:rPr lang="es-ES"/>
              <a:t>, un </a:t>
            </a:r>
            <a:r>
              <a:rPr b="1" lang="es-ES"/>
              <a:t>objeto o una clase</a:t>
            </a:r>
            <a:r>
              <a:rPr lang="es-ES"/>
              <a:t> definida.</a:t>
            </a:r>
            <a:endParaRPr/>
          </a:p>
          <a:p>
            <a:pPr indent="-342900" lvl="0" marL="457200" rtl="0" algn="l">
              <a:lnSpc>
                <a:spcPct val="115000"/>
              </a:lnSpc>
              <a:spcBef>
                <a:spcPts val="0"/>
              </a:spcBef>
              <a:spcAft>
                <a:spcPts val="0"/>
              </a:spcAft>
              <a:buSzPts val="1800"/>
              <a:buChar char="●"/>
            </a:pPr>
            <a:r>
              <a:rPr lang="es-ES"/>
              <a:t>En los ejemplos anteriores se han utilizado tipos primitivos y clases como tipo base.</a:t>
            </a:r>
            <a:endParaRPr/>
          </a:p>
          <a:p>
            <a:pPr indent="-342900" lvl="1" marL="914400" rtl="0" algn="l">
              <a:lnSpc>
                <a:spcPct val="115000"/>
              </a:lnSpc>
              <a:spcBef>
                <a:spcPts val="0"/>
              </a:spcBef>
              <a:spcAft>
                <a:spcPts val="0"/>
              </a:spcAft>
              <a:buSzPts val="1800"/>
              <a:buChar char="○"/>
            </a:pPr>
            <a:r>
              <a:rPr lang="es-ES" sz="1800"/>
              <a:t>El array </a:t>
            </a:r>
            <a:r>
              <a:rPr b="1" lang="es-ES" sz="1800"/>
              <a:t>numerosEnteros</a:t>
            </a:r>
            <a:r>
              <a:rPr lang="es-ES" sz="1800"/>
              <a:t> almacena objetos del primitivo</a:t>
            </a:r>
            <a:r>
              <a:rPr b="1" lang="es-ES" sz="1800"/>
              <a:t> int</a:t>
            </a:r>
            <a:r>
              <a:rPr lang="es-ES" sz="1800"/>
              <a:t>. </a:t>
            </a:r>
            <a:endParaRPr sz="1800"/>
          </a:p>
          <a:p>
            <a:pPr indent="-342900" lvl="1" marL="914400" rtl="0" algn="l">
              <a:lnSpc>
                <a:spcPct val="115000"/>
              </a:lnSpc>
              <a:spcBef>
                <a:spcPts val="0"/>
              </a:spcBef>
              <a:spcAft>
                <a:spcPts val="0"/>
              </a:spcAft>
              <a:buSzPts val="1800"/>
              <a:buChar char="○"/>
            </a:pPr>
            <a:r>
              <a:rPr lang="es-ES" sz="1800"/>
              <a:t>El array </a:t>
            </a:r>
            <a:r>
              <a:rPr b="1" lang="es-ES" sz="1800"/>
              <a:t>nombres</a:t>
            </a:r>
            <a:r>
              <a:rPr lang="es-ES" sz="1800"/>
              <a:t> almacena objetos de la clase </a:t>
            </a:r>
            <a:r>
              <a:rPr b="1" lang="es-ES" sz="1800"/>
              <a:t>String</a:t>
            </a:r>
            <a:r>
              <a:rPr lang="es-ES" sz="1800"/>
              <a:t>. </a:t>
            </a:r>
            <a:endParaRPr sz="1800"/>
          </a:p>
          <a:p>
            <a:pPr indent="-342900" lvl="1" marL="914400" rtl="0" algn="l">
              <a:lnSpc>
                <a:spcPct val="115000"/>
              </a:lnSpc>
              <a:spcBef>
                <a:spcPts val="0"/>
              </a:spcBef>
              <a:spcAft>
                <a:spcPts val="0"/>
              </a:spcAft>
              <a:buSzPts val="1800"/>
              <a:buChar char="○"/>
            </a:pPr>
            <a:r>
              <a:rPr lang="es-ES" sz="1800"/>
              <a:t>El array </a:t>
            </a:r>
            <a:r>
              <a:rPr b="1" lang="es-ES" sz="1800"/>
              <a:t>objetos</a:t>
            </a:r>
            <a:r>
              <a:rPr lang="es-ES" sz="1800"/>
              <a:t> almacena referencias a instancias de la </a:t>
            </a:r>
            <a:r>
              <a:rPr b="1" lang="es-ES" sz="1800"/>
              <a:t>clase</a:t>
            </a:r>
            <a:r>
              <a:rPr lang="es-ES" sz="1800"/>
              <a:t> </a:t>
            </a:r>
            <a:r>
              <a:rPr b="1" lang="es-ES" sz="1800"/>
              <a:t>Object</a:t>
            </a:r>
            <a:r>
              <a:rPr lang="es-ES" sz="1800"/>
              <a:t> de Java.</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594d24d5e9_0_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382905" lvl="0" marL="457200" rtl="0" algn="l">
              <a:lnSpc>
                <a:spcPct val="100000"/>
              </a:lnSpc>
              <a:spcBef>
                <a:spcPts val="0"/>
              </a:spcBef>
              <a:spcAft>
                <a:spcPts val="0"/>
              </a:spcAft>
              <a:buClr>
                <a:schemeClr val="dk2"/>
              </a:buClr>
              <a:buSzPct val="100000"/>
              <a:buFont typeface="Montserrat"/>
              <a:buAutoNum type="arabicPeriod" startAt="2"/>
            </a:pPr>
            <a:r>
              <a:rPr b="1" lang="es-ES">
                <a:solidFill>
                  <a:schemeClr val="dk2"/>
                </a:solidFill>
                <a:latin typeface="Montserrat"/>
                <a:ea typeface="Montserrat"/>
                <a:cs typeface="Montserrat"/>
                <a:sym typeface="Montserrat"/>
              </a:rPr>
              <a:t>La instanciación de un objeto array.</a:t>
            </a:r>
            <a:endParaRPr b="1">
              <a:solidFill>
                <a:schemeClr val="dk2"/>
              </a:solidFill>
              <a:latin typeface="Montserrat"/>
              <a:ea typeface="Montserrat"/>
              <a:cs typeface="Montserrat"/>
              <a:sym typeface="Montserrat"/>
            </a:endParaRPr>
          </a:p>
        </p:txBody>
      </p:sp>
      <p:sp>
        <p:nvSpPr>
          <p:cNvPr id="275" name="Google Shape;275;g1594d24d5e9_0_18"/>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s-ES"/>
              <a:t>Instanciar un array es inicializarlo</a:t>
            </a:r>
            <a:r>
              <a:rPr lang="es-ES"/>
              <a:t> como un nuevo objeto.</a:t>
            </a:r>
            <a:endParaRPr/>
          </a:p>
          <a:p>
            <a:pPr indent="-342900" lvl="0" marL="457200" rtl="0" algn="l">
              <a:lnSpc>
                <a:spcPct val="115000"/>
              </a:lnSpc>
              <a:spcBef>
                <a:spcPts val="0"/>
              </a:spcBef>
              <a:spcAft>
                <a:spcPts val="0"/>
              </a:spcAft>
              <a:buSzPts val="1800"/>
              <a:buChar char="●"/>
            </a:pPr>
            <a:r>
              <a:rPr lang="es-ES"/>
              <a:t>Luego</a:t>
            </a:r>
            <a:r>
              <a:rPr lang="es-ES"/>
              <a:t> de declarar un array es necesario </a:t>
            </a:r>
            <a:r>
              <a:rPr b="1" lang="es-ES"/>
              <a:t>indicar el número de elementos que va a almacenar</a:t>
            </a:r>
            <a:r>
              <a:rPr lang="es-ES"/>
              <a:t>. </a:t>
            </a:r>
            <a:endParaRPr/>
          </a:p>
          <a:p>
            <a:pPr indent="-342900" lvl="0" marL="457200" rtl="0" algn="l">
              <a:lnSpc>
                <a:spcPct val="115000"/>
              </a:lnSpc>
              <a:spcBef>
                <a:spcPts val="1000"/>
              </a:spcBef>
              <a:spcAft>
                <a:spcPts val="0"/>
              </a:spcAft>
              <a:buSzPts val="1800"/>
              <a:buChar char="●"/>
            </a:pPr>
            <a:r>
              <a:rPr b="1" lang="es-ES"/>
              <a:t>Un array es un objeto</a:t>
            </a:r>
            <a:r>
              <a:rPr lang="es-ES"/>
              <a:t> y como cualquier objeto de un programa Java, </a:t>
            </a:r>
            <a:r>
              <a:rPr b="1" lang="es-ES"/>
              <a:t>su valor inicial es null</a:t>
            </a:r>
            <a:r>
              <a:rPr lang="es-ES"/>
              <a:t>. </a:t>
            </a:r>
            <a:endParaRPr/>
          </a:p>
          <a:p>
            <a:pPr indent="-342899" lvl="0" marL="457200" rtl="0" algn="l">
              <a:lnSpc>
                <a:spcPct val="115000"/>
              </a:lnSpc>
              <a:spcBef>
                <a:spcPts val="1000"/>
              </a:spcBef>
              <a:spcAft>
                <a:spcPts val="0"/>
              </a:spcAft>
              <a:buSzPts val="1800"/>
              <a:buChar char="●"/>
            </a:pPr>
            <a:r>
              <a:rPr b="1" lang="es-ES"/>
              <a:t>Cuando se instancia </a:t>
            </a:r>
            <a:r>
              <a:rPr lang="es-ES"/>
              <a:t>un objeto array</a:t>
            </a:r>
            <a:r>
              <a:rPr b="1" lang="es-ES"/>
              <a:t> se asigna un espacio de memoria ram para almacenar los elementos del array</a:t>
            </a:r>
            <a:r>
              <a:rPr lang="es-ES"/>
              <a:t>. Para esto es necesario saber el </a:t>
            </a:r>
            <a:r>
              <a:rPr b="1" lang="es-ES"/>
              <a:t>número total de elementos que va a almacenar</a:t>
            </a:r>
            <a:r>
              <a:rPr lang="es-ES"/>
              <a:t>.</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3f2b778a8d_0_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b="1" lang="es-ES">
                <a:solidFill>
                  <a:schemeClr val="dk2"/>
                </a:solidFill>
                <a:latin typeface="Montserrat"/>
                <a:ea typeface="Montserrat"/>
                <a:cs typeface="Montserrat"/>
                <a:sym typeface="Montserrat"/>
              </a:rPr>
              <a:t>Sintaxis de instanciación de un array.</a:t>
            </a:r>
            <a:endParaRPr b="1">
              <a:solidFill>
                <a:schemeClr val="dk2"/>
              </a:solidFill>
              <a:latin typeface="Montserrat"/>
              <a:ea typeface="Montserrat"/>
              <a:cs typeface="Montserrat"/>
              <a:sym typeface="Montserrat"/>
            </a:endParaRPr>
          </a:p>
        </p:txBody>
      </p:sp>
      <p:sp>
        <p:nvSpPr>
          <p:cNvPr id="281" name="Google Shape;281;g13f2b778a8d_0_29"/>
          <p:cNvSpPr txBox="1"/>
          <p:nvPr>
            <p:ph idx="1" type="body"/>
          </p:nvPr>
        </p:nvSpPr>
        <p:spPr>
          <a:xfrm>
            <a:off x="432025" y="1304875"/>
            <a:ext cx="8382900" cy="73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ES">
                <a:latin typeface="Courier New"/>
                <a:ea typeface="Courier New"/>
                <a:cs typeface="Courier New"/>
                <a:sym typeface="Courier New"/>
              </a:rPr>
              <a:t>identificador-array = </a:t>
            </a:r>
            <a:r>
              <a:rPr b="1" lang="es-ES">
                <a:solidFill>
                  <a:schemeClr val="accent1"/>
                </a:solidFill>
                <a:latin typeface="Courier New"/>
                <a:ea typeface="Courier New"/>
                <a:cs typeface="Courier New"/>
                <a:sym typeface="Courier New"/>
              </a:rPr>
              <a:t>new</a:t>
            </a:r>
            <a:r>
              <a:rPr lang="es-ES">
                <a:latin typeface="Courier New"/>
                <a:ea typeface="Courier New"/>
                <a:cs typeface="Courier New"/>
                <a:sym typeface="Courier New"/>
              </a:rPr>
              <a:t> tipo_u_ojeto[cantidad];</a:t>
            </a:r>
            <a:endParaRPr/>
          </a:p>
        </p:txBody>
      </p:sp>
      <p:sp>
        <p:nvSpPr>
          <p:cNvPr id="282" name="Google Shape;282;g13f2b778a8d_0_29"/>
          <p:cNvSpPr txBox="1"/>
          <p:nvPr/>
        </p:nvSpPr>
        <p:spPr>
          <a:xfrm>
            <a:off x="432025" y="2232250"/>
            <a:ext cx="8382900" cy="23808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Instanciación</a:t>
            </a:r>
            <a:r>
              <a:rPr b="1" lang="es-ES">
                <a:solidFill>
                  <a:schemeClr val="dk2"/>
                </a:solidFill>
                <a:latin typeface="Montserrat"/>
                <a:ea typeface="Montserrat"/>
                <a:cs typeface="Montserrat"/>
                <a:sym typeface="Montserrat"/>
              </a:rPr>
              <a:t> de un array:</a:t>
            </a:r>
            <a:endParaRPr b="1">
              <a:solidFill>
                <a:schemeClr val="dk2"/>
              </a:solidFill>
              <a:latin typeface="Montserrat"/>
              <a:ea typeface="Montserrat"/>
              <a:cs typeface="Montserrat"/>
              <a:sym typeface="Montserrat"/>
            </a:endParaRPr>
          </a:p>
          <a:p>
            <a:pPr indent="0" lvl="0" marL="0" rtl="0" algn="l">
              <a:spcBef>
                <a:spcPts val="0"/>
              </a:spcBef>
              <a:spcAft>
                <a:spcPts val="0"/>
              </a:spcAft>
              <a:buNone/>
            </a:pPr>
            <a:r>
              <a:rPr lang="es-ES">
                <a:solidFill>
                  <a:schemeClr val="dk2"/>
                </a:solidFill>
                <a:latin typeface="Courier New"/>
                <a:ea typeface="Courier New"/>
                <a:cs typeface="Courier New"/>
                <a:sym typeface="Courier New"/>
              </a:rPr>
              <a:t>//Declaración del array</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rPr lang="es-ES">
                <a:solidFill>
                  <a:schemeClr val="dk2"/>
                </a:solidFill>
                <a:latin typeface="Courier New"/>
                <a:ea typeface="Courier New"/>
                <a:cs typeface="Courier New"/>
                <a:sym typeface="Courier New"/>
              </a:rPr>
              <a:t>String[] nombres;        // array de tipo String</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rPr lang="es-ES">
                <a:solidFill>
                  <a:schemeClr val="dk2"/>
                </a:solidFill>
                <a:latin typeface="Courier New"/>
                <a:ea typeface="Courier New"/>
                <a:cs typeface="Courier New"/>
                <a:sym typeface="Courier New"/>
              </a:rPr>
              <a:t>int[] numeros;           // array de tipo int</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2"/>
              </a:solidFill>
              <a:latin typeface="Courier New"/>
              <a:ea typeface="Courier New"/>
              <a:cs typeface="Courier New"/>
              <a:sym typeface="Courier New"/>
            </a:endParaRPr>
          </a:p>
          <a:p>
            <a:pPr indent="0" lvl="0" marL="0" rtl="0" algn="l">
              <a:spcBef>
                <a:spcPts val="1000"/>
              </a:spcBef>
              <a:spcAft>
                <a:spcPts val="0"/>
              </a:spcAft>
              <a:buNone/>
            </a:pPr>
            <a:r>
              <a:rPr lang="es-ES">
                <a:solidFill>
                  <a:schemeClr val="dk2"/>
                </a:solidFill>
                <a:latin typeface="Courier New"/>
                <a:ea typeface="Courier New"/>
                <a:cs typeface="Courier New"/>
                <a:sym typeface="Courier New"/>
              </a:rPr>
              <a:t>//Instanciación del array</a:t>
            </a:r>
            <a:endParaRPr>
              <a:solidFill>
                <a:schemeClr val="dk2"/>
              </a:solidFill>
              <a:latin typeface="Courier New"/>
              <a:ea typeface="Courier New"/>
              <a:cs typeface="Courier New"/>
              <a:sym typeface="Courier New"/>
            </a:endParaRPr>
          </a:p>
          <a:p>
            <a:pPr indent="0" lvl="0" marL="0" rtl="0" algn="l">
              <a:spcBef>
                <a:spcPts val="1000"/>
              </a:spcBef>
              <a:spcAft>
                <a:spcPts val="0"/>
              </a:spcAft>
              <a:buNone/>
            </a:pPr>
            <a:r>
              <a:rPr lang="es-ES">
                <a:solidFill>
                  <a:schemeClr val="dk2"/>
                </a:solidFill>
                <a:latin typeface="Courier New"/>
                <a:ea typeface="Courier New"/>
                <a:cs typeface="Courier New"/>
                <a:sym typeface="Courier New"/>
              </a:rPr>
              <a:t>nombres = new String[3]; //Almacenará 3 objetos tipo String.</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rPr lang="es-ES">
                <a:solidFill>
                  <a:schemeClr val="dk2"/>
                </a:solidFill>
                <a:latin typeface="Courier New"/>
                <a:ea typeface="Courier New"/>
                <a:cs typeface="Courier New"/>
                <a:sym typeface="Courier New"/>
              </a:rPr>
              <a:t>numeros = new int[5];  //Almacenará 5 valores int.</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2"/>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3f2b778a8d_0_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382905" lvl="0" marL="457200" rtl="0" algn="l">
              <a:lnSpc>
                <a:spcPct val="100000"/>
              </a:lnSpc>
              <a:spcBef>
                <a:spcPts val="0"/>
              </a:spcBef>
              <a:spcAft>
                <a:spcPts val="0"/>
              </a:spcAft>
              <a:buClr>
                <a:schemeClr val="dk2"/>
              </a:buClr>
              <a:buSzPct val="100000"/>
              <a:buFont typeface="Montserrat"/>
              <a:buAutoNum type="arabicPeriod" startAt="3"/>
            </a:pPr>
            <a:r>
              <a:rPr b="1" lang="es-ES">
                <a:solidFill>
                  <a:schemeClr val="dk2"/>
                </a:solidFill>
                <a:latin typeface="Montserrat"/>
                <a:ea typeface="Montserrat"/>
                <a:cs typeface="Montserrat"/>
                <a:sym typeface="Montserrat"/>
              </a:rPr>
              <a:t>Inicialización</a:t>
            </a:r>
            <a:r>
              <a:rPr b="1" lang="es-ES">
                <a:solidFill>
                  <a:schemeClr val="dk2"/>
                </a:solidFill>
                <a:latin typeface="Montserrat"/>
                <a:ea typeface="Montserrat"/>
                <a:cs typeface="Montserrat"/>
                <a:sym typeface="Montserrat"/>
              </a:rPr>
              <a:t> de los valores del </a:t>
            </a:r>
            <a:r>
              <a:rPr b="1" lang="es-ES">
                <a:solidFill>
                  <a:schemeClr val="dk2"/>
                </a:solidFill>
                <a:latin typeface="Montserrat"/>
                <a:ea typeface="Montserrat"/>
                <a:cs typeface="Montserrat"/>
                <a:sym typeface="Montserrat"/>
              </a:rPr>
              <a:t>array.</a:t>
            </a:r>
            <a:endParaRPr b="1">
              <a:solidFill>
                <a:schemeClr val="dk2"/>
              </a:solidFill>
              <a:latin typeface="Montserrat"/>
              <a:ea typeface="Montserrat"/>
              <a:cs typeface="Montserrat"/>
              <a:sym typeface="Montserrat"/>
            </a:endParaRPr>
          </a:p>
        </p:txBody>
      </p:sp>
      <p:sp>
        <p:nvSpPr>
          <p:cNvPr id="288" name="Google Shape;288;g13f2b778a8d_0_35"/>
          <p:cNvSpPr txBox="1"/>
          <p:nvPr>
            <p:ph idx="1" type="body"/>
          </p:nvPr>
        </p:nvSpPr>
        <p:spPr>
          <a:xfrm>
            <a:off x="432025" y="1304875"/>
            <a:ext cx="83829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ES"/>
              <a:t>Cuando se crea un array se </a:t>
            </a:r>
            <a:r>
              <a:rPr b="1" lang="es-ES"/>
              <a:t>inicializa</a:t>
            </a:r>
            <a:r>
              <a:rPr lang="es-ES"/>
              <a:t> el valor de todos sus elementos al </a:t>
            </a:r>
            <a:r>
              <a:rPr b="1" lang="es-ES"/>
              <a:t>valor por defecto</a:t>
            </a:r>
            <a:r>
              <a:rPr lang="es-ES"/>
              <a:t> del tipo base del array: </a:t>
            </a:r>
            <a:endParaRPr/>
          </a:p>
          <a:p>
            <a:pPr indent="-342900" lvl="1" marL="914400" rtl="0" algn="l">
              <a:lnSpc>
                <a:spcPct val="115000"/>
              </a:lnSpc>
              <a:spcBef>
                <a:spcPts val="0"/>
              </a:spcBef>
              <a:spcAft>
                <a:spcPts val="0"/>
              </a:spcAft>
              <a:buSzPts val="1800"/>
              <a:buChar char="○"/>
            </a:pPr>
            <a:r>
              <a:rPr b="1" lang="es-ES" sz="1800"/>
              <a:t>cero</a:t>
            </a:r>
            <a:r>
              <a:rPr lang="es-ES" sz="1800"/>
              <a:t> para los </a:t>
            </a:r>
            <a:r>
              <a:rPr b="1" lang="es-ES" sz="1800"/>
              <a:t>números</a:t>
            </a:r>
            <a:r>
              <a:rPr lang="es-ES" sz="1800"/>
              <a:t>, </a:t>
            </a:r>
            <a:endParaRPr sz="1800"/>
          </a:p>
          <a:p>
            <a:pPr indent="-342900" lvl="1" marL="914400" rtl="0" algn="l">
              <a:lnSpc>
                <a:spcPct val="115000"/>
              </a:lnSpc>
              <a:spcBef>
                <a:spcPts val="0"/>
              </a:spcBef>
              <a:spcAft>
                <a:spcPts val="0"/>
              </a:spcAft>
              <a:buSzPts val="1800"/>
              <a:buChar char="○"/>
            </a:pPr>
            <a:r>
              <a:rPr b="1" lang="es-ES" sz="1800"/>
              <a:t>false</a:t>
            </a:r>
            <a:r>
              <a:rPr lang="es-ES" sz="1800"/>
              <a:t> para los </a:t>
            </a:r>
            <a:r>
              <a:rPr b="1" lang="es-ES" sz="1800"/>
              <a:t>boolean</a:t>
            </a:r>
            <a:r>
              <a:rPr lang="es-ES" sz="1800"/>
              <a:t>, </a:t>
            </a:r>
            <a:endParaRPr sz="1800"/>
          </a:p>
          <a:p>
            <a:pPr indent="-342900" lvl="1" marL="914400" rtl="0" algn="l">
              <a:lnSpc>
                <a:spcPct val="115000"/>
              </a:lnSpc>
              <a:spcBef>
                <a:spcPts val="0"/>
              </a:spcBef>
              <a:spcAft>
                <a:spcPts val="0"/>
              </a:spcAft>
              <a:buSzPts val="1800"/>
              <a:buChar char="○"/>
            </a:pPr>
            <a:r>
              <a:rPr b="1" lang="es-ES" sz="1800"/>
              <a:t>\u0000 </a:t>
            </a:r>
            <a:r>
              <a:rPr lang="es-ES" sz="1800"/>
              <a:t>para los </a:t>
            </a:r>
            <a:r>
              <a:rPr b="1" lang="es-ES" sz="1800"/>
              <a:t>caracteres</a:t>
            </a:r>
            <a:r>
              <a:rPr lang="es-ES" sz="1800"/>
              <a:t> y </a:t>
            </a:r>
            <a:endParaRPr sz="1800"/>
          </a:p>
          <a:p>
            <a:pPr indent="-342900" lvl="1" marL="914400" rtl="0" algn="l">
              <a:lnSpc>
                <a:spcPct val="115000"/>
              </a:lnSpc>
              <a:spcBef>
                <a:spcPts val="0"/>
              </a:spcBef>
              <a:spcAft>
                <a:spcPts val="0"/>
              </a:spcAft>
              <a:buSzPts val="1800"/>
              <a:buChar char="○"/>
            </a:pPr>
            <a:r>
              <a:rPr b="1" lang="es-ES" sz="1800"/>
              <a:t>null</a:t>
            </a:r>
            <a:r>
              <a:rPr lang="es-ES" sz="1800"/>
              <a:t> para las referencias a </a:t>
            </a:r>
            <a:r>
              <a:rPr b="1" lang="es-ES" sz="1800"/>
              <a:t>objetos</a:t>
            </a:r>
            <a:r>
              <a:rPr lang="es-ES" sz="1800"/>
              <a:t>.</a:t>
            </a:r>
            <a:endParaRPr sz="1800"/>
          </a:p>
          <a:p>
            <a:pPr indent="-342900" lvl="0" marL="457200" rtl="0" algn="l">
              <a:lnSpc>
                <a:spcPct val="115000"/>
              </a:lnSpc>
              <a:spcBef>
                <a:spcPts val="1000"/>
              </a:spcBef>
              <a:spcAft>
                <a:spcPts val="0"/>
              </a:spcAft>
              <a:buSzPts val="1800"/>
              <a:buChar char="●"/>
            </a:pPr>
            <a:r>
              <a:rPr lang="es-ES"/>
              <a:t>De forma similar al resto de objetos de Java, un array se puede inicializar al momento de la declaración. En este caso se inicializa al valor por defecto del tipo del array.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3f2b778a8d_0_4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b="1" lang="es-ES">
                <a:solidFill>
                  <a:schemeClr val="dk2"/>
                </a:solidFill>
                <a:latin typeface="Montserrat"/>
                <a:ea typeface="Montserrat"/>
                <a:cs typeface="Montserrat"/>
                <a:sym typeface="Montserrat"/>
              </a:rPr>
              <a:t>Inicialización de valores</a:t>
            </a:r>
            <a:r>
              <a:rPr b="1" lang="es-ES">
                <a:solidFill>
                  <a:schemeClr val="dk2"/>
                </a:solidFill>
                <a:latin typeface="Montserrat"/>
                <a:ea typeface="Montserrat"/>
                <a:cs typeface="Montserrat"/>
                <a:sym typeface="Montserrat"/>
              </a:rPr>
              <a:t> de un array.</a:t>
            </a:r>
            <a:endParaRPr b="1">
              <a:solidFill>
                <a:schemeClr val="dk2"/>
              </a:solidFill>
              <a:latin typeface="Montserrat"/>
              <a:ea typeface="Montserrat"/>
              <a:cs typeface="Montserrat"/>
              <a:sym typeface="Montserrat"/>
            </a:endParaRPr>
          </a:p>
        </p:txBody>
      </p:sp>
      <p:sp>
        <p:nvSpPr>
          <p:cNvPr id="294" name="Google Shape;294;g13f2b778a8d_0_41"/>
          <p:cNvSpPr txBox="1"/>
          <p:nvPr>
            <p:ph idx="1" type="body"/>
          </p:nvPr>
        </p:nvSpPr>
        <p:spPr>
          <a:xfrm>
            <a:off x="432025" y="1304875"/>
            <a:ext cx="8382900" cy="73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ES">
                <a:latin typeface="Courier New"/>
                <a:ea typeface="Courier New"/>
                <a:cs typeface="Courier New"/>
                <a:sym typeface="Courier New"/>
              </a:rPr>
              <a:t>identificador-array [indice] = </a:t>
            </a:r>
            <a:r>
              <a:rPr lang="es-ES">
                <a:latin typeface="Courier New"/>
                <a:ea typeface="Courier New"/>
                <a:cs typeface="Courier New"/>
                <a:sym typeface="Courier New"/>
              </a:rPr>
              <a:t>valor</a:t>
            </a:r>
            <a:r>
              <a:rPr lang="es-ES">
                <a:latin typeface="Courier New"/>
                <a:ea typeface="Courier New"/>
                <a:cs typeface="Courier New"/>
                <a:sym typeface="Courier New"/>
              </a:rPr>
              <a:t>;</a:t>
            </a:r>
            <a:endParaRPr/>
          </a:p>
        </p:txBody>
      </p:sp>
      <p:sp>
        <p:nvSpPr>
          <p:cNvPr id="295" name="Google Shape;295;g13f2b778a8d_0_41"/>
          <p:cNvSpPr txBox="1"/>
          <p:nvPr/>
        </p:nvSpPr>
        <p:spPr>
          <a:xfrm>
            <a:off x="432025" y="2446200"/>
            <a:ext cx="8382900" cy="21600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200">
                <a:solidFill>
                  <a:schemeClr val="dk2"/>
                </a:solidFill>
                <a:latin typeface="Courier New"/>
                <a:ea typeface="Courier New"/>
                <a:cs typeface="Courier New"/>
                <a:sym typeface="Courier New"/>
              </a:rPr>
              <a:t>//Declaración del array</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s-ES" sz="1200">
                <a:solidFill>
                  <a:schemeClr val="dk2"/>
                </a:solidFill>
                <a:latin typeface="Courier New"/>
                <a:ea typeface="Courier New"/>
                <a:cs typeface="Courier New"/>
                <a:sym typeface="Courier New"/>
              </a:rPr>
              <a:t>int[] numeros;           // array de tipo int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1000"/>
              </a:spcBef>
              <a:spcAft>
                <a:spcPts val="0"/>
              </a:spcAft>
              <a:buNone/>
            </a:pPr>
            <a:r>
              <a:rPr lang="es-ES" sz="1200">
                <a:solidFill>
                  <a:schemeClr val="dk2"/>
                </a:solidFill>
                <a:latin typeface="Courier New"/>
                <a:ea typeface="Courier New"/>
                <a:cs typeface="Courier New"/>
                <a:sym typeface="Courier New"/>
              </a:rPr>
              <a:t>//Instanciación del array</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s-ES" sz="1200">
                <a:solidFill>
                  <a:schemeClr val="dk2"/>
                </a:solidFill>
                <a:latin typeface="Courier New"/>
                <a:ea typeface="Courier New"/>
                <a:cs typeface="Courier New"/>
                <a:sym typeface="Courier New"/>
              </a:rPr>
              <a:t>n</a:t>
            </a:r>
            <a:r>
              <a:rPr lang="es-ES" sz="1200">
                <a:solidFill>
                  <a:schemeClr val="dk2"/>
                </a:solidFill>
                <a:latin typeface="Courier New"/>
                <a:ea typeface="Courier New"/>
                <a:cs typeface="Courier New"/>
                <a:sym typeface="Courier New"/>
              </a:rPr>
              <a:t>umeros = new int[3];  //Almacenará 5 valores int.</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s-ES" sz="1200">
                <a:solidFill>
                  <a:schemeClr val="dk2"/>
                </a:solidFill>
                <a:latin typeface="Courier New"/>
                <a:ea typeface="Courier New"/>
                <a:cs typeface="Courier New"/>
                <a:sym typeface="Courier New"/>
              </a:rPr>
              <a:t>//Inicialización de los valores </a:t>
            </a:r>
            <a:r>
              <a:rPr lang="es-ES" sz="1200">
                <a:solidFill>
                  <a:schemeClr val="dk2"/>
                </a:solidFill>
                <a:latin typeface="Courier New"/>
                <a:ea typeface="Courier New"/>
                <a:cs typeface="Courier New"/>
                <a:sym typeface="Courier New"/>
              </a:rPr>
              <a:t>índice</a:t>
            </a:r>
            <a:r>
              <a:rPr lang="es-ES" sz="1200">
                <a:solidFill>
                  <a:schemeClr val="dk2"/>
                </a:solidFill>
                <a:latin typeface="Courier New"/>
                <a:ea typeface="Courier New"/>
                <a:cs typeface="Courier New"/>
                <a:sym typeface="Courier New"/>
              </a:rPr>
              <a:t> a </a:t>
            </a:r>
            <a:r>
              <a:rPr lang="es-ES" sz="1200">
                <a:solidFill>
                  <a:schemeClr val="dk2"/>
                </a:solidFill>
                <a:latin typeface="Courier New"/>
                <a:ea typeface="Courier New"/>
                <a:cs typeface="Courier New"/>
                <a:sym typeface="Courier New"/>
              </a:rPr>
              <a:t>índice</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s-ES" sz="1200">
                <a:solidFill>
                  <a:schemeClr val="dk2"/>
                </a:solidFill>
                <a:latin typeface="Courier New"/>
                <a:ea typeface="Courier New"/>
                <a:cs typeface="Courier New"/>
                <a:sym typeface="Courier New"/>
              </a:rPr>
              <a:t>numeros[0] = 15;</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s-ES" sz="1200">
                <a:solidFill>
                  <a:schemeClr val="dk2"/>
                </a:solidFill>
                <a:latin typeface="Courier New"/>
                <a:ea typeface="Courier New"/>
                <a:cs typeface="Courier New"/>
                <a:sym typeface="Courier New"/>
              </a:rPr>
              <a:t>numeros[1] = 56;</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s-ES" sz="1200">
                <a:solidFill>
                  <a:schemeClr val="dk2"/>
                </a:solidFill>
                <a:latin typeface="Courier New"/>
                <a:ea typeface="Courier New"/>
                <a:cs typeface="Courier New"/>
                <a:sym typeface="Courier New"/>
              </a:rPr>
              <a:t>numeros[2] = 46;</a:t>
            </a:r>
            <a:endParaRPr sz="1200">
              <a:solidFill>
                <a:schemeClr val="dk2"/>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4083e159d8_0_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s-ES" sz="2330">
                <a:solidFill>
                  <a:schemeClr val="dk2"/>
                </a:solidFill>
                <a:latin typeface="Montserrat"/>
                <a:ea typeface="Montserrat"/>
                <a:cs typeface="Montserrat"/>
                <a:sym typeface="Montserrat"/>
              </a:rPr>
              <a:t>Declaración e i</a:t>
            </a:r>
            <a:r>
              <a:rPr b="1" lang="es-ES" sz="2330">
                <a:solidFill>
                  <a:schemeClr val="dk2"/>
                </a:solidFill>
                <a:latin typeface="Montserrat"/>
                <a:ea typeface="Montserrat"/>
                <a:cs typeface="Montserrat"/>
                <a:sym typeface="Montserrat"/>
              </a:rPr>
              <a:t>nicialización de un array en una </a:t>
            </a:r>
            <a:r>
              <a:rPr b="1" lang="es-ES" sz="2330">
                <a:solidFill>
                  <a:schemeClr val="dk2"/>
                </a:solidFill>
                <a:latin typeface="Montserrat"/>
                <a:ea typeface="Montserrat"/>
                <a:cs typeface="Montserrat"/>
                <a:sym typeface="Montserrat"/>
              </a:rPr>
              <a:t>línea</a:t>
            </a:r>
            <a:r>
              <a:rPr b="1" lang="es-ES" sz="2330">
                <a:solidFill>
                  <a:schemeClr val="dk2"/>
                </a:solidFill>
                <a:latin typeface="Montserrat"/>
                <a:ea typeface="Montserrat"/>
                <a:cs typeface="Montserrat"/>
                <a:sym typeface="Montserrat"/>
              </a:rPr>
              <a:t>.</a:t>
            </a:r>
            <a:endParaRPr b="1" sz="2330">
              <a:solidFill>
                <a:schemeClr val="dk2"/>
              </a:solidFill>
              <a:latin typeface="Montserrat"/>
              <a:ea typeface="Montserrat"/>
              <a:cs typeface="Montserrat"/>
              <a:sym typeface="Montserrat"/>
            </a:endParaRPr>
          </a:p>
        </p:txBody>
      </p:sp>
      <p:sp>
        <p:nvSpPr>
          <p:cNvPr id="301" name="Google Shape;301;g14083e159d8_0_7"/>
          <p:cNvSpPr txBox="1"/>
          <p:nvPr>
            <p:ph idx="1" type="body"/>
          </p:nvPr>
        </p:nvSpPr>
        <p:spPr>
          <a:xfrm>
            <a:off x="432025" y="1304875"/>
            <a:ext cx="8382900" cy="73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ES">
                <a:latin typeface="Courier New"/>
                <a:ea typeface="Courier New"/>
                <a:cs typeface="Courier New"/>
                <a:sym typeface="Courier New"/>
              </a:rPr>
              <a:t>tipo[] </a:t>
            </a:r>
            <a:r>
              <a:rPr lang="es-ES">
                <a:latin typeface="Courier New"/>
                <a:ea typeface="Courier New"/>
                <a:cs typeface="Courier New"/>
                <a:sym typeface="Courier New"/>
              </a:rPr>
              <a:t>identificador_Array = {valor1,...,valorN};</a:t>
            </a:r>
            <a:endParaRPr/>
          </a:p>
        </p:txBody>
      </p:sp>
      <p:sp>
        <p:nvSpPr>
          <p:cNvPr id="302" name="Google Shape;302;g14083e159d8_0_7"/>
          <p:cNvSpPr txBox="1"/>
          <p:nvPr/>
        </p:nvSpPr>
        <p:spPr>
          <a:xfrm>
            <a:off x="432025" y="2446200"/>
            <a:ext cx="8382900" cy="13647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ES" sz="1200">
                <a:solidFill>
                  <a:schemeClr val="dk2"/>
                </a:solidFill>
                <a:latin typeface="Courier New"/>
                <a:ea typeface="Courier New"/>
                <a:cs typeface="Courier New"/>
                <a:sym typeface="Courier New"/>
              </a:rPr>
              <a:t>Un array también se puede inicializar indicando la lista de valores que va a</a:t>
            </a:r>
            <a:endParaRPr sz="12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ES" sz="1200">
                <a:solidFill>
                  <a:schemeClr val="dk2"/>
                </a:solidFill>
                <a:latin typeface="Courier New"/>
                <a:ea typeface="Courier New"/>
                <a:cs typeface="Courier New"/>
                <a:sym typeface="Courier New"/>
              </a:rPr>
              <a:t>almacenar:</a:t>
            </a:r>
            <a:endParaRPr sz="1200">
              <a:solidFill>
                <a:schemeClr val="dk2"/>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s-ES" sz="1200">
                <a:solidFill>
                  <a:schemeClr val="dk2"/>
                </a:solidFill>
                <a:latin typeface="Courier New"/>
                <a:ea typeface="Courier New"/>
                <a:cs typeface="Courier New"/>
                <a:sym typeface="Courier New"/>
              </a:rPr>
              <a:t>String[] diasLaborables = {"Lunes","Martes","Miércoles","Jueves","Viernes"};</a:t>
            </a:r>
            <a:endParaRPr sz="1200">
              <a:solidFill>
                <a:schemeClr val="dk2"/>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s-ES" sz="1200">
                <a:solidFill>
                  <a:schemeClr val="dk2"/>
                </a:solidFill>
                <a:latin typeface="Courier New"/>
                <a:ea typeface="Courier New"/>
                <a:cs typeface="Courier New"/>
                <a:sym typeface="Courier New"/>
              </a:rPr>
              <a:t>int[] enteros = {0, 1, 2, 3, 4, 5, 6, 7, 8, 9, 10};</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39d9f33fdf_0_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s-ES">
                <a:solidFill>
                  <a:schemeClr val="dk2"/>
                </a:solidFill>
                <a:latin typeface="Montserrat"/>
                <a:ea typeface="Montserrat"/>
                <a:cs typeface="Montserrat"/>
                <a:sym typeface="Montserrat"/>
              </a:rPr>
              <a:t>Referencia en arrays, índice y posición.</a:t>
            </a:r>
            <a:endParaRPr b="1">
              <a:solidFill>
                <a:schemeClr val="dk2"/>
              </a:solidFill>
              <a:latin typeface="Montserrat"/>
              <a:ea typeface="Montserrat"/>
              <a:cs typeface="Montserrat"/>
              <a:sym typeface="Montserrat"/>
            </a:endParaRPr>
          </a:p>
        </p:txBody>
      </p:sp>
      <p:sp>
        <p:nvSpPr>
          <p:cNvPr id="308" name="Google Shape;308;g139d9f33fdf_0_18"/>
          <p:cNvSpPr txBox="1"/>
          <p:nvPr>
            <p:ph idx="1" type="body"/>
          </p:nvPr>
        </p:nvSpPr>
        <p:spPr>
          <a:xfrm>
            <a:off x="432025" y="1170125"/>
            <a:ext cx="8382900" cy="22716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1000"/>
              </a:spcBef>
              <a:spcAft>
                <a:spcPts val="0"/>
              </a:spcAft>
              <a:buSzPts val="1800"/>
              <a:buChar char="●"/>
            </a:pPr>
            <a:r>
              <a:rPr lang="es-ES"/>
              <a:t>Para hacer </a:t>
            </a:r>
            <a:r>
              <a:rPr b="1" lang="es-ES"/>
              <a:t>referencia</a:t>
            </a:r>
            <a:r>
              <a:rPr lang="es-ES"/>
              <a:t> a cada elemento de un array es necesario </a:t>
            </a:r>
            <a:r>
              <a:rPr b="1" lang="es-ES"/>
              <a:t>indicar la posición</a:t>
            </a:r>
            <a:r>
              <a:rPr lang="es-ES"/>
              <a:t> que ocupa en la estructura de almacenamiento. </a:t>
            </a:r>
            <a:endParaRPr/>
          </a:p>
          <a:p>
            <a:pPr indent="-342900" lvl="0" marL="457200" rtl="0" algn="l">
              <a:lnSpc>
                <a:spcPct val="115000"/>
              </a:lnSpc>
              <a:spcBef>
                <a:spcPts val="1000"/>
              </a:spcBef>
              <a:spcAft>
                <a:spcPts val="0"/>
              </a:spcAft>
              <a:buSzPts val="1800"/>
              <a:buChar char="●"/>
            </a:pPr>
            <a:r>
              <a:rPr lang="es-ES"/>
              <a:t>Esta </a:t>
            </a:r>
            <a:r>
              <a:rPr b="1" lang="es-ES"/>
              <a:t>posición</a:t>
            </a:r>
            <a:r>
              <a:rPr lang="es-ES"/>
              <a:t> se denomina </a:t>
            </a:r>
            <a:r>
              <a:rPr b="1" lang="es-ES"/>
              <a:t>índice</a:t>
            </a:r>
            <a:r>
              <a:rPr lang="es-ES"/>
              <a:t>. </a:t>
            </a:r>
            <a:endParaRPr/>
          </a:p>
          <a:p>
            <a:pPr indent="-342899" lvl="0" marL="457200" rtl="0" algn="l">
              <a:lnSpc>
                <a:spcPct val="115000"/>
              </a:lnSpc>
              <a:spcBef>
                <a:spcPts val="1000"/>
              </a:spcBef>
              <a:spcAft>
                <a:spcPts val="0"/>
              </a:spcAft>
              <a:buSzPts val="1800"/>
              <a:buChar char="●"/>
            </a:pPr>
            <a:r>
              <a:rPr b="1" lang="es-ES"/>
              <a:t>El primer elemento</a:t>
            </a:r>
            <a:r>
              <a:rPr lang="es-ES"/>
              <a:t> de un array se almacena en la </a:t>
            </a:r>
            <a:r>
              <a:rPr b="1" lang="es-ES"/>
              <a:t>posición cero</a:t>
            </a:r>
            <a:r>
              <a:rPr lang="es-ES"/>
              <a:t> y el último elemento en la posición n-1, donde </a:t>
            </a:r>
            <a:r>
              <a:rPr b="1" lang="es-ES"/>
              <a:t>n es el tamaño</a:t>
            </a:r>
            <a:r>
              <a:rPr lang="es-ES"/>
              <a:t> del array.</a:t>
            </a:r>
            <a:endParaRPr/>
          </a:p>
        </p:txBody>
      </p:sp>
      <p:pic>
        <p:nvPicPr>
          <p:cNvPr id="309" name="Google Shape;309;g139d9f33fdf_0_18"/>
          <p:cNvPicPr preferRelativeResize="0"/>
          <p:nvPr/>
        </p:nvPicPr>
        <p:blipFill>
          <a:blip r:embed="rId3">
            <a:alphaModFix/>
          </a:blip>
          <a:stretch>
            <a:fillRect/>
          </a:stretch>
        </p:blipFill>
        <p:spPr>
          <a:xfrm>
            <a:off x="1636975" y="2917075"/>
            <a:ext cx="6259625" cy="178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407bf74175_0_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Caso práctico de clase</a:t>
            </a:r>
            <a:endParaRPr b="1">
              <a:solidFill>
                <a:schemeClr val="dk2"/>
              </a:solidFill>
              <a:latin typeface="Montserrat"/>
              <a:ea typeface="Montserrat"/>
              <a:cs typeface="Montserrat"/>
              <a:sym typeface="Montserrat"/>
            </a:endParaRPr>
          </a:p>
        </p:txBody>
      </p:sp>
      <p:sp>
        <p:nvSpPr>
          <p:cNvPr id="315" name="Google Shape;315;g1407bf74175_0_8"/>
          <p:cNvSpPr txBox="1"/>
          <p:nvPr>
            <p:ph idx="1" type="body"/>
          </p:nvPr>
        </p:nvSpPr>
        <p:spPr>
          <a:xfrm>
            <a:off x="423300" y="1304875"/>
            <a:ext cx="8280000" cy="75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ES"/>
              <a:t>Queremos almacenar las notas de 10 alumnos/as de una clase.</a:t>
            </a:r>
            <a:endParaRPr/>
          </a:p>
          <a:p>
            <a:pPr indent="0" lvl="0" marL="0" rtl="0" algn="l">
              <a:spcBef>
                <a:spcPts val="0"/>
              </a:spcBef>
              <a:spcAft>
                <a:spcPts val="0"/>
              </a:spcAft>
              <a:buNone/>
            </a:pPr>
            <a:r>
              <a:rPr lang="es-ES"/>
              <a:t>Calcular la media o promedio de notas</a:t>
            </a:r>
            <a:endParaRPr/>
          </a:p>
        </p:txBody>
      </p:sp>
      <p:sp>
        <p:nvSpPr>
          <p:cNvPr id="316" name="Google Shape;316;g1407bf74175_0_8"/>
          <p:cNvSpPr txBox="1"/>
          <p:nvPr>
            <p:ph type="title"/>
          </p:nvPr>
        </p:nvSpPr>
        <p:spPr>
          <a:xfrm>
            <a:off x="423300" y="205547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Soluciones posibles</a:t>
            </a:r>
            <a:endParaRPr b="1">
              <a:solidFill>
                <a:schemeClr val="dk2"/>
              </a:solidFill>
              <a:latin typeface="Montserrat"/>
              <a:ea typeface="Montserrat"/>
              <a:cs typeface="Montserrat"/>
              <a:sym typeface="Montserrat"/>
            </a:endParaRPr>
          </a:p>
        </p:txBody>
      </p:sp>
      <p:sp>
        <p:nvSpPr>
          <p:cNvPr id="317" name="Google Shape;317;g1407bf74175_0_8"/>
          <p:cNvSpPr txBox="1"/>
          <p:nvPr>
            <p:ph idx="1" type="body"/>
          </p:nvPr>
        </p:nvSpPr>
        <p:spPr>
          <a:xfrm>
            <a:off x="311700" y="2628175"/>
            <a:ext cx="8280000" cy="1985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b="1" lang="es-ES"/>
              <a:t>Crear 10 variables independientes</a:t>
            </a:r>
            <a:r>
              <a:rPr lang="es-ES"/>
              <a:t> que almacenen las notas individualmente, cargar cada variable, codificar el promedio y obtener los resultados… Muchas líneas de código con seguridad.</a:t>
            </a:r>
            <a:endParaRPr/>
          </a:p>
          <a:p>
            <a:pPr indent="-342900" lvl="0" marL="457200" rtl="0" algn="l">
              <a:spcBef>
                <a:spcPts val="0"/>
              </a:spcBef>
              <a:spcAft>
                <a:spcPts val="0"/>
              </a:spcAft>
              <a:buSzPts val="1800"/>
              <a:buAutoNum type="arabicPeriod"/>
            </a:pPr>
            <a:r>
              <a:rPr b="1" lang="es-ES"/>
              <a:t>Crear un array de 10 elementos</a:t>
            </a:r>
            <a:r>
              <a:rPr lang="es-ES"/>
              <a:t> y valernos de los métodos del array para obtener la </a:t>
            </a:r>
            <a:r>
              <a:rPr lang="es-ES"/>
              <a:t>información</a:t>
            </a:r>
            <a:r>
              <a:rPr lang="es-ES"/>
              <a:t> deseada… </a:t>
            </a:r>
            <a:r>
              <a:rPr b="1" lang="es-ES"/>
              <a:t>Menos líneas de código, más óptimo.</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407bf74175_0_1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Caso práctico de clase</a:t>
            </a:r>
            <a:endParaRPr b="1">
              <a:solidFill>
                <a:schemeClr val="dk2"/>
              </a:solidFill>
              <a:latin typeface="Montserrat"/>
              <a:ea typeface="Montserrat"/>
              <a:cs typeface="Montserrat"/>
              <a:sym typeface="Montserrat"/>
            </a:endParaRPr>
          </a:p>
        </p:txBody>
      </p:sp>
      <p:sp>
        <p:nvSpPr>
          <p:cNvPr id="323" name="Google Shape;323;g1407bf74175_0_14"/>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ES">
                <a:latin typeface="Courier New"/>
                <a:ea typeface="Courier New"/>
                <a:cs typeface="Courier New"/>
                <a:sym typeface="Courier New"/>
              </a:rPr>
              <a:t>//Declaracion del array</a:t>
            </a:r>
            <a:endParaRPr b="1">
              <a:latin typeface="Courier New"/>
              <a:ea typeface="Courier New"/>
              <a:cs typeface="Courier New"/>
              <a:sym typeface="Courier New"/>
            </a:endParaRPr>
          </a:p>
          <a:p>
            <a:pPr indent="0" lvl="0" marL="0" rtl="0" algn="l">
              <a:spcBef>
                <a:spcPts val="0"/>
              </a:spcBef>
              <a:spcAft>
                <a:spcPts val="0"/>
              </a:spcAft>
              <a:buNone/>
            </a:pPr>
            <a:r>
              <a:rPr lang="es-ES">
                <a:latin typeface="Courier New"/>
                <a:ea typeface="Courier New"/>
                <a:cs typeface="Courier New"/>
                <a:sym typeface="Courier New"/>
              </a:rPr>
              <a:t>int notas[]; </a:t>
            </a:r>
            <a:endParaRPr>
              <a:latin typeface="Courier New"/>
              <a:ea typeface="Courier New"/>
              <a:cs typeface="Courier New"/>
              <a:sym typeface="Courier New"/>
            </a:endParaRPr>
          </a:p>
          <a:p>
            <a:pPr indent="0" lvl="0" marL="0" rtl="0" algn="l">
              <a:spcBef>
                <a:spcPts val="0"/>
              </a:spcBef>
              <a:spcAft>
                <a:spcPts val="0"/>
              </a:spcAft>
              <a:buNone/>
            </a:pPr>
            <a:r>
              <a:rPr b="1" lang="es-ES">
                <a:latin typeface="Courier New"/>
                <a:ea typeface="Courier New"/>
                <a:cs typeface="Courier New"/>
                <a:sym typeface="Courier New"/>
              </a:rPr>
              <a:t>//Instanciación del array</a:t>
            </a:r>
            <a:endParaRPr b="1">
              <a:latin typeface="Courier New"/>
              <a:ea typeface="Courier New"/>
              <a:cs typeface="Courier New"/>
              <a:sym typeface="Courier New"/>
            </a:endParaRPr>
          </a:p>
          <a:p>
            <a:pPr indent="0" lvl="0" marL="0" rtl="0" algn="l">
              <a:spcBef>
                <a:spcPts val="0"/>
              </a:spcBef>
              <a:spcAft>
                <a:spcPts val="0"/>
              </a:spcAft>
              <a:buNone/>
            </a:pPr>
            <a:r>
              <a:rPr lang="es-ES">
                <a:latin typeface="Courier New"/>
                <a:ea typeface="Courier New"/>
                <a:cs typeface="Courier New"/>
                <a:sym typeface="Courier New"/>
              </a:rPr>
              <a:t>notas = new int[10]; //valores de tipo int</a:t>
            </a:r>
            <a:endParaRPr>
              <a:latin typeface="Courier New"/>
              <a:ea typeface="Courier New"/>
              <a:cs typeface="Courier New"/>
              <a:sym typeface="Courier New"/>
            </a:endParaRPr>
          </a:p>
          <a:p>
            <a:pPr indent="0" lvl="0" marL="0" rtl="0" algn="l">
              <a:spcBef>
                <a:spcPts val="0"/>
              </a:spcBef>
              <a:spcAft>
                <a:spcPts val="0"/>
              </a:spcAft>
              <a:buNone/>
            </a:pPr>
            <a:r>
              <a:rPr b="1" lang="es-ES">
                <a:latin typeface="Courier New"/>
                <a:ea typeface="Courier New"/>
                <a:cs typeface="Courier New"/>
                <a:sym typeface="Courier New"/>
              </a:rPr>
              <a:t>//Luego cargar de a uno</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b="1" lang="es-ES">
                <a:latin typeface="Courier New"/>
                <a:ea typeface="Courier New"/>
                <a:cs typeface="Courier New"/>
                <a:sym typeface="Courier New"/>
              </a:rPr>
              <a:t>// O bien hacer declaración e inicialización del array</a:t>
            </a:r>
            <a:endParaRPr b="1">
              <a:latin typeface="Courier New"/>
              <a:ea typeface="Courier New"/>
              <a:cs typeface="Courier New"/>
              <a:sym typeface="Courier New"/>
            </a:endParaRPr>
          </a:p>
          <a:p>
            <a:pPr indent="0" lvl="0" marL="0" rtl="0" algn="l">
              <a:spcBef>
                <a:spcPts val="0"/>
              </a:spcBef>
              <a:spcAft>
                <a:spcPts val="0"/>
              </a:spcAft>
              <a:buNone/>
            </a:pPr>
            <a:r>
              <a:rPr lang="es-ES">
                <a:latin typeface="Courier New"/>
                <a:ea typeface="Courier New"/>
                <a:cs typeface="Courier New"/>
                <a:sym typeface="Courier New"/>
              </a:rPr>
              <a:t>int[] notas={8,7,6,9,10,2,7,10,6,7};</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4083e159d8_0_1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Métodos de un array</a:t>
            </a:r>
            <a:endParaRPr b="1">
              <a:solidFill>
                <a:schemeClr val="dk2"/>
              </a:solidFill>
              <a:latin typeface="Montserrat"/>
              <a:ea typeface="Montserrat"/>
              <a:cs typeface="Montserrat"/>
              <a:sym typeface="Montserrat"/>
            </a:endParaRPr>
          </a:p>
        </p:txBody>
      </p:sp>
      <p:sp>
        <p:nvSpPr>
          <p:cNvPr id="329" name="Google Shape;329;g14083e159d8_0_1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s-ES"/>
              <a:t>Podemos llamar un elemento de un un array refiriendonos a su </a:t>
            </a:r>
            <a:r>
              <a:rPr b="1" lang="es-ES"/>
              <a:t>índice</a:t>
            </a:r>
            <a:r>
              <a:rPr lang="es-ES"/>
              <a:t>, del ejemplo anterior:</a:t>
            </a:r>
            <a:endParaRPr/>
          </a:p>
          <a:p>
            <a:pPr indent="0" lvl="0" marL="457200" rtl="0" algn="l">
              <a:spcBef>
                <a:spcPts val="0"/>
              </a:spcBef>
              <a:spcAft>
                <a:spcPts val="0"/>
              </a:spcAft>
              <a:buNone/>
            </a:pPr>
            <a:r>
              <a:rPr b="1" lang="es-ES" sz="1475">
                <a:latin typeface="Courier New"/>
                <a:ea typeface="Courier New"/>
                <a:cs typeface="Courier New"/>
                <a:sym typeface="Courier New"/>
              </a:rPr>
              <a:t>System.out.println(“El elemento 1 es” + </a:t>
            </a:r>
            <a:r>
              <a:rPr b="1" lang="es-ES" sz="1475">
                <a:latin typeface="Courier New"/>
                <a:ea typeface="Courier New"/>
                <a:cs typeface="Courier New"/>
                <a:sym typeface="Courier New"/>
              </a:rPr>
              <a:t>diasLaborables[0]</a:t>
            </a:r>
            <a:r>
              <a:rPr b="1" lang="es-ES" sz="1475">
                <a:latin typeface="Courier New"/>
                <a:ea typeface="Courier New"/>
                <a:cs typeface="Courier New"/>
                <a:sym typeface="Courier New"/>
              </a:rPr>
              <a:t>)</a:t>
            </a:r>
            <a:endParaRPr b="1" sz="1475">
              <a:latin typeface="Courier New"/>
              <a:ea typeface="Courier New"/>
              <a:cs typeface="Courier New"/>
              <a:sym typeface="Courier New"/>
            </a:endParaRPr>
          </a:p>
          <a:p>
            <a:pPr indent="0" lvl="0" marL="457200" rtl="0" algn="l">
              <a:spcBef>
                <a:spcPts val="0"/>
              </a:spcBef>
              <a:spcAft>
                <a:spcPts val="0"/>
              </a:spcAft>
              <a:buNone/>
            </a:pPr>
            <a:r>
              <a:t/>
            </a:r>
            <a:endParaRPr>
              <a:latin typeface="Courier New"/>
              <a:ea typeface="Courier New"/>
              <a:cs typeface="Courier New"/>
              <a:sym typeface="Courier New"/>
            </a:endParaRPr>
          </a:p>
          <a:p>
            <a:pPr indent="0" lvl="0" marL="457200" rtl="0" algn="l">
              <a:spcBef>
                <a:spcPts val="0"/>
              </a:spcBef>
              <a:spcAft>
                <a:spcPts val="0"/>
              </a:spcAft>
              <a:buNone/>
            </a:pPr>
            <a:r>
              <a:rPr lang="es-ES"/>
              <a:t>Esto imprime en consola: </a:t>
            </a:r>
            <a:r>
              <a:rPr b="1" lang="es-ES"/>
              <a:t>El elemento 1 es Lunes</a:t>
            </a:r>
            <a:endParaRPr b="1"/>
          </a:p>
          <a:p>
            <a:pPr indent="0" lvl="0" marL="457200" rtl="0" algn="l">
              <a:spcBef>
                <a:spcPts val="0"/>
              </a:spcBef>
              <a:spcAft>
                <a:spcPts val="0"/>
              </a:spcAft>
              <a:buNone/>
            </a:pPr>
            <a:r>
              <a:t/>
            </a:r>
            <a:endParaRPr/>
          </a:p>
          <a:p>
            <a:pPr indent="-334327" lvl="0" marL="457200" rtl="0" algn="l">
              <a:spcBef>
                <a:spcPts val="0"/>
              </a:spcBef>
              <a:spcAft>
                <a:spcPts val="0"/>
              </a:spcAft>
              <a:buSzPct val="100000"/>
              <a:buChar char="●"/>
            </a:pPr>
            <a:r>
              <a:rPr lang="es-ES"/>
              <a:t>Podemos llamar a la longitud de un array mediante el método </a:t>
            </a:r>
            <a:r>
              <a:rPr b="1" lang="es-ES"/>
              <a:t>length</a:t>
            </a:r>
            <a:endParaRPr b="1"/>
          </a:p>
          <a:p>
            <a:pPr indent="0" lvl="0" marL="457200" rtl="0" algn="l">
              <a:spcBef>
                <a:spcPts val="1000"/>
              </a:spcBef>
              <a:spcAft>
                <a:spcPts val="0"/>
              </a:spcAft>
              <a:buNone/>
            </a:pPr>
            <a:r>
              <a:rPr b="1" lang="es-ES" sz="1475">
                <a:latin typeface="Courier New"/>
                <a:ea typeface="Courier New"/>
                <a:cs typeface="Courier New"/>
                <a:sym typeface="Courier New"/>
              </a:rPr>
              <a:t>System.out.println(“La longitud del array es” + diasLaborables.length);</a:t>
            </a:r>
            <a:endParaRPr b="1" sz="1475">
              <a:latin typeface="Courier New"/>
              <a:ea typeface="Courier New"/>
              <a:cs typeface="Courier New"/>
              <a:sym typeface="Courier New"/>
            </a:endParaRPr>
          </a:p>
          <a:p>
            <a:pPr indent="0" lvl="0" marL="457200" rtl="0" algn="l">
              <a:spcBef>
                <a:spcPts val="0"/>
              </a:spcBef>
              <a:spcAft>
                <a:spcPts val="0"/>
              </a:spcAft>
              <a:buNone/>
            </a:pPr>
            <a:r>
              <a:t/>
            </a:r>
            <a:endParaRPr>
              <a:latin typeface="Courier New"/>
              <a:ea typeface="Courier New"/>
              <a:cs typeface="Courier New"/>
              <a:sym typeface="Courier New"/>
            </a:endParaRPr>
          </a:p>
          <a:p>
            <a:pPr indent="0" lvl="0" marL="457200" rtl="0" algn="l">
              <a:spcBef>
                <a:spcPts val="0"/>
              </a:spcBef>
              <a:spcAft>
                <a:spcPts val="0"/>
              </a:spcAft>
              <a:buNone/>
            </a:pPr>
            <a:r>
              <a:rPr lang="es-ES"/>
              <a:t>Esto imprime en consola: </a:t>
            </a:r>
            <a:r>
              <a:rPr b="1" lang="es-ES"/>
              <a:t>La longitud del array es 5</a:t>
            </a:r>
            <a:endParaRPr b="1"/>
          </a:p>
          <a:p>
            <a:pPr indent="0" lvl="0" marL="914400" rtl="0" algn="l">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ES">
                <a:solidFill>
                  <a:schemeClr val="dk2"/>
                </a:solidFill>
              </a:rPr>
              <a:t>Les damos la bienvenida</a:t>
            </a:r>
            <a:endParaRPr>
              <a:solidFill>
                <a:schemeClr val="dk2"/>
              </a:solidFill>
            </a:endParaRPr>
          </a:p>
        </p:txBody>
      </p:sp>
      <p:sp>
        <p:nvSpPr>
          <p:cNvPr id="209" name="Google Shape;209;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4083e159d8_0_3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Métodos mas utilizados</a:t>
            </a:r>
            <a:endParaRPr b="1">
              <a:solidFill>
                <a:schemeClr val="dk2"/>
              </a:solidFill>
              <a:latin typeface="Montserrat"/>
              <a:ea typeface="Montserrat"/>
              <a:cs typeface="Montserrat"/>
              <a:sym typeface="Montserrat"/>
            </a:endParaRPr>
          </a:p>
        </p:txBody>
      </p:sp>
      <p:sp>
        <p:nvSpPr>
          <p:cNvPr id="335" name="Google Shape;335;g14083e159d8_0_3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b="1" lang="es-ES"/>
              <a:t>Arrays.sort(array-de-datos)</a:t>
            </a:r>
            <a:r>
              <a:rPr lang="es-ES"/>
              <a:t>. Ordena el contenido del array en orden ascendente. Arrays.sort(numeros) ordena todos los elementos del array numeros.</a:t>
            </a:r>
            <a:endParaRPr/>
          </a:p>
          <a:p>
            <a:pPr indent="-308610" lvl="0" marL="457200" rtl="0" algn="l">
              <a:spcBef>
                <a:spcPts val="0"/>
              </a:spcBef>
              <a:spcAft>
                <a:spcPts val="0"/>
              </a:spcAft>
              <a:buSzPct val="100000"/>
              <a:buChar char="●"/>
            </a:pPr>
            <a:r>
              <a:rPr b="1" lang="es-ES"/>
              <a:t>Arrays.sort(array-de-datos, inicio, fin)</a:t>
            </a:r>
            <a:r>
              <a:rPr lang="es-ES"/>
              <a:t>. Ordena el contenido del array en orden ascendente, desde la posición de inicial hasta la posición final. </a:t>
            </a:r>
            <a:endParaRPr/>
          </a:p>
          <a:p>
            <a:pPr indent="0" lvl="0" marL="450000" rtl="0" algn="l">
              <a:spcBef>
                <a:spcPts val="0"/>
              </a:spcBef>
              <a:spcAft>
                <a:spcPts val="0"/>
              </a:spcAft>
              <a:buNone/>
            </a:pPr>
            <a:r>
              <a:rPr lang="es-ES"/>
              <a:t>Arrays.sort(numeros, 0, 49) ordena los elementos almacenados entre la posición 0 y la 49 del array numeros.</a:t>
            </a:r>
            <a:endParaRPr/>
          </a:p>
          <a:p>
            <a:pPr indent="-308610" lvl="0" marL="457200" rtl="0" algn="l">
              <a:spcBef>
                <a:spcPts val="0"/>
              </a:spcBef>
              <a:spcAft>
                <a:spcPts val="0"/>
              </a:spcAft>
              <a:buSzPct val="100000"/>
              <a:buChar char="●"/>
            </a:pPr>
            <a:r>
              <a:rPr b="1" lang="es-ES"/>
              <a:t>Arrays.binarySearch(array-de-datos, clave)</a:t>
            </a:r>
            <a:r>
              <a:rPr lang="es-ES"/>
              <a:t>. Busca la clave indicada en el array de números enteros.</a:t>
            </a:r>
            <a:endParaRPr/>
          </a:p>
          <a:p>
            <a:pPr indent="0" lvl="0" marL="450000" rtl="0" algn="l">
              <a:spcBef>
                <a:spcPts val="0"/>
              </a:spcBef>
              <a:spcAft>
                <a:spcPts val="0"/>
              </a:spcAft>
              <a:buNone/>
            </a:pPr>
            <a:r>
              <a:rPr lang="es-ES"/>
              <a:t>Arrays.binarySearch(numeros, 1991) busca el número 1991 en el array numeros.</a:t>
            </a:r>
            <a:endParaRPr/>
          </a:p>
          <a:p>
            <a:pPr indent="-308610" lvl="0" marL="457200" rtl="0" algn="l">
              <a:spcBef>
                <a:spcPts val="0"/>
              </a:spcBef>
              <a:spcAft>
                <a:spcPts val="0"/>
              </a:spcAft>
              <a:buSzPct val="100000"/>
              <a:buChar char="●"/>
            </a:pPr>
            <a:r>
              <a:rPr b="1" lang="es-ES"/>
              <a:t>Arrays.fill(array-de-datos, dato)</a:t>
            </a:r>
            <a:r>
              <a:rPr lang="es-ES"/>
              <a:t>. Rellena el array con el valor dado. Se puede utilizar con todos los tipos primitivos, String y con cualquier otro tipo de objeto. </a:t>
            </a:r>
            <a:endParaRPr/>
          </a:p>
          <a:p>
            <a:pPr indent="0" lvl="0" marL="450000" rtl="0" algn="l">
              <a:spcBef>
                <a:spcPts val="0"/>
              </a:spcBef>
              <a:spcAft>
                <a:spcPts val="0"/>
              </a:spcAft>
              <a:buNone/>
            </a:pPr>
            <a:r>
              <a:rPr lang="es-ES"/>
              <a:t>Arrays.fill(numeros, 5) rellena con el valor 5 todo el array numeros.</a:t>
            </a:r>
            <a:endParaRPr/>
          </a:p>
          <a:p>
            <a:pPr indent="-308610" lvl="0" marL="457200" rtl="0" algn="l">
              <a:spcBef>
                <a:spcPts val="0"/>
              </a:spcBef>
              <a:spcAft>
                <a:spcPts val="0"/>
              </a:spcAft>
              <a:buSzPct val="100000"/>
              <a:buChar char="●"/>
            </a:pPr>
            <a:r>
              <a:rPr b="1" lang="es-ES"/>
              <a:t>Arrays.fill(array-de-datos, dato, inicio, fin)</a:t>
            </a:r>
            <a:r>
              <a:rPr lang="es-ES"/>
              <a:t>. Rellena el array con el valor dado, indicando la posición inicial y final. </a:t>
            </a:r>
            <a:endParaRPr/>
          </a:p>
          <a:p>
            <a:pPr indent="0" lvl="0" marL="450000" rtl="0" algn="l">
              <a:spcBef>
                <a:spcPts val="0"/>
              </a:spcBef>
              <a:spcAft>
                <a:spcPts val="0"/>
              </a:spcAft>
              <a:buNone/>
            </a:pPr>
            <a:r>
              <a:rPr lang="es-ES"/>
              <a:t>Arrays.fill(numeros, 5, 0, 5) rellena con el valor 5 desde la posición 0 hasta la posición 5 del array numeros.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4083e159d8_0_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s-ES">
                <a:solidFill>
                  <a:schemeClr val="dk2"/>
                </a:solidFill>
                <a:latin typeface="Montserrat"/>
                <a:ea typeface="Montserrat"/>
                <a:cs typeface="Montserrat"/>
                <a:sym typeface="Montserrat"/>
              </a:rPr>
              <a:t>Arrays redimensionables o </a:t>
            </a:r>
            <a:r>
              <a:rPr b="1" lang="es-ES">
                <a:solidFill>
                  <a:schemeClr val="dk2"/>
                </a:solidFill>
                <a:latin typeface="Montserrat"/>
                <a:ea typeface="Montserrat"/>
                <a:cs typeface="Montserrat"/>
                <a:sym typeface="Montserrat"/>
              </a:rPr>
              <a:t>Arraylist</a:t>
            </a:r>
            <a:endParaRPr b="1">
              <a:solidFill>
                <a:schemeClr val="dk2"/>
              </a:solidFill>
              <a:latin typeface="Montserrat"/>
              <a:ea typeface="Montserrat"/>
              <a:cs typeface="Montserrat"/>
              <a:sym typeface="Montserrat"/>
            </a:endParaRPr>
          </a:p>
        </p:txBody>
      </p:sp>
      <p:sp>
        <p:nvSpPr>
          <p:cNvPr id="341" name="Google Shape;341;g14083e159d8_0_20"/>
          <p:cNvSpPr txBox="1"/>
          <p:nvPr>
            <p:ph idx="1" type="body"/>
          </p:nvPr>
        </p:nvSpPr>
        <p:spPr>
          <a:xfrm>
            <a:off x="432025" y="1170125"/>
            <a:ext cx="5893500" cy="3452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000"/>
              </a:spcBef>
              <a:spcAft>
                <a:spcPts val="0"/>
              </a:spcAft>
              <a:buSzPts val="1400"/>
              <a:buChar char="●"/>
            </a:pPr>
            <a:r>
              <a:rPr b="1" lang="es-ES" sz="1400"/>
              <a:t>Un ArrayList es un array redimensionable. </a:t>
            </a:r>
            <a:endParaRPr b="1" sz="1400"/>
          </a:p>
          <a:p>
            <a:pPr indent="-317500" lvl="0" marL="457200" rtl="0" algn="l">
              <a:lnSpc>
                <a:spcPct val="100000"/>
              </a:lnSpc>
              <a:spcBef>
                <a:spcPts val="1000"/>
              </a:spcBef>
              <a:spcAft>
                <a:spcPts val="0"/>
              </a:spcAft>
              <a:buSzPts val="1400"/>
              <a:buChar char="●"/>
            </a:pPr>
            <a:r>
              <a:rPr lang="es-ES" sz="1400"/>
              <a:t>Puede almacenar un </a:t>
            </a:r>
            <a:r>
              <a:rPr b="1" lang="es-ES" sz="1400"/>
              <a:t>número indefinido de elementos.</a:t>
            </a:r>
            <a:endParaRPr b="1" sz="1400"/>
          </a:p>
          <a:p>
            <a:pPr indent="-317500" lvl="0" marL="457200" rtl="0" algn="l">
              <a:lnSpc>
                <a:spcPct val="100000"/>
              </a:lnSpc>
              <a:spcBef>
                <a:spcPts val="1000"/>
              </a:spcBef>
              <a:spcAft>
                <a:spcPts val="0"/>
              </a:spcAft>
              <a:buSzPts val="1400"/>
              <a:buChar char="●"/>
            </a:pPr>
            <a:r>
              <a:rPr b="1" i="1" lang="es-ES" sz="1400">
                <a:highlight>
                  <a:srgbClr val="FFFFFF"/>
                </a:highlight>
              </a:rPr>
              <a:t>ArrayList</a:t>
            </a:r>
            <a:r>
              <a:rPr lang="es-ES" sz="1400">
                <a:highlight>
                  <a:srgbClr val="FFFFFF"/>
                </a:highlight>
              </a:rPr>
              <a:t> es un clase de la biblioteca </a:t>
            </a:r>
            <a:r>
              <a:rPr b="1" lang="es-ES" sz="1400">
                <a:highlight>
                  <a:srgbClr val="FFFFFF"/>
                </a:highlight>
              </a:rPr>
              <a:t>java.util</a:t>
            </a:r>
            <a:r>
              <a:rPr lang="es-ES" sz="1400">
                <a:highlight>
                  <a:srgbClr val="FFFFFF"/>
                </a:highlight>
              </a:rPr>
              <a:t>.</a:t>
            </a:r>
            <a:endParaRPr sz="1400">
              <a:highlight>
                <a:srgbClr val="FFFFFF"/>
              </a:highlight>
            </a:endParaRPr>
          </a:p>
          <a:p>
            <a:pPr indent="-317500" lvl="0" marL="457200" rtl="0" algn="l">
              <a:lnSpc>
                <a:spcPct val="100000"/>
              </a:lnSpc>
              <a:spcBef>
                <a:spcPts val="1000"/>
              </a:spcBef>
              <a:spcAft>
                <a:spcPts val="0"/>
              </a:spcAft>
              <a:buSzPts val="1400"/>
              <a:buChar char="●"/>
            </a:pPr>
            <a:r>
              <a:rPr lang="es-ES" sz="1400">
                <a:highlight>
                  <a:srgbClr val="FFFFFF"/>
                </a:highlight>
              </a:rPr>
              <a:t>Como </a:t>
            </a:r>
            <a:r>
              <a:rPr b="1" lang="es-ES" sz="1400">
                <a:highlight>
                  <a:srgbClr val="FFFFFF"/>
                </a:highlight>
              </a:rPr>
              <a:t>métodos</a:t>
            </a:r>
            <a:r>
              <a:rPr lang="es-ES" sz="1400">
                <a:highlight>
                  <a:srgbClr val="FFFFFF"/>
                </a:highlight>
              </a:rPr>
              <a:t> para operar con listas podemos señalar: añadir un objeto en una posición determinada, añadir un objeto al final de la lista, recuperar un objeto situado en determinada posición, etc. </a:t>
            </a:r>
            <a:endParaRPr sz="1400">
              <a:highlight>
                <a:srgbClr val="FFFFFF"/>
              </a:highlight>
            </a:endParaRPr>
          </a:p>
          <a:p>
            <a:pPr indent="-317500" lvl="0" marL="457200" rtl="0" algn="l">
              <a:lnSpc>
                <a:spcPct val="100000"/>
              </a:lnSpc>
              <a:spcBef>
                <a:spcPts val="1000"/>
              </a:spcBef>
              <a:spcAft>
                <a:spcPts val="0"/>
              </a:spcAft>
              <a:buSzPts val="1400"/>
              <a:buChar char="●"/>
            </a:pPr>
            <a:r>
              <a:rPr lang="es-ES" sz="1400">
                <a:highlight>
                  <a:srgbClr val="FFFFFF"/>
                </a:highlight>
              </a:rPr>
              <a:t>Los objetos de un ArrayList </a:t>
            </a:r>
            <a:r>
              <a:rPr b="1" lang="es-ES" sz="1400">
                <a:highlight>
                  <a:srgbClr val="FFFFFF"/>
                </a:highlight>
              </a:rPr>
              <a:t>se van insertando al final de la lista. </a:t>
            </a:r>
            <a:endParaRPr b="1" sz="1400">
              <a:highlight>
                <a:srgbClr val="FFFFFF"/>
              </a:highlight>
            </a:endParaRPr>
          </a:p>
          <a:p>
            <a:pPr indent="-317500" lvl="0" marL="457200" rtl="0" algn="l">
              <a:lnSpc>
                <a:spcPct val="100000"/>
              </a:lnSpc>
              <a:spcBef>
                <a:spcPts val="1000"/>
              </a:spcBef>
              <a:spcAft>
                <a:spcPts val="0"/>
              </a:spcAft>
              <a:buSzPts val="1400"/>
              <a:buChar char="●"/>
            </a:pPr>
            <a:r>
              <a:rPr lang="es-ES" sz="1400"/>
              <a:t>En arraylist </a:t>
            </a:r>
            <a:r>
              <a:rPr b="1" lang="es-ES" sz="1400"/>
              <a:t>no utilizamos primitivas</a:t>
            </a:r>
            <a:r>
              <a:rPr lang="es-ES" sz="1400"/>
              <a:t> para declarar, </a:t>
            </a:r>
            <a:r>
              <a:rPr b="1" lang="es-ES" sz="1400"/>
              <a:t>utilizamos wrappers.</a:t>
            </a:r>
            <a:endParaRPr b="1" sz="1400"/>
          </a:p>
        </p:txBody>
      </p:sp>
      <p:sp>
        <p:nvSpPr>
          <p:cNvPr id="342" name="Google Shape;342;g14083e159d8_0_20"/>
          <p:cNvSpPr/>
          <p:nvPr/>
        </p:nvSpPr>
        <p:spPr>
          <a:xfrm>
            <a:off x="7641075" y="1505425"/>
            <a:ext cx="638700" cy="638700"/>
          </a:xfrm>
          <a:prstGeom prst="ellipse">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g14083e159d8_0_20"/>
          <p:cNvPicPr preferRelativeResize="0"/>
          <p:nvPr/>
        </p:nvPicPr>
        <p:blipFill>
          <a:blip r:embed="rId3">
            <a:alphaModFix/>
          </a:blip>
          <a:stretch>
            <a:fillRect/>
          </a:stretch>
        </p:blipFill>
        <p:spPr>
          <a:xfrm>
            <a:off x="6477925" y="1835476"/>
            <a:ext cx="2058250" cy="18062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4083e159d8_0_4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1509"/>
              <a:buFont typeface="Arial"/>
              <a:buNone/>
            </a:pPr>
            <a:r>
              <a:rPr b="1" lang="es-ES" sz="2650">
                <a:solidFill>
                  <a:schemeClr val="dk2"/>
                </a:solidFill>
                <a:highlight>
                  <a:srgbClr val="FFFFFF"/>
                </a:highlight>
                <a:latin typeface="Arial"/>
                <a:ea typeface="Arial"/>
                <a:cs typeface="Arial"/>
                <a:sym typeface="Arial"/>
              </a:rPr>
              <a:t>Tipos de wrappers en Java</a:t>
            </a:r>
            <a:endParaRPr b="1" sz="2650">
              <a:solidFill>
                <a:schemeClr val="dk2"/>
              </a:solidFill>
              <a:highlight>
                <a:srgbClr val="FFFFFF"/>
              </a:highlight>
              <a:latin typeface="Arial"/>
              <a:ea typeface="Arial"/>
              <a:cs typeface="Arial"/>
              <a:sym typeface="Arial"/>
            </a:endParaRPr>
          </a:p>
          <a:p>
            <a:pPr indent="0" lvl="0" marL="0" rtl="0" algn="l">
              <a:lnSpc>
                <a:spcPct val="115000"/>
              </a:lnSpc>
              <a:spcBef>
                <a:spcPts val="150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graphicFrame>
        <p:nvGraphicFramePr>
          <p:cNvPr id="349" name="Google Shape;349;g14083e159d8_0_44"/>
          <p:cNvGraphicFramePr/>
          <p:nvPr/>
        </p:nvGraphicFramePr>
        <p:xfrm>
          <a:off x="789175" y="1072633"/>
          <a:ext cx="3000000" cy="3000000"/>
        </p:xfrm>
        <a:graphic>
          <a:graphicData uri="http://schemas.openxmlformats.org/drawingml/2006/table">
            <a:tbl>
              <a:tblPr>
                <a:noFill/>
                <a:tableStyleId>{4E8D5D47-38CC-4C28-9E7C-6530B723D084}</a:tableStyleId>
              </a:tblPr>
              <a:tblGrid>
                <a:gridCol w="3782825"/>
                <a:gridCol w="3782825"/>
              </a:tblGrid>
              <a:tr h="531225">
                <a:tc>
                  <a:txBody>
                    <a:bodyPr/>
                    <a:lstStyle/>
                    <a:p>
                      <a:pPr indent="0" lvl="0" marL="0" rtl="0" algn="ctr">
                        <a:lnSpc>
                          <a:spcPct val="115000"/>
                        </a:lnSpc>
                        <a:spcBef>
                          <a:spcPts val="0"/>
                        </a:spcBef>
                        <a:spcAft>
                          <a:spcPts val="0"/>
                        </a:spcAft>
                        <a:buNone/>
                      </a:pPr>
                      <a:r>
                        <a:rPr b="1" lang="es-ES" sz="1100">
                          <a:solidFill>
                            <a:schemeClr val="dk2"/>
                          </a:solidFill>
                          <a:latin typeface="Montserrat"/>
                          <a:ea typeface="Montserrat"/>
                          <a:cs typeface="Montserrat"/>
                          <a:sym typeface="Montserrat"/>
                        </a:rPr>
                        <a:t>Tipos primitivos (no son objetos y por tanto no poseen métodos)</a:t>
                      </a:r>
                      <a:endParaRPr b="1" sz="11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rtl="0" algn="ctr">
                        <a:lnSpc>
                          <a:spcPct val="115000"/>
                        </a:lnSpc>
                        <a:spcBef>
                          <a:spcPts val="0"/>
                        </a:spcBef>
                        <a:spcAft>
                          <a:spcPts val="0"/>
                        </a:spcAft>
                        <a:buNone/>
                      </a:pPr>
                      <a:r>
                        <a:rPr b="1" lang="es-ES" sz="1100">
                          <a:solidFill>
                            <a:schemeClr val="dk2"/>
                          </a:solidFill>
                          <a:latin typeface="Montserrat"/>
                          <a:ea typeface="Montserrat"/>
                          <a:cs typeface="Montserrat"/>
                          <a:sym typeface="Montserrat"/>
                        </a:rPr>
                        <a:t>Wrappers (son objeto y por tanto poseen métodos)</a:t>
                      </a:r>
                      <a:endParaRPr b="1" sz="11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349950">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byte</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Byte</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9950">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short</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Short</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9950">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int</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Integer</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9950">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long</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Long</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9950">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boolean</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Boolean</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9950">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float</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Float</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9950">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double</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Double</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9950">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char</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300">
                          <a:solidFill>
                            <a:schemeClr val="dk2"/>
                          </a:solidFill>
                          <a:latin typeface="Montserrat"/>
                          <a:ea typeface="Montserrat"/>
                          <a:cs typeface="Montserrat"/>
                          <a:sym typeface="Montserrat"/>
                        </a:rPr>
                        <a:t>Character</a:t>
                      </a:r>
                      <a:endParaRPr sz="1300">
                        <a:solidFill>
                          <a:schemeClr val="dk2"/>
                        </a:solidFill>
                        <a:latin typeface="Montserrat"/>
                        <a:ea typeface="Montserrat"/>
                        <a:cs typeface="Montserrat"/>
                        <a:sym typeface="Montserrat"/>
                      </a:endParaRPr>
                    </a:p>
                  </a:txBody>
                  <a:tcPr marT="76200" marB="76200" marR="76200" marL="762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4083e159d8_0_5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s-ES" sz="2330">
                <a:solidFill>
                  <a:schemeClr val="dk2"/>
                </a:solidFill>
                <a:latin typeface="Montserrat"/>
                <a:ea typeface="Montserrat"/>
                <a:cs typeface="Montserrat"/>
                <a:sym typeface="Montserrat"/>
              </a:rPr>
              <a:t>Sintaxis de </a:t>
            </a:r>
            <a:r>
              <a:rPr b="1" lang="es-ES" sz="2330">
                <a:solidFill>
                  <a:schemeClr val="dk2"/>
                </a:solidFill>
                <a:latin typeface="Montserrat"/>
                <a:ea typeface="Montserrat"/>
                <a:cs typeface="Montserrat"/>
                <a:sym typeface="Montserrat"/>
              </a:rPr>
              <a:t>declaración</a:t>
            </a:r>
            <a:r>
              <a:rPr b="1" lang="es-ES" sz="2330">
                <a:solidFill>
                  <a:schemeClr val="dk2"/>
                </a:solidFill>
                <a:latin typeface="Montserrat"/>
                <a:ea typeface="Montserrat"/>
                <a:cs typeface="Montserrat"/>
                <a:sym typeface="Montserrat"/>
              </a:rPr>
              <a:t> e inicialización de un arraylist.</a:t>
            </a:r>
            <a:endParaRPr b="1" sz="2330">
              <a:solidFill>
                <a:schemeClr val="dk2"/>
              </a:solidFill>
              <a:latin typeface="Montserrat"/>
              <a:ea typeface="Montserrat"/>
              <a:cs typeface="Montserrat"/>
              <a:sym typeface="Montserrat"/>
            </a:endParaRPr>
          </a:p>
        </p:txBody>
      </p:sp>
      <p:sp>
        <p:nvSpPr>
          <p:cNvPr id="355" name="Google Shape;355;g14083e159d8_0_53"/>
          <p:cNvSpPr txBox="1"/>
          <p:nvPr>
            <p:ph idx="1" type="body"/>
          </p:nvPr>
        </p:nvSpPr>
        <p:spPr>
          <a:xfrm>
            <a:off x="432025" y="1304875"/>
            <a:ext cx="8382900" cy="883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es-ES">
                <a:latin typeface="Courier New"/>
                <a:ea typeface="Courier New"/>
                <a:cs typeface="Courier New"/>
                <a:sym typeface="Courier New"/>
              </a:rPr>
              <a:t>import java.util.ArrayList;</a:t>
            </a:r>
            <a:endParaRPr>
              <a:latin typeface="Courier New"/>
              <a:ea typeface="Courier New"/>
              <a:cs typeface="Courier New"/>
              <a:sym typeface="Courier New"/>
            </a:endParaRPr>
          </a:p>
          <a:p>
            <a:pPr indent="0" lvl="0" marL="0" rtl="0" algn="l">
              <a:lnSpc>
                <a:spcPct val="115000"/>
              </a:lnSpc>
              <a:spcBef>
                <a:spcPts val="0"/>
              </a:spcBef>
              <a:spcAft>
                <a:spcPts val="0"/>
              </a:spcAft>
              <a:buNone/>
            </a:pPr>
            <a:r>
              <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s-ES">
                <a:latin typeface="Courier New"/>
                <a:ea typeface="Courier New"/>
                <a:cs typeface="Courier New"/>
                <a:sym typeface="Courier New"/>
              </a:rPr>
              <a:t>ArrayList&lt;tipo_wrappers&gt;</a:t>
            </a:r>
            <a:r>
              <a:rPr lang="es-ES">
                <a:latin typeface="Courier New"/>
                <a:ea typeface="Courier New"/>
                <a:cs typeface="Courier New"/>
                <a:sym typeface="Courier New"/>
              </a:rPr>
              <a:t> nombre_lista= </a:t>
            </a:r>
            <a:r>
              <a:rPr b="1" lang="es-ES">
                <a:solidFill>
                  <a:schemeClr val="accent1"/>
                </a:solidFill>
                <a:latin typeface="Courier New"/>
                <a:ea typeface="Courier New"/>
                <a:cs typeface="Courier New"/>
                <a:sym typeface="Courier New"/>
              </a:rPr>
              <a:t>new</a:t>
            </a:r>
            <a:r>
              <a:rPr lang="es-ES">
                <a:latin typeface="Courier New"/>
                <a:ea typeface="Courier New"/>
                <a:cs typeface="Courier New"/>
                <a:sym typeface="Courier New"/>
              </a:rPr>
              <a:t> ArrayList</a:t>
            </a:r>
            <a:r>
              <a:rPr lang="es-ES">
                <a:latin typeface="Courier New"/>
                <a:ea typeface="Courier New"/>
                <a:cs typeface="Courier New"/>
                <a:sym typeface="Courier New"/>
              </a:rPr>
              <a:t>&lt;tipo_wrappers&gt;()</a:t>
            </a:r>
            <a:r>
              <a:rPr lang="es-ES">
                <a:latin typeface="Courier New"/>
                <a:ea typeface="Courier New"/>
                <a:cs typeface="Courier New"/>
                <a:sym typeface="Courier New"/>
              </a:rPr>
              <a:t>;</a:t>
            </a:r>
            <a:endParaRPr/>
          </a:p>
        </p:txBody>
      </p:sp>
      <p:sp>
        <p:nvSpPr>
          <p:cNvPr id="356" name="Google Shape;356;g14083e159d8_0_53"/>
          <p:cNvSpPr txBox="1"/>
          <p:nvPr/>
        </p:nvSpPr>
        <p:spPr>
          <a:xfrm>
            <a:off x="432025" y="2232250"/>
            <a:ext cx="8382900" cy="2394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Instanciación de un ArrayList:</a:t>
            </a:r>
            <a:endParaRPr b="1">
              <a:solidFill>
                <a:schemeClr val="dk2"/>
              </a:solidFill>
              <a:latin typeface="Montserrat"/>
              <a:ea typeface="Montserrat"/>
              <a:cs typeface="Montserrat"/>
              <a:sym typeface="Montserrat"/>
            </a:endParaRPr>
          </a:p>
          <a:p>
            <a:pPr indent="0" lvl="0" marL="0" rtl="0" algn="l">
              <a:spcBef>
                <a:spcPts val="1000"/>
              </a:spcBef>
              <a:spcAft>
                <a:spcPts val="0"/>
              </a:spcAft>
              <a:buNone/>
            </a:pPr>
            <a:r>
              <a:rPr lang="es-ES" sz="1350">
                <a:solidFill>
                  <a:schemeClr val="dk1"/>
                </a:solidFill>
                <a:latin typeface="Courier New"/>
                <a:ea typeface="Courier New"/>
                <a:cs typeface="Courier New"/>
                <a:sym typeface="Courier New"/>
              </a:rPr>
              <a:t>   </a:t>
            </a:r>
            <a:r>
              <a:rPr lang="es-ES" sz="1350">
                <a:solidFill>
                  <a:srgbClr val="DD4A68"/>
                </a:solidFill>
                <a:latin typeface="Courier New"/>
                <a:ea typeface="Courier New"/>
                <a:cs typeface="Courier New"/>
                <a:sym typeface="Courier New"/>
              </a:rPr>
              <a:t>ArrayList</a:t>
            </a:r>
            <a:r>
              <a:rPr lang="es-ES" sz="1350">
                <a:solidFill>
                  <a:srgbClr val="999999"/>
                </a:solidFill>
                <a:latin typeface="Courier New"/>
                <a:ea typeface="Courier New"/>
                <a:cs typeface="Courier New"/>
                <a:sym typeface="Courier New"/>
              </a:rPr>
              <a:t>&lt;</a:t>
            </a:r>
            <a:r>
              <a:rPr lang="es-ES" sz="1350">
                <a:solidFill>
                  <a:srgbClr val="DD4A68"/>
                </a:solidFill>
                <a:latin typeface="Courier New"/>
                <a:ea typeface="Courier New"/>
                <a:cs typeface="Courier New"/>
                <a:sym typeface="Courier New"/>
              </a:rPr>
              <a:t>String</a:t>
            </a:r>
            <a:r>
              <a:rPr lang="es-ES" sz="1350">
                <a:solidFill>
                  <a:srgbClr val="999999"/>
                </a:solidFill>
                <a:latin typeface="Courier New"/>
                <a:ea typeface="Courier New"/>
                <a:cs typeface="Courier New"/>
                <a:sym typeface="Courier New"/>
              </a:rPr>
              <a:t>&gt;</a:t>
            </a:r>
            <a:r>
              <a:rPr lang="es-ES" sz="1350">
                <a:solidFill>
                  <a:schemeClr val="dk1"/>
                </a:solidFill>
                <a:latin typeface="Courier New"/>
                <a:ea typeface="Courier New"/>
                <a:cs typeface="Courier New"/>
                <a:sym typeface="Courier New"/>
              </a:rPr>
              <a:t> autos </a:t>
            </a:r>
            <a:r>
              <a:rPr lang="es-ES" sz="1350">
                <a:solidFill>
                  <a:srgbClr val="9A6E3A"/>
                </a:solidFill>
                <a:latin typeface="Courier New"/>
                <a:ea typeface="Courier New"/>
                <a:cs typeface="Courier New"/>
                <a:sym typeface="Courier New"/>
              </a:rPr>
              <a:t>=</a:t>
            </a:r>
            <a:r>
              <a:rPr lang="es-ES" sz="1350">
                <a:solidFill>
                  <a:schemeClr val="dk1"/>
                </a:solidFill>
                <a:latin typeface="Courier New"/>
                <a:ea typeface="Courier New"/>
                <a:cs typeface="Courier New"/>
                <a:sym typeface="Courier New"/>
              </a:rPr>
              <a:t> </a:t>
            </a:r>
            <a:r>
              <a:rPr lang="es-ES" sz="1350">
                <a:solidFill>
                  <a:srgbClr val="0077AA"/>
                </a:solidFill>
                <a:latin typeface="Courier New"/>
                <a:ea typeface="Courier New"/>
                <a:cs typeface="Courier New"/>
                <a:sym typeface="Courier New"/>
              </a:rPr>
              <a:t>new</a:t>
            </a:r>
            <a:r>
              <a:rPr lang="es-ES" sz="1350">
                <a:solidFill>
                  <a:schemeClr val="dk1"/>
                </a:solidFill>
                <a:latin typeface="Courier New"/>
                <a:ea typeface="Courier New"/>
                <a:cs typeface="Courier New"/>
                <a:sym typeface="Courier New"/>
              </a:rPr>
              <a:t> </a:t>
            </a:r>
            <a:r>
              <a:rPr lang="es-ES" sz="1350">
                <a:solidFill>
                  <a:srgbClr val="DD4A68"/>
                </a:solidFill>
                <a:latin typeface="Courier New"/>
                <a:ea typeface="Courier New"/>
                <a:cs typeface="Courier New"/>
                <a:sym typeface="Courier New"/>
              </a:rPr>
              <a:t>ArrayList</a:t>
            </a:r>
            <a:r>
              <a:rPr lang="es-ES" sz="1350">
                <a:solidFill>
                  <a:srgbClr val="999999"/>
                </a:solidFill>
                <a:latin typeface="Courier New"/>
                <a:ea typeface="Courier New"/>
                <a:cs typeface="Courier New"/>
                <a:sym typeface="Courier New"/>
              </a:rPr>
              <a:t>&lt;</a:t>
            </a:r>
            <a:r>
              <a:rPr lang="es-ES" sz="1350">
                <a:solidFill>
                  <a:srgbClr val="DD4A68"/>
                </a:solidFill>
                <a:latin typeface="Courier New"/>
                <a:ea typeface="Courier New"/>
                <a:cs typeface="Courier New"/>
                <a:sym typeface="Courier New"/>
              </a:rPr>
              <a:t>String</a:t>
            </a:r>
            <a:r>
              <a:rPr lang="es-ES" sz="1350">
                <a:solidFill>
                  <a:srgbClr val="999999"/>
                </a:solidFill>
                <a:latin typeface="Courier New"/>
                <a:ea typeface="Courier New"/>
                <a:cs typeface="Courier New"/>
                <a:sym typeface="Courier New"/>
              </a:rPr>
              <a:t>&gt;();</a:t>
            </a:r>
            <a:endParaRPr sz="13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s-ES" sz="1350">
                <a:solidFill>
                  <a:schemeClr val="dk1"/>
                </a:solidFill>
                <a:latin typeface="Courier New"/>
                <a:ea typeface="Courier New"/>
                <a:cs typeface="Courier New"/>
                <a:sym typeface="Courier New"/>
              </a:rPr>
              <a:t>    cars</a:t>
            </a:r>
            <a:r>
              <a:rPr lang="es-ES" sz="1350">
                <a:solidFill>
                  <a:srgbClr val="999999"/>
                </a:solidFill>
                <a:latin typeface="Courier New"/>
                <a:ea typeface="Courier New"/>
                <a:cs typeface="Courier New"/>
                <a:sym typeface="Courier New"/>
              </a:rPr>
              <a:t>.</a:t>
            </a:r>
            <a:r>
              <a:rPr lang="es-ES" sz="1350">
                <a:solidFill>
                  <a:srgbClr val="DD4A68"/>
                </a:solidFill>
                <a:latin typeface="Courier New"/>
                <a:ea typeface="Courier New"/>
                <a:cs typeface="Courier New"/>
                <a:sym typeface="Courier New"/>
              </a:rPr>
              <a:t>add</a:t>
            </a:r>
            <a:r>
              <a:rPr lang="es-ES" sz="1350">
                <a:solidFill>
                  <a:srgbClr val="999999"/>
                </a:solidFill>
                <a:latin typeface="Courier New"/>
                <a:ea typeface="Courier New"/>
                <a:cs typeface="Courier New"/>
                <a:sym typeface="Courier New"/>
              </a:rPr>
              <a:t>(</a:t>
            </a:r>
            <a:r>
              <a:rPr lang="es-ES" sz="1350">
                <a:solidFill>
                  <a:srgbClr val="669900"/>
                </a:solidFill>
                <a:latin typeface="Courier New"/>
                <a:ea typeface="Courier New"/>
                <a:cs typeface="Courier New"/>
                <a:sym typeface="Courier New"/>
              </a:rPr>
              <a:t>"Volvo"</a:t>
            </a:r>
            <a:r>
              <a:rPr lang="es-ES" sz="1350">
                <a:solidFill>
                  <a:srgbClr val="999999"/>
                </a:solidFill>
                <a:latin typeface="Courier New"/>
                <a:ea typeface="Courier New"/>
                <a:cs typeface="Courier New"/>
                <a:sym typeface="Courier New"/>
              </a:rPr>
              <a:t>);</a:t>
            </a:r>
            <a:endParaRPr sz="13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s-ES" sz="1350">
                <a:solidFill>
                  <a:schemeClr val="dk1"/>
                </a:solidFill>
                <a:latin typeface="Courier New"/>
                <a:ea typeface="Courier New"/>
                <a:cs typeface="Courier New"/>
                <a:sym typeface="Courier New"/>
              </a:rPr>
              <a:t>    cars</a:t>
            </a:r>
            <a:r>
              <a:rPr lang="es-ES" sz="1350">
                <a:solidFill>
                  <a:srgbClr val="999999"/>
                </a:solidFill>
                <a:latin typeface="Courier New"/>
                <a:ea typeface="Courier New"/>
                <a:cs typeface="Courier New"/>
                <a:sym typeface="Courier New"/>
              </a:rPr>
              <a:t>.</a:t>
            </a:r>
            <a:r>
              <a:rPr lang="es-ES" sz="1350">
                <a:solidFill>
                  <a:srgbClr val="DD4A68"/>
                </a:solidFill>
                <a:latin typeface="Courier New"/>
                <a:ea typeface="Courier New"/>
                <a:cs typeface="Courier New"/>
                <a:sym typeface="Courier New"/>
              </a:rPr>
              <a:t>add</a:t>
            </a:r>
            <a:r>
              <a:rPr lang="es-ES" sz="1350">
                <a:solidFill>
                  <a:srgbClr val="999999"/>
                </a:solidFill>
                <a:latin typeface="Courier New"/>
                <a:ea typeface="Courier New"/>
                <a:cs typeface="Courier New"/>
                <a:sym typeface="Courier New"/>
              </a:rPr>
              <a:t>(</a:t>
            </a:r>
            <a:r>
              <a:rPr lang="es-ES" sz="1350">
                <a:solidFill>
                  <a:srgbClr val="669900"/>
                </a:solidFill>
                <a:latin typeface="Courier New"/>
                <a:ea typeface="Courier New"/>
                <a:cs typeface="Courier New"/>
                <a:sym typeface="Courier New"/>
              </a:rPr>
              <a:t>"BMW"</a:t>
            </a:r>
            <a:r>
              <a:rPr lang="es-ES" sz="1350">
                <a:solidFill>
                  <a:srgbClr val="999999"/>
                </a:solidFill>
                <a:latin typeface="Courier New"/>
                <a:ea typeface="Courier New"/>
                <a:cs typeface="Courier New"/>
                <a:sym typeface="Courier New"/>
              </a:rPr>
              <a:t>);</a:t>
            </a:r>
            <a:endParaRPr sz="13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s-ES" sz="1350">
                <a:solidFill>
                  <a:schemeClr val="dk1"/>
                </a:solidFill>
                <a:latin typeface="Courier New"/>
                <a:ea typeface="Courier New"/>
                <a:cs typeface="Courier New"/>
                <a:sym typeface="Courier New"/>
              </a:rPr>
              <a:t>    cars</a:t>
            </a:r>
            <a:r>
              <a:rPr lang="es-ES" sz="1350">
                <a:solidFill>
                  <a:srgbClr val="999999"/>
                </a:solidFill>
                <a:latin typeface="Courier New"/>
                <a:ea typeface="Courier New"/>
                <a:cs typeface="Courier New"/>
                <a:sym typeface="Courier New"/>
              </a:rPr>
              <a:t>.</a:t>
            </a:r>
            <a:r>
              <a:rPr lang="es-ES" sz="1350">
                <a:solidFill>
                  <a:srgbClr val="DD4A68"/>
                </a:solidFill>
                <a:latin typeface="Courier New"/>
                <a:ea typeface="Courier New"/>
                <a:cs typeface="Courier New"/>
                <a:sym typeface="Courier New"/>
              </a:rPr>
              <a:t>add</a:t>
            </a:r>
            <a:r>
              <a:rPr lang="es-ES" sz="1350">
                <a:solidFill>
                  <a:srgbClr val="999999"/>
                </a:solidFill>
                <a:latin typeface="Courier New"/>
                <a:ea typeface="Courier New"/>
                <a:cs typeface="Courier New"/>
                <a:sym typeface="Courier New"/>
              </a:rPr>
              <a:t>(</a:t>
            </a:r>
            <a:r>
              <a:rPr lang="es-ES" sz="1350">
                <a:solidFill>
                  <a:srgbClr val="669900"/>
                </a:solidFill>
                <a:latin typeface="Courier New"/>
                <a:ea typeface="Courier New"/>
                <a:cs typeface="Courier New"/>
                <a:sym typeface="Courier New"/>
              </a:rPr>
              <a:t>"Ford"</a:t>
            </a:r>
            <a:r>
              <a:rPr lang="es-ES" sz="1350">
                <a:solidFill>
                  <a:srgbClr val="999999"/>
                </a:solidFill>
                <a:latin typeface="Courier New"/>
                <a:ea typeface="Courier New"/>
                <a:cs typeface="Courier New"/>
                <a:sym typeface="Courier New"/>
              </a:rPr>
              <a:t>);</a:t>
            </a:r>
            <a:endParaRPr sz="13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s-ES" sz="1350">
                <a:solidFill>
                  <a:schemeClr val="dk1"/>
                </a:solidFill>
                <a:latin typeface="Courier New"/>
                <a:ea typeface="Courier New"/>
                <a:cs typeface="Courier New"/>
                <a:sym typeface="Courier New"/>
              </a:rPr>
              <a:t>    cars</a:t>
            </a:r>
            <a:r>
              <a:rPr lang="es-ES" sz="1350">
                <a:solidFill>
                  <a:srgbClr val="999999"/>
                </a:solidFill>
                <a:latin typeface="Courier New"/>
                <a:ea typeface="Courier New"/>
                <a:cs typeface="Courier New"/>
                <a:sym typeface="Courier New"/>
              </a:rPr>
              <a:t>.</a:t>
            </a:r>
            <a:r>
              <a:rPr lang="es-ES" sz="1350">
                <a:solidFill>
                  <a:srgbClr val="DD4A68"/>
                </a:solidFill>
                <a:latin typeface="Courier New"/>
                <a:ea typeface="Courier New"/>
                <a:cs typeface="Courier New"/>
                <a:sym typeface="Courier New"/>
              </a:rPr>
              <a:t>add</a:t>
            </a:r>
            <a:r>
              <a:rPr lang="es-ES" sz="1350">
                <a:solidFill>
                  <a:srgbClr val="999999"/>
                </a:solidFill>
                <a:latin typeface="Courier New"/>
                <a:ea typeface="Courier New"/>
                <a:cs typeface="Courier New"/>
                <a:sym typeface="Courier New"/>
              </a:rPr>
              <a:t>(</a:t>
            </a:r>
            <a:r>
              <a:rPr lang="es-ES" sz="1350">
                <a:solidFill>
                  <a:srgbClr val="669900"/>
                </a:solidFill>
                <a:latin typeface="Courier New"/>
                <a:ea typeface="Courier New"/>
                <a:cs typeface="Courier New"/>
                <a:sym typeface="Courier New"/>
              </a:rPr>
              <a:t>"Mazda"</a:t>
            </a:r>
            <a:r>
              <a:rPr lang="es-ES" sz="1350">
                <a:solidFill>
                  <a:srgbClr val="999999"/>
                </a:solidFill>
                <a:latin typeface="Courier New"/>
                <a:ea typeface="Courier New"/>
                <a:cs typeface="Courier New"/>
                <a:sym typeface="Courier New"/>
              </a:rPr>
              <a:t>);</a:t>
            </a:r>
            <a:endParaRPr sz="1350">
              <a:solidFill>
                <a:schemeClr val="dk1"/>
              </a:solidFill>
              <a:latin typeface="Courier New"/>
              <a:ea typeface="Courier New"/>
              <a:cs typeface="Courier New"/>
              <a:sym typeface="Courier New"/>
            </a:endParaRPr>
          </a:p>
          <a:p>
            <a:pPr indent="0" lvl="0" marL="152400" marR="152400" rtl="0" algn="l">
              <a:lnSpc>
                <a:spcPct val="150000"/>
              </a:lnSpc>
              <a:spcBef>
                <a:spcPts val="1200"/>
              </a:spcBef>
              <a:spcAft>
                <a:spcPts val="0"/>
              </a:spcAft>
              <a:buNone/>
            </a:pPr>
            <a:r>
              <a:rPr lang="es-ES" sz="1350">
                <a:solidFill>
                  <a:schemeClr val="dk1"/>
                </a:solidFill>
                <a:latin typeface="Courier New"/>
                <a:ea typeface="Courier New"/>
                <a:cs typeface="Courier New"/>
                <a:sym typeface="Courier New"/>
              </a:rPr>
              <a:t>    </a:t>
            </a:r>
            <a:r>
              <a:rPr lang="es-ES" sz="1350">
                <a:solidFill>
                  <a:srgbClr val="DD4A68"/>
                </a:solidFill>
                <a:latin typeface="Courier New"/>
                <a:ea typeface="Courier New"/>
                <a:cs typeface="Courier New"/>
                <a:sym typeface="Courier New"/>
              </a:rPr>
              <a:t>System</a:t>
            </a:r>
            <a:r>
              <a:rPr lang="es-ES" sz="1350">
                <a:solidFill>
                  <a:srgbClr val="999999"/>
                </a:solidFill>
                <a:latin typeface="Courier New"/>
                <a:ea typeface="Courier New"/>
                <a:cs typeface="Courier New"/>
                <a:sym typeface="Courier New"/>
              </a:rPr>
              <a:t>.</a:t>
            </a:r>
            <a:r>
              <a:rPr lang="es-ES" sz="1350">
                <a:solidFill>
                  <a:schemeClr val="dk1"/>
                </a:solidFill>
                <a:latin typeface="Courier New"/>
                <a:ea typeface="Courier New"/>
                <a:cs typeface="Courier New"/>
                <a:sym typeface="Courier New"/>
              </a:rPr>
              <a:t>out</a:t>
            </a:r>
            <a:r>
              <a:rPr lang="es-ES" sz="1350">
                <a:solidFill>
                  <a:srgbClr val="999999"/>
                </a:solidFill>
                <a:latin typeface="Courier New"/>
                <a:ea typeface="Courier New"/>
                <a:cs typeface="Courier New"/>
                <a:sym typeface="Courier New"/>
              </a:rPr>
              <a:t>.</a:t>
            </a:r>
            <a:r>
              <a:rPr lang="es-ES" sz="1350">
                <a:solidFill>
                  <a:srgbClr val="DD4A68"/>
                </a:solidFill>
                <a:latin typeface="Courier New"/>
                <a:ea typeface="Courier New"/>
                <a:cs typeface="Courier New"/>
                <a:sym typeface="Courier New"/>
              </a:rPr>
              <a:t>println</a:t>
            </a:r>
            <a:r>
              <a:rPr lang="es-ES" sz="1350">
                <a:solidFill>
                  <a:srgbClr val="999999"/>
                </a:solidFill>
                <a:latin typeface="Courier New"/>
                <a:ea typeface="Courier New"/>
                <a:cs typeface="Courier New"/>
                <a:sym typeface="Courier New"/>
              </a:rPr>
              <a:t>(</a:t>
            </a:r>
            <a:r>
              <a:rPr lang="es-ES" sz="1350">
                <a:solidFill>
                  <a:schemeClr val="dk1"/>
                </a:solidFill>
                <a:latin typeface="Courier New"/>
                <a:ea typeface="Courier New"/>
                <a:cs typeface="Courier New"/>
                <a:sym typeface="Courier New"/>
              </a:rPr>
              <a:t>autos</a:t>
            </a:r>
            <a:r>
              <a:rPr lang="es-ES" sz="1350">
                <a:solidFill>
                  <a:srgbClr val="999999"/>
                </a:solidFill>
                <a:latin typeface="Courier New"/>
                <a:ea typeface="Courier New"/>
                <a:cs typeface="Courier New"/>
                <a:sym typeface="Courier New"/>
              </a:rPr>
              <a:t>);</a:t>
            </a:r>
            <a:endParaRPr sz="1350">
              <a:solidFill>
                <a:srgbClr val="999999"/>
              </a:solidFill>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s-ES" sz="1350">
                <a:solidFill>
                  <a:srgbClr val="999999"/>
                </a:solidFill>
                <a:latin typeface="Courier New"/>
                <a:ea typeface="Courier New"/>
                <a:cs typeface="Courier New"/>
                <a:sym typeface="Courier New"/>
              </a:rPr>
              <a:t>Mostrará por consola: [Volvo, BMW, Ford, Mazda] </a:t>
            </a:r>
            <a:endParaRPr sz="1350">
              <a:solidFill>
                <a:srgbClr val="999999"/>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4083e159d8_0_6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Métodos mas utilizados en Arraylist</a:t>
            </a:r>
            <a:endParaRPr b="1">
              <a:solidFill>
                <a:schemeClr val="dk2"/>
              </a:solidFill>
              <a:latin typeface="Montserrat"/>
              <a:ea typeface="Montserrat"/>
              <a:cs typeface="Montserrat"/>
              <a:sym typeface="Montserrat"/>
            </a:endParaRPr>
          </a:p>
        </p:txBody>
      </p:sp>
      <p:sp>
        <p:nvSpPr>
          <p:cNvPr id="362" name="Google Shape;362;g14083e159d8_0_61"/>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ES"/>
              <a:t>nombreDelArray</a:t>
            </a:r>
            <a:r>
              <a:rPr b="1" lang="es-ES"/>
              <a:t>.</a:t>
            </a:r>
            <a:r>
              <a:rPr b="1" lang="es-ES">
                <a:solidFill>
                  <a:srgbClr val="DD4A68"/>
                </a:solidFill>
              </a:rPr>
              <a:t>get</a:t>
            </a:r>
            <a:r>
              <a:rPr b="1" lang="es-ES"/>
              <a:t>(numero_indice). </a:t>
            </a:r>
            <a:r>
              <a:rPr lang="es-ES"/>
              <a:t>Muestra el elemento del indice indicado.</a:t>
            </a:r>
            <a:endParaRPr/>
          </a:p>
          <a:p>
            <a:pPr indent="-342900" lvl="0" marL="450000" rtl="0" algn="l">
              <a:spcBef>
                <a:spcPts val="0"/>
              </a:spcBef>
              <a:spcAft>
                <a:spcPts val="0"/>
              </a:spcAft>
              <a:buSzPts val="1800"/>
              <a:buChar char="●"/>
            </a:pPr>
            <a:r>
              <a:rPr b="1" lang="es-ES"/>
              <a:t>nombreDelArray.</a:t>
            </a:r>
            <a:r>
              <a:rPr b="1" lang="es-ES">
                <a:solidFill>
                  <a:srgbClr val="DD4A68"/>
                </a:solidFill>
              </a:rPr>
              <a:t>set</a:t>
            </a:r>
            <a:r>
              <a:rPr b="1" lang="es-ES"/>
              <a:t>(numero_indice, nuevo elemento). </a:t>
            </a:r>
            <a:r>
              <a:rPr lang="es-ES"/>
              <a:t>Cambia en el índice indicado por el nuevo elemento.</a:t>
            </a:r>
            <a:endParaRPr/>
          </a:p>
          <a:p>
            <a:pPr indent="-342900" lvl="0" marL="450000" rtl="0" algn="l">
              <a:spcBef>
                <a:spcPts val="0"/>
              </a:spcBef>
              <a:spcAft>
                <a:spcPts val="0"/>
              </a:spcAft>
              <a:buSzPts val="1800"/>
              <a:buChar char="●"/>
            </a:pPr>
            <a:r>
              <a:rPr b="1" lang="es-ES"/>
              <a:t>nombreDelArray.</a:t>
            </a:r>
            <a:r>
              <a:rPr b="1" lang="es-ES">
                <a:solidFill>
                  <a:srgbClr val="DD4A68"/>
                </a:solidFill>
              </a:rPr>
              <a:t>remove</a:t>
            </a:r>
            <a:r>
              <a:rPr b="1" lang="es-ES"/>
              <a:t>(numero_indice). </a:t>
            </a:r>
            <a:r>
              <a:rPr lang="es-ES"/>
              <a:t>Remueve el elemento del índice indicado.</a:t>
            </a:r>
            <a:endParaRPr/>
          </a:p>
          <a:p>
            <a:pPr indent="-342900" lvl="0" marL="450000" rtl="0" algn="l">
              <a:spcBef>
                <a:spcPts val="0"/>
              </a:spcBef>
              <a:spcAft>
                <a:spcPts val="0"/>
              </a:spcAft>
              <a:buSzPts val="1800"/>
              <a:buChar char="●"/>
            </a:pPr>
            <a:r>
              <a:rPr b="1" lang="es-ES"/>
              <a:t>nombreDelArray.</a:t>
            </a:r>
            <a:r>
              <a:rPr b="1" lang="es-ES">
                <a:solidFill>
                  <a:srgbClr val="DD4A68"/>
                </a:solidFill>
              </a:rPr>
              <a:t>clear</a:t>
            </a:r>
            <a:r>
              <a:rPr b="1" lang="es-ES"/>
              <a:t>(). </a:t>
            </a:r>
            <a:r>
              <a:rPr lang="es-ES"/>
              <a:t>Borra todos los elementos del arraylist.</a:t>
            </a:r>
            <a:endParaRPr/>
          </a:p>
          <a:p>
            <a:pPr indent="-342900" lvl="0" marL="450000" rtl="0" algn="l">
              <a:spcBef>
                <a:spcPts val="0"/>
              </a:spcBef>
              <a:spcAft>
                <a:spcPts val="0"/>
              </a:spcAft>
              <a:buSzPts val="1800"/>
              <a:buChar char="●"/>
            </a:pPr>
            <a:r>
              <a:rPr b="1" lang="es-ES"/>
              <a:t>nombreDelArray.</a:t>
            </a:r>
            <a:r>
              <a:rPr b="1" lang="es-ES">
                <a:solidFill>
                  <a:srgbClr val="DD4A68"/>
                </a:solidFill>
              </a:rPr>
              <a:t>size</a:t>
            </a:r>
            <a:r>
              <a:rPr b="1" lang="es-ES"/>
              <a:t>(). </a:t>
            </a:r>
            <a:r>
              <a:rPr lang="es-ES"/>
              <a:t>Indica cuantos elementos tiene el arraylist.</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4083e159d8_0_6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Métodos </a:t>
            </a:r>
            <a:r>
              <a:rPr b="1" lang="es-ES">
                <a:solidFill>
                  <a:schemeClr val="dk2"/>
                </a:solidFill>
                <a:latin typeface="Montserrat"/>
                <a:ea typeface="Montserrat"/>
                <a:cs typeface="Montserrat"/>
                <a:sym typeface="Montserrat"/>
              </a:rPr>
              <a:t>más</a:t>
            </a:r>
            <a:r>
              <a:rPr b="1" lang="es-ES">
                <a:solidFill>
                  <a:schemeClr val="dk2"/>
                </a:solidFill>
                <a:latin typeface="Montserrat"/>
                <a:ea typeface="Montserrat"/>
                <a:cs typeface="Montserrat"/>
                <a:sym typeface="Montserrat"/>
              </a:rPr>
              <a:t> utilizados en Arraylist</a:t>
            </a:r>
            <a:endParaRPr b="1">
              <a:solidFill>
                <a:schemeClr val="dk2"/>
              </a:solidFill>
              <a:latin typeface="Montserrat"/>
              <a:ea typeface="Montserrat"/>
              <a:cs typeface="Montserrat"/>
              <a:sym typeface="Montserrat"/>
            </a:endParaRPr>
          </a:p>
        </p:txBody>
      </p:sp>
      <p:sp>
        <p:nvSpPr>
          <p:cNvPr id="368" name="Google Shape;368;g14083e159d8_0_66"/>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b="1" lang="es-ES"/>
              <a:t>Collections</a:t>
            </a:r>
            <a:r>
              <a:rPr b="1" lang="es-ES"/>
              <a:t>.sort(nombre_arraylist). </a:t>
            </a:r>
            <a:r>
              <a:rPr lang="es-ES"/>
              <a:t>Ordena la lista, en este caso nos valemos de un objeto y su método traídos de la librería:</a:t>
            </a:r>
            <a:endParaRPr/>
          </a:p>
          <a:p>
            <a:pPr indent="0" lvl="0" marL="914400" rtl="0" algn="l">
              <a:spcBef>
                <a:spcPts val="0"/>
              </a:spcBef>
              <a:spcAft>
                <a:spcPts val="0"/>
              </a:spcAft>
              <a:buNone/>
            </a:pPr>
            <a:r>
              <a:rPr lang="es-ES"/>
              <a:t> java.util.Collections;</a:t>
            </a:r>
            <a:endParaRPr/>
          </a:p>
          <a:p>
            <a:pPr indent="0" lvl="0" marL="457200" rtl="0" algn="l">
              <a:spcBef>
                <a:spcPts val="0"/>
              </a:spcBef>
              <a:spcAft>
                <a:spcPts val="0"/>
              </a:spcAft>
              <a:buNone/>
            </a:pPr>
            <a:r>
              <a:t/>
            </a:r>
            <a:endParaRPr>
              <a:solidFill>
                <a:srgbClr val="333333"/>
              </a:solidFill>
              <a:highlight>
                <a:srgbClr val="FFFFFF"/>
              </a:highlight>
            </a:endParaRPr>
          </a:p>
          <a:p>
            <a:pPr indent="-325755" lvl="0" marL="457200" rtl="0" algn="l">
              <a:spcBef>
                <a:spcPts val="0"/>
              </a:spcBef>
              <a:spcAft>
                <a:spcPts val="0"/>
              </a:spcAft>
              <a:buSzPct val="100000"/>
              <a:buChar char="●"/>
            </a:pPr>
            <a:r>
              <a:rPr lang="es-ES">
                <a:solidFill>
                  <a:srgbClr val="333333"/>
                </a:solidFill>
                <a:highlight>
                  <a:srgbClr val="FFFFFF"/>
                </a:highlight>
              </a:rPr>
              <a:t>El método </a:t>
            </a:r>
            <a:r>
              <a:rPr b="1" lang="es-ES">
                <a:highlight>
                  <a:srgbClr val="FAFAFA"/>
                </a:highlight>
                <a:uFill>
                  <a:noFill/>
                </a:uFill>
                <a:hlinkClick r:id="rId3"/>
              </a:rPr>
              <a:t>.indexOf(parámetro)</a:t>
            </a:r>
            <a:r>
              <a:rPr lang="es-ES">
                <a:solidFill>
                  <a:srgbClr val="333333"/>
                </a:solidFill>
                <a:highlight>
                  <a:srgbClr val="FFFFFF"/>
                </a:highlight>
              </a:rPr>
              <a:t> recibe como parámetro el elemento que queremos buscar en la lista. En el caso que el elemento se encuentre dentro de la lista se devolverá un entero con la posición en la que se encuentra. En el caso de que no lo encuentre dentro de la lista devolverá un número negativo.</a:t>
            </a:r>
            <a:endParaRPr/>
          </a:p>
          <a:p>
            <a:pPr indent="0" lvl="0" marL="0" rtl="0" algn="l">
              <a:spcBef>
                <a:spcPts val="0"/>
              </a:spcBef>
              <a:spcAft>
                <a:spcPts val="0"/>
              </a:spcAft>
              <a:buNone/>
            </a:pPr>
            <a:r>
              <a:t/>
            </a:r>
            <a:endParaRPr/>
          </a:p>
          <a:p>
            <a:pPr indent="-325755" lvl="0" marL="450000" rtl="0" algn="l">
              <a:spcBef>
                <a:spcPts val="0"/>
              </a:spcBef>
              <a:spcAft>
                <a:spcPts val="0"/>
              </a:spcAft>
              <a:buSzPct val="100000"/>
              <a:buChar char="●"/>
            </a:pPr>
            <a:r>
              <a:rPr lang="es-ES"/>
              <a:t>Podemos recorrer un arraylist valiendonos del </a:t>
            </a:r>
            <a:r>
              <a:rPr b="1" lang="es-ES"/>
              <a:t>bucle for</a:t>
            </a:r>
            <a:r>
              <a:rPr lang="es-ES"/>
              <a:t> o el bucle </a:t>
            </a:r>
            <a:r>
              <a:rPr b="1" lang="es-ES"/>
              <a:t>for-each</a:t>
            </a:r>
            <a:r>
              <a:rPr lang="es-ES"/>
              <a:t>.</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5d55298772_0_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Bucle for each</a:t>
            </a:r>
            <a:endParaRPr b="1">
              <a:solidFill>
                <a:schemeClr val="dk2"/>
              </a:solidFill>
              <a:latin typeface="Montserrat"/>
              <a:ea typeface="Montserrat"/>
              <a:cs typeface="Montserrat"/>
              <a:sym typeface="Montserrat"/>
            </a:endParaRPr>
          </a:p>
        </p:txBody>
      </p:sp>
      <p:sp>
        <p:nvSpPr>
          <p:cNvPr id="374" name="Google Shape;374;g15d55298772_0_0"/>
          <p:cNvSpPr txBox="1"/>
          <p:nvPr>
            <p:ph idx="1" type="body"/>
          </p:nvPr>
        </p:nvSpPr>
        <p:spPr>
          <a:xfrm>
            <a:off x="432025" y="1304875"/>
            <a:ext cx="8280000" cy="1504200"/>
          </a:xfrm>
          <a:prstGeom prst="rect">
            <a:avLst/>
          </a:prstGeom>
        </p:spPr>
        <p:txBody>
          <a:bodyPr anchorCtr="0" anchor="t" bIns="91425" lIns="91425" spcFirstLastPara="1" rIns="91425" wrap="square" tIns="91425">
            <a:normAutofit/>
          </a:bodyPr>
          <a:lstStyle/>
          <a:p>
            <a:pPr indent="-342900" lvl="0" marL="457200" rtl="0" algn="l">
              <a:spcBef>
                <a:spcPts val="1400"/>
              </a:spcBef>
              <a:spcAft>
                <a:spcPts val="0"/>
              </a:spcAft>
              <a:buSzPts val="1800"/>
              <a:buChar char="●"/>
            </a:pPr>
            <a:r>
              <a:rPr lang="es-ES">
                <a:solidFill>
                  <a:schemeClr val="dk1"/>
                </a:solidFill>
              </a:rPr>
              <a:t>Existe el bucle "for-each" (para cada uno) , que se utiliza exclusivamente para recorrer elementos de un array, por ejemplo para buscar un elemento particular o imprimir en consola el contenido.</a:t>
            </a:r>
            <a:endParaRPr sz="1150">
              <a:solidFill>
                <a:schemeClr val="dk1"/>
              </a:solidFill>
              <a:latin typeface="Verdana"/>
              <a:ea typeface="Verdana"/>
              <a:cs typeface="Verdana"/>
              <a:sym typeface="Verdana"/>
            </a:endParaRPr>
          </a:p>
        </p:txBody>
      </p:sp>
      <p:sp>
        <p:nvSpPr>
          <p:cNvPr id="375" name="Google Shape;375;g15d55298772_0_0"/>
          <p:cNvSpPr txBox="1"/>
          <p:nvPr>
            <p:ph type="title"/>
          </p:nvPr>
        </p:nvSpPr>
        <p:spPr>
          <a:xfrm>
            <a:off x="432025" y="2712350"/>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Sintaxis</a:t>
            </a:r>
            <a:endParaRPr b="1">
              <a:solidFill>
                <a:schemeClr val="dk2"/>
              </a:solidFill>
              <a:latin typeface="Montserrat"/>
              <a:ea typeface="Montserrat"/>
              <a:cs typeface="Montserrat"/>
              <a:sym typeface="Montserrat"/>
            </a:endParaRPr>
          </a:p>
        </p:txBody>
      </p:sp>
      <p:sp>
        <p:nvSpPr>
          <p:cNvPr id="376" name="Google Shape;376;g15d55298772_0_0"/>
          <p:cNvSpPr txBox="1"/>
          <p:nvPr>
            <p:ph idx="1" type="body"/>
          </p:nvPr>
        </p:nvSpPr>
        <p:spPr>
          <a:xfrm>
            <a:off x="432025" y="3243100"/>
            <a:ext cx="8280000" cy="1504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ES" sz="1400">
                <a:solidFill>
                  <a:srgbClr val="0077AA"/>
                </a:solidFill>
                <a:latin typeface="Courier New"/>
                <a:ea typeface="Courier New"/>
                <a:cs typeface="Courier New"/>
                <a:sym typeface="Courier New"/>
              </a:rPr>
              <a:t>for</a:t>
            </a:r>
            <a:r>
              <a:rPr lang="es-ES" sz="1400">
                <a:solidFill>
                  <a:schemeClr val="dk1"/>
                </a:solidFill>
                <a:latin typeface="Courier New"/>
                <a:ea typeface="Courier New"/>
                <a:cs typeface="Courier New"/>
                <a:sym typeface="Courier New"/>
              </a:rPr>
              <a:t> </a:t>
            </a:r>
            <a:r>
              <a:rPr lang="es-ES" sz="1400">
                <a:solidFill>
                  <a:srgbClr val="999999"/>
                </a:solidFill>
                <a:latin typeface="Courier New"/>
                <a:ea typeface="Courier New"/>
                <a:cs typeface="Courier New"/>
                <a:sym typeface="Courier New"/>
              </a:rPr>
              <a:t>(</a:t>
            </a:r>
            <a:r>
              <a:rPr i="1" lang="es-ES" sz="1400">
                <a:latin typeface="Courier New"/>
                <a:ea typeface="Courier New"/>
                <a:cs typeface="Courier New"/>
                <a:sym typeface="Courier New"/>
              </a:rPr>
              <a:t>tipo</a:t>
            </a:r>
            <a:r>
              <a:rPr lang="es-ES" sz="1400">
                <a:latin typeface="Courier New"/>
                <a:ea typeface="Courier New"/>
                <a:cs typeface="Courier New"/>
                <a:sym typeface="Courier New"/>
              </a:rPr>
              <a:t> </a:t>
            </a:r>
            <a:r>
              <a:rPr i="1" lang="es-ES" sz="1400">
                <a:latin typeface="Courier New"/>
                <a:ea typeface="Courier New"/>
                <a:cs typeface="Courier New"/>
                <a:sym typeface="Courier New"/>
              </a:rPr>
              <a:t>nombre_variable</a:t>
            </a:r>
            <a:r>
              <a:rPr lang="es-ES" sz="1400">
                <a:latin typeface="Courier New"/>
                <a:ea typeface="Courier New"/>
                <a:cs typeface="Courier New"/>
                <a:sym typeface="Courier New"/>
              </a:rPr>
              <a:t> : </a:t>
            </a:r>
            <a:r>
              <a:rPr i="1" lang="es-ES" sz="1400">
                <a:latin typeface="Courier New"/>
                <a:ea typeface="Courier New"/>
                <a:cs typeface="Courier New"/>
                <a:sym typeface="Courier New"/>
              </a:rPr>
              <a:t>nombreArray</a:t>
            </a:r>
            <a:r>
              <a:rPr lang="es-ES"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es-ES" sz="1400">
                <a:latin typeface="Courier New"/>
                <a:ea typeface="Courier New"/>
                <a:cs typeface="Courier New"/>
                <a:sym typeface="Courier New"/>
              </a:rPr>
              <a:t>  </a:t>
            </a:r>
            <a:r>
              <a:rPr i="1" lang="es-ES" sz="1400">
                <a:latin typeface="Courier New"/>
                <a:ea typeface="Courier New"/>
                <a:cs typeface="Courier New"/>
                <a:sym typeface="Courier New"/>
              </a:rPr>
              <a:t>// Bloque de código;</a:t>
            </a:r>
            <a:endParaRPr sz="1400">
              <a:latin typeface="Courier New"/>
              <a:ea typeface="Courier New"/>
              <a:cs typeface="Courier New"/>
              <a:sym typeface="Courier New"/>
            </a:endParaRPr>
          </a:p>
          <a:p>
            <a:pPr indent="0" lvl="0" marL="0" marR="152400" rtl="0" algn="l">
              <a:lnSpc>
                <a:spcPct val="115000"/>
              </a:lnSpc>
              <a:spcBef>
                <a:spcPts val="0"/>
              </a:spcBef>
              <a:spcAft>
                <a:spcPts val="0"/>
              </a:spcAft>
              <a:buNone/>
            </a:pPr>
            <a:r>
              <a:rPr lang="es-ES" sz="1400">
                <a:latin typeface="Courier New"/>
                <a:ea typeface="Courier New"/>
                <a:cs typeface="Courier New"/>
                <a:sym typeface="Courier New"/>
              </a:rPr>
              <a:t>}</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5d55298772_0_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Ejemplo b</a:t>
            </a:r>
            <a:r>
              <a:rPr b="1" lang="es-ES">
                <a:solidFill>
                  <a:schemeClr val="dk2"/>
                </a:solidFill>
                <a:latin typeface="Montserrat"/>
                <a:ea typeface="Montserrat"/>
                <a:cs typeface="Montserrat"/>
                <a:sym typeface="Montserrat"/>
              </a:rPr>
              <a:t>ucle for each</a:t>
            </a:r>
            <a:endParaRPr b="1">
              <a:solidFill>
                <a:schemeClr val="dk2"/>
              </a:solidFill>
              <a:latin typeface="Montserrat"/>
              <a:ea typeface="Montserrat"/>
              <a:cs typeface="Montserrat"/>
              <a:sym typeface="Montserrat"/>
            </a:endParaRPr>
          </a:p>
        </p:txBody>
      </p:sp>
      <p:sp>
        <p:nvSpPr>
          <p:cNvPr id="382" name="Google Shape;382;g15d55298772_0_9"/>
          <p:cNvSpPr txBox="1"/>
          <p:nvPr>
            <p:ph idx="1" type="body"/>
          </p:nvPr>
        </p:nvSpPr>
        <p:spPr>
          <a:xfrm>
            <a:off x="311700" y="1170125"/>
            <a:ext cx="8280000" cy="3201300"/>
          </a:xfrm>
          <a:prstGeom prst="rect">
            <a:avLst/>
          </a:prstGeom>
        </p:spPr>
        <p:txBody>
          <a:bodyPr anchorCtr="0" anchor="t" bIns="91425" lIns="91425" spcFirstLastPara="1" rIns="91425" wrap="square" tIns="91425">
            <a:normAutofit/>
          </a:bodyPr>
          <a:lstStyle/>
          <a:p>
            <a:pPr indent="0" lvl="0" marL="0" marR="152400" rtl="0" algn="l">
              <a:lnSpc>
                <a:spcPct val="115000"/>
              </a:lnSpc>
              <a:spcBef>
                <a:spcPts val="0"/>
              </a:spcBef>
              <a:spcAft>
                <a:spcPts val="0"/>
              </a:spcAft>
              <a:buNone/>
            </a:pPr>
            <a:r>
              <a:rPr b="1" lang="es-ES" sz="1150">
                <a:highlight>
                  <a:srgbClr val="FFFFFF"/>
                </a:highlight>
                <a:latin typeface="Courier New"/>
                <a:ea typeface="Courier New"/>
                <a:cs typeface="Courier New"/>
                <a:sym typeface="Courier New"/>
              </a:rPr>
              <a:t>//Declaración e Inicializacion del array</a:t>
            </a:r>
            <a:endParaRPr b="1" sz="1150">
              <a:highlight>
                <a:srgbClr val="FFFFFF"/>
              </a:highlight>
              <a:latin typeface="Courier New"/>
              <a:ea typeface="Courier New"/>
              <a:cs typeface="Courier New"/>
              <a:sym typeface="Courier New"/>
            </a:endParaRPr>
          </a:p>
          <a:p>
            <a:pPr indent="0" lvl="0" marL="0" marR="152400" rtl="0" algn="l">
              <a:lnSpc>
                <a:spcPct val="115000"/>
              </a:lnSpc>
              <a:spcBef>
                <a:spcPts val="0"/>
              </a:spcBef>
              <a:spcAft>
                <a:spcPts val="0"/>
              </a:spcAft>
              <a:buNone/>
            </a:pPr>
            <a:r>
              <a:rPr lang="es-ES" sz="1150">
                <a:solidFill>
                  <a:srgbClr val="DD4A68"/>
                </a:solidFill>
                <a:highlight>
                  <a:srgbClr val="FFFFFF"/>
                </a:highlight>
                <a:latin typeface="Courier New"/>
                <a:ea typeface="Courier New"/>
                <a:cs typeface="Courier New"/>
                <a:sym typeface="Courier New"/>
              </a:rPr>
              <a:t>String</a:t>
            </a:r>
            <a:r>
              <a:rPr lang="es-ES" sz="1150">
                <a:solidFill>
                  <a:srgbClr val="999999"/>
                </a:solidFill>
                <a:highlight>
                  <a:srgbClr val="FFFFFF"/>
                </a:highlight>
                <a:latin typeface="Courier New"/>
                <a:ea typeface="Courier New"/>
                <a:cs typeface="Courier New"/>
                <a:sym typeface="Courier New"/>
              </a:rPr>
              <a:t>[]</a:t>
            </a:r>
            <a:r>
              <a:rPr lang="es-ES" sz="1150">
                <a:solidFill>
                  <a:schemeClr val="dk1"/>
                </a:solidFill>
                <a:highlight>
                  <a:srgbClr val="FFFFFF"/>
                </a:highlight>
                <a:latin typeface="Courier New"/>
                <a:ea typeface="Courier New"/>
                <a:cs typeface="Courier New"/>
                <a:sym typeface="Courier New"/>
              </a:rPr>
              <a:t> autos </a:t>
            </a:r>
            <a:r>
              <a:rPr lang="es-ES" sz="1150">
                <a:solidFill>
                  <a:srgbClr val="9A6E3A"/>
                </a:solidFill>
                <a:highlight>
                  <a:srgbClr val="FFFFFF"/>
                </a:highlight>
                <a:latin typeface="Courier New"/>
                <a:ea typeface="Courier New"/>
                <a:cs typeface="Courier New"/>
                <a:sym typeface="Courier New"/>
              </a:rPr>
              <a:t>=</a:t>
            </a:r>
            <a:r>
              <a:rPr lang="es-ES" sz="1150">
                <a:solidFill>
                  <a:schemeClr val="dk1"/>
                </a:solidFill>
                <a:highlight>
                  <a:srgbClr val="FFFFFF"/>
                </a:highlight>
                <a:latin typeface="Courier New"/>
                <a:ea typeface="Courier New"/>
                <a:cs typeface="Courier New"/>
                <a:sym typeface="Courier New"/>
              </a:rPr>
              <a:t> </a:t>
            </a:r>
            <a:r>
              <a:rPr lang="es-ES" sz="1150">
                <a:solidFill>
                  <a:srgbClr val="999999"/>
                </a:solidFill>
                <a:highlight>
                  <a:srgbClr val="FFFFFF"/>
                </a:highlight>
                <a:latin typeface="Courier New"/>
                <a:ea typeface="Courier New"/>
                <a:cs typeface="Courier New"/>
                <a:sym typeface="Courier New"/>
              </a:rPr>
              <a:t>{</a:t>
            </a:r>
            <a:r>
              <a:rPr lang="es-ES" sz="1150">
                <a:solidFill>
                  <a:srgbClr val="669900"/>
                </a:solidFill>
                <a:highlight>
                  <a:srgbClr val="FFFFFF"/>
                </a:highlight>
                <a:latin typeface="Courier New"/>
                <a:ea typeface="Courier New"/>
                <a:cs typeface="Courier New"/>
                <a:sym typeface="Courier New"/>
              </a:rPr>
              <a:t>"Volvo"</a:t>
            </a:r>
            <a:r>
              <a:rPr lang="es-ES" sz="1150">
                <a:solidFill>
                  <a:srgbClr val="999999"/>
                </a:solidFill>
                <a:highlight>
                  <a:srgbClr val="FFFFFF"/>
                </a:highlight>
                <a:latin typeface="Courier New"/>
                <a:ea typeface="Courier New"/>
                <a:cs typeface="Courier New"/>
                <a:sym typeface="Courier New"/>
              </a:rPr>
              <a:t>,</a:t>
            </a:r>
            <a:r>
              <a:rPr lang="es-ES" sz="1150">
                <a:solidFill>
                  <a:schemeClr val="dk1"/>
                </a:solidFill>
                <a:highlight>
                  <a:srgbClr val="FFFFFF"/>
                </a:highlight>
                <a:latin typeface="Courier New"/>
                <a:ea typeface="Courier New"/>
                <a:cs typeface="Courier New"/>
                <a:sym typeface="Courier New"/>
              </a:rPr>
              <a:t> </a:t>
            </a:r>
            <a:r>
              <a:rPr lang="es-ES" sz="1150">
                <a:solidFill>
                  <a:srgbClr val="669900"/>
                </a:solidFill>
                <a:highlight>
                  <a:srgbClr val="FFFFFF"/>
                </a:highlight>
                <a:latin typeface="Courier New"/>
                <a:ea typeface="Courier New"/>
                <a:cs typeface="Courier New"/>
                <a:sym typeface="Courier New"/>
              </a:rPr>
              <a:t>"Taunus"</a:t>
            </a:r>
            <a:r>
              <a:rPr lang="es-ES" sz="1150">
                <a:solidFill>
                  <a:srgbClr val="999999"/>
                </a:solidFill>
                <a:highlight>
                  <a:srgbClr val="FFFFFF"/>
                </a:highlight>
                <a:latin typeface="Courier New"/>
                <a:ea typeface="Courier New"/>
                <a:cs typeface="Courier New"/>
                <a:sym typeface="Courier New"/>
              </a:rPr>
              <a:t>,</a:t>
            </a:r>
            <a:r>
              <a:rPr lang="es-ES" sz="1150">
                <a:solidFill>
                  <a:schemeClr val="dk1"/>
                </a:solidFill>
                <a:highlight>
                  <a:srgbClr val="FFFFFF"/>
                </a:highlight>
                <a:latin typeface="Courier New"/>
                <a:ea typeface="Courier New"/>
                <a:cs typeface="Courier New"/>
                <a:sym typeface="Courier New"/>
              </a:rPr>
              <a:t> </a:t>
            </a:r>
            <a:r>
              <a:rPr lang="es-ES" sz="1150">
                <a:solidFill>
                  <a:srgbClr val="669900"/>
                </a:solidFill>
                <a:highlight>
                  <a:srgbClr val="FFFFFF"/>
                </a:highlight>
                <a:latin typeface="Courier New"/>
                <a:ea typeface="Courier New"/>
                <a:cs typeface="Courier New"/>
                <a:sym typeface="Courier New"/>
              </a:rPr>
              <a:t>"Toyota"</a:t>
            </a:r>
            <a:r>
              <a:rPr lang="es-ES" sz="1150">
                <a:solidFill>
                  <a:srgbClr val="999999"/>
                </a:solidFill>
                <a:highlight>
                  <a:srgbClr val="FFFFFF"/>
                </a:highlight>
                <a:latin typeface="Courier New"/>
                <a:ea typeface="Courier New"/>
                <a:cs typeface="Courier New"/>
                <a:sym typeface="Courier New"/>
              </a:rPr>
              <a:t>,</a:t>
            </a:r>
            <a:r>
              <a:rPr lang="es-ES" sz="1150">
                <a:solidFill>
                  <a:schemeClr val="dk1"/>
                </a:solidFill>
                <a:highlight>
                  <a:srgbClr val="FFFFFF"/>
                </a:highlight>
                <a:latin typeface="Courier New"/>
                <a:ea typeface="Courier New"/>
                <a:cs typeface="Courier New"/>
                <a:sym typeface="Courier New"/>
              </a:rPr>
              <a:t> </a:t>
            </a:r>
            <a:r>
              <a:rPr lang="es-ES" sz="1150">
                <a:solidFill>
                  <a:srgbClr val="669900"/>
                </a:solidFill>
                <a:highlight>
                  <a:srgbClr val="FFFFFF"/>
                </a:highlight>
                <a:latin typeface="Courier New"/>
                <a:ea typeface="Courier New"/>
                <a:cs typeface="Courier New"/>
                <a:sym typeface="Courier New"/>
              </a:rPr>
              <a:t>"Torino",”Dodge”</a:t>
            </a:r>
            <a:r>
              <a:rPr lang="es-ES"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a:p>
            <a:pPr indent="0" lvl="0" marL="0" marR="152400" rtl="0" algn="l">
              <a:lnSpc>
                <a:spcPct val="115000"/>
              </a:lnSpc>
              <a:spcBef>
                <a:spcPts val="0"/>
              </a:spcBef>
              <a:spcAft>
                <a:spcPts val="0"/>
              </a:spcAft>
              <a:buNone/>
            </a:pPr>
            <a:r>
              <a:rPr lang="es-ES" sz="1150">
                <a:solidFill>
                  <a:srgbClr val="999999"/>
                </a:solidFill>
                <a:highlight>
                  <a:srgbClr val="FFFFFF"/>
                </a:highlight>
                <a:latin typeface="Courier New"/>
                <a:ea typeface="Courier New"/>
                <a:cs typeface="Courier New"/>
                <a:sym typeface="Courier New"/>
              </a:rPr>
              <a:t>//Declaro un contador</a:t>
            </a:r>
            <a:endParaRPr sz="1150">
              <a:solidFill>
                <a:srgbClr val="999999"/>
              </a:solidFill>
              <a:highlight>
                <a:srgbClr val="FFFFFF"/>
              </a:highlight>
              <a:latin typeface="Courier New"/>
              <a:ea typeface="Courier New"/>
              <a:cs typeface="Courier New"/>
              <a:sym typeface="Courier New"/>
            </a:endParaRPr>
          </a:p>
          <a:p>
            <a:pPr indent="0" lvl="0" marL="0" marR="152400" rtl="0" algn="l">
              <a:lnSpc>
                <a:spcPct val="115000"/>
              </a:lnSpc>
              <a:spcBef>
                <a:spcPts val="0"/>
              </a:spcBef>
              <a:spcAft>
                <a:spcPts val="0"/>
              </a:spcAft>
              <a:buNone/>
            </a:pPr>
            <a:r>
              <a:rPr lang="es-ES" sz="1150">
                <a:solidFill>
                  <a:srgbClr val="DD4A68"/>
                </a:solidFill>
                <a:highlight>
                  <a:srgbClr val="FFFFFF"/>
                </a:highlight>
                <a:latin typeface="Courier New"/>
                <a:ea typeface="Courier New"/>
                <a:cs typeface="Courier New"/>
                <a:sym typeface="Courier New"/>
              </a:rPr>
              <a:t>int</a:t>
            </a:r>
            <a:r>
              <a:rPr lang="es-ES" sz="1150">
                <a:solidFill>
                  <a:srgbClr val="999999"/>
                </a:solidFill>
                <a:highlight>
                  <a:srgbClr val="FFFFFF"/>
                </a:highlight>
                <a:latin typeface="Courier New"/>
                <a:ea typeface="Courier New"/>
                <a:cs typeface="Courier New"/>
                <a:sym typeface="Courier New"/>
              </a:rPr>
              <a:t> </a:t>
            </a:r>
            <a:r>
              <a:rPr lang="es-ES" sz="1150">
                <a:solidFill>
                  <a:srgbClr val="0077AA"/>
                </a:solidFill>
                <a:highlight>
                  <a:srgbClr val="FFFFFF"/>
                </a:highlight>
                <a:latin typeface="Courier New"/>
                <a:ea typeface="Courier New"/>
                <a:cs typeface="Courier New"/>
                <a:sym typeface="Courier New"/>
              </a:rPr>
              <a:t>cont</a:t>
            </a:r>
            <a:r>
              <a:rPr lang="es-ES" sz="1150">
                <a:solidFill>
                  <a:srgbClr val="999999"/>
                </a:solidFill>
                <a:highlight>
                  <a:srgbClr val="FFFFFF"/>
                </a:highlight>
                <a:latin typeface="Courier New"/>
                <a:ea typeface="Courier New"/>
                <a:cs typeface="Courier New"/>
                <a:sym typeface="Courier New"/>
              </a:rPr>
              <a:t> = 1;</a:t>
            </a:r>
            <a:endParaRPr sz="1150">
              <a:solidFill>
                <a:srgbClr val="999999"/>
              </a:solidFill>
              <a:highlight>
                <a:srgbClr val="FFFFFF"/>
              </a:highlight>
              <a:latin typeface="Courier New"/>
              <a:ea typeface="Courier New"/>
              <a:cs typeface="Courier New"/>
              <a:sym typeface="Courier New"/>
            </a:endParaRPr>
          </a:p>
          <a:p>
            <a:pPr indent="0" lvl="0" marL="0" marR="152400" rtl="0" algn="l">
              <a:lnSpc>
                <a:spcPct val="115000"/>
              </a:lnSpc>
              <a:spcBef>
                <a:spcPts val="0"/>
              </a:spcBef>
              <a:spcAft>
                <a:spcPts val="0"/>
              </a:spcAft>
              <a:buNone/>
            </a:pPr>
            <a:r>
              <a:t/>
            </a:r>
            <a:endParaRPr sz="1150">
              <a:solidFill>
                <a:srgbClr val="999999"/>
              </a:solidFill>
              <a:highlight>
                <a:srgbClr val="FFFFFF"/>
              </a:highlight>
              <a:latin typeface="Courier New"/>
              <a:ea typeface="Courier New"/>
              <a:cs typeface="Courier New"/>
              <a:sym typeface="Courier New"/>
            </a:endParaRPr>
          </a:p>
          <a:p>
            <a:pPr indent="0" lvl="0" marL="0" marR="152400" rtl="0" algn="l">
              <a:lnSpc>
                <a:spcPct val="115000"/>
              </a:lnSpc>
              <a:spcBef>
                <a:spcPts val="0"/>
              </a:spcBef>
              <a:spcAft>
                <a:spcPts val="0"/>
              </a:spcAft>
              <a:buNone/>
            </a:pPr>
            <a:r>
              <a:rPr lang="es-ES" sz="1150">
                <a:solidFill>
                  <a:srgbClr val="999999"/>
                </a:solidFill>
                <a:highlight>
                  <a:srgbClr val="FFFFFF"/>
                </a:highlight>
                <a:latin typeface="Courier New"/>
                <a:ea typeface="Courier New"/>
                <a:cs typeface="Courier New"/>
                <a:sym typeface="Courier New"/>
              </a:rPr>
              <a:t>//Bucle for-each para imprimir en consola los elementos del array</a:t>
            </a:r>
            <a:endParaRPr sz="1150">
              <a:solidFill>
                <a:srgbClr val="999999"/>
              </a:solidFill>
              <a:highlight>
                <a:srgbClr val="FFFFFF"/>
              </a:highlight>
              <a:latin typeface="Courier New"/>
              <a:ea typeface="Courier New"/>
              <a:cs typeface="Courier New"/>
              <a:sym typeface="Courier New"/>
            </a:endParaRPr>
          </a:p>
          <a:p>
            <a:pPr indent="0" lvl="0" marL="0" marR="152400" rtl="0" algn="l">
              <a:lnSpc>
                <a:spcPct val="115000"/>
              </a:lnSpc>
              <a:spcBef>
                <a:spcPts val="0"/>
              </a:spcBef>
              <a:spcAft>
                <a:spcPts val="0"/>
              </a:spcAft>
              <a:buNone/>
            </a:pPr>
            <a:r>
              <a:t/>
            </a:r>
            <a:endParaRPr sz="1150">
              <a:solidFill>
                <a:srgbClr val="0077AA"/>
              </a:solidFill>
              <a:highlight>
                <a:srgbClr val="FFFFFF"/>
              </a:highlight>
              <a:latin typeface="Courier New"/>
              <a:ea typeface="Courier New"/>
              <a:cs typeface="Courier New"/>
              <a:sym typeface="Courier New"/>
            </a:endParaRPr>
          </a:p>
          <a:p>
            <a:pPr indent="0" lvl="0" marL="0" marR="152400" rtl="0" algn="l">
              <a:lnSpc>
                <a:spcPct val="115000"/>
              </a:lnSpc>
              <a:spcBef>
                <a:spcPts val="0"/>
              </a:spcBef>
              <a:spcAft>
                <a:spcPts val="0"/>
              </a:spcAft>
              <a:buNone/>
            </a:pPr>
            <a:r>
              <a:rPr lang="es-ES" sz="1150">
                <a:solidFill>
                  <a:srgbClr val="0077AA"/>
                </a:solidFill>
                <a:highlight>
                  <a:srgbClr val="FFFFFF"/>
                </a:highlight>
                <a:latin typeface="Courier New"/>
                <a:ea typeface="Courier New"/>
                <a:cs typeface="Courier New"/>
                <a:sym typeface="Courier New"/>
              </a:rPr>
              <a:t>for</a:t>
            </a:r>
            <a:r>
              <a:rPr lang="es-ES" sz="1150">
                <a:solidFill>
                  <a:schemeClr val="dk1"/>
                </a:solidFill>
                <a:highlight>
                  <a:srgbClr val="FFFFFF"/>
                </a:highlight>
                <a:latin typeface="Courier New"/>
                <a:ea typeface="Courier New"/>
                <a:cs typeface="Courier New"/>
                <a:sym typeface="Courier New"/>
              </a:rPr>
              <a:t> </a:t>
            </a:r>
            <a:r>
              <a:rPr lang="es-ES" sz="1150">
                <a:solidFill>
                  <a:srgbClr val="999999"/>
                </a:solidFill>
                <a:highlight>
                  <a:srgbClr val="FFFFFF"/>
                </a:highlight>
                <a:latin typeface="Courier New"/>
                <a:ea typeface="Courier New"/>
                <a:cs typeface="Courier New"/>
                <a:sym typeface="Courier New"/>
              </a:rPr>
              <a:t>(</a:t>
            </a:r>
            <a:r>
              <a:rPr lang="es-ES" sz="1150">
                <a:solidFill>
                  <a:srgbClr val="DD4A68"/>
                </a:solidFill>
                <a:highlight>
                  <a:srgbClr val="FFFFFF"/>
                </a:highlight>
                <a:latin typeface="Courier New"/>
                <a:ea typeface="Courier New"/>
                <a:cs typeface="Courier New"/>
                <a:sym typeface="Courier New"/>
              </a:rPr>
              <a:t>String</a:t>
            </a:r>
            <a:r>
              <a:rPr lang="es-ES" sz="1150">
                <a:solidFill>
                  <a:schemeClr val="dk1"/>
                </a:solidFill>
                <a:highlight>
                  <a:srgbClr val="FFFFFF"/>
                </a:highlight>
                <a:latin typeface="Courier New"/>
                <a:ea typeface="Courier New"/>
                <a:cs typeface="Courier New"/>
                <a:sym typeface="Courier New"/>
              </a:rPr>
              <a:t> i </a:t>
            </a:r>
            <a:r>
              <a:rPr lang="es-ES" sz="1150">
                <a:solidFill>
                  <a:srgbClr val="9A6E3A"/>
                </a:solidFill>
                <a:highlight>
                  <a:srgbClr val="FFFFFF"/>
                </a:highlight>
                <a:latin typeface="Courier New"/>
                <a:ea typeface="Courier New"/>
                <a:cs typeface="Courier New"/>
                <a:sym typeface="Courier New"/>
              </a:rPr>
              <a:t>:</a:t>
            </a:r>
            <a:r>
              <a:rPr lang="es-ES" sz="1150">
                <a:solidFill>
                  <a:schemeClr val="dk1"/>
                </a:solidFill>
                <a:highlight>
                  <a:srgbClr val="FFFFFF"/>
                </a:highlight>
                <a:latin typeface="Courier New"/>
                <a:ea typeface="Courier New"/>
                <a:cs typeface="Courier New"/>
                <a:sym typeface="Courier New"/>
              </a:rPr>
              <a:t> autos</a:t>
            </a:r>
            <a:r>
              <a:rPr lang="es-ES" sz="1150">
                <a:solidFill>
                  <a:srgbClr val="999999"/>
                </a:solidFill>
                <a:highlight>
                  <a:srgbClr val="FFFFFF"/>
                </a:highlight>
                <a:latin typeface="Courier New"/>
                <a:ea typeface="Courier New"/>
                <a:cs typeface="Courier New"/>
                <a:sym typeface="Courier New"/>
              </a:rPr>
              <a:t>)</a:t>
            </a:r>
            <a:r>
              <a:rPr lang="es-ES" sz="1150">
                <a:solidFill>
                  <a:schemeClr val="dk1"/>
                </a:solidFill>
                <a:highlight>
                  <a:srgbClr val="FFFFFF"/>
                </a:highlight>
                <a:latin typeface="Courier New"/>
                <a:ea typeface="Courier New"/>
                <a:cs typeface="Courier New"/>
                <a:sym typeface="Courier New"/>
              </a:rPr>
              <a:t> </a:t>
            </a:r>
            <a:r>
              <a:rPr lang="es-ES"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152400" rtl="0" algn="l">
              <a:lnSpc>
                <a:spcPct val="115000"/>
              </a:lnSpc>
              <a:spcBef>
                <a:spcPts val="0"/>
              </a:spcBef>
              <a:spcAft>
                <a:spcPts val="0"/>
              </a:spcAft>
              <a:buNone/>
            </a:pPr>
            <a:r>
              <a:rPr lang="es-ES" sz="1150">
                <a:solidFill>
                  <a:schemeClr val="dk1"/>
                </a:solidFill>
                <a:highlight>
                  <a:srgbClr val="FFFFFF"/>
                </a:highlight>
                <a:latin typeface="Courier New"/>
                <a:ea typeface="Courier New"/>
                <a:cs typeface="Courier New"/>
                <a:sym typeface="Courier New"/>
              </a:rPr>
              <a:t>  </a:t>
            </a:r>
            <a:r>
              <a:rPr lang="es-ES" sz="1150">
                <a:solidFill>
                  <a:srgbClr val="DD4A68"/>
                </a:solidFill>
                <a:highlight>
                  <a:srgbClr val="FFFFFF"/>
                </a:highlight>
                <a:latin typeface="Courier New"/>
                <a:ea typeface="Courier New"/>
                <a:cs typeface="Courier New"/>
                <a:sym typeface="Courier New"/>
              </a:rPr>
              <a:t>System</a:t>
            </a:r>
            <a:r>
              <a:rPr lang="es-ES" sz="1150">
                <a:solidFill>
                  <a:srgbClr val="999999"/>
                </a:solidFill>
                <a:highlight>
                  <a:srgbClr val="FFFFFF"/>
                </a:highlight>
                <a:latin typeface="Courier New"/>
                <a:ea typeface="Courier New"/>
                <a:cs typeface="Courier New"/>
                <a:sym typeface="Courier New"/>
              </a:rPr>
              <a:t>.</a:t>
            </a:r>
            <a:r>
              <a:rPr lang="es-ES" sz="1150">
                <a:solidFill>
                  <a:schemeClr val="dk1"/>
                </a:solidFill>
                <a:highlight>
                  <a:srgbClr val="FFFFFF"/>
                </a:highlight>
                <a:latin typeface="Courier New"/>
                <a:ea typeface="Courier New"/>
                <a:cs typeface="Courier New"/>
                <a:sym typeface="Courier New"/>
              </a:rPr>
              <a:t>out</a:t>
            </a:r>
            <a:r>
              <a:rPr lang="es-ES" sz="1150">
                <a:solidFill>
                  <a:srgbClr val="999999"/>
                </a:solidFill>
                <a:highlight>
                  <a:srgbClr val="FFFFFF"/>
                </a:highlight>
                <a:latin typeface="Courier New"/>
                <a:ea typeface="Courier New"/>
                <a:cs typeface="Courier New"/>
                <a:sym typeface="Courier New"/>
              </a:rPr>
              <a:t>.</a:t>
            </a:r>
            <a:r>
              <a:rPr lang="es-ES" sz="1150">
                <a:solidFill>
                  <a:srgbClr val="DD4A68"/>
                </a:solidFill>
                <a:highlight>
                  <a:srgbClr val="FFFFFF"/>
                </a:highlight>
                <a:latin typeface="Courier New"/>
                <a:ea typeface="Courier New"/>
                <a:cs typeface="Courier New"/>
                <a:sym typeface="Courier New"/>
              </a:rPr>
              <a:t>println</a:t>
            </a:r>
            <a:r>
              <a:rPr lang="es-ES" sz="1150">
                <a:solidFill>
                  <a:srgbClr val="333333"/>
                </a:solidFill>
                <a:highlight>
                  <a:srgbClr val="FFFFFF"/>
                </a:highlight>
                <a:latin typeface="Courier New"/>
                <a:ea typeface="Courier New"/>
                <a:cs typeface="Courier New"/>
                <a:sym typeface="Courier New"/>
              </a:rPr>
              <a:t>(“El elemento ”+(i+1) “del array autos es ”+ i);</a:t>
            </a:r>
            <a:endParaRPr sz="1150">
              <a:solidFill>
                <a:srgbClr val="333333"/>
              </a:solidFill>
              <a:highlight>
                <a:srgbClr val="FFFFFF"/>
              </a:highlight>
              <a:latin typeface="Courier New"/>
              <a:ea typeface="Courier New"/>
              <a:cs typeface="Courier New"/>
              <a:sym typeface="Courier New"/>
            </a:endParaRPr>
          </a:p>
          <a:p>
            <a:pPr indent="0" lvl="0" marL="0" marR="152400" rtl="0" algn="l">
              <a:lnSpc>
                <a:spcPct val="115000"/>
              </a:lnSpc>
              <a:spcBef>
                <a:spcPts val="0"/>
              </a:spcBef>
              <a:spcAft>
                <a:spcPts val="0"/>
              </a:spcAft>
              <a:buNone/>
            </a:pPr>
            <a:r>
              <a:rPr lang="es-ES" sz="1150">
                <a:solidFill>
                  <a:srgbClr val="333333"/>
                </a:solidFill>
                <a:highlight>
                  <a:srgbClr val="FFFFFF"/>
                </a:highlight>
                <a:latin typeface="Courier New"/>
                <a:ea typeface="Courier New"/>
                <a:cs typeface="Courier New"/>
                <a:sym typeface="Courier New"/>
              </a:rPr>
              <a:t>  cont ++;</a:t>
            </a:r>
            <a:endParaRPr sz="1150">
              <a:solidFill>
                <a:srgbClr val="333333"/>
              </a:solidFill>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0"/>
              </a:spcAft>
              <a:buNone/>
            </a:pPr>
            <a:r>
              <a:rPr lang="es-ES"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a:p>
            <a:pPr indent="0" lvl="0" marL="0" marR="152400" rtl="0" algn="l">
              <a:spcBef>
                <a:spcPts val="1200"/>
              </a:spcBef>
              <a:spcAft>
                <a:spcPts val="0"/>
              </a:spcAft>
              <a:buNone/>
            </a:pPr>
            <a:r>
              <a:rPr lang="es-ES" sz="1150">
                <a:solidFill>
                  <a:srgbClr val="DD4A68"/>
                </a:solidFill>
                <a:highlight>
                  <a:srgbClr val="FFFFFF"/>
                </a:highlight>
                <a:latin typeface="Courier New"/>
                <a:ea typeface="Courier New"/>
                <a:cs typeface="Courier New"/>
                <a:sym typeface="Courier New"/>
              </a:rPr>
              <a:t>System</a:t>
            </a:r>
            <a:r>
              <a:rPr lang="es-ES" sz="1150">
                <a:solidFill>
                  <a:srgbClr val="999999"/>
                </a:solidFill>
                <a:highlight>
                  <a:srgbClr val="FFFFFF"/>
                </a:highlight>
                <a:latin typeface="Courier New"/>
                <a:ea typeface="Courier New"/>
                <a:cs typeface="Courier New"/>
                <a:sym typeface="Courier New"/>
              </a:rPr>
              <a:t>.</a:t>
            </a:r>
            <a:r>
              <a:rPr lang="es-ES" sz="1150">
                <a:solidFill>
                  <a:schemeClr val="dk1"/>
                </a:solidFill>
                <a:highlight>
                  <a:srgbClr val="FFFFFF"/>
                </a:highlight>
                <a:latin typeface="Courier New"/>
                <a:ea typeface="Courier New"/>
                <a:cs typeface="Courier New"/>
                <a:sym typeface="Courier New"/>
              </a:rPr>
              <a:t>out</a:t>
            </a:r>
            <a:r>
              <a:rPr lang="es-ES" sz="1150">
                <a:solidFill>
                  <a:srgbClr val="999999"/>
                </a:solidFill>
                <a:highlight>
                  <a:srgbClr val="FFFFFF"/>
                </a:highlight>
                <a:latin typeface="Courier New"/>
                <a:ea typeface="Courier New"/>
                <a:cs typeface="Courier New"/>
                <a:sym typeface="Courier New"/>
              </a:rPr>
              <a:t>.</a:t>
            </a:r>
            <a:r>
              <a:rPr lang="es-ES" sz="1150">
                <a:solidFill>
                  <a:srgbClr val="DD4A68"/>
                </a:solidFill>
                <a:highlight>
                  <a:srgbClr val="FFFFFF"/>
                </a:highlight>
                <a:latin typeface="Courier New"/>
                <a:ea typeface="Courier New"/>
                <a:cs typeface="Courier New"/>
                <a:sym typeface="Courier New"/>
              </a:rPr>
              <a:t>println</a:t>
            </a:r>
            <a:r>
              <a:rPr lang="es-ES" sz="1150">
                <a:solidFill>
                  <a:srgbClr val="333333"/>
                </a:solidFill>
                <a:highlight>
                  <a:srgbClr val="FFFFFF"/>
                </a:highlight>
                <a:latin typeface="Courier New"/>
                <a:ea typeface="Courier New"/>
                <a:cs typeface="Courier New"/>
                <a:sym typeface="Courier New"/>
              </a:rPr>
              <a:t>(“*** El programa ha finalizado ***”);</a:t>
            </a:r>
            <a:endParaRPr sz="1150">
              <a:solidFill>
                <a:srgbClr val="999999"/>
              </a:solidFill>
              <a:highlight>
                <a:srgbClr val="FFFFFF"/>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594d24d5e9_0_59"/>
          <p:cNvSpPr txBox="1"/>
          <p:nvPr>
            <p:ph type="ctrTitle"/>
          </p:nvPr>
        </p:nvSpPr>
        <p:spPr>
          <a:xfrm>
            <a:off x="550350" y="1786500"/>
            <a:ext cx="80433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000"/>
              <a:buNone/>
            </a:pPr>
            <a:r>
              <a:rPr lang="es-ES"/>
              <a:t>Desafío de clase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594d24d5e9_0_64"/>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b="1" lang="es-ES" sz="2840">
                <a:solidFill>
                  <a:schemeClr val="dk2"/>
                </a:solidFill>
                <a:latin typeface="Montserrat"/>
                <a:ea typeface="Montserrat"/>
                <a:cs typeface="Montserrat"/>
                <a:sym typeface="Montserrat"/>
              </a:rPr>
              <a:t>Desafío de clase - 1</a:t>
            </a:r>
            <a:endParaRPr b="1" sz="2840">
              <a:solidFill>
                <a:schemeClr val="dk2"/>
              </a:solidFill>
              <a:latin typeface="Montserrat"/>
              <a:ea typeface="Montserrat"/>
              <a:cs typeface="Montserrat"/>
              <a:sym typeface="Montserrat"/>
            </a:endParaRPr>
          </a:p>
        </p:txBody>
      </p:sp>
      <p:sp>
        <p:nvSpPr>
          <p:cNvPr id="393" name="Google Shape;393;g1594d24d5e9_0_64"/>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ES" sz="2300"/>
              <a:t>Hacer un array que me permita la carga por teclado de 10 notas de clases, terminada la carga arrojará, las notas cargadas y el promedio de ellas.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45f6266b16_0_99"/>
          <p:cNvSpPr txBox="1"/>
          <p:nvPr>
            <p:ph type="ctrTitle"/>
          </p:nvPr>
        </p:nvSpPr>
        <p:spPr>
          <a:xfrm>
            <a:off x="311700" y="1226800"/>
            <a:ext cx="8520600" cy="6111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ES"/>
              <a:t>Formulario de presentismo</a:t>
            </a:r>
            <a:endParaRPr/>
          </a:p>
        </p:txBody>
      </p:sp>
      <p:sp>
        <p:nvSpPr>
          <p:cNvPr id="215" name="Google Shape;215;g145f6266b16_0_99"/>
          <p:cNvSpPr txBox="1"/>
          <p:nvPr/>
        </p:nvSpPr>
        <p:spPr>
          <a:xfrm>
            <a:off x="669675" y="1990425"/>
            <a:ext cx="80547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chemeClr val="dk1"/>
              </a:buClr>
              <a:buSzPts val="1100"/>
              <a:buFont typeface="Arial"/>
              <a:buNone/>
            </a:pPr>
            <a:r>
              <a:rPr b="1" i="0" lang="es-ES" sz="1800" u="none" cap="none" strike="noStrike">
                <a:solidFill>
                  <a:schemeClr val="dk2"/>
                </a:solidFill>
                <a:latin typeface="Montserrat"/>
                <a:ea typeface="Montserrat"/>
                <a:cs typeface="Montserrat"/>
                <a:sym typeface="Montserrat"/>
              </a:rPr>
              <a:t>Link</a:t>
            </a:r>
            <a:r>
              <a:rPr b="0" i="0" lang="es-ES" sz="1800" u="none" cap="none" strike="noStrike">
                <a:solidFill>
                  <a:schemeClr val="dk2"/>
                </a:solidFill>
                <a:latin typeface="Montserrat"/>
                <a:ea typeface="Montserrat"/>
                <a:cs typeface="Montserrat"/>
                <a:sym typeface="Montserrat"/>
              </a:rPr>
              <a:t>: </a:t>
            </a:r>
            <a:r>
              <a:rPr b="0" i="0" lang="es-ES" sz="18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https://docs.google.com/forms/d/e/1FAIpQLSfZseT9YjG11fsX9lVbH9AV5zkiDa80pjozZsILiqMSrhI0lg/viewform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594d24d5e9_0_74"/>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b="1" lang="es-ES" sz="2840">
                <a:solidFill>
                  <a:schemeClr val="dk2"/>
                </a:solidFill>
                <a:latin typeface="Montserrat"/>
                <a:ea typeface="Montserrat"/>
                <a:cs typeface="Montserrat"/>
                <a:sym typeface="Montserrat"/>
              </a:rPr>
              <a:t>Desafío de clase - 2</a:t>
            </a:r>
            <a:endParaRPr b="1" sz="2840">
              <a:solidFill>
                <a:schemeClr val="dk2"/>
              </a:solidFill>
              <a:latin typeface="Montserrat"/>
              <a:ea typeface="Montserrat"/>
              <a:cs typeface="Montserrat"/>
              <a:sym typeface="Montserrat"/>
            </a:endParaRPr>
          </a:p>
        </p:txBody>
      </p:sp>
      <p:sp>
        <p:nvSpPr>
          <p:cNvPr id="399" name="Google Shape;399;g1594d24d5e9_0_74"/>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74650" lvl="0" marL="457200" rtl="0" algn="l">
              <a:lnSpc>
                <a:spcPct val="115000"/>
              </a:lnSpc>
              <a:spcBef>
                <a:spcPts val="0"/>
              </a:spcBef>
              <a:spcAft>
                <a:spcPts val="0"/>
              </a:spcAft>
              <a:buSzPts val="2300"/>
              <a:buChar char="●"/>
            </a:pPr>
            <a:r>
              <a:rPr lang="es-ES" sz="2300"/>
              <a:t>Programar una aplicación que utilice un arraylist para cargar un listado de cosas a comprar en el supermercado.</a:t>
            </a:r>
            <a:endParaRPr sz="2300"/>
          </a:p>
          <a:p>
            <a:pPr indent="-374650" lvl="0" marL="457200" rtl="0" algn="l">
              <a:lnSpc>
                <a:spcPct val="115000"/>
              </a:lnSpc>
              <a:spcBef>
                <a:spcPts val="0"/>
              </a:spcBef>
              <a:spcAft>
                <a:spcPts val="0"/>
              </a:spcAft>
              <a:buSzPts val="2300"/>
              <a:buChar char="●"/>
            </a:pPr>
            <a:r>
              <a:rPr lang="es-ES" sz="2300"/>
              <a:t>Permitir al usuario cargar en un buscador el producto y si el producto está en el listado que arroje un aviso “Si, tenés que comprar el producto”</a:t>
            </a:r>
            <a:endParaRPr sz="23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594d24d5e9_0_69"/>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b="1" lang="es-ES" sz="2840">
                <a:solidFill>
                  <a:schemeClr val="dk2"/>
                </a:solidFill>
                <a:latin typeface="Montserrat"/>
                <a:ea typeface="Montserrat"/>
                <a:cs typeface="Montserrat"/>
                <a:sym typeface="Montserrat"/>
              </a:rPr>
              <a:t>Desafío de clase 3</a:t>
            </a:r>
            <a:endParaRPr b="1" sz="2840">
              <a:solidFill>
                <a:schemeClr val="dk2"/>
              </a:solidFill>
              <a:latin typeface="Montserrat"/>
              <a:ea typeface="Montserrat"/>
              <a:cs typeface="Montserrat"/>
              <a:sym typeface="Montserrat"/>
            </a:endParaRPr>
          </a:p>
        </p:txBody>
      </p:sp>
      <p:sp>
        <p:nvSpPr>
          <p:cNvPr id="405" name="Google Shape;405;g1594d24d5e9_0_69"/>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lang="es-ES" sz="2300"/>
              <a:t>Hacer un array que me permita la carga por teclado el tamaño del arreglo, luego cargar datos, terminada la carga arrojará, los datos cargados.</a:t>
            </a:r>
            <a:endParaRPr sz="2300"/>
          </a:p>
          <a:p>
            <a:pPr indent="0" lvl="0" marL="0" rtl="0" algn="l">
              <a:lnSpc>
                <a:spcPct val="115000"/>
              </a:lnSpc>
              <a:spcBef>
                <a:spcPts val="0"/>
              </a:spcBef>
              <a:spcAft>
                <a:spcPts val="0"/>
              </a:spcAft>
              <a:buClr>
                <a:schemeClr val="dk1"/>
              </a:buClr>
              <a:buSzPts val="1100"/>
              <a:buFont typeface="Arial"/>
              <a:buNone/>
            </a:pPr>
            <a:r>
              <a:t/>
            </a:r>
            <a:endParaRPr sz="2300"/>
          </a:p>
          <a:p>
            <a:pPr indent="0" lvl="0" marL="0" rtl="0" algn="l">
              <a:lnSpc>
                <a:spcPct val="115000"/>
              </a:lnSpc>
              <a:spcBef>
                <a:spcPts val="0"/>
              </a:spcBef>
              <a:spcAft>
                <a:spcPts val="0"/>
              </a:spcAft>
              <a:buSzPts val="1800"/>
              <a:buNone/>
            </a:pPr>
            <a:r>
              <a:t/>
            </a:r>
            <a:endParaRPr sz="23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43639c0bdb_1_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s-ES" sz="2630">
                <a:solidFill>
                  <a:schemeClr val="dk2"/>
                </a:solidFill>
                <a:latin typeface="Montserrat"/>
                <a:ea typeface="Montserrat"/>
                <a:cs typeface="Montserrat"/>
                <a:sym typeface="Montserrat"/>
              </a:rPr>
              <a:t>Herramientas que utilizamos en clases</a:t>
            </a:r>
            <a:endParaRPr b="1" sz="2630">
              <a:solidFill>
                <a:schemeClr val="dk2"/>
              </a:solidFill>
              <a:latin typeface="Montserrat"/>
              <a:ea typeface="Montserrat"/>
              <a:cs typeface="Montserrat"/>
              <a:sym typeface="Montserrat"/>
            </a:endParaRPr>
          </a:p>
        </p:txBody>
      </p:sp>
      <p:sp>
        <p:nvSpPr>
          <p:cNvPr id="411" name="Google Shape;411;g143639c0bdb_1_24"/>
          <p:cNvSpPr txBox="1"/>
          <p:nvPr/>
        </p:nvSpPr>
        <p:spPr>
          <a:xfrm>
            <a:off x="3353875" y="1915363"/>
            <a:ext cx="491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dk2"/>
                </a:solidFill>
                <a:highlight>
                  <a:srgbClr val="FFFFFF"/>
                </a:highlight>
                <a:latin typeface="Montserrat"/>
                <a:ea typeface="Montserrat"/>
                <a:cs typeface="Montserrat"/>
                <a:sym typeface="Montserrat"/>
              </a:rPr>
              <a:t>IDE IntelliJ o VSCode+plugins</a:t>
            </a:r>
            <a:endParaRPr b="1" i="0" sz="1400" u="none" cap="none" strike="noStrike">
              <a:solidFill>
                <a:schemeClr val="dk2"/>
              </a:solidFill>
              <a:latin typeface="Montserrat"/>
              <a:ea typeface="Montserrat"/>
              <a:cs typeface="Montserrat"/>
              <a:sym typeface="Montserrat"/>
            </a:endParaRPr>
          </a:p>
        </p:txBody>
      </p:sp>
      <p:pic>
        <p:nvPicPr>
          <p:cNvPr id="412" name="Google Shape;412;g143639c0bdb_1_24"/>
          <p:cNvPicPr preferRelativeResize="0"/>
          <p:nvPr/>
        </p:nvPicPr>
        <p:blipFill rotWithShape="1">
          <a:blip r:embed="rId3">
            <a:alphaModFix/>
          </a:blip>
          <a:srcRect b="20647" l="29948" r="29847" t="19693"/>
          <a:stretch/>
        </p:blipFill>
        <p:spPr>
          <a:xfrm>
            <a:off x="431800" y="1567850"/>
            <a:ext cx="1070616" cy="1095224"/>
          </a:xfrm>
          <a:prstGeom prst="rect">
            <a:avLst/>
          </a:prstGeom>
          <a:noFill/>
          <a:ln>
            <a:noFill/>
          </a:ln>
          <a:effectLst>
            <a:outerShdw blurRad="200025" rotWithShape="0" algn="bl" dir="2760000" dist="95250">
              <a:srgbClr val="000000">
                <a:alpha val="40000"/>
              </a:srgbClr>
            </a:outerShdw>
          </a:effectLst>
        </p:spPr>
      </p:pic>
      <p:pic>
        <p:nvPicPr>
          <p:cNvPr id="413" name="Google Shape;413;g143639c0bdb_1_24"/>
          <p:cNvPicPr preferRelativeResize="0"/>
          <p:nvPr/>
        </p:nvPicPr>
        <p:blipFill rotWithShape="1">
          <a:blip r:embed="rId4">
            <a:alphaModFix/>
          </a:blip>
          <a:srcRect b="0" l="0" r="0" t="0"/>
          <a:stretch/>
        </p:blipFill>
        <p:spPr>
          <a:xfrm>
            <a:off x="1966682" y="1654000"/>
            <a:ext cx="922936" cy="922926"/>
          </a:xfrm>
          <a:prstGeom prst="rect">
            <a:avLst/>
          </a:prstGeom>
          <a:noFill/>
          <a:ln>
            <a:noFill/>
          </a:ln>
          <a:effectLst>
            <a:outerShdw blurRad="114300" rotWithShape="0" algn="bl" dir="2580000" dist="85725">
              <a:srgbClr val="000000">
                <a:alpha val="23529"/>
              </a:srgbClr>
            </a:outerShdw>
          </a:effectLst>
        </p:spPr>
      </p:pic>
      <p:pic>
        <p:nvPicPr>
          <p:cNvPr id="414" name="Google Shape;414;g143639c0bdb_1_24"/>
          <p:cNvPicPr preferRelativeResize="0"/>
          <p:nvPr/>
        </p:nvPicPr>
        <p:blipFill rotWithShape="1">
          <a:blip r:embed="rId5">
            <a:alphaModFix/>
          </a:blip>
          <a:srcRect b="0" l="0" r="0" t="0"/>
          <a:stretch/>
        </p:blipFill>
        <p:spPr>
          <a:xfrm>
            <a:off x="431800" y="2763624"/>
            <a:ext cx="3483867" cy="1095225"/>
          </a:xfrm>
          <a:prstGeom prst="rect">
            <a:avLst/>
          </a:prstGeom>
          <a:noFill/>
          <a:ln>
            <a:noFill/>
          </a:ln>
          <a:effectLst>
            <a:outerShdw blurRad="57150" rotWithShape="0" algn="bl" dir="2760000" dist="57150">
              <a:srgbClr val="000000">
                <a:alpha val="17647"/>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1"/>
          <p:cNvSpPr txBox="1"/>
          <p:nvPr>
            <p:ph type="title"/>
          </p:nvPr>
        </p:nvSpPr>
        <p:spPr>
          <a:xfrm>
            <a:off x="523350" y="2419500"/>
            <a:ext cx="8097300" cy="826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ES">
                <a:solidFill>
                  <a:schemeClr val="dk2"/>
                </a:solidFill>
              </a:rPr>
              <a:t>No te olvides de dar el presente</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ES">
                <a:solidFill>
                  <a:schemeClr val="dk2"/>
                </a:solidFill>
              </a:rPr>
              <a:t>Recordá: </a:t>
            </a:r>
            <a:endParaRPr>
              <a:solidFill>
                <a:schemeClr val="dk2"/>
              </a:solidFill>
            </a:endParaRPr>
          </a:p>
          <a:p>
            <a:pPr indent="-431800" lvl="0" marL="457200" rtl="0" algn="l">
              <a:lnSpc>
                <a:spcPct val="100000"/>
              </a:lnSpc>
              <a:spcBef>
                <a:spcPts val="0"/>
              </a:spcBef>
              <a:spcAft>
                <a:spcPts val="0"/>
              </a:spcAft>
              <a:buClr>
                <a:schemeClr val="dk2"/>
              </a:buClr>
              <a:buSzPts val="3200"/>
              <a:buFont typeface="Montserrat SemiBold"/>
              <a:buChar char="●"/>
            </a:pPr>
            <a:r>
              <a:rPr b="1" lang="es-ES" sz="3200">
                <a:solidFill>
                  <a:schemeClr val="dk2"/>
                </a:solidFill>
                <a:latin typeface="Montserrat SemiBold"/>
                <a:ea typeface="Montserrat SemiBold"/>
                <a:cs typeface="Montserrat SemiBold"/>
                <a:sym typeface="Montserrat SemiBold"/>
              </a:rPr>
              <a:t>Revisar la Cartelera de Novedades.</a:t>
            </a:r>
            <a:endParaRPr b="1" sz="3200">
              <a:solidFill>
                <a:schemeClr val="dk2"/>
              </a:solidFill>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Clr>
                <a:schemeClr val="dk2"/>
              </a:buClr>
              <a:buSzPts val="3200"/>
              <a:buFont typeface="Montserrat SemiBold"/>
              <a:buChar char="●"/>
            </a:pPr>
            <a:r>
              <a:rPr b="1" lang="es-ES" sz="3200">
                <a:solidFill>
                  <a:schemeClr val="dk2"/>
                </a:solidFill>
                <a:latin typeface="Montserrat SemiBold"/>
                <a:ea typeface="Montserrat SemiBold"/>
                <a:cs typeface="Montserrat SemiBold"/>
                <a:sym typeface="Montserrat SemiBold"/>
              </a:rPr>
              <a:t>Hacer tus consultas en el Foro.</a:t>
            </a:r>
            <a:endParaRPr b="1" sz="3200">
              <a:solidFill>
                <a:schemeClr val="dk2"/>
              </a:solidFill>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Clr>
                <a:schemeClr val="dk2"/>
              </a:buClr>
              <a:buSzPts val="3200"/>
              <a:buChar char="●"/>
            </a:pPr>
            <a:r>
              <a:rPr lang="es-ES" sz="3200">
                <a:solidFill>
                  <a:schemeClr val="dk2"/>
                </a:solidFill>
              </a:rPr>
              <a:t>Realizá los ejercicios obligatorios.</a:t>
            </a:r>
            <a:endParaRPr sz="3200">
              <a:solidFill>
                <a:schemeClr val="dk2"/>
              </a:solidFill>
            </a:endParaRPr>
          </a:p>
          <a:p>
            <a:pPr indent="0" lvl="0" marL="0" rtl="0" algn="l">
              <a:lnSpc>
                <a:spcPct val="100000"/>
              </a:lnSpc>
              <a:spcBef>
                <a:spcPts val="0"/>
              </a:spcBef>
              <a:spcAft>
                <a:spcPts val="0"/>
              </a:spcAft>
              <a:buSzPts val="3700"/>
              <a:buNone/>
            </a:pPr>
            <a:r>
              <a:t/>
            </a:r>
            <a:endParaRPr sz="3200">
              <a:solidFill>
                <a:schemeClr val="dk2"/>
              </a:solidFill>
            </a:endParaRPr>
          </a:p>
          <a:p>
            <a:pPr indent="0" lvl="0" marL="0" rtl="0" algn="l">
              <a:lnSpc>
                <a:spcPct val="100000"/>
              </a:lnSpc>
              <a:spcBef>
                <a:spcPts val="0"/>
              </a:spcBef>
              <a:spcAft>
                <a:spcPts val="0"/>
              </a:spcAft>
              <a:buSzPts val="3700"/>
              <a:buNone/>
            </a:pPr>
            <a:r>
              <a:rPr lang="es-ES" sz="3200">
                <a:solidFill>
                  <a:schemeClr val="dk2"/>
                </a:solidFill>
              </a:rPr>
              <a:t>Todo en el Aula Virtual.</a:t>
            </a:r>
            <a:endParaRPr sz="3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
          <p:cNvSpPr txBox="1"/>
          <p:nvPr/>
        </p:nvSpPr>
        <p:spPr>
          <a:xfrm>
            <a:off x="406950" y="2159350"/>
            <a:ext cx="2397900" cy="2122200"/>
          </a:xfrm>
          <a:prstGeom prst="rect">
            <a:avLst/>
          </a:prstGeom>
          <a:solidFill>
            <a:srgbClr val="D9D9D9"/>
          </a:solid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txBox="1"/>
          <p:nvPr>
            <p:ph idx="3" type="title"/>
          </p:nvPr>
        </p:nvSpPr>
        <p:spPr>
          <a:xfrm>
            <a:off x="1200050" y="1221650"/>
            <a:ext cx="911700" cy="300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9658"/>
              <a:buNone/>
            </a:pPr>
            <a:r>
              <a:rPr lang="es-ES" sz="1300"/>
              <a:t>Clase</a:t>
            </a:r>
            <a:r>
              <a:rPr lang="es-ES"/>
              <a:t> 06</a:t>
            </a:r>
            <a:endParaRPr/>
          </a:p>
        </p:txBody>
      </p:sp>
      <p:sp>
        <p:nvSpPr>
          <p:cNvPr id="222" name="Google Shape;222;p3"/>
          <p:cNvSpPr/>
          <p:nvPr/>
        </p:nvSpPr>
        <p:spPr>
          <a:xfrm>
            <a:off x="1015788" y="793709"/>
            <a:ext cx="1180200" cy="1156500"/>
          </a:xfrm>
          <a:prstGeom prst="ellipse">
            <a:avLst/>
          </a:prstGeom>
          <a:solidFill>
            <a:srgbClr val="F3F3F3"/>
          </a:solidFill>
          <a:ln cap="flat" cmpd="sng" w="190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3" name="Google Shape;223;p3"/>
          <p:cNvSpPr txBox="1"/>
          <p:nvPr>
            <p:ph idx="4" type="title"/>
          </p:nvPr>
        </p:nvSpPr>
        <p:spPr>
          <a:xfrm>
            <a:off x="4039950" y="1221650"/>
            <a:ext cx="911700" cy="300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9657"/>
              <a:buNone/>
            </a:pPr>
            <a:r>
              <a:rPr lang="es-ES" sz="1300"/>
              <a:t>Clase</a:t>
            </a:r>
            <a:r>
              <a:rPr lang="es-ES"/>
              <a:t> 20</a:t>
            </a:r>
            <a:endParaRPr/>
          </a:p>
        </p:txBody>
      </p:sp>
      <p:sp>
        <p:nvSpPr>
          <p:cNvPr id="224" name="Google Shape;224;p3"/>
          <p:cNvSpPr txBox="1"/>
          <p:nvPr>
            <p:ph idx="4" type="title"/>
          </p:nvPr>
        </p:nvSpPr>
        <p:spPr>
          <a:xfrm>
            <a:off x="1200050" y="1221650"/>
            <a:ext cx="911700" cy="300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9658"/>
              <a:buNone/>
            </a:pPr>
            <a:r>
              <a:rPr lang="es-ES" sz="1300">
                <a:solidFill>
                  <a:schemeClr val="dk2"/>
                </a:solidFill>
              </a:rPr>
              <a:t>Clase</a:t>
            </a:r>
            <a:r>
              <a:rPr lang="es-ES">
                <a:solidFill>
                  <a:schemeClr val="dk2"/>
                </a:solidFill>
              </a:rPr>
              <a:t> 19</a:t>
            </a:r>
            <a:endParaRPr>
              <a:solidFill>
                <a:schemeClr val="dk2"/>
              </a:solidFill>
            </a:endParaRPr>
          </a:p>
        </p:txBody>
      </p:sp>
      <p:sp>
        <p:nvSpPr>
          <p:cNvPr id="225" name="Google Shape;225;p3"/>
          <p:cNvSpPr txBox="1"/>
          <p:nvPr>
            <p:ph idx="4" type="title"/>
          </p:nvPr>
        </p:nvSpPr>
        <p:spPr>
          <a:xfrm>
            <a:off x="6909800" y="1221650"/>
            <a:ext cx="911700" cy="300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9656"/>
              <a:buNone/>
            </a:pPr>
            <a:r>
              <a:rPr lang="es-ES" sz="1300">
                <a:solidFill>
                  <a:schemeClr val="dk2"/>
                </a:solidFill>
              </a:rPr>
              <a:t>Clase</a:t>
            </a:r>
            <a:r>
              <a:rPr lang="es-ES">
                <a:solidFill>
                  <a:schemeClr val="dk2"/>
                </a:solidFill>
              </a:rPr>
              <a:t> 21</a:t>
            </a:r>
            <a:endParaRPr>
              <a:solidFill>
                <a:schemeClr val="dk2"/>
              </a:solidFill>
            </a:endParaRPr>
          </a:p>
        </p:txBody>
      </p:sp>
      <p:sp>
        <p:nvSpPr>
          <p:cNvPr id="226" name="Google Shape;226;p3"/>
          <p:cNvSpPr txBox="1"/>
          <p:nvPr>
            <p:ph idx="2" type="title"/>
          </p:nvPr>
        </p:nvSpPr>
        <p:spPr>
          <a:xfrm>
            <a:off x="406950" y="2182600"/>
            <a:ext cx="2397900" cy="207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ES" sz="1200">
                <a:solidFill>
                  <a:schemeClr val="dk2"/>
                </a:solidFill>
              </a:rPr>
              <a:t>Estructuras de Selección y Repetitivas</a:t>
            </a:r>
            <a:endParaRPr b="1" sz="1200">
              <a:solidFill>
                <a:schemeClr val="dk2"/>
              </a:solidFill>
            </a:endParaRPr>
          </a:p>
          <a:p>
            <a:pPr indent="0" lvl="0" marL="0" rtl="0" algn="l">
              <a:lnSpc>
                <a:spcPct val="100000"/>
              </a:lnSpc>
              <a:spcBef>
                <a:spcPts val="0"/>
              </a:spcBef>
              <a:spcAft>
                <a:spcPts val="0"/>
              </a:spcAft>
              <a:buClr>
                <a:schemeClr val="dk1"/>
              </a:buClr>
              <a:buSzPts val="1100"/>
              <a:buFont typeface="Arial"/>
              <a:buNone/>
            </a:pPr>
            <a:r>
              <a:t/>
            </a:r>
            <a:endParaRPr b="1" sz="1200">
              <a:solidFill>
                <a:schemeClr val="dk2"/>
              </a:solidFill>
            </a:endParaRPr>
          </a:p>
          <a:p>
            <a:pPr indent="-292100" lvl="0" marL="457200" rtl="0" algn="l">
              <a:lnSpc>
                <a:spcPct val="100000"/>
              </a:lnSpc>
              <a:spcBef>
                <a:spcPts val="0"/>
              </a:spcBef>
              <a:spcAft>
                <a:spcPts val="0"/>
              </a:spcAft>
              <a:buClr>
                <a:schemeClr val="dk2"/>
              </a:buClr>
              <a:buSzPts val="1000"/>
              <a:buChar char="●"/>
            </a:pPr>
            <a:r>
              <a:rPr lang="es-ES">
                <a:solidFill>
                  <a:schemeClr val="dk2"/>
                </a:solidFill>
              </a:rPr>
              <a:t>Estructuras de repetición..</a:t>
            </a:r>
            <a:endParaRPr>
              <a:solidFill>
                <a:schemeClr val="dk2"/>
              </a:solidFill>
            </a:endParaRPr>
          </a:p>
          <a:p>
            <a:pPr indent="-292100" lvl="0" marL="457200" rtl="0" algn="l">
              <a:lnSpc>
                <a:spcPct val="100000"/>
              </a:lnSpc>
              <a:spcBef>
                <a:spcPts val="0"/>
              </a:spcBef>
              <a:spcAft>
                <a:spcPts val="0"/>
              </a:spcAft>
              <a:buClr>
                <a:schemeClr val="dk2"/>
              </a:buClr>
              <a:buSzPts val="1000"/>
              <a:buChar char="●"/>
            </a:pPr>
            <a:r>
              <a:rPr lang="es-ES">
                <a:solidFill>
                  <a:schemeClr val="dk2"/>
                </a:solidFill>
              </a:rPr>
              <a:t>Desafíos.</a:t>
            </a:r>
            <a:endParaRPr>
              <a:solidFill>
                <a:schemeClr val="dk2"/>
              </a:solidFill>
            </a:endParaRPr>
          </a:p>
          <a:p>
            <a:pPr indent="0" lvl="0" marL="0" rtl="0" algn="l">
              <a:lnSpc>
                <a:spcPct val="100000"/>
              </a:lnSpc>
              <a:spcBef>
                <a:spcPts val="0"/>
              </a:spcBef>
              <a:spcAft>
                <a:spcPts val="0"/>
              </a:spcAft>
              <a:buSzPts val="1000"/>
              <a:buNone/>
            </a:pPr>
            <a:r>
              <a:t/>
            </a:r>
            <a:endParaRPr>
              <a:solidFill>
                <a:schemeClr val="dk2"/>
              </a:solidFill>
            </a:endParaRPr>
          </a:p>
        </p:txBody>
      </p:sp>
      <p:sp>
        <p:nvSpPr>
          <p:cNvPr id="227" name="Google Shape;227;p3"/>
          <p:cNvSpPr txBox="1"/>
          <p:nvPr>
            <p:ph idx="2" type="title"/>
          </p:nvPr>
        </p:nvSpPr>
        <p:spPr>
          <a:xfrm>
            <a:off x="6120425" y="2182600"/>
            <a:ext cx="2397900" cy="207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ES" sz="1200">
                <a:solidFill>
                  <a:schemeClr val="dk2"/>
                </a:solidFill>
              </a:rPr>
              <a:t>Funciones Void</a:t>
            </a:r>
            <a:endParaRPr b="1" sz="1200">
              <a:solidFill>
                <a:schemeClr val="dk2"/>
              </a:solidFill>
            </a:endParaRPr>
          </a:p>
          <a:p>
            <a:pPr indent="0" lvl="0" marL="0" rtl="0" algn="l">
              <a:lnSpc>
                <a:spcPct val="100000"/>
              </a:lnSpc>
              <a:spcBef>
                <a:spcPts val="0"/>
              </a:spcBef>
              <a:spcAft>
                <a:spcPts val="0"/>
              </a:spcAft>
              <a:buClr>
                <a:schemeClr val="dk1"/>
              </a:buClr>
              <a:buSzPts val="1100"/>
              <a:buFont typeface="Arial"/>
              <a:buNone/>
            </a:pPr>
            <a:r>
              <a:t/>
            </a:r>
            <a:endParaRPr b="1" sz="1200">
              <a:solidFill>
                <a:schemeClr val="dk2"/>
              </a:solidFill>
            </a:endParaRPr>
          </a:p>
          <a:p>
            <a:pPr indent="0" lvl="0" marL="0" rtl="0" algn="l">
              <a:lnSpc>
                <a:spcPct val="100000"/>
              </a:lnSpc>
              <a:spcBef>
                <a:spcPts val="0"/>
              </a:spcBef>
              <a:spcAft>
                <a:spcPts val="0"/>
              </a:spcAft>
              <a:buClr>
                <a:schemeClr val="dk1"/>
              </a:buClr>
              <a:buSzPts val="1100"/>
              <a:buFont typeface="Arial"/>
              <a:buNone/>
            </a:pPr>
            <a:r>
              <a:rPr b="1" lang="es-ES" sz="1300">
                <a:solidFill>
                  <a:srgbClr val="333333"/>
                </a:solidFill>
              </a:rPr>
              <a:t> </a:t>
            </a:r>
            <a:endParaRPr b="1" sz="1300">
              <a:solidFill>
                <a:srgbClr val="333333"/>
              </a:solidFill>
            </a:endParaRPr>
          </a:p>
          <a:p>
            <a:pPr indent="-292100" lvl="0" marL="457200" rtl="0" algn="l">
              <a:lnSpc>
                <a:spcPct val="100000"/>
              </a:lnSpc>
              <a:spcBef>
                <a:spcPts val="0"/>
              </a:spcBef>
              <a:spcAft>
                <a:spcPts val="0"/>
              </a:spcAft>
              <a:buClr>
                <a:schemeClr val="dk2"/>
              </a:buClr>
              <a:buSzPts val="1000"/>
              <a:buChar char="●"/>
            </a:pPr>
            <a:r>
              <a:rPr lang="es-ES"/>
              <a:t>Declaración e invocación de funciones. </a:t>
            </a:r>
            <a:endParaRPr/>
          </a:p>
          <a:p>
            <a:pPr indent="-292100" lvl="0" marL="457200" rtl="0" algn="l">
              <a:lnSpc>
                <a:spcPct val="100000"/>
              </a:lnSpc>
              <a:spcBef>
                <a:spcPts val="0"/>
              </a:spcBef>
              <a:spcAft>
                <a:spcPts val="0"/>
              </a:spcAft>
              <a:buClr>
                <a:schemeClr val="dk2"/>
              </a:buClr>
              <a:buSzPts val="1000"/>
              <a:buChar char="●"/>
            </a:pPr>
            <a:r>
              <a:rPr lang="es-ES"/>
              <a:t>Funciones planas del tipo void.  </a:t>
            </a:r>
            <a:endParaRPr/>
          </a:p>
          <a:p>
            <a:pPr indent="-292100" lvl="0" marL="457200" rtl="0" algn="l">
              <a:lnSpc>
                <a:spcPct val="100000"/>
              </a:lnSpc>
              <a:spcBef>
                <a:spcPts val="0"/>
              </a:spcBef>
              <a:spcAft>
                <a:spcPts val="0"/>
              </a:spcAft>
              <a:buClr>
                <a:schemeClr val="dk2"/>
              </a:buClr>
              <a:buSzPts val="1000"/>
              <a:buChar char="●"/>
            </a:pPr>
            <a:r>
              <a:rPr lang="es-ES"/>
              <a:t>Analisis de problemas , </a:t>
            </a:r>
            <a:endParaRPr/>
          </a:p>
          <a:p>
            <a:pPr indent="-292100" lvl="0" marL="457200" rtl="0" algn="l">
              <a:lnSpc>
                <a:spcPct val="100000"/>
              </a:lnSpc>
              <a:spcBef>
                <a:spcPts val="0"/>
              </a:spcBef>
              <a:spcAft>
                <a:spcPts val="0"/>
              </a:spcAft>
              <a:buClr>
                <a:schemeClr val="dk2"/>
              </a:buClr>
              <a:buSzPts val="1000"/>
              <a:buChar char="●"/>
            </a:pPr>
            <a:r>
              <a:rPr lang="es-ES"/>
              <a:t>Resolucion de problemas..</a:t>
            </a:r>
            <a:endParaRPr>
              <a:solidFill>
                <a:schemeClr val="dk2"/>
              </a:solidFill>
            </a:endParaRPr>
          </a:p>
          <a:p>
            <a:pPr indent="0" lvl="0" marL="0" rtl="0" algn="l">
              <a:lnSpc>
                <a:spcPct val="100000"/>
              </a:lnSpc>
              <a:spcBef>
                <a:spcPts val="0"/>
              </a:spcBef>
              <a:spcAft>
                <a:spcPts val="0"/>
              </a:spcAft>
              <a:buSzPts val="1000"/>
              <a:buNone/>
            </a:pPr>
            <a:r>
              <a:t/>
            </a:r>
            <a:endParaRPr/>
          </a:p>
        </p:txBody>
      </p:sp>
      <p:sp>
        <p:nvSpPr>
          <p:cNvPr id="228" name="Google Shape;228;p3"/>
          <p:cNvSpPr txBox="1"/>
          <p:nvPr/>
        </p:nvSpPr>
        <p:spPr>
          <a:xfrm>
            <a:off x="3373050" y="2182600"/>
            <a:ext cx="2397900" cy="2075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s-ES" sz="1200">
                <a:solidFill>
                  <a:srgbClr val="333333"/>
                </a:solidFill>
                <a:latin typeface="Montserrat"/>
                <a:ea typeface="Montserrat"/>
                <a:cs typeface="Montserrat"/>
                <a:sym typeface="Montserrat"/>
              </a:rPr>
              <a:t>Estructuras de almacenamiento</a:t>
            </a:r>
            <a:endParaRPr b="1" sz="1200">
              <a:solidFill>
                <a:srgbClr val="333333"/>
              </a:solidFill>
              <a:latin typeface="Montserrat"/>
              <a:ea typeface="Montserrat"/>
              <a:cs typeface="Montserrat"/>
              <a:sym typeface="Montserrat"/>
            </a:endParaRPr>
          </a:p>
          <a:p>
            <a:pPr indent="0" lvl="0" marL="0" rtl="0" algn="l">
              <a:spcBef>
                <a:spcPts val="0"/>
              </a:spcBef>
              <a:spcAft>
                <a:spcPts val="0"/>
              </a:spcAft>
              <a:buNone/>
            </a:pPr>
            <a:r>
              <a:rPr b="1" lang="es-ES" sz="1200">
                <a:solidFill>
                  <a:srgbClr val="333333"/>
                </a:solidFill>
                <a:latin typeface="Montserrat"/>
                <a:ea typeface="Montserrat"/>
                <a:cs typeface="Montserrat"/>
                <a:sym typeface="Montserrat"/>
              </a:rPr>
              <a:t> </a:t>
            </a:r>
            <a:endParaRPr b="1" sz="1200">
              <a:solidFill>
                <a:srgbClr val="333333"/>
              </a:solidFill>
              <a:latin typeface="Montserrat"/>
              <a:ea typeface="Montserrat"/>
              <a:cs typeface="Montserrat"/>
              <a:sym typeface="Montserrat"/>
            </a:endParaRPr>
          </a:p>
          <a:p>
            <a:pPr indent="-292100" lvl="0" marL="457200" rtl="0" algn="l">
              <a:spcBef>
                <a:spcPts val="0"/>
              </a:spcBef>
              <a:spcAft>
                <a:spcPts val="0"/>
              </a:spcAft>
              <a:buClr>
                <a:srgbClr val="333333"/>
              </a:buClr>
              <a:buSzPts val="1000"/>
              <a:buFont typeface="Montserrat"/>
              <a:buChar char="●"/>
            </a:pPr>
            <a:r>
              <a:rPr lang="es-ES" sz="1000">
                <a:solidFill>
                  <a:srgbClr val="333333"/>
                </a:solidFill>
                <a:latin typeface="Montserrat"/>
                <a:ea typeface="Montserrat"/>
                <a:cs typeface="Montserrat"/>
                <a:sym typeface="Montserrat"/>
              </a:rPr>
              <a:t>Creación del array.</a:t>
            </a:r>
            <a:endParaRPr sz="1000">
              <a:solidFill>
                <a:srgbClr val="333333"/>
              </a:solidFill>
              <a:latin typeface="Montserrat"/>
              <a:ea typeface="Montserrat"/>
              <a:cs typeface="Montserrat"/>
              <a:sym typeface="Montserrat"/>
            </a:endParaRPr>
          </a:p>
          <a:p>
            <a:pPr indent="-292100" lvl="0" marL="457200" rtl="0" algn="l">
              <a:spcBef>
                <a:spcPts val="0"/>
              </a:spcBef>
              <a:spcAft>
                <a:spcPts val="0"/>
              </a:spcAft>
              <a:buClr>
                <a:srgbClr val="333333"/>
              </a:buClr>
              <a:buSzPts val="1000"/>
              <a:buFont typeface="Montserrat"/>
              <a:buChar char="●"/>
            </a:pPr>
            <a:r>
              <a:rPr lang="es-ES" sz="1000">
                <a:solidFill>
                  <a:srgbClr val="333333"/>
                </a:solidFill>
                <a:latin typeface="Montserrat"/>
                <a:ea typeface="Montserrat"/>
                <a:cs typeface="Montserrat"/>
                <a:sym typeface="Montserrat"/>
              </a:rPr>
              <a:t>Incorporación de elementos.</a:t>
            </a:r>
            <a:endParaRPr sz="1000">
              <a:solidFill>
                <a:srgbClr val="333333"/>
              </a:solidFill>
              <a:latin typeface="Montserrat"/>
              <a:ea typeface="Montserrat"/>
              <a:cs typeface="Montserrat"/>
              <a:sym typeface="Montserrat"/>
            </a:endParaRPr>
          </a:p>
          <a:p>
            <a:pPr indent="-292100" lvl="0" marL="457200" rtl="0" algn="l">
              <a:spcBef>
                <a:spcPts val="0"/>
              </a:spcBef>
              <a:spcAft>
                <a:spcPts val="0"/>
              </a:spcAft>
              <a:buClr>
                <a:srgbClr val="333333"/>
              </a:buClr>
              <a:buSzPts val="1000"/>
              <a:buFont typeface="Montserrat"/>
              <a:buChar char="●"/>
            </a:pPr>
            <a:r>
              <a:rPr lang="es-ES" sz="1000">
                <a:solidFill>
                  <a:srgbClr val="333333"/>
                </a:solidFill>
                <a:latin typeface="Montserrat"/>
                <a:ea typeface="Montserrat"/>
                <a:cs typeface="Montserrat"/>
                <a:sym typeface="Montserrat"/>
              </a:rPr>
              <a:t>Borrado de elementos.</a:t>
            </a:r>
            <a:endParaRPr sz="1000">
              <a:solidFill>
                <a:srgbClr val="333333"/>
              </a:solidFill>
              <a:latin typeface="Montserrat"/>
              <a:ea typeface="Montserrat"/>
              <a:cs typeface="Montserrat"/>
              <a:sym typeface="Montserrat"/>
            </a:endParaRPr>
          </a:p>
          <a:p>
            <a:pPr indent="-292100" lvl="0" marL="457200" rtl="0" algn="l">
              <a:spcBef>
                <a:spcPts val="0"/>
              </a:spcBef>
              <a:spcAft>
                <a:spcPts val="0"/>
              </a:spcAft>
              <a:buClr>
                <a:srgbClr val="333333"/>
              </a:buClr>
              <a:buSzPts val="1000"/>
              <a:buFont typeface="Montserrat"/>
              <a:buChar char="●"/>
            </a:pPr>
            <a:r>
              <a:rPr lang="es-ES" sz="1000">
                <a:solidFill>
                  <a:srgbClr val="333333"/>
                </a:solidFill>
                <a:latin typeface="Montserrat"/>
                <a:ea typeface="Montserrat"/>
                <a:cs typeface="Montserrat"/>
                <a:sym typeface="Montserrat"/>
              </a:rPr>
              <a:t>Modificación de elementos.</a:t>
            </a:r>
            <a:endParaRPr sz="1000">
              <a:solidFill>
                <a:srgbClr val="333333"/>
              </a:solidFill>
              <a:latin typeface="Montserrat"/>
              <a:ea typeface="Montserrat"/>
              <a:cs typeface="Montserrat"/>
              <a:sym typeface="Montserrat"/>
            </a:endParaRPr>
          </a:p>
          <a:p>
            <a:pPr indent="-292100" lvl="0" marL="457200" rtl="0" algn="l">
              <a:spcBef>
                <a:spcPts val="0"/>
              </a:spcBef>
              <a:spcAft>
                <a:spcPts val="0"/>
              </a:spcAft>
              <a:buClr>
                <a:srgbClr val="333333"/>
              </a:buClr>
              <a:buSzPts val="1000"/>
              <a:buFont typeface="Montserrat"/>
              <a:buChar char="●"/>
            </a:pPr>
            <a:r>
              <a:rPr lang="es-ES" sz="1000">
                <a:solidFill>
                  <a:srgbClr val="333333"/>
                </a:solidFill>
                <a:latin typeface="Montserrat"/>
                <a:ea typeface="Montserrat"/>
                <a:cs typeface="Montserrat"/>
                <a:sym typeface="Montserrat"/>
              </a:rPr>
              <a:t>Recorrido un array.</a:t>
            </a:r>
            <a:endParaRPr sz="1000">
              <a:solidFill>
                <a:srgbClr val="333333"/>
              </a:solidFill>
              <a:latin typeface="Montserrat"/>
              <a:ea typeface="Montserrat"/>
              <a:cs typeface="Montserrat"/>
              <a:sym typeface="Montserrat"/>
            </a:endParaRPr>
          </a:p>
          <a:p>
            <a:pPr indent="0" lvl="0" marL="0" rtl="0" algn="l">
              <a:spcBef>
                <a:spcPts val="0"/>
              </a:spcBef>
              <a:spcAft>
                <a:spcPts val="0"/>
              </a:spcAft>
              <a:buNone/>
            </a:pPr>
            <a:r>
              <a:t/>
            </a:r>
            <a:endParaRPr sz="10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3948f9403b_0_0"/>
          <p:cNvSpPr txBox="1"/>
          <p:nvPr>
            <p:ph type="ctrTitle"/>
          </p:nvPr>
        </p:nvSpPr>
        <p:spPr>
          <a:xfrm>
            <a:off x="373675" y="2579800"/>
            <a:ext cx="8520600" cy="1570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ES">
                <a:solidFill>
                  <a:schemeClr val="dk2"/>
                </a:solidFill>
              </a:rPr>
              <a:t>Write Once, Run Anywhere</a:t>
            </a:r>
            <a:endParaRPr>
              <a:solidFill>
                <a:schemeClr val="dk2"/>
              </a:solidFill>
            </a:endParaRPr>
          </a:p>
          <a:p>
            <a:pPr indent="0" lvl="0" marL="0" rtl="0" algn="ctr">
              <a:lnSpc>
                <a:spcPct val="100000"/>
              </a:lnSpc>
              <a:spcBef>
                <a:spcPts val="0"/>
              </a:spcBef>
              <a:spcAft>
                <a:spcPts val="0"/>
              </a:spcAft>
              <a:buSzPts val="4900"/>
              <a:buNone/>
            </a:pPr>
            <a:r>
              <a:rPr lang="es-ES" sz="1300">
                <a:solidFill>
                  <a:schemeClr val="dk2"/>
                </a:solidFill>
              </a:rPr>
              <a:t>(Escríbelo una vez, ejecútalo en cualquier lugar)</a:t>
            </a:r>
            <a:endParaRPr sz="1300">
              <a:solidFill>
                <a:schemeClr val="dk2"/>
              </a:solidFill>
            </a:endParaRPr>
          </a:p>
        </p:txBody>
      </p:sp>
      <p:pic>
        <p:nvPicPr>
          <p:cNvPr id="234" name="Google Shape;234;g13948f9403b_0_0"/>
          <p:cNvPicPr preferRelativeResize="0"/>
          <p:nvPr/>
        </p:nvPicPr>
        <p:blipFill rotWithShape="1">
          <a:blip r:embed="rId3">
            <a:alphaModFix/>
          </a:blip>
          <a:srcRect b="0" l="0" r="0" t="0"/>
          <a:stretch/>
        </p:blipFill>
        <p:spPr>
          <a:xfrm>
            <a:off x="3079388" y="832388"/>
            <a:ext cx="2985226" cy="1865776"/>
          </a:xfrm>
          <a:prstGeom prst="rect">
            <a:avLst/>
          </a:prstGeom>
          <a:noFill/>
          <a:ln>
            <a:noFill/>
          </a:ln>
          <a:effectLst>
            <a:outerShdw blurRad="57150" rotWithShape="0" algn="bl" dir="2640000" dist="76200">
              <a:srgbClr val="000000">
                <a:alpha val="1647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3f2b778a8d_0_2"/>
          <p:cNvSpPr txBox="1"/>
          <p:nvPr>
            <p:ph type="ctrTitle"/>
          </p:nvPr>
        </p:nvSpPr>
        <p:spPr>
          <a:xfrm>
            <a:off x="550350" y="1786500"/>
            <a:ext cx="8043300" cy="157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ES"/>
              <a:t>Estructuras de almacenamiento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578c0f1ccb_1_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s-ES">
                <a:solidFill>
                  <a:schemeClr val="dk2"/>
                </a:solidFill>
                <a:latin typeface="Montserrat"/>
                <a:ea typeface="Montserrat"/>
                <a:cs typeface="Montserrat"/>
                <a:sym typeface="Montserrat"/>
              </a:rPr>
              <a:t>Arrays</a:t>
            </a:r>
            <a:endParaRPr b="1">
              <a:solidFill>
                <a:schemeClr val="dk2"/>
              </a:solidFill>
              <a:latin typeface="Montserrat"/>
              <a:ea typeface="Montserrat"/>
              <a:cs typeface="Montserrat"/>
              <a:sym typeface="Montserrat"/>
            </a:endParaRPr>
          </a:p>
        </p:txBody>
      </p:sp>
      <p:sp>
        <p:nvSpPr>
          <p:cNvPr id="245" name="Google Shape;245;g1578c0f1ccb_1_4"/>
          <p:cNvSpPr txBox="1"/>
          <p:nvPr>
            <p:ph idx="1" type="body"/>
          </p:nvPr>
        </p:nvSpPr>
        <p:spPr>
          <a:xfrm>
            <a:off x="432025" y="1170125"/>
            <a:ext cx="5893500" cy="34527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1000"/>
              </a:spcBef>
              <a:spcAft>
                <a:spcPts val="0"/>
              </a:spcAft>
              <a:buSzPts val="1800"/>
              <a:buChar char="●"/>
            </a:pPr>
            <a:r>
              <a:rPr b="1" lang="es-ES"/>
              <a:t>Un array es un objeto.</a:t>
            </a:r>
            <a:endParaRPr b="1"/>
          </a:p>
          <a:p>
            <a:pPr indent="-342900" lvl="0" marL="457200" rtl="0" algn="l">
              <a:lnSpc>
                <a:spcPct val="100000"/>
              </a:lnSpc>
              <a:spcBef>
                <a:spcPts val="1000"/>
              </a:spcBef>
              <a:spcAft>
                <a:spcPts val="0"/>
              </a:spcAft>
              <a:buSzPts val="1800"/>
              <a:buChar char="●"/>
            </a:pPr>
            <a:r>
              <a:rPr lang="es-ES"/>
              <a:t>Java proporciona una </a:t>
            </a:r>
            <a:r>
              <a:rPr b="1" lang="es-ES"/>
              <a:t>estructura de almacenamiento</a:t>
            </a:r>
            <a:r>
              <a:rPr lang="es-ES"/>
              <a:t> denominada array que permite </a:t>
            </a:r>
            <a:r>
              <a:rPr b="1" lang="es-ES"/>
              <a:t>almacenar muchos objetos de la misma clase</a:t>
            </a:r>
            <a:r>
              <a:rPr lang="es-ES"/>
              <a:t> </a:t>
            </a:r>
            <a:r>
              <a:rPr b="1" lang="es-ES"/>
              <a:t>o tipo e</a:t>
            </a:r>
            <a:r>
              <a:rPr lang="es-ES"/>
              <a:t> </a:t>
            </a:r>
            <a:r>
              <a:rPr b="1" lang="es-ES"/>
              <a:t>identificarlos con el mismo nombre.</a:t>
            </a:r>
            <a:endParaRPr b="1"/>
          </a:p>
          <a:p>
            <a:pPr indent="-342900" lvl="0" marL="457200" rtl="0" algn="l">
              <a:lnSpc>
                <a:spcPct val="100000"/>
              </a:lnSpc>
              <a:spcBef>
                <a:spcPts val="1000"/>
              </a:spcBef>
              <a:spcAft>
                <a:spcPts val="0"/>
              </a:spcAft>
              <a:buSzPts val="1800"/>
              <a:buChar char="●"/>
            </a:pPr>
            <a:r>
              <a:rPr lang="es-ES"/>
              <a:t>Es una estructura de datos donde </a:t>
            </a:r>
            <a:r>
              <a:rPr b="1" lang="es-ES"/>
              <a:t>almacenamos elementos similares</a:t>
            </a:r>
            <a:r>
              <a:rPr lang="es-ES"/>
              <a:t>.</a:t>
            </a:r>
            <a:endParaRPr/>
          </a:p>
          <a:p>
            <a:pPr indent="-342900" lvl="0" marL="457200" rtl="0" algn="l">
              <a:lnSpc>
                <a:spcPct val="100000"/>
              </a:lnSpc>
              <a:spcBef>
                <a:spcPts val="1000"/>
              </a:spcBef>
              <a:spcAft>
                <a:spcPts val="0"/>
              </a:spcAft>
              <a:buSzPts val="1800"/>
              <a:buChar char="●"/>
            </a:pPr>
            <a:r>
              <a:rPr lang="es-ES"/>
              <a:t>Se declara una </a:t>
            </a:r>
            <a:r>
              <a:rPr b="1" lang="es-ES"/>
              <a:t>cantidad fija a almacenar</a:t>
            </a:r>
            <a:r>
              <a:rPr lang="es-ES"/>
              <a:t> que luego </a:t>
            </a:r>
            <a:r>
              <a:rPr b="1" lang="es-ES"/>
              <a:t>no se prodrá modificar</a:t>
            </a:r>
            <a:r>
              <a:rPr lang="es-ES"/>
              <a:t>.</a:t>
            </a:r>
            <a:endParaRPr/>
          </a:p>
        </p:txBody>
      </p:sp>
      <p:sp>
        <p:nvSpPr>
          <p:cNvPr id="246" name="Google Shape;246;g1578c0f1ccb_1_4"/>
          <p:cNvSpPr/>
          <p:nvPr/>
        </p:nvSpPr>
        <p:spPr>
          <a:xfrm>
            <a:off x="8263275" y="644725"/>
            <a:ext cx="638700" cy="638700"/>
          </a:xfrm>
          <a:prstGeom prst="ellipse">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g1578c0f1ccb_1_4"/>
          <p:cNvGrpSpPr/>
          <p:nvPr/>
        </p:nvGrpSpPr>
        <p:grpSpPr>
          <a:xfrm>
            <a:off x="6556075" y="942375"/>
            <a:ext cx="2016600" cy="3578950"/>
            <a:chOff x="6742100" y="942375"/>
            <a:chExt cx="2016600" cy="3578950"/>
          </a:xfrm>
        </p:grpSpPr>
        <p:pic>
          <p:nvPicPr>
            <p:cNvPr id="248" name="Google Shape;248;g1578c0f1ccb_1_4"/>
            <p:cNvPicPr preferRelativeResize="0"/>
            <p:nvPr/>
          </p:nvPicPr>
          <p:blipFill>
            <a:blip r:embed="rId3">
              <a:alphaModFix/>
            </a:blip>
            <a:stretch>
              <a:fillRect/>
            </a:stretch>
          </p:blipFill>
          <p:spPr>
            <a:xfrm>
              <a:off x="6742100" y="2504725"/>
              <a:ext cx="2016600" cy="2016600"/>
            </a:xfrm>
            <a:prstGeom prst="rect">
              <a:avLst/>
            </a:prstGeom>
            <a:noFill/>
            <a:ln>
              <a:noFill/>
            </a:ln>
          </p:spPr>
        </p:pic>
        <p:pic>
          <p:nvPicPr>
            <p:cNvPr id="249" name="Google Shape;249;g1578c0f1ccb_1_4"/>
            <p:cNvPicPr preferRelativeResize="0"/>
            <p:nvPr/>
          </p:nvPicPr>
          <p:blipFill rotWithShape="1">
            <a:blip r:embed="rId3">
              <a:alphaModFix/>
            </a:blip>
            <a:srcRect b="13141" l="0" r="0" t="0"/>
            <a:stretch/>
          </p:blipFill>
          <p:spPr>
            <a:xfrm>
              <a:off x="6742100" y="942375"/>
              <a:ext cx="2016600" cy="1751599"/>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3f2b778a8d_0_2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¿Cómo creamos un Array?</a:t>
            </a:r>
            <a:endParaRPr b="1">
              <a:solidFill>
                <a:schemeClr val="dk2"/>
              </a:solidFill>
              <a:latin typeface="Montserrat"/>
              <a:ea typeface="Montserrat"/>
              <a:cs typeface="Montserrat"/>
              <a:sym typeface="Montserrat"/>
            </a:endParaRPr>
          </a:p>
        </p:txBody>
      </p:sp>
      <p:sp>
        <p:nvSpPr>
          <p:cNvPr id="255" name="Google Shape;255;g13f2b778a8d_0_20"/>
          <p:cNvSpPr txBox="1"/>
          <p:nvPr>
            <p:ph idx="1" type="body"/>
          </p:nvPr>
        </p:nvSpPr>
        <p:spPr>
          <a:xfrm>
            <a:off x="432025" y="1304875"/>
            <a:ext cx="45906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ES"/>
              <a:t>La creación de un array </a:t>
            </a:r>
            <a:r>
              <a:rPr lang="es-ES"/>
              <a:t>consta</a:t>
            </a:r>
            <a:r>
              <a:rPr lang="es-ES"/>
              <a:t> de tres partes:</a:t>
            </a:r>
            <a:endParaRPr/>
          </a:p>
          <a:p>
            <a:pPr indent="-342900" lvl="0" marL="457200" rtl="0" algn="l">
              <a:spcBef>
                <a:spcPts val="0"/>
              </a:spcBef>
              <a:spcAft>
                <a:spcPts val="0"/>
              </a:spcAft>
              <a:buSzPts val="1800"/>
              <a:buAutoNum type="arabicPeriod"/>
            </a:pPr>
            <a:r>
              <a:rPr b="1" lang="es-ES"/>
              <a:t>Declaración</a:t>
            </a:r>
            <a:r>
              <a:rPr lang="es-ES"/>
              <a:t> del array.</a:t>
            </a:r>
            <a:endParaRPr/>
          </a:p>
          <a:p>
            <a:pPr indent="-342900" lvl="0" marL="457200" rtl="0" algn="l">
              <a:spcBef>
                <a:spcPts val="0"/>
              </a:spcBef>
              <a:spcAft>
                <a:spcPts val="0"/>
              </a:spcAft>
              <a:buSzPts val="1800"/>
              <a:buAutoNum type="arabicPeriod"/>
            </a:pPr>
            <a:r>
              <a:rPr b="1" lang="es-ES"/>
              <a:t>Instanciación</a:t>
            </a:r>
            <a:r>
              <a:rPr lang="es-ES"/>
              <a:t> nuestro objeto array dónde fijamos su capacidad de almacenamiento.</a:t>
            </a:r>
            <a:endParaRPr/>
          </a:p>
          <a:p>
            <a:pPr indent="-342900" lvl="0" marL="457200" rtl="0" algn="l">
              <a:spcBef>
                <a:spcPts val="0"/>
              </a:spcBef>
              <a:spcAft>
                <a:spcPts val="0"/>
              </a:spcAft>
              <a:buSzPts val="1800"/>
              <a:buAutoNum type="arabicPeriod"/>
            </a:pPr>
            <a:r>
              <a:rPr b="1" lang="es-ES"/>
              <a:t>Inicialización</a:t>
            </a:r>
            <a:r>
              <a:rPr lang="es-ES"/>
              <a:t> de los valores del array con la lista de valores a almacenar.</a:t>
            </a:r>
            <a:endParaRPr/>
          </a:p>
          <a:p>
            <a:pPr indent="0" lvl="0" marL="457200" rtl="0" algn="l">
              <a:spcBef>
                <a:spcPts val="0"/>
              </a:spcBef>
              <a:spcAft>
                <a:spcPts val="0"/>
              </a:spcAft>
              <a:buNone/>
            </a:pPr>
            <a:r>
              <a:t/>
            </a:r>
            <a:endParaRPr/>
          </a:p>
        </p:txBody>
      </p:sp>
      <p:pic>
        <p:nvPicPr>
          <p:cNvPr id="256" name="Google Shape;256;g13f2b778a8d_0_20"/>
          <p:cNvPicPr preferRelativeResize="0"/>
          <p:nvPr/>
        </p:nvPicPr>
        <p:blipFill>
          <a:blip r:embed="rId3">
            <a:alphaModFix/>
          </a:blip>
          <a:stretch>
            <a:fillRect/>
          </a:stretch>
        </p:blipFill>
        <p:spPr>
          <a:xfrm>
            <a:off x="5022625" y="1457300"/>
            <a:ext cx="3816574" cy="2613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39d9f33fdf_0_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382905" lvl="0" marL="457200" rtl="0" algn="l">
              <a:lnSpc>
                <a:spcPct val="100000"/>
              </a:lnSpc>
              <a:spcBef>
                <a:spcPts val="0"/>
              </a:spcBef>
              <a:spcAft>
                <a:spcPts val="0"/>
              </a:spcAft>
              <a:buClr>
                <a:schemeClr val="dk2"/>
              </a:buClr>
              <a:buSzPct val="100000"/>
              <a:buFont typeface="Montserrat"/>
              <a:buAutoNum type="arabicPeriod"/>
            </a:pPr>
            <a:r>
              <a:rPr b="1" lang="es-ES">
                <a:solidFill>
                  <a:schemeClr val="dk2"/>
                </a:solidFill>
                <a:latin typeface="Montserrat"/>
                <a:ea typeface="Montserrat"/>
                <a:cs typeface="Montserrat"/>
                <a:sym typeface="Montserrat"/>
              </a:rPr>
              <a:t>Sintaxis de declaración de un Array</a:t>
            </a:r>
            <a:endParaRPr b="1">
              <a:solidFill>
                <a:schemeClr val="dk2"/>
              </a:solidFill>
              <a:latin typeface="Montserrat"/>
              <a:ea typeface="Montserrat"/>
              <a:cs typeface="Montserrat"/>
              <a:sym typeface="Montserrat"/>
            </a:endParaRPr>
          </a:p>
        </p:txBody>
      </p:sp>
      <p:sp>
        <p:nvSpPr>
          <p:cNvPr id="262" name="Google Shape;262;g139d9f33fdf_0_2"/>
          <p:cNvSpPr txBox="1"/>
          <p:nvPr>
            <p:ph idx="1" type="body"/>
          </p:nvPr>
        </p:nvSpPr>
        <p:spPr>
          <a:xfrm>
            <a:off x="432025" y="1304875"/>
            <a:ext cx="64848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ES">
                <a:latin typeface="Courier New"/>
                <a:ea typeface="Courier New"/>
                <a:cs typeface="Courier New"/>
                <a:sym typeface="Courier New"/>
              </a:rPr>
              <a:t>tipoBase-o-clase</a:t>
            </a:r>
            <a:r>
              <a:rPr b="1" lang="es-ES">
                <a:solidFill>
                  <a:schemeClr val="accent1"/>
                </a:solidFill>
                <a:latin typeface="Courier New"/>
                <a:ea typeface="Courier New"/>
                <a:cs typeface="Courier New"/>
                <a:sym typeface="Courier New"/>
              </a:rPr>
              <a:t>[]</a:t>
            </a:r>
            <a:r>
              <a:rPr lang="es-ES">
                <a:latin typeface="Courier New"/>
                <a:ea typeface="Courier New"/>
                <a:cs typeface="Courier New"/>
                <a:sym typeface="Courier New"/>
              </a:rPr>
              <a:t> identificador-array;</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s-ES">
                <a:latin typeface="Courier New"/>
                <a:ea typeface="Courier New"/>
                <a:cs typeface="Courier New"/>
                <a:sym typeface="Courier New"/>
              </a:rPr>
              <a:t>o</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s-ES">
                <a:latin typeface="Courier New"/>
                <a:ea typeface="Courier New"/>
                <a:cs typeface="Courier New"/>
                <a:sym typeface="Courier New"/>
              </a:rPr>
              <a:t>tipoBase-o-clase identificador-array</a:t>
            </a:r>
            <a:r>
              <a:rPr b="1" lang="es-ES">
                <a:solidFill>
                  <a:schemeClr val="accent1"/>
                </a:solidFill>
                <a:latin typeface="Courier New"/>
                <a:ea typeface="Courier New"/>
                <a:cs typeface="Courier New"/>
                <a:sym typeface="Courier New"/>
              </a:rPr>
              <a:t>[]</a:t>
            </a:r>
            <a:r>
              <a:rPr lang="es-ES">
                <a:latin typeface="Courier New"/>
                <a:ea typeface="Courier New"/>
                <a:cs typeface="Courier New"/>
                <a:sym typeface="Courier New"/>
              </a:rPr>
              <a:t>;</a:t>
            </a:r>
            <a:endParaRPr>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a:p>
        </p:txBody>
      </p:sp>
      <p:sp>
        <p:nvSpPr>
          <p:cNvPr id="263" name="Google Shape;263;g139d9f33fdf_0_2"/>
          <p:cNvSpPr txBox="1"/>
          <p:nvPr/>
        </p:nvSpPr>
        <p:spPr>
          <a:xfrm>
            <a:off x="432025" y="3016975"/>
            <a:ext cx="8382900" cy="1605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a:solidFill>
                  <a:schemeClr val="dk2"/>
                </a:solidFill>
                <a:latin typeface="Montserrat"/>
                <a:ea typeface="Montserrat"/>
                <a:cs typeface="Montserrat"/>
                <a:sym typeface="Montserrat"/>
              </a:rPr>
              <a:t>Ejemplos de declaraciones de arrays:</a:t>
            </a:r>
            <a:endParaRPr b="1">
              <a:solidFill>
                <a:schemeClr val="dk2"/>
              </a:solidFill>
              <a:latin typeface="Montserrat"/>
              <a:ea typeface="Montserrat"/>
              <a:cs typeface="Montserrat"/>
              <a:sym typeface="Montserrat"/>
            </a:endParaRPr>
          </a:p>
          <a:p>
            <a:pPr indent="0" lvl="0" marL="0" rtl="0" algn="l">
              <a:spcBef>
                <a:spcPts val="1000"/>
              </a:spcBef>
              <a:spcAft>
                <a:spcPts val="0"/>
              </a:spcAft>
              <a:buClr>
                <a:schemeClr val="dk1"/>
              </a:buClr>
              <a:buSzPts val="1100"/>
              <a:buFont typeface="Arial"/>
              <a:buNone/>
            </a:pPr>
            <a:r>
              <a:rPr lang="es-ES">
                <a:solidFill>
                  <a:schemeClr val="dk2"/>
                </a:solidFill>
                <a:latin typeface="Courier New"/>
                <a:ea typeface="Courier New"/>
                <a:cs typeface="Courier New"/>
                <a:sym typeface="Courier New"/>
              </a:rPr>
              <a:t>int[] numerosEnteros;    // array de tipo int</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ES">
                <a:solidFill>
                  <a:schemeClr val="dk2"/>
                </a:solidFill>
                <a:latin typeface="Courier New"/>
                <a:ea typeface="Courier New"/>
                <a:cs typeface="Courier New"/>
                <a:sym typeface="Courier New"/>
              </a:rPr>
              <a:t>double[] numerosReales;  // array de tipo double</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ES">
                <a:solidFill>
                  <a:schemeClr val="dk2"/>
                </a:solidFill>
                <a:latin typeface="Courier New"/>
                <a:ea typeface="Courier New"/>
                <a:cs typeface="Courier New"/>
                <a:sym typeface="Courier New"/>
              </a:rPr>
              <a:t>String[] nombres;        // array de tipo String</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rPr lang="es-ES">
                <a:solidFill>
                  <a:schemeClr val="dk2"/>
                </a:solidFill>
                <a:latin typeface="Courier New"/>
                <a:ea typeface="Courier New"/>
                <a:cs typeface="Courier New"/>
                <a:sym typeface="Courier New"/>
              </a:rPr>
              <a:t>Object[] objetos;        // array de la clase Object</a:t>
            </a:r>
            <a:endParaRPr>
              <a:solidFill>
                <a:schemeClr val="dk2"/>
              </a:solidFill>
              <a:latin typeface="Courier New"/>
              <a:ea typeface="Courier New"/>
              <a:cs typeface="Courier New"/>
              <a:sym typeface="Courier New"/>
            </a:endParaRPr>
          </a:p>
          <a:p>
            <a:pPr indent="0" lvl="0" marL="0" rtl="0" algn="l">
              <a:spcBef>
                <a:spcPts val="0"/>
              </a:spcBef>
              <a:spcAft>
                <a:spcPts val="1000"/>
              </a:spcAft>
              <a:buNone/>
            </a:pPr>
            <a:r>
              <a:t/>
            </a:r>
            <a:endParaRPr>
              <a:solidFill>
                <a:schemeClr val="dk2"/>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Gonzalo F. Rubé</dc:creator>
</cp:coreProperties>
</file>