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jGsM9v0SlcoWceYZu2Hxib+MH/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1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2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4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24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43" name="Google Shape;4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9" name="Google Shape;4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2" name="Google Shape;6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7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27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8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8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8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8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8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8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2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2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28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8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28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9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9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9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29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29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9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9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8" name="Google Shape;98;p2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/>
              <a:t>Codo a Codo inicial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/>
              <a:t>Clase 18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Funciones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Tipos de argumentos</a:t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597876" y="1406104"/>
            <a:ext cx="8102991" cy="1808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Los argumentos cuando llamamos a una función pueden ser: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200"/>
              <a:buFont typeface="Noto Sans Symbols"/>
              <a:buChar char="⮚"/>
            </a:pPr>
            <a:r>
              <a:rPr b="1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Posicionales</a:t>
            </a:r>
            <a:r>
              <a:rPr b="0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son argumentos que se pueden llamar por su posición en la definición de la función. En este caso el orden en que se pasan es importante.</a:t>
            </a:r>
            <a:endParaRPr b="0" i="0" sz="16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200"/>
              <a:buFont typeface="Noto Sans Symbols"/>
              <a:buChar char="⮚"/>
            </a:pPr>
            <a:r>
              <a:rPr b="1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Nombrados</a:t>
            </a:r>
            <a:r>
              <a:rPr b="0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son argumentos que se pueden llamar por su nombre.</a:t>
            </a:r>
            <a:endParaRPr b="0" i="0" sz="16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98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933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Argumentos posicionales</a:t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711909" y="2552621"/>
            <a:ext cx="8102991" cy="52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Luego la podemos llamar con argumentos posicionales:</a:t>
            </a:r>
            <a:endParaRPr/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669" y="1814732"/>
            <a:ext cx="5704670" cy="55928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"/>
          <p:cNvSpPr/>
          <p:nvPr/>
        </p:nvSpPr>
        <p:spPr>
          <a:xfrm>
            <a:off x="711909" y="1348733"/>
            <a:ext cx="8102991" cy="52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Definimos una función con dos argumentos: nombre y profesión:</a:t>
            </a:r>
            <a:endParaRPr/>
          </a:p>
        </p:txBody>
      </p:sp>
      <p:pic>
        <p:nvPicPr>
          <p:cNvPr id="177" name="Google Shape;17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881" y="3005049"/>
            <a:ext cx="3441309" cy="368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6699" y="3049697"/>
            <a:ext cx="3778201" cy="27941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1"/>
          <p:cNvSpPr/>
          <p:nvPr/>
        </p:nvSpPr>
        <p:spPr>
          <a:xfrm>
            <a:off x="4136133" y="3123810"/>
            <a:ext cx="752622" cy="1397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0425" y="3896917"/>
            <a:ext cx="3437766" cy="34304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/>
          <p:nvPr/>
        </p:nvSpPr>
        <p:spPr>
          <a:xfrm>
            <a:off x="4136133" y="3998585"/>
            <a:ext cx="752622" cy="1397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36697" y="3952000"/>
            <a:ext cx="3778203" cy="265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Argumentos nombrados</a:t>
            </a:r>
            <a:endParaRPr/>
          </a:p>
        </p:txBody>
      </p:sp>
      <p:sp>
        <p:nvSpPr>
          <p:cNvPr id="188" name="Google Shape;188;p12"/>
          <p:cNvSpPr/>
          <p:nvPr/>
        </p:nvSpPr>
        <p:spPr>
          <a:xfrm>
            <a:off x="711909" y="2421490"/>
            <a:ext cx="8102991" cy="52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Podemos llamar con argumentos nombrados, sin importar el orden, el resultado será el mismo:</a:t>
            </a:r>
            <a:endParaRPr/>
          </a:p>
        </p:txBody>
      </p:sp>
      <p:pic>
        <p:nvPicPr>
          <p:cNvPr id="189" name="Google Shape;1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669" y="1695023"/>
            <a:ext cx="5704670" cy="55928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2"/>
          <p:cNvSpPr/>
          <p:nvPr/>
        </p:nvSpPr>
        <p:spPr>
          <a:xfrm>
            <a:off x="711909" y="1228326"/>
            <a:ext cx="8102991" cy="52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Dada la misma función:</a:t>
            </a:r>
            <a:endParaRPr/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9795" y="3049696"/>
            <a:ext cx="3285105" cy="2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2"/>
          <p:cNvSpPr/>
          <p:nvPr/>
        </p:nvSpPr>
        <p:spPr>
          <a:xfrm>
            <a:off x="4637271" y="3116881"/>
            <a:ext cx="752622" cy="1397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4637271" y="3868919"/>
            <a:ext cx="752622" cy="1397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699" y="3049696"/>
            <a:ext cx="4185671" cy="27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699" y="3822820"/>
            <a:ext cx="4185671" cy="231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9794" y="3806849"/>
            <a:ext cx="3285105" cy="2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Combinando argumentos</a:t>
            </a:r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535" y="2369110"/>
            <a:ext cx="5752808" cy="42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8369" y="1810870"/>
            <a:ext cx="5315140" cy="3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3"/>
          <p:cNvSpPr/>
          <p:nvPr/>
        </p:nvSpPr>
        <p:spPr>
          <a:xfrm>
            <a:off x="711909" y="1197294"/>
            <a:ext cx="8102991" cy="586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Para llamar a una función con argumentos posicionales y nombrados, primero se deben colocar los posicionales y a la derecha todos los nombrados.</a:t>
            </a:r>
            <a:endParaRPr/>
          </a:p>
        </p:txBody>
      </p:sp>
      <p:pic>
        <p:nvPicPr>
          <p:cNvPr id="205" name="Google Shape;20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6918" y="3099900"/>
            <a:ext cx="3509230" cy="1503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Combinando argumentos</a:t>
            </a:r>
            <a:endParaRPr/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0485" y="2193083"/>
            <a:ext cx="4129161" cy="323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4725" y="3685587"/>
            <a:ext cx="5342021" cy="31746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4"/>
          <p:cNvSpPr/>
          <p:nvPr/>
        </p:nvSpPr>
        <p:spPr>
          <a:xfrm>
            <a:off x="711909" y="1197294"/>
            <a:ext cx="8102991" cy="793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 colocamos como primer argumento uno nombrado, ya luego no se pueden colocar los posicionales, estos van siempre al inicio y en el orden que son declarados en la definición de la función.</a:t>
            </a:r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255430" y="3043947"/>
            <a:ext cx="8102991" cy="396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 </a:t>
            </a: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intentaríamos</a:t>
            </a: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invocar una función de esa manera obtendremos un error de sintaxis.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Combinando argumentos</a:t>
            </a:r>
            <a:endParaRPr/>
          </a:p>
        </p:txBody>
      </p:sp>
      <p:pic>
        <p:nvPicPr>
          <p:cNvPr id="220" name="Google Shape;2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270" y="3840857"/>
            <a:ext cx="6075493" cy="238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2194" y="2359378"/>
            <a:ext cx="4805875" cy="34442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5"/>
          <p:cNvSpPr/>
          <p:nvPr/>
        </p:nvSpPr>
        <p:spPr>
          <a:xfrm>
            <a:off x="711909" y="1197294"/>
            <a:ext cx="8102991" cy="1057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 este caso recordemos que los posicionales ocupan el lugar en que se encuentran en la definición de la función, en este caso el primer parámetro definido fue nombre, </a:t>
            </a: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asi</a:t>
            </a: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que en la siguiente invocación  el argumento posicional “Ingrid” hace referencia al parámetro nombre, y luego intenta pasarle otra vez un valor al mismo parámetro:</a:t>
            </a:r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711908" y="2875152"/>
            <a:ext cx="8102991" cy="641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 por eso que se genera un error donde indica que hay múltiples valores para el argumento nombre.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Cantidad de argumentos</a:t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>
            <a:off x="606402" y="1170125"/>
            <a:ext cx="8102991" cy="52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Los argumentos son obligatorios,  si definimos n cantidad de parámetros debemos llamar la función con n cantidad de argumentos:</a:t>
            </a:r>
            <a:endParaRPr/>
          </a:p>
        </p:txBody>
      </p:sp>
      <p:pic>
        <p:nvPicPr>
          <p:cNvPr id="230" name="Google Shape;2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3395" y="1868869"/>
            <a:ext cx="4252671" cy="432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875" y="2471591"/>
            <a:ext cx="6789713" cy="3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4976" y="3413435"/>
            <a:ext cx="2165326" cy="372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0712" y="4033967"/>
            <a:ext cx="6783876" cy="299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Argumentos opcionales</a:t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592335" y="1095575"/>
            <a:ext cx="8102991" cy="60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Los argumentos pueden ser opcionales, para ello el parámetro cuando se define la función debe asignársele un valor predeterminado.</a:t>
            </a:r>
            <a:endParaRPr/>
          </a:p>
        </p:txBody>
      </p:sp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39" y="1743677"/>
            <a:ext cx="6632917" cy="621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794" y="2940493"/>
            <a:ext cx="26574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0425" y="2993779"/>
            <a:ext cx="5034475" cy="303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7"/>
          <p:cNvSpPr/>
          <p:nvPr/>
        </p:nvSpPr>
        <p:spPr>
          <a:xfrm>
            <a:off x="3130062" y="3069064"/>
            <a:ext cx="506436" cy="227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311700" y="3671572"/>
            <a:ext cx="8102991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 el siguiente caso le pasamos como argumento un valor distinto:</a:t>
            </a:r>
            <a:endParaRPr/>
          </a:p>
        </p:txBody>
      </p:sp>
      <p:pic>
        <p:nvPicPr>
          <p:cNvPr id="245" name="Google Shape;24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794" y="4201105"/>
            <a:ext cx="3017520" cy="28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48567" y="4196738"/>
            <a:ext cx="4366333" cy="3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7"/>
          <p:cNvSpPr/>
          <p:nvPr/>
        </p:nvSpPr>
        <p:spPr>
          <a:xfrm>
            <a:off x="3666222" y="4228310"/>
            <a:ext cx="506436" cy="227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511804" y="2440192"/>
            <a:ext cx="8102991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 la siguiente invocación el parámetro toma su valor predeterminado: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/>
              <a:t>Recordá: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-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-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Les damos la bienvenida</a:t>
            </a:r>
            <a:endParaRPr/>
          </a:p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8"/>
              <a:buNone/>
            </a:pPr>
            <a:r>
              <a:rPr lang="es-ES" sz="1300"/>
              <a:t>Clase</a:t>
            </a:r>
            <a:r>
              <a:rPr lang="es-ES"/>
              <a:t> 18</a:t>
            </a:r>
            <a:endParaRPr/>
          </a:p>
        </p:txBody>
      </p:sp>
      <p:sp>
        <p:nvSpPr>
          <p:cNvPr id="116" name="Google Shape;116;p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8"/>
              <a:buNone/>
            </a:pPr>
            <a:r>
              <a:rPr lang="es-ES" sz="1300"/>
              <a:t>Pr</a:t>
            </a:r>
            <a:r>
              <a:rPr lang="es-ES" sz="1300"/>
              <a:t>o</a:t>
            </a:r>
            <a:r>
              <a:rPr lang="es-ES" sz="1300"/>
              <a:t>ximo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406945" y="2205825"/>
            <a:ext cx="2397900" cy="2075700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Diccionarios</a:t>
            </a:r>
            <a:endParaRPr/>
          </a:p>
          <a:p>
            <a:pPr indent="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Creación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Operaciones básicas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1015788" y="736284"/>
            <a:ext cx="1180214" cy="1156481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150045" y="1192209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</a:pPr>
            <a:r>
              <a:rPr b="1" i="0" lang="es-ES" sz="12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Clase 17</a:t>
            </a:r>
            <a:endParaRPr b="1" i="0" sz="12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3270647" y="220582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Definición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Parámetros y argumentos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Tipos de argumentos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6134350" y="2154215"/>
            <a:ext cx="2397900" cy="2075700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s-ES" sz="3200"/>
              <a:t>Funciones</a:t>
            </a:r>
            <a:endParaRPr sz="3200"/>
          </a:p>
        </p:txBody>
      </p:sp>
      <p:sp>
        <p:nvSpPr>
          <p:cNvPr id="127" name="Google Shape;127;p4"/>
          <p:cNvSpPr txBox="1"/>
          <p:nvPr>
            <p:ph idx="1" type="subTitle"/>
          </p:nvPr>
        </p:nvSpPr>
        <p:spPr>
          <a:xfrm>
            <a:off x="550375" y="2013890"/>
            <a:ext cx="8043300" cy="1017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 sz="1600">
                <a:latin typeface="Montserrat"/>
                <a:ea typeface="Montserrat"/>
                <a:cs typeface="Montserrat"/>
                <a:sym typeface="Montserrat"/>
              </a:rPr>
              <a:t>Una función permite definir un bloque de código reutilizable que se puede ejecutar muchas veces dentro de un programa.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Funciones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642810" y="1268598"/>
            <a:ext cx="784098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Ya venimos trabajando con varias funciones propias de Python, como: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5ADB"/>
              </a:buClr>
              <a:buSzPts val="1400"/>
              <a:buFont typeface="Noto Sans Symbols"/>
              <a:buChar char="⮚"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print()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5ADB"/>
              </a:buClr>
              <a:buSzPts val="1400"/>
              <a:buFont typeface="Noto Sans Symbols"/>
              <a:buChar char="⮚"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input()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5ADB"/>
              </a:buClr>
              <a:buSzPts val="1400"/>
              <a:buFont typeface="Noto Sans Symbols"/>
              <a:buChar char="⮚"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len()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5ADB"/>
              </a:buClr>
              <a:buSzPts val="1400"/>
              <a:buFont typeface="Noto Sans Symbols"/>
              <a:buChar char="⮚"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642810" y="3583443"/>
            <a:ext cx="784098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También podemos definir nuestras propias funciones para usar en nuestros proyectos.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311700" y="597425"/>
            <a:ext cx="8503200" cy="462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Definición</a:t>
            </a:r>
            <a:endParaRPr/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4646" y="1059621"/>
            <a:ext cx="5915465" cy="361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Definición</a:t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642810" y="1170125"/>
            <a:ext cx="784098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Las funciones pueden tener parámetros o no, como también pueden devolver un valor o nada.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Para que la función ejecute el código que tiene dentro, debemos llamarla o invocarla, lo mismo que veníamos realizando con mas de una función propia de Python.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Veamos un ejemplo simple: </a:t>
            </a:r>
            <a:endParaRPr/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348" y="2438149"/>
            <a:ext cx="4203090" cy="2194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4646" y="3158315"/>
            <a:ext cx="16192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/>
        </p:nvSpPr>
        <p:spPr>
          <a:xfrm>
            <a:off x="5623753" y="2536622"/>
            <a:ext cx="2581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Resultado luego de llamar la función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Reglas para el nombre</a:t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766689" y="1511611"/>
            <a:ext cx="8102991" cy="76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Las reglas para el </a:t>
            </a:r>
            <a:r>
              <a:rPr b="1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nombre de una función 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son las mismas que para la de una variable, y por ello refrescamos lo siguiente:</a:t>
            </a:r>
            <a:endParaRPr/>
          </a:p>
          <a:p>
            <a:pPr indent="-130274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933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1131570" y="2614642"/>
            <a:ext cx="716661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5ADB"/>
              </a:buClr>
              <a:buSzPts val="1800"/>
              <a:buFont typeface="Noto Sans Symbols"/>
              <a:buChar char="⮚"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nombre debe comenzar con una letra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5ADB"/>
              </a:buClr>
              <a:buSzPts val="1800"/>
              <a:buFont typeface="Noto Sans Symbols"/>
              <a:buChar char="⮚"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Puede contener letras, números y guiones bajos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5ADB"/>
              </a:buClr>
              <a:buSzPts val="1800"/>
              <a:buFont typeface="Noto Sans Symbols"/>
              <a:buChar char="⮚"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 puede llamarse igual que una palabra reservada del lenguaje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5ADB"/>
              </a:buClr>
              <a:buSzPts val="1800"/>
              <a:buFont typeface="Noto Sans Symbols"/>
              <a:buChar char="⮚"/>
            </a:pP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 debe contener caracteres extraños ( “ñ”, acentos, etc)</a:t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Parámetros y argumentos.</a:t>
            </a:r>
            <a:endParaRPr/>
          </a:p>
        </p:txBody>
      </p:sp>
      <p:sp>
        <p:nvSpPr>
          <p:cNvPr id="162" name="Google Shape;162;p9"/>
          <p:cNvSpPr/>
          <p:nvPr/>
        </p:nvSpPr>
        <p:spPr>
          <a:xfrm>
            <a:off x="597876" y="1406104"/>
            <a:ext cx="8102991" cy="2546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 queremos pasarles datos a una función necesitamos usar parámetros y argumentos.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200"/>
              <a:buFont typeface="Noto Sans Symbols"/>
              <a:buChar char="⮚"/>
            </a:pPr>
            <a:r>
              <a:rPr b="0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Parámetro: Cuando definimos la función le damos un nombre a cada parámetro, que luego serán usadas como variables dentro de la función.</a:t>
            </a:r>
            <a:endParaRPr/>
          </a:p>
          <a:p>
            <a:pPr indent="-2095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200"/>
              <a:buFont typeface="Noto Sans Symbols"/>
              <a:buChar char="⮚"/>
            </a:pPr>
            <a:r>
              <a:rPr b="0" i="0" lang="es-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Argumento: Es la información transferida a la función en el momento que se realiza la invocación. </a:t>
            </a:r>
            <a:endParaRPr b="0" i="0" sz="16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98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933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