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  <p15:guide id="4" orient="horz" pos="2213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2" roundtripDataSignature="AMtx7mhyA5ST7Epp2/jiH2pr6waSxEr8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0" orient="horz"/>
        <p:guide pos="2880"/>
        <p:guide pos="272"/>
        <p:guide pos="22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314de8a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6314de8a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314de8ae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6314de8a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78c0f1cc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578c0f1cc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314de8a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6314de8a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f2b778a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3f2b778a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314de8a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314de8a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9d9f33f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39d9f33f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314de8a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314de8a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314de8a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6314de8a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94d24d5e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594d24d5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94d24d5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594d24d5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5f6266b1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45f6266b1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48f94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948f94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f2b778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3f2b778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314de8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314de8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314de8a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6314de8a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314de8a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314de8a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5f6266b16_0_11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45f6266b16_0_11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" name="Google Shape;112;g145f6266b16_0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3" name="Google Shape;113;g145f6266b16_0_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5f6266b16_0_1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45f6266b16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45f6266b16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5f6266b16_0_108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9" name="Google Shape;119;g145f6266b16_0_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45f6266b16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45f6266b16_0_10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g145f6266b16_0_108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g145f6266b16_0_10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45f6266b16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f6266b16_0_12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5f6266b16_0_12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5f6266b16_0_12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45f6266b16_0_12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45f6266b16_0_12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45f6266b16_0_124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145f6266b16_0_124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g145f6266b16_0_124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g145f6266b16_0_124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g145f6266b16_0_1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45f6266b16_0_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45f6266b16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45f6266b16_0_12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5f6266b16_0_13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45f6266b16_0_13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g145f6266b16_0_13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3" name="Google Shape;143;g145f6266b16_0_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45f6266b16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45f6266b16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5f6266b16_0_14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g145f6266b16_0_14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9" name="Google Shape;149;g145f6266b16_0_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45f6266b16_0_1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45f6266b16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45f6266b16_0_145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5f6266b16_0_1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5f6266b16_0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6" name="Google Shape;156;g145f6266b16_0_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45f6266b16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45f6266b16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45f6266b16_0_15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g145f6266b16_0_15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5f6266b16_0_160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45f6266b16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45f6266b16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45f6266b16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45f6266b16_0_16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f6266b16_0_16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45f6266b16_0_16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45f6266b16_0_16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45f6266b16_0_16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5f6266b16_0_16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45f6266b16_0_16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45f6266b16_0_16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g145f6266b16_0_16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g145f6266b16_0_166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g145f6266b16_0_166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g145f6266b16_0_166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g145f6266b16_0_16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45f6266b16_0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45f6266b16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45f6266b16_0_16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45f6266b16_0_166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4" name="Google Shape;184;g145f6266b16_0_166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5f6266b16_0_18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45f6266b16_0_18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5f6266b16_0_18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45f6266b16_0_18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5f6266b16_0_18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g145f6266b16_0_18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2" name="Google Shape;192;g145f6266b16_0_18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g145f6266b16_0_18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45f6266b16_0_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45f6266b16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45f6266b16_0_18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45f6266b16_0_18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8" name="Google Shape;198;g145f6266b16_0_18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9" name="Google Shape;4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5f6266b16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145f6266b16_0_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145f6266b16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pp.codingrooms.com/w/ccqQ9szQa8r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p.codingrooms.com/w/ccqQ9szQa8r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fZseT9YjG11fsX9lVbH9AV5zkiDa80pjozZsILiqMSrhI0lg/viewfor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 inicial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Clase 21 - 10-10-22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14de8ae7_0_19"/>
          <p:cNvSpPr txBox="1"/>
          <p:nvPr>
            <p:ph type="title"/>
          </p:nvPr>
        </p:nvSpPr>
        <p:spPr>
          <a:xfrm>
            <a:off x="311700" y="597425"/>
            <a:ext cx="85032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Métodos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66" name="Google Shape;266;g16314de8ae7_0_19"/>
          <p:cNvSpPr txBox="1"/>
          <p:nvPr>
            <p:ph idx="1" type="body"/>
          </p:nvPr>
        </p:nvSpPr>
        <p:spPr>
          <a:xfrm>
            <a:off x="431800" y="1222375"/>
            <a:ext cx="70947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Los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métodos y las funciones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en Java, son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funcionalmente idénticos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pero su diferencia radica en el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contexto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en el que se las utiliza.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Un método también puede recibir parámetros, efectuar operaciones con estos y retornar valores; sin embargo,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un método está asociado a un objeto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</a:t>
            </a:r>
            <a:r>
              <a:rPr b="1" lang="es-ES">
                <a:solidFill>
                  <a:srgbClr val="333333"/>
                </a:solidFill>
                <a:highlight>
                  <a:srgbClr val="FFFFFF"/>
                </a:highlight>
              </a:rPr>
              <a:t>SIEMPRE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Básicamente, un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método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es una función que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pertenece a un objeto o clase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mientras que una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función existe por sí sola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sin necesidad de un objeto para ser usada.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Para crear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un método como tal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en Java, estamos obligados 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crear un objeto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si no, no se podrá usar dicho método.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85714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Es por ello que una función debe tener el atributo</a:t>
            </a:r>
            <a:r>
              <a:rPr b="1" i="1" lang="es-ES">
                <a:solidFill>
                  <a:srgbClr val="5A5A5A"/>
                </a:solidFill>
                <a:highlight>
                  <a:srgbClr val="FFFFFF"/>
                </a:highlight>
              </a:rPr>
              <a:t> static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para que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no requiera de un objeto para ser llamada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 sz="2100"/>
          </a:p>
        </p:txBody>
      </p:sp>
      <p:pic>
        <p:nvPicPr>
          <p:cNvPr id="267" name="Google Shape;267;g16314de8ae7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600" y="3513400"/>
            <a:ext cx="1185600" cy="11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314de8ae7_0_2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Procedimientos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73" name="Google Shape;273;g16314de8ae7_0_29"/>
          <p:cNvSpPr txBox="1"/>
          <p:nvPr>
            <p:ph idx="1" type="body"/>
          </p:nvPr>
        </p:nvSpPr>
        <p:spPr>
          <a:xfrm>
            <a:off x="432025" y="1222375"/>
            <a:ext cx="8280000" cy="22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Los procedimientos son básicamente un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conjunto de instrucciones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que se ejecutan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sin retornar ningún valor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Un procedimiento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puede o no recibir valores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En el contexto de Java un procedimiento es básicamente un método cuyo tipo de retorno es void que no nos obliga a utilizar una sentencia return.</a:t>
            </a:r>
            <a:endParaRPr sz="2100"/>
          </a:p>
        </p:txBody>
      </p:sp>
      <p:pic>
        <p:nvPicPr>
          <p:cNvPr id="274" name="Google Shape;274;g16314de8ae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600" y="3513400"/>
            <a:ext cx="1185600" cy="11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78c0f1ccb_1_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resumen… métodos en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g1578c0f1ccb_1_4"/>
          <p:cNvSpPr txBox="1"/>
          <p:nvPr>
            <p:ph idx="1" type="body"/>
          </p:nvPr>
        </p:nvSpPr>
        <p:spPr>
          <a:xfrm>
            <a:off x="432025" y="1170125"/>
            <a:ext cx="58935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b="1" lang="es-ES">
                <a:highlight>
                  <a:srgbClr val="FFFFFF"/>
                </a:highlight>
              </a:rPr>
              <a:t>Un método</a:t>
            </a:r>
            <a:r>
              <a:rPr lang="es-ES">
                <a:highlight>
                  <a:srgbClr val="FFFFFF"/>
                </a:highlight>
              </a:rPr>
              <a:t> es un bloque de código que funciona cuando es llamado.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En un método se </a:t>
            </a:r>
            <a:r>
              <a:rPr b="1" lang="es-ES">
                <a:highlight>
                  <a:srgbClr val="FFFFFF"/>
                </a:highlight>
              </a:rPr>
              <a:t>pueden pasar datos</a:t>
            </a:r>
            <a:r>
              <a:rPr lang="es-ES">
                <a:highlight>
                  <a:srgbClr val="FFFFFF"/>
                </a:highlight>
              </a:rPr>
              <a:t> conocidos como parámetros.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Estos parámetros son utilizados para realizar ciertas </a:t>
            </a:r>
            <a:r>
              <a:rPr b="1" lang="es-ES">
                <a:highlight>
                  <a:srgbClr val="FFFFFF"/>
                </a:highlight>
              </a:rPr>
              <a:t>acciones.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Si el método es una </a:t>
            </a:r>
            <a:r>
              <a:rPr b="1" lang="es-ES">
                <a:highlight>
                  <a:srgbClr val="FFFFFF"/>
                </a:highlight>
              </a:rPr>
              <a:t>función,</a:t>
            </a:r>
            <a:r>
              <a:rPr lang="es-ES">
                <a:highlight>
                  <a:srgbClr val="FFFFFF"/>
                </a:highlight>
              </a:rPr>
              <a:t>  entonces debe tener el atributo </a:t>
            </a:r>
            <a:r>
              <a:rPr b="1" i="1" lang="es-ES">
                <a:highlight>
                  <a:schemeClr val="lt2"/>
                </a:highlight>
              </a:rPr>
              <a:t>static</a:t>
            </a:r>
            <a:r>
              <a:rPr b="1" lang="es-ES">
                <a:highlight>
                  <a:srgbClr val="FFFFFF"/>
                </a:highlight>
              </a:rPr>
              <a:t>, y devolver un tipo específico.</a:t>
            </a:r>
            <a:endParaRPr b="1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Si el método es un</a:t>
            </a:r>
            <a:r>
              <a:rPr b="1" lang="es-ES">
                <a:highlight>
                  <a:srgbClr val="FFFFFF"/>
                </a:highlight>
              </a:rPr>
              <a:t> procedimiento, </a:t>
            </a:r>
            <a:r>
              <a:rPr lang="es-ES">
                <a:highlight>
                  <a:srgbClr val="FFFFFF"/>
                </a:highlight>
              </a:rPr>
              <a:t>entonces debe tener un atributo</a:t>
            </a:r>
            <a:r>
              <a:rPr b="1" lang="es-ES">
                <a:highlight>
                  <a:srgbClr val="FFFFFF"/>
                </a:highlight>
              </a:rPr>
              <a:t> static y ser del tipo void.</a:t>
            </a:r>
            <a:endParaRPr b="1"/>
          </a:p>
        </p:txBody>
      </p:sp>
      <p:pic>
        <p:nvPicPr>
          <p:cNvPr id="281" name="Google Shape;281;g1578c0f1ccb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2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314de8ae7_0_6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¿Por qué usamos métodos? 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g16314de8ae7_0_60"/>
          <p:cNvSpPr txBox="1"/>
          <p:nvPr>
            <p:ph idx="1" type="body"/>
          </p:nvPr>
        </p:nvSpPr>
        <p:spPr>
          <a:xfrm>
            <a:off x="432025" y="1170125"/>
            <a:ext cx="41814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ES">
                <a:highlight>
                  <a:srgbClr val="FFFFFF"/>
                </a:highlight>
              </a:rPr>
              <a:t>Para reutilizar el código</a:t>
            </a:r>
            <a:r>
              <a:rPr lang="es-ES">
                <a:highlight>
                  <a:srgbClr val="FFFFFF"/>
                </a:highlight>
              </a:rPr>
              <a:t>: entonces definimos el código una vez y lo utilizamos muchas veces.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s-ES">
                <a:highlight>
                  <a:srgbClr val="FFFFFF"/>
                </a:highlight>
              </a:rPr>
              <a:t>Así</a:t>
            </a:r>
            <a:r>
              <a:rPr lang="es-ES">
                <a:highlight>
                  <a:srgbClr val="FFFFFF"/>
                </a:highlight>
              </a:rPr>
              <a:t> optimizamos tiempo, trabajo y líneas de código.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88" name="Google Shape;288;g16314de8ae7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125" y="1222375"/>
            <a:ext cx="2849800" cy="22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f2b778a8d_0_2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¿Cómo crear un </a:t>
            </a:r>
            <a:r>
              <a:rPr b="1" i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método static</a:t>
            </a: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g13f2b778a8d_0_20"/>
          <p:cNvSpPr txBox="1"/>
          <p:nvPr>
            <p:ph idx="1" type="body"/>
          </p:nvPr>
        </p:nvSpPr>
        <p:spPr>
          <a:xfrm>
            <a:off x="432025" y="1304875"/>
            <a:ext cx="4590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>
                <a:highlight>
                  <a:srgbClr val="FFFFFF"/>
                </a:highlight>
              </a:rPr>
              <a:t>Un </a:t>
            </a:r>
            <a:r>
              <a:rPr b="1" i="1" lang="es-ES">
                <a:highlight>
                  <a:srgbClr val="FFFFFF"/>
                </a:highlight>
              </a:rPr>
              <a:t>método static</a:t>
            </a:r>
            <a:r>
              <a:rPr lang="es-ES">
                <a:highlight>
                  <a:srgbClr val="FFFFFF"/>
                </a:highlight>
              </a:rPr>
              <a:t> debe declararse </a:t>
            </a:r>
            <a:r>
              <a:rPr b="1" lang="es-ES">
                <a:highlight>
                  <a:srgbClr val="FFFFFF"/>
                </a:highlight>
              </a:rPr>
              <a:t>dentro</a:t>
            </a:r>
            <a:r>
              <a:rPr lang="es-ES">
                <a:highlight>
                  <a:srgbClr val="FFFFFF"/>
                </a:highlight>
              </a:rPr>
              <a:t> de una clase y </a:t>
            </a:r>
            <a:r>
              <a:rPr b="1" lang="es-ES">
                <a:highlight>
                  <a:srgbClr val="FFFFFF"/>
                </a:highlight>
              </a:rPr>
              <a:t>antes</a:t>
            </a:r>
            <a:r>
              <a:rPr lang="es-ES">
                <a:highlight>
                  <a:srgbClr val="FFFFFF"/>
                </a:highlight>
              </a:rPr>
              <a:t> del método main.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>
                <a:highlight>
                  <a:srgbClr val="FFFFFF"/>
                </a:highlight>
              </a:rPr>
              <a:t>Se define con </a:t>
            </a:r>
            <a:r>
              <a:rPr b="1" lang="es-ES">
                <a:highlight>
                  <a:srgbClr val="FFFFFF"/>
                </a:highlight>
              </a:rPr>
              <a:t>atributo, tipo y nombre</a:t>
            </a:r>
            <a:r>
              <a:rPr lang="es-ES">
                <a:highlight>
                  <a:srgbClr val="FFFFFF"/>
                </a:highlight>
              </a:rPr>
              <a:t> del método, seguido de paréntesis () luego entre llaves el bloque de código a ser ejecutado.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highlight>
                  <a:srgbClr val="FFFFFF"/>
                </a:highlight>
              </a:rPr>
              <a:t>Java proporciona algunos métodos predefinidos, como </a:t>
            </a:r>
            <a:r>
              <a:rPr lang="es-ES">
                <a:solidFill>
                  <a:srgbClr val="DC143C"/>
                </a:solidFill>
                <a:highlight>
                  <a:srgbClr val="FFFFFF"/>
                </a:highlight>
              </a:rPr>
              <a:t>.</a:t>
            </a:r>
            <a:r>
              <a:rPr lang="es-ES">
                <a:solidFill>
                  <a:srgbClr val="DD4A68"/>
                </a:solidFill>
              </a:rPr>
              <a:t>add(), .set(), .get </a:t>
            </a:r>
            <a:r>
              <a:rPr lang="es-ES"/>
              <a:t>que los vimos en ArrayList.</a:t>
            </a:r>
            <a:endParaRPr/>
          </a:p>
        </p:txBody>
      </p:sp>
      <p:pic>
        <p:nvPicPr>
          <p:cNvPr id="295" name="Google Shape;295;g13f2b778a8d_0_20"/>
          <p:cNvPicPr preferRelativeResize="0"/>
          <p:nvPr/>
        </p:nvPicPr>
        <p:blipFill rotWithShape="1">
          <a:blip r:embed="rId3">
            <a:alphaModFix/>
          </a:blip>
          <a:srcRect b="0" l="0" r="22803" t="0"/>
          <a:stretch/>
        </p:blipFill>
        <p:spPr>
          <a:xfrm>
            <a:off x="4968125" y="1475100"/>
            <a:ext cx="3744075" cy="32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314de8ae7_0_35"/>
          <p:cNvSpPr txBox="1"/>
          <p:nvPr>
            <p:ph type="title"/>
          </p:nvPr>
        </p:nvSpPr>
        <p:spPr>
          <a:xfrm>
            <a:off x="311700" y="597425"/>
            <a:ext cx="85032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-ES" sz="2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 de creación de un método void (procedimiento)</a:t>
            </a:r>
            <a:endParaRPr b="1" sz="2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g16314de8ae7_0_35"/>
          <p:cNvSpPr txBox="1"/>
          <p:nvPr>
            <p:ph idx="1" type="body"/>
          </p:nvPr>
        </p:nvSpPr>
        <p:spPr>
          <a:xfrm>
            <a:off x="432025" y="1222375"/>
            <a:ext cx="8280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b="1" lang="es-ES" sz="13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s-ES" sz="1300">
                <a:latin typeface="Courier New"/>
                <a:ea typeface="Courier New"/>
                <a:cs typeface="Courier New"/>
                <a:sym typeface="Courier New"/>
              </a:rPr>
              <a:t>[nombre](</a:t>
            </a:r>
            <a:r>
              <a:rPr b="1" lang="es-ES" sz="13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s-ES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300">
                <a:latin typeface="Courier New"/>
                <a:ea typeface="Courier New"/>
                <a:cs typeface="Courier New"/>
                <a:sym typeface="Courier New"/>
              </a:rPr>
              <a:t>parametro1</a:t>
            </a:r>
            <a:r>
              <a:rPr lang="es-ES" sz="13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13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s-ES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300">
                <a:latin typeface="Courier New"/>
                <a:ea typeface="Courier New"/>
                <a:cs typeface="Courier New"/>
                <a:sym typeface="Courier New"/>
              </a:rPr>
              <a:t>parametro2</a:t>
            </a:r>
            <a:r>
              <a:rPr lang="es-ES" sz="1300">
                <a:latin typeface="Courier New"/>
                <a:ea typeface="Courier New"/>
                <a:cs typeface="Courier New"/>
                <a:sym typeface="Courier New"/>
              </a:rPr>
              <a:t>...])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ourier New"/>
                <a:ea typeface="Courier New"/>
                <a:cs typeface="Courier New"/>
                <a:sym typeface="Courier New"/>
              </a:rPr>
              <a:t>    /*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ourier New"/>
                <a:ea typeface="Courier New"/>
                <a:cs typeface="Courier New"/>
                <a:sym typeface="Courier New"/>
              </a:rPr>
              <a:t>        * Bloque de instrucciones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ourier New"/>
                <a:ea typeface="Courier New"/>
                <a:cs typeface="Courier New"/>
                <a:sym typeface="Courier New"/>
              </a:rPr>
              <a:t>   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9d9f33fdf_0_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29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b="1" lang="es-ES" sz="2029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creación de un método void (Procedimiento)</a:t>
            </a:r>
            <a:endParaRPr b="1" sz="2029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g139d9f33fdf_0_2"/>
          <p:cNvSpPr txBox="1"/>
          <p:nvPr>
            <p:ph idx="1" type="body"/>
          </p:nvPr>
        </p:nvSpPr>
        <p:spPr>
          <a:xfrm>
            <a:off x="432025" y="1304875"/>
            <a:ext cx="8280300" cy="20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ES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ES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FuncionesEnJava</a:t>
            </a:r>
            <a:r>
              <a:rPr lang="es-ES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40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ES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ES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miMetodo</a:t>
            </a:r>
            <a:r>
              <a:rPr lang="es-ES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ES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1400">
                <a:solidFill>
                  <a:srgbClr val="70809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código a ser ejecutado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//Luego viene el método main</a:t>
            </a:r>
            <a:endParaRPr sz="14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sp>
        <p:nvSpPr>
          <p:cNvPr id="308" name="Google Shape;308;g139d9f33fdf_0_2"/>
          <p:cNvSpPr txBox="1"/>
          <p:nvPr/>
        </p:nvSpPr>
        <p:spPr>
          <a:xfrm>
            <a:off x="432025" y="3492525"/>
            <a:ext cx="8382900" cy="12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s-ES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miMetodo()</a:t>
            </a:r>
            <a:r>
              <a:rPr lang="es-ES" sz="11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 el nombre del método</a:t>
            </a:r>
            <a:endParaRPr sz="115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s-ES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-ES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ES" sz="11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 un modificador que indica que se trata de un método de la clase, ocupando un </a:t>
            </a:r>
            <a:r>
              <a:rPr lang="es-ES" sz="11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único</a:t>
            </a:r>
            <a:r>
              <a:rPr lang="es-ES" sz="11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lugar en memoria.</a:t>
            </a:r>
            <a:r>
              <a:rPr lang="es-ES" sz="11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s-ES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s-ES" sz="11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tipo </a:t>
            </a:r>
            <a:r>
              <a:rPr b="1" i="1" lang="es-ES" sz="11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void </a:t>
            </a:r>
            <a:r>
              <a:rPr lang="es-ES" sz="11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significa que este método no tiene un valor de retorno, es decir cumple solamente con un procedimiento.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314de8ae7_0_4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 clase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g16314de8ae7_0_40"/>
          <p:cNvSpPr txBox="1"/>
          <p:nvPr>
            <p:ph idx="1" type="body"/>
          </p:nvPr>
        </p:nvSpPr>
        <p:spPr>
          <a:xfrm>
            <a:off x="432025" y="1304875"/>
            <a:ext cx="8280000" cy="22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Creamos una </a:t>
            </a:r>
            <a:r>
              <a:rPr lang="es-ES"/>
              <a:t>función</a:t>
            </a:r>
            <a:r>
              <a:rPr lang="es-ES"/>
              <a:t> </a:t>
            </a:r>
            <a:r>
              <a:rPr b="1" lang="es-ES"/>
              <a:t>Hola Mundo!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9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Crear un Hola mundo de manera tradicional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Crear un método static sin recepcion de valores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Crear un método static con recepcion de valores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Crear un método static para despedir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g16314de8ae7_0_40"/>
          <p:cNvSpPr txBox="1"/>
          <p:nvPr/>
        </p:nvSpPr>
        <p:spPr>
          <a:xfrm>
            <a:off x="423300" y="3513475"/>
            <a:ext cx="82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https://app.codingrooms.com/w/ccqQ9szQa8rK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314de8ae7_0_6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II de clase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g16314de8ae7_0_69"/>
          <p:cNvSpPr txBox="1"/>
          <p:nvPr>
            <p:ph idx="1" type="body"/>
          </p:nvPr>
        </p:nvSpPr>
        <p:spPr>
          <a:xfrm>
            <a:off x="432025" y="1222375"/>
            <a:ext cx="82800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Para este ejercicio vamos a crear una función que es un sistema de validación de un usuario que recibe un usuario y una contraseña y según sean válidos o no, muestra un mensaje al usuario.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g16314de8ae7_0_69"/>
          <p:cNvSpPr txBox="1"/>
          <p:nvPr/>
        </p:nvSpPr>
        <p:spPr>
          <a:xfrm>
            <a:off x="432025" y="2595000"/>
            <a:ext cx="82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https://app.codingrooms.com/w/ccqQ9szQa8rK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94d24d5e9_0_59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Desafío de clase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94d24d5e9_0_6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84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de clase </a:t>
            </a:r>
            <a:endParaRPr b="1" sz="284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g1594d24d5e9_0_6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300"/>
              <a:t>Leer y entender la teoría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300"/>
              <a:t>Repasar los prácticos dados en clases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g143639c0bdb_1_24"/>
          <p:cNvSpPr txBox="1"/>
          <p:nvPr/>
        </p:nvSpPr>
        <p:spPr>
          <a:xfrm>
            <a:off x="3353875" y="1915363"/>
            <a:ext cx="4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 IntelliJ o VSCode+plugins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g143639c0bdb_1_24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431800" y="156785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41" name="Google Shape;341;g143639c0bdb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682" y="16540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2352"/>
              </a:srgbClr>
            </a:outerShdw>
          </a:effectLst>
        </p:spPr>
      </p:pic>
      <p:pic>
        <p:nvPicPr>
          <p:cNvPr id="342" name="Google Shape;342;g143639c0bdb_1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800" y="2763624"/>
            <a:ext cx="3483867" cy="109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57150">
              <a:srgbClr val="000000">
                <a:alpha val="1647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5f6266b16_0_99"/>
          <p:cNvSpPr txBox="1"/>
          <p:nvPr>
            <p:ph type="ctrTitle"/>
          </p:nvPr>
        </p:nvSpPr>
        <p:spPr>
          <a:xfrm>
            <a:off x="311700" y="1226800"/>
            <a:ext cx="8520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Formulario de presentismo</a:t>
            </a:r>
            <a:endParaRPr/>
          </a:p>
        </p:txBody>
      </p:sp>
      <p:sp>
        <p:nvSpPr>
          <p:cNvPr id="215" name="Google Shape;215;g145f6266b16_0_99"/>
          <p:cNvSpPr txBox="1"/>
          <p:nvPr/>
        </p:nvSpPr>
        <p:spPr>
          <a:xfrm>
            <a:off x="669675" y="1990425"/>
            <a:ext cx="805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ES" sz="1800" u="sng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https://docs.google.com/forms/d/e/1FAIpQLSfZseT9YjG11fsX9lVbH9AV5zkiDa80pjozZsILiqMSrhI0lg/viewform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/>
        </p:nvSpPr>
        <p:spPr>
          <a:xfrm>
            <a:off x="406950" y="2159350"/>
            <a:ext cx="2397900" cy="212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>
            <p:ph idx="3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/>
              <a:t>Clase</a:t>
            </a:r>
            <a:r>
              <a:rPr lang="es-ES"/>
              <a:t> 06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1015788" y="793709"/>
            <a:ext cx="1180200" cy="1156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 txBox="1"/>
          <p:nvPr>
            <p:ph idx="4" type="title"/>
          </p:nvPr>
        </p:nvSpPr>
        <p:spPr>
          <a:xfrm>
            <a:off x="40399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7"/>
              <a:buNone/>
            </a:pPr>
            <a:r>
              <a:rPr lang="es-ES" sz="1300"/>
              <a:t>Clase</a:t>
            </a:r>
            <a:r>
              <a:rPr lang="es-ES"/>
              <a:t> 21</a:t>
            </a:r>
            <a:endParaRPr/>
          </a:p>
        </p:txBody>
      </p:sp>
      <p:sp>
        <p:nvSpPr>
          <p:cNvPr id="224" name="Google Shape;224;p3"/>
          <p:cNvSpPr txBox="1"/>
          <p:nvPr>
            <p:ph idx="4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20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" name="Google Shape;225;p3"/>
          <p:cNvSpPr txBox="1"/>
          <p:nvPr>
            <p:ph idx="4" type="title"/>
          </p:nvPr>
        </p:nvSpPr>
        <p:spPr>
          <a:xfrm>
            <a:off x="690980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22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p3"/>
          <p:cNvSpPr txBox="1"/>
          <p:nvPr>
            <p:ph idx="2" type="title"/>
          </p:nvPr>
        </p:nvSpPr>
        <p:spPr>
          <a:xfrm>
            <a:off x="6166700" y="215935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Funciones Void con parámetros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Funciones de tipo void recibiendo parámetros. 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Análisis</a:t>
            </a:r>
            <a:r>
              <a:rPr lang="es-ES">
                <a:solidFill>
                  <a:schemeClr val="dk2"/>
                </a:solidFill>
              </a:rPr>
              <a:t> de problemas.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Desafíos de clases.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3"/>
          <p:cNvSpPr txBox="1"/>
          <p:nvPr>
            <p:ph idx="2" type="title"/>
          </p:nvPr>
        </p:nvSpPr>
        <p:spPr>
          <a:xfrm>
            <a:off x="33730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333333"/>
                </a:solidFill>
              </a:rPr>
              <a:t>Funciones Void sin parámetros</a:t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300">
                <a:solidFill>
                  <a:srgbClr val="333333"/>
                </a:solidFill>
              </a:rPr>
              <a:t> </a:t>
            </a:r>
            <a:endParaRPr b="1" sz="13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Declaración e invocación de funciones. </a:t>
            </a:r>
            <a:endParaRPr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Funciones del tipo void.  </a:t>
            </a:r>
            <a:endParaRPr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Desafíos</a:t>
            </a:r>
            <a:r>
              <a:rPr lang="es-ES">
                <a:solidFill>
                  <a:srgbClr val="333333"/>
                </a:solidFill>
              </a:rPr>
              <a:t> de clases.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 txBox="1"/>
          <p:nvPr/>
        </p:nvSpPr>
        <p:spPr>
          <a:xfrm>
            <a:off x="4069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almacenamiento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Creación del array.</a:t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Incorporación de elementos.</a:t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Borrado de elementos.</a:t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Modificación de elementos.</a:t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Recorrido un array.</a:t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948f9403b_0_0"/>
          <p:cNvSpPr txBox="1"/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>
                <a:solidFill>
                  <a:schemeClr val="dk2"/>
                </a:solidFill>
              </a:rPr>
              <a:t>Write Once, Run Anywhere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>
                <a:solidFill>
                  <a:schemeClr val="dk2"/>
                </a:solidFill>
              </a:rPr>
              <a:t>(Escríbelo una vez, ejecútalo en cualquier lugar)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4" name="Google Shape;234;g13948f9403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15294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f2b778a8d_0_2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Funciones, métodos, procedimientos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314de8ae7_0_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Métodos en Java, funciones y procedimientos.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45" name="Google Shape;245;g16314de8ae7_0_0"/>
          <p:cNvSpPr txBox="1"/>
          <p:nvPr>
            <p:ph idx="1" type="body"/>
          </p:nvPr>
        </p:nvSpPr>
        <p:spPr>
          <a:xfrm>
            <a:off x="432025" y="1170125"/>
            <a:ext cx="59391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Los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métodos, las funciones y los procedimientos,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en Java son una herramienta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indispensable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para programar.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Java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nos permite crear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o hacer nuestros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propios métodos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y usarlos sencillamente como si fueran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nuestra propia librería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100000"/>
              <a:buChar char="●"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Cualquiera que sea el caso, las funciones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permiten automatizar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tareas que requerimos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con frecuencia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y que además se pueden generalizar por medio de parámetros. 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ct val="85714"/>
              <a:buChar char="●"/>
            </a:pP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Aprender a crear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métodos en Java y usarlos correctamente es de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gran importancia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, de esta manera separaremos nuestro código </a:t>
            </a:r>
            <a:r>
              <a:rPr b="1" lang="es-ES">
                <a:solidFill>
                  <a:srgbClr val="5A5A5A"/>
                </a:solidFill>
                <a:highlight>
                  <a:srgbClr val="FFFFFF"/>
                </a:highlight>
              </a:rPr>
              <a:t>en módulos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 y según las tareas que requerimos. </a:t>
            </a:r>
            <a:endParaRPr sz="2100"/>
          </a:p>
        </p:txBody>
      </p:sp>
      <p:pic>
        <p:nvPicPr>
          <p:cNvPr id="246" name="Google Shape;246;g16314de8ae7_0_0"/>
          <p:cNvPicPr preferRelativeResize="0"/>
          <p:nvPr/>
        </p:nvPicPr>
        <p:blipFill rotWithShape="1">
          <a:blip r:embed="rId3">
            <a:alphaModFix/>
          </a:blip>
          <a:srcRect b="0" l="0" r="9982" t="0"/>
          <a:stretch/>
        </p:blipFill>
        <p:spPr>
          <a:xfrm>
            <a:off x="6517025" y="1512259"/>
            <a:ext cx="2195176" cy="2438691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760000" dist="76200">
              <a:srgbClr val="000000">
                <a:alpha val="17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314de8ae7_0_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1900"/>
              </a:spcAft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Métodos en Java, funciones y procedimientos.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52" name="Google Shape;252;g16314de8ae7_0_7"/>
          <p:cNvSpPr txBox="1"/>
          <p:nvPr>
            <p:ph idx="1" type="body"/>
          </p:nvPr>
        </p:nvSpPr>
        <p:spPr>
          <a:xfrm>
            <a:off x="432000" y="1284150"/>
            <a:ext cx="414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E</a:t>
            </a:r>
            <a:r>
              <a:rPr lang="es-ES">
                <a:solidFill>
                  <a:srgbClr val="5A5A5A"/>
                </a:solidFill>
                <a:highlight>
                  <a:srgbClr val="FFFFFF"/>
                </a:highlight>
              </a:rPr>
              <a:t>n Java es mucho más común hablar de métodos que de funciones y procedimientos y esto se debe a que en realidad un método, una función y un procedimiento NO son lo mismo, veamos la diferencia:</a:t>
            </a:r>
            <a:endParaRPr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g16314de8ae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322525"/>
            <a:ext cx="3987799" cy="32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314de8ae7_0_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-ES" sz="24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59" name="Google Shape;259;g16314de8ae7_0_12"/>
          <p:cNvSpPr txBox="1"/>
          <p:nvPr>
            <p:ph idx="1" type="body"/>
          </p:nvPr>
        </p:nvSpPr>
        <p:spPr>
          <a:xfrm>
            <a:off x="432025" y="1304875"/>
            <a:ext cx="70947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Las funciones son un </a:t>
            </a:r>
            <a:r>
              <a:rPr b="1" lang="es-ES">
                <a:highlight>
                  <a:srgbClr val="FFFFFF"/>
                </a:highlight>
              </a:rPr>
              <a:t>conjunto de líneas de código</a:t>
            </a:r>
            <a:r>
              <a:rPr lang="es-ES">
                <a:highlight>
                  <a:srgbClr val="FFFFFF"/>
                </a:highlight>
              </a:rPr>
              <a:t> (instrucciones), encapsulados en un bloque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Usualmente, </a:t>
            </a:r>
            <a:r>
              <a:rPr b="1" lang="es-ES">
                <a:highlight>
                  <a:srgbClr val="FFFFFF"/>
                </a:highlight>
              </a:rPr>
              <a:t>reciben parámetros</a:t>
            </a:r>
            <a:r>
              <a:rPr lang="es-ES">
                <a:highlight>
                  <a:srgbClr val="FFFFFF"/>
                </a:highlight>
              </a:rPr>
              <a:t>, cuyos valores utilizan para </a:t>
            </a:r>
            <a:r>
              <a:rPr b="1" lang="es-ES">
                <a:highlight>
                  <a:srgbClr val="FFFFFF"/>
                </a:highlight>
              </a:rPr>
              <a:t>efectuar operaciones</a:t>
            </a:r>
            <a:r>
              <a:rPr lang="es-ES">
                <a:highlight>
                  <a:srgbClr val="FFFFFF"/>
                </a:highlight>
              </a:rPr>
              <a:t> y adicionalmente </a:t>
            </a:r>
            <a:r>
              <a:rPr b="1" lang="es-ES">
                <a:highlight>
                  <a:srgbClr val="FFFFFF"/>
                </a:highlight>
              </a:rPr>
              <a:t>retornan un valor</a:t>
            </a:r>
            <a:r>
              <a:rPr lang="es-ES">
                <a:highlight>
                  <a:srgbClr val="FFFFFF"/>
                </a:highlight>
              </a:rPr>
              <a:t>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En otras palabras una función </a:t>
            </a:r>
            <a:r>
              <a:rPr b="1" lang="es-ES">
                <a:highlight>
                  <a:srgbClr val="FFFFFF"/>
                </a:highlight>
              </a:rPr>
              <a:t>puede recibir parámetros</a:t>
            </a:r>
            <a:r>
              <a:rPr lang="es-ES">
                <a:highlight>
                  <a:srgbClr val="FFFFFF"/>
                </a:highlight>
              </a:rPr>
              <a:t> (algunas no reciben nada), y hacer uso de dichos valores para </a:t>
            </a:r>
            <a:r>
              <a:rPr b="1" lang="es-ES">
                <a:highlight>
                  <a:srgbClr val="FFFFFF"/>
                </a:highlight>
              </a:rPr>
              <a:t>devolver algo</a:t>
            </a:r>
            <a:r>
              <a:rPr lang="es-ES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>
                <a:highlight>
                  <a:srgbClr val="FFFFFF"/>
                </a:highlight>
              </a:rPr>
              <a:t>Retorna un valor </a:t>
            </a:r>
            <a:r>
              <a:rPr lang="es-ES">
                <a:highlight>
                  <a:srgbClr val="FFFFFF"/>
                </a:highlight>
              </a:rPr>
              <a:t>mediante la instrucción </a:t>
            </a:r>
            <a:r>
              <a:rPr b="1" lang="es-ES">
                <a:highlight>
                  <a:srgbClr val="FFFFFF"/>
                </a:highlight>
              </a:rPr>
              <a:t>return</a:t>
            </a:r>
            <a:r>
              <a:rPr lang="es-ES">
                <a:highlight>
                  <a:srgbClr val="FFFFFF"/>
                </a:highlight>
              </a:rPr>
              <a:t>, si no retorna algo, entonces no es una función.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En java las funciones usan el modificador </a:t>
            </a:r>
            <a:r>
              <a:rPr b="1" i="1" lang="es-ES">
                <a:highlight>
                  <a:srgbClr val="EEEEEE"/>
                </a:highlight>
              </a:rPr>
              <a:t>static</a:t>
            </a:r>
            <a:endParaRPr b="1" sz="2100"/>
          </a:p>
        </p:txBody>
      </p:sp>
      <p:pic>
        <p:nvPicPr>
          <p:cNvPr id="260" name="Google Shape;260;g16314de8ae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600" y="3513394"/>
            <a:ext cx="1185600" cy="11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