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Montserrat SemiBold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Montserrat Medium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1" roundtripDataSignature="AMtx7mgAbrrmBGXXovOCJwKcGskOefq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F162C0-E8AA-41ED-A5A4-BE6DA93E24FB}">
  <a:tblStyle styleId="{35F162C0-E8AA-41ED-A5A4-BE6DA93E24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0" orient="horz"/>
        <p:guide pos="2880"/>
        <p:guide pos="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ontserratMedium-bold.fntdata"/><Relationship Id="rId47" Type="http://schemas.openxmlformats.org/officeDocument/2006/relationships/font" Target="fonts/MontserratMedium-regular.fntdata"/><Relationship Id="rId49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MontserratSemiBold-regular.fntdata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customschemas.google.com/relationships/presentationmetadata" Target="metadata"/><Relationship Id="rId50" Type="http://schemas.openxmlformats.org/officeDocument/2006/relationships/font" Target="fonts/MontserratMedium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f2b778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3f2b778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14de8a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6314de8a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b956770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6b956770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1d41ad7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41d41ad7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1d541849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41d541849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1d54184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41d54184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1d54184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41d54184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abb804a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4abb804a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1d541849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41d541849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1d541849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41d541849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abb804a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4abb804a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abb804a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4abb804a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abb804a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4abb804a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1d541849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41d541849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1d54184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41d54184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1d541849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41d541849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6b403e908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6b403e908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94d24d5e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594d24d5e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94d24d5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594d24d5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3639c0b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43639c0b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5f6266b1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45f6266b1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b209bc961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6b209bc9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48f94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948f94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b209bc96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6b209bc96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b209bc96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6b209bc96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b209bc96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6b209bc96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b209bc96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6b209bc96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5f6266b16_0_11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45f6266b16_0_116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2" name="Google Shape;112;g145f6266b16_0_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3" name="Google Shape;113;g145f6266b16_0_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5f6266b16_0_1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45f6266b16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45f6266b16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5f6266b16_0_108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9" name="Google Shape;119;g145f6266b16_0_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45f6266b16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45f6266b16_0_108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g145f6266b16_0_108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g145f6266b16_0_10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45f6266b16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f6266b16_0_12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45f6266b16_0_12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5f6266b16_0_12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45f6266b16_0_12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45f6266b16_0_12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45f6266b16_0_124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145f6266b16_0_124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g145f6266b16_0_124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g145f6266b16_0_124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g145f6266b16_0_1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145f6266b16_0_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45f6266b16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45f6266b16_0_12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5f6266b16_0_13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45f6266b16_0_13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g145f6266b16_0_13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3" name="Google Shape;143;g145f6266b16_0_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45f6266b16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45f6266b16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5f6266b16_0_14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g145f6266b16_0_14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9" name="Google Shape;149;g145f6266b16_0_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45f6266b16_0_1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45f6266b16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45f6266b16_0_145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5f6266b16_0_1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5f6266b16_0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6" name="Google Shape;156;g145f6266b16_0_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45f6266b16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45f6266b16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45f6266b16_0_15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g145f6266b16_0_15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5f6266b16_0_160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45f6266b16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45f6266b16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45f6266b16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45f6266b16_0_16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f6266b16_0_16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45f6266b16_0_16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45f6266b16_0_16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45f6266b16_0_16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5f6266b16_0_16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45f6266b16_0_16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45f6266b16_0_16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5" name="Google Shape;175;g145f6266b16_0_16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g145f6266b16_0_166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g145f6266b16_0_166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g145f6266b16_0_166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g145f6266b16_0_16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45f6266b16_0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45f6266b16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45f6266b16_0_16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45f6266b16_0_166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4" name="Google Shape;184;g145f6266b16_0_166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5f6266b16_0_18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45f6266b16_0_18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5f6266b16_0_18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45f6266b16_0_18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5f6266b16_0_18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g145f6266b16_0_18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2" name="Google Shape;192;g145f6266b16_0_18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g145f6266b16_0_18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145f6266b16_0_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45f6266b16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45f6266b16_0_18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45f6266b16_0_18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8" name="Google Shape;198;g145f6266b16_0_18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5f6266b16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145f6266b16_0_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145f6266b16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7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4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e/1FAIpQLSfZseT9YjG11fsX9lVbH9AV5zkiDa80pjozZsILiqMSrhI0lg/viewfor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Codo a Codo inicial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Clase 23 - 17-10-22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f2b778a8d_0_2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23 - Funciones return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314de8ae7_0_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69" name="Google Shape;269;g16314de8ae7_0_0"/>
          <p:cNvSpPr txBox="1"/>
          <p:nvPr>
            <p:ph idx="1" type="body"/>
          </p:nvPr>
        </p:nvSpPr>
        <p:spPr>
          <a:xfrm>
            <a:off x="432025" y="1170125"/>
            <a:ext cx="5939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En términos generales,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una función es un “subprograma”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que puede ser llamado por código externo (o interno en caso de recursión).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0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Una función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 se compone de una secuencia de declaraciones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que conforman el llamado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cuerpo de la función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0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Se pueden pasar valores o “parámetros”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a una función, y la función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devolverá un valor, 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mediante la cláusula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 return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  <p:pic>
        <p:nvPicPr>
          <p:cNvPr id="270" name="Google Shape;270;g16314de8ae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125" y="1602525"/>
            <a:ext cx="2468076" cy="179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b956770ad_0_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 de una funcion return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g16b956770ad_0_0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ES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700">
                <a:solidFill>
                  <a:srgbClr val="7685E6"/>
                </a:solidFill>
                <a:latin typeface="Courier New"/>
                <a:ea typeface="Courier New"/>
                <a:cs typeface="Courier New"/>
                <a:sym typeface="Courier New"/>
              </a:rPr>
              <a:t>tipoDeLaFuncion</a:t>
            </a:r>
            <a:r>
              <a:rPr lang="es-ES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7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identificadorMetodo</a:t>
            </a:r>
            <a:r>
              <a:rPr lang="es-ES" sz="1700">
                <a:latin typeface="Courier New"/>
                <a:ea typeface="Courier New"/>
                <a:cs typeface="Courier New"/>
                <a:sym typeface="Courier New"/>
              </a:rPr>
              <a:t> (tipo parámetro, tipo parámetro, ... ,tipo parámetroN)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ourier New"/>
                <a:ea typeface="Courier New"/>
                <a:cs typeface="Courier New"/>
                <a:sym typeface="Courier New"/>
              </a:rPr>
              <a:t>//declaraciones de variables locales;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ourier New"/>
                <a:ea typeface="Courier New"/>
                <a:cs typeface="Courier New"/>
                <a:sym typeface="Courier New"/>
              </a:rPr>
              <a:t>sentencia_1;   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ourier New"/>
                <a:ea typeface="Courier New"/>
                <a:cs typeface="Courier New"/>
                <a:sym typeface="Courier New"/>
              </a:rPr>
              <a:t>sentencia_2;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ourier New"/>
                <a:ea typeface="Courier New"/>
                <a:cs typeface="Courier New"/>
                <a:sym typeface="Courier New"/>
              </a:rPr>
              <a:t>sentencia_n;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ourier New"/>
                <a:ea typeface="Courier New"/>
                <a:cs typeface="Courier New"/>
                <a:sym typeface="Courier New"/>
              </a:rPr>
              <a:t>    // dentro de estas sentencias se incluye al menos un return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1d41ad7a9_0_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Acerca de los argumentos o parámetros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82" name="Google Shape;282;g141d41ad7a9_0_1"/>
          <p:cNvSpPr txBox="1"/>
          <p:nvPr>
            <p:ph idx="1" type="body"/>
          </p:nvPr>
        </p:nvSpPr>
        <p:spPr>
          <a:xfrm>
            <a:off x="432025" y="1170125"/>
            <a:ext cx="5939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Hay algunos detalles respecto a los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argumentos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de una función, veamos: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0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Una función, un método o un procedimiento pueden tener una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cantidad cualquiera de parámetros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es decir pueden tener cero, uno, tres, diez, cien o más parámetros. Aunque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habitualmente no suelen tener más de 3 y hasta 4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0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Si una función tiene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más de un parámetro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cada uno de ellos debe ir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separado por una coma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  <p:pic>
        <p:nvPicPr>
          <p:cNvPr id="283" name="Google Shape;283;g141d41ad7a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825" y="1970950"/>
            <a:ext cx="2468076" cy="185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1d5418491_0_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Acerca de los argumentos o parámetros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89" name="Google Shape;289;g141d5418491_0_3"/>
          <p:cNvSpPr txBox="1"/>
          <p:nvPr>
            <p:ph idx="1" type="body"/>
          </p:nvPr>
        </p:nvSpPr>
        <p:spPr>
          <a:xfrm>
            <a:off x="432025" y="1170125"/>
            <a:ext cx="82803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Los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argumentos de una función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también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tienen un tipo y un nombre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que los identifica.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0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El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tipo del argumento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puede ser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cualquiera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y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no tiene relación con el tipo de la función, 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lo veremos en detalle cuando hablemos </a:t>
            </a:r>
            <a:r>
              <a:rPr i="1" lang="es-ES" u="sng">
                <a:solidFill>
                  <a:schemeClr val="hlink"/>
                </a:solidFill>
                <a:highlight>
                  <a:srgbClr val="FFFFFF"/>
                </a:highlight>
                <a:hlinkClick action="ppaction://hlinksldjump" r:id="rId3"/>
              </a:rPr>
              <a:t>acerca de return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0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En Java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los parámetros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que podemos recibir pueden ser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por valor o por referencia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esto implica que si modificamos los valores recibidos en el interior del método, estos pueden mantener sus cambios o no después de ejecutado el método.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1d5418491_0_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¿Qué es referencia y valor?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95" name="Google Shape;295;g141d5418491_0_25"/>
          <p:cNvSpPr txBox="1"/>
          <p:nvPr>
            <p:ph idx="1" type="body"/>
          </p:nvPr>
        </p:nvSpPr>
        <p:spPr>
          <a:xfrm>
            <a:off x="432025" y="1170125"/>
            <a:ext cx="6381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31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85713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En Java todos los argumentos se pasan por valor.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310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ct val="85713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El paso por valor significa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que al método en la </a:t>
            </a:r>
            <a:r>
              <a:rPr b="1" lang="es-ES">
                <a:solidFill>
                  <a:srgbClr val="5A5A5A"/>
                </a:solidFill>
                <a:highlight>
                  <a:schemeClr val="lt1"/>
                </a:highlight>
              </a:rPr>
              <a:t>le llega una copia </a:t>
            </a:r>
            <a:r>
              <a:rPr lang="es-ES">
                <a:solidFill>
                  <a:srgbClr val="5A5A5A"/>
                </a:solidFill>
                <a:highlight>
                  <a:schemeClr val="lt1"/>
                </a:highlight>
              </a:rPr>
              <a:t>del valor</a:t>
            </a:r>
            <a:r>
              <a:rPr b="1" lang="es-ES">
                <a:solidFill>
                  <a:srgbClr val="5A5A5A"/>
                </a:solidFill>
                <a:highlight>
                  <a:schemeClr val="lt1"/>
                </a:highlight>
              </a:rPr>
              <a:t> </a:t>
            </a:r>
            <a:r>
              <a:rPr lang="es-ES">
                <a:solidFill>
                  <a:srgbClr val="5A5A5A"/>
                </a:solidFill>
                <a:highlight>
                  <a:schemeClr val="lt1"/>
                </a:highlight>
              </a:rPr>
              <a:t>de la 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variable del argumento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en el caso de un tipo primitivo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de datos o una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copia del puntero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a la dirección de memoria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del objeto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310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ct val="85713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En el paso por valor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al asignar un valor a la variable del argumento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no modifica el valor de la variable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usada para invocar al método, esto ocurre tanto para argumentos de tipo primitivo y para objetos.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3102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A5A5A"/>
              </a:buClr>
              <a:buSzPct val="73604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En el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paso por referencia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el argumento contiene un puntero con la dirección de memoria de la variable. </a:t>
            </a:r>
            <a:endParaRPr sz="1942"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  <p:pic>
        <p:nvPicPr>
          <p:cNvPr id="296" name="Google Shape;296;g141d5418491_0_25"/>
          <p:cNvPicPr preferRelativeResize="0"/>
          <p:nvPr/>
        </p:nvPicPr>
        <p:blipFill rotWithShape="1">
          <a:blip r:embed="rId3">
            <a:alphaModFix/>
          </a:blip>
          <a:srcRect b="0" l="50107" r="0" t="0"/>
          <a:stretch/>
        </p:blipFill>
        <p:spPr>
          <a:xfrm>
            <a:off x="6907825" y="2732350"/>
            <a:ext cx="1804375" cy="17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141d5418491_0_25"/>
          <p:cNvPicPr preferRelativeResize="0"/>
          <p:nvPr/>
        </p:nvPicPr>
        <p:blipFill rotWithShape="1">
          <a:blip r:embed="rId3">
            <a:alphaModFix/>
          </a:blip>
          <a:srcRect b="0" l="108" r="49997" t="0"/>
          <a:stretch/>
        </p:blipFill>
        <p:spPr>
          <a:xfrm>
            <a:off x="6907825" y="989200"/>
            <a:ext cx="1804375" cy="17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1d5418491_0_1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Acerca de la sentencia return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03" name="Google Shape;303;g141d5418491_0_19"/>
          <p:cNvSpPr txBox="1"/>
          <p:nvPr>
            <p:ph idx="1" type="body"/>
          </p:nvPr>
        </p:nvSpPr>
        <p:spPr>
          <a:xfrm>
            <a:off x="432025" y="1170125"/>
            <a:ext cx="82803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0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La sentencia return se utiliza para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cerrar un bloque de código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en el cuerpo de una 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función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en caso de estar sola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si está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seguida de una cláusula o valor o sintaxis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 las devolverá como parte del método.</a:t>
            </a:r>
            <a:endParaRPr b="1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0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Cualquier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instrucción que se encuentre después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de la ejecución de return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NO será ejecutada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0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Es común encontrar funciones con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múltiples sentencias return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en el  interior de condicionales, pero una vez que el código ejecuta una sentencia return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lo que haya de allí hacia abajo no se ejecutará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abb804a54_0_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Acerca de return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09" name="Google Shape;309;g14abb804a54_0_17"/>
          <p:cNvSpPr txBox="1"/>
          <p:nvPr>
            <p:ph idx="1" type="body"/>
          </p:nvPr>
        </p:nvSpPr>
        <p:spPr>
          <a:xfrm>
            <a:off x="432025" y="1170125"/>
            <a:ext cx="8280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El tipo del valor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que se retorna en una función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debe coincidir con el del tipo declarado a la función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es decir si se declara la función como int, el valor retornado debe ser un número entero,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lo cual no limita a que la función reciba parámetros de tipos diferentes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esta es la explicación de lo dicho en la placa de </a:t>
            </a:r>
            <a:r>
              <a:rPr lang="es-ES" u="sng">
                <a:solidFill>
                  <a:schemeClr val="hlink"/>
                </a:solidFill>
                <a:highlight>
                  <a:srgbClr val="FFFFFF"/>
                </a:highlight>
                <a:hlinkClick action="ppaction://hlinksldjump" r:id="rId3"/>
              </a:rPr>
              <a:t>argumentos y parámetros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0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A5A5A"/>
              </a:buClr>
              <a:buSzPts val="1543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En el caso de los procedimientos (void)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podemos usar la sentencia return pero sin ningún tipo de valor,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sólo la usaríamos como una manera de terminar la ejecución del procedimiento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1d5418491_0_3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Ejemplos de función sin parámetro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15" name="Google Shape;315;g141d5418491_0_32"/>
          <p:cNvSpPr txBox="1"/>
          <p:nvPr>
            <p:ph idx="1" type="body"/>
          </p:nvPr>
        </p:nvSpPr>
        <p:spPr>
          <a:xfrm>
            <a:off x="432025" y="1170125"/>
            <a:ext cx="82803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 int sumaEntero()//Función sin parámetros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suma = 5+5;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suma; //Acá termina la ejecución del método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>
                <a:solidFill>
                  <a:srgbClr val="8888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//return 5+5+5 ; </a:t>
            </a:r>
            <a:r>
              <a:rPr lang="es-ES" sz="1600">
                <a:solidFill>
                  <a:srgbClr val="8888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Si colocaramos algo luego del</a:t>
            </a:r>
            <a:endParaRPr sz="1600">
              <a:solidFill>
                <a:srgbClr val="8888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8888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return como por ejemplo otro  </a:t>
            </a:r>
            <a:endParaRPr sz="1600">
              <a:solidFill>
                <a:srgbClr val="8888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8888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return, este  nunca se ejecutará</a:t>
            </a:r>
            <a:endParaRPr sz="1600">
              <a:solidFill>
                <a:srgbClr val="8888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s-E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1d5418491_0_3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Explicacion del ejemplo anterior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21" name="Google Shape;321;g141d5418491_0_38"/>
          <p:cNvSpPr txBox="1"/>
          <p:nvPr>
            <p:ph idx="1" type="body"/>
          </p:nvPr>
        </p:nvSpPr>
        <p:spPr>
          <a:xfrm>
            <a:off x="432025" y="1170125"/>
            <a:ext cx="82803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El ejemplo sencillo anterior, es un método llamado: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sumaEntero( );</a:t>
            </a:r>
            <a:endParaRPr b="1">
              <a:solidFill>
                <a:srgbClr val="5A5A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Al ejecutarlo, la función retornará el valor de suma que es 10 (5+5).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Luego del return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toda línea posterior no se ejecutarán nunca, aunque no generan error alguno, no tienen utilidad.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Para este caso es lo mismo haber escrito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suma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que escribir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5+5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 Ambas líneas funcionan equivalentemente.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Les damos la bienvenida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abb804a54_0_3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Ejemplos de función con parámetros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27" name="Google Shape;327;g14abb804a54_0_36"/>
          <p:cNvSpPr txBox="1"/>
          <p:nvPr>
            <p:ph idx="1" type="body"/>
          </p:nvPr>
        </p:nvSpPr>
        <p:spPr>
          <a:xfrm>
            <a:off x="432025" y="1170125"/>
            <a:ext cx="82803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ES" sz="140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s-ES" sz="1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java.lang.Math.*;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ES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s-ES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rgbClr val="C27BA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s-ES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superficieCirculo</a:t>
            </a:r>
            <a:r>
              <a:rPr lang="es-ES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(double radio){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double sup = Marh.PI*radio*radio;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sup;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ES" sz="14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rgbClr val="C27BA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perimetroCirculo</a:t>
            </a: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(double radio){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double perim = 2*Marh.PI*radio;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perim; 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abb804a54_0_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Ejemplos de función con parámetros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33" name="Google Shape;333;g14abb804a54_0_25"/>
          <p:cNvSpPr txBox="1"/>
          <p:nvPr>
            <p:ph idx="1" type="body"/>
          </p:nvPr>
        </p:nvSpPr>
        <p:spPr>
          <a:xfrm>
            <a:off x="432025" y="1170125"/>
            <a:ext cx="82803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ES" sz="140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s-ES" sz="1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java.lang.Math.*;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ES" sz="14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rgbClr val="C27BA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superficieRectangulo</a:t>
            </a: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(double base, double altura){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double sup = base*altura;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sup; 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ES" sz="14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rgbClr val="C27BA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perimetroRectangulo</a:t>
            </a: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(double base, double altura){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double perim = 2*base+2*altura;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perim; 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abb804a54_0_3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Explicación del ejemplo anterior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39" name="Google Shape;339;g14abb804a54_0_30"/>
          <p:cNvSpPr txBox="1"/>
          <p:nvPr>
            <p:ph idx="1" type="body"/>
          </p:nvPr>
        </p:nvSpPr>
        <p:spPr>
          <a:xfrm>
            <a:off x="432025" y="1170125"/>
            <a:ext cx="82803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43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El ejemplo anterior, son funciones llamadas: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ES" sz="14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superficieCirculo</a:t>
            </a: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(double radio)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5A5A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ES" sz="14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perimetroCirculo</a:t>
            </a: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(double radio);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ES" sz="14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superficieRectangulo</a:t>
            </a: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(double base, double altura);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ES" sz="14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perimetroRectangulo</a:t>
            </a:r>
            <a:r>
              <a:rPr lang="es-ES" sz="1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(double base, double altura)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Todas las funciones aceptan parámetros y devuelven valores.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El valor de retorno es del tipo declarado en la funcion.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1d5418491_0_4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2700"/>
              <a:buNone/>
            </a:pPr>
            <a:r>
              <a:rPr b="1" lang="es-ES" sz="21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Detalles para invocar métodos funciones y procedimientos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t/>
            </a:r>
            <a:endParaRPr b="1" sz="24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g141d5418491_0_44"/>
          <p:cNvSpPr txBox="1"/>
          <p:nvPr>
            <p:ph idx="1" type="body"/>
          </p:nvPr>
        </p:nvSpPr>
        <p:spPr>
          <a:xfrm>
            <a:off x="432025" y="1170125"/>
            <a:ext cx="6225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No importa si se trata de un método en Java o de una función o de un procedimiento,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siempre se deberá de enviar los parámetros de la forma correcta para invocarlos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El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nombre debe coincidir exactamente al momento de invocar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con el nombre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con el cual se la declaró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pues es la única forma de identificarlo.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A5A5A"/>
              </a:buClr>
              <a:buSzPct val="100000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El orden de los parámetros y el tipo debe coincidir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 Hay que ser cuidadosos al momento de enviar los parámetros, debemos hacerlo en el mismo orden en el que fueron declarados y deben ser del mismo tipo (número, texto u otros).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  <p:pic>
        <p:nvPicPr>
          <p:cNvPr id="346" name="Google Shape;346;g141d5418491_0_44"/>
          <p:cNvPicPr preferRelativeResize="0"/>
          <p:nvPr/>
        </p:nvPicPr>
        <p:blipFill rotWithShape="1">
          <a:blip r:embed="rId3">
            <a:alphaModFix/>
          </a:blip>
          <a:srcRect b="0" l="0" r="16520" t="0"/>
          <a:stretch/>
        </p:blipFill>
        <p:spPr>
          <a:xfrm>
            <a:off x="7155275" y="3224025"/>
            <a:ext cx="1556925" cy="13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1d5418491_0_4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2700"/>
              <a:buNone/>
            </a:pPr>
            <a:r>
              <a:rPr b="1" lang="es-ES" sz="21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Detalles para invocar métodos funciones y procedimientos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t/>
            </a:r>
            <a:endParaRPr b="1" sz="24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g141d5418491_0_49"/>
          <p:cNvSpPr txBox="1"/>
          <p:nvPr>
            <p:ph idx="1" type="body"/>
          </p:nvPr>
        </p:nvSpPr>
        <p:spPr>
          <a:xfrm>
            <a:off x="432025" y="1170125"/>
            <a:ext cx="82803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Cada parámetro enviado también va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separado por comas.</a:t>
            </a:r>
            <a:endParaRPr b="1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Si una función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no recibe parámetros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simplemente no ponemos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nada al interior 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de los paréntesis, pero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SIEMPRE debemos poner los paréntesis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A5A5A"/>
              </a:buClr>
              <a:buSzPts val="1800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Invocar una función 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sigue siendo una sentencia común y corriente en Java, así que esta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debe finalizar con ';' 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como siempre.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  <p:pic>
        <p:nvPicPr>
          <p:cNvPr id="353" name="Google Shape;353;g141d5418491_0_49"/>
          <p:cNvPicPr preferRelativeResize="0"/>
          <p:nvPr/>
        </p:nvPicPr>
        <p:blipFill rotWithShape="1">
          <a:blip r:embed="rId3">
            <a:alphaModFix/>
          </a:blip>
          <a:srcRect b="0" l="0" r="16520" t="0"/>
          <a:stretch/>
        </p:blipFill>
        <p:spPr>
          <a:xfrm>
            <a:off x="7373050" y="3473825"/>
            <a:ext cx="1172226" cy="10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1d5418491_0_5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2700"/>
              <a:buNone/>
            </a:pPr>
            <a:r>
              <a:rPr b="1" lang="es-ES" sz="21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Detalles para invocar métodos funciones y procedimientos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t/>
            </a:r>
            <a:endParaRPr b="1" sz="24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g141d5418491_0_54"/>
          <p:cNvSpPr txBox="1"/>
          <p:nvPr>
            <p:ph idx="1" type="body"/>
          </p:nvPr>
        </p:nvSpPr>
        <p:spPr>
          <a:xfrm>
            <a:off x="432025" y="1170125"/>
            <a:ext cx="82803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El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valor retornado por un método o función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puede ser asignado a una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variable del mismo tipo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pero no podemos hacer esto con un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procedimiento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pues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no retornan valor alguno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A5A5A"/>
              </a:buClr>
              <a:buSzPts val="1800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Una función puede llamar a otra dentro de sí misma o incluso puede ser enviada como parámetro a otra.</a:t>
            </a:r>
            <a:endParaRPr b="1"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  <p:pic>
        <p:nvPicPr>
          <p:cNvPr id="360" name="Google Shape;360;g141d5418491_0_54"/>
          <p:cNvPicPr preferRelativeResize="0"/>
          <p:nvPr/>
        </p:nvPicPr>
        <p:blipFill rotWithShape="1">
          <a:blip r:embed="rId3">
            <a:alphaModFix/>
          </a:blip>
          <a:srcRect b="0" l="0" r="16520" t="0"/>
          <a:stretch/>
        </p:blipFill>
        <p:spPr>
          <a:xfrm>
            <a:off x="7373050" y="3473825"/>
            <a:ext cx="1172226" cy="10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b403e9080_1_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ct val="112500"/>
              <a:buFont typeface="Arial"/>
              <a:buNone/>
            </a:pPr>
            <a:r>
              <a:rPr b="1" lang="es-ES" sz="2400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Desafío de clases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66" name="Google Shape;366;g16b403e9080_1_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Una función que halle el perímetro y la superficie de un círculo.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Una función que halle el perímetro y la superficie de un rectángulo.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Una función que capture números del teclado.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Una función que imprima números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Una función que imprima Strings.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Un método main donde ejecutar todas las funciones.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94d24d5e9_0_59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Desafío de clase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94d24d5e9_0_6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84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 de clase </a:t>
            </a:r>
            <a:endParaRPr b="1" sz="284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g1594d24d5e9_0_6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300"/>
              <a:t>Repasar la teoría y ejercicios de clase.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300"/>
              <a:t>Clase que viene repaso general.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43639c0bdb_1_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6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Herramientas que utilizamos en clases</a:t>
            </a:r>
            <a:endParaRPr b="1" sz="26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g143639c0bdb_1_24"/>
          <p:cNvSpPr txBox="1"/>
          <p:nvPr/>
        </p:nvSpPr>
        <p:spPr>
          <a:xfrm>
            <a:off x="3353875" y="1915363"/>
            <a:ext cx="4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 IntelliJ o VSCode+plugins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g143639c0bdb_1_24"/>
          <p:cNvPicPr preferRelativeResize="0"/>
          <p:nvPr/>
        </p:nvPicPr>
        <p:blipFill rotWithShape="1">
          <a:blip r:embed="rId3">
            <a:alphaModFix/>
          </a:blip>
          <a:srcRect b="20647" l="29948" r="29847" t="19693"/>
          <a:stretch/>
        </p:blipFill>
        <p:spPr>
          <a:xfrm>
            <a:off x="431800" y="156785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85" name="Google Shape;385;g143639c0bdb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682" y="165400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1568"/>
              </a:srgbClr>
            </a:outerShdw>
          </a:effectLst>
        </p:spPr>
      </p:pic>
      <p:pic>
        <p:nvPicPr>
          <p:cNvPr id="386" name="Google Shape;386;g143639c0bdb_1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800" y="2763624"/>
            <a:ext cx="3483867" cy="109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57150">
              <a:srgbClr val="000000">
                <a:alpha val="15686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5f6266b16_0_99"/>
          <p:cNvSpPr txBox="1"/>
          <p:nvPr>
            <p:ph type="ctrTitle"/>
          </p:nvPr>
        </p:nvSpPr>
        <p:spPr>
          <a:xfrm>
            <a:off x="311700" y="1226800"/>
            <a:ext cx="8520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Formulario de presentismo</a:t>
            </a:r>
            <a:endParaRPr/>
          </a:p>
        </p:txBody>
      </p:sp>
      <p:sp>
        <p:nvSpPr>
          <p:cNvPr id="215" name="Google Shape;215;g145f6266b16_0_99"/>
          <p:cNvSpPr txBox="1"/>
          <p:nvPr/>
        </p:nvSpPr>
        <p:spPr>
          <a:xfrm>
            <a:off x="669675" y="1990425"/>
            <a:ext cx="8054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s-ES" sz="1800" u="sng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https://docs.google.com/forms/d/e/1FAIpQLSfZseT9YjG11fsX9lVbH9AV5zkiDa80pjozZsILiqMSrhI0lg/viewform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b209bc961_0_125"/>
          <p:cNvSpPr txBox="1"/>
          <p:nvPr/>
        </p:nvSpPr>
        <p:spPr>
          <a:xfrm>
            <a:off x="406950" y="2159350"/>
            <a:ext cx="2397900" cy="2122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6b209bc961_0_125"/>
          <p:cNvSpPr txBox="1"/>
          <p:nvPr>
            <p:ph idx="3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7"/>
              <a:buNone/>
            </a:pPr>
            <a:r>
              <a:rPr lang="es-ES" sz="1300"/>
              <a:t>Clase</a:t>
            </a:r>
            <a:r>
              <a:rPr lang="es-ES"/>
              <a:t> 06</a:t>
            </a:r>
            <a:endParaRPr/>
          </a:p>
        </p:txBody>
      </p:sp>
      <p:sp>
        <p:nvSpPr>
          <p:cNvPr id="222" name="Google Shape;222;g16b209bc961_0_125"/>
          <p:cNvSpPr/>
          <p:nvPr/>
        </p:nvSpPr>
        <p:spPr>
          <a:xfrm>
            <a:off x="1015788" y="793709"/>
            <a:ext cx="1180200" cy="1156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6b209bc961_0_125"/>
          <p:cNvSpPr txBox="1"/>
          <p:nvPr>
            <p:ph idx="4" type="title"/>
          </p:nvPr>
        </p:nvSpPr>
        <p:spPr>
          <a:xfrm>
            <a:off x="40399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/>
              <a:t>Clase</a:t>
            </a:r>
            <a:r>
              <a:rPr lang="es-ES"/>
              <a:t> 23</a:t>
            </a:r>
            <a:endParaRPr/>
          </a:p>
        </p:txBody>
      </p:sp>
      <p:sp>
        <p:nvSpPr>
          <p:cNvPr id="224" name="Google Shape;224;g16b209bc961_0_125"/>
          <p:cNvSpPr txBox="1"/>
          <p:nvPr>
            <p:ph idx="4" type="title"/>
          </p:nvPr>
        </p:nvSpPr>
        <p:spPr>
          <a:xfrm>
            <a:off x="115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7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22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5" name="Google Shape;225;g16b209bc961_0_125"/>
          <p:cNvSpPr txBox="1"/>
          <p:nvPr>
            <p:ph idx="4" type="title"/>
          </p:nvPr>
        </p:nvSpPr>
        <p:spPr>
          <a:xfrm>
            <a:off x="690980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24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g16b209bc961_0_125"/>
          <p:cNvSpPr txBox="1"/>
          <p:nvPr>
            <p:ph idx="2" type="title"/>
          </p:nvPr>
        </p:nvSpPr>
        <p:spPr>
          <a:xfrm>
            <a:off x="6166700" y="215935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-ES" sz="1200">
                <a:solidFill>
                  <a:schemeClr val="dk2"/>
                </a:solidFill>
              </a:rPr>
              <a:t>Funciones Retun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  <a:highlight>
                  <a:srgbClr val="D9D9D9"/>
                </a:highlight>
              </a:rPr>
              <a:t>Repaso de Contenidos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g16b209bc961_0_125"/>
          <p:cNvSpPr txBox="1"/>
          <p:nvPr>
            <p:ph idx="2" type="title"/>
          </p:nvPr>
        </p:nvSpPr>
        <p:spPr>
          <a:xfrm>
            <a:off x="33730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-ES" sz="1200">
                <a:solidFill>
                  <a:srgbClr val="333333"/>
                </a:solidFill>
              </a:rPr>
              <a:t>Funciones return</a:t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Bonus, indagamos sobre String.</a:t>
            </a:r>
            <a:endParaRPr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Funciones que reciben parámetros y devuelven un valor. </a:t>
            </a:r>
            <a:endParaRPr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Análisis de problemas.</a:t>
            </a:r>
            <a:endParaRPr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Desafíos de clases.</a:t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8" name="Google Shape;228;g16b209bc961_0_125"/>
          <p:cNvSpPr txBox="1"/>
          <p:nvPr/>
        </p:nvSpPr>
        <p:spPr>
          <a:xfrm>
            <a:off x="4069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Funciones void sin parámetros y con parámetros.</a:t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Repaso de Contenidos</a:t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948f9403b_0_0"/>
          <p:cNvSpPr txBox="1"/>
          <p:nvPr>
            <p:ph type="ctrTitle"/>
          </p:nvPr>
        </p:nvSpPr>
        <p:spPr>
          <a:xfrm>
            <a:off x="373675" y="2579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>
                <a:solidFill>
                  <a:schemeClr val="dk2"/>
                </a:solidFill>
              </a:rPr>
              <a:t>Write Once, Run Anywhere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-ES" sz="1300">
                <a:solidFill>
                  <a:schemeClr val="dk2"/>
                </a:solidFill>
              </a:rPr>
              <a:t>(Escríbelo una vez, ejecútalo en cualquier lugar)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4" name="Google Shape;234;g13948f9403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388" y="832388"/>
            <a:ext cx="2985226" cy="1865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76200">
              <a:srgbClr val="000000">
                <a:alpha val="14509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b209bc961_0_85"/>
          <p:cNvSpPr txBox="1"/>
          <p:nvPr>
            <p:ph type="ctrTitle"/>
          </p:nvPr>
        </p:nvSpPr>
        <p:spPr>
          <a:xfrm>
            <a:off x="550350" y="1162650"/>
            <a:ext cx="80433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44"/>
              <a:buNone/>
            </a:pPr>
            <a:r>
              <a:rPr lang="es-ES" sz="4666"/>
              <a:t>Listados y métodos</a:t>
            </a:r>
            <a:endParaRPr sz="4666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44"/>
              <a:buNone/>
            </a:pPr>
            <a:r>
              <a:rPr lang="es-ES" sz="2650"/>
              <a:t>Entendiendo mejor los Strings</a:t>
            </a:r>
            <a:endParaRPr sz="265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44"/>
              <a:buNone/>
            </a:pPr>
            <a:r>
              <a:rPr lang="es-ES" sz="2000"/>
              <a:t>Métodos del objeto String en Java</a:t>
            </a:r>
            <a:endParaRPr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b209bc961_0_9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2700"/>
              <a:buNone/>
            </a:pPr>
            <a:r>
              <a:rPr b="1" lang="es-ES" sz="21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Qué es un String en Java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t/>
            </a:r>
            <a:endParaRPr b="1" sz="24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g16b209bc961_0_90"/>
          <p:cNvSpPr txBox="1"/>
          <p:nvPr>
            <p:ph idx="1" type="body"/>
          </p:nvPr>
        </p:nvSpPr>
        <p:spPr>
          <a:xfrm>
            <a:off x="432025" y="1170125"/>
            <a:ext cx="66369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Este es el momento ideal para entender que es un String en Java.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Un String se utiliza como un “tipo” para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almacenar cadenas de texto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chemeClr val="lt1"/>
                </a:highlight>
              </a:rPr>
              <a:t>Un String en Java </a:t>
            </a:r>
            <a:r>
              <a:rPr b="1" lang="es-ES">
                <a:solidFill>
                  <a:srgbClr val="5A5A5A"/>
                </a:solidFill>
                <a:highlight>
                  <a:schemeClr val="lt1"/>
                </a:highlight>
              </a:rPr>
              <a:t>es en realidad un objeto</a:t>
            </a:r>
            <a:r>
              <a:rPr lang="es-ES">
                <a:solidFill>
                  <a:srgbClr val="5A5A5A"/>
                </a:solidFill>
                <a:highlight>
                  <a:schemeClr val="lt1"/>
                </a:highlight>
              </a:rPr>
              <a:t>, que </a:t>
            </a:r>
            <a:r>
              <a:rPr b="1" lang="es-ES">
                <a:solidFill>
                  <a:srgbClr val="5A5A5A"/>
                </a:solidFill>
                <a:highlight>
                  <a:schemeClr val="lt1"/>
                </a:highlight>
              </a:rPr>
              <a:t>contiene métodos</a:t>
            </a:r>
            <a:r>
              <a:rPr lang="es-ES">
                <a:solidFill>
                  <a:srgbClr val="5A5A5A"/>
                </a:solidFill>
                <a:highlight>
                  <a:schemeClr val="lt1"/>
                </a:highlight>
              </a:rPr>
              <a:t> que pueden realizar ciertas </a:t>
            </a:r>
            <a:r>
              <a:rPr b="1" lang="es-ES">
                <a:solidFill>
                  <a:srgbClr val="5A5A5A"/>
                </a:solidFill>
                <a:highlight>
                  <a:schemeClr val="lt1"/>
                </a:highlight>
              </a:rPr>
              <a:t>operaciones en las cadenas</a:t>
            </a:r>
            <a:r>
              <a:rPr lang="es-ES">
                <a:solidFill>
                  <a:srgbClr val="5A5A5A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Una variable String 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contiene una colección de caracteres, 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implícitamente es como un ArrayList que contiene caracteres.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Entonces, cada vez que utilicen un String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imaginen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que por detras están utilizando un listado parecido 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un Array o a un ArrayList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  <p:pic>
        <p:nvPicPr>
          <p:cNvPr id="246" name="Google Shape;246;g16b209bc961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2725" y="1292850"/>
            <a:ext cx="1250676" cy="109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b209bc961_0_9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2700"/>
              <a:buNone/>
            </a:pPr>
            <a:r>
              <a:rPr b="1" lang="es-ES" sz="21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es un objeto, entonces tiene sus métodos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t/>
            </a:r>
            <a:endParaRPr b="1" sz="24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2" name="Google Shape;252;g16b209bc961_0_99"/>
          <p:cNvGraphicFramePr/>
          <p:nvPr/>
        </p:nvGraphicFramePr>
        <p:xfrm>
          <a:off x="431800" y="122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{35F162C0-E8AA-41ED-A5A4-BE6DA93E24FB}</a:tableStyleId>
              </a:tblPr>
              <a:tblGrid>
                <a:gridCol w="1943850"/>
                <a:gridCol w="5342500"/>
                <a:gridCol w="994025"/>
              </a:tblGrid>
              <a:tr h="5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Método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retorno</a:t>
                      </a:r>
                      <a:endParaRPr b="1"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rgbClr val="F8C823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charAt()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el caracter de un  índice especificado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compareTo()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Compara dos strings lexicográficamente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compareToIgnoreCase()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Compara String lexicográficamente ignorando mayúsculas y minúsculas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concat()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Agrega una cadena al final de otra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contains()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Comprueba si una cadena contiene una secuencia de caracteres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boolean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equals()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Compara dos cadenas, ignorando las consideraciones de mayúsculas y minúsculas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boolean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b209bc961_0_11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2700"/>
              <a:buNone/>
            </a:pPr>
            <a:r>
              <a:rPr b="1" lang="es-ES" sz="21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es un objeto, entonces tiene sus métodos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SzPts val="2700"/>
              <a:buNone/>
            </a:pPr>
            <a:r>
              <a:t/>
            </a:r>
            <a:endParaRPr b="1" sz="24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8" name="Google Shape;258;g16b209bc961_0_116"/>
          <p:cNvGraphicFramePr/>
          <p:nvPr/>
        </p:nvGraphicFramePr>
        <p:xfrm>
          <a:off x="431800" y="122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{35F162C0-E8AA-41ED-A5A4-BE6DA93E24FB}</a:tableStyleId>
              </a:tblPr>
              <a:tblGrid>
                <a:gridCol w="1943850"/>
                <a:gridCol w="5342500"/>
                <a:gridCol w="994025"/>
              </a:tblGrid>
              <a:tr h="34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Método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retorno</a:t>
                      </a:r>
                      <a:endParaRPr b="1"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indexOf()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Devuelve la posición de la primera ocurrencia encontrada de los caracteres especificados en una cadena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isEmpty()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Comprueba si una cadena está vacía o no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boolean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toLowerCase()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Convierte una cadena a letras minúsculas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toUpperCase()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Convierte una cadena en letras mayúsculas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trim()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Elimina espacios en blanco de ambos extremos de una cadena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valueOf()	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Devuelve la representación de cadena del valor especificado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