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SemiBold"/>
      <p:regular r:id="rId32"/>
      <p:bold r:id="rId33"/>
      <p:italic r:id="rId34"/>
      <p:boldItalic r:id="rId35"/>
    </p:embeddedFont>
    <p:embeddedFont>
      <p:font typeface="Montserrat"/>
      <p:regular r:id="rId36"/>
      <p:bold r:id="rId37"/>
      <p:italic r:id="rId38"/>
      <p:boldItalic r:id="rId39"/>
    </p:embeddedFont>
    <p:embeddedFont>
      <p:font typeface="Montserrat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http://customooxmlschemas.google.com/">
      <go:slidesCustomData xmlns:go="http://customooxmlschemas.google.com/" r:id="rId44" roundtripDataSignature="AMtx7mhmwWq9vuvNIoX9UnbNui6MjXRr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slide" Target="slides/slide15.xml"/><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MontserratMedium-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bold.fntdata"/><Relationship Id="rId10" Type="http://schemas.openxmlformats.org/officeDocument/2006/relationships/slide" Target="slides/slide5.xml"/><Relationship Id="rId32" Type="http://schemas.openxmlformats.org/officeDocument/2006/relationships/font" Target="fonts/MontserratSemiBold-regular.fntdata"/><Relationship Id="rId13" Type="http://schemas.openxmlformats.org/officeDocument/2006/relationships/slide" Target="slides/slide8.xml"/><Relationship Id="rId35" Type="http://schemas.openxmlformats.org/officeDocument/2006/relationships/font" Target="fonts/MontserratSemiBold-boldItalic.fntdata"/><Relationship Id="rId12" Type="http://schemas.openxmlformats.org/officeDocument/2006/relationships/slide" Target="slides/slide7.xml"/><Relationship Id="rId34" Type="http://schemas.openxmlformats.org/officeDocument/2006/relationships/font" Target="fonts/MontserratSemiBold-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8"/>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8"/>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8"/>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8"/>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8"/>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2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2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2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2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2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25" name="Shape 25"/>
        <p:cNvGrpSpPr/>
        <p:nvPr/>
      </p:nvGrpSpPr>
      <p:grpSpPr>
        <a:xfrm>
          <a:off x="0" y="0"/>
          <a:ext cx="0" cy="0"/>
          <a:chOff x="0" y="0"/>
          <a:chExt cx="0" cy="0"/>
        </a:xfrm>
      </p:grpSpPr>
      <p:sp>
        <p:nvSpPr>
          <p:cNvPr id="26" name="Google Shape;26;p3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0" name="Google Shape;30;p3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0"/>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0"/>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0"/>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0"/>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3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7" name="Google Shape;37;p3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38" name="Google Shape;38;p3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39" name="Shape 39"/>
        <p:cNvGrpSpPr/>
        <p:nvPr/>
      </p:nvGrpSpPr>
      <p:grpSpPr>
        <a:xfrm>
          <a:off x="0" y="0"/>
          <a:ext cx="0" cy="0"/>
          <a:chOff x="0" y="0"/>
          <a:chExt cx="0" cy="0"/>
        </a:xfrm>
      </p:grpSpPr>
      <p:sp>
        <p:nvSpPr>
          <p:cNvPr id="40" name="Google Shape;40;p3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 name="Google Shape;42;p3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3" name="Google Shape;43;p3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4" name="Google Shape;44;p3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5" name="Google Shape;45;p3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3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9" name="Google Shape;49;p32"/>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0" name="Google Shape;50;p3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 name="Google Shape;51;p3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2" name="Google Shape;52;p3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3" name="Shape 53"/>
        <p:cNvGrpSpPr/>
        <p:nvPr/>
      </p:nvGrpSpPr>
      <p:grpSpPr>
        <a:xfrm>
          <a:off x="0" y="0"/>
          <a:ext cx="0" cy="0"/>
          <a:chOff x="0" y="0"/>
          <a:chExt cx="0" cy="0"/>
        </a:xfrm>
      </p:grpSpPr>
      <p:sp>
        <p:nvSpPr>
          <p:cNvPr id="54" name="Google Shape;54;p3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3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56" name="Google Shape;56;p3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57" name="Google Shape;57;p3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58" name="Google Shape;58;p3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9" name="Shape 59"/>
        <p:cNvGrpSpPr/>
        <p:nvPr/>
      </p:nvGrpSpPr>
      <p:grpSpPr>
        <a:xfrm>
          <a:off x="0" y="0"/>
          <a:ext cx="0" cy="0"/>
          <a:chOff x="0" y="0"/>
          <a:chExt cx="0" cy="0"/>
        </a:xfrm>
      </p:grpSpPr>
      <p:sp>
        <p:nvSpPr>
          <p:cNvPr id="60" name="Google Shape;60;p34"/>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62" name="Google Shape;62;p34"/>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3" name="Google Shape;63;p34"/>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4" name="Google Shape;64;p34"/>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5" name="Google Shape;65;p34"/>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34"/>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67" name="Shape 67"/>
        <p:cNvGrpSpPr/>
        <p:nvPr/>
      </p:nvGrpSpPr>
      <p:grpSpPr>
        <a:xfrm>
          <a:off x="0" y="0"/>
          <a:ext cx="0" cy="0"/>
          <a:chOff x="0" y="0"/>
          <a:chExt cx="0" cy="0"/>
        </a:xfrm>
      </p:grpSpPr>
      <p:sp>
        <p:nvSpPr>
          <p:cNvPr id="68" name="Google Shape;68;p35"/>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69" name="Google Shape;69;p3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3" name="Google Shape;73;p35"/>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4" name="Google Shape;74;p35"/>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5" name="Google Shape;75;p35"/>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6" name="Google Shape;76;p35"/>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7" name="Google Shape;77;p35"/>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5"/>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82" name="Google Shape;82;p3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3" name="Google Shape;83;p35"/>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3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85" name="Shape 85"/>
        <p:cNvGrpSpPr/>
        <p:nvPr/>
      </p:nvGrpSpPr>
      <p:grpSpPr>
        <a:xfrm>
          <a:off x="0" y="0"/>
          <a:ext cx="0" cy="0"/>
          <a:chOff x="0" y="0"/>
          <a:chExt cx="0" cy="0"/>
        </a:xfrm>
      </p:grpSpPr>
      <p:sp>
        <p:nvSpPr>
          <p:cNvPr id="86" name="Google Shape;86;p36"/>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7" name="Google Shape;87;p3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0" name="Google Shape;90;p3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3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2" name="Google Shape;92;p36"/>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3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5" name="Google Shape;95;p3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96" name="Google Shape;96;p3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7" name="Google Shape;97;p36"/>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8" name="Google Shape;98;p3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37.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5.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42.png"/><Relationship Id="rId5" Type="http://schemas.openxmlformats.org/officeDocument/2006/relationships/image" Target="../media/image40.png"/><Relationship Id="rId6"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3.png"/><Relationship Id="rId7"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ES"/>
              <a:t>Codo a Codo inicial</a:t>
            </a:r>
            <a:endParaRPr/>
          </a:p>
          <a:p>
            <a:pPr indent="0" lvl="0" marL="0" rtl="0" algn="ctr">
              <a:lnSpc>
                <a:spcPct val="100000"/>
              </a:lnSpc>
              <a:spcBef>
                <a:spcPts val="0"/>
              </a:spcBef>
              <a:spcAft>
                <a:spcPts val="0"/>
              </a:spcAft>
              <a:buSzPts val="3700"/>
              <a:buNone/>
            </a:pPr>
            <a:r>
              <a:rPr lang="es-ES"/>
              <a:t>Clase 18</a:t>
            </a:r>
            <a:endParaRPr/>
          </a:p>
        </p:txBody>
      </p:sp>
      <p:sp>
        <p:nvSpPr>
          <p:cNvPr id="104" name="Google Shape;104;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ES"/>
              <a:t>Funciones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Función que no retorna un valor</a:t>
            </a:r>
            <a:endParaRPr/>
          </a:p>
        </p:txBody>
      </p:sp>
      <p:sp>
        <p:nvSpPr>
          <p:cNvPr id="168" name="Google Shape;168;p10"/>
          <p:cNvSpPr/>
          <p:nvPr/>
        </p:nvSpPr>
        <p:spPr>
          <a:xfrm>
            <a:off x="661182" y="1237291"/>
            <a:ext cx="8102991" cy="682949"/>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La siguiente función no retornara un valor, sino que simplemente mostara un mensaje por pantalla:</a:t>
            </a:r>
            <a:endParaRPr b="0" i="0" sz="1600" u="none" cap="none" strike="noStrike">
              <a:solidFill>
                <a:schemeClr val="dk2"/>
              </a:solidFill>
              <a:latin typeface="Montserrat"/>
              <a:ea typeface="Montserrat"/>
              <a:cs typeface="Montserrat"/>
              <a:sym typeface="Montserrat"/>
            </a:endParaRPr>
          </a:p>
        </p:txBody>
      </p:sp>
      <p:pic>
        <p:nvPicPr>
          <p:cNvPr id="169" name="Google Shape;169;p10"/>
          <p:cNvPicPr preferRelativeResize="0"/>
          <p:nvPr/>
        </p:nvPicPr>
        <p:blipFill rotWithShape="1">
          <a:blip r:embed="rId3">
            <a:alphaModFix/>
          </a:blip>
          <a:srcRect b="0" l="0" r="0" t="0"/>
          <a:stretch/>
        </p:blipFill>
        <p:spPr>
          <a:xfrm>
            <a:off x="2512036" y="2135945"/>
            <a:ext cx="2924175" cy="1181100"/>
          </a:xfrm>
          <a:prstGeom prst="rect">
            <a:avLst/>
          </a:prstGeom>
          <a:noFill/>
          <a:ln>
            <a:noFill/>
          </a:ln>
        </p:spPr>
      </p:pic>
      <p:sp>
        <p:nvSpPr>
          <p:cNvPr id="170" name="Google Shape;170;p10"/>
          <p:cNvSpPr/>
          <p:nvPr/>
        </p:nvSpPr>
        <p:spPr>
          <a:xfrm>
            <a:off x="661182" y="3532750"/>
            <a:ext cx="8102991" cy="682949"/>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El siguiente código imprimirá un 8 en pantalla, ya que la función realiza la impresión del doble del numero que se le pasa como argumento.</a:t>
            </a:r>
            <a:endParaRPr b="0" i="0" sz="16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Función que retorna un valor</a:t>
            </a:r>
            <a:endParaRPr/>
          </a:p>
        </p:txBody>
      </p:sp>
      <p:sp>
        <p:nvSpPr>
          <p:cNvPr id="176" name="Google Shape;176;p11"/>
          <p:cNvSpPr/>
          <p:nvPr/>
        </p:nvSpPr>
        <p:spPr>
          <a:xfrm>
            <a:off x="661182" y="1237291"/>
            <a:ext cx="8102991" cy="93616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Para poder retornar un valor usamos </a:t>
            </a:r>
            <a:r>
              <a:rPr b="1" i="0" lang="es-ES" sz="1600" u="none" cap="none" strike="noStrike">
                <a:solidFill>
                  <a:schemeClr val="dk2"/>
                </a:solidFill>
                <a:latin typeface="Montserrat"/>
                <a:ea typeface="Montserrat"/>
                <a:cs typeface="Montserrat"/>
                <a:sym typeface="Montserrat"/>
              </a:rPr>
              <a:t>return</a:t>
            </a:r>
            <a:r>
              <a:rPr b="0" i="0" lang="es-ES" sz="1600" u="none" cap="none" strike="noStrike">
                <a:solidFill>
                  <a:schemeClr val="dk2"/>
                </a:solidFill>
                <a:latin typeface="Montserrat"/>
                <a:ea typeface="Montserrat"/>
                <a:cs typeface="Montserrat"/>
                <a:sym typeface="Montserrat"/>
              </a:rPr>
              <a:t>:, una vez que Python vea la instrucción return, saldrá del bloque de código de la función retornando el valor ubicado a la derecha de dicha instrucción.</a:t>
            </a:r>
            <a:endParaRPr b="0" i="0" sz="1600" u="none" cap="none" strike="noStrike">
              <a:solidFill>
                <a:schemeClr val="dk2"/>
              </a:solidFill>
              <a:latin typeface="Montserrat"/>
              <a:ea typeface="Montserrat"/>
              <a:cs typeface="Montserrat"/>
              <a:sym typeface="Montserrat"/>
            </a:endParaRPr>
          </a:p>
        </p:txBody>
      </p:sp>
      <p:sp>
        <p:nvSpPr>
          <p:cNvPr id="177" name="Google Shape;177;p11"/>
          <p:cNvSpPr/>
          <p:nvPr/>
        </p:nvSpPr>
        <p:spPr>
          <a:xfrm>
            <a:off x="711909" y="3926646"/>
            <a:ext cx="8102991" cy="682949"/>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La invocación a la función doblarNumero2 retornara un 8, como la función propia de Python int en este caso retornara un 34.</a:t>
            </a:r>
            <a:endParaRPr b="0" i="0" sz="1600" u="none" cap="none" strike="noStrike">
              <a:solidFill>
                <a:schemeClr val="dk2"/>
              </a:solidFill>
              <a:latin typeface="Montserrat"/>
              <a:ea typeface="Montserrat"/>
              <a:cs typeface="Montserrat"/>
              <a:sym typeface="Montserrat"/>
            </a:endParaRPr>
          </a:p>
        </p:txBody>
      </p:sp>
      <p:pic>
        <p:nvPicPr>
          <p:cNvPr id="178" name="Google Shape;178;p11"/>
          <p:cNvPicPr preferRelativeResize="0"/>
          <p:nvPr/>
        </p:nvPicPr>
        <p:blipFill rotWithShape="1">
          <a:blip r:embed="rId3">
            <a:alphaModFix/>
          </a:blip>
          <a:srcRect b="0" l="0" r="0" t="0"/>
          <a:stretch/>
        </p:blipFill>
        <p:spPr>
          <a:xfrm>
            <a:off x="1692885" y="2128321"/>
            <a:ext cx="5165115" cy="16857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Parámetros y argumentos</a:t>
            </a:r>
            <a:endParaRPr sz="3200"/>
          </a:p>
        </p:txBody>
      </p:sp>
      <p:sp>
        <p:nvSpPr>
          <p:cNvPr id="184" name="Google Shape;184;p12"/>
          <p:cNvSpPr txBox="1"/>
          <p:nvPr>
            <p:ph idx="1" type="subTitle"/>
          </p:nvPr>
        </p:nvSpPr>
        <p:spPr>
          <a:xfrm>
            <a:off x="550375" y="2013890"/>
            <a:ext cx="8043300" cy="1017698"/>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1600">
                <a:latin typeface="Montserrat"/>
                <a:ea typeface="Montserrat"/>
                <a:cs typeface="Montserrat"/>
                <a:sym typeface="Montserrat"/>
              </a:rPr>
              <a:t>Si queremos pasarles datos a una función necesitamos usar parámetros y argumentos.</a:t>
            </a:r>
            <a:endParaRPr sz="16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Parámetros y argumentos.</a:t>
            </a:r>
            <a:endParaRPr/>
          </a:p>
        </p:txBody>
      </p:sp>
      <p:sp>
        <p:nvSpPr>
          <p:cNvPr id="190" name="Google Shape;190;p13"/>
          <p:cNvSpPr/>
          <p:nvPr/>
        </p:nvSpPr>
        <p:spPr>
          <a:xfrm>
            <a:off x="661182" y="1237291"/>
            <a:ext cx="8102991" cy="2546918"/>
          </a:xfrm>
          <a:prstGeom prst="rect">
            <a:avLst/>
          </a:prstGeom>
          <a:noFill/>
          <a:ln>
            <a:noFill/>
          </a:ln>
        </p:spPr>
        <p:txBody>
          <a:bodyPr anchorCtr="0" anchor="t" bIns="45000" lIns="90000" spcFirstLastPara="1" rIns="90000" wrap="square" tIns="45000">
            <a:noAutofit/>
          </a:bodyPr>
          <a:lstStyle/>
          <a:p>
            <a:pPr indent="-285750" lvl="0" marL="285750" marR="0" rtl="0" algn="l">
              <a:lnSpc>
                <a:spcPct val="100000"/>
              </a:lnSpc>
              <a:spcBef>
                <a:spcPts val="0"/>
              </a:spcBef>
              <a:spcAft>
                <a:spcPts val="0"/>
              </a:spcAft>
              <a:buClr>
                <a:srgbClr val="083C92"/>
              </a:buClr>
              <a:buSzPts val="1200"/>
              <a:buFont typeface="Noto Sans Symbols"/>
              <a:buChar char="⮚"/>
            </a:pPr>
            <a:r>
              <a:rPr b="0" i="0" lang="es-ES" sz="1600" u="none" cap="none" strike="noStrike">
                <a:solidFill>
                  <a:schemeClr val="dk2"/>
                </a:solidFill>
                <a:latin typeface="Montserrat"/>
                <a:ea typeface="Montserrat"/>
                <a:cs typeface="Montserrat"/>
                <a:sym typeface="Montserrat"/>
              </a:rPr>
              <a:t>Parámetro: Cuando definimos la función le damos un nombre a cada parámetro, que luego serán usadas como variables dentro de la función.</a:t>
            </a:r>
            <a:endParaRPr/>
          </a:p>
          <a:p>
            <a:pPr indent="-209550" lvl="0" marL="285750" marR="0" rtl="0" algn="l">
              <a:lnSpc>
                <a:spcPct val="100000"/>
              </a:lnSpc>
              <a:spcBef>
                <a:spcPts val="0"/>
              </a:spcBef>
              <a:spcAft>
                <a:spcPts val="0"/>
              </a:spcAft>
              <a:buClr>
                <a:srgbClr val="083C92"/>
              </a:buClr>
              <a:buSzPts val="1200"/>
              <a:buFont typeface="Noto Sans Symbols"/>
              <a:buNone/>
            </a:pPr>
            <a:r>
              <a:t/>
            </a:r>
            <a:endParaRPr b="0" i="0" sz="16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83C92"/>
              </a:buClr>
              <a:buSzPts val="1200"/>
              <a:buFont typeface="Noto Sans Symbols"/>
              <a:buChar char="⮚"/>
            </a:pPr>
            <a:r>
              <a:rPr b="0" i="0" lang="es-ES" sz="1600" u="none" cap="none" strike="noStrike">
                <a:solidFill>
                  <a:schemeClr val="dk2"/>
                </a:solidFill>
                <a:latin typeface="Montserrat"/>
                <a:ea typeface="Montserrat"/>
                <a:cs typeface="Montserrat"/>
                <a:sym typeface="Montserrat"/>
              </a:rPr>
              <a:t>Argumento: Es la información transferida a la función en el momento que se realiza la invocación. </a:t>
            </a:r>
            <a:endParaRPr b="0" i="0" sz="1600" u="none" cap="none" strike="noStrike">
              <a:solidFill>
                <a:schemeClr val="dk2"/>
              </a:solidFill>
              <a:latin typeface="Montserrat"/>
              <a:ea typeface="Montserrat"/>
              <a:cs typeface="Montserrat"/>
              <a:sym typeface="Montserrat"/>
            </a:endParaRPr>
          </a:p>
          <a:p>
            <a:pPr indent="-139800" lvl="0" marL="216000" marR="0" rtl="0" algn="l">
              <a:lnSpc>
                <a:spcPct val="100000"/>
              </a:lnSpc>
              <a:spcBef>
                <a:spcPts val="0"/>
              </a:spcBef>
              <a:spcAft>
                <a:spcPts val="0"/>
              </a:spcAft>
              <a:buClr>
                <a:srgbClr val="00A933"/>
              </a:buClr>
              <a:buSzPts val="1200"/>
              <a:buFont typeface="Noto Sans Symbols"/>
              <a:buNone/>
            </a:pPr>
            <a:r>
              <a:t/>
            </a:r>
            <a:endParaRPr b="0" i="0" sz="1600" u="none" cap="none" strike="noStrike">
              <a:solidFill>
                <a:schemeClr val="dk2"/>
              </a:solidFill>
              <a:latin typeface="Montserrat"/>
              <a:ea typeface="Montserrat"/>
              <a:cs typeface="Montserrat"/>
              <a:sym typeface="Montserrat"/>
            </a:endParaRPr>
          </a:p>
        </p:txBody>
      </p:sp>
      <p:pic>
        <p:nvPicPr>
          <p:cNvPr id="191" name="Google Shape;191;p13"/>
          <p:cNvPicPr preferRelativeResize="0"/>
          <p:nvPr/>
        </p:nvPicPr>
        <p:blipFill rotWithShape="1">
          <a:blip r:embed="rId3">
            <a:alphaModFix/>
          </a:blip>
          <a:srcRect b="0" l="0" r="0" t="0"/>
          <a:stretch/>
        </p:blipFill>
        <p:spPr>
          <a:xfrm>
            <a:off x="3551286" y="2412276"/>
            <a:ext cx="2497822" cy="24360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Tipos de argumentos</a:t>
            </a:r>
            <a:endParaRPr/>
          </a:p>
        </p:txBody>
      </p:sp>
      <p:sp>
        <p:nvSpPr>
          <p:cNvPr id="197" name="Google Shape;197;p14"/>
          <p:cNvSpPr/>
          <p:nvPr/>
        </p:nvSpPr>
        <p:spPr>
          <a:xfrm>
            <a:off x="597876" y="1406104"/>
            <a:ext cx="8102991" cy="180836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Los argumentos cuando llamamos a una función pueden ser:</a:t>
            </a:r>
            <a:endParaRPr/>
          </a:p>
          <a:p>
            <a:pPr indent="0" lvl="0" marL="0" marR="0" rtl="0" algn="l">
              <a:lnSpc>
                <a:spcPct val="100000"/>
              </a:lnSpc>
              <a:spcBef>
                <a:spcPts val="0"/>
              </a:spcBef>
              <a:spcAft>
                <a:spcPts val="0"/>
              </a:spcAft>
              <a:buNone/>
            </a:pPr>
            <a:r>
              <a:t/>
            </a:r>
            <a:endParaRPr b="0" i="0" sz="16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83C92"/>
              </a:buClr>
              <a:buSzPts val="1200"/>
              <a:buFont typeface="Noto Sans Symbols"/>
              <a:buChar char="⮚"/>
            </a:pPr>
            <a:r>
              <a:rPr b="1" i="0" lang="es-ES" sz="1600" u="none" cap="none" strike="noStrike">
                <a:solidFill>
                  <a:schemeClr val="dk2"/>
                </a:solidFill>
                <a:latin typeface="Montserrat"/>
                <a:ea typeface="Montserrat"/>
                <a:cs typeface="Montserrat"/>
                <a:sym typeface="Montserrat"/>
              </a:rPr>
              <a:t>Posicionales</a:t>
            </a:r>
            <a:r>
              <a:rPr b="0" i="0" lang="es-ES" sz="1600" u="none" cap="none" strike="noStrike">
                <a:solidFill>
                  <a:schemeClr val="dk2"/>
                </a:solidFill>
                <a:latin typeface="Montserrat"/>
                <a:ea typeface="Montserrat"/>
                <a:cs typeface="Montserrat"/>
                <a:sym typeface="Montserrat"/>
              </a:rPr>
              <a:t>: son argumentos que se pueden llamar por su posición en la definición de la función. En este caso el orden en que se pasan es importante.</a:t>
            </a:r>
            <a:endParaRPr b="0" i="0" sz="16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83C92"/>
              </a:buClr>
              <a:buSzPts val="1200"/>
              <a:buFont typeface="Noto Sans Symbols"/>
              <a:buNone/>
            </a:pPr>
            <a:r>
              <a:t/>
            </a:r>
            <a:endParaRPr b="0" i="0" sz="16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83C92"/>
              </a:buClr>
              <a:buSzPts val="1200"/>
              <a:buFont typeface="Noto Sans Symbols"/>
              <a:buChar char="⮚"/>
            </a:pPr>
            <a:r>
              <a:rPr b="1" i="0" lang="es-ES" sz="1600" u="none" cap="none" strike="noStrike">
                <a:solidFill>
                  <a:schemeClr val="dk2"/>
                </a:solidFill>
                <a:latin typeface="Montserrat"/>
                <a:ea typeface="Montserrat"/>
                <a:cs typeface="Montserrat"/>
                <a:sym typeface="Montserrat"/>
              </a:rPr>
              <a:t>Nombrados</a:t>
            </a:r>
            <a:r>
              <a:rPr b="0" i="0" lang="es-ES" sz="1600" u="none" cap="none" strike="noStrike">
                <a:solidFill>
                  <a:schemeClr val="dk2"/>
                </a:solidFill>
                <a:latin typeface="Montserrat"/>
                <a:ea typeface="Montserrat"/>
                <a:cs typeface="Montserrat"/>
                <a:sym typeface="Montserrat"/>
              </a:rPr>
              <a:t>: son argumentos que se pueden llamar por su nombre.</a:t>
            </a:r>
            <a:endParaRPr b="0" i="0" sz="1600" u="none" cap="none" strike="noStrike">
              <a:solidFill>
                <a:schemeClr val="dk2"/>
              </a:solidFill>
              <a:latin typeface="Montserrat"/>
              <a:ea typeface="Montserrat"/>
              <a:cs typeface="Montserrat"/>
              <a:sym typeface="Montserrat"/>
            </a:endParaRPr>
          </a:p>
          <a:p>
            <a:pPr indent="-139800" lvl="0" marL="216000" marR="0" rtl="0" algn="l">
              <a:lnSpc>
                <a:spcPct val="100000"/>
              </a:lnSpc>
              <a:spcBef>
                <a:spcPts val="0"/>
              </a:spcBef>
              <a:spcAft>
                <a:spcPts val="0"/>
              </a:spcAft>
              <a:buClr>
                <a:srgbClr val="00A933"/>
              </a:buClr>
              <a:buSzPts val="1200"/>
              <a:buFont typeface="Noto Sans Symbols"/>
              <a:buNone/>
            </a:pPr>
            <a:r>
              <a:t/>
            </a:r>
            <a:endParaRPr b="0" i="0" sz="16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Argumentos posicionales</a:t>
            </a:r>
            <a:endParaRPr/>
          </a:p>
        </p:txBody>
      </p:sp>
      <p:sp>
        <p:nvSpPr>
          <p:cNvPr id="203" name="Google Shape;203;p15"/>
          <p:cNvSpPr/>
          <p:nvPr/>
        </p:nvSpPr>
        <p:spPr>
          <a:xfrm>
            <a:off x="711909" y="2552621"/>
            <a:ext cx="8102991" cy="52820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Luego la podemos llamar con argumentos posicionales:</a:t>
            </a:r>
            <a:endParaRPr/>
          </a:p>
        </p:txBody>
      </p:sp>
      <p:pic>
        <p:nvPicPr>
          <p:cNvPr id="204" name="Google Shape;204;p15"/>
          <p:cNvPicPr preferRelativeResize="0"/>
          <p:nvPr/>
        </p:nvPicPr>
        <p:blipFill rotWithShape="1">
          <a:blip r:embed="rId3">
            <a:alphaModFix/>
          </a:blip>
          <a:srcRect b="0" l="0" r="0" t="0"/>
          <a:stretch/>
        </p:blipFill>
        <p:spPr>
          <a:xfrm>
            <a:off x="1223669" y="1814732"/>
            <a:ext cx="5704670" cy="559281"/>
          </a:xfrm>
          <a:prstGeom prst="rect">
            <a:avLst/>
          </a:prstGeom>
          <a:noFill/>
          <a:ln>
            <a:noFill/>
          </a:ln>
        </p:spPr>
      </p:pic>
      <p:sp>
        <p:nvSpPr>
          <p:cNvPr id="205" name="Google Shape;205;p15"/>
          <p:cNvSpPr/>
          <p:nvPr/>
        </p:nvSpPr>
        <p:spPr>
          <a:xfrm>
            <a:off x="711909" y="1348733"/>
            <a:ext cx="8102991" cy="52820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Definimos una función con dos argumentos: nombre y profesión:</a:t>
            </a:r>
            <a:endParaRPr/>
          </a:p>
        </p:txBody>
      </p:sp>
      <p:pic>
        <p:nvPicPr>
          <p:cNvPr id="206" name="Google Shape;206;p15"/>
          <p:cNvPicPr preferRelativeResize="0"/>
          <p:nvPr/>
        </p:nvPicPr>
        <p:blipFill rotWithShape="1">
          <a:blip r:embed="rId4">
            <a:alphaModFix/>
          </a:blip>
          <a:srcRect b="0" l="0" r="0" t="0"/>
          <a:stretch/>
        </p:blipFill>
        <p:spPr>
          <a:xfrm>
            <a:off x="546881" y="3005049"/>
            <a:ext cx="3441309" cy="368712"/>
          </a:xfrm>
          <a:prstGeom prst="rect">
            <a:avLst/>
          </a:prstGeom>
          <a:noFill/>
          <a:ln>
            <a:noFill/>
          </a:ln>
        </p:spPr>
      </p:pic>
      <p:pic>
        <p:nvPicPr>
          <p:cNvPr id="207" name="Google Shape;207;p15"/>
          <p:cNvPicPr preferRelativeResize="0"/>
          <p:nvPr/>
        </p:nvPicPr>
        <p:blipFill rotWithShape="1">
          <a:blip r:embed="rId5">
            <a:alphaModFix/>
          </a:blip>
          <a:srcRect b="0" l="0" r="0" t="0"/>
          <a:stretch/>
        </p:blipFill>
        <p:spPr>
          <a:xfrm>
            <a:off x="5036699" y="3049697"/>
            <a:ext cx="3778201" cy="279417"/>
          </a:xfrm>
          <a:prstGeom prst="rect">
            <a:avLst/>
          </a:prstGeom>
          <a:noFill/>
          <a:ln>
            <a:noFill/>
          </a:ln>
        </p:spPr>
      </p:pic>
      <p:sp>
        <p:nvSpPr>
          <p:cNvPr id="208" name="Google Shape;208;p15"/>
          <p:cNvSpPr/>
          <p:nvPr/>
        </p:nvSpPr>
        <p:spPr>
          <a:xfrm>
            <a:off x="4136133" y="3123810"/>
            <a:ext cx="752622" cy="139709"/>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09" name="Google Shape;209;p15"/>
          <p:cNvPicPr preferRelativeResize="0"/>
          <p:nvPr/>
        </p:nvPicPr>
        <p:blipFill rotWithShape="1">
          <a:blip r:embed="rId6">
            <a:alphaModFix/>
          </a:blip>
          <a:srcRect b="0" l="0" r="0" t="0"/>
          <a:stretch/>
        </p:blipFill>
        <p:spPr>
          <a:xfrm>
            <a:off x="550425" y="3896917"/>
            <a:ext cx="3437766" cy="343047"/>
          </a:xfrm>
          <a:prstGeom prst="rect">
            <a:avLst/>
          </a:prstGeom>
          <a:noFill/>
          <a:ln>
            <a:noFill/>
          </a:ln>
        </p:spPr>
      </p:pic>
      <p:sp>
        <p:nvSpPr>
          <p:cNvPr id="210" name="Google Shape;210;p15"/>
          <p:cNvSpPr/>
          <p:nvPr/>
        </p:nvSpPr>
        <p:spPr>
          <a:xfrm>
            <a:off x="4136133" y="3998585"/>
            <a:ext cx="752622" cy="139709"/>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11" name="Google Shape;211;p15"/>
          <p:cNvPicPr preferRelativeResize="0"/>
          <p:nvPr/>
        </p:nvPicPr>
        <p:blipFill rotWithShape="1">
          <a:blip r:embed="rId7">
            <a:alphaModFix/>
          </a:blip>
          <a:srcRect b="0" l="0" r="0" t="0"/>
          <a:stretch/>
        </p:blipFill>
        <p:spPr>
          <a:xfrm>
            <a:off x="5036697" y="3952000"/>
            <a:ext cx="3778203" cy="2650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Argumentos nombrados</a:t>
            </a:r>
            <a:endParaRPr/>
          </a:p>
        </p:txBody>
      </p:sp>
      <p:sp>
        <p:nvSpPr>
          <p:cNvPr id="217" name="Google Shape;217;p16"/>
          <p:cNvSpPr/>
          <p:nvPr/>
        </p:nvSpPr>
        <p:spPr>
          <a:xfrm>
            <a:off x="711909" y="2421490"/>
            <a:ext cx="8102991" cy="52820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Podemos llamar con argumentos nombrados, sin importar el orden, el resultado será el mismo:</a:t>
            </a:r>
            <a:endParaRPr/>
          </a:p>
        </p:txBody>
      </p:sp>
      <p:pic>
        <p:nvPicPr>
          <p:cNvPr id="218" name="Google Shape;218;p16"/>
          <p:cNvPicPr preferRelativeResize="0"/>
          <p:nvPr/>
        </p:nvPicPr>
        <p:blipFill rotWithShape="1">
          <a:blip r:embed="rId3">
            <a:alphaModFix/>
          </a:blip>
          <a:srcRect b="0" l="0" r="0" t="0"/>
          <a:stretch/>
        </p:blipFill>
        <p:spPr>
          <a:xfrm>
            <a:off x="1223669" y="1695023"/>
            <a:ext cx="5704670" cy="559281"/>
          </a:xfrm>
          <a:prstGeom prst="rect">
            <a:avLst/>
          </a:prstGeom>
          <a:noFill/>
          <a:ln>
            <a:noFill/>
          </a:ln>
        </p:spPr>
      </p:pic>
      <p:sp>
        <p:nvSpPr>
          <p:cNvPr id="219" name="Google Shape;219;p16"/>
          <p:cNvSpPr/>
          <p:nvPr/>
        </p:nvSpPr>
        <p:spPr>
          <a:xfrm>
            <a:off x="711909" y="1228326"/>
            <a:ext cx="8102991" cy="52820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Dada la misma función:</a:t>
            </a:r>
            <a:endParaRPr/>
          </a:p>
        </p:txBody>
      </p:sp>
      <p:pic>
        <p:nvPicPr>
          <p:cNvPr id="220" name="Google Shape;220;p16"/>
          <p:cNvPicPr preferRelativeResize="0"/>
          <p:nvPr/>
        </p:nvPicPr>
        <p:blipFill rotWithShape="1">
          <a:blip r:embed="rId4">
            <a:alphaModFix/>
          </a:blip>
          <a:srcRect b="0" l="0" r="0" t="0"/>
          <a:stretch/>
        </p:blipFill>
        <p:spPr>
          <a:xfrm>
            <a:off x="5529795" y="3049696"/>
            <a:ext cx="3285105" cy="242950"/>
          </a:xfrm>
          <a:prstGeom prst="rect">
            <a:avLst/>
          </a:prstGeom>
          <a:noFill/>
          <a:ln>
            <a:noFill/>
          </a:ln>
        </p:spPr>
      </p:pic>
      <p:sp>
        <p:nvSpPr>
          <p:cNvPr id="221" name="Google Shape;221;p16"/>
          <p:cNvSpPr/>
          <p:nvPr/>
        </p:nvSpPr>
        <p:spPr>
          <a:xfrm>
            <a:off x="4637271" y="3116881"/>
            <a:ext cx="752622" cy="139709"/>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16"/>
          <p:cNvSpPr/>
          <p:nvPr/>
        </p:nvSpPr>
        <p:spPr>
          <a:xfrm>
            <a:off x="4637271" y="3868919"/>
            <a:ext cx="752622" cy="139709"/>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3" name="Google Shape;223;p16"/>
          <p:cNvPicPr preferRelativeResize="0"/>
          <p:nvPr/>
        </p:nvPicPr>
        <p:blipFill rotWithShape="1">
          <a:blip r:embed="rId5">
            <a:alphaModFix/>
          </a:blip>
          <a:srcRect b="0" l="0" r="0" t="0"/>
          <a:stretch/>
        </p:blipFill>
        <p:spPr>
          <a:xfrm>
            <a:off x="311699" y="3049696"/>
            <a:ext cx="4185671" cy="279417"/>
          </a:xfrm>
          <a:prstGeom prst="rect">
            <a:avLst/>
          </a:prstGeom>
          <a:noFill/>
          <a:ln>
            <a:noFill/>
          </a:ln>
        </p:spPr>
      </p:pic>
      <p:pic>
        <p:nvPicPr>
          <p:cNvPr id="224" name="Google Shape;224;p16"/>
          <p:cNvPicPr preferRelativeResize="0"/>
          <p:nvPr/>
        </p:nvPicPr>
        <p:blipFill rotWithShape="1">
          <a:blip r:embed="rId6">
            <a:alphaModFix/>
          </a:blip>
          <a:srcRect b="0" l="0" r="0" t="0"/>
          <a:stretch/>
        </p:blipFill>
        <p:spPr>
          <a:xfrm>
            <a:off x="311699" y="3822820"/>
            <a:ext cx="4185671" cy="231909"/>
          </a:xfrm>
          <a:prstGeom prst="rect">
            <a:avLst/>
          </a:prstGeom>
          <a:noFill/>
          <a:ln>
            <a:noFill/>
          </a:ln>
        </p:spPr>
      </p:pic>
      <p:pic>
        <p:nvPicPr>
          <p:cNvPr id="225" name="Google Shape;225;p16"/>
          <p:cNvPicPr preferRelativeResize="0"/>
          <p:nvPr/>
        </p:nvPicPr>
        <p:blipFill rotWithShape="1">
          <a:blip r:embed="rId4">
            <a:alphaModFix/>
          </a:blip>
          <a:srcRect b="0" l="0" r="0" t="0"/>
          <a:stretch/>
        </p:blipFill>
        <p:spPr>
          <a:xfrm>
            <a:off x="5529794" y="3806849"/>
            <a:ext cx="3285105" cy="24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Combinando argumentos</a:t>
            </a:r>
            <a:endParaRPr/>
          </a:p>
        </p:txBody>
      </p:sp>
      <p:pic>
        <p:nvPicPr>
          <p:cNvPr id="231" name="Google Shape;231;p17"/>
          <p:cNvPicPr preferRelativeResize="0"/>
          <p:nvPr/>
        </p:nvPicPr>
        <p:blipFill rotWithShape="1">
          <a:blip r:embed="rId3">
            <a:alphaModFix/>
          </a:blip>
          <a:srcRect b="0" l="0" r="0" t="0"/>
          <a:stretch/>
        </p:blipFill>
        <p:spPr>
          <a:xfrm>
            <a:off x="1429535" y="2369110"/>
            <a:ext cx="5752808" cy="425449"/>
          </a:xfrm>
          <a:prstGeom prst="rect">
            <a:avLst/>
          </a:prstGeom>
          <a:noFill/>
          <a:ln>
            <a:noFill/>
          </a:ln>
        </p:spPr>
      </p:pic>
      <p:pic>
        <p:nvPicPr>
          <p:cNvPr id="232" name="Google Shape;232;p17"/>
          <p:cNvPicPr preferRelativeResize="0"/>
          <p:nvPr/>
        </p:nvPicPr>
        <p:blipFill rotWithShape="1">
          <a:blip r:embed="rId4">
            <a:alphaModFix/>
          </a:blip>
          <a:srcRect b="0" l="0" r="0" t="0"/>
          <a:stretch/>
        </p:blipFill>
        <p:spPr>
          <a:xfrm>
            <a:off x="1648369" y="1810870"/>
            <a:ext cx="5315140" cy="371399"/>
          </a:xfrm>
          <a:prstGeom prst="rect">
            <a:avLst/>
          </a:prstGeom>
          <a:noFill/>
          <a:ln>
            <a:noFill/>
          </a:ln>
        </p:spPr>
      </p:pic>
      <p:sp>
        <p:nvSpPr>
          <p:cNvPr id="233" name="Google Shape;233;p17"/>
          <p:cNvSpPr/>
          <p:nvPr/>
        </p:nvSpPr>
        <p:spPr>
          <a:xfrm>
            <a:off x="711909" y="1197294"/>
            <a:ext cx="8102991" cy="58640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Para llamar a una función con argumentos posicionales y nombrados, primero se deben colocar los posicionales y a la derecha todos los nombrados.</a:t>
            </a:r>
            <a:endParaRPr/>
          </a:p>
        </p:txBody>
      </p:sp>
      <p:pic>
        <p:nvPicPr>
          <p:cNvPr id="234" name="Google Shape;234;p17"/>
          <p:cNvPicPr preferRelativeResize="0"/>
          <p:nvPr/>
        </p:nvPicPr>
        <p:blipFill rotWithShape="1">
          <a:blip r:embed="rId5">
            <a:alphaModFix/>
          </a:blip>
          <a:srcRect b="0" l="0" r="0" t="0"/>
          <a:stretch/>
        </p:blipFill>
        <p:spPr>
          <a:xfrm>
            <a:off x="2466918" y="3099900"/>
            <a:ext cx="3509230" cy="15039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Combinando argumentos</a:t>
            </a:r>
            <a:endParaRPr/>
          </a:p>
        </p:txBody>
      </p:sp>
      <p:pic>
        <p:nvPicPr>
          <p:cNvPr id="240" name="Google Shape;240;p18"/>
          <p:cNvPicPr preferRelativeResize="0"/>
          <p:nvPr/>
        </p:nvPicPr>
        <p:blipFill rotWithShape="1">
          <a:blip r:embed="rId3">
            <a:alphaModFix/>
          </a:blip>
          <a:srcRect b="0" l="0" r="0" t="0"/>
          <a:stretch/>
        </p:blipFill>
        <p:spPr>
          <a:xfrm>
            <a:off x="1880485" y="2193083"/>
            <a:ext cx="4129161" cy="323991"/>
          </a:xfrm>
          <a:prstGeom prst="rect">
            <a:avLst/>
          </a:prstGeom>
          <a:noFill/>
          <a:ln>
            <a:noFill/>
          </a:ln>
        </p:spPr>
      </p:pic>
      <p:pic>
        <p:nvPicPr>
          <p:cNvPr id="241" name="Google Shape;241;p18"/>
          <p:cNvPicPr preferRelativeResize="0"/>
          <p:nvPr/>
        </p:nvPicPr>
        <p:blipFill rotWithShape="1">
          <a:blip r:embed="rId4">
            <a:alphaModFix/>
          </a:blip>
          <a:srcRect b="0" l="0" r="0" t="0"/>
          <a:stretch/>
        </p:blipFill>
        <p:spPr>
          <a:xfrm>
            <a:off x="1514725" y="3685587"/>
            <a:ext cx="5342021" cy="317468"/>
          </a:xfrm>
          <a:prstGeom prst="rect">
            <a:avLst/>
          </a:prstGeom>
          <a:noFill/>
          <a:ln>
            <a:noFill/>
          </a:ln>
        </p:spPr>
      </p:pic>
      <p:sp>
        <p:nvSpPr>
          <p:cNvPr id="242" name="Google Shape;242;p18"/>
          <p:cNvSpPr/>
          <p:nvPr/>
        </p:nvSpPr>
        <p:spPr>
          <a:xfrm>
            <a:off x="711909" y="1197294"/>
            <a:ext cx="8102991" cy="79357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Si colocamos como primer argumento uno nombrado, ya luego no se pueden colocar los posicionales, estos van siempre al inicio y en el orden que son declarados en la definición de la función.</a:t>
            </a:r>
            <a:endParaRPr/>
          </a:p>
        </p:txBody>
      </p:sp>
      <p:sp>
        <p:nvSpPr>
          <p:cNvPr id="243" name="Google Shape;243;p18"/>
          <p:cNvSpPr/>
          <p:nvPr/>
        </p:nvSpPr>
        <p:spPr>
          <a:xfrm>
            <a:off x="255430" y="3043947"/>
            <a:ext cx="8102991" cy="396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Si intentaríamos invocar una función de esa manera obtendremos un error de sintaxis.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Combinando argumentos</a:t>
            </a:r>
            <a:endParaRPr/>
          </a:p>
        </p:txBody>
      </p:sp>
      <p:pic>
        <p:nvPicPr>
          <p:cNvPr id="249" name="Google Shape;249;p19"/>
          <p:cNvPicPr preferRelativeResize="0"/>
          <p:nvPr/>
        </p:nvPicPr>
        <p:blipFill rotWithShape="1">
          <a:blip r:embed="rId3">
            <a:alphaModFix/>
          </a:blip>
          <a:srcRect b="0" l="0" r="0" t="0"/>
          <a:stretch/>
        </p:blipFill>
        <p:spPr>
          <a:xfrm>
            <a:off x="1212270" y="3840857"/>
            <a:ext cx="6075493" cy="238634"/>
          </a:xfrm>
          <a:prstGeom prst="rect">
            <a:avLst/>
          </a:prstGeom>
          <a:noFill/>
          <a:ln>
            <a:noFill/>
          </a:ln>
        </p:spPr>
      </p:pic>
      <p:pic>
        <p:nvPicPr>
          <p:cNvPr id="250" name="Google Shape;250;p19"/>
          <p:cNvPicPr preferRelativeResize="0"/>
          <p:nvPr/>
        </p:nvPicPr>
        <p:blipFill rotWithShape="1">
          <a:blip r:embed="rId4">
            <a:alphaModFix/>
          </a:blip>
          <a:srcRect b="0" l="0" r="0" t="0"/>
          <a:stretch/>
        </p:blipFill>
        <p:spPr>
          <a:xfrm>
            <a:off x="1842194" y="2359378"/>
            <a:ext cx="4805875" cy="344421"/>
          </a:xfrm>
          <a:prstGeom prst="rect">
            <a:avLst/>
          </a:prstGeom>
          <a:noFill/>
          <a:ln>
            <a:noFill/>
          </a:ln>
        </p:spPr>
      </p:pic>
      <p:sp>
        <p:nvSpPr>
          <p:cNvPr id="251" name="Google Shape;251;p19"/>
          <p:cNvSpPr/>
          <p:nvPr/>
        </p:nvSpPr>
        <p:spPr>
          <a:xfrm>
            <a:off x="711909" y="1197294"/>
            <a:ext cx="8102991" cy="105785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En este caso recordemos que los posicionales ocupan el lugar en que se encuentran en la definición de la función, en este caso el primer parámetro definido fue nombre, asi que en la siguiente invocación  el argumento posicional “Ingrid” hace referencia al parámetro nombre, y luego intenta pasarle otra vez un valor al mismo parámetro:</a:t>
            </a:r>
            <a:endParaRPr/>
          </a:p>
        </p:txBody>
      </p:sp>
      <p:sp>
        <p:nvSpPr>
          <p:cNvPr id="252" name="Google Shape;252;p19"/>
          <p:cNvSpPr/>
          <p:nvPr/>
        </p:nvSpPr>
        <p:spPr>
          <a:xfrm>
            <a:off x="711908" y="2875152"/>
            <a:ext cx="8102991" cy="64177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Es por eso que se genera un error donde indica que hay múltiples valores para el argumento nombre.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ES"/>
              <a:t>Les damos la bienvenida</a:t>
            </a:r>
            <a:endParaRPr/>
          </a:p>
        </p:txBody>
      </p:sp>
      <p:sp>
        <p:nvSpPr>
          <p:cNvPr id="110" name="Google Shape;11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Cantidad de argumentos</a:t>
            </a:r>
            <a:endParaRPr/>
          </a:p>
        </p:txBody>
      </p:sp>
      <p:sp>
        <p:nvSpPr>
          <p:cNvPr id="258" name="Google Shape;258;p20"/>
          <p:cNvSpPr/>
          <p:nvPr/>
        </p:nvSpPr>
        <p:spPr>
          <a:xfrm>
            <a:off x="606402" y="1170125"/>
            <a:ext cx="8102991" cy="52820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Los argumentos son obligatorios,  si definimos n cantidad de parámetros debemos llamar la función con n cantidad de argumentos:</a:t>
            </a:r>
            <a:endParaRPr/>
          </a:p>
        </p:txBody>
      </p:sp>
      <p:pic>
        <p:nvPicPr>
          <p:cNvPr id="259" name="Google Shape;259;p20"/>
          <p:cNvPicPr preferRelativeResize="0"/>
          <p:nvPr/>
        </p:nvPicPr>
        <p:blipFill rotWithShape="1">
          <a:blip r:embed="rId3">
            <a:alphaModFix/>
          </a:blip>
          <a:srcRect b="0" l="0" r="0" t="0"/>
          <a:stretch/>
        </p:blipFill>
        <p:spPr>
          <a:xfrm>
            <a:off x="1973395" y="1868869"/>
            <a:ext cx="4252671" cy="432182"/>
          </a:xfrm>
          <a:prstGeom prst="rect">
            <a:avLst/>
          </a:prstGeom>
          <a:noFill/>
          <a:ln>
            <a:noFill/>
          </a:ln>
        </p:spPr>
      </p:pic>
      <p:pic>
        <p:nvPicPr>
          <p:cNvPr id="260" name="Google Shape;260;p20"/>
          <p:cNvPicPr preferRelativeResize="0"/>
          <p:nvPr/>
        </p:nvPicPr>
        <p:blipFill rotWithShape="1">
          <a:blip r:embed="rId4">
            <a:alphaModFix/>
          </a:blip>
          <a:srcRect b="0" l="0" r="0" t="0"/>
          <a:stretch/>
        </p:blipFill>
        <p:spPr>
          <a:xfrm>
            <a:off x="704875" y="2471591"/>
            <a:ext cx="6789713" cy="354975"/>
          </a:xfrm>
          <a:prstGeom prst="rect">
            <a:avLst/>
          </a:prstGeom>
          <a:noFill/>
          <a:ln>
            <a:noFill/>
          </a:ln>
        </p:spPr>
      </p:pic>
      <p:pic>
        <p:nvPicPr>
          <p:cNvPr id="261" name="Google Shape;261;p20"/>
          <p:cNvPicPr preferRelativeResize="0"/>
          <p:nvPr/>
        </p:nvPicPr>
        <p:blipFill rotWithShape="1">
          <a:blip r:embed="rId5">
            <a:alphaModFix/>
          </a:blip>
          <a:srcRect b="0" l="0" r="0" t="0"/>
          <a:stretch/>
        </p:blipFill>
        <p:spPr>
          <a:xfrm>
            <a:off x="2884976" y="3413435"/>
            <a:ext cx="2165326" cy="372785"/>
          </a:xfrm>
          <a:prstGeom prst="rect">
            <a:avLst/>
          </a:prstGeom>
          <a:noFill/>
          <a:ln>
            <a:noFill/>
          </a:ln>
        </p:spPr>
      </p:pic>
      <p:pic>
        <p:nvPicPr>
          <p:cNvPr id="262" name="Google Shape;262;p20"/>
          <p:cNvPicPr preferRelativeResize="0"/>
          <p:nvPr/>
        </p:nvPicPr>
        <p:blipFill rotWithShape="1">
          <a:blip r:embed="rId6">
            <a:alphaModFix/>
          </a:blip>
          <a:srcRect b="0" l="0" r="0" t="0"/>
          <a:stretch/>
        </p:blipFill>
        <p:spPr>
          <a:xfrm>
            <a:off x="710712" y="4033967"/>
            <a:ext cx="6783876" cy="2992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Argumentos opcionales</a:t>
            </a:r>
            <a:endParaRPr/>
          </a:p>
        </p:txBody>
      </p:sp>
      <p:sp>
        <p:nvSpPr>
          <p:cNvPr id="268" name="Google Shape;268;p21"/>
          <p:cNvSpPr/>
          <p:nvPr/>
        </p:nvSpPr>
        <p:spPr>
          <a:xfrm>
            <a:off x="592335" y="1095575"/>
            <a:ext cx="8102991" cy="60453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Los argumentos pueden ser opcionales, para ello el parámetro cuando se define la función debe asignársele un valor predeterminado.</a:t>
            </a:r>
            <a:endParaRPr/>
          </a:p>
        </p:txBody>
      </p:sp>
      <p:pic>
        <p:nvPicPr>
          <p:cNvPr id="269" name="Google Shape;269;p21"/>
          <p:cNvPicPr preferRelativeResize="0"/>
          <p:nvPr/>
        </p:nvPicPr>
        <p:blipFill rotWithShape="1">
          <a:blip r:embed="rId3">
            <a:alphaModFix/>
          </a:blip>
          <a:srcRect b="0" l="0" r="0" t="0"/>
          <a:stretch/>
        </p:blipFill>
        <p:spPr>
          <a:xfrm>
            <a:off x="1005839" y="1743677"/>
            <a:ext cx="6632917" cy="621836"/>
          </a:xfrm>
          <a:prstGeom prst="rect">
            <a:avLst/>
          </a:prstGeom>
          <a:noFill/>
          <a:ln>
            <a:noFill/>
          </a:ln>
        </p:spPr>
      </p:pic>
      <p:pic>
        <p:nvPicPr>
          <p:cNvPr id="270" name="Google Shape;270;p21"/>
          <p:cNvPicPr preferRelativeResize="0"/>
          <p:nvPr/>
        </p:nvPicPr>
        <p:blipFill rotWithShape="1">
          <a:blip r:embed="rId4">
            <a:alphaModFix/>
          </a:blip>
          <a:srcRect b="0" l="0" r="0" t="0"/>
          <a:stretch/>
        </p:blipFill>
        <p:spPr>
          <a:xfrm>
            <a:off x="372794" y="2940493"/>
            <a:ext cx="2657475" cy="409575"/>
          </a:xfrm>
          <a:prstGeom prst="rect">
            <a:avLst/>
          </a:prstGeom>
          <a:noFill/>
          <a:ln>
            <a:noFill/>
          </a:ln>
        </p:spPr>
      </p:pic>
      <p:pic>
        <p:nvPicPr>
          <p:cNvPr id="271" name="Google Shape;271;p21"/>
          <p:cNvPicPr preferRelativeResize="0"/>
          <p:nvPr/>
        </p:nvPicPr>
        <p:blipFill rotWithShape="1">
          <a:blip r:embed="rId5">
            <a:alphaModFix/>
          </a:blip>
          <a:srcRect b="0" l="0" r="0" t="0"/>
          <a:stretch/>
        </p:blipFill>
        <p:spPr>
          <a:xfrm>
            <a:off x="3780425" y="2993779"/>
            <a:ext cx="5034475" cy="303001"/>
          </a:xfrm>
          <a:prstGeom prst="rect">
            <a:avLst/>
          </a:prstGeom>
          <a:noFill/>
          <a:ln>
            <a:noFill/>
          </a:ln>
        </p:spPr>
      </p:pic>
      <p:sp>
        <p:nvSpPr>
          <p:cNvPr id="272" name="Google Shape;272;p21"/>
          <p:cNvSpPr/>
          <p:nvPr/>
        </p:nvSpPr>
        <p:spPr>
          <a:xfrm>
            <a:off x="3130062" y="3069064"/>
            <a:ext cx="506436" cy="227716"/>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p21"/>
          <p:cNvSpPr/>
          <p:nvPr/>
        </p:nvSpPr>
        <p:spPr>
          <a:xfrm>
            <a:off x="311700" y="3671572"/>
            <a:ext cx="8102991" cy="375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En el siguiente caso le pasamos como argumento un valor distinto:</a:t>
            </a:r>
            <a:endParaRPr/>
          </a:p>
        </p:txBody>
      </p:sp>
      <p:pic>
        <p:nvPicPr>
          <p:cNvPr id="274" name="Google Shape;274;p21"/>
          <p:cNvPicPr preferRelativeResize="0"/>
          <p:nvPr/>
        </p:nvPicPr>
        <p:blipFill rotWithShape="1">
          <a:blip r:embed="rId6">
            <a:alphaModFix/>
          </a:blip>
          <a:srcRect b="0" l="0" r="0" t="0"/>
          <a:stretch/>
        </p:blipFill>
        <p:spPr>
          <a:xfrm>
            <a:off x="372794" y="4201105"/>
            <a:ext cx="3017520" cy="282126"/>
          </a:xfrm>
          <a:prstGeom prst="rect">
            <a:avLst/>
          </a:prstGeom>
          <a:noFill/>
          <a:ln>
            <a:noFill/>
          </a:ln>
        </p:spPr>
      </p:pic>
      <p:pic>
        <p:nvPicPr>
          <p:cNvPr id="275" name="Google Shape;275;p21"/>
          <p:cNvPicPr preferRelativeResize="0"/>
          <p:nvPr/>
        </p:nvPicPr>
        <p:blipFill rotWithShape="1">
          <a:blip r:embed="rId7">
            <a:alphaModFix/>
          </a:blip>
          <a:srcRect b="0" l="0" r="0" t="0"/>
          <a:stretch/>
        </p:blipFill>
        <p:spPr>
          <a:xfrm>
            <a:off x="4448567" y="4196738"/>
            <a:ext cx="4366333" cy="311375"/>
          </a:xfrm>
          <a:prstGeom prst="rect">
            <a:avLst/>
          </a:prstGeom>
          <a:noFill/>
          <a:ln>
            <a:noFill/>
          </a:ln>
        </p:spPr>
      </p:pic>
      <p:sp>
        <p:nvSpPr>
          <p:cNvPr id="276" name="Google Shape;276;p21"/>
          <p:cNvSpPr/>
          <p:nvPr/>
        </p:nvSpPr>
        <p:spPr>
          <a:xfrm>
            <a:off x="3666222" y="4228310"/>
            <a:ext cx="506436" cy="227716"/>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21"/>
          <p:cNvSpPr/>
          <p:nvPr/>
        </p:nvSpPr>
        <p:spPr>
          <a:xfrm>
            <a:off x="511804" y="2440192"/>
            <a:ext cx="8102991" cy="375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En la siguiente invocación el parámetro toma su valor predeterminado: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Argumentos por valor y referencia</a:t>
            </a:r>
            <a:endParaRPr sz="3200"/>
          </a:p>
        </p:txBody>
      </p:sp>
      <p:sp>
        <p:nvSpPr>
          <p:cNvPr id="283" name="Google Shape;283;p22"/>
          <p:cNvSpPr txBox="1"/>
          <p:nvPr>
            <p:ph idx="1" type="subTitle"/>
          </p:nvPr>
        </p:nvSpPr>
        <p:spPr>
          <a:xfrm>
            <a:off x="550375" y="2013890"/>
            <a:ext cx="8043300" cy="1017698"/>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1600">
                <a:latin typeface="Montserrat"/>
                <a:ea typeface="Montserrat"/>
                <a:cs typeface="Montserrat"/>
                <a:sym typeface="Montserrat"/>
              </a:rPr>
              <a:t>Python según el tipo de dato del argumento define si ese argumento se pasa por valor o referencia a la función..</a:t>
            </a:r>
            <a:endParaRPr sz="16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Argumentos por valor</a:t>
            </a:r>
            <a:endParaRPr/>
          </a:p>
        </p:txBody>
      </p:sp>
      <p:sp>
        <p:nvSpPr>
          <p:cNvPr id="289" name="Google Shape;289;p23"/>
          <p:cNvSpPr/>
          <p:nvPr/>
        </p:nvSpPr>
        <p:spPr>
          <a:xfrm>
            <a:off x="511804" y="1306589"/>
            <a:ext cx="8102991" cy="136627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Cuando invocamos una función en Python, si el argumento enviado es de tipo int, str, float o bool, este argumento será enviado por valor, lo que significa que dentro del cuerpo de la función se trabaja con una copia de el dato, manteniendo el valor original de la variable por fuera de la función.</a:t>
            </a:r>
            <a:endParaRPr b="0" i="0" sz="1600" u="none" cap="none" strike="noStrike">
              <a:solidFill>
                <a:schemeClr val="dk2"/>
              </a:solidFill>
              <a:latin typeface="Montserrat"/>
              <a:ea typeface="Montserrat"/>
              <a:cs typeface="Montserrat"/>
              <a:sym typeface="Montserrat"/>
            </a:endParaRPr>
          </a:p>
        </p:txBody>
      </p:sp>
      <p:sp>
        <p:nvSpPr>
          <p:cNvPr id="290" name="Google Shape;290;p23"/>
          <p:cNvSpPr/>
          <p:nvPr/>
        </p:nvSpPr>
        <p:spPr>
          <a:xfrm>
            <a:off x="5620043" y="3202814"/>
            <a:ext cx="499403" cy="372794"/>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p23"/>
          <p:cNvSpPr/>
          <p:nvPr/>
        </p:nvSpPr>
        <p:spPr>
          <a:xfrm>
            <a:off x="6430292" y="2672860"/>
            <a:ext cx="2261876" cy="140677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200" u="none" cap="none" strike="noStrike">
                <a:solidFill>
                  <a:srgbClr val="0C5ADB"/>
                </a:solidFill>
                <a:latin typeface="Montserrat"/>
                <a:ea typeface="Montserrat"/>
                <a:cs typeface="Montserrat"/>
                <a:sym typeface="Montserrat"/>
              </a:rPr>
              <a:t>La variable </a:t>
            </a:r>
            <a:r>
              <a:rPr b="1" i="0" lang="es-ES" sz="1200" u="none" cap="none" strike="noStrike">
                <a:solidFill>
                  <a:srgbClr val="0C5ADB"/>
                </a:solidFill>
                <a:latin typeface="Montserrat"/>
                <a:ea typeface="Montserrat"/>
                <a:cs typeface="Montserrat"/>
                <a:sym typeface="Montserrat"/>
              </a:rPr>
              <a:t>miNumero</a:t>
            </a:r>
            <a:r>
              <a:rPr b="0" i="0" lang="es-ES" sz="1200" u="none" cap="none" strike="noStrike">
                <a:solidFill>
                  <a:srgbClr val="0C5ADB"/>
                </a:solidFill>
                <a:latin typeface="Montserrat"/>
                <a:ea typeface="Montserrat"/>
                <a:cs typeface="Montserrat"/>
                <a:sym typeface="Montserrat"/>
              </a:rPr>
              <a:t> pasada como argumento se pasa por valor, se trabaja dentro de la función con una copia de la misma, por eso no se modifica.</a:t>
            </a:r>
            <a:endParaRPr b="0" i="0" sz="1200" u="none" cap="none" strike="noStrike">
              <a:solidFill>
                <a:srgbClr val="0C5ADB"/>
              </a:solidFill>
              <a:latin typeface="Montserrat"/>
              <a:ea typeface="Montserrat"/>
              <a:cs typeface="Montserrat"/>
              <a:sym typeface="Montserrat"/>
            </a:endParaRPr>
          </a:p>
        </p:txBody>
      </p:sp>
      <p:pic>
        <p:nvPicPr>
          <p:cNvPr id="292" name="Google Shape;292;p23"/>
          <p:cNvPicPr preferRelativeResize="0"/>
          <p:nvPr/>
        </p:nvPicPr>
        <p:blipFill rotWithShape="1">
          <a:blip r:embed="rId3">
            <a:alphaModFix/>
          </a:blip>
          <a:srcRect b="0" l="0" r="0" t="0"/>
          <a:stretch/>
        </p:blipFill>
        <p:spPr>
          <a:xfrm>
            <a:off x="511804" y="2672858"/>
            <a:ext cx="4787959" cy="16550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Argumentos por referencia</a:t>
            </a:r>
            <a:endParaRPr/>
          </a:p>
        </p:txBody>
      </p:sp>
      <p:sp>
        <p:nvSpPr>
          <p:cNvPr id="298" name="Google Shape;298;p24"/>
          <p:cNvSpPr/>
          <p:nvPr/>
        </p:nvSpPr>
        <p:spPr>
          <a:xfrm>
            <a:off x="511804" y="1306589"/>
            <a:ext cx="8102991" cy="136627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600" u="none" cap="none" strike="noStrike">
                <a:solidFill>
                  <a:schemeClr val="dk2"/>
                </a:solidFill>
                <a:latin typeface="Montserrat"/>
                <a:ea typeface="Montserrat"/>
                <a:cs typeface="Montserrat"/>
                <a:sym typeface="Montserrat"/>
              </a:rPr>
              <a:t>Cuando invocamos una función en Python, si el argumento enviado es una colección (por ejemplo una lista, un diccionario, etc ), este argumento será enviado por referencia (se le envía su dirección de memoria), lo que significa que dentro del cuerpo de la función se trabaja con el propio elemento, alterando el contenido de la variable.</a:t>
            </a:r>
            <a:endParaRPr b="0" i="0" sz="1600" u="none" cap="none" strike="noStrike">
              <a:solidFill>
                <a:schemeClr val="dk2"/>
              </a:solidFill>
              <a:latin typeface="Montserrat"/>
              <a:ea typeface="Montserrat"/>
              <a:cs typeface="Montserrat"/>
              <a:sym typeface="Montserrat"/>
            </a:endParaRPr>
          </a:p>
        </p:txBody>
      </p:sp>
      <p:sp>
        <p:nvSpPr>
          <p:cNvPr id="299" name="Google Shape;299;p24"/>
          <p:cNvSpPr/>
          <p:nvPr/>
        </p:nvSpPr>
        <p:spPr>
          <a:xfrm>
            <a:off x="5620043" y="3202814"/>
            <a:ext cx="499403" cy="372794"/>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0" name="Google Shape;300;p24"/>
          <p:cNvSpPr/>
          <p:nvPr/>
        </p:nvSpPr>
        <p:spPr>
          <a:xfrm>
            <a:off x="6430292" y="2672860"/>
            <a:ext cx="2261876" cy="140677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200" u="none" cap="none" strike="noStrike">
                <a:solidFill>
                  <a:srgbClr val="0C5ADB"/>
                </a:solidFill>
                <a:latin typeface="Montserrat"/>
                <a:ea typeface="Montserrat"/>
                <a:cs typeface="Montserrat"/>
                <a:sym typeface="Montserrat"/>
              </a:rPr>
              <a:t>La variable </a:t>
            </a:r>
            <a:r>
              <a:rPr b="1" i="0" lang="es-ES" sz="1200" u="none" cap="none" strike="noStrike">
                <a:solidFill>
                  <a:srgbClr val="0C5ADB"/>
                </a:solidFill>
                <a:latin typeface="Montserrat"/>
                <a:ea typeface="Montserrat"/>
                <a:cs typeface="Montserrat"/>
                <a:sym typeface="Montserrat"/>
              </a:rPr>
              <a:t>miNumeros</a:t>
            </a:r>
            <a:r>
              <a:rPr b="0" i="0" lang="es-ES" sz="1200" u="none" cap="none" strike="noStrike">
                <a:solidFill>
                  <a:srgbClr val="0C5ADB"/>
                </a:solidFill>
                <a:latin typeface="Montserrat"/>
                <a:ea typeface="Montserrat"/>
                <a:cs typeface="Montserrat"/>
                <a:sym typeface="Montserrat"/>
              </a:rPr>
              <a:t> pasada como argumento se pasa por referencia, se trabaja dentro de la función con esa misma variable, por eso se modifica.</a:t>
            </a:r>
            <a:endParaRPr b="0" i="0" sz="1200" u="none" cap="none" strike="noStrike">
              <a:solidFill>
                <a:srgbClr val="0C5ADB"/>
              </a:solidFill>
              <a:latin typeface="Montserrat"/>
              <a:ea typeface="Montserrat"/>
              <a:cs typeface="Montserrat"/>
              <a:sym typeface="Montserrat"/>
            </a:endParaRPr>
          </a:p>
        </p:txBody>
      </p:sp>
      <p:pic>
        <p:nvPicPr>
          <p:cNvPr id="301" name="Google Shape;301;p24"/>
          <p:cNvPicPr preferRelativeResize="0"/>
          <p:nvPr/>
        </p:nvPicPr>
        <p:blipFill rotWithShape="1">
          <a:blip r:embed="rId3">
            <a:alphaModFix/>
          </a:blip>
          <a:srcRect b="0" l="0" r="0" t="0"/>
          <a:stretch/>
        </p:blipFill>
        <p:spPr>
          <a:xfrm>
            <a:off x="427800" y="2745471"/>
            <a:ext cx="5036820" cy="17897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t>No te olvides de dar el presente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t>Recordá: </a:t>
            </a:r>
            <a:endParaRPr/>
          </a:p>
          <a:p>
            <a:pPr indent="-431800" lvl="0" marL="457200" rtl="0" algn="l">
              <a:lnSpc>
                <a:spcPct val="100000"/>
              </a:lnSpc>
              <a:spcBef>
                <a:spcPts val="0"/>
              </a:spcBef>
              <a:spcAft>
                <a:spcPts val="0"/>
              </a:spcAft>
              <a:buSzPts val="3200"/>
              <a:buFont typeface="Montserrat SemiBold"/>
              <a:buChar char="●"/>
            </a:pPr>
            <a:r>
              <a:rPr b="0" lang="es-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9658"/>
              <a:buNone/>
            </a:pPr>
            <a:r>
              <a:rPr lang="es-ES" sz="1300"/>
              <a:t>Clase</a:t>
            </a:r>
            <a:r>
              <a:rPr lang="es-ES"/>
              <a:t> 18</a:t>
            </a:r>
            <a:endParaRPr/>
          </a:p>
        </p:txBody>
      </p:sp>
      <p:sp>
        <p:nvSpPr>
          <p:cNvPr id="116" name="Google Shape;116;p3"/>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9658"/>
              <a:buNone/>
            </a:pPr>
            <a:r>
              <a:rPr lang="es-ES" sz="1300"/>
              <a:t>Proximo</a:t>
            </a:r>
            <a:endParaRPr/>
          </a:p>
        </p:txBody>
      </p:sp>
      <p:sp>
        <p:nvSpPr>
          <p:cNvPr id="117" name="Google Shape;117;p3"/>
          <p:cNvSpPr txBox="1"/>
          <p:nvPr/>
        </p:nvSpPr>
        <p:spPr>
          <a:xfrm>
            <a:off x="406945" y="2205825"/>
            <a:ext cx="2397900" cy="2075700"/>
          </a:xfrm>
          <a:prstGeom prst="rect">
            <a:avLst/>
          </a:prstGeom>
          <a:solidFill>
            <a:srgbClr val="D6D6D6"/>
          </a:solid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100"/>
              <a:buFont typeface="Montserrat"/>
              <a:buNone/>
            </a:pPr>
            <a:r>
              <a:rPr b="1" i="0" lang="es-ES" sz="1000" u="none" cap="none" strike="noStrike">
                <a:solidFill>
                  <a:schemeClr val="dk1"/>
                </a:solidFill>
                <a:latin typeface="Montserrat"/>
                <a:ea typeface="Montserrat"/>
                <a:cs typeface="Montserrat"/>
                <a:sym typeface="Montserrat"/>
              </a:rPr>
              <a:t>Diccionarios</a:t>
            </a:r>
            <a:endParaRPr/>
          </a:p>
          <a:p>
            <a:pPr indent="0" lvl="0" marL="165100" marR="0" rtl="0" algn="l">
              <a:lnSpc>
                <a:spcPct val="100000"/>
              </a:lnSpc>
              <a:spcBef>
                <a:spcPts val="0"/>
              </a:spcBef>
              <a:spcAft>
                <a:spcPts val="0"/>
              </a:spcAft>
              <a:buClr>
                <a:schemeClr val="dk1"/>
              </a:buClr>
              <a:buSzPts val="1000"/>
              <a:buFont typeface="Montserrat"/>
              <a:buNone/>
            </a:pPr>
            <a:r>
              <a:t/>
            </a:r>
            <a:endParaRPr b="0" i="0" sz="1000" u="none" cap="none" strike="noStrike">
              <a:solidFill>
                <a:schemeClr val="dk1"/>
              </a:solidFill>
              <a:latin typeface="Montserrat"/>
              <a:ea typeface="Montserrat"/>
              <a:cs typeface="Montserrat"/>
              <a:sym typeface="Montserrat"/>
            </a:endParaRPr>
          </a:p>
          <a:p>
            <a:pPr indent="-292100" lvl="0" marL="457200" marR="0" rtl="0" algn="l">
              <a:lnSpc>
                <a:spcPct val="100000"/>
              </a:lnSpc>
              <a:spcBef>
                <a:spcPts val="0"/>
              </a:spcBef>
              <a:spcAft>
                <a:spcPts val="0"/>
              </a:spcAft>
              <a:buClr>
                <a:schemeClr val="dk1"/>
              </a:buClr>
              <a:buSzPts val="1000"/>
              <a:buFont typeface="Montserrat"/>
              <a:buChar char="●"/>
            </a:pPr>
            <a:r>
              <a:rPr b="0" i="0" lang="es-ES" sz="1000" u="none" cap="none" strike="noStrike">
                <a:solidFill>
                  <a:schemeClr val="dk1"/>
                </a:solidFill>
                <a:latin typeface="Montserrat"/>
                <a:ea typeface="Montserrat"/>
                <a:cs typeface="Montserrat"/>
                <a:sym typeface="Montserrat"/>
              </a:rPr>
              <a:t>Características</a:t>
            </a:r>
            <a:endParaRPr b="0" i="0" sz="1000" u="none" cap="none" strike="noStrike">
              <a:solidFill>
                <a:schemeClr val="dk1"/>
              </a:solidFill>
              <a:latin typeface="Montserrat"/>
              <a:ea typeface="Montserrat"/>
              <a:cs typeface="Montserrat"/>
              <a:sym typeface="Montserrat"/>
            </a:endParaRPr>
          </a:p>
          <a:p>
            <a:pPr indent="-292100" lvl="0" marL="457200" marR="0" rtl="0" algn="l">
              <a:lnSpc>
                <a:spcPct val="100000"/>
              </a:lnSpc>
              <a:spcBef>
                <a:spcPts val="0"/>
              </a:spcBef>
              <a:spcAft>
                <a:spcPts val="0"/>
              </a:spcAft>
              <a:buClr>
                <a:schemeClr val="dk1"/>
              </a:buClr>
              <a:buSzPts val="1000"/>
              <a:buFont typeface="Montserrat"/>
              <a:buChar char="●"/>
            </a:pPr>
            <a:r>
              <a:rPr b="0" i="0" lang="es-ES" sz="1000" u="none" cap="none" strike="noStrike">
                <a:solidFill>
                  <a:schemeClr val="dk1"/>
                </a:solidFill>
                <a:latin typeface="Montserrat"/>
                <a:ea typeface="Montserrat"/>
                <a:cs typeface="Montserrat"/>
                <a:sym typeface="Montserrat"/>
              </a:rPr>
              <a:t>Creación</a:t>
            </a:r>
            <a:endParaRPr/>
          </a:p>
          <a:p>
            <a:pPr indent="-292100" lvl="0" marL="457200" marR="0" rtl="0" algn="l">
              <a:lnSpc>
                <a:spcPct val="100000"/>
              </a:lnSpc>
              <a:spcBef>
                <a:spcPts val="0"/>
              </a:spcBef>
              <a:spcAft>
                <a:spcPts val="0"/>
              </a:spcAft>
              <a:buClr>
                <a:schemeClr val="dk1"/>
              </a:buClr>
              <a:buSzPts val="1000"/>
              <a:buFont typeface="Montserrat"/>
              <a:buChar char="●"/>
            </a:pPr>
            <a:r>
              <a:rPr b="0" i="0" lang="es-ES" sz="1000" u="none" cap="none" strike="noStrike">
                <a:solidFill>
                  <a:schemeClr val="dk1"/>
                </a:solidFill>
                <a:latin typeface="Montserrat"/>
                <a:ea typeface="Montserrat"/>
                <a:cs typeface="Montserrat"/>
                <a:sym typeface="Montserrat"/>
              </a:rPr>
              <a:t>Iteración</a:t>
            </a:r>
            <a:endParaRPr/>
          </a:p>
          <a:p>
            <a:pPr indent="-292100" lvl="0" marL="457200" marR="0" rtl="0" algn="l">
              <a:lnSpc>
                <a:spcPct val="100000"/>
              </a:lnSpc>
              <a:spcBef>
                <a:spcPts val="0"/>
              </a:spcBef>
              <a:spcAft>
                <a:spcPts val="0"/>
              </a:spcAft>
              <a:buClr>
                <a:schemeClr val="dk1"/>
              </a:buClr>
              <a:buSzPts val="1000"/>
              <a:buFont typeface="Montserrat"/>
              <a:buChar char="●"/>
            </a:pPr>
            <a:r>
              <a:rPr b="0" i="0" lang="es-ES" sz="1000" u="none" cap="none" strike="noStrike">
                <a:solidFill>
                  <a:schemeClr val="dk1"/>
                </a:solidFill>
                <a:latin typeface="Montserrat"/>
                <a:ea typeface="Montserrat"/>
                <a:cs typeface="Montserrat"/>
                <a:sym typeface="Montserrat"/>
              </a:rPr>
              <a:t>Operaciones básicas</a:t>
            </a:r>
            <a:endParaRPr/>
          </a:p>
        </p:txBody>
      </p:sp>
      <p:sp>
        <p:nvSpPr>
          <p:cNvPr id="118" name="Google Shape;118;p3"/>
          <p:cNvSpPr/>
          <p:nvPr/>
        </p:nvSpPr>
        <p:spPr>
          <a:xfrm>
            <a:off x="1015788" y="736284"/>
            <a:ext cx="1180214" cy="1156481"/>
          </a:xfrm>
          <a:prstGeom prst="ellipse">
            <a:avLst/>
          </a:prstGeom>
          <a:solidFill>
            <a:schemeClr val="lt2"/>
          </a:solidFill>
          <a:ln cap="flat" cmpd="sng" w="9525">
            <a:solidFill>
              <a:srgbClr val="FFC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9" name="Google Shape;119;p3"/>
          <p:cNvSpPr txBox="1"/>
          <p:nvPr/>
        </p:nvSpPr>
        <p:spPr>
          <a:xfrm>
            <a:off x="1150045" y="1192209"/>
            <a:ext cx="911700" cy="30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333333"/>
              </a:buClr>
              <a:buSzPts val="1400"/>
              <a:buFont typeface="Montserrat"/>
              <a:buNone/>
            </a:pPr>
            <a:r>
              <a:rPr b="1" i="0" lang="es-ES" sz="1200" u="none" cap="none" strike="noStrike">
                <a:solidFill>
                  <a:srgbClr val="333333"/>
                </a:solidFill>
                <a:latin typeface="Montserrat"/>
                <a:ea typeface="Montserrat"/>
                <a:cs typeface="Montserrat"/>
                <a:sym typeface="Montserrat"/>
              </a:rPr>
              <a:t>Clase 17</a:t>
            </a:r>
            <a:endParaRPr b="1" i="0" sz="1200" u="none" cap="none" strike="noStrike">
              <a:solidFill>
                <a:srgbClr val="333333"/>
              </a:solidFill>
              <a:latin typeface="Montserrat"/>
              <a:ea typeface="Montserrat"/>
              <a:cs typeface="Montserrat"/>
              <a:sym typeface="Montserrat"/>
            </a:endParaRPr>
          </a:p>
        </p:txBody>
      </p:sp>
      <p:sp>
        <p:nvSpPr>
          <p:cNvPr id="120" name="Google Shape;120;p3"/>
          <p:cNvSpPr txBox="1"/>
          <p:nvPr/>
        </p:nvSpPr>
        <p:spPr>
          <a:xfrm>
            <a:off x="3270647" y="2205825"/>
            <a:ext cx="2397900" cy="2075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100"/>
              <a:buFont typeface="Montserrat"/>
              <a:buNone/>
            </a:pPr>
            <a:r>
              <a:rPr b="1" i="0" lang="es-ES" sz="1000" u="none" cap="none" strike="noStrike">
                <a:solidFill>
                  <a:schemeClr val="dk1"/>
                </a:solidFill>
                <a:latin typeface="Montserrat"/>
                <a:ea typeface="Montserrat"/>
                <a:cs typeface="Montserrat"/>
                <a:sym typeface="Montserrat"/>
              </a:rPr>
              <a:t>Funciones</a:t>
            </a:r>
            <a:endParaRPr b="1" i="0" sz="1000" u="none" cap="none" strike="noStrike">
              <a:solidFill>
                <a:schemeClr val="dk1"/>
              </a:solidFill>
              <a:latin typeface="Montserrat"/>
              <a:ea typeface="Montserrat"/>
              <a:cs typeface="Montserrat"/>
              <a:sym typeface="Montserrat"/>
            </a:endParaRPr>
          </a:p>
          <a:p>
            <a:pPr indent="0" lvl="0" marL="165100" marR="0" rtl="0" algn="l">
              <a:lnSpc>
                <a:spcPct val="100000"/>
              </a:lnSpc>
              <a:spcBef>
                <a:spcPts val="0"/>
              </a:spcBef>
              <a:spcAft>
                <a:spcPts val="0"/>
              </a:spcAft>
              <a:buClr>
                <a:schemeClr val="dk1"/>
              </a:buClr>
              <a:buSzPts val="1000"/>
              <a:buFont typeface="Montserrat"/>
              <a:buNone/>
            </a:pPr>
            <a:r>
              <a:t/>
            </a:r>
            <a:endParaRPr b="0" i="0" sz="1000" u="none" cap="none" strike="noStrike">
              <a:solidFill>
                <a:schemeClr val="dk1"/>
              </a:solidFill>
              <a:latin typeface="Montserrat"/>
              <a:ea typeface="Montserrat"/>
              <a:cs typeface="Montserrat"/>
              <a:sym typeface="Montserrat"/>
            </a:endParaRPr>
          </a:p>
          <a:p>
            <a:pPr indent="-292100" lvl="0" marL="457200" marR="0" rtl="0" algn="l">
              <a:lnSpc>
                <a:spcPct val="100000"/>
              </a:lnSpc>
              <a:spcBef>
                <a:spcPts val="0"/>
              </a:spcBef>
              <a:spcAft>
                <a:spcPts val="0"/>
              </a:spcAft>
              <a:buClr>
                <a:schemeClr val="dk1"/>
              </a:buClr>
              <a:buSzPts val="1000"/>
              <a:buFont typeface="Montserrat"/>
              <a:buChar char="●"/>
            </a:pPr>
            <a:r>
              <a:rPr b="0" i="0" lang="es-ES" sz="1000" u="none" cap="none" strike="noStrike">
                <a:solidFill>
                  <a:schemeClr val="dk1"/>
                </a:solidFill>
                <a:latin typeface="Montserrat"/>
                <a:ea typeface="Montserrat"/>
                <a:cs typeface="Montserrat"/>
                <a:sym typeface="Montserrat"/>
              </a:rPr>
              <a:t>Definición</a:t>
            </a:r>
            <a:endParaRPr b="0" i="0" sz="1000" u="none" cap="none" strike="noStrike">
              <a:solidFill>
                <a:schemeClr val="dk1"/>
              </a:solidFill>
              <a:latin typeface="Montserrat"/>
              <a:ea typeface="Montserrat"/>
              <a:cs typeface="Montserrat"/>
              <a:sym typeface="Montserrat"/>
            </a:endParaRPr>
          </a:p>
          <a:p>
            <a:pPr indent="-292100" lvl="0" marL="457200" marR="0" rtl="0" algn="l">
              <a:lnSpc>
                <a:spcPct val="100000"/>
              </a:lnSpc>
              <a:spcBef>
                <a:spcPts val="0"/>
              </a:spcBef>
              <a:spcAft>
                <a:spcPts val="0"/>
              </a:spcAft>
              <a:buClr>
                <a:schemeClr val="dk1"/>
              </a:buClr>
              <a:buSzPts val="1000"/>
              <a:buFont typeface="Montserrat"/>
              <a:buChar char="●"/>
            </a:pPr>
            <a:r>
              <a:rPr b="0" i="0" lang="es-ES" sz="1000" u="none" cap="none" strike="noStrike">
                <a:solidFill>
                  <a:schemeClr val="dk1"/>
                </a:solidFill>
                <a:latin typeface="Montserrat"/>
                <a:ea typeface="Montserrat"/>
                <a:cs typeface="Montserrat"/>
                <a:sym typeface="Montserrat"/>
              </a:rPr>
              <a:t>Parámetros y argumentos</a:t>
            </a:r>
            <a:endParaRPr/>
          </a:p>
          <a:p>
            <a:pPr indent="-292100" lvl="0" marL="457200" marR="0" rtl="0" algn="l">
              <a:lnSpc>
                <a:spcPct val="100000"/>
              </a:lnSpc>
              <a:spcBef>
                <a:spcPts val="0"/>
              </a:spcBef>
              <a:spcAft>
                <a:spcPts val="0"/>
              </a:spcAft>
              <a:buClr>
                <a:schemeClr val="dk1"/>
              </a:buClr>
              <a:buSzPts val="1000"/>
              <a:buFont typeface="Montserrat"/>
              <a:buChar char="●"/>
            </a:pPr>
            <a:r>
              <a:rPr b="0" i="0" lang="es-ES" sz="1000" u="none" cap="none" strike="noStrike">
                <a:solidFill>
                  <a:schemeClr val="dk1"/>
                </a:solidFill>
                <a:latin typeface="Montserrat"/>
                <a:ea typeface="Montserrat"/>
                <a:cs typeface="Montserrat"/>
                <a:sym typeface="Montserrat"/>
              </a:rPr>
              <a:t>Tipos de argumentos</a:t>
            </a:r>
            <a:endParaRPr/>
          </a:p>
          <a:p>
            <a:pPr indent="-228600" lvl="0" marL="457200" marR="0" rtl="0" algn="l">
              <a:lnSpc>
                <a:spcPct val="100000"/>
              </a:lnSpc>
              <a:spcBef>
                <a:spcPts val="0"/>
              </a:spcBef>
              <a:spcAft>
                <a:spcPts val="0"/>
              </a:spcAft>
              <a:buClr>
                <a:schemeClr val="dk1"/>
              </a:buClr>
              <a:buSzPts val="1000"/>
              <a:buFont typeface="Montserrat"/>
              <a:buNone/>
            </a:pPr>
            <a:r>
              <a:t/>
            </a:r>
            <a:endParaRPr b="0" i="0" sz="1000" u="none" cap="none" strike="noStrike">
              <a:solidFill>
                <a:schemeClr val="dk1"/>
              </a:solidFill>
              <a:latin typeface="Montserrat"/>
              <a:ea typeface="Montserrat"/>
              <a:cs typeface="Montserrat"/>
              <a:sym typeface="Montserrat"/>
            </a:endParaRPr>
          </a:p>
          <a:p>
            <a:pPr indent="0" lvl="0" marL="165100" marR="0" rtl="0" algn="l">
              <a:lnSpc>
                <a:spcPct val="100000"/>
              </a:lnSpc>
              <a:spcBef>
                <a:spcPts val="0"/>
              </a:spcBef>
              <a:spcAft>
                <a:spcPts val="0"/>
              </a:spcAft>
              <a:buClr>
                <a:schemeClr val="dk1"/>
              </a:buClr>
              <a:buSzPts val="1000"/>
              <a:buFont typeface="Montserrat"/>
              <a:buNone/>
            </a:pPr>
            <a:r>
              <a:t/>
            </a:r>
            <a:endParaRPr b="0" i="0" sz="1000" u="none" cap="none" strike="noStrike">
              <a:solidFill>
                <a:schemeClr val="dk1"/>
              </a:solidFill>
              <a:latin typeface="Montserrat"/>
              <a:ea typeface="Montserrat"/>
              <a:cs typeface="Montserrat"/>
              <a:sym typeface="Montserrat"/>
            </a:endParaRPr>
          </a:p>
        </p:txBody>
      </p:sp>
      <p:sp>
        <p:nvSpPr>
          <p:cNvPr id="121" name="Google Shape;121;p3"/>
          <p:cNvSpPr txBox="1"/>
          <p:nvPr/>
        </p:nvSpPr>
        <p:spPr>
          <a:xfrm>
            <a:off x="6134350" y="2154215"/>
            <a:ext cx="2397900" cy="2075700"/>
          </a:xfrm>
          <a:prstGeom prst="rect">
            <a:avLst/>
          </a:prstGeom>
          <a:solidFill>
            <a:srgbClr val="D6D6D6"/>
          </a:solid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100"/>
              <a:buFont typeface="Montserrat"/>
              <a:buNone/>
            </a:pPr>
            <a:r>
              <a:t/>
            </a:r>
            <a:endParaRPr b="0" i="0" sz="1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Funciones</a:t>
            </a:r>
            <a:endParaRPr sz="3200"/>
          </a:p>
        </p:txBody>
      </p:sp>
      <p:sp>
        <p:nvSpPr>
          <p:cNvPr id="127" name="Google Shape;127;p4"/>
          <p:cNvSpPr txBox="1"/>
          <p:nvPr>
            <p:ph idx="1" type="subTitle"/>
          </p:nvPr>
        </p:nvSpPr>
        <p:spPr>
          <a:xfrm>
            <a:off x="550375" y="2013890"/>
            <a:ext cx="8043300" cy="1017698"/>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1600">
                <a:latin typeface="Montserrat"/>
                <a:ea typeface="Montserrat"/>
                <a:cs typeface="Montserrat"/>
                <a:sym typeface="Montserrat"/>
              </a:rPr>
              <a:t>Una función permite definir un bloque de código reutilizable que se puede ejecutar muchas veces dentro de un programa.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Funciones</a:t>
            </a:r>
            <a:endParaRPr/>
          </a:p>
        </p:txBody>
      </p:sp>
      <p:sp>
        <p:nvSpPr>
          <p:cNvPr id="133" name="Google Shape;133;p5"/>
          <p:cNvSpPr txBox="1"/>
          <p:nvPr/>
        </p:nvSpPr>
        <p:spPr>
          <a:xfrm>
            <a:off x="642810" y="1268598"/>
            <a:ext cx="7841100" cy="203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Ya venimos trabajando con varias funciones propias de Python, como:</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Symbols"/>
              <a:buChar char="⮚"/>
            </a:pPr>
            <a:r>
              <a:rPr b="0" i="0" lang="es-ES" sz="1400" u="none" cap="none" strike="noStrike">
                <a:solidFill>
                  <a:schemeClr val="dk2"/>
                </a:solidFill>
                <a:latin typeface="Montserrat"/>
                <a:ea typeface="Montserrat"/>
                <a:cs typeface="Montserrat"/>
                <a:sym typeface="Montserrat"/>
              </a:rPr>
              <a:t>print()</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Symbols"/>
              <a:buChar char="⮚"/>
            </a:pPr>
            <a:r>
              <a:rPr b="0" i="0" lang="es-ES" sz="1400" u="none" cap="none" strike="noStrike">
                <a:solidFill>
                  <a:schemeClr val="dk2"/>
                </a:solidFill>
                <a:latin typeface="Montserrat"/>
                <a:ea typeface="Montserrat"/>
                <a:cs typeface="Montserrat"/>
                <a:sym typeface="Montserrat"/>
              </a:rPr>
              <a:t>input()</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Symbols"/>
              <a:buChar char="⮚"/>
            </a:pPr>
            <a:r>
              <a:rPr b="0" i="0" lang="es-ES" sz="1400" u="none" cap="none" strike="noStrike">
                <a:solidFill>
                  <a:schemeClr val="dk2"/>
                </a:solidFill>
                <a:latin typeface="Montserrat"/>
                <a:ea typeface="Montserrat"/>
                <a:cs typeface="Montserrat"/>
                <a:sym typeface="Montserrat"/>
              </a:rPr>
              <a:t>len()</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Symbols"/>
              <a:buChar char="⮚"/>
            </a:pPr>
            <a:r>
              <a:rPr b="0" i="0" lang="es-ES" sz="1400" u="none" cap="none" strike="noStrike">
                <a:solidFill>
                  <a:schemeClr val="dk2"/>
                </a:solidFill>
                <a:latin typeface="Montserrat"/>
                <a:ea typeface="Montserrat"/>
                <a:cs typeface="Montserrat"/>
                <a:sym typeface="Montserrat"/>
              </a:rPr>
              <a:t>type()</a:t>
            </a:r>
            <a:endParaRPr b="0" i="0" sz="1400" u="none" cap="none" strike="noStrike">
              <a:solidFill>
                <a:schemeClr val="dk2"/>
              </a:solidFill>
              <a:latin typeface="Montserrat"/>
              <a:ea typeface="Montserrat"/>
              <a:cs typeface="Montserrat"/>
              <a:sym typeface="Montserrat"/>
            </a:endParaRPr>
          </a:p>
        </p:txBody>
      </p:sp>
      <p:sp>
        <p:nvSpPr>
          <p:cNvPr id="134" name="Google Shape;134;p5"/>
          <p:cNvSpPr txBox="1"/>
          <p:nvPr/>
        </p:nvSpPr>
        <p:spPr>
          <a:xfrm>
            <a:off x="642810" y="3583443"/>
            <a:ext cx="784098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También podemos definir nuestras propias funciones para usar en nuestros proyectos.</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311700" y="597425"/>
            <a:ext cx="8503200" cy="462196"/>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Definición</a:t>
            </a:r>
            <a:endParaRPr/>
          </a:p>
        </p:txBody>
      </p:sp>
      <p:pic>
        <p:nvPicPr>
          <p:cNvPr id="140" name="Google Shape;140;p6"/>
          <p:cNvPicPr preferRelativeResize="0"/>
          <p:nvPr/>
        </p:nvPicPr>
        <p:blipFill rotWithShape="1">
          <a:blip r:embed="rId3">
            <a:alphaModFix/>
          </a:blip>
          <a:srcRect b="0" l="0" r="0" t="0"/>
          <a:stretch/>
        </p:blipFill>
        <p:spPr>
          <a:xfrm>
            <a:off x="2004646" y="1059621"/>
            <a:ext cx="5915465" cy="3612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Definición</a:t>
            </a:r>
            <a:endParaRPr/>
          </a:p>
        </p:txBody>
      </p:sp>
      <p:sp>
        <p:nvSpPr>
          <p:cNvPr id="146" name="Google Shape;146;p7"/>
          <p:cNvSpPr txBox="1"/>
          <p:nvPr/>
        </p:nvSpPr>
        <p:spPr>
          <a:xfrm>
            <a:off x="642810" y="1170125"/>
            <a:ext cx="784098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Las funciones pueden tener parámetros o no, como también pueden devolver un valor o nada.</a:t>
            </a:r>
            <a:endParaRPr/>
          </a:p>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Para que la función ejecute el código que tiene dentro, debemos llamarla o invocarla, lo mismo que veníamos realizando con mas de una función propia de Python.</a:t>
            </a:r>
            <a:endParaRPr/>
          </a:p>
          <a:p>
            <a:pPr indent="0" lvl="0" marL="0" marR="0" rtl="0" algn="l">
              <a:lnSpc>
                <a:spcPct val="100000"/>
              </a:lnSpc>
              <a:spcBef>
                <a:spcPts val="0"/>
              </a:spcBef>
              <a:spcAft>
                <a:spcPts val="0"/>
              </a:spcAft>
              <a:buNone/>
            </a:pPr>
            <a:r>
              <a:rPr b="0" i="0" lang="es-ES" sz="1400" u="none" cap="none" strike="noStrike">
                <a:solidFill>
                  <a:schemeClr val="dk2"/>
                </a:solidFill>
                <a:latin typeface="Montserrat"/>
                <a:ea typeface="Montserrat"/>
                <a:cs typeface="Montserrat"/>
                <a:sym typeface="Montserrat"/>
              </a:rPr>
              <a:t>Veamos un ejemplo simple: </a:t>
            </a:r>
            <a:endParaRPr/>
          </a:p>
        </p:txBody>
      </p:sp>
      <p:pic>
        <p:nvPicPr>
          <p:cNvPr id="147" name="Google Shape;147;p7"/>
          <p:cNvPicPr preferRelativeResize="0"/>
          <p:nvPr/>
        </p:nvPicPr>
        <p:blipFill rotWithShape="1">
          <a:blip r:embed="rId3">
            <a:alphaModFix/>
          </a:blip>
          <a:srcRect b="0" l="0" r="0" t="0"/>
          <a:stretch/>
        </p:blipFill>
        <p:spPr>
          <a:xfrm>
            <a:off x="875348" y="2438149"/>
            <a:ext cx="4203090" cy="2194534"/>
          </a:xfrm>
          <a:prstGeom prst="rect">
            <a:avLst/>
          </a:prstGeom>
          <a:noFill/>
          <a:ln>
            <a:noFill/>
          </a:ln>
        </p:spPr>
      </p:pic>
      <p:pic>
        <p:nvPicPr>
          <p:cNvPr id="148" name="Google Shape;148;p7"/>
          <p:cNvPicPr preferRelativeResize="0"/>
          <p:nvPr/>
        </p:nvPicPr>
        <p:blipFill rotWithShape="1">
          <a:blip r:embed="rId4">
            <a:alphaModFix/>
          </a:blip>
          <a:srcRect b="0" l="0" r="0" t="0"/>
          <a:stretch/>
        </p:blipFill>
        <p:spPr>
          <a:xfrm>
            <a:off x="6104646" y="3158315"/>
            <a:ext cx="1619250" cy="428625"/>
          </a:xfrm>
          <a:prstGeom prst="rect">
            <a:avLst/>
          </a:prstGeom>
          <a:noFill/>
          <a:ln>
            <a:noFill/>
          </a:ln>
        </p:spPr>
      </p:pic>
      <p:sp>
        <p:nvSpPr>
          <p:cNvPr id="149" name="Google Shape;149;p7"/>
          <p:cNvSpPr txBox="1"/>
          <p:nvPr/>
        </p:nvSpPr>
        <p:spPr>
          <a:xfrm>
            <a:off x="5623753" y="2536622"/>
            <a:ext cx="258103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chemeClr val="accent1"/>
                </a:solidFill>
                <a:latin typeface="Montserrat"/>
                <a:ea typeface="Montserrat"/>
                <a:cs typeface="Montserrat"/>
                <a:sym typeface="Montserrat"/>
              </a:rPr>
              <a:t>Resultado luego de llamar la función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Reglas para el nombre</a:t>
            </a:r>
            <a:endParaRPr/>
          </a:p>
        </p:txBody>
      </p:sp>
      <p:sp>
        <p:nvSpPr>
          <p:cNvPr id="155" name="Google Shape;155;p8"/>
          <p:cNvSpPr/>
          <p:nvPr/>
        </p:nvSpPr>
        <p:spPr>
          <a:xfrm>
            <a:off x="766689" y="1511611"/>
            <a:ext cx="8102991" cy="76154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1800" u="none" cap="none" strike="noStrike">
                <a:solidFill>
                  <a:schemeClr val="dk2"/>
                </a:solidFill>
                <a:latin typeface="Montserrat"/>
                <a:ea typeface="Montserrat"/>
                <a:cs typeface="Montserrat"/>
                <a:sym typeface="Montserrat"/>
              </a:rPr>
              <a:t>Las reglas para el </a:t>
            </a:r>
            <a:r>
              <a:rPr b="1" i="0" lang="es-ES" sz="1800" u="none" cap="none" strike="noStrike">
                <a:solidFill>
                  <a:schemeClr val="dk2"/>
                </a:solidFill>
                <a:latin typeface="Montserrat"/>
                <a:ea typeface="Montserrat"/>
                <a:cs typeface="Montserrat"/>
                <a:sym typeface="Montserrat"/>
              </a:rPr>
              <a:t>nombre de una función </a:t>
            </a:r>
            <a:r>
              <a:rPr b="0" i="0" lang="es-ES" sz="1800" u="none" cap="none" strike="noStrike">
                <a:solidFill>
                  <a:schemeClr val="dk2"/>
                </a:solidFill>
                <a:latin typeface="Montserrat"/>
                <a:ea typeface="Montserrat"/>
                <a:cs typeface="Montserrat"/>
                <a:sym typeface="Montserrat"/>
              </a:rPr>
              <a:t>son las mismas que para la de una variable, y por ello refrescamos lo siguiente:</a:t>
            </a:r>
            <a:endParaRPr/>
          </a:p>
          <a:p>
            <a:pPr indent="-130274" lvl="0" marL="216000" marR="0" rtl="0" algn="l">
              <a:lnSpc>
                <a:spcPct val="100000"/>
              </a:lnSpc>
              <a:spcBef>
                <a:spcPts val="0"/>
              </a:spcBef>
              <a:spcAft>
                <a:spcPts val="0"/>
              </a:spcAft>
              <a:buClr>
                <a:srgbClr val="00A933"/>
              </a:buClr>
              <a:buSzPts val="1350"/>
              <a:buFont typeface="Noto Sans Symbols"/>
              <a:buNone/>
            </a:pPr>
            <a:r>
              <a:t/>
            </a:r>
            <a:endParaRPr b="0" i="0" sz="1800" u="none" cap="none" strike="noStrike">
              <a:solidFill>
                <a:schemeClr val="dk2"/>
              </a:solidFill>
              <a:latin typeface="Montserrat"/>
              <a:ea typeface="Montserrat"/>
              <a:cs typeface="Montserrat"/>
              <a:sym typeface="Montserrat"/>
            </a:endParaRPr>
          </a:p>
        </p:txBody>
      </p:sp>
      <p:sp>
        <p:nvSpPr>
          <p:cNvPr id="156" name="Google Shape;156;p8"/>
          <p:cNvSpPr txBox="1"/>
          <p:nvPr/>
        </p:nvSpPr>
        <p:spPr>
          <a:xfrm>
            <a:off x="1131570" y="2614642"/>
            <a:ext cx="7166610" cy="14773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C5ADB"/>
              </a:buClr>
              <a:buSzPts val="1800"/>
              <a:buFont typeface="Noto Sans Symbols"/>
              <a:buChar char="⮚"/>
            </a:pPr>
            <a:r>
              <a:rPr b="0" i="0" lang="es-ES" sz="1800" u="none" cap="none" strike="noStrike">
                <a:solidFill>
                  <a:schemeClr val="dk2"/>
                </a:solidFill>
                <a:latin typeface="Montserrat"/>
                <a:ea typeface="Montserrat"/>
                <a:cs typeface="Montserrat"/>
                <a:sym typeface="Montserrat"/>
              </a:rPr>
              <a:t>El nombre debe comenzar con una letra</a:t>
            </a:r>
            <a:endParaRPr/>
          </a:p>
          <a:p>
            <a:pPr indent="-285750" lvl="0" marL="285750" marR="0" rtl="0" algn="l">
              <a:lnSpc>
                <a:spcPct val="100000"/>
              </a:lnSpc>
              <a:spcBef>
                <a:spcPts val="0"/>
              </a:spcBef>
              <a:spcAft>
                <a:spcPts val="0"/>
              </a:spcAft>
              <a:buClr>
                <a:srgbClr val="0C5ADB"/>
              </a:buClr>
              <a:buSzPts val="1800"/>
              <a:buFont typeface="Noto Sans Symbols"/>
              <a:buChar char="⮚"/>
            </a:pPr>
            <a:r>
              <a:rPr b="0" i="0" lang="es-ES" sz="1800" u="none" cap="none" strike="noStrike">
                <a:solidFill>
                  <a:schemeClr val="dk2"/>
                </a:solidFill>
                <a:latin typeface="Montserrat"/>
                <a:ea typeface="Montserrat"/>
                <a:cs typeface="Montserrat"/>
                <a:sym typeface="Montserrat"/>
              </a:rPr>
              <a:t>Puede contener letras, números y guiones bajos</a:t>
            </a:r>
            <a:endParaRPr/>
          </a:p>
          <a:p>
            <a:pPr indent="-285750" lvl="0" marL="285750" marR="0" rtl="0" algn="l">
              <a:lnSpc>
                <a:spcPct val="100000"/>
              </a:lnSpc>
              <a:spcBef>
                <a:spcPts val="0"/>
              </a:spcBef>
              <a:spcAft>
                <a:spcPts val="0"/>
              </a:spcAft>
              <a:buClr>
                <a:srgbClr val="0C5ADB"/>
              </a:buClr>
              <a:buSzPts val="1800"/>
              <a:buFont typeface="Noto Sans Symbols"/>
              <a:buChar char="⮚"/>
            </a:pPr>
            <a:r>
              <a:rPr b="0" i="0" lang="es-ES" sz="1800" u="none" cap="none" strike="noStrike">
                <a:solidFill>
                  <a:schemeClr val="dk2"/>
                </a:solidFill>
                <a:latin typeface="Montserrat"/>
                <a:ea typeface="Montserrat"/>
                <a:cs typeface="Montserrat"/>
                <a:sym typeface="Montserrat"/>
              </a:rPr>
              <a:t>No puede llamarse igual que una palabra reservada del lenguaje</a:t>
            </a:r>
            <a:endParaRPr/>
          </a:p>
          <a:p>
            <a:pPr indent="-285750" lvl="0" marL="285750" marR="0" rtl="0" algn="l">
              <a:lnSpc>
                <a:spcPct val="100000"/>
              </a:lnSpc>
              <a:spcBef>
                <a:spcPts val="0"/>
              </a:spcBef>
              <a:spcAft>
                <a:spcPts val="0"/>
              </a:spcAft>
              <a:buClr>
                <a:srgbClr val="0C5ADB"/>
              </a:buClr>
              <a:buSzPts val="1800"/>
              <a:buFont typeface="Noto Sans Symbols"/>
              <a:buChar char="⮚"/>
            </a:pPr>
            <a:r>
              <a:rPr b="0" i="0" lang="es-ES" sz="1800" u="none" cap="none" strike="noStrike">
                <a:solidFill>
                  <a:schemeClr val="dk2"/>
                </a:solidFill>
                <a:latin typeface="Montserrat"/>
                <a:ea typeface="Montserrat"/>
                <a:cs typeface="Montserrat"/>
                <a:sym typeface="Montserrat"/>
              </a:rPr>
              <a:t>No debe contener caracteres extraños ( “ñ”, acentos, etc)</a:t>
            </a:r>
            <a:endParaRPr b="0" i="0" sz="18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Return </a:t>
            </a:r>
            <a:endParaRPr sz="3200"/>
          </a:p>
        </p:txBody>
      </p:sp>
      <p:sp>
        <p:nvSpPr>
          <p:cNvPr id="162" name="Google Shape;162;p9"/>
          <p:cNvSpPr txBox="1"/>
          <p:nvPr>
            <p:ph idx="1" type="subTitle"/>
          </p:nvPr>
        </p:nvSpPr>
        <p:spPr>
          <a:xfrm>
            <a:off x="550375" y="2013890"/>
            <a:ext cx="8043300" cy="1017698"/>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1600">
                <a:latin typeface="Montserrat"/>
                <a:ea typeface="Montserrat"/>
                <a:cs typeface="Montserrat"/>
                <a:sym typeface="Montserrat"/>
              </a:rPr>
              <a:t>Las funciones pueden o no retornar un valor, si retornan un valor lo harán con la palabra reservada </a:t>
            </a:r>
            <a:r>
              <a:rPr b="1" lang="es-ES" sz="1600">
                <a:latin typeface="Montserrat"/>
                <a:ea typeface="Montserrat"/>
                <a:cs typeface="Montserrat"/>
                <a:sym typeface="Montserrat"/>
              </a:rPr>
              <a:t>return</a:t>
            </a:r>
            <a:endParaRPr b="1"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