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8"/>
  </p:notesMasterIdLst>
  <p:sldIdLst>
    <p:sldId id="256" r:id="rId2"/>
    <p:sldId id="257" r:id="rId3"/>
    <p:sldId id="258" r:id="rId4"/>
    <p:sldId id="335" r:id="rId5"/>
    <p:sldId id="452" r:id="rId6"/>
    <p:sldId id="456" r:id="rId7"/>
    <p:sldId id="455" r:id="rId8"/>
    <p:sldId id="457" r:id="rId9"/>
    <p:sldId id="470" r:id="rId10"/>
    <p:sldId id="471" r:id="rId11"/>
    <p:sldId id="472" r:id="rId12"/>
    <p:sldId id="467" r:id="rId13"/>
    <p:sldId id="458" r:id="rId14"/>
    <p:sldId id="459" r:id="rId15"/>
    <p:sldId id="460" r:id="rId16"/>
    <p:sldId id="461" r:id="rId17"/>
    <p:sldId id="463" r:id="rId18"/>
    <p:sldId id="464" r:id="rId19"/>
    <p:sldId id="465" r:id="rId20"/>
    <p:sldId id="462" r:id="rId21"/>
    <p:sldId id="466" r:id="rId22"/>
    <p:sldId id="468" r:id="rId23"/>
    <p:sldId id="469" r:id="rId24"/>
    <p:sldId id="473" r:id="rId25"/>
    <p:sldId id="287" r:id="rId26"/>
    <p:sldId id="288" r:id="rId27"/>
  </p:sldIdLst>
  <p:sldSz cx="9144000" cy="5143500" type="screen16x9"/>
  <p:notesSz cx="6858000" cy="9144000"/>
  <p:embeddedFontLst>
    <p:embeddedFont>
      <p:font typeface="Montserrat SemiBold" panose="020B0604020202020204" charset="0"/>
      <p:regular r:id="rId29"/>
      <p:bold r:id="rId30"/>
      <p:italic r:id="rId31"/>
      <p:boldItalic r:id="rId32"/>
    </p:embeddedFont>
    <p:embeddedFont>
      <p:font typeface="Montserrat" panose="020B0604020202020204" charset="0"/>
      <p:regular r:id="rId33"/>
      <p:bold r:id="rId34"/>
      <p:italic r:id="rId35"/>
      <p:boldItalic r:id="rId36"/>
    </p:embeddedFont>
    <p:embeddedFont>
      <p:font typeface="Montserrat Medium"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18" autoAdjust="0"/>
  </p:normalViewPr>
  <p:slideViewPr>
    <p:cSldViewPr snapToGrid="0">
      <p:cViewPr varScale="1">
        <p:scale>
          <a:sx n="109" d="100"/>
          <a:sy n="109" d="100"/>
        </p:scale>
        <p:origin x="706" y="96"/>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f8d3f1cc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3f8d3f1cc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70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5712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fa872340e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fa872340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081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459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273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443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099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818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557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852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419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668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fa872340e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fa872340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162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5894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1194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3fa872340e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3fa872340e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3fa872340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3fa872340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3fa872340e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3fa872340e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fa872340e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fa872340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702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1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511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92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236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fa872340e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fa872340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059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9"/>
        <p:cNvGrpSpPr/>
        <p:nvPr/>
      </p:nvGrpSpPr>
      <p:grpSpPr>
        <a:xfrm>
          <a:off x="0" y="0"/>
          <a:ext cx="0" cy="0"/>
          <a:chOff x="0" y="0"/>
          <a:chExt cx="0" cy="0"/>
        </a:xfrm>
      </p:grpSpPr>
      <p:sp>
        <p:nvSpPr>
          <p:cNvPr id="10" name="Google Shape;10;p2"/>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550375" y="7600"/>
            <a:ext cx="8043300" cy="15705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 name="Google Shape;20;p3"/>
          <p:cNvSpPr txBox="1">
            <a:spLocks noGrp="1"/>
          </p:cNvSpPr>
          <p:nvPr>
            <p:ph type="subTitle" idx="1"/>
          </p:nvPr>
        </p:nvSpPr>
        <p:spPr>
          <a:xfrm>
            <a:off x="550375" y="1614925"/>
            <a:ext cx="8043300" cy="2649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335100" y="1617575"/>
            <a:ext cx="5497200" cy="1375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700"/>
              <a:buFont typeface="Montserrat"/>
              <a:buNone/>
              <a:defRPr sz="3700" b="1">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latin typeface="Montserrat Medium"/>
              <a:ea typeface="Montserrat Medium"/>
              <a:cs typeface="Montserrat Medium"/>
              <a:sym typeface="Montserrat Medium"/>
            </a:endParaRPr>
          </a:p>
        </p:txBody>
      </p:sp>
      <p:sp>
        <p:nvSpPr>
          <p:cNvPr id="29" name="Google Shape;29;p4"/>
          <p:cNvSpPr txBox="1">
            <a:spLocks noGrp="1"/>
          </p:cNvSpPr>
          <p:nvPr>
            <p:ph type="subTitle" idx="1"/>
          </p:nvPr>
        </p:nvSpPr>
        <p:spPr>
          <a:xfrm>
            <a:off x="3335025" y="2986525"/>
            <a:ext cx="55344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5"/>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Font typeface="Montserrat"/>
              <a:buChar char="●"/>
              <a:defRPr>
                <a:latin typeface="Montserrat"/>
                <a:ea typeface="Montserrat"/>
                <a:cs typeface="Montserrat"/>
                <a:sym typeface="Montserrat"/>
              </a:defRPr>
            </a:lvl1pPr>
            <a:lvl2pPr marL="914400" lvl="1" indent="-317500">
              <a:spcBef>
                <a:spcPts val="0"/>
              </a:spcBef>
              <a:spcAft>
                <a:spcPts val="0"/>
              </a:spcAft>
              <a:buSzPts val="1400"/>
              <a:buFont typeface="Montserrat"/>
              <a:buChar char="○"/>
              <a:defRPr>
                <a:latin typeface="Montserrat"/>
                <a:ea typeface="Montserrat"/>
                <a:cs typeface="Montserrat"/>
                <a:sym typeface="Montserrat"/>
              </a:defRPr>
            </a:lvl2pPr>
            <a:lvl3pPr marL="1371600" lvl="2" indent="-317500">
              <a:spcBef>
                <a:spcPts val="0"/>
              </a:spcBef>
              <a:spcAft>
                <a:spcPts val="0"/>
              </a:spcAft>
              <a:buSzPts val="1400"/>
              <a:buFont typeface="Montserrat"/>
              <a:buChar char="■"/>
              <a:defRPr>
                <a:latin typeface="Montserrat"/>
                <a:ea typeface="Montserrat"/>
                <a:cs typeface="Montserrat"/>
                <a:sym typeface="Montserrat"/>
              </a:defRPr>
            </a:lvl3pPr>
            <a:lvl4pPr marL="1828800" lvl="3" indent="-317500">
              <a:spcBef>
                <a:spcPts val="0"/>
              </a:spcBef>
              <a:spcAft>
                <a:spcPts val="0"/>
              </a:spcAft>
              <a:buSzPts val="1400"/>
              <a:buFont typeface="Montserrat"/>
              <a:buChar char="●"/>
              <a:defRPr>
                <a:latin typeface="Montserrat"/>
                <a:ea typeface="Montserrat"/>
                <a:cs typeface="Montserrat"/>
                <a:sym typeface="Montserrat"/>
              </a:defRPr>
            </a:lvl4pPr>
            <a:lvl5pPr marL="2286000" lvl="4" indent="-317500">
              <a:spcBef>
                <a:spcPts val="0"/>
              </a:spcBef>
              <a:spcAft>
                <a:spcPts val="0"/>
              </a:spcAft>
              <a:buSzPts val="1400"/>
              <a:buFont typeface="Montserrat"/>
              <a:buChar char="○"/>
              <a:defRPr>
                <a:latin typeface="Montserrat"/>
                <a:ea typeface="Montserrat"/>
                <a:cs typeface="Montserrat"/>
                <a:sym typeface="Montserrat"/>
              </a:defRPr>
            </a:lvl5pPr>
            <a:lvl6pPr marL="2743200" lvl="5" indent="-317500">
              <a:spcBef>
                <a:spcPts val="0"/>
              </a:spcBef>
              <a:spcAft>
                <a:spcPts val="0"/>
              </a:spcAft>
              <a:buSzPts val="1400"/>
              <a:buFont typeface="Montserrat"/>
              <a:buChar char="■"/>
              <a:defRPr>
                <a:latin typeface="Montserrat"/>
                <a:ea typeface="Montserrat"/>
                <a:cs typeface="Montserrat"/>
                <a:sym typeface="Montserrat"/>
              </a:defRPr>
            </a:lvl6pPr>
            <a:lvl7pPr marL="3200400" lvl="6" indent="-317500">
              <a:spcBef>
                <a:spcPts val="0"/>
              </a:spcBef>
              <a:spcAft>
                <a:spcPts val="0"/>
              </a:spcAft>
              <a:buSzPts val="1400"/>
              <a:buFont typeface="Montserrat"/>
              <a:buChar char="●"/>
              <a:defRPr>
                <a:latin typeface="Montserrat"/>
                <a:ea typeface="Montserrat"/>
                <a:cs typeface="Montserrat"/>
                <a:sym typeface="Montserrat"/>
              </a:defRPr>
            </a:lvl7pPr>
            <a:lvl8pPr marL="3657600" lvl="7" indent="-317500">
              <a:spcBef>
                <a:spcPts val="0"/>
              </a:spcBef>
              <a:spcAft>
                <a:spcPts val="0"/>
              </a:spcAft>
              <a:buSzPts val="1400"/>
              <a:buFont typeface="Montserrat"/>
              <a:buChar char="○"/>
              <a:defRPr>
                <a:latin typeface="Montserrat"/>
                <a:ea typeface="Montserrat"/>
                <a:cs typeface="Montserrat"/>
                <a:sym typeface="Montserrat"/>
              </a:defRPr>
            </a:lvl8pPr>
            <a:lvl9pPr marL="4114800" lvl="8" indent="-317500">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35" name="Google Shape;35;p5"/>
          <p:cNvPicPr preferRelativeResize="0"/>
          <p:nvPr/>
        </p:nvPicPr>
        <p:blipFill>
          <a:blip r:embed="rId2">
            <a:alphaModFix/>
          </a:blip>
          <a:stretch>
            <a:fillRect/>
          </a:stretch>
        </p:blipFill>
        <p:spPr>
          <a:xfrm>
            <a:off x="8078975" y="4699100"/>
            <a:ext cx="558475" cy="300725"/>
          </a:xfrm>
          <a:prstGeom prst="rect">
            <a:avLst/>
          </a:prstGeom>
          <a:noFill/>
          <a:ln>
            <a:noFill/>
          </a:ln>
        </p:spPr>
      </p:pic>
      <p:sp>
        <p:nvSpPr>
          <p:cNvPr id="36" name="Google Shape;36;p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Google Shape;37;p5"/>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38" name="Google Shape;38;p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79"/>
        <p:cNvGrpSpPr/>
        <p:nvPr/>
      </p:nvGrpSpPr>
      <p:grpSpPr>
        <a:xfrm>
          <a:off x="0" y="0"/>
          <a:ext cx="0" cy="0"/>
          <a:chOff x="0" y="0"/>
          <a:chExt cx="0" cy="0"/>
        </a:xfrm>
      </p:grpSpPr>
      <p:sp>
        <p:nvSpPr>
          <p:cNvPr id="80" name="Google Shape;80;p11"/>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pic>
        <p:nvPicPr>
          <p:cNvPr id="82" name="Google Shape;82;p11"/>
          <p:cNvPicPr preferRelativeResize="0"/>
          <p:nvPr/>
        </p:nvPicPr>
        <p:blipFill>
          <a:blip r:embed="rId2">
            <a:alphaModFix/>
          </a:blip>
          <a:stretch>
            <a:fillRect/>
          </a:stretch>
        </p:blipFill>
        <p:spPr>
          <a:xfrm>
            <a:off x="4026135" y="4508338"/>
            <a:ext cx="1091725" cy="497100"/>
          </a:xfrm>
          <a:prstGeom prst="rect">
            <a:avLst/>
          </a:prstGeom>
          <a:noFill/>
          <a:ln>
            <a:noFill/>
          </a:ln>
        </p:spPr>
      </p:pic>
      <p:pic>
        <p:nvPicPr>
          <p:cNvPr id="83" name="Google Shape;83;p11"/>
          <p:cNvPicPr preferRelativeResize="0"/>
          <p:nvPr/>
        </p:nvPicPr>
        <p:blipFill>
          <a:blip r:embed="rId3">
            <a:alphaModFix/>
          </a:blip>
          <a:stretch>
            <a:fillRect/>
          </a:stretch>
        </p:blipFill>
        <p:spPr>
          <a:xfrm>
            <a:off x="0" y="4264238"/>
            <a:ext cx="1163080" cy="792599"/>
          </a:xfrm>
          <a:prstGeom prst="rect">
            <a:avLst/>
          </a:prstGeom>
          <a:noFill/>
          <a:ln>
            <a:noFill/>
          </a:ln>
        </p:spPr>
      </p:pic>
      <p:pic>
        <p:nvPicPr>
          <p:cNvPr id="84" name="Google Shape;84;p11"/>
          <p:cNvPicPr preferRelativeResize="0"/>
          <p:nvPr/>
        </p:nvPicPr>
        <p:blipFill>
          <a:blip r:embed="rId4">
            <a:alphaModFix/>
          </a:blip>
          <a:stretch>
            <a:fillRect/>
          </a:stretch>
        </p:blipFill>
        <p:spPr>
          <a:xfrm>
            <a:off x="7910675" y="4073939"/>
            <a:ext cx="1365875" cy="1365875"/>
          </a:xfrm>
          <a:prstGeom prst="rect">
            <a:avLst/>
          </a:prstGeom>
          <a:noFill/>
          <a:ln>
            <a:noFill/>
          </a:ln>
        </p:spPr>
      </p:pic>
      <p:sp>
        <p:nvSpPr>
          <p:cNvPr id="85" name="Google Shape;85;p11"/>
          <p:cNvSpPr txBox="1">
            <a:spLocks noGrp="1"/>
          </p:cNvSpPr>
          <p:nvPr>
            <p:ph type="title"/>
          </p:nvPr>
        </p:nvSpPr>
        <p:spPr>
          <a:xfrm>
            <a:off x="432025" y="187325"/>
            <a:ext cx="7982100" cy="497100"/>
          </a:xfrm>
          <a:prstGeom prst="rect">
            <a:avLst/>
          </a:prstGeom>
        </p:spPr>
        <p:txBody>
          <a:bodyPr spcFirstLastPara="1" wrap="square" lIns="91425" tIns="91425" rIns="91425" bIns="91425" anchor="ctr" anchorCtr="0">
            <a:normAutofit/>
          </a:bodyPr>
          <a:lstStyle>
            <a:lvl1pPr lvl="0" rtl="0">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6" name="Google Shape;86;p11"/>
          <p:cNvSpPr txBox="1">
            <a:spLocks noGrp="1"/>
          </p:cNvSpPr>
          <p:nvPr>
            <p:ph type="body" idx="1"/>
          </p:nvPr>
        </p:nvSpPr>
        <p:spPr>
          <a:xfrm>
            <a:off x="432025" y="847675"/>
            <a:ext cx="8280000" cy="3318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Font typeface="Montserrat"/>
              <a:buChar char="●"/>
              <a:defRPr>
                <a:latin typeface="Montserrat"/>
                <a:ea typeface="Montserrat"/>
                <a:cs typeface="Montserrat"/>
                <a:sym typeface="Montserrat"/>
              </a:defRPr>
            </a:lvl1pPr>
            <a:lvl2pPr marL="914400" lvl="1" indent="-317500" rtl="0">
              <a:spcBef>
                <a:spcPts val="0"/>
              </a:spcBef>
              <a:spcAft>
                <a:spcPts val="0"/>
              </a:spcAft>
              <a:buSzPts val="1400"/>
              <a:buFont typeface="Montserrat"/>
              <a:buChar char="○"/>
              <a:defRPr>
                <a:latin typeface="Montserrat"/>
                <a:ea typeface="Montserrat"/>
                <a:cs typeface="Montserrat"/>
                <a:sym typeface="Montserrat"/>
              </a:defRPr>
            </a:lvl2pPr>
            <a:lvl3pPr marL="1371600" lvl="2" indent="-317500" rtl="0">
              <a:spcBef>
                <a:spcPts val="0"/>
              </a:spcBef>
              <a:spcAft>
                <a:spcPts val="0"/>
              </a:spcAft>
              <a:buSzPts val="1400"/>
              <a:buFont typeface="Montserrat"/>
              <a:buChar char="■"/>
              <a:defRPr>
                <a:latin typeface="Montserrat"/>
                <a:ea typeface="Montserrat"/>
                <a:cs typeface="Montserrat"/>
                <a:sym typeface="Montserrat"/>
              </a:defRPr>
            </a:lvl3pPr>
            <a:lvl4pPr marL="1828800" lvl="3" indent="-317500" rtl="0">
              <a:spcBef>
                <a:spcPts val="0"/>
              </a:spcBef>
              <a:spcAft>
                <a:spcPts val="0"/>
              </a:spcAft>
              <a:buSzPts val="1400"/>
              <a:buFont typeface="Montserrat"/>
              <a:buChar char="●"/>
              <a:defRPr>
                <a:latin typeface="Montserrat"/>
                <a:ea typeface="Montserrat"/>
                <a:cs typeface="Montserrat"/>
                <a:sym typeface="Montserrat"/>
              </a:defRPr>
            </a:lvl4pPr>
            <a:lvl5pPr marL="2286000" lvl="4" indent="-317500" rtl="0">
              <a:spcBef>
                <a:spcPts val="0"/>
              </a:spcBef>
              <a:spcAft>
                <a:spcPts val="0"/>
              </a:spcAft>
              <a:buSzPts val="1400"/>
              <a:buFont typeface="Montserrat"/>
              <a:buChar char="○"/>
              <a:defRPr>
                <a:latin typeface="Montserrat"/>
                <a:ea typeface="Montserrat"/>
                <a:cs typeface="Montserrat"/>
                <a:sym typeface="Montserrat"/>
              </a:defRPr>
            </a:lvl5pPr>
            <a:lvl6pPr marL="2743200" lvl="5" indent="-317500" rtl="0">
              <a:spcBef>
                <a:spcPts val="0"/>
              </a:spcBef>
              <a:spcAft>
                <a:spcPts val="0"/>
              </a:spcAft>
              <a:buSzPts val="1400"/>
              <a:buFont typeface="Montserrat"/>
              <a:buChar char="■"/>
              <a:defRPr>
                <a:latin typeface="Montserrat"/>
                <a:ea typeface="Montserrat"/>
                <a:cs typeface="Montserrat"/>
                <a:sym typeface="Montserrat"/>
              </a:defRPr>
            </a:lvl6pPr>
            <a:lvl7pPr marL="3200400" lvl="6" indent="-317500" rtl="0">
              <a:spcBef>
                <a:spcPts val="0"/>
              </a:spcBef>
              <a:spcAft>
                <a:spcPts val="0"/>
              </a:spcAft>
              <a:buSzPts val="1400"/>
              <a:buFont typeface="Montserrat"/>
              <a:buChar char="●"/>
              <a:defRPr>
                <a:latin typeface="Montserrat"/>
                <a:ea typeface="Montserrat"/>
                <a:cs typeface="Montserrat"/>
                <a:sym typeface="Montserrat"/>
              </a:defRPr>
            </a:lvl7pPr>
            <a:lvl8pPr marL="3657600" lvl="7" indent="-317500" rtl="0">
              <a:spcBef>
                <a:spcPts val="0"/>
              </a:spcBef>
              <a:spcAft>
                <a:spcPts val="0"/>
              </a:spcAft>
              <a:buSzPts val="1400"/>
              <a:buFont typeface="Montserrat"/>
              <a:buChar char="○"/>
              <a:defRPr>
                <a:latin typeface="Montserrat"/>
                <a:ea typeface="Montserrat"/>
                <a:cs typeface="Montserrat"/>
                <a:sym typeface="Montserrat"/>
              </a:defRPr>
            </a:lvl8pPr>
            <a:lvl9pPr marL="4114800" lvl="8" indent="-317500" rtl="0">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93"/>
        <p:cNvGrpSpPr/>
        <p:nvPr/>
      </p:nvGrpSpPr>
      <p:grpSpPr>
        <a:xfrm>
          <a:off x="0" y="0"/>
          <a:ext cx="0" cy="0"/>
          <a:chOff x="0" y="0"/>
          <a:chExt cx="0" cy="0"/>
        </a:xfrm>
      </p:grpSpPr>
      <p:sp>
        <p:nvSpPr>
          <p:cNvPr id="94" name="Google Shape;94;p13"/>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95" name="Google Shape;95;p13"/>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3"/>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3"/>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98" name="Google Shape;98;p13"/>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99" name="Google Shape;99;p13"/>
          <p:cNvSpPr txBox="1">
            <a:spLocks noGrp="1"/>
          </p:cNvSpPr>
          <p:nvPr>
            <p:ph type="title"/>
          </p:nvPr>
        </p:nvSpPr>
        <p:spPr>
          <a:xfrm>
            <a:off x="3331525"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 name="Google Shape;100;p13"/>
          <p:cNvSpPr txBox="1">
            <a:spLocks noGrp="1"/>
          </p:cNvSpPr>
          <p:nvPr>
            <p:ph type="title" idx="2"/>
          </p:nvPr>
        </p:nvSpPr>
        <p:spPr>
          <a:xfrm>
            <a:off x="6134350" y="2196275"/>
            <a:ext cx="2397900" cy="20757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3"/>
          <p:cNvSpPr txBox="1">
            <a:spLocks noGrp="1"/>
          </p:cNvSpPr>
          <p:nvPr>
            <p:ph type="title" idx="3"/>
          </p:nvPr>
        </p:nvSpPr>
        <p:spPr>
          <a:xfrm>
            <a:off x="4039950" y="116422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13"/>
          <p:cNvSpPr txBox="1">
            <a:spLocks noGrp="1"/>
          </p:cNvSpPr>
          <p:nvPr>
            <p:ph type="title" idx="4"/>
          </p:nvPr>
        </p:nvSpPr>
        <p:spPr>
          <a:xfrm>
            <a:off x="6877450" y="116422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13"/>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05" name="Google Shape;105;p13"/>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106" name="Google Shape;106;p1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09" name="Google Shape;109;p14"/>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4"/>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3" name="Google Shape;113;p14"/>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4" name="Google Shape;114;p14"/>
          <p:cNvSpPr txBox="1">
            <a:spLocks noGrp="1"/>
          </p:cNvSpPr>
          <p:nvPr>
            <p:ph type="title"/>
          </p:nvPr>
        </p:nvSpPr>
        <p:spPr>
          <a:xfrm>
            <a:off x="1271800" y="115937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5" name="Google Shape;115;p14"/>
          <p:cNvSpPr txBox="1">
            <a:spLocks noGrp="1"/>
          </p:cNvSpPr>
          <p:nvPr>
            <p:ph type="title" idx="2"/>
          </p:nvPr>
        </p:nvSpPr>
        <p:spPr>
          <a:xfrm>
            <a:off x="3938175" y="1159375"/>
            <a:ext cx="109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6" name="Google Shape;116;p14"/>
          <p:cNvSpPr txBox="1">
            <a:spLocks noGrp="1"/>
          </p:cNvSpPr>
          <p:nvPr>
            <p:ph type="title" idx="3"/>
          </p:nvPr>
        </p:nvSpPr>
        <p:spPr>
          <a:xfrm>
            <a:off x="6877450" y="1159388"/>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7" name="Google Shape;117;p14"/>
          <p:cNvSpPr txBox="1">
            <a:spLocks noGrp="1"/>
          </p:cNvSpPr>
          <p:nvPr>
            <p:ph type="title" idx="4"/>
          </p:nvPr>
        </p:nvSpPr>
        <p:spPr>
          <a:xfrm>
            <a:off x="532575" y="2150850"/>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4"/>
          <p:cNvSpPr txBox="1">
            <a:spLocks noGrp="1"/>
          </p:cNvSpPr>
          <p:nvPr>
            <p:ph type="title" idx="5"/>
          </p:nvPr>
        </p:nvSpPr>
        <p:spPr>
          <a:xfrm>
            <a:off x="6130475" y="2159925"/>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3" name="Google Shape;123;p14"/>
          <p:cNvSpPr txBox="1">
            <a:spLocks noGrp="1"/>
          </p:cNvSpPr>
          <p:nvPr>
            <p:ph type="title" idx="6"/>
          </p:nvPr>
        </p:nvSpPr>
        <p:spPr>
          <a:xfrm>
            <a:off x="3331525"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24" name="Google Shape;124;p1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15"/>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15"/>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5"/>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5"/>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15"/>
          <p:cNvSpPr txBox="1">
            <a:spLocks noGrp="1"/>
          </p:cNvSpPr>
          <p:nvPr>
            <p:ph type="title"/>
          </p:nvPr>
        </p:nvSpPr>
        <p:spPr>
          <a:xfrm>
            <a:off x="1271800" y="115937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31" name="Google Shape;131;p15"/>
          <p:cNvSpPr txBox="1">
            <a:spLocks noGrp="1"/>
          </p:cNvSpPr>
          <p:nvPr>
            <p:ph type="title" idx="2"/>
          </p:nvPr>
        </p:nvSpPr>
        <p:spPr>
          <a:xfrm>
            <a:off x="3938175" y="1159375"/>
            <a:ext cx="109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32" name="Google Shape;132;p15"/>
          <p:cNvSpPr txBox="1">
            <a:spLocks noGrp="1"/>
          </p:cNvSpPr>
          <p:nvPr>
            <p:ph type="title" idx="3"/>
          </p:nvPr>
        </p:nvSpPr>
        <p:spPr>
          <a:xfrm>
            <a:off x="532575" y="2150850"/>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1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15"/>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35" name="Google Shape;135;p15"/>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36" name="Google Shape;136;p15"/>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15"/>
          <p:cNvSpPr txBox="1">
            <a:spLocks noGrp="1"/>
          </p:cNvSpPr>
          <p:nvPr>
            <p:ph type="title" idx="4"/>
          </p:nvPr>
        </p:nvSpPr>
        <p:spPr>
          <a:xfrm>
            <a:off x="3331525"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8" name="Google Shape;138;p1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7" r:id="rId5"/>
    <p:sldLayoutId id="2147483658" r:id="rId6"/>
    <p:sldLayoutId id="2147483659"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3335100" y="1617575"/>
            <a:ext cx="5497200" cy="1375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dirty="0"/>
              <a:t>Codo a Codo inicial</a:t>
            </a:r>
            <a:endParaRPr dirty="0"/>
          </a:p>
          <a:p>
            <a:pPr marL="0" lvl="0" indent="0" algn="ctr" rtl="0">
              <a:spcBef>
                <a:spcPts val="0"/>
              </a:spcBef>
              <a:spcAft>
                <a:spcPts val="0"/>
              </a:spcAft>
              <a:buNone/>
            </a:pPr>
            <a:r>
              <a:rPr lang="es" dirty="0"/>
              <a:t>Clase </a:t>
            </a:r>
            <a:r>
              <a:rPr lang="es" dirty="0" smtClean="0"/>
              <a:t>18</a:t>
            </a:r>
            <a:endParaRPr dirty="0"/>
          </a:p>
        </p:txBody>
      </p:sp>
      <p:sp>
        <p:nvSpPr>
          <p:cNvPr id="144" name="Google Shape;144;p16"/>
          <p:cNvSpPr txBox="1">
            <a:spLocks noGrp="1"/>
          </p:cNvSpPr>
          <p:nvPr>
            <p:ph type="subTitle" idx="1"/>
          </p:nvPr>
        </p:nvSpPr>
        <p:spPr>
          <a:xfrm>
            <a:off x="3335025" y="2986525"/>
            <a:ext cx="55344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dirty="0" smtClean="0"/>
              <a:t>Funciones</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lvl="0"/>
            <a:r>
              <a:rPr lang="es-ES" dirty="0" smtClean="0"/>
              <a:t>Función que no retorna un valor</a:t>
            </a:r>
            <a:endParaRPr dirty="0"/>
          </a:p>
        </p:txBody>
      </p:sp>
      <p:sp>
        <p:nvSpPr>
          <p:cNvPr id="6" name="Rectángulo 5"/>
          <p:cNvSpPr/>
          <p:nvPr/>
        </p:nvSpPr>
        <p:spPr>
          <a:xfrm>
            <a:off x="661182" y="1237291"/>
            <a:ext cx="8102991" cy="68294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sz="1600" dirty="0" smtClean="0">
                <a:solidFill>
                  <a:schemeClr val="dk2"/>
                </a:solidFill>
                <a:latin typeface="Montserrat"/>
                <a:ea typeface="Montserrat"/>
                <a:cs typeface="Montserrat"/>
                <a:sym typeface="Montserrat"/>
              </a:rPr>
              <a:t>La siguiente función no retornara un valor, sino que simplemente </a:t>
            </a:r>
            <a:r>
              <a:rPr lang="es-AR" sz="1600" dirty="0" err="1" smtClean="0">
                <a:solidFill>
                  <a:schemeClr val="dk2"/>
                </a:solidFill>
                <a:latin typeface="Montserrat"/>
                <a:ea typeface="Montserrat"/>
                <a:cs typeface="Montserrat"/>
                <a:sym typeface="Montserrat"/>
              </a:rPr>
              <a:t>mostara</a:t>
            </a:r>
            <a:r>
              <a:rPr lang="es-AR" sz="1600" dirty="0" smtClean="0">
                <a:solidFill>
                  <a:schemeClr val="dk2"/>
                </a:solidFill>
                <a:latin typeface="Montserrat"/>
                <a:ea typeface="Montserrat"/>
                <a:cs typeface="Montserrat"/>
                <a:sym typeface="Montserrat"/>
              </a:rPr>
              <a:t> un mensaje por pantalla:</a:t>
            </a:r>
            <a:endParaRPr lang="es-AR" sz="1600" dirty="0">
              <a:solidFill>
                <a:schemeClr val="dk2"/>
              </a:solidFill>
              <a:latin typeface="Montserrat"/>
              <a:ea typeface="Montserrat"/>
              <a:cs typeface="Montserrat"/>
              <a:sym typeface="Montserrat"/>
            </a:endParaRPr>
          </a:p>
        </p:txBody>
      </p:sp>
      <p:pic>
        <p:nvPicPr>
          <p:cNvPr id="3" name="Imagen 2"/>
          <p:cNvPicPr>
            <a:picLocks noChangeAspect="1"/>
          </p:cNvPicPr>
          <p:nvPr/>
        </p:nvPicPr>
        <p:blipFill>
          <a:blip r:embed="rId3"/>
          <a:stretch>
            <a:fillRect/>
          </a:stretch>
        </p:blipFill>
        <p:spPr>
          <a:xfrm>
            <a:off x="2512036" y="2135945"/>
            <a:ext cx="2924175" cy="1181100"/>
          </a:xfrm>
          <a:prstGeom prst="rect">
            <a:avLst/>
          </a:prstGeom>
        </p:spPr>
      </p:pic>
      <p:sp>
        <p:nvSpPr>
          <p:cNvPr id="7" name="Rectángulo 6"/>
          <p:cNvSpPr/>
          <p:nvPr/>
        </p:nvSpPr>
        <p:spPr>
          <a:xfrm>
            <a:off x="661182" y="3532750"/>
            <a:ext cx="8102991" cy="68294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sz="1600" dirty="0" smtClean="0">
                <a:solidFill>
                  <a:schemeClr val="dk2"/>
                </a:solidFill>
                <a:latin typeface="Montserrat"/>
                <a:ea typeface="Montserrat"/>
                <a:cs typeface="Montserrat"/>
                <a:sym typeface="Montserrat"/>
              </a:rPr>
              <a:t>El siguiente código imprimirá un 8 en pantalla, ya que la función realiza la impresión del doble del numero que se le pasa como argumento.</a:t>
            </a:r>
            <a:endParaRPr lang="es-AR" sz="1600" dirty="0">
              <a:solidFill>
                <a:schemeClr val="dk2"/>
              </a:solidFill>
              <a:latin typeface="Montserrat"/>
              <a:ea typeface="Montserrat"/>
              <a:cs typeface="Montserrat"/>
              <a:sym typeface="Montserrat"/>
            </a:endParaRPr>
          </a:p>
        </p:txBody>
      </p:sp>
    </p:spTree>
    <p:extLst>
      <p:ext uri="{BB962C8B-B14F-4D97-AF65-F5344CB8AC3E}">
        <p14:creationId xmlns:p14="http://schemas.microsoft.com/office/powerpoint/2010/main" val="3500146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lvl="0"/>
            <a:r>
              <a:rPr lang="es-ES" dirty="0" smtClean="0"/>
              <a:t>Función que retorna un valor</a:t>
            </a:r>
            <a:endParaRPr dirty="0"/>
          </a:p>
        </p:txBody>
      </p:sp>
      <p:sp>
        <p:nvSpPr>
          <p:cNvPr id="6" name="Rectángulo 5"/>
          <p:cNvSpPr/>
          <p:nvPr/>
        </p:nvSpPr>
        <p:spPr>
          <a:xfrm>
            <a:off x="661182" y="1237291"/>
            <a:ext cx="8102991" cy="9361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sz="1600" dirty="0" smtClean="0">
                <a:solidFill>
                  <a:schemeClr val="dk2"/>
                </a:solidFill>
                <a:latin typeface="Montserrat"/>
                <a:ea typeface="Montserrat"/>
                <a:cs typeface="Montserrat"/>
                <a:sym typeface="Montserrat"/>
              </a:rPr>
              <a:t>Para poder retornar un valor usamos </a:t>
            </a:r>
            <a:r>
              <a:rPr lang="es-AR" sz="1600" b="1" dirty="0" err="1" smtClean="0">
                <a:solidFill>
                  <a:schemeClr val="dk2"/>
                </a:solidFill>
                <a:latin typeface="Montserrat"/>
                <a:ea typeface="Montserrat"/>
                <a:cs typeface="Montserrat"/>
                <a:sym typeface="Montserrat"/>
              </a:rPr>
              <a:t>return</a:t>
            </a:r>
            <a:r>
              <a:rPr lang="es-AR" sz="1600" dirty="0" smtClean="0">
                <a:solidFill>
                  <a:schemeClr val="dk2"/>
                </a:solidFill>
                <a:latin typeface="Montserrat"/>
                <a:ea typeface="Montserrat"/>
                <a:cs typeface="Montserrat"/>
                <a:sym typeface="Montserrat"/>
              </a:rPr>
              <a:t>:, una vez que Python vea la instrucción </a:t>
            </a:r>
            <a:r>
              <a:rPr lang="es-AR" sz="1600" dirty="0" err="1" smtClean="0">
                <a:solidFill>
                  <a:schemeClr val="dk2"/>
                </a:solidFill>
                <a:latin typeface="Montserrat"/>
                <a:ea typeface="Montserrat"/>
                <a:cs typeface="Montserrat"/>
                <a:sym typeface="Montserrat"/>
              </a:rPr>
              <a:t>return</a:t>
            </a:r>
            <a:r>
              <a:rPr lang="es-AR" sz="1600" dirty="0" smtClean="0">
                <a:solidFill>
                  <a:schemeClr val="dk2"/>
                </a:solidFill>
                <a:latin typeface="Montserrat"/>
                <a:ea typeface="Montserrat"/>
                <a:cs typeface="Montserrat"/>
                <a:sym typeface="Montserrat"/>
              </a:rPr>
              <a:t>, saldrá del bloque de código de la función retornando el valor ubicado a la derecha de dicha instrucción.</a:t>
            </a:r>
            <a:endParaRPr lang="es-AR" sz="1600" dirty="0">
              <a:solidFill>
                <a:schemeClr val="dk2"/>
              </a:solidFill>
              <a:latin typeface="Montserrat"/>
              <a:ea typeface="Montserrat"/>
              <a:cs typeface="Montserrat"/>
              <a:sym typeface="Montserrat"/>
            </a:endParaRPr>
          </a:p>
        </p:txBody>
      </p:sp>
      <p:sp>
        <p:nvSpPr>
          <p:cNvPr id="7" name="Rectángulo 6"/>
          <p:cNvSpPr/>
          <p:nvPr/>
        </p:nvSpPr>
        <p:spPr>
          <a:xfrm>
            <a:off x="711909" y="3926646"/>
            <a:ext cx="8102991" cy="68294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sz="1600" dirty="0" smtClean="0">
                <a:solidFill>
                  <a:schemeClr val="dk2"/>
                </a:solidFill>
                <a:latin typeface="Montserrat"/>
                <a:ea typeface="Montserrat"/>
                <a:cs typeface="Montserrat"/>
                <a:sym typeface="Montserrat"/>
              </a:rPr>
              <a:t>La invocación a la función doblarNumero2 retornara un 8, como la función propia de Python </a:t>
            </a:r>
            <a:r>
              <a:rPr lang="es-AR" sz="1600" dirty="0" err="1" smtClean="0">
                <a:solidFill>
                  <a:schemeClr val="dk2"/>
                </a:solidFill>
                <a:latin typeface="Montserrat"/>
                <a:ea typeface="Montserrat"/>
                <a:cs typeface="Montserrat"/>
                <a:sym typeface="Montserrat"/>
              </a:rPr>
              <a:t>int</a:t>
            </a:r>
            <a:r>
              <a:rPr lang="es-AR" sz="1600" dirty="0" smtClean="0">
                <a:solidFill>
                  <a:schemeClr val="dk2"/>
                </a:solidFill>
                <a:latin typeface="Montserrat"/>
                <a:ea typeface="Montserrat"/>
                <a:cs typeface="Montserrat"/>
                <a:sym typeface="Montserrat"/>
              </a:rPr>
              <a:t> en este caso retornara un 34.</a:t>
            </a:r>
            <a:endParaRPr lang="es-AR" sz="1600" dirty="0">
              <a:solidFill>
                <a:schemeClr val="dk2"/>
              </a:solidFill>
              <a:latin typeface="Montserrat"/>
              <a:ea typeface="Montserrat"/>
              <a:cs typeface="Montserrat"/>
              <a:sym typeface="Montserrat"/>
            </a:endParaRPr>
          </a:p>
        </p:txBody>
      </p:sp>
      <p:pic>
        <p:nvPicPr>
          <p:cNvPr id="2" name="Imagen 1"/>
          <p:cNvPicPr>
            <a:picLocks noChangeAspect="1"/>
          </p:cNvPicPr>
          <p:nvPr/>
        </p:nvPicPr>
        <p:blipFill>
          <a:blip r:embed="rId3"/>
          <a:stretch>
            <a:fillRect/>
          </a:stretch>
        </p:blipFill>
        <p:spPr>
          <a:xfrm>
            <a:off x="1692885" y="2128321"/>
            <a:ext cx="5165115" cy="1685783"/>
          </a:xfrm>
          <a:prstGeom prst="rect">
            <a:avLst/>
          </a:prstGeom>
        </p:spPr>
      </p:pic>
    </p:spTree>
    <p:extLst>
      <p:ext uri="{BB962C8B-B14F-4D97-AF65-F5344CB8AC3E}">
        <p14:creationId xmlns:p14="http://schemas.microsoft.com/office/powerpoint/2010/main" val="508720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ctrTitle"/>
          </p:nvPr>
        </p:nvSpPr>
        <p:spPr>
          <a:xfrm>
            <a:off x="550375" y="597876"/>
            <a:ext cx="8043300" cy="635564"/>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s-ES" sz="3200" dirty="0" smtClean="0"/>
              <a:t>Parámetros y argumentos</a:t>
            </a:r>
            <a:endParaRPr sz="3200" dirty="0"/>
          </a:p>
        </p:txBody>
      </p:sp>
      <p:sp>
        <p:nvSpPr>
          <p:cNvPr id="164" name="Google Shape;164;p19"/>
          <p:cNvSpPr txBox="1">
            <a:spLocks noGrp="1"/>
          </p:cNvSpPr>
          <p:nvPr>
            <p:ph type="subTitle" idx="1"/>
          </p:nvPr>
        </p:nvSpPr>
        <p:spPr>
          <a:xfrm>
            <a:off x="550375" y="2013890"/>
            <a:ext cx="8043300" cy="1017698"/>
          </a:xfrm>
          <a:prstGeom prst="rect">
            <a:avLst/>
          </a:prstGeom>
        </p:spPr>
        <p:txBody>
          <a:bodyPr spcFirstLastPara="1" wrap="square" lIns="91425" tIns="91425" rIns="91425" bIns="91425" anchor="t" anchorCtr="0">
            <a:normAutofit/>
          </a:bodyPr>
          <a:lstStyle/>
          <a:p>
            <a:pPr marL="0" lvl="0" indent="0"/>
            <a:r>
              <a:rPr lang="es-ES" sz="1600" dirty="0">
                <a:latin typeface="Montserrat"/>
                <a:ea typeface="Montserrat"/>
                <a:cs typeface="Montserrat"/>
              </a:rPr>
              <a:t>Si queremos pasarles datos a una función necesitamos usar parámetros y argumentos.</a:t>
            </a:r>
            <a:endParaRPr lang="es-ES" sz="1600" dirty="0">
              <a:latin typeface="Montserrat"/>
              <a:ea typeface="Montserrat"/>
              <a:cs typeface="Montserrat"/>
            </a:endParaRPr>
          </a:p>
        </p:txBody>
      </p:sp>
    </p:spTree>
    <p:extLst>
      <p:ext uri="{BB962C8B-B14F-4D97-AF65-F5344CB8AC3E}">
        <p14:creationId xmlns:p14="http://schemas.microsoft.com/office/powerpoint/2010/main" val="4225210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lvl="0"/>
            <a:r>
              <a:rPr lang="es-ES" dirty="0" smtClean="0"/>
              <a:t>Parámetros y argumentos.</a:t>
            </a:r>
            <a:endParaRPr dirty="0"/>
          </a:p>
        </p:txBody>
      </p:sp>
      <p:sp>
        <p:nvSpPr>
          <p:cNvPr id="6" name="Rectángulo 5"/>
          <p:cNvSpPr/>
          <p:nvPr/>
        </p:nvSpPr>
        <p:spPr>
          <a:xfrm>
            <a:off x="661182" y="1237291"/>
            <a:ext cx="8102991" cy="254691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85750" indent="-285750">
              <a:lnSpc>
                <a:spcPct val="100000"/>
              </a:lnSpc>
              <a:buClr>
                <a:schemeClr val="accent1">
                  <a:lumMod val="50000"/>
                </a:schemeClr>
              </a:buClr>
              <a:buSzPct val="75000"/>
              <a:buFont typeface="Wingdings" panose="05000000000000000000" pitchFamily="2" charset="2"/>
              <a:buChar char="Ø"/>
            </a:pPr>
            <a:r>
              <a:rPr lang="es-AR" sz="1600" dirty="0" smtClean="0">
                <a:solidFill>
                  <a:schemeClr val="dk2"/>
                </a:solidFill>
                <a:latin typeface="Montserrat"/>
                <a:ea typeface="Montserrat"/>
                <a:cs typeface="Montserrat"/>
                <a:sym typeface="Montserrat"/>
              </a:rPr>
              <a:t>Parámetro</a:t>
            </a:r>
            <a:r>
              <a:rPr lang="es-AR" sz="1600" dirty="0" smtClean="0">
                <a:solidFill>
                  <a:schemeClr val="dk2"/>
                </a:solidFill>
                <a:latin typeface="Montserrat"/>
                <a:ea typeface="Montserrat"/>
                <a:cs typeface="Montserrat"/>
                <a:sym typeface="Montserrat"/>
              </a:rPr>
              <a:t>: Cuando definimos la función le damos un nombre a cada parámetro, que luego serán usadas como variables dentro de la función.</a:t>
            </a:r>
          </a:p>
          <a:p>
            <a:pPr marL="285750" indent="-285750">
              <a:lnSpc>
                <a:spcPct val="100000"/>
              </a:lnSpc>
              <a:buClr>
                <a:schemeClr val="accent1">
                  <a:lumMod val="50000"/>
                </a:schemeClr>
              </a:buClr>
              <a:buSzPct val="75000"/>
              <a:buFont typeface="Wingdings" panose="05000000000000000000" pitchFamily="2" charset="2"/>
              <a:buChar char="Ø"/>
            </a:pPr>
            <a:endParaRPr lang="es-AR" sz="1600" dirty="0" smtClean="0">
              <a:solidFill>
                <a:schemeClr val="dk2"/>
              </a:solidFill>
              <a:latin typeface="Montserrat"/>
              <a:ea typeface="Montserrat"/>
              <a:cs typeface="Montserrat"/>
              <a:sym typeface="Montserrat"/>
            </a:endParaRPr>
          </a:p>
          <a:p>
            <a:pPr marL="285750" indent="-285750">
              <a:lnSpc>
                <a:spcPct val="100000"/>
              </a:lnSpc>
              <a:buClr>
                <a:schemeClr val="accent1">
                  <a:lumMod val="50000"/>
                </a:schemeClr>
              </a:buClr>
              <a:buSzPct val="75000"/>
              <a:buFont typeface="Wingdings" panose="05000000000000000000" pitchFamily="2" charset="2"/>
              <a:buChar char="Ø"/>
            </a:pPr>
            <a:r>
              <a:rPr lang="es-AR" sz="1600" dirty="0" smtClean="0">
                <a:solidFill>
                  <a:schemeClr val="dk2"/>
                </a:solidFill>
                <a:latin typeface="Montserrat"/>
                <a:ea typeface="Montserrat"/>
                <a:cs typeface="Montserrat"/>
                <a:sym typeface="Montserrat"/>
              </a:rPr>
              <a:t>Argumento: Es la información transferida a la función en el momento que se realiza la invocación. </a:t>
            </a:r>
            <a:endParaRPr lang="es-AR" sz="1600" dirty="0">
              <a:solidFill>
                <a:schemeClr val="dk2"/>
              </a:solidFill>
              <a:latin typeface="Montserrat"/>
              <a:ea typeface="Montserrat"/>
              <a:cs typeface="Montserrat"/>
              <a:sym typeface="Montserrat"/>
            </a:endParaRPr>
          </a:p>
          <a:p>
            <a:pPr marL="216000" indent="-216000">
              <a:lnSpc>
                <a:spcPct val="100000"/>
              </a:lnSpc>
              <a:buClr>
                <a:srgbClr val="00A933"/>
              </a:buClr>
              <a:buSzPct val="75000"/>
              <a:buFont typeface="Wingdings" charset="2"/>
              <a:buChar char=""/>
            </a:pPr>
            <a:endParaRPr lang="es-AR" sz="1600" dirty="0">
              <a:solidFill>
                <a:schemeClr val="dk2"/>
              </a:solidFill>
              <a:latin typeface="Montserrat"/>
              <a:ea typeface="Montserrat"/>
              <a:cs typeface="Montserrat"/>
              <a:sym typeface="Montserrat"/>
            </a:endParaRPr>
          </a:p>
        </p:txBody>
      </p:sp>
      <p:pic>
        <p:nvPicPr>
          <p:cNvPr id="2" name="Imagen 1"/>
          <p:cNvPicPr>
            <a:picLocks noChangeAspect="1"/>
          </p:cNvPicPr>
          <p:nvPr/>
        </p:nvPicPr>
        <p:blipFill>
          <a:blip r:embed="rId3"/>
          <a:stretch>
            <a:fillRect/>
          </a:stretch>
        </p:blipFill>
        <p:spPr>
          <a:xfrm>
            <a:off x="3551286" y="2412276"/>
            <a:ext cx="2497822" cy="2436038"/>
          </a:xfrm>
          <a:prstGeom prst="rect">
            <a:avLst/>
          </a:prstGeom>
        </p:spPr>
      </p:pic>
    </p:spTree>
    <p:extLst>
      <p:ext uri="{BB962C8B-B14F-4D97-AF65-F5344CB8AC3E}">
        <p14:creationId xmlns:p14="http://schemas.microsoft.com/office/powerpoint/2010/main" val="3498021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lvl="0"/>
            <a:r>
              <a:rPr lang="es-ES" dirty="0" smtClean="0"/>
              <a:t>Tipos de argumentos</a:t>
            </a:r>
            <a:endParaRPr dirty="0"/>
          </a:p>
        </p:txBody>
      </p:sp>
      <p:sp>
        <p:nvSpPr>
          <p:cNvPr id="6" name="Rectángulo 5"/>
          <p:cNvSpPr/>
          <p:nvPr/>
        </p:nvSpPr>
        <p:spPr>
          <a:xfrm>
            <a:off x="597876" y="1406104"/>
            <a:ext cx="8102991" cy="180836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sz="1600" dirty="0" smtClean="0">
                <a:solidFill>
                  <a:schemeClr val="dk2"/>
                </a:solidFill>
                <a:latin typeface="Montserrat"/>
                <a:ea typeface="Montserrat"/>
                <a:cs typeface="Montserrat"/>
                <a:sym typeface="Montserrat"/>
              </a:rPr>
              <a:t>Los argumentos cuando llamamos a una función pueden ser:</a:t>
            </a:r>
          </a:p>
          <a:p>
            <a:pPr>
              <a:lnSpc>
                <a:spcPct val="100000"/>
              </a:lnSpc>
              <a:buClr>
                <a:srgbClr val="00A933"/>
              </a:buClr>
              <a:buSzPct val="75000"/>
            </a:pPr>
            <a:endParaRPr lang="es-AR" sz="1600" dirty="0">
              <a:solidFill>
                <a:schemeClr val="dk2"/>
              </a:solidFill>
              <a:latin typeface="Montserrat"/>
              <a:ea typeface="Montserrat"/>
              <a:cs typeface="Montserrat"/>
              <a:sym typeface="Montserrat"/>
            </a:endParaRPr>
          </a:p>
          <a:p>
            <a:pPr marL="285750" indent="-285750">
              <a:buClr>
                <a:schemeClr val="accent1">
                  <a:lumMod val="50000"/>
                </a:schemeClr>
              </a:buClr>
              <a:buSzPct val="75000"/>
              <a:buFont typeface="Wingdings" panose="05000000000000000000" pitchFamily="2" charset="2"/>
              <a:buChar char="Ø"/>
            </a:pPr>
            <a:r>
              <a:rPr lang="es-AR" sz="1600" b="1" dirty="0" smtClean="0">
                <a:solidFill>
                  <a:schemeClr val="dk2"/>
                </a:solidFill>
                <a:latin typeface="Montserrat"/>
                <a:ea typeface="Montserrat"/>
                <a:cs typeface="Montserrat"/>
                <a:sym typeface="Montserrat"/>
              </a:rPr>
              <a:t>Posicionales</a:t>
            </a:r>
            <a:r>
              <a:rPr lang="es-AR" sz="1600" dirty="0" smtClean="0">
                <a:solidFill>
                  <a:schemeClr val="dk2"/>
                </a:solidFill>
                <a:latin typeface="Montserrat"/>
                <a:ea typeface="Montserrat"/>
                <a:cs typeface="Montserrat"/>
                <a:sym typeface="Montserrat"/>
              </a:rPr>
              <a:t>: </a:t>
            </a:r>
            <a:r>
              <a:rPr lang="es-ES" sz="1600" dirty="0">
                <a:solidFill>
                  <a:schemeClr val="dk2"/>
                </a:solidFill>
                <a:latin typeface="Montserrat"/>
                <a:ea typeface="Montserrat"/>
                <a:cs typeface="Montserrat"/>
                <a:sym typeface="Montserrat"/>
              </a:rPr>
              <a:t>son argumentos que se pueden llamar por su posición en la definición de la función</a:t>
            </a:r>
            <a:r>
              <a:rPr lang="es-ES" sz="1600" dirty="0" smtClean="0">
                <a:solidFill>
                  <a:schemeClr val="dk2"/>
                </a:solidFill>
                <a:latin typeface="Montserrat"/>
                <a:ea typeface="Montserrat"/>
                <a:cs typeface="Montserrat"/>
                <a:sym typeface="Montserrat"/>
              </a:rPr>
              <a:t>. </a:t>
            </a:r>
            <a:r>
              <a:rPr lang="es-AR" sz="1600" dirty="0">
                <a:solidFill>
                  <a:schemeClr val="dk2"/>
                </a:solidFill>
                <a:latin typeface="Montserrat"/>
                <a:ea typeface="Montserrat"/>
                <a:cs typeface="Montserrat"/>
                <a:sym typeface="Montserrat"/>
              </a:rPr>
              <a:t>En este caso el orden en que se pasan es importante.</a:t>
            </a:r>
            <a:endParaRPr lang="es-AR" sz="1600" dirty="0" smtClean="0">
              <a:solidFill>
                <a:schemeClr val="dk2"/>
              </a:solidFill>
              <a:latin typeface="Montserrat"/>
              <a:ea typeface="Montserrat"/>
              <a:cs typeface="Montserrat"/>
              <a:sym typeface="Montserrat"/>
            </a:endParaRPr>
          </a:p>
          <a:p>
            <a:pPr marL="285750" indent="-285750">
              <a:lnSpc>
                <a:spcPct val="100000"/>
              </a:lnSpc>
              <a:buClr>
                <a:schemeClr val="accent1">
                  <a:lumMod val="50000"/>
                </a:schemeClr>
              </a:buClr>
              <a:buSzPct val="75000"/>
              <a:buFont typeface="Wingdings" panose="05000000000000000000" pitchFamily="2" charset="2"/>
              <a:buChar char="Ø"/>
            </a:pPr>
            <a:endParaRPr lang="es-AR" sz="1600" dirty="0" smtClean="0">
              <a:solidFill>
                <a:schemeClr val="dk2"/>
              </a:solidFill>
              <a:latin typeface="Montserrat"/>
              <a:ea typeface="Montserrat"/>
              <a:cs typeface="Montserrat"/>
              <a:sym typeface="Montserrat"/>
            </a:endParaRPr>
          </a:p>
          <a:p>
            <a:pPr marL="285750" indent="-285750">
              <a:buClr>
                <a:schemeClr val="accent1">
                  <a:lumMod val="50000"/>
                </a:schemeClr>
              </a:buClr>
              <a:buSzPct val="75000"/>
              <a:buFont typeface="Wingdings" panose="05000000000000000000" pitchFamily="2" charset="2"/>
              <a:buChar char="Ø"/>
            </a:pPr>
            <a:r>
              <a:rPr lang="es-AR" sz="1600" b="1" dirty="0" smtClean="0">
                <a:solidFill>
                  <a:schemeClr val="dk2"/>
                </a:solidFill>
                <a:latin typeface="Montserrat"/>
                <a:ea typeface="Montserrat"/>
                <a:cs typeface="Montserrat"/>
                <a:sym typeface="Montserrat"/>
              </a:rPr>
              <a:t>Nombrados</a:t>
            </a:r>
            <a:r>
              <a:rPr lang="es-AR" sz="1600" dirty="0" smtClean="0">
                <a:solidFill>
                  <a:schemeClr val="dk2"/>
                </a:solidFill>
                <a:latin typeface="Montserrat"/>
                <a:ea typeface="Montserrat"/>
                <a:cs typeface="Montserrat"/>
                <a:sym typeface="Montserrat"/>
              </a:rPr>
              <a:t>: </a:t>
            </a:r>
            <a:r>
              <a:rPr lang="es-ES" sz="1600" dirty="0">
                <a:solidFill>
                  <a:schemeClr val="dk2"/>
                </a:solidFill>
                <a:latin typeface="Montserrat"/>
                <a:ea typeface="Montserrat"/>
                <a:cs typeface="Montserrat"/>
                <a:sym typeface="Montserrat"/>
              </a:rPr>
              <a:t>son argumentos que se pueden llamar por su nombre</a:t>
            </a:r>
            <a:r>
              <a:rPr lang="es-AR" sz="1600" dirty="0" smtClean="0">
                <a:solidFill>
                  <a:schemeClr val="dk2"/>
                </a:solidFill>
                <a:latin typeface="Montserrat"/>
                <a:ea typeface="Montserrat"/>
                <a:cs typeface="Montserrat"/>
                <a:sym typeface="Montserrat"/>
              </a:rPr>
              <a:t>.</a:t>
            </a:r>
            <a:endParaRPr lang="es-AR" sz="1600" dirty="0">
              <a:solidFill>
                <a:schemeClr val="dk2"/>
              </a:solidFill>
              <a:latin typeface="Montserrat"/>
              <a:ea typeface="Montserrat"/>
              <a:cs typeface="Montserrat"/>
              <a:sym typeface="Montserrat"/>
            </a:endParaRPr>
          </a:p>
          <a:p>
            <a:pPr marL="216000" indent="-216000">
              <a:lnSpc>
                <a:spcPct val="100000"/>
              </a:lnSpc>
              <a:buClr>
                <a:srgbClr val="00A933"/>
              </a:buClr>
              <a:buSzPct val="75000"/>
              <a:buFont typeface="Wingdings" charset="2"/>
              <a:buChar char=""/>
            </a:pPr>
            <a:endParaRPr lang="es-AR" sz="1600" dirty="0">
              <a:solidFill>
                <a:schemeClr val="dk2"/>
              </a:solidFill>
              <a:latin typeface="Montserrat"/>
              <a:ea typeface="Montserrat"/>
              <a:cs typeface="Montserrat"/>
              <a:sym typeface="Montserrat"/>
            </a:endParaRPr>
          </a:p>
        </p:txBody>
      </p:sp>
    </p:spTree>
    <p:extLst>
      <p:ext uri="{BB962C8B-B14F-4D97-AF65-F5344CB8AC3E}">
        <p14:creationId xmlns:p14="http://schemas.microsoft.com/office/powerpoint/2010/main" val="2185723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lvl="0"/>
            <a:r>
              <a:rPr lang="es-ES" dirty="0" smtClean="0"/>
              <a:t>Argumentos posicionales</a:t>
            </a:r>
            <a:endParaRPr dirty="0"/>
          </a:p>
        </p:txBody>
      </p:sp>
      <p:sp>
        <p:nvSpPr>
          <p:cNvPr id="6" name="Rectángulo 5"/>
          <p:cNvSpPr/>
          <p:nvPr/>
        </p:nvSpPr>
        <p:spPr>
          <a:xfrm>
            <a:off x="711909" y="2552621"/>
            <a:ext cx="8102991" cy="52820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sz="1600" dirty="0" smtClean="0">
                <a:solidFill>
                  <a:schemeClr val="dk2"/>
                </a:solidFill>
                <a:latin typeface="Montserrat"/>
                <a:ea typeface="Montserrat"/>
                <a:cs typeface="Montserrat"/>
                <a:sym typeface="Montserrat"/>
              </a:rPr>
              <a:t>Luego la podemos llamar con argumentos posicionales:</a:t>
            </a:r>
          </a:p>
        </p:txBody>
      </p:sp>
      <p:pic>
        <p:nvPicPr>
          <p:cNvPr id="2" name="Imagen 1"/>
          <p:cNvPicPr>
            <a:picLocks noChangeAspect="1"/>
          </p:cNvPicPr>
          <p:nvPr/>
        </p:nvPicPr>
        <p:blipFill>
          <a:blip r:embed="rId3"/>
          <a:stretch>
            <a:fillRect/>
          </a:stretch>
        </p:blipFill>
        <p:spPr>
          <a:xfrm>
            <a:off x="1223669" y="1814732"/>
            <a:ext cx="5704670" cy="559281"/>
          </a:xfrm>
          <a:prstGeom prst="rect">
            <a:avLst/>
          </a:prstGeom>
        </p:spPr>
      </p:pic>
      <p:sp>
        <p:nvSpPr>
          <p:cNvPr id="5" name="Rectángulo 4"/>
          <p:cNvSpPr/>
          <p:nvPr/>
        </p:nvSpPr>
        <p:spPr>
          <a:xfrm>
            <a:off x="711909" y="1348733"/>
            <a:ext cx="8102991" cy="52820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sz="1600" dirty="0" smtClean="0">
                <a:solidFill>
                  <a:schemeClr val="dk2"/>
                </a:solidFill>
                <a:latin typeface="Montserrat"/>
                <a:ea typeface="Montserrat"/>
                <a:cs typeface="Montserrat"/>
                <a:sym typeface="Montserrat"/>
              </a:rPr>
              <a:t>Definimos una función con dos argumentos: nombre y profesión:</a:t>
            </a:r>
          </a:p>
        </p:txBody>
      </p:sp>
      <p:pic>
        <p:nvPicPr>
          <p:cNvPr id="3" name="Imagen 2"/>
          <p:cNvPicPr>
            <a:picLocks noChangeAspect="1"/>
          </p:cNvPicPr>
          <p:nvPr/>
        </p:nvPicPr>
        <p:blipFill>
          <a:blip r:embed="rId4"/>
          <a:stretch>
            <a:fillRect/>
          </a:stretch>
        </p:blipFill>
        <p:spPr>
          <a:xfrm>
            <a:off x="546881" y="3005049"/>
            <a:ext cx="3441309" cy="368712"/>
          </a:xfrm>
          <a:prstGeom prst="rect">
            <a:avLst/>
          </a:prstGeom>
        </p:spPr>
      </p:pic>
      <p:pic>
        <p:nvPicPr>
          <p:cNvPr id="4" name="Imagen 3"/>
          <p:cNvPicPr>
            <a:picLocks noChangeAspect="1"/>
          </p:cNvPicPr>
          <p:nvPr/>
        </p:nvPicPr>
        <p:blipFill>
          <a:blip r:embed="rId5"/>
          <a:stretch>
            <a:fillRect/>
          </a:stretch>
        </p:blipFill>
        <p:spPr>
          <a:xfrm>
            <a:off x="5036699" y="3049697"/>
            <a:ext cx="3778201" cy="279417"/>
          </a:xfrm>
          <a:prstGeom prst="rect">
            <a:avLst/>
          </a:prstGeom>
        </p:spPr>
      </p:pic>
      <p:sp>
        <p:nvSpPr>
          <p:cNvPr id="7" name="Flecha derecha 6"/>
          <p:cNvSpPr/>
          <p:nvPr/>
        </p:nvSpPr>
        <p:spPr>
          <a:xfrm>
            <a:off x="4136133" y="3123810"/>
            <a:ext cx="752622" cy="139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p:cNvPicPr>
            <a:picLocks noChangeAspect="1"/>
          </p:cNvPicPr>
          <p:nvPr/>
        </p:nvPicPr>
        <p:blipFill>
          <a:blip r:embed="rId6"/>
          <a:stretch>
            <a:fillRect/>
          </a:stretch>
        </p:blipFill>
        <p:spPr>
          <a:xfrm>
            <a:off x="550425" y="3896917"/>
            <a:ext cx="3437766" cy="343047"/>
          </a:xfrm>
          <a:prstGeom prst="rect">
            <a:avLst/>
          </a:prstGeom>
        </p:spPr>
      </p:pic>
      <p:sp>
        <p:nvSpPr>
          <p:cNvPr id="10" name="Flecha derecha 9"/>
          <p:cNvSpPr/>
          <p:nvPr/>
        </p:nvSpPr>
        <p:spPr>
          <a:xfrm>
            <a:off x="4136133" y="3998585"/>
            <a:ext cx="752622" cy="139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p:cNvPicPr>
            <a:picLocks noChangeAspect="1"/>
          </p:cNvPicPr>
          <p:nvPr/>
        </p:nvPicPr>
        <p:blipFill>
          <a:blip r:embed="rId7"/>
          <a:stretch>
            <a:fillRect/>
          </a:stretch>
        </p:blipFill>
        <p:spPr>
          <a:xfrm>
            <a:off x="5036697" y="3952000"/>
            <a:ext cx="3778203" cy="265029"/>
          </a:xfrm>
          <a:prstGeom prst="rect">
            <a:avLst/>
          </a:prstGeom>
        </p:spPr>
      </p:pic>
    </p:spTree>
    <p:extLst>
      <p:ext uri="{BB962C8B-B14F-4D97-AF65-F5344CB8AC3E}">
        <p14:creationId xmlns:p14="http://schemas.microsoft.com/office/powerpoint/2010/main" val="1980979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lvl="0"/>
            <a:r>
              <a:rPr lang="es-ES" dirty="0" smtClean="0"/>
              <a:t>Argumentos nombrados</a:t>
            </a:r>
            <a:endParaRPr dirty="0"/>
          </a:p>
        </p:txBody>
      </p:sp>
      <p:sp>
        <p:nvSpPr>
          <p:cNvPr id="6" name="Rectángulo 5"/>
          <p:cNvSpPr/>
          <p:nvPr/>
        </p:nvSpPr>
        <p:spPr>
          <a:xfrm>
            <a:off x="711909" y="2421490"/>
            <a:ext cx="8102991" cy="52820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sz="1600" dirty="0">
                <a:solidFill>
                  <a:schemeClr val="dk2"/>
                </a:solidFill>
                <a:latin typeface="Montserrat"/>
                <a:ea typeface="Montserrat"/>
                <a:cs typeface="Montserrat"/>
                <a:sym typeface="Montserrat"/>
              </a:rPr>
              <a:t>P</a:t>
            </a:r>
            <a:r>
              <a:rPr lang="es-AR" sz="1600" dirty="0" smtClean="0">
                <a:solidFill>
                  <a:schemeClr val="dk2"/>
                </a:solidFill>
                <a:latin typeface="Montserrat"/>
                <a:ea typeface="Montserrat"/>
                <a:cs typeface="Montserrat"/>
                <a:sym typeface="Montserrat"/>
              </a:rPr>
              <a:t>odemos llamar con argumentos nombrados, sin importar el orden, el resultado será el mismo:</a:t>
            </a:r>
          </a:p>
        </p:txBody>
      </p:sp>
      <p:pic>
        <p:nvPicPr>
          <p:cNvPr id="2" name="Imagen 1"/>
          <p:cNvPicPr>
            <a:picLocks noChangeAspect="1"/>
          </p:cNvPicPr>
          <p:nvPr/>
        </p:nvPicPr>
        <p:blipFill>
          <a:blip r:embed="rId3"/>
          <a:stretch>
            <a:fillRect/>
          </a:stretch>
        </p:blipFill>
        <p:spPr>
          <a:xfrm>
            <a:off x="1223669" y="1695023"/>
            <a:ext cx="5704670" cy="559281"/>
          </a:xfrm>
          <a:prstGeom prst="rect">
            <a:avLst/>
          </a:prstGeom>
        </p:spPr>
      </p:pic>
      <p:sp>
        <p:nvSpPr>
          <p:cNvPr id="5" name="Rectángulo 4"/>
          <p:cNvSpPr/>
          <p:nvPr/>
        </p:nvSpPr>
        <p:spPr>
          <a:xfrm>
            <a:off x="711909" y="1228326"/>
            <a:ext cx="8102991" cy="52820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sz="1600" dirty="0" smtClean="0">
                <a:solidFill>
                  <a:schemeClr val="dk2"/>
                </a:solidFill>
                <a:latin typeface="Montserrat"/>
                <a:ea typeface="Montserrat"/>
                <a:cs typeface="Montserrat"/>
                <a:sym typeface="Montserrat"/>
              </a:rPr>
              <a:t>Dada la misma función:</a:t>
            </a:r>
          </a:p>
        </p:txBody>
      </p:sp>
      <p:pic>
        <p:nvPicPr>
          <p:cNvPr id="4" name="Imagen 3"/>
          <p:cNvPicPr>
            <a:picLocks noChangeAspect="1"/>
          </p:cNvPicPr>
          <p:nvPr/>
        </p:nvPicPr>
        <p:blipFill>
          <a:blip r:embed="rId4"/>
          <a:stretch>
            <a:fillRect/>
          </a:stretch>
        </p:blipFill>
        <p:spPr>
          <a:xfrm>
            <a:off x="5529795" y="3049696"/>
            <a:ext cx="3285105" cy="242950"/>
          </a:xfrm>
          <a:prstGeom prst="rect">
            <a:avLst/>
          </a:prstGeom>
        </p:spPr>
      </p:pic>
      <p:sp>
        <p:nvSpPr>
          <p:cNvPr id="7" name="Flecha derecha 6"/>
          <p:cNvSpPr/>
          <p:nvPr/>
        </p:nvSpPr>
        <p:spPr>
          <a:xfrm>
            <a:off x="4637271" y="3116881"/>
            <a:ext cx="752622" cy="139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echa derecha 9"/>
          <p:cNvSpPr/>
          <p:nvPr/>
        </p:nvSpPr>
        <p:spPr>
          <a:xfrm>
            <a:off x="4637271" y="3868919"/>
            <a:ext cx="752622" cy="139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p:cNvPicPr>
            <a:picLocks noChangeAspect="1"/>
          </p:cNvPicPr>
          <p:nvPr/>
        </p:nvPicPr>
        <p:blipFill>
          <a:blip r:embed="rId5"/>
          <a:stretch>
            <a:fillRect/>
          </a:stretch>
        </p:blipFill>
        <p:spPr>
          <a:xfrm>
            <a:off x="311699" y="3049696"/>
            <a:ext cx="4185671" cy="279417"/>
          </a:xfrm>
          <a:prstGeom prst="rect">
            <a:avLst/>
          </a:prstGeom>
        </p:spPr>
      </p:pic>
      <p:pic>
        <p:nvPicPr>
          <p:cNvPr id="12" name="Imagen 11"/>
          <p:cNvPicPr>
            <a:picLocks noChangeAspect="1"/>
          </p:cNvPicPr>
          <p:nvPr/>
        </p:nvPicPr>
        <p:blipFill>
          <a:blip r:embed="rId6"/>
          <a:stretch>
            <a:fillRect/>
          </a:stretch>
        </p:blipFill>
        <p:spPr>
          <a:xfrm>
            <a:off x="311699" y="3822820"/>
            <a:ext cx="4185671" cy="231909"/>
          </a:xfrm>
          <a:prstGeom prst="rect">
            <a:avLst/>
          </a:prstGeom>
        </p:spPr>
      </p:pic>
      <p:pic>
        <p:nvPicPr>
          <p:cNvPr id="14" name="Imagen 13"/>
          <p:cNvPicPr>
            <a:picLocks noChangeAspect="1"/>
          </p:cNvPicPr>
          <p:nvPr/>
        </p:nvPicPr>
        <p:blipFill>
          <a:blip r:embed="rId4"/>
          <a:stretch>
            <a:fillRect/>
          </a:stretch>
        </p:blipFill>
        <p:spPr>
          <a:xfrm>
            <a:off x="5529794" y="3806849"/>
            <a:ext cx="3285105" cy="242950"/>
          </a:xfrm>
          <a:prstGeom prst="rect">
            <a:avLst/>
          </a:prstGeom>
        </p:spPr>
      </p:pic>
    </p:spTree>
    <p:extLst>
      <p:ext uri="{BB962C8B-B14F-4D97-AF65-F5344CB8AC3E}">
        <p14:creationId xmlns:p14="http://schemas.microsoft.com/office/powerpoint/2010/main" val="901671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lvl="0"/>
            <a:r>
              <a:rPr lang="es-ES" dirty="0" smtClean="0"/>
              <a:t>Combinando argumentos</a:t>
            </a:r>
            <a:endParaRPr dirty="0"/>
          </a:p>
        </p:txBody>
      </p:sp>
      <p:pic>
        <p:nvPicPr>
          <p:cNvPr id="4" name="Imagen 3"/>
          <p:cNvPicPr>
            <a:picLocks noChangeAspect="1"/>
          </p:cNvPicPr>
          <p:nvPr/>
        </p:nvPicPr>
        <p:blipFill>
          <a:blip r:embed="rId3"/>
          <a:stretch>
            <a:fillRect/>
          </a:stretch>
        </p:blipFill>
        <p:spPr>
          <a:xfrm>
            <a:off x="1429535" y="2369110"/>
            <a:ext cx="5752808" cy="425449"/>
          </a:xfrm>
          <a:prstGeom prst="rect">
            <a:avLst/>
          </a:prstGeom>
        </p:spPr>
      </p:pic>
      <p:pic>
        <p:nvPicPr>
          <p:cNvPr id="3" name="Imagen 2"/>
          <p:cNvPicPr>
            <a:picLocks noChangeAspect="1"/>
          </p:cNvPicPr>
          <p:nvPr/>
        </p:nvPicPr>
        <p:blipFill>
          <a:blip r:embed="rId4"/>
          <a:stretch>
            <a:fillRect/>
          </a:stretch>
        </p:blipFill>
        <p:spPr>
          <a:xfrm>
            <a:off x="1648369" y="1810870"/>
            <a:ext cx="5315140" cy="371399"/>
          </a:xfrm>
          <a:prstGeom prst="rect">
            <a:avLst/>
          </a:prstGeom>
        </p:spPr>
      </p:pic>
      <p:sp>
        <p:nvSpPr>
          <p:cNvPr id="17" name="Rectángulo 16"/>
          <p:cNvSpPr/>
          <p:nvPr/>
        </p:nvSpPr>
        <p:spPr>
          <a:xfrm>
            <a:off x="711909" y="1197294"/>
            <a:ext cx="8102991" cy="58640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dirty="0" smtClean="0">
                <a:solidFill>
                  <a:schemeClr val="dk2"/>
                </a:solidFill>
                <a:latin typeface="Montserrat"/>
                <a:ea typeface="Montserrat"/>
                <a:cs typeface="Montserrat"/>
                <a:sym typeface="Montserrat"/>
              </a:rPr>
              <a:t>Para llamar a una función con argumentos posicionales y nombrados, primero se deben colocar los posicionales y a la derecha todos los nombrados.</a:t>
            </a:r>
          </a:p>
        </p:txBody>
      </p:sp>
      <p:pic>
        <p:nvPicPr>
          <p:cNvPr id="16" name="Imagen 15"/>
          <p:cNvPicPr>
            <a:picLocks noChangeAspect="1"/>
          </p:cNvPicPr>
          <p:nvPr/>
        </p:nvPicPr>
        <p:blipFill>
          <a:blip r:embed="rId5"/>
          <a:stretch>
            <a:fillRect/>
          </a:stretch>
        </p:blipFill>
        <p:spPr>
          <a:xfrm>
            <a:off x="2466918" y="3099900"/>
            <a:ext cx="3509230" cy="1503956"/>
          </a:xfrm>
          <a:prstGeom prst="rect">
            <a:avLst/>
          </a:prstGeom>
        </p:spPr>
      </p:pic>
    </p:spTree>
    <p:extLst>
      <p:ext uri="{BB962C8B-B14F-4D97-AF65-F5344CB8AC3E}">
        <p14:creationId xmlns:p14="http://schemas.microsoft.com/office/powerpoint/2010/main" val="295704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lvl="0"/>
            <a:r>
              <a:rPr lang="es-ES" dirty="0" smtClean="0"/>
              <a:t>Combinando argumentos</a:t>
            </a:r>
            <a:endParaRPr dirty="0"/>
          </a:p>
        </p:txBody>
      </p:sp>
      <p:pic>
        <p:nvPicPr>
          <p:cNvPr id="8" name="Imagen 7"/>
          <p:cNvPicPr>
            <a:picLocks noChangeAspect="1"/>
          </p:cNvPicPr>
          <p:nvPr/>
        </p:nvPicPr>
        <p:blipFill>
          <a:blip r:embed="rId3"/>
          <a:stretch>
            <a:fillRect/>
          </a:stretch>
        </p:blipFill>
        <p:spPr>
          <a:xfrm>
            <a:off x="1880485" y="2193083"/>
            <a:ext cx="4129161" cy="323991"/>
          </a:xfrm>
          <a:prstGeom prst="rect">
            <a:avLst/>
          </a:prstGeom>
        </p:spPr>
      </p:pic>
      <p:pic>
        <p:nvPicPr>
          <p:cNvPr id="11" name="Imagen 10"/>
          <p:cNvPicPr>
            <a:picLocks noChangeAspect="1"/>
          </p:cNvPicPr>
          <p:nvPr/>
        </p:nvPicPr>
        <p:blipFill>
          <a:blip r:embed="rId4"/>
          <a:stretch>
            <a:fillRect/>
          </a:stretch>
        </p:blipFill>
        <p:spPr>
          <a:xfrm>
            <a:off x="1514725" y="3685587"/>
            <a:ext cx="5342021" cy="317468"/>
          </a:xfrm>
          <a:prstGeom prst="rect">
            <a:avLst/>
          </a:prstGeom>
        </p:spPr>
      </p:pic>
      <p:sp>
        <p:nvSpPr>
          <p:cNvPr id="17" name="Rectángulo 16"/>
          <p:cNvSpPr/>
          <p:nvPr/>
        </p:nvSpPr>
        <p:spPr>
          <a:xfrm>
            <a:off x="711909" y="1197294"/>
            <a:ext cx="8102991" cy="7935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dirty="0" smtClean="0">
                <a:solidFill>
                  <a:schemeClr val="dk2"/>
                </a:solidFill>
                <a:latin typeface="Montserrat"/>
                <a:ea typeface="Montserrat"/>
                <a:cs typeface="Montserrat"/>
                <a:sym typeface="Montserrat"/>
              </a:rPr>
              <a:t>Si colocamos como primer argumento uno nombrado, ya luego no se pueden colocar los posicionales, estos van siempre al inicio y en el orden que son declarados en la definición de la función.</a:t>
            </a:r>
          </a:p>
        </p:txBody>
      </p:sp>
      <p:sp>
        <p:nvSpPr>
          <p:cNvPr id="14" name="Rectángulo 13"/>
          <p:cNvSpPr/>
          <p:nvPr/>
        </p:nvSpPr>
        <p:spPr>
          <a:xfrm>
            <a:off x="255430" y="3043947"/>
            <a:ext cx="8102991" cy="39678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dirty="0" smtClean="0">
                <a:solidFill>
                  <a:schemeClr val="dk2"/>
                </a:solidFill>
                <a:latin typeface="Montserrat"/>
                <a:ea typeface="Montserrat"/>
                <a:cs typeface="Montserrat"/>
                <a:sym typeface="Montserrat"/>
              </a:rPr>
              <a:t>Si intentaríamos invocar una función de esa manera obtendremos un error de sintaxis.</a:t>
            </a:r>
          </a:p>
        </p:txBody>
      </p:sp>
    </p:spTree>
    <p:extLst>
      <p:ext uri="{BB962C8B-B14F-4D97-AF65-F5344CB8AC3E}">
        <p14:creationId xmlns:p14="http://schemas.microsoft.com/office/powerpoint/2010/main" val="22744201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lvl="0"/>
            <a:r>
              <a:rPr lang="es-ES" dirty="0" smtClean="0"/>
              <a:t>Combinando argumentos</a:t>
            </a:r>
            <a:endParaRPr dirty="0"/>
          </a:p>
        </p:txBody>
      </p:sp>
      <p:pic>
        <p:nvPicPr>
          <p:cNvPr id="13" name="Imagen 12"/>
          <p:cNvPicPr>
            <a:picLocks noChangeAspect="1"/>
          </p:cNvPicPr>
          <p:nvPr/>
        </p:nvPicPr>
        <p:blipFill>
          <a:blip r:embed="rId3"/>
          <a:stretch>
            <a:fillRect/>
          </a:stretch>
        </p:blipFill>
        <p:spPr>
          <a:xfrm>
            <a:off x="1212270" y="3840857"/>
            <a:ext cx="6075493" cy="238634"/>
          </a:xfrm>
          <a:prstGeom prst="rect">
            <a:avLst/>
          </a:prstGeom>
        </p:spPr>
      </p:pic>
      <p:pic>
        <p:nvPicPr>
          <p:cNvPr id="15" name="Imagen 14"/>
          <p:cNvPicPr>
            <a:picLocks noChangeAspect="1"/>
          </p:cNvPicPr>
          <p:nvPr/>
        </p:nvPicPr>
        <p:blipFill>
          <a:blip r:embed="rId4"/>
          <a:stretch>
            <a:fillRect/>
          </a:stretch>
        </p:blipFill>
        <p:spPr>
          <a:xfrm>
            <a:off x="1842194" y="2359378"/>
            <a:ext cx="4805875" cy="344421"/>
          </a:xfrm>
          <a:prstGeom prst="rect">
            <a:avLst/>
          </a:prstGeom>
        </p:spPr>
      </p:pic>
      <p:sp>
        <p:nvSpPr>
          <p:cNvPr id="17" name="Rectángulo 16"/>
          <p:cNvSpPr/>
          <p:nvPr/>
        </p:nvSpPr>
        <p:spPr>
          <a:xfrm>
            <a:off x="711909" y="1197294"/>
            <a:ext cx="8102991" cy="105785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dirty="0" smtClean="0">
                <a:solidFill>
                  <a:schemeClr val="dk2"/>
                </a:solidFill>
                <a:latin typeface="Montserrat"/>
                <a:ea typeface="Montserrat"/>
                <a:cs typeface="Montserrat"/>
                <a:sym typeface="Montserrat"/>
              </a:rPr>
              <a:t>En este caso recordemos que los posicionales ocupan el lugar en que se encuentran en la definición de la función, en este caso el primer parámetro definido fue nombre, </a:t>
            </a:r>
            <a:r>
              <a:rPr lang="es-AR" dirty="0" err="1" smtClean="0">
                <a:solidFill>
                  <a:schemeClr val="dk2"/>
                </a:solidFill>
                <a:latin typeface="Montserrat"/>
                <a:ea typeface="Montserrat"/>
                <a:cs typeface="Montserrat"/>
                <a:sym typeface="Montserrat"/>
              </a:rPr>
              <a:t>asi</a:t>
            </a:r>
            <a:r>
              <a:rPr lang="es-AR" dirty="0" smtClean="0">
                <a:solidFill>
                  <a:schemeClr val="dk2"/>
                </a:solidFill>
                <a:latin typeface="Montserrat"/>
                <a:ea typeface="Montserrat"/>
                <a:cs typeface="Montserrat"/>
                <a:sym typeface="Montserrat"/>
              </a:rPr>
              <a:t> que en la siguiente invocación  el argumento posicional “Ingrid” hace referencia al parámetro nombre, y luego intenta pasarle otra vez un valor al mismo parámetro:</a:t>
            </a:r>
          </a:p>
        </p:txBody>
      </p:sp>
      <p:sp>
        <p:nvSpPr>
          <p:cNvPr id="14" name="Rectángulo 13"/>
          <p:cNvSpPr/>
          <p:nvPr/>
        </p:nvSpPr>
        <p:spPr>
          <a:xfrm>
            <a:off x="711908" y="2875152"/>
            <a:ext cx="8102991" cy="64177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dirty="0" smtClean="0">
                <a:solidFill>
                  <a:schemeClr val="dk2"/>
                </a:solidFill>
                <a:latin typeface="Montserrat"/>
                <a:ea typeface="Montserrat"/>
                <a:cs typeface="Montserrat"/>
                <a:sym typeface="Montserrat"/>
              </a:rPr>
              <a:t>Es por eso que se genera un error donde indica que hay múltiples valores para el argumento nombre.</a:t>
            </a:r>
          </a:p>
        </p:txBody>
      </p:sp>
    </p:spTree>
    <p:extLst>
      <p:ext uri="{BB962C8B-B14F-4D97-AF65-F5344CB8AC3E}">
        <p14:creationId xmlns:p14="http://schemas.microsoft.com/office/powerpoint/2010/main" val="4065444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s"/>
              <a:t>Les damos la bienvenida</a:t>
            </a:r>
            <a:endParaRPr/>
          </a:p>
        </p:txBody>
      </p:sp>
      <p:sp>
        <p:nvSpPr>
          <p:cNvPr id="150" name="Google Shape;150;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Vamos a comenzar a grabar la clase</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lvl="0"/>
            <a:r>
              <a:rPr lang="es-ES" dirty="0" smtClean="0"/>
              <a:t>Cantidad de argumentos</a:t>
            </a:r>
            <a:endParaRPr dirty="0"/>
          </a:p>
        </p:txBody>
      </p:sp>
      <p:sp>
        <p:nvSpPr>
          <p:cNvPr id="6" name="Rectángulo 5"/>
          <p:cNvSpPr/>
          <p:nvPr/>
        </p:nvSpPr>
        <p:spPr>
          <a:xfrm>
            <a:off x="606402" y="1170125"/>
            <a:ext cx="8102991" cy="52820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sz="1600" dirty="0" smtClean="0">
                <a:solidFill>
                  <a:schemeClr val="dk2"/>
                </a:solidFill>
                <a:latin typeface="Montserrat"/>
                <a:ea typeface="Montserrat"/>
                <a:cs typeface="Montserrat"/>
                <a:sym typeface="Montserrat"/>
              </a:rPr>
              <a:t>Los argumentos son obligatorios,  si definimos n cantidad de parámetros debemos llamar la función con n cantidad de argumentos:</a:t>
            </a:r>
          </a:p>
        </p:txBody>
      </p:sp>
      <p:pic>
        <p:nvPicPr>
          <p:cNvPr id="3" name="Imagen 2"/>
          <p:cNvPicPr>
            <a:picLocks noChangeAspect="1"/>
          </p:cNvPicPr>
          <p:nvPr/>
        </p:nvPicPr>
        <p:blipFill>
          <a:blip r:embed="rId3"/>
          <a:stretch>
            <a:fillRect/>
          </a:stretch>
        </p:blipFill>
        <p:spPr>
          <a:xfrm>
            <a:off x="1973395" y="1868869"/>
            <a:ext cx="4252671" cy="432182"/>
          </a:xfrm>
          <a:prstGeom prst="rect">
            <a:avLst/>
          </a:prstGeom>
        </p:spPr>
      </p:pic>
      <p:pic>
        <p:nvPicPr>
          <p:cNvPr id="8" name="Imagen 7"/>
          <p:cNvPicPr>
            <a:picLocks noChangeAspect="1"/>
          </p:cNvPicPr>
          <p:nvPr/>
        </p:nvPicPr>
        <p:blipFill>
          <a:blip r:embed="rId4"/>
          <a:stretch>
            <a:fillRect/>
          </a:stretch>
        </p:blipFill>
        <p:spPr>
          <a:xfrm>
            <a:off x="704875" y="2471591"/>
            <a:ext cx="6789713" cy="354975"/>
          </a:xfrm>
          <a:prstGeom prst="rect">
            <a:avLst/>
          </a:prstGeom>
        </p:spPr>
      </p:pic>
      <p:pic>
        <p:nvPicPr>
          <p:cNvPr id="11" name="Imagen 10"/>
          <p:cNvPicPr>
            <a:picLocks noChangeAspect="1"/>
          </p:cNvPicPr>
          <p:nvPr/>
        </p:nvPicPr>
        <p:blipFill>
          <a:blip r:embed="rId5"/>
          <a:stretch>
            <a:fillRect/>
          </a:stretch>
        </p:blipFill>
        <p:spPr>
          <a:xfrm>
            <a:off x="2884976" y="3413435"/>
            <a:ext cx="2165326" cy="372785"/>
          </a:xfrm>
          <a:prstGeom prst="rect">
            <a:avLst/>
          </a:prstGeom>
        </p:spPr>
      </p:pic>
      <p:pic>
        <p:nvPicPr>
          <p:cNvPr id="13" name="Imagen 12"/>
          <p:cNvPicPr>
            <a:picLocks noChangeAspect="1"/>
          </p:cNvPicPr>
          <p:nvPr/>
        </p:nvPicPr>
        <p:blipFill>
          <a:blip r:embed="rId6"/>
          <a:stretch>
            <a:fillRect/>
          </a:stretch>
        </p:blipFill>
        <p:spPr>
          <a:xfrm>
            <a:off x="710712" y="4033967"/>
            <a:ext cx="6783876" cy="299289"/>
          </a:xfrm>
          <a:prstGeom prst="rect">
            <a:avLst/>
          </a:prstGeom>
        </p:spPr>
      </p:pic>
    </p:spTree>
    <p:extLst>
      <p:ext uri="{BB962C8B-B14F-4D97-AF65-F5344CB8AC3E}">
        <p14:creationId xmlns:p14="http://schemas.microsoft.com/office/powerpoint/2010/main" val="1006768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lvl="0"/>
            <a:r>
              <a:rPr lang="es-ES" dirty="0" smtClean="0"/>
              <a:t>Argumentos opcionales</a:t>
            </a:r>
            <a:endParaRPr dirty="0"/>
          </a:p>
        </p:txBody>
      </p:sp>
      <p:sp>
        <p:nvSpPr>
          <p:cNvPr id="6" name="Rectángulo 5"/>
          <p:cNvSpPr/>
          <p:nvPr/>
        </p:nvSpPr>
        <p:spPr>
          <a:xfrm>
            <a:off x="592335" y="1095575"/>
            <a:ext cx="8102991" cy="60453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sz="1600" dirty="0" smtClean="0">
                <a:solidFill>
                  <a:schemeClr val="dk2"/>
                </a:solidFill>
                <a:latin typeface="Montserrat"/>
                <a:ea typeface="Montserrat"/>
                <a:cs typeface="Montserrat"/>
                <a:sym typeface="Montserrat"/>
              </a:rPr>
              <a:t>Los argumentos pueden ser opcionales, para ello el parámetro cuando se define la función debe asignársele un valor predeterminado.</a:t>
            </a:r>
          </a:p>
        </p:txBody>
      </p:sp>
      <p:pic>
        <p:nvPicPr>
          <p:cNvPr id="2" name="Imagen 1"/>
          <p:cNvPicPr>
            <a:picLocks noChangeAspect="1"/>
          </p:cNvPicPr>
          <p:nvPr/>
        </p:nvPicPr>
        <p:blipFill>
          <a:blip r:embed="rId3"/>
          <a:stretch>
            <a:fillRect/>
          </a:stretch>
        </p:blipFill>
        <p:spPr>
          <a:xfrm>
            <a:off x="1005839" y="1743677"/>
            <a:ext cx="6632917" cy="621836"/>
          </a:xfrm>
          <a:prstGeom prst="rect">
            <a:avLst/>
          </a:prstGeom>
        </p:spPr>
      </p:pic>
      <p:pic>
        <p:nvPicPr>
          <p:cNvPr id="4" name="Imagen 3"/>
          <p:cNvPicPr>
            <a:picLocks noChangeAspect="1"/>
          </p:cNvPicPr>
          <p:nvPr/>
        </p:nvPicPr>
        <p:blipFill>
          <a:blip r:embed="rId4"/>
          <a:stretch>
            <a:fillRect/>
          </a:stretch>
        </p:blipFill>
        <p:spPr>
          <a:xfrm>
            <a:off x="372794" y="2940493"/>
            <a:ext cx="2657475" cy="409575"/>
          </a:xfrm>
          <a:prstGeom prst="rect">
            <a:avLst/>
          </a:prstGeom>
        </p:spPr>
      </p:pic>
      <p:pic>
        <p:nvPicPr>
          <p:cNvPr id="5" name="Imagen 4"/>
          <p:cNvPicPr>
            <a:picLocks noChangeAspect="1"/>
          </p:cNvPicPr>
          <p:nvPr/>
        </p:nvPicPr>
        <p:blipFill>
          <a:blip r:embed="rId5"/>
          <a:stretch>
            <a:fillRect/>
          </a:stretch>
        </p:blipFill>
        <p:spPr>
          <a:xfrm>
            <a:off x="3780425" y="2993779"/>
            <a:ext cx="5034475" cy="303001"/>
          </a:xfrm>
          <a:prstGeom prst="rect">
            <a:avLst/>
          </a:prstGeom>
        </p:spPr>
      </p:pic>
      <p:sp>
        <p:nvSpPr>
          <p:cNvPr id="7" name="Flecha derecha 6"/>
          <p:cNvSpPr/>
          <p:nvPr/>
        </p:nvSpPr>
        <p:spPr>
          <a:xfrm>
            <a:off x="3130062" y="3069064"/>
            <a:ext cx="506436" cy="227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ángulo 11"/>
          <p:cNvSpPr/>
          <p:nvPr/>
        </p:nvSpPr>
        <p:spPr>
          <a:xfrm>
            <a:off x="311700" y="3671572"/>
            <a:ext cx="8102991" cy="3753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sz="1600" dirty="0" smtClean="0">
                <a:solidFill>
                  <a:schemeClr val="dk2"/>
                </a:solidFill>
                <a:latin typeface="Montserrat"/>
                <a:ea typeface="Montserrat"/>
                <a:cs typeface="Montserrat"/>
                <a:sym typeface="Montserrat"/>
              </a:rPr>
              <a:t>En el siguiente caso le pasamos como argumento un valor distinto:</a:t>
            </a:r>
          </a:p>
        </p:txBody>
      </p:sp>
      <p:pic>
        <p:nvPicPr>
          <p:cNvPr id="9" name="Imagen 8"/>
          <p:cNvPicPr>
            <a:picLocks noChangeAspect="1"/>
          </p:cNvPicPr>
          <p:nvPr/>
        </p:nvPicPr>
        <p:blipFill>
          <a:blip r:embed="rId6"/>
          <a:stretch>
            <a:fillRect/>
          </a:stretch>
        </p:blipFill>
        <p:spPr>
          <a:xfrm>
            <a:off x="372794" y="4201105"/>
            <a:ext cx="3017520" cy="282126"/>
          </a:xfrm>
          <a:prstGeom prst="rect">
            <a:avLst/>
          </a:prstGeom>
        </p:spPr>
      </p:pic>
      <p:pic>
        <p:nvPicPr>
          <p:cNvPr id="10" name="Imagen 9"/>
          <p:cNvPicPr>
            <a:picLocks noChangeAspect="1"/>
          </p:cNvPicPr>
          <p:nvPr/>
        </p:nvPicPr>
        <p:blipFill>
          <a:blip r:embed="rId7"/>
          <a:stretch>
            <a:fillRect/>
          </a:stretch>
        </p:blipFill>
        <p:spPr>
          <a:xfrm>
            <a:off x="4448567" y="4196738"/>
            <a:ext cx="4366333" cy="311375"/>
          </a:xfrm>
          <a:prstGeom prst="rect">
            <a:avLst/>
          </a:prstGeom>
        </p:spPr>
      </p:pic>
      <p:sp>
        <p:nvSpPr>
          <p:cNvPr id="15" name="Flecha derecha 14"/>
          <p:cNvSpPr/>
          <p:nvPr/>
        </p:nvSpPr>
        <p:spPr>
          <a:xfrm>
            <a:off x="3666222" y="4228310"/>
            <a:ext cx="506436" cy="227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p:cNvSpPr/>
          <p:nvPr/>
        </p:nvSpPr>
        <p:spPr>
          <a:xfrm>
            <a:off x="511804" y="2440192"/>
            <a:ext cx="8102991" cy="3753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sz="1600" dirty="0" smtClean="0">
                <a:solidFill>
                  <a:schemeClr val="dk2"/>
                </a:solidFill>
                <a:latin typeface="Montserrat"/>
                <a:ea typeface="Montserrat"/>
                <a:cs typeface="Montserrat"/>
                <a:sym typeface="Montserrat"/>
              </a:rPr>
              <a:t>En la siguiente invocación el parámetro toma su valor predeterminado:</a:t>
            </a:r>
          </a:p>
        </p:txBody>
      </p:sp>
    </p:spTree>
    <p:extLst>
      <p:ext uri="{BB962C8B-B14F-4D97-AF65-F5344CB8AC3E}">
        <p14:creationId xmlns:p14="http://schemas.microsoft.com/office/powerpoint/2010/main" val="3637842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ctrTitle"/>
          </p:nvPr>
        </p:nvSpPr>
        <p:spPr>
          <a:xfrm>
            <a:off x="550375" y="597876"/>
            <a:ext cx="8043300" cy="635564"/>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s-ES" sz="3200" dirty="0" smtClean="0"/>
              <a:t>A</a:t>
            </a:r>
            <a:r>
              <a:rPr lang="es-ES" sz="3200" dirty="0" smtClean="0"/>
              <a:t>rgumentos por valor y referencia</a:t>
            </a:r>
            <a:endParaRPr sz="3200" dirty="0"/>
          </a:p>
        </p:txBody>
      </p:sp>
      <p:sp>
        <p:nvSpPr>
          <p:cNvPr id="164" name="Google Shape;164;p19"/>
          <p:cNvSpPr txBox="1">
            <a:spLocks noGrp="1"/>
          </p:cNvSpPr>
          <p:nvPr>
            <p:ph type="subTitle" idx="1"/>
          </p:nvPr>
        </p:nvSpPr>
        <p:spPr>
          <a:xfrm>
            <a:off x="550375" y="2013890"/>
            <a:ext cx="8043300" cy="1017698"/>
          </a:xfrm>
          <a:prstGeom prst="rect">
            <a:avLst/>
          </a:prstGeom>
        </p:spPr>
        <p:txBody>
          <a:bodyPr spcFirstLastPara="1" wrap="square" lIns="91425" tIns="91425" rIns="91425" bIns="91425" anchor="t" anchorCtr="0">
            <a:normAutofit/>
          </a:bodyPr>
          <a:lstStyle/>
          <a:p>
            <a:pPr marL="0" lvl="0" indent="0"/>
            <a:r>
              <a:rPr lang="es-ES" sz="1600" dirty="0" smtClean="0">
                <a:latin typeface="Montserrat"/>
                <a:ea typeface="Montserrat"/>
                <a:cs typeface="Montserrat"/>
              </a:rPr>
              <a:t>Python según el tipo de dato del argumento define si ese argumento se pasa por valor o referencia a la función..</a:t>
            </a:r>
            <a:endParaRPr lang="es-ES" sz="1600" dirty="0">
              <a:latin typeface="Montserrat"/>
              <a:ea typeface="Montserrat"/>
              <a:cs typeface="Montserrat"/>
            </a:endParaRPr>
          </a:p>
        </p:txBody>
      </p:sp>
    </p:spTree>
    <p:extLst>
      <p:ext uri="{BB962C8B-B14F-4D97-AF65-F5344CB8AC3E}">
        <p14:creationId xmlns:p14="http://schemas.microsoft.com/office/powerpoint/2010/main" val="1278157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lvl="0"/>
            <a:r>
              <a:rPr lang="es-ES" dirty="0" smtClean="0"/>
              <a:t>Argumentos </a:t>
            </a:r>
            <a:r>
              <a:rPr lang="es-ES" dirty="0" smtClean="0"/>
              <a:t>por valor</a:t>
            </a:r>
            <a:endParaRPr dirty="0"/>
          </a:p>
        </p:txBody>
      </p:sp>
      <p:sp>
        <p:nvSpPr>
          <p:cNvPr id="6" name="Rectángulo 5"/>
          <p:cNvSpPr/>
          <p:nvPr/>
        </p:nvSpPr>
        <p:spPr>
          <a:xfrm>
            <a:off x="511804" y="1306589"/>
            <a:ext cx="8102991" cy="136627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sz="1600" dirty="0" smtClean="0">
                <a:solidFill>
                  <a:schemeClr val="dk2"/>
                </a:solidFill>
                <a:latin typeface="Montserrat"/>
                <a:ea typeface="Montserrat"/>
                <a:cs typeface="Montserrat"/>
                <a:sym typeface="Montserrat"/>
              </a:rPr>
              <a:t>Cuando invocamos una función en Python, si el argumento enviado es de tipo </a:t>
            </a:r>
            <a:r>
              <a:rPr lang="es-AR" sz="1600" dirty="0" err="1" smtClean="0">
                <a:solidFill>
                  <a:schemeClr val="dk2"/>
                </a:solidFill>
                <a:latin typeface="Montserrat"/>
                <a:ea typeface="Montserrat"/>
                <a:cs typeface="Montserrat"/>
                <a:sym typeface="Montserrat"/>
              </a:rPr>
              <a:t>int</a:t>
            </a:r>
            <a:r>
              <a:rPr lang="es-AR" sz="1600" dirty="0" smtClean="0">
                <a:solidFill>
                  <a:schemeClr val="dk2"/>
                </a:solidFill>
                <a:latin typeface="Montserrat"/>
                <a:ea typeface="Montserrat"/>
                <a:cs typeface="Montserrat"/>
                <a:sym typeface="Montserrat"/>
              </a:rPr>
              <a:t>, </a:t>
            </a:r>
            <a:r>
              <a:rPr lang="es-AR" sz="1600" dirty="0" err="1" smtClean="0">
                <a:solidFill>
                  <a:schemeClr val="dk2"/>
                </a:solidFill>
                <a:latin typeface="Montserrat"/>
                <a:ea typeface="Montserrat"/>
                <a:cs typeface="Montserrat"/>
                <a:sym typeface="Montserrat"/>
              </a:rPr>
              <a:t>str</a:t>
            </a:r>
            <a:r>
              <a:rPr lang="es-AR" sz="1600" dirty="0" smtClean="0">
                <a:solidFill>
                  <a:schemeClr val="dk2"/>
                </a:solidFill>
                <a:latin typeface="Montserrat"/>
                <a:ea typeface="Montserrat"/>
                <a:cs typeface="Montserrat"/>
                <a:sym typeface="Montserrat"/>
              </a:rPr>
              <a:t>, </a:t>
            </a:r>
            <a:r>
              <a:rPr lang="es-AR" sz="1600" dirty="0" err="1" smtClean="0">
                <a:solidFill>
                  <a:schemeClr val="dk2"/>
                </a:solidFill>
                <a:latin typeface="Montserrat"/>
                <a:ea typeface="Montserrat"/>
                <a:cs typeface="Montserrat"/>
                <a:sym typeface="Montserrat"/>
              </a:rPr>
              <a:t>float</a:t>
            </a:r>
            <a:r>
              <a:rPr lang="es-AR" sz="1600" dirty="0" smtClean="0">
                <a:solidFill>
                  <a:schemeClr val="dk2"/>
                </a:solidFill>
                <a:latin typeface="Montserrat"/>
                <a:ea typeface="Montserrat"/>
                <a:cs typeface="Montserrat"/>
                <a:sym typeface="Montserrat"/>
              </a:rPr>
              <a:t> o </a:t>
            </a:r>
            <a:r>
              <a:rPr lang="es-AR" sz="1600" dirty="0" err="1" smtClean="0">
                <a:solidFill>
                  <a:schemeClr val="dk2"/>
                </a:solidFill>
                <a:latin typeface="Montserrat"/>
                <a:ea typeface="Montserrat"/>
                <a:cs typeface="Montserrat"/>
                <a:sym typeface="Montserrat"/>
              </a:rPr>
              <a:t>bool</a:t>
            </a:r>
            <a:r>
              <a:rPr lang="es-AR" sz="1600" dirty="0" smtClean="0">
                <a:solidFill>
                  <a:schemeClr val="dk2"/>
                </a:solidFill>
                <a:latin typeface="Montserrat"/>
                <a:ea typeface="Montserrat"/>
                <a:cs typeface="Montserrat"/>
                <a:sym typeface="Montserrat"/>
              </a:rPr>
              <a:t>, este argumento será enviado por valor, lo que significa que dentro del cuerpo de la función se trabaja con una copia de el dato, manteniendo el valor original de la variable por fuera de la función.</a:t>
            </a:r>
            <a:endParaRPr lang="es-AR" sz="1600" dirty="0" smtClean="0">
              <a:solidFill>
                <a:schemeClr val="dk2"/>
              </a:solidFill>
              <a:latin typeface="Montserrat"/>
              <a:ea typeface="Montserrat"/>
              <a:cs typeface="Montserrat"/>
              <a:sym typeface="Montserrat"/>
            </a:endParaRPr>
          </a:p>
        </p:txBody>
      </p:sp>
      <p:sp>
        <p:nvSpPr>
          <p:cNvPr id="8" name="Flecha derecha 7"/>
          <p:cNvSpPr/>
          <p:nvPr/>
        </p:nvSpPr>
        <p:spPr>
          <a:xfrm>
            <a:off x="5620043" y="3202814"/>
            <a:ext cx="499403" cy="372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ángulo 16"/>
          <p:cNvSpPr/>
          <p:nvPr/>
        </p:nvSpPr>
        <p:spPr>
          <a:xfrm>
            <a:off x="6430292" y="2672860"/>
            <a:ext cx="2261876" cy="140677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sz="1200" dirty="0" smtClean="0">
                <a:solidFill>
                  <a:schemeClr val="accent1">
                    <a:lumMod val="75000"/>
                  </a:schemeClr>
                </a:solidFill>
                <a:latin typeface="Montserrat"/>
                <a:ea typeface="Montserrat"/>
                <a:cs typeface="Montserrat"/>
                <a:sym typeface="Montserrat"/>
              </a:rPr>
              <a:t>La variable </a:t>
            </a:r>
            <a:r>
              <a:rPr lang="es-AR" sz="1200" b="1" dirty="0" err="1" smtClean="0">
                <a:solidFill>
                  <a:schemeClr val="accent1">
                    <a:lumMod val="75000"/>
                  </a:schemeClr>
                </a:solidFill>
                <a:latin typeface="Montserrat"/>
                <a:ea typeface="Montserrat"/>
                <a:cs typeface="Montserrat"/>
                <a:sym typeface="Montserrat"/>
              </a:rPr>
              <a:t>miNumero</a:t>
            </a:r>
            <a:r>
              <a:rPr lang="es-AR" sz="1200" dirty="0" smtClean="0">
                <a:solidFill>
                  <a:schemeClr val="accent1">
                    <a:lumMod val="75000"/>
                  </a:schemeClr>
                </a:solidFill>
                <a:latin typeface="Montserrat"/>
                <a:ea typeface="Montserrat"/>
                <a:cs typeface="Montserrat"/>
                <a:sym typeface="Montserrat"/>
              </a:rPr>
              <a:t> pasada como argumento se pasa por valor, se trabaja dentro de la función con una copia de la misma, por eso no se modifica.</a:t>
            </a:r>
            <a:endParaRPr lang="es-AR" sz="1200" dirty="0" smtClean="0">
              <a:solidFill>
                <a:schemeClr val="accent1">
                  <a:lumMod val="75000"/>
                </a:schemeClr>
              </a:solidFill>
              <a:latin typeface="Montserrat"/>
              <a:ea typeface="Montserrat"/>
              <a:cs typeface="Montserrat"/>
              <a:sym typeface="Montserrat"/>
            </a:endParaRPr>
          </a:p>
        </p:txBody>
      </p:sp>
      <p:pic>
        <p:nvPicPr>
          <p:cNvPr id="11" name="Imagen 10"/>
          <p:cNvPicPr>
            <a:picLocks noChangeAspect="1"/>
          </p:cNvPicPr>
          <p:nvPr/>
        </p:nvPicPr>
        <p:blipFill>
          <a:blip r:embed="rId3"/>
          <a:stretch>
            <a:fillRect/>
          </a:stretch>
        </p:blipFill>
        <p:spPr>
          <a:xfrm>
            <a:off x="511804" y="2672858"/>
            <a:ext cx="4787959" cy="1655002"/>
          </a:xfrm>
          <a:prstGeom prst="rect">
            <a:avLst/>
          </a:prstGeom>
        </p:spPr>
      </p:pic>
    </p:spTree>
    <p:extLst>
      <p:ext uri="{BB962C8B-B14F-4D97-AF65-F5344CB8AC3E}">
        <p14:creationId xmlns:p14="http://schemas.microsoft.com/office/powerpoint/2010/main" val="799619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lvl="0"/>
            <a:r>
              <a:rPr lang="es-ES" dirty="0" smtClean="0"/>
              <a:t>Argumentos </a:t>
            </a:r>
            <a:r>
              <a:rPr lang="es-ES" dirty="0" smtClean="0"/>
              <a:t>por referencia</a:t>
            </a:r>
            <a:endParaRPr dirty="0"/>
          </a:p>
        </p:txBody>
      </p:sp>
      <p:sp>
        <p:nvSpPr>
          <p:cNvPr id="6" name="Rectángulo 5"/>
          <p:cNvSpPr/>
          <p:nvPr/>
        </p:nvSpPr>
        <p:spPr>
          <a:xfrm>
            <a:off x="511804" y="1306589"/>
            <a:ext cx="8102991" cy="136627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sz="1600" dirty="0" smtClean="0">
                <a:solidFill>
                  <a:schemeClr val="dk2"/>
                </a:solidFill>
                <a:latin typeface="Montserrat"/>
                <a:ea typeface="Montserrat"/>
                <a:cs typeface="Montserrat"/>
                <a:sym typeface="Montserrat"/>
              </a:rPr>
              <a:t>Cuando invocamos una función en Python, si el argumento enviado es una colección (por ejemplo una lista, un diccionario, </a:t>
            </a:r>
            <a:r>
              <a:rPr lang="es-AR" sz="1600" dirty="0" err="1" smtClean="0">
                <a:solidFill>
                  <a:schemeClr val="dk2"/>
                </a:solidFill>
                <a:latin typeface="Montserrat"/>
                <a:ea typeface="Montserrat"/>
                <a:cs typeface="Montserrat"/>
                <a:sym typeface="Montserrat"/>
              </a:rPr>
              <a:t>etc</a:t>
            </a:r>
            <a:r>
              <a:rPr lang="es-AR" sz="1600" dirty="0" smtClean="0">
                <a:solidFill>
                  <a:schemeClr val="dk2"/>
                </a:solidFill>
                <a:latin typeface="Montserrat"/>
                <a:ea typeface="Montserrat"/>
                <a:cs typeface="Montserrat"/>
                <a:sym typeface="Montserrat"/>
              </a:rPr>
              <a:t> ), este argumento será enviado por referencia (se le envía su dirección de memoria), lo que significa que dentro del cuerpo de la función se trabaja con el propio elemento, alterando el contenido de la variable.</a:t>
            </a:r>
            <a:endParaRPr lang="es-AR" sz="1600" dirty="0" smtClean="0">
              <a:solidFill>
                <a:schemeClr val="dk2"/>
              </a:solidFill>
              <a:latin typeface="Montserrat"/>
              <a:ea typeface="Montserrat"/>
              <a:cs typeface="Montserrat"/>
              <a:sym typeface="Montserrat"/>
            </a:endParaRPr>
          </a:p>
        </p:txBody>
      </p:sp>
      <p:sp>
        <p:nvSpPr>
          <p:cNvPr id="8" name="Flecha derecha 7"/>
          <p:cNvSpPr/>
          <p:nvPr/>
        </p:nvSpPr>
        <p:spPr>
          <a:xfrm>
            <a:off x="5620043" y="3202814"/>
            <a:ext cx="499403" cy="372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ángulo 16"/>
          <p:cNvSpPr/>
          <p:nvPr/>
        </p:nvSpPr>
        <p:spPr>
          <a:xfrm>
            <a:off x="6430292" y="2672860"/>
            <a:ext cx="2261876" cy="140677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sz="1200" dirty="0" smtClean="0">
                <a:solidFill>
                  <a:schemeClr val="accent1">
                    <a:lumMod val="75000"/>
                  </a:schemeClr>
                </a:solidFill>
                <a:latin typeface="Montserrat"/>
                <a:ea typeface="Montserrat"/>
                <a:cs typeface="Montserrat"/>
                <a:sym typeface="Montserrat"/>
              </a:rPr>
              <a:t>La variable </a:t>
            </a:r>
            <a:r>
              <a:rPr lang="es-AR" sz="1200" b="1" dirty="0" err="1" smtClean="0">
                <a:solidFill>
                  <a:schemeClr val="accent1">
                    <a:lumMod val="75000"/>
                  </a:schemeClr>
                </a:solidFill>
                <a:latin typeface="Montserrat"/>
                <a:ea typeface="Montserrat"/>
                <a:cs typeface="Montserrat"/>
                <a:sym typeface="Montserrat"/>
              </a:rPr>
              <a:t>miNumeros</a:t>
            </a:r>
            <a:r>
              <a:rPr lang="es-AR" sz="1200" dirty="0" smtClean="0">
                <a:solidFill>
                  <a:schemeClr val="accent1">
                    <a:lumMod val="75000"/>
                  </a:schemeClr>
                </a:solidFill>
                <a:latin typeface="Montserrat"/>
                <a:ea typeface="Montserrat"/>
                <a:cs typeface="Montserrat"/>
                <a:sym typeface="Montserrat"/>
              </a:rPr>
              <a:t> pasada como argumento se pasa por referencia, se trabaja dentro de la función con esa misma variable, por eso se modifica.</a:t>
            </a:r>
            <a:endParaRPr lang="es-AR" sz="1200" dirty="0" smtClean="0">
              <a:solidFill>
                <a:schemeClr val="accent1">
                  <a:lumMod val="75000"/>
                </a:schemeClr>
              </a:solidFill>
              <a:latin typeface="Montserrat"/>
              <a:ea typeface="Montserrat"/>
              <a:cs typeface="Montserrat"/>
              <a:sym typeface="Montserrat"/>
            </a:endParaRPr>
          </a:p>
        </p:txBody>
      </p:sp>
      <p:pic>
        <p:nvPicPr>
          <p:cNvPr id="2" name="Imagen 1"/>
          <p:cNvPicPr>
            <a:picLocks noChangeAspect="1"/>
          </p:cNvPicPr>
          <p:nvPr/>
        </p:nvPicPr>
        <p:blipFill>
          <a:blip r:embed="rId3"/>
          <a:stretch>
            <a:fillRect/>
          </a:stretch>
        </p:blipFill>
        <p:spPr>
          <a:xfrm>
            <a:off x="427800" y="2745471"/>
            <a:ext cx="5036820" cy="1789769"/>
          </a:xfrm>
          <a:prstGeom prst="rect">
            <a:avLst/>
          </a:prstGeom>
        </p:spPr>
      </p:pic>
    </p:spTree>
    <p:extLst>
      <p:ext uri="{BB962C8B-B14F-4D97-AF65-F5344CB8AC3E}">
        <p14:creationId xmlns:p14="http://schemas.microsoft.com/office/powerpoint/2010/main" val="8650143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7"/>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No te olvides de dar el presente</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8"/>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Recordá: </a:t>
            </a:r>
            <a:endParaRPr/>
          </a:p>
          <a:p>
            <a:pPr marL="457200" lvl="0" indent="-431800" algn="l" rtl="0">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spcBef>
                <a:spcPts val="0"/>
              </a:spcBef>
              <a:spcAft>
                <a:spcPts val="0"/>
              </a:spcAft>
              <a:buNone/>
            </a:pPr>
            <a:endParaRPr sz="3200"/>
          </a:p>
          <a:p>
            <a:pPr marL="0" lvl="0" indent="0" algn="l" rtl="0">
              <a:spcBef>
                <a:spcPts val="0"/>
              </a:spcBef>
              <a:spcAft>
                <a:spcPts val="0"/>
              </a:spcAft>
              <a:buNone/>
            </a:pPr>
            <a:r>
              <a:rPr lang="es" sz="3200"/>
              <a:t>Todo en el Aula Virtual.</a:t>
            </a:r>
            <a:endParaRPr sz="32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7" name="Google Shape;157;p18"/>
          <p:cNvSpPr txBox="1">
            <a:spLocks noGrp="1"/>
          </p:cNvSpPr>
          <p:nvPr>
            <p:ph type="title" idx="3"/>
          </p:nvPr>
        </p:nvSpPr>
        <p:spPr>
          <a:xfrm>
            <a:off x="4039950" y="1164225"/>
            <a:ext cx="911700" cy="300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sz="1300" dirty="0"/>
              <a:t>Clase</a:t>
            </a:r>
            <a:r>
              <a:rPr lang="es" dirty="0"/>
              <a:t> </a:t>
            </a:r>
            <a:r>
              <a:rPr lang="es" dirty="0" smtClean="0"/>
              <a:t>18</a:t>
            </a:r>
            <a:endParaRPr dirty="0"/>
          </a:p>
        </p:txBody>
      </p:sp>
      <p:sp>
        <p:nvSpPr>
          <p:cNvPr id="158" name="Google Shape;158;p18"/>
          <p:cNvSpPr txBox="1">
            <a:spLocks noGrp="1"/>
          </p:cNvSpPr>
          <p:nvPr>
            <p:ph type="title" idx="4"/>
          </p:nvPr>
        </p:nvSpPr>
        <p:spPr>
          <a:xfrm>
            <a:off x="6877450" y="1164225"/>
            <a:ext cx="911700" cy="300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sz="1300" dirty="0" smtClean="0"/>
              <a:t>Proximo</a:t>
            </a:r>
            <a:endParaRPr dirty="0"/>
          </a:p>
        </p:txBody>
      </p:sp>
      <p:sp>
        <p:nvSpPr>
          <p:cNvPr id="8" name="Google Shape;156;p18"/>
          <p:cNvSpPr txBox="1">
            <a:spLocks/>
          </p:cNvSpPr>
          <p:nvPr/>
        </p:nvSpPr>
        <p:spPr>
          <a:xfrm>
            <a:off x="406945" y="2205825"/>
            <a:ext cx="2397900" cy="2075700"/>
          </a:xfrm>
          <a:prstGeom prst="rect">
            <a:avLst/>
          </a:prstGeom>
          <a:solidFill>
            <a:schemeClr val="tx2">
              <a:lumMod val="90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000"/>
              <a:buFont typeface="Montserrat"/>
              <a:buNone/>
              <a:defRPr sz="10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s-ES" b="1" dirty="0"/>
              <a:t>Diccionarios</a:t>
            </a:r>
          </a:p>
          <a:p>
            <a:pPr marL="165100" lvl="0"/>
            <a:endParaRPr lang="es-ES" dirty="0"/>
          </a:p>
          <a:p>
            <a:pPr marL="457200" lvl="0" indent="-292100">
              <a:buChar char="●"/>
            </a:pPr>
            <a:r>
              <a:rPr lang="es-AR" dirty="0"/>
              <a:t>Características</a:t>
            </a:r>
            <a:endParaRPr lang="es-ES" dirty="0"/>
          </a:p>
          <a:p>
            <a:pPr marL="457200" lvl="0" indent="-292100">
              <a:buChar char="●"/>
            </a:pPr>
            <a:r>
              <a:rPr lang="es-AR" dirty="0"/>
              <a:t>Creación</a:t>
            </a:r>
          </a:p>
          <a:p>
            <a:pPr marL="457200" lvl="0" indent="-292100">
              <a:buChar char="●"/>
            </a:pPr>
            <a:r>
              <a:rPr lang="es-ES" dirty="0"/>
              <a:t>Iteración</a:t>
            </a:r>
          </a:p>
          <a:p>
            <a:pPr marL="457200" lvl="0" indent="-292100">
              <a:buChar char="●"/>
            </a:pPr>
            <a:r>
              <a:rPr lang="es-ES" dirty="0"/>
              <a:t>Operaciones básicas</a:t>
            </a:r>
          </a:p>
        </p:txBody>
      </p:sp>
      <p:sp>
        <p:nvSpPr>
          <p:cNvPr id="3" name="Elipse 2"/>
          <p:cNvSpPr/>
          <p:nvPr/>
        </p:nvSpPr>
        <p:spPr>
          <a:xfrm>
            <a:off x="1015788" y="736284"/>
            <a:ext cx="1180214" cy="1156481"/>
          </a:xfrm>
          <a:prstGeom prst="ellipse">
            <a:avLst/>
          </a:prstGeom>
          <a:solidFill>
            <a:schemeClr val="tx2"/>
          </a:solidFill>
          <a:ln>
            <a:solidFill>
              <a:srgbClr val="FFC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1" name="Google Shape;158;p18"/>
          <p:cNvSpPr txBox="1">
            <a:spLocks/>
          </p:cNvSpPr>
          <p:nvPr/>
        </p:nvSpPr>
        <p:spPr>
          <a:xfrm>
            <a:off x="1150045" y="1192209"/>
            <a:ext cx="911700" cy="30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33333"/>
              </a:buClr>
              <a:buSzPts val="1400"/>
              <a:buFont typeface="Montserrat"/>
              <a:buNone/>
              <a:defRPr sz="1400" b="1" i="0" u="none" strike="noStrike" cap="none">
                <a:solidFill>
                  <a:srgbClr val="333333"/>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1200" dirty="0" err="1" smtClean="0"/>
              <a:t>Clase</a:t>
            </a:r>
            <a:r>
              <a:rPr lang="en-GB" sz="1200" dirty="0" smtClean="0"/>
              <a:t> 17</a:t>
            </a:r>
            <a:endParaRPr lang="en-GB" sz="1200" dirty="0"/>
          </a:p>
        </p:txBody>
      </p:sp>
      <p:sp>
        <p:nvSpPr>
          <p:cNvPr id="12" name="Google Shape;156;p18"/>
          <p:cNvSpPr txBox="1">
            <a:spLocks/>
          </p:cNvSpPr>
          <p:nvPr/>
        </p:nvSpPr>
        <p:spPr>
          <a:xfrm>
            <a:off x="3270647" y="2205825"/>
            <a:ext cx="2397900" cy="2075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000"/>
              <a:buFont typeface="Montserrat"/>
              <a:buNone/>
              <a:defRPr sz="10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s-ES" b="1" dirty="0" smtClean="0"/>
              <a:t>Funciones</a:t>
            </a:r>
            <a:endParaRPr lang="es-ES" b="1" dirty="0"/>
          </a:p>
          <a:p>
            <a:pPr marL="165100" lvl="0"/>
            <a:endParaRPr lang="es-ES" dirty="0"/>
          </a:p>
          <a:p>
            <a:pPr marL="457200" lvl="0" indent="-292100">
              <a:buChar char="●"/>
            </a:pPr>
            <a:r>
              <a:rPr lang="es-AR" dirty="0" smtClean="0"/>
              <a:t>Definición</a:t>
            </a:r>
            <a:endParaRPr lang="es-ES" dirty="0"/>
          </a:p>
          <a:p>
            <a:pPr marL="457200" lvl="0" indent="-292100">
              <a:buChar char="●"/>
            </a:pPr>
            <a:r>
              <a:rPr lang="es-AR" dirty="0" smtClean="0"/>
              <a:t>Parámetros y argumentos</a:t>
            </a:r>
          </a:p>
          <a:p>
            <a:pPr marL="457200" lvl="0" indent="-292100">
              <a:buChar char="●"/>
            </a:pPr>
            <a:r>
              <a:rPr lang="es-ES" dirty="0" smtClean="0"/>
              <a:t>Tipos de argumentos</a:t>
            </a:r>
          </a:p>
          <a:p>
            <a:pPr marL="457200" lvl="0" indent="-292100">
              <a:buChar char="●"/>
            </a:pPr>
            <a:endParaRPr lang="es-ES" dirty="0"/>
          </a:p>
          <a:p>
            <a:pPr marL="165100" lvl="0"/>
            <a:endParaRPr lang="es-AR" dirty="0"/>
          </a:p>
        </p:txBody>
      </p:sp>
      <p:sp>
        <p:nvSpPr>
          <p:cNvPr id="9" name="Google Shape;156;p18"/>
          <p:cNvSpPr txBox="1">
            <a:spLocks/>
          </p:cNvSpPr>
          <p:nvPr/>
        </p:nvSpPr>
        <p:spPr>
          <a:xfrm>
            <a:off x="6134350" y="2154215"/>
            <a:ext cx="2397900" cy="2075700"/>
          </a:xfrm>
          <a:prstGeom prst="rect">
            <a:avLst/>
          </a:prstGeom>
          <a:solidFill>
            <a:schemeClr val="tx2">
              <a:lumMod val="90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000"/>
              <a:buFont typeface="Montserrat"/>
              <a:buNone/>
              <a:defRPr sz="10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ctrTitle"/>
          </p:nvPr>
        </p:nvSpPr>
        <p:spPr>
          <a:xfrm>
            <a:off x="550375" y="597876"/>
            <a:ext cx="8043300" cy="635564"/>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s-ES" sz="3200" dirty="0" smtClean="0"/>
              <a:t>Funciones</a:t>
            </a:r>
            <a:endParaRPr sz="3200" dirty="0"/>
          </a:p>
        </p:txBody>
      </p:sp>
      <p:sp>
        <p:nvSpPr>
          <p:cNvPr id="164" name="Google Shape;164;p19"/>
          <p:cNvSpPr txBox="1">
            <a:spLocks noGrp="1"/>
          </p:cNvSpPr>
          <p:nvPr>
            <p:ph type="subTitle" idx="1"/>
          </p:nvPr>
        </p:nvSpPr>
        <p:spPr>
          <a:xfrm>
            <a:off x="550375" y="2013890"/>
            <a:ext cx="8043300" cy="1017698"/>
          </a:xfrm>
          <a:prstGeom prst="rect">
            <a:avLst/>
          </a:prstGeom>
        </p:spPr>
        <p:txBody>
          <a:bodyPr spcFirstLastPara="1" wrap="square" lIns="91425" tIns="91425" rIns="91425" bIns="91425" anchor="t" anchorCtr="0">
            <a:normAutofit/>
          </a:bodyPr>
          <a:lstStyle/>
          <a:p>
            <a:pPr marL="0" lvl="0" indent="0"/>
            <a:r>
              <a:rPr lang="es-ES" sz="1600" dirty="0">
                <a:latin typeface="Montserrat"/>
                <a:ea typeface="Montserrat"/>
                <a:cs typeface="Montserrat"/>
              </a:rPr>
              <a:t>Una </a:t>
            </a:r>
            <a:r>
              <a:rPr lang="es-ES" sz="1600" dirty="0" smtClean="0">
                <a:latin typeface="Montserrat"/>
                <a:ea typeface="Montserrat"/>
                <a:cs typeface="Montserrat"/>
              </a:rPr>
              <a:t>función </a:t>
            </a:r>
            <a:r>
              <a:rPr lang="es-ES" sz="1600" dirty="0">
                <a:latin typeface="Montserrat"/>
                <a:ea typeface="Montserrat"/>
                <a:cs typeface="Montserrat"/>
              </a:rPr>
              <a:t>permite definir un bloque de código reutilizable que se puede ejecutar muchas veces dentro </a:t>
            </a:r>
            <a:r>
              <a:rPr lang="es-ES" sz="1600" dirty="0" smtClean="0">
                <a:latin typeface="Montserrat"/>
                <a:ea typeface="Montserrat"/>
                <a:cs typeface="Montserrat"/>
              </a:rPr>
              <a:t>de un </a:t>
            </a:r>
            <a:r>
              <a:rPr lang="es-ES" sz="1600" dirty="0">
                <a:latin typeface="Montserrat"/>
                <a:ea typeface="Montserrat"/>
                <a:cs typeface="Montserrat"/>
              </a:rPr>
              <a:t>programa</a:t>
            </a:r>
            <a:r>
              <a:rPr lang="es-ES" sz="1600" dirty="0" smtClean="0">
                <a:latin typeface="Montserrat"/>
                <a:ea typeface="Montserrat"/>
                <a:cs typeface="Montserrat"/>
              </a:rPr>
              <a:t>.</a:t>
            </a:r>
            <a:endParaRPr lang="es-ES" dirty="0"/>
          </a:p>
        </p:txBody>
      </p:sp>
    </p:spTree>
    <p:extLst>
      <p:ext uri="{BB962C8B-B14F-4D97-AF65-F5344CB8AC3E}">
        <p14:creationId xmlns:p14="http://schemas.microsoft.com/office/powerpoint/2010/main" val="1949810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smtClean="0"/>
              <a:t>Funciones</a:t>
            </a:r>
            <a:endParaRPr dirty="0"/>
          </a:p>
        </p:txBody>
      </p:sp>
      <p:sp>
        <p:nvSpPr>
          <p:cNvPr id="4" name="CuadroTexto 3"/>
          <p:cNvSpPr txBox="1"/>
          <p:nvPr/>
        </p:nvSpPr>
        <p:spPr>
          <a:xfrm>
            <a:off x="642810" y="1268598"/>
            <a:ext cx="7840980" cy="2031325"/>
          </a:xfrm>
          <a:prstGeom prst="rect">
            <a:avLst/>
          </a:prstGeom>
          <a:noFill/>
        </p:spPr>
        <p:txBody>
          <a:bodyPr wrap="square" rtlCol="0">
            <a:spAutoFit/>
          </a:bodyPr>
          <a:lstStyle/>
          <a:p>
            <a:pPr>
              <a:buClr>
                <a:schemeClr val="accent1">
                  <a:lumMod val="75000"/>
                </a:schemeClr>
              </a:buClr>
            </a:pPr>
            <a:r>
              <a:rPr lang="es-ES" dirty="0" smtClean="0">
                <a:solidFill>
                  <a:schemeClr val="dk2"/>
                </a:solidFill>
                <a:latin typeface="Montserrat"/>
                <a:ea typeface="Montserrat"/>
                <a:cs typeface="Montserrat"/>
              </a:rPr>
              <a:t>Ya venimos trabajando con varias funciones propias de Python, como:</a:t>
            </a:r>
          </a:p>
          <a:p>
            <a:pPr>
              <a:buClr>
                <a:schemeClr val="accent1">
                  <a:lumMod val="75000"/>
                </a:schemeClr>
              </a:buClr>
            </a:pPr>
            <a:endParaRPr lang="es-ES" dirty="0">
              <a:solidFill>
                <a:schemeClr val="dk2"/>
              </a:solidFill>
              <a:latin typeface="Montserrat"/>
              <a:ea typeface="Montserrat"/>
              <a:cs typeface="Montserrat"/>
            </a:endParaRPr>
          </a:p>
          <a:p>
            <a:pPr marL="285750" indent="-285750">
              <a:buClr>
                <a:schemeClr val="accent1">
                  <a:lumMod val="75000"/>
                </a:schemeClr>
              </a:buClr>
              <a:buFont typeface="Wingdings" panose="05000000000000000000" pitchFamily="2" charset="2"/>
              <a:buChar char="Ø"/>
            </a:pPr>
            <a:r>
              <a:rPr lang="es-ES" dirty="0" err="1">
                <a:solidFill>
                  <a:schemeClr val="dk2"/>
                </a:solidFill>
                <a:latin typeface="Montserrat"/>
                <a:ea typeface="Montserrat"/>
                <a:cs typeface="Montserrat"/>
              </a:rPr>
              <a:t>p</a:t>
            </a:r>
            <a:r>
              <a:rPr lang="es-ES" dirty="0" err="1" smtClean="0">
                <a:solidFill>
                  <a:schemeClr val="dk2"/>
                </a:solidFill>
                <a:latin typeface="Montserrat"/>
                <a:ea typeface="Montserrat"/>
                <a:cs typeface="Montserrat"/>
              </a:rPr>
              <a:t>rint</a:t>
            </a:r>
            <a:r>
              <a:rPr lang="es-ES" dirty="0" smtClean="0">
                <a:solidFill>
                  <a:schemeClr val="dk2"/>
                </a:solidFill>
                <a:latin typeface="Montserrat"/>
                <a:ea typeface="Montserrat"/>
                <a:cs typeface="Montserrat"/>
              </a:rPr>
              <a:t>()</a:t>
            </a:r>
          </a:p>
          <a:p>
            <a:pPr>
              <a:buClr>
                <a:schemeClr val="accent1">
                  <a:lumMod val="75000"/>
                </a:schemeClr>
              </a:buClr>
            </a:pPr>
            <a:endParaRPr lang="es-ES" dirty="0" smtClean="0">
              <a:solidFill>
                <a:schemeClr val="dk2"/>
              </a:solidFill>
              <a:latin typeface="Montserrat"/>
              <a:ea typeface="Montserrat"/>
              <a:cs typeface="Montserrat"/>
            </a:endParaRPr>
          </a:p>
          <a:p>
            <a:pPr marL="285750" indent="-285750">
              <a:buClr>
                <a:schemeClr val="accent1">
                  <a:lumMod val="75000"/>
                </a:schemeClr>
              </a:buClr>
              <a:buFont typeface="Wingdings" panose="05000000000000000000" pitchFamily="2" charset="2"/>
              <a:buChar char="Ø"/>
            </a:pPr>
            <a:r>
              <a:rPr lang="es-ES" dirty="0" smtClean="0">
                <a:solidFill>
                  <a:schemeClr val="dk2"/>
                </a:solidFill>
                <a:latin typeface="Montserrat"/>
                <a:ea typeface="Montserrat"/>
                <a:cs typeface="Montserrat"/>
              </a:rPr>
              <a:t>input()</a:t>
            </a:r>
          </a:p>
          <a:p>
            <a:pPr>
              <a:buClr>
                <a:schemeClr val="accent1">
                  <a:lumMod val="75000"/>
                </a:schemeClr>
              </a:buClr>
            </a:pPr>
            <a:endParaRPr lang="es-ES" dirty="0" smtClean="0">
              <a:solidFill>
                <a:schemeClr val="dk2"/>
              </a:solidFill>
              <a:latin typeface="Montserrat"/>
              <a:ea typeface="Montserrat"/>
              <a:cs typeface="Montserrat"/>
            </a:endParaRPr>
          </a:p>
          <a:p>
            <a:pPr marL="285750" indent="-285750">
              <a:buClr>
                <a:schemeClr val="accent1">
                  <a:lumMod val="75000"/>
                </a:schemeClr>
              </a:buClr>
              <a:buFont typeface="Wingdings" panose="05000000000000000000" pitchFamily="2" charset="2"/>
              <a:buChar char="Ø"/>
            </a:pPr>
            <a:r>
              <a:rPr lang="es-ES" dirty="0" err="1" smtClean="0">
                <a:solidFill>
                  <a:schemeClr val="dk2"/>
                </a:solidFill>
                <a:latin typeface="Montserrat"/>
                <a:ea typeface="Montserrat"/>
                <a:cs typeface="Montserrat"/>
              </a:rPr>
              <a:t>len</a:t>
            </a:r>
            <a:r>
              <a:rPr lang="es-ES" dirty="0" smtClean="0">
                <a:solidFill>
                  <a:schemeClr val="dk2"/>
                </a:solidFill>
                <a:latin typeface="Montserrat"/>
                <a:ea typeface="Montserrat"/>
                <a:cs typeface="Montserrat"/>
              </a:rPr>
              <a:t>()</a:t>
            </a:r>
          </a:p>
          <a:p>
            <a:pPr>
              <a:buClr>
                <a:schemeClr val="accent1">
                  <a:lumMod val="75000"/>
                </a:schemeClr>
              </a:buClr>
            </a:pPr>
            <a:endParaRPr lang="es-ES" dirty="0" smtClean="0">
              <a:solidFill>
                <a:schemeClr val="dk2"/>
              </a:solidFill>
              <a:latin typeface="Montserrat"/>
              <a:ea typeface="Montserrat"/>
              <a:cs typeface="Montserrat"/>
            </a:endParaRPr>
          </a:p>
          <a:p>
            <a:pPr marL="285750" indent="-285750">
              <a:buClr>
                <a:schemeClr val="accent1">
                  <a:lumMod val="75000"/>
                </a:schemeClr>
              </a:buClr>
              <a:buFont typeface="Wingdings" panose="05000000000000000000" pitchFamily="2" charset="2"/>
              <a:buChar char="Ø"/>
            </a:pPr>
            <a:r>
              <a:rPr lang="es-ES" dirty="0" err="1">
                <a:solidFill>
                  <a:schemeClr val="dk2"/>
                </a:solidFill>
                <a:latin typeface="Montserrat"/>
                <a:ea typeface="Montserrat"/>
                <a:cs typeface="Montserrat"/>
              </a:rPr>
              <a:t>t</a:t>
            </a:r>
            <a:r>
              <a:rPr lang="es-ES" dirty="0" err="1" smtClean="0">
                <a:solidFill>
                  <a:schemeClr val="dk2"/>
                </a:solidFill>
                <a:latin typeface="Montserrat"/>
                <a:ea typeface="Montserrat"/>
                <a:cs typeface="Montserrat"/>
              </a:rPr>
              <a:t>ype</a:t>
            </a:r>
            <a:r>
              <a:rPr lang="es-ES" dirty="0" smtClean="0">
                <a:solidFill>
                  <a:schemeClr val="dk2"/>
                </a:solidFill>
                <a:latin typeface="Montserrat"/>
                <a:ea typeface="Montserrat"/>
                <a:cs typeface="Montserrat"/>
              </a:rPr>
              <a:t>()</a:t>
            </a:r>
            <a:endParaRPr lang="es-ES" dirty="0">
              <a:solidFill>
                <a:schemeClr val="dk2"/>
              </a:solidFill>
              <a:latin typeface="Montserrat"/>
              <a:ea typeface="Montserrat"/>
              <a:cs typeface="Montserrat"/>
            </a:endParaRPr>
          </a:p>
        </p:txBody>
      </p:sp>
      <p:sp>
        <p:nvSpPr>
          <p:cNvPr id="5" name="CuadroTexto 4"/>
          <p:cNvSpPr txBox="1"/>
          <p:nvPr/>
        </p:nvSpPr>
        <p:spPr>
          <a:xfrm>
            <a:off x="642810" y="3583443"/>
            <a:ext cx="7840980" cy="738664"/>
          </a:xfrm>
          <a:prstGeom prst="rect">
            <a:avLst/>
          </a:prstGeom>
          <a:noFill/>
        </p:spPr>
        <p:txBody>
          <a:bodyPr wrap="square" rtlCol="0">
            <a:spAutoFit/>
          </a:bodyPr>
          <a:lstStyle/>
          <a:p>
            <a:pPr>
              <a:buClr>
                <a:schemeClr val="accent1">
                  <a:lumMod val="75000"/>
                </a:schemeClr>
              </a:buClr>
            </a:pPr>
            <a:r>
              <a:rPr lang="es-ES" dirty="0" smtClean="0">
                <a:solidFill>
                  <a:schemeClr val="dk2"/>
                </a:solidFill>
                <a:latin typeface="Montserrat"/>
                <a:ea typeface="Montserrat"/>
                <a:cs typeface="Montserrat"/>
              </a:rPr>
              <a:t>También podemos </a:t>
            </a:r>
            <a:r>
              <a:rPr lang="es-ES" dirty="0">
                <a:solidFill>
                  <a:schemeClr val="dk2"/>
                </a:solidFill>
                <a:latin typeface="Montserrat"/>
                <a:ea typeface="Montserrat"/>
                <a:cs typeface="Montserrat"/>
              </a:rPr>
              <a:t>definir </a:t>
            </a:r>
            <a:r>
              <a:rPr lang="es-ES" dirty="0" smtClean="0">
                <a:solidFill>
                  <a:schemeClr val="dk2"/>
                </a:solidFill>
                <a:latin typeface="Montserrat"/>
                <a:ea typeface="Montserrat"/>
                <a:cs typeface="Montserrat"/>
              </a:rPr>
              <a:t>nuestras </a:t>
            </a:r>
            <a:r>
              <a:rPr lang="es-ES" dirty="0">
                <a:solidFill>
                  <a:schemeClr val="dk2"/>
                </a:solidFill>
                <a:latin typeface="Montserrat"/>
                <a:ea typeface="Montserrat"/>
                <a:cs typeface="Montserrat"/>
              </a:rPr>
              <a:t>propias funciones para usar en </a:t>
            </a:r>
            <a:r>
              <a:rPr lang="es-ES" dirty="0" smtClean="0">
                <a:solidFill>
                  <a:schemeClr val="dk2"/>
                </a:solidFill>
                <a:latin typeface="Montserrat"/>
                <a:ea typeface="Montserrat"/>
                <a:cs typeface="Montserrat"/>
              </a:rPr>
              <a:t>nuestros proyectos.</a:t>
            </a:r>
          </a:p>
          <a:p>
            <a:pPr>
              <a:buClr>
                <a:schemeClr val="accent1">
                  <a:lumMod val="75000"/>
                </a:schemeClr>
              </a:buClr>
            </a:pPr>
            <a:endParaRPr lang="es-ES" dirty="0">
              <a:solidFill>
                <a:schemeClr val="dk2"/>
              </a:solidFill>
              <a:latin typeface="Montserrat"/>
              <a:ea typeface="Montserrat"/>
              <a:cs typeface="Montserrat"/>
            </a:endParaRPr>
          </a:p>
        </p:txBody>
      </p:sp>
    </p:spTree>
    <p:extLst>
      <p:ext uri="{BB962C8B-B14F-4D97-AF65-F5344CB8AC3E}">
        <p14:creationId xmlns:p14="http://schemas.microsoft.com/office/powerpoint/2010/main" val="2411350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311700" y="597425"/>
            <a:ext cx="8503200" cy="46219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smtClean="0"/>
              <a:t>Definición</a:t>
            </a:r>
            <a:endParaRPr dirty="0"/>
          </a:p>
        </p:txBody>
      </p:sp>
      <p:pic>
        <p:nvPicPr>
          <p:cNvPr id="2" name="Imagen 1"/>
          <p:cNvPicPr>
            <a:picLocks noChangeAspect="1"/>
          </p:cNvPicPr>
          <p:nvPr/>
        </p:nvPicPr>
        <p:blipFill>
          <a:blip r:embed="rId3"/>
          <a:stretch>
            <a:fillRect/>
          </a:stretch>
        </p:blipFill>
        <p:spPr>
          <a:xfrm>
            <a:off x="2004646" y="1059621"/>
            <a:ext cx="5915465" cy="3612051"/>
          </a:xfrm>
          <a:prstGeom prst="rect">
            <a:avLst/>
          </a:prstGeom>
        </p:spPr>
      </p:pic>
    </p:spTree>
    <p:extLst>
      <p:ext uri="{BB962C8B-B14F-4D97-AF65-F5344CB8AC3E}">
        <p14:creationId xmlns:p14="http://schemas.microsoft.com/office/powerpoint/2010/main" val="2779761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lvl="0"/>
            <a:r>
              <a:rPr lang="es" dirty="0"/>
              <a:t>Definición</a:t>
            </a:r>
            <a:endParaRPr dirty="0"/>
          </a:p>
        </p:txBody>
      </p:sp>
      <p:sp>
        <p:nvSpPr>
          <p:cNvPr id="4" name="CuadroTexto 3"/>
          <p:cNvSpPr txBox="1"/>
          <p:nvPr/>
        </p:nvSpPr>
        <p:spPr>
          <a:xfrm>
            <a:off x="642810" y="1170125"/>
            <a:ext cx="7840980" cy="1169551"/>
          </a:xfrm>
          <a:prstGeom prst="rect">
            <a:avLst/>
          </a:prstGeom>
          <a:noFill/>
        </p:spPr>
        <p:txBody>
          <a:bodyPr wrap="square" rtlCol="0">
            <a:spAutoFit/>
          </a:bodyPr>
          <a:lstStyle/>
          <a:p>
            <a:pPr>
              <a:buClr>
                <a:schemeClr val="accent1">
                  <a:lumMod val="75000"/>
                </a:schemeClr>
              </a:buClr>
            </a:pPr>
            <a:r>
              <a:rPr lang="es-ES" dirty="0" smtClean="0">
                <a:solidFill>
                  <a:schemeClr val="dk2"/>
                </a:solidFill>
                <a:latin typeface="Montserrat"/>
                <a:ea typeface="Montserrat"/>
                <a:cs typeface="Montserrat"/>
              </a:rPr>
              <a:t>Las funciones pueden tener parámetros o no, como también pueden devolver un valor o nada.</a:t>
            </a:r>
          </a:p>
          <a:p>
            <a:pPr>
              <a:buClr>
                <a:schemeClr val="accent1">
                  <a:lumMod val="75000"/>
                </a:schemeClr>
              </a:buClr>
            </a:pPr>
            <a:r>
              <a:rPr lang="es-ES" dirty="0" smtClean="0">
                <a:solidFill>
                  <a:schemeClr val="dk2"/>
                </a:solidFill>
                <a:latin typeface="Montserrat"/>
                <a:ea typeface="Montserrat"/>
                <a:cs typeface="Montserrat"/>
              </a:rPr>
              <a:t>Para que la función ejecute el código que tiene dentro, debemos llamarla o invocarla, lo mismo que veníamos realizando con mas de una función propia de Python.</a:t>
            </a:r>
          </a:p>
          <a:p>
            <a:pPr>
              <a:buClr>
                <a:schemeClr val="accent1">
                  <a:lumMod val="75000"/>
                </a:schemeClr>
              </a:buClr>
            </a:pPr>
            <a:r>
              <a:rPr lang="es-ES" dirty="0" smtClean="0">
                <a:solidFill>
                  <a:schemeClr val="dk2"/>
                </a:solidFill>
                <a:latin typeface="Montserrat"/>
                <a:ea typeface="Montserrat"/>
                <a:cs typeface="Montserrat"/>
              </a:rPr>
              <a:t>Veamos un ejemplo simple: </a:t>
            </a:r>
          </a:p>
        </p:txBody>
      </p:sp>
      <p:pic>
        <p:nvPicPr>
          <p:cNvPr id="2" name="Imagen 1"/>
          <p:cNvPicPr>
            <a:picLocks noChangeAspect="1"/>
          </p:cNvPicPr>
          <p:nvPr/>
        </p:nvPicPr>
        <p:blipFill>
          <a:blip r:embed="rId3"/>
          <a:stretch>
            <a:fillRect/>
          </a:stretch>
        </p:blipFill>
        <p:spPr>
          <a:xfrm>
            <a:off x="875348" y="2438149"/>
            <a:ext cx="4203090" cy="2194534"/>
          </a:xfrm>
          <a:prstGeom prst="rect">
            <a:avLst/>
          </a:prstGeom>
        </p:spPr>
      </p:pic>
      <p:pic>
        <p:nvPicPr>
          <p:cNvPr id="3" name="Imagen 2"/>
          <p:cNvPicPr>
            <a:picLocks noChangeAspect="1"/>
          </p:cNvPicPr>
          <p:nvPr/>
        </p:nvPicPr>
        <p:blipFill>
          <a:blip r:embed="rId4"/>
          <a:stretch>
            <a:fillRect/>
          </a:stretch>
        </p:blipFill>
        <p:spPr>
          <a:xfrm>
            <a:off x="6104646" y="3158315"/>
            <a:ext cx="1619250" cy="428625"/>
          </a:xfrm>
          <a:prstGeom prst="rect">
            <a:avLst/>
          </a:prstGeom>
        </p:spPr>
      </p:pic>
      <p:sp>
        <p:nvSpPr>
          <p:cNvPr id="7" name="CuadroTexto 6"/>
          <p:cNvSpPr txBox="1"/>
          <p:nvPr/>
        </p:nvSpPr>
        <p:spPr>
          <a:xfrm>
            <a:off x="5623753" y="2536622"/>
            <a:ext cx="2581036" cy="461665"/>
          </a:xfrm>
          <a:prstGeom prst="rect">
            <a:avLst/>
          </a:prstGeom>
          <a:noFill/>
        </p:spPr>
        <p:txBody>
          <a:bodyPr wrap="square" rtlCol="0">
            <a:spAutoFit/>
          </a:bodyPr>
          <a:lstStyle/>
          <a:p>
            <a:pPr>
              <a:buClr>
                <a:schemeClr val="accent1">
                  <a:lumMod val="75000"/>
                </a:schemeClr>
              </a:buClr>
            </a:pPr>
            <a:r>
              <a:rPr lang="es-ES" sz="1200" b="1" dirty="0" smtClean="0">
                <a:solidFill>
                  <a:schemeClr val="accent1"/>
                </a:solidFill>
                <a:latin typeface="Montserrat"/>
                <a:ea typeface="Montserrat"/>
                <a:cs typeface="Montserrat"/>
              </a:rPr>
              <a:t>Resultado luego de llamar la función </a:t>
            </a:r>
          </a:p>
        </p:txBody>
      </p:sp>
    </p:spTree>
    <p:extLst>
      <p:ext uri="{BB962C8B-B14F-4D97-AF65-F5344CB8AC3E}">
        <p14:creationId xmlns:p14="http://schemas.microsoft.com/office/powerpoint/2010/main" val="1541595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smtClean="0"/>
              <a:t>Reglas para el nombre</a:t>
            </a:r>
            <a:endParaRPr dirty="0"/>
          </a:p>
        </p:txBody>
      </p:sp>
      <p:sp>
        <p:nvSpPr>
          <p:cNvPr id="6" name="Rectángulo 5"/>
          <p:cNvSpPr/>
          <p:nvPr/>
        </p:nvSpPr>
        <p:spPr>
          <a:xfrm>
            <a:off x="766689" y="1511611"/>
            <a:ext cx="8102991" cy="7615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Clr>
                <a:srgbClr val="00A933"/>
              </a:buClr>
              <a:buSzPct val="75000"/>
            </a:pPr>
            <a:r>
              <a:rPr lang="es-AR" sz="1800" dirty="0" smtClean="0">
                <a:solidFill>
                  <a:schemeClr val="dk2"/>
                </a:solidFill>
                <a:latin typeface="Montserrat"/>
                <a:ea typeface="Montserrat"/>
                <a:cs typeface="Montserrat"/>
                <a:sym typeface="Montserrat"/>
              </a:rPr>
              <a:t>Las reglas para el </a:t>
            </a:r>
            <a:r>
              <a:rPr lang="es-AR" sz="1800" b="1" dirty="0" smtClean="0">
                <a:solidFill>
                  <a:schemeClr val="dk2"/>
                </a:solidFill>
                <a:latin typeface="Montserrat"/>
                <a:ea typeface="Montserrat"/>
                <a:cs typeface="Montserrat"/>
                <a:sym typeface="Montserrat"/>
              </a:rPr>
              <a:t>nombre de una función </a:t>
            </a:r>
            <a:r>
              <a:rPr lang="es-AR" sz="1800" dirty="0">
                <a:solidFill>
                  <a:schemeClr val="dk2"/>
                </a:solidFill>
                <a:latin typeface="Montserrat"/>
                <a:ea typeface="Montserrat"/>
                <a:cs typeface="Montserrat"/>
                <a:sym typeface="Montserrat"/>
              </a:rPr>
              <a:t>son las mismas que para la de una variable, y por ello refrescamos lo siguiente:</a:t>
            </a:r>
          </a:p>
          <a:p>
            <a:pPr marL="216000" indent="-216000">
              <a:lnSpc>
                <a:spcPct val="100000"/>
              </a:lnSpc>
              <a:buClr>
                <a:srgbClr val="00A933"/>
              </a:buClr>
              <a:buSzPct val="75000"/>
              <a:buFont typeface="Wingdings" charset="2"/>
              <a:buChar char=""/>
            </a:pPr>
            <a:endParaRPr lang="es-AR" sz="1800" dirty="0">
              <a:solidFill>
                <a:schemeClr val="dk2"/>
              </a:solidFill>
              <a:latin typeface="Montserrat"/>
              <a:ea typeface="Montserrat"/>
              <a:cs typeface="Montserrat"/>
              <a:sym typeface="Montserrat"/>
            </a:endParaRPr>
          </a:p>
        </p:txBody>
      </p:sp>
      <p:sp>
        <p:nvSpPr>
          <p:cNvPr id="2" name="CuadroTexto 1"/>
          <p:cNvSpPr txBox="1"/>
          <p:nvPr/>
        </p:nvSpPr>
        <p:spPr>
          <a:xfrm>
            <a:off x="1131570" y="2614642"/>
            <a:ext cx="7166610" cy="1477328"/>
          </a:xfrm>
          <a:prstGeom prst="rect">
            <a:avLst/>
          </a:prstGeom>
          <a:noFill/>
        </p:spPr>
        <p:txBody>
          <a:bodyPr wrap="square" rtlCol="0">
            <a:spAutoFit/>
          </a:bodyPr>
          <a:lstStyle/>
          <a:p>
            <a:pPr marL="285750" indent="-285750">
              <a:buClr>
                <a:schemeClr val="accent1">
                  <a:lumMod val="75000"/>
                </a:schemeClr>
              </a:buClr>
              <a:buFont typeface="Wingdings" panose="05000000000000000000" pitchFamily="2" charset="2"/>
              <a:buChar char="Ø"/>
            </a:pPr>
            <a:r>
              <a:rPr lang="es-ES" sz="1800" dirty="0">
                <a:solidFill>
                  <a:schemeClr val="dk2"/>
                </a:solidFill>
                <a:latin typeface="Montserrat"/>
                <a:ea typeface="Montserrat"/>
                <a:cs typeface="Montserrat"/>
              </a:rPr>
              <a:t>El nombre debe comenzar con una letra</a:t>
            </a:r>
          </a:p>
          <a:p>
            <a:pPr marL="285750" indent="-285750">
              <a:buClr>
                <a:schemeClr val="accent1">
                  <a:lumMod val="75000"/>
                </a:schemeClr>
              </a:buClr>
              <a:buFont typeface="Wingdings" panose="05000000000000000000" pitchFamily="2" charset="2"/>
              <a:buChar char="Ø"/>
            </a:pPr>
            <a:r>
              <a:rPr lang="es-ES" sz="1800" dirty="0">
                <a:solidFill>
                  <a:schemeClr val="dk2"/>
                </a:solidFill>
                <a:latin typeface="Montserrat"/>
                <a:ea typeface="Montserrat"/>
                <a:cs typeface="Montserrat"/>
              </a:rPr>
              <a:t>Puede contener letras, números y </a:t>
            </a:r>
            <a:r>
              <a:rPr lang="es-ES" sz="1800" dirty="0" smtClean="0">
                <a:solidFill>
                  <a:schemeClr val="dk2"/>
                </a:solidFill>
                <a:latin typeface="Montserrat"/>
                <a:ea typeface="Montserrat"/>
                <a:cs typeface="Montserrat"/>
              </a:rPr>
              <a:t>guiones </a:t>
            </a:r>
            <a:r>
              <a:rPr lang="es-ES" sz="1800" dirty="0">
                <a:solidFill>
                  <a:schemeClr val="dk2"/>
                </a:solidFill>
                <a:latin typeface="Montserrat"/>
                <a:ea typeface="Montserrat"/>
                <a:cs typeface="Montserrat"/>
              </a:rPr>
              <a:t>bajos</a:t>
            </a:r>
          </a:p>
          <a:p>
            <a:pPr marL="285750" indent="-285750">
              <a:buClr>
                <a:schemeClr val="accent1">
                  <a:lumMod val="75000"/>
                </a:schemeClr>
              </a:buClr>
              <a:buFont typeface="Wingdings" panose="05000000000000000000" pitchFamily="2" charset="2"/>
              <a:buChar char="Ø"/>
            </a:pPr>
            <a:r>
              <a:rPr lang="es-ES" sz="1800" dirty="0">
                <a:solidFill>
                  <a:schemeClr val="dk2"/>
                </a:solidFill>
                <a:latin typeface="Montserrat"/>
                <a:ea typeface="Montserrat"/>
                <a:cs typeface="Montserrat"/>
              </a:rPr>
              <a:t>No puede llamarse igual que una palabra reservada del lenguaje</a:t>
            </a:r>
          </a:p>
          <a:p>
            <a:pPr marL="285750" indent="-285750">
              <a:buClr>
                <a:schemeClr val="accent1">
                  <a:lumMod val="75000"/>
                </a:schemeClr>
              </a:buClr>
              <a:buFont typeface="Wingdings" panose="05000000000000000000" pitchFamily="2" charset="2"/>
              <a:buChar char="Ø"/>
            </a:pPr>
            <a:r>
              <a:rPr lang="es-ES" sz="1800" dirty="0">
                <a:solidFill>
                  <a:schemeClr val="dk2"/>
                </a:solidFill>
                <a:latin typeface="Montserrat"/>
                <a:ea typeface="Montserrat"/>
                <a:cs typeface="Montserrat"/>
              </a:rPr>
              <a:t>No debe contener caracteres extraños ( “ñ”, acentos, </a:t>
            </a:r>
            <a:r>
              <a:rPr lang="es-ES" sz="1800" dirty="0" err="1">
                <a:solidFill>
                  <a:schemeClr val="dk2"/>
                </a:solidFill>
                <a:latin typeface="Montserrat"/>
                <a:ea typeface="Montserrat"/>
                <a:cs typeface="Montserrat"/>
              </a:rPr>
              <a:t>etc</a:t>
            </a:r>
            <a:r>
              <a:rPr lang="es-ES" sz="1800" dirty="0">
                <a:solidFill>
                  <a:schemeClr val="dk2"/>
                </a:solidFill>
                <a:latin typeface="Montserrat"/>
                <a:ea typeface="Montserrat"/>
                <a:cs typeface="Montserrat"/>
              </a:rPr>
              <a:t>)</a:t>
            </a:r>
            <a:endParaRPr lang="en-US" sz="1800" dirty="0">
              <a:solidFill>
                <a:schemeClr val="dk2"/>
              </a:solidFill>
              <a:latin typeface="Montserrat"/>
              <a:ea typeface="Montserrat"/>
              <a:cs typeface="Montserrat"/>
            </a:endParaRPr>
          </a:p>
        </p:txBody>
      </p:sp>
    </p:spTree>
    <p:extLst>
      <p:ext uri="{BB962C8B-B14F-4D97-AF65-F5344CB8AC3E}">
        <p14:creationId xmlns:p14="http://schemas.microsoft.com/office/powerpoint/2010/main" val="863793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ctrTitle"/>
          </p:nvPr>
        </p:nvSpPr>
        <p:spPr>
          <a:xfrm>
            <a:off x="550375" y="597876"/>
            <a:ext cx="8043300" cy="635564"/>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s-ES" sz="3200" dirty="0" err="1" smtClean="0"/>
              <a:t>Return</a:t>
            </a:r>
            <a:r>
              <a:rPr lang="es-ES" sz="3200" dirty="0" smtClean="0"/>
              <a:t> </a:t>
            </a:r>
            <a:endParaRPr sz="3200" dirty="0"/>
          </a:p>
        </p:txBody>
      </p:sp>
      <p:sp>
        <p:nvSpPr>
          <p:cNvPr id="164" name="Google Shape;164;p19"/>
          <p:cNvSpPr txBox="1">
            <a:spLocks noGrp="1"/>
          </p:cNvSpPr>
          <p:nvPr>
            <p:ph type="subTitle" idx="1"/>
          </p:nvPr>
        </p:nvSpPr>
        <p:spPr>
          <a:xfrm>
            <a:off x="550375" y="2013890"/>
            <a:ext cx="8043300" cy="1017698"/>
          </a:xfrm>
          <a:prstGeom prst="rect">
            <a:avLst/>
          </a:prstGeom>
        </p:spPr>
        <p:txBody>
          <a:bodyPr spcFirstLastPara="1" wrap="square" lIns="91425" tIns="91425" rIns="91425" bIns="91425" anchor="t" anchorCtr="0">
            <a:normAutofit/>
          </a:bodyPr>
          <a:lstStyle/>
          <a:p>
            <a:pPr marL="0" lvl="0" indent="0"/>
            <a:r>
              <a:rPr lang="es-ES" sz="1600" dirty="0" smtClean="0">
                <a:latin typeface="Montserrat"/>
                <a:ea typeface="Montserrat"/>
                <a:cs typeface="Montserrat"/>
              </a:rPr>
              <a:t>Las funciones pueden o no retornar un valor, si retornan un valor lo harán con la palabra reservada </a:t>
            </a:r>
            <a:r>
              <a:rPr lang="es-ES" sz="1600" b="1" dirty="0" err="1" smtClean="0">
                <a:latin typeface="Montserrat"/>
                <a:ea typeface="Montserrat"/>
                <a:cs typeface="Montserrat"/>
              </a:rPr>
              <a:t>return</a:t>
            </a:r>
            <a:endParaRPr lang="es-ES" sz="1600" b="1" dirty="0">
              <a:latin typeface="Montserrat"/>
              <a:ea typeface="Montserrat"/>
              <a:cs typeface="Montserrat"/>
            </a:endParaRPr>
          </a:p>
        </p:txBody>
      </p:sp>
    </p:spTree>
    <p:extLst>
      <p:ext uri="{BB962C8B-B14F-4D97-AF65-F5344CB8AC3E}">
        <p14:creationId xmlns:p14="http://schemas.microsoft.com/office/powerpoint/2010/main" val="1735973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2628</TotalTime>
  <Words>991</Words>
  <Application>Microsoft Office PowerPoint</Application>
  <PresentationFormat>Presentación en pantalla (16:9)</PresentationFormat>
  <Paragraphs>98</Paragraphs>
  <Slides>26</Slides>
  <Notes>26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Montserrat SemiBold</vt:lpstr>
      <vt:lpstr>Wingdings</vt:lpstr>
      <vt:lpstr>Montserrat</vt:lpstr>
      <vt:lpstr>Montserrat Medium</vt:lpstr>
      <vt:lpstr>Arial</vt:lpstr>
      <vt:lpstr>Simple Light</vt:lpstr>
      <vt:lpstr>Codo a Codo inicial Clase 18</vt:lpstr>
      <vt:lpstr>Les damos la bienvenida</vt:lpstr>
      <vt:lpstr>Clase 18</vt:lpstr>
      <vt:lpstr>Funciones</vt:lpstr>
      <vt:lpstr>Funciones</vt:lpstr>
      <vt:lpstr>Definición</vt:lpstr>
      <vt:lpstr>Definición</vt:lpstr>
      <vt:lpstr>Reglas para el nombre</vt:lpstr>
      <vt:lpstr>Return </vt:lpstr>
      <vt:lpstr>Función que no retorna un valor</vt:lpstr>
      <vt:lpstr>Función que retorna un valor</vt:lpstr>
      <vt:lpstr>Parámetros y argumentos</vt:lpstr>
      <vt:lpstr>Parámetros y argumentos.</vt:lpstr>
      <vt:lpstr>Tipos de argumentos</vt:lpstr>
      <vt:lpstr>Argumentos posicionales</vt:lpstr>
      <vt:lpstr>Argumentos nombrados</vt:lpstr>
      <vt:lpstr>Combinando argumentos</vt:lpstr>
      <vt:lpstr>Combinando argumentos</vt:lpstr>
      <vt:lpstr>Combinando argumentos</vt:lpstr>
      <vt:lpstr>Cantidad de argumentos</vt:lpstr>
      <vt:lpstr>Argumentos opcionales</vt:lpstr>
      <vt:lpstr>Argumentos por valor y referencia</vt:lpstr>
      <vt:lpstr>Argumentos por valor</vt:lpstr>
      <vt:lpstr>Argumentos por referencia</vt:lpstr>
      <vt:lpstr>No te olvides de dar el presente</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Codo a Codo inicial Clase 0</dc:title>
  <cp:lastModifiedBy>Quilmes Zarate</cp:lastModifiedBy>
  <cp:revision>210</cp:revision>
  <dcterms:modified xsi:type="dcterms:W3CDTF">2022-10-15T04:56:19Z</dcterms:modified>
</cp:coreProperties>
</file>