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SemiBold"/>
      <p:regular r:id="rId25"/>
      <p:bold r:id="rId26"/>
      <p:italic r:id="rId27"/>
      <p:boldItalic r:id="rId28"/>
    </p:embeddedFont>
    <p:embeddedFont>
      <p:font typeface="Roboto"/>
      <p:regular r:id="rId29"/>
      <p:bold r:id="rId30"/>
      <p:italic r:id="rId31"/>
      <p:boldItalic r:id="rId32"/>
    </p:embeddedFont>
    <p:embeddedFont>
      <p:font typeface="Montserrat"/>
      <p:regular r:id="rId33"/>
      <p:bold r:id="rId34"/>
      <p:italic r:id="rId35"/>
      <p:boldItalic r:id="rId36"/>
    </p:embeddedFont>
    <p:embeddedFont>
      <p:font typeface="Montserrat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SemiBold-bold.fntdata"/><Relationship Id="rId25" Type="http://schemas.openxmlformats.org/officeDocument/2006/relationships/font" Target="fonts/MontserratSemiBold-regular.fntdata"/><Relationship Id="rId28" Type="http://schemas.openxmlformats.org/officeDocument/2006/relationships/font" Target="fonts/MontserratSemiBold-boldItalic.fntdata"/><Relationship Id="rId27" Type="http://schemas.openxmlformats.org/officeDocument/2006/relationships/font" Target="fonts/Montserrat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MontserratMedium-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MontserratMedium-italic.fntdata"/><Relationship Id="rId16" Type="http://schemas.openxmlformats.org/officeDocument/2006/relationships/slide" Target="slides/slide11.xml"/><Relationship Id="rId38" Type="http://schemas.openxmlformats.org/officeDocument/2006/relationships/font" Target="fonts/Montserrat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9592eaf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9592eaf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9b1a16e36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9b1a16e36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9b1a16e36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9b1a16e36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b1a16e36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b1a16e36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9b1a16e3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9b1a16e36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9b1a16e36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9b1a16e36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49592eaf8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49592eaf8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ea8c8a2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ea8c8a2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49592eaf8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49592eaf8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49592eaf8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49592eaf8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49592eaf8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49592eaf8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9592eaf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9592eaf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9592eaf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49592eaf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9592eaf8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49592eaf8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9b1a16e36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9b1a16e36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9b1a16e3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9b1a16e3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9b1a16e36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9b1a16e36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b1a16e3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9b1a16e3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b1a16e36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9b1a16e36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9"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79"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p:nvPr>
            <p:ph type="title"/>
          </p:nvPr>
        </p:nvSpPr>
        <p:spPr>
          <a:xfrm>
            <a:off x="432025" y="187325"/>
            <a:ext cx="7982100" cy="497100"/>
          </a:xfrm>
          <a:prstGeom prst="rect">
            <a:avLst/>
          </a:prstGeom>
        </p:spPr>
        <p:txBody>
          <a:bodyPr anchorCtr="0" anchor="ctr" bIns="91425" lIns="91425" spcFirstLastPara="1" rIns="91425" wrap="square" tIns="91425">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11"/>
          <p:cNvSpPr txBox="1"/>
          <p:nvPr>
            <p:ph idx="1" type="body"/>
          </p:nvPr>
        </p:nvSpPr>
        <p:spPr>
          <a:xfrm>
            <a:off x="432025" y="847675"/>
            <a:ext cx="8280000" cy="3318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Font typeface="Montserrat"/>
              <a:buChar char="●"/>
              <a:defRPr>
                <a:latin typeface="Montserrat"/>
                <a:ea typeface="Montserrat"/>
                <a:cs typeface="Montserrat"/>
                <a:sym typeface="Montserrat"/>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87"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93" name="Shape 93"/>
        <p:cNvGrpSpPr/>
        <p:nvPr/>
      </p:nvGrpSpPr>
      <p:grpSpPr>
        <a:xfrm>
          <a:off x="0" y="0"/>
          <a:ext cx="0" cy="0"/>
          <a:chOff x="0" y="0"/>
          <a:chExt cx="0" cy="0"/>
        </a:xfrm>
      </p:grpSpPr>
      <p:sp>
        <p:nvSpPr>
          <p:cNvPr id="94" name="Google Shape;94;p1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95" name="Google Shape;95;p1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8" name="Google Shape;98;p1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9" name="Google Shape;99;p13"/>
          <p:cNvSpPr txBox="1"/>
          <p:nvPr>
            <p:ph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3"/>
          <p:cNvSpPr txBox="1"/>
          <p:nvPr>
            <p:ph idx="2" type="title"/>
          </p:nvPr>
        </p:nvSpPr>
        <p:spPr>
          <a:xfrm>
            <a:off x="6134350" y="2196275"/>
            <a:ext cx="2397900" cy="20757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3"/>
          <p:cNvSpPr txBox="1"/>
          <p:nvPr>
            <p:ph idx="3" type="title"/>
          </p:nvPr>
        </p:nvSpPr>
        <p:spPr>
          <a:xfrm>
            <a:off x="40399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3"/>
          <p:cNvSpPr txBox="1"/>
          <p:nvPr>
            <p:ph idx="4" type="title"/>
          </p:nvPr>
        </p:nvSpPr>
        <p:spPr>
          <a:xfrm>
            <a:off x="6877450" y="116422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3"/>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05" name="Google Shape;105;p13"/>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106" name="Google Shape;106;p1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107"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4" name="Google Shape;114;p14"/>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5" name="Google Shape;115;p14"/>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6" name="Google Shape;116;p14"/>
          <p:cNvSpPr txBox="1"/>
          <p:nvPr>
            <p:ph idx="3" type="title"/>
          </p:nvPr>
        </p:nvSpPr>
        <p:spPr>
          <a:xfrm>
            <a:off x="6877450" y="1159388"/>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7" name="Google Shape;117;p14"/>
          <p:cNvSpPr txBox="1"/>
          <p:nvPr>
            <p:ph idx="4"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14"/>
          <p:cNvSpPr txBox="1"/>
          <p:nvPr>
            <p:ph idx="5" type="title"/>
          </p:nvPr>
        </p:nvSpPr>
        <p:spPr>
          <a:xfrm>
            <a:off x="6130475" y="2159925"/>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1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3" name="Google Shape;123;p14"/>
          <p:cNvSpPr txBox="1"/>
          <p:nvPr>
            <p:ph idx="6"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4" name="Google Shape;124;p1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15"/>
          <p:cNvSpPr txBox="1"/>
          <p:nvPr>
            <p:ph type="title"/>
          </p:nvPr>
        </p:nvSpPr>
        <p:spPr>
          <a:xfrm>
            <a:off x="1271800" y="1159375"/>
            <a:ext cx="91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1" name="Google Shape;131;p15"/>
          <p:cNvSpPr txBox="1"/>
          <p:nvPr>
            <p:ph idx="2" type="title"/>
          </p:nvPr>
        </p:nvSpPr>
        <p:spPr>
          <a:xfrm>
            <a:off x="3938175" y="1159375"/>
            <a:ext cx="1091700" cy="300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b="1" sz="1400">
                <a:latin typeface="Montserrat"/>
                <a:ea typeface="Montserrat"/>
                <a:cs typeface="Montserrat"/>
                <a:sym typeface="Montserrat"/>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2" name="Google Shape;132;p15"/>
          <p:cNvSpPr txBox="1"/>
          <p:nvPr>
            <p:ph idx="3" type="title"/>
          </p:nvPr>
        </p:nvSpPr>
        <p:spPr>
          <a:xfrm>
            <a:off x="532575" y="2150850"/>
            <a:ext cx="2397900" cy="21120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1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15"/>
          <p:cNvSpPr txBox="1"/>
          <p:nvPr>
            <p:ph idx="4" type="title"/>
          </p:nvPr>
        </p:nvSpPr>
        <p:spPr>
          <a:xfrm>
            <a:off x="3331525" y="2159925"/>
            <a:ext cx="2397900" cy="21216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38" name="Google Shape;138;p1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17"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 name="Google Shape;20;p3"/>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3335100" y="1617575"/>
            <a:ext cx="5497200" cy="1375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700"/>
              <a:buFont typeface="Montserrat"/>
              <a:buNone/>
              <a:defRPr b="1" sz="37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29" name="Google Shape;29;p4"/>
          <p:cNvSpPr txBox="1"/>
          <p:nvPr>
            <p:ph idx="1" type="subTitle"/>
          </p:nvPr>
        </p:nvSpPr>
        <p:spPr>
          <a:xfrm>
            <a:off x="3335025" y="2986525"/>
            <a:ext cx="55344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5"/>
          <p:cNvSpPr txBox="1"/>
          <p:nvPr>
            <p:ph type="title"/>
          </p:nvPr>
        </p:nvSpPr>
        <p:spPr>
          <a:xfrm>
            <a:off x="311700" y="597425"/>
            <a:ext cx="85032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5"/>
          <p:cNvSpPr txBox="1"/>
          <p:nvPr>
            <p:ph idx="1" type="body"/>
          </p:nvPr>
        </p:nvSpPr>
        <p:spPr>
          <a:xfrm>
            <a:off x="432025" y="1304875"/>
            <a:ext cx="8280000" cy="3318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Montserrat"/>
              <a:buChar char="●"/>
              <a:defRPr>
                <a:latin typeface="Montserrat"/>
                <a:ea typeface="Montserrat"/>
                <a:cs typeface="Montserrat"/>
                <a:sym typeface="Montserrat"/>
              </a:defRPr>
            </a:lvl1pPr>
            <a:lvl2pPr indent="-317500" lvl="1" marL="914400">
              <a:spcBef>
                <a:spcPts val="0"/>
              </a:spcBef>
              <a:spcAft>
                <a:spcPts val="0"/>
              </a:spcAft>
              <a:buSzPts val="1400"/>
              <a:buFont typeface="Montserrat"/>
              <a:buChar char="○"/>
              <a:defRPr>
                <a:latin typeface="Montserrat"/>
                <a:ea typeface="Montserrat"/>
                <a:cs typeface="Montserrat"/>
                <a:sym typeface="Montserrat"/>
              </a:defRPr>
            </a:lvl2pPr>
            <a:lvl3pPr indent="-317500" lvl="2" marL="1371600">
              <a:spcBef>
                <a:spcPts val="0"/>
              </a:spcBef>
              <a:spcAft>
                <a:spcPts val="0"/>
              </a:spcAft>
              <a:buSzPts val="1400"/>
              <a:buFont typeface="Montserrat"/>
              <a:buChar char="■"/>
              <a:defRPr>
                <a:latin typeface="Montserrat"/>
                <a:ea typeface="Montserrat"/>
                <a:cs typeface="Montserrat"/>
                <a:sym typeface="Montserrat"/>
              </a:defRPr>
            </a:lvl3pPr>
            <a:lvl4pPr indent="-317500" lvl="3" marL="1828800">
              <a:spcBef>
                <a:spcPts val="0"/>
              </a:spcBef>
              <a:spcAft>
                <a:spcPts val="0"/>
              </a:spcAft>
              <a:buSzPts val="1400"/>
              <a:buFont typeface="Montserrat"/>
              <a:buChar char="●"/>
              <a:defRPr>
                <a:latin typeface="Montserrat"/>
                <a:ea typeface="Montserrat"/>
                <a:cs typeface="Montserrat"/>
                <a:sym typeface="Montserrat"/>
              </a:defRPr>
            </a:lvl4pPr>
            <a:lvl5pPr indent="-317500" lvl="4" marL="2286000">
              <a:spcBef>
                <a:spcPts val="0"/>
              </a:spcBef>
              <a:spcAft>
                <a:spcPts val="0"/>
              </a:spcAft>
              <a:buSzPts val="1400"/>
              <a:buFont typeface="Montserrat"/>
              <a:buChar char="○"/>
              <a:defRPr>
                <a:latin typeface="Montserrat"/>
                <a:ea typeface="Montserrat"/>
                <a:cs typeface="Montserrat"/>
                <a:sym typeface="Montserrat"/>
              </a:defRPr>
            </a:lvl5pPr>
            <a:lvl6pPr indent="-317500" lvl="5" marL="2743200">
              <a:spcBef>
                <a:spcPts val="0"/>
              </a:spcBef>
              <a:spcAft>
                <a:spcPts val="0"/>
              </a:spcAft>
              <a:buSzPts val="1400"/>
              <a:buFont typeface="Montserrat"/>
              <a:buChar char="■"/>
              <a:defRPr>
                <a:latin typeface="Montserrat"/>
                <a:ea typeface="Montserrat"/>
                <a:cs typeface="Montserrat"/>
                <a:sym typeface="Montserrat"/>
              </a:defRPr>
            </a:lvl6pPr>
            <a:lvl7pPr indent="-317500" lvl="6" marL="3200400">
              <a:spcBef>
                <a:spcPts val="0"/>
              </a:spcBef>
              <a:spcAft>
                <a:spcPts val="0"/>
              </a:spcAft>
              <a:buSzPts val="1400"/>
              <a:buFont typeface="Montserrat"/>
              <a:buChar char="●"/>
              <a:defRPr>
                <a:latin typeface="Montserrat"/>
                <a:ea typeface="Montserrat"/>
                <a:cs typeface="Montserrat"/>
                <a:sym typeface="Montserrat"/>
              </a:defRPr>
            </a:lvl7pPr>
            <a:lvl8pPr indent="-317500" lvl="7" marL="3657600">
              <a:spcBef>
                <a:spcPts val="0"/>
              </a:spcBef>
              <a:spcAft>
                <a:spcPts val="0"/>
              </a:spcAft>
              <a:buSzPts val="1400"/>
              <a:buFont typeface="Montserrat"/>
              <a:buChar char="○"/>
              <a:defRPr>
                <a:latin typeface="Montserrat"/>
                <a:ea typeface="Montserrat"/>
                <a:cs typeface="Montserrat"/>
                <a:sym typeface="Montserrat"/>
              </a:defRPr>
            </a:lvl8pPr>
            <a:lvl9pPr indent="-317500" lvl="8" marL="4114800">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311700" y="597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43" name="Google Shape;43;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44" name="Google Shape;44;p6"/>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45" name="Google Shape;45;p6"/>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46" name="Google Shape;46;p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11700" y="-12175"/>
            <a:ext cx="7749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49" name="Google Shape;49;p7"/>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0" name="Google Shape;50;p7"/>
          <p:cNvPicPr preferRelativeResize="0"/>
          <p:nvPr/>
        </p:nvPicPr>
        <p:blipFill>
          <a:blip r:embed="rId3">
            <a:alphaModFix/>
          </a:blip>
          <a:stretch>
            <a:fillRect/>
          </a:stretch>
        </p:blipFill>
        <p:spPr>
          <a:xfrm>
            <a:off x="8078975" y="4699100"/>
            <a:ext cx="558475" cy="300725"/>
          </a:xfrm>
          <a:prstGeom prst="rect">
            <a:avLst/>
          </a:prstGeom>
          <a:noFill/>
          <a:ln>
            <a:noFill/>
          </a:ln>
        </p:spPr>
      </p:pic>
      <p:pic>
        <p:nvPicPr>
          <p:cNvPr id="51" name="Google Shape;51;p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490250" y="450150"/>
            <a:ext cx="8061000" cy="3762900"/>
          </a:xfrm>
          <a:prstGeom prst="rect">
            <a:avLst/>
          </a:prstGeom>
        </p:spPr>
        <p:txBody>
          <a:bodyPr anchorCtr="0" anchor="ctr" bIns="91425" lIns="91425" spcFirstLastPara="1" rIns="91425" wrap="square" tIns="91425">
            <a:normAutofit/>
          </a:bodyPr>
          <a:lstStyle>
            <a:lvl1pPr lvl="0">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56" name="Google Shape;56;p8"/>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57" name="Google Shape;57;p8"/>
          <p:cNvPicPr preferRelativeResize="0"/>
          <p:nvPr/>
        </p:nvPicPr>
        <p:blipFill>
          <a:blip r:embed="rId3">
            <a:alphaModFix/>
          </a:blip>
          <a:stretch>
            <a:fillRect/>
          </a:stretch>
        </p:blipFill>
        <p:spPr>
          <a:xfrm>
            <a:off x="7910675" y="4073939"/>
            <a:ext cx="1365875" cy="1365875"/>
          </a:xfrm>
          <a:prstGeom prst="rect">
            <a:avLst/>
          </a:prstGeom>
          <a:noFill/>
          <a:ln>
            <a:noFill/>
          </a:ln>
        </p:spPr>
      </p:pic>
      <p:pic>
        <p:nvPicPr>
          <p:cNvPr id="58" name="Google Shape;58;p8"/>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265500" y="7759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Font typeface="Montserrat"/>
              <a:buNone/>
              <a:defRPr sz="38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9"/>
          <p:cNvSpPr txBox="1"/>
          <p:nvPr>
            <p:ph idx="1" type="subTitle"/>
          </p:nvPr>
        </p:nvSpPr>
        <p:spPr>
          <a:xfrm>
            <a:off x="265500" y="24982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64" name="Google Shape;64;p9"/>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9"/>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66" name="Google Shape;66;p9"/>
          <p:cNvPicPr preferRelativeResize="0"/>
          <p:nvPr/>
        </p:nvPicPr>
        <p:blipFill>
          <a:blip r:embed="rId3">
            <a:alphaModFix/>
          </a:blip>
          <a:stretch>
            <a:fillRect/>
          </a:stretch>
        </p:blipFill>
        <p:spPr>
          <a:xfrm>
            <a:off x="3506975" y="4699100"/>
            <a:ext cx="558475" cy="300725"/>
          </a:xfrm>
          <a:prstGeom prst="rect">
            <a:avLst/>
          </a:prstGeom>
          <a:noFill/>
          <a:ln>
            <a:noFill/>
          </a:ln>
        </p:spPr>
      </p:pic>
      <p:pic>
        <p:nvPicPr>
          <p:cNvPr id="67" name="Google Shape;67;p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68" name="Shape 68"/>
        <p:cNvGrpSpPr/>
        <p:nvPr/>
      </p:nvGrpSpPr>
      <p:grpSpPr>
        <a:xfrm>
          <a:off x="0" y="0"/>
          <a:ext cx="0" cy="0"/>
          <a:chOff x="0" y="0"/>
          <a:chExt cx="0" cy="0"/>
        </a:xfrm>
      </p:grpSpPr>
      <p:sp>
        <p:nvSpPr>
          <p:cNvPr id="69" name="Google Shape;69;p1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txBox="1"/>
          <p:nvPr>
            <p:ph idx="1" type="body"/>
          </p:nvPr>
        </p:nvSpPr>
        <p:spPr>
          <a:xfrm>
            <a:off x="433800" y="1715975"/>
            <a:ext cx="8203800" cy="14820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71" name="Google Shape;71;p10"/>
          <p:cNvPicPr preferRelativeResize="0"/>
          <p:nvPr/>
        </p:nvPicPr>
        <p:blipFill>
          <a:blip r:embed="rId2">
            <a:alphaModFix/>
          </a:blip>
          <a:stretch>
            <a:fillRect/>
          </a:stretch>
        </p:blipFill>
        <p:spPr>
          <a:xfrm>
            <a:off x="127225" y="906000"/>
            <a:ext cx="1429649" cy="936662"/>
          </a:xfrm>
          <a:prstGeom prst="rect">
            <a:avLst/>
          </a:prstGeom>
          <a:noFill/>
          <a:ln>
            <a:noFill/>
          </a:ln>
        </p:spPr>
      </p:pic>
      <p:pic>
        <p:nvPicPr>
          <p:cNvPr id="72" name="Google Shape;72;p10"/>
          <p:cNvPicPr preferRelativeResize="0"/>
          <p:nvPr/>
        </p:nvPicPr>
        <p:blipFill>
          <a:blip r:embed="rId3">
            <a:alphaModFix/>
          </a:blip>
          <a:stretch>
            <a:fillRect/>
          </a:stretch>
        </p:blipFill>
        <p:spPr>
          <a:xfrm>
            <a:off x="7632800" y="2758064"/>
            <a:ext cx="1385650" cy="907836"/>
          </a:xfrm>
          <a:prstGeom prst="rect">
            <a:avLst/>
          </a:prstGeom>
          <a:noFill/>
          <a:ln>
            <a:noFill/>
          </a:ln>
        </p:spPr>
      </p:pic>
      <p:sp>
        <p:nvSpPr>
          <p:cNvPr id="73" name="Google Shape;73;p10"/>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s">
                <a:solidFill>
                  <a:schemeClr val="dk1"/>
                </a:solidFill>
                <a:latin typeface="Montserrat"/>
                <a:ea typeface="Montserrat"/>
                <a:cs typeface="Montserrat"/>
                <a:sym typeface="Montserrat"/>
              </a:rPr>
              <a:t>Autor/as/es:</a:t>
            </a:r>
            <a:endParaRPr b="1">
              <a:solidFill>
                <a:schemeClr val="dk1"/>
              </a:solidFill>
              <a:latin typeface="Montserrat"/>
              <a:ea typeface="Montserrat"/>
              <a:cs typeface="Montserrat"/>
              <a:sym typeface="Montserrat"/>
            </a:endParaRPr>
          </a:p>
        </p:txBody>
      </p:sp>
      <p:pic>
        <p:nvPicPr>
          <p:cNvPr id="74" name="Google Shape;74;p10"/>
          <p:cNvPicPr preferRelativeResize="0"/>
          <p:nvPr/>
        </p:nvPicPr>
        <p:blipFill>
          <a:blip r:embed="rId4">
            <a:alphaModFix/>
          </a:blip>
          <a:stretch>
            <a:fillRect/>
          </a:stretch>
        </p:blipFill>
        <p:spPr>
          <a:xfrm>
            <a:off x="8155184" y="33947"/>
            <a:ext cx="876879" cy="399275"/>
          </a:xfrm>
          <a:prstGeom prst="rect">
            <a:avLst/>
          </a:prstGeom>
          <a:noFill/>
          <a:ln>
            <a:noFill/>
          </a:ln>
        </p:spPr>
      </p:pic>
      <p:pic>
        <p:nvPicPr>
          <p:cNvPr id="75" name="Google Shape;75;p10"/>
          <p:cNvPicPr preferRelativeResize="0"/>
          <p:nvPr/>
        </p:nvPicPr>
        <p:blipFill>
          <a:blip r:embed="rId5">
            <a:alphaModFix/>
          </a:blip>
          <a:stretch>
            <a:fillRect/>
          </a:stretch>
        </p:blipFill>
        <p:spPr>
          <a:xfrm>
            <a:off x="8078975" y="4699100"/>
            <a:ext cx="558475" cy="300725"/>
          </a:xfrm>
          <a:prstGeom prst="rect">
            <a:avLst/>
          </a:prstGeom>
          <a:noFill/>
          <a:ln>
            <a:noFill/>
          </a:ln>
        </p:spPr>
      </p:pic>
      <p:sp>
        <p:nvSpPr>
          <p:cNvPr id="76" name="Google Shape;76;p10"/>
          <p:cNvSpPr txBox="1"/>
          <p:nvPr>
            <p:ph type="title"/>
          </p:nvPr>
        </p:nvSpPr>
        <p:spPr>
          <a:xfrm>
            <a:off x="1766475" y="3773600"/>
            <a:ext cx="7145100" cy="3006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0"/>
          <p:cNvSpPr txBox="1"/>
          <p:nvPr>
            <p:ph idx="2" type="title"/>
          </p:nvPr>
        </p:nvSpPr>
        <p:spPr>
          <a:xfrm>
            <a:off x="432025" y="83275"/>
            <a:ext cx="7145100" cy="399300"/>
          </a:xfrm>
          <a:prstGeom prst="rect">
            <a:avLst/>
          </a:prstGeom>
        </p:spPr>
        <p:txBody>
          <a:bodyPr anchorCtr="0" anchor="t" bIns="91425" lIns="91425" spcFirstLastPara="1" rIns="91425" wrap="square" tIns="91425">
            <a:normAutofit/>
          </a:bodyPr>
          <a:lstStyle>
            <a:lvl1pPr lvl="0" rtl="0">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78" name="Google Shape;78;p10"/>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hyperlink" Target="https://edteam-media.s3.amazonaws.com/community/original/fc43b465-dbfb-465e-9705-b38d230452fc.jpg" TargetMode="External"/><Relationship Id="rId6" Type="http://schemas.openxmlformats.org/officeDocument/2006/relationships/hyperlink" Target="https://pbs.twimg.com/media/EbIYSr0X0AEMrQM.jp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docs.github.com/en/get-started/quickstart/set-up-git" TargetMode="External"/><Relationship Id="rId4" Type="http://schemas.openxmlformats.org/officeDocument/2006/relationships/hyperlink" Target="https://bluuweb.github.io/tutorial-github/guia/fundamentos.html" TargetMode="External"/><Relationship Id="rId9" Type="http://schemas.openxmlformats.org/officeDocument/2006/relationships/hyperlink" Target="https://youtu.be/AYbgqmyg7dk" TargetMode="External"/><Relationship Id="rId5" Type="http://schemas.openxmlformats.org/officeDocument/2006/relationships/hyperlink" Target="https://bluuweb.github.io/tutorial-github/guia/github.html" TargetMode="External"/><Relationship Id="rId6" Type="http://schemas.openxmlformats.org/officeDocument/2006/relationships/hyperlink" Target="https://gist.github.com/dasdo/9ff71c5c0efa037441b6" TargetMode="External"/><Relationship Id="rId7" Type="http://schemas.openxmlformats.org/officeDocument/2006/relationships/hyperlink" Target="https://www.youtube.com/watch?v=ptXiQwE535s&amp;list=PLoCpUTIZIYORkDzYwdunkVf-KIqGjyoot" TargetMode="External"/><Relationship Id="rId8" Type="http://schemas.openxmlformats.org/officeDocument/2006/relationships/hyperlink" Target="https://www.youtube.com/watch?v=hWglK8nWh60&amp;list=PLPl81lqbj-4I8i-x2b5_MG58tZfgKmJl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youtu.be/YETooN5uV24" TargetMode="External"/><Relationship Id="rId4" Type="http://schemas.openxmlformats.org/officeDocument/2006/relationships/hyperlink" Target="https://youtu.be/NBR9xZsTA68" TargetMode="External"/><Relationship Id="rId5" Type="http://schemas.openxmlformats.org/officeDocument/2006/relationships/hyperlink" Target="https://youtu.be/JAhzfmBGYD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s" sz="3700">
                <a:latin typeface="Montserrat"/>
                <a:ea typeface="Montserrat"/>
                <a:cs typeface="Montserrat"/>
                <a:sym typeface="Montserrat"/>
              </a:rPr>
              <a:t>Codo a codo Inicial</a:t>
            </a:r>
            <a:endParaRPr b="1" sz="3700">
              <a:solidFill>
                <a:srgbClr val="000000"/>
              </a:solidFill>
              <a:latin typeface="Montserrat"/>
              <a:ea typeface="Montserrat"/>
              <a:cs typeface="Montserrat"/>
              <a:sym typeface="Montserrat"/>
            </a:endParaRPr>
          </a:p>
          <a:p>
            <a:pPr indent="0" lvl="0" marL="0" rtl="0" algn="ctr">
              <a:spcBef>
                <a:spcPts val="0"/>
              </a:spcBef>
              <a:spcAft>
                <a:spcPts val="0"/>
              </a:spcAft>
              <a:buNone/>
            </a:pPr>
            <a:r>
              <a:rPr b="1" lang="es" sz="3700">
                <a:latin typeface="Montserrat"/>
                <a:ea typeface="Montserrat"/>
                <a:cs typeface="Montserrat"/>
                <a:sym typeface="Montserrat"/>
              </a:rPr>
              <a:t>—Extra—</a:t>
            </a:r>
            <a:endParaRPr b="1" sz="3700">
              <a:solidFill>
                <a:srgbClr val="000000"/>
              </a:solidFill>
              <a:latin typeface="Montserrat"/>
              <a:ea typeface="Montserrat"/>
              <a:cs typeface="Montserrat"/>
              <a:sym typeface="Montserrat"/>
            </a:endParaRPr>
          </a:p>
        </p:txBody>
      </p:sp>
      <p:sp>
        <p:nvSpPr>
          <p:cNvPr id="144" name="Google Shape;144;p16"/>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s" sz="2500">
                <a:solidFill>
                  <a:srgbClr val="595959"/>
                </a:solidFill>
                <a:latin typeface="Montserrat Medium"/>
                <a:ea typeface="Montserrat Medium"/>
                <a:cs typeface="Montserrat Medium"/>
                <a:sym typeface="Montserrat Medium"/>
              </a:rPr>
              <a:t>GIT</a:t>
            </a:r>
            <a:endParaRPr sz="2500">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5"/>
          <p:cNvPicPr preferRelativeResize="0"/>
          <p:nvPr/>
        </p:nvPicPr>
        <p:blipFill>
          <a:blip r:embed="rId3">
            <a:alphaModFix/>
          </a:blip>
          <a:stretch>
            <a:fillRect/>
          </a:stretch>
        </p:blipFill>
        <p:spPr>
          <a:xfrm>
            <a:off x="962025" y="641450"/>
            <a:ext cx="7117974" cy="373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nvSpPr>
        <p:spPr>
          <a:xfrm>
            <a:off x="544825" y="1191225"/>
            <a:ext cx="72027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700">
                <a:solidFill>
                  <a:schemeClr val="dk1"/>
                </a:solidFill>
              </a:rPr>
              <a:t> </a:t>
            </a:r>
            <a:r>
              <a:rPr b="1" lang="es" sz="1700">
                <a:solidFill>
                  <a:schemeClr val="dk1"/>
                </a:solidFill>
                <a:highlight>
                  <a:schemeClr val="lt1"/>
                </a:highlight>
              </a:rPr>
              <a:t>                                               Terminología</a:t>
            </a:r>
            <a:endParaRPr>
              <a:highlight>
                <a:schemeClr val="lt1"/>
              </a:highlight>
            </a:endParaRPr>
          </a:p>
          <a:p>
            <a:pPr indent="0" lvl="0" marL="0" rtl="0" algn="l">
              <a:spcBef>
                <a:spcPts val="0"/>
              </a:spcBef>
              <a:spcAft>
                <a:spcPts val="0"/>
              </a:spcAft>
              <a:buNone/>
            </a:pPr>
            <a:r>
              <a:t/>
            </a:r>
            <a:endParaRPr>
              <a:highlight>
                <a:schemeClr val="lt1"/>
              </a:highlight>
            </a:endParaRPr>
          </a:p>
          <a:p>
            <a:pPr indent="0" lvl="0" marL="0" rtl="0" algn="l">
              <a:spcBef>
                <a:spcPts val="0"/>
              </a:spcBef>
              <a:spcAft>
                <a:spcPts val="0"/>
              </a:spcAft>
              <a:buNone/>
            </a:pPr>
            <a:r>
              <a:t/>
            </a:r>
            <a:endParaRPr>
              <a:highlight>
                <a:schemeClr val="lt1"/>
              </a:highlight>
            </a:endParaRPr>
          </a:p>
          <a:p>
            <a:pPr indent="0" lvl="0" marL="0" rtl="0" algn="l">
              <a:spcBef>
                <a:spcPts val="0"/>
              </a:spcBef>
              <a:spcAft>
                <a:spcPts val="0"/>
              </a:spcAft>
              <a:buNone/>
            </a:pPr>
            <a:r>
              <a:rPr b="1" lang="es" sz="2500">
                <a:solidFill>
                  <a:schemeClr val="dk1"/>
                </a:solidFill>
                <a:highlight>
                  <a:schemeClr val="lt1"/>
                </a:highlight>
              </a:rPr>
              <a:t>Repositorio: </a:t>
            </a:r>
            <a:r>
              <a:rPr lang="es" sz="2500">
                <a:solidFill>
                  <a:schemeClr val="dk1"/>
                </a:solidFill>
                <a:highlight>
                  <a:schemeClr val="lt1"/>
                </a:highlight>
              </a:rPr>
              <a:t>Es la carpeta principal donde se encuentran almacenados los archivos que componen el proyecto. El directorio contiene metadatos gestionados por Git, de manera que el proyecto es configurado como un repositorio local.​</a:t>
            </a:r>
            <a:endParaRPr sz="2200">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nvSpPr>
        <p:spPr>
          <a:xfrm>
            <a:off x="1440525" y="1043500"/>
            <a:ext cx="59745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500">
                <a:solidFill>
                  <a:schemeClr val="dk1"/>
                </a:solidFill>
                <a:highlight>
                  <a:schemeClr val="lt1"/>
                </a:highlight>
              </a:rPr>
              <a:t>Commit: </a:t>
            </a:r>
            <a:r>
              <a:rPr lang="es" sz="2500">
                <a:solidFill>
                  <a:schemeClr val="dk1"/>
                </a:solidFill>
                <a:highlight>
                  <a:schemeClr val="lt1"/>
                </a:highlight>
              </a:rPr>
              <a:t>Un commit es el estado de un proyecto en un determinado momento de la historia del mismo, imaginemos esto como punto por punto cada uno de los cambios que van pasando. Depende de nosotros determinar cuántos y cuales archivos incluirá cada commit.</a:t>
            </a:r>
            <a:endParaRPr sz="2200">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nvSpPr>
        <p:spPr>
          <a:xfrm>
            <a:off x="1311275" y="1412850"/>
            <a:ext cx="66948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300">
                <a:solidFill>
                  <a:schemeClr val="dk1"/>
                </a:solidFill>
                <a:highlight>
                  <a:schemeClr val="lt1"/>
                </a:highlight>
              </a:rPr>
              <a:t>Rama (branch): </a:t>
            </a:r>
            <a:r>
              <a:rPr lang="es" sz="2300">
                <a:solidFill>
                  <a:schemeClr val="dk1"/>
                </a:solidFill>
                <a:highlight>
                  <a:schemeClr val="lt1"/>
                </a:highlight>
              </a:rPr>
              <a:t>Una rama es una línea alterna del tiempo, en la historia de nuestro repositorio. Funciona para crear features, arreglar bugs, experimentar, sin afectar la versión estable o principal del proyecto. La rama principal por defecto es </a:t>
            </a:r>
            <a:r>
              <a:rPr b="1" lang="es" sz="2300">
                <a:solidFill>
                  <a:schemeClr val="dk1"/>
                </a:solidFill>
                <a:highlight>
                  <a:schemeClr val="lt1"/>
                </a:highlight>
              </a:rPr>
              <a:t>master</a:t>
            </a:r>
            <a:r>
              <a:rPr lang="es" sz="2300">
                <a:solidFill>
                  <a:schemeClr val="dk1"/>
                </a:solidFill>
                <a:highlight>
                  <a:schemeClr val="lt1"/>
                </a:highlight>
              </a:rPr>
              <a:t>.</a:t>
            </a:r>
            <a:endParaRPr sz="2000">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nvSpPr>
        <p:spPr>
          <a:xfrm>
            <a:off x="1588300" y="1218925"/>
            <a:ext cx="63348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900">
                <a:solidFill>
                  <a:schemeClr val="dk1"/>
                </a:solidFill>
                <a:highlight>
                  <a:schemeClr val="lt1"/>
                </a:highlight>
              </a:rPr>
              <a:t>Pull Request: </a:t>
            </a:r>
            <a:r>
              <a:rPr lang="es" sz="1900">
                <a:solidFill>
                  <a:schemeClr val="dk1"/>
                </a:solidFill>
                <a:highlight>
                  <a:schemeClr val="lt1"/>
                </a:highlight>
              </a:rPr>
              <a:t>En proyectos con un equipo de trabajo, cada persona puede trabajar en una rama distinta pero llegado el momento puede pasar que dicha rama se tenga que unir a la rama principal, para eso se crea un pull request donde comunicas el código que incluye tu cambio y usualmente revisan tu código, se agregan comentarios y por último lo aprueban para darle merge. En el contexto de GIT, merge significa unir dos trabajos, en este caso tu branch con master.</a:t>
            </a:r>
            <a:endParaRPr sz="2000">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700">
                <a:latin typeface="Montserrat Medium"/>
                <a:ea typeface="Montserrat Medium"/>
                <a:cs typeface="Montserrat Medium"/>
                <a:sym typeface="Montserrat Medium"/>
              </a:rPr>
              <a:t>Comandos básicos de Git</a:t>
            </a:r>
            <a:endParaRPr sz="2700">
              <a:solidFill>
                <a:srgbClr val="000000"/>
              </a:solidFill>
              <a:latin typeface="Montserrat Medium"/>
              <a:ea typeface="Montserrat Medium"/>
              <a:cs typeface="Montserrat Medium"/>
              <a:sym typeface="Montserrat Medium"/>
            </a:endParaRPr>
          </a:p>
        </p:txBody>
      </p:sp>
      <p:sp>
        <p:nvSpPr>
          <p:cNvPr id="222" name="Google Shape;222;p30"/>
          <p:cNvSpPr txBox="1"/>
          <p:nvPr/>
        </p:nvSpPr>
        <p:spPr>
          <a:xfrm>
            <a:off x="432000" y="1304863"/>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333">
              <a:solidFill>
                <a:srgbClr val="595959"/>
              </a:solidFill>
              <a:latin typeface="Montserrat"/>
              <a:ea typeface="Montserrat"/>
              <a:cs typeface="Montserrat"/>
              <a:sym typeface="Montserrat"/>
            </a:endParaRPr>
          </a:p>
        </p:txBody>
      </p:sp>
      <p:pic>
        <p:nvPicPr>
          <p:cNvPr id="223" name="Google Shape;223;p30"/>
          <p:cNvPicPr preferRelativeResize="0"/>
          <p:nvPr/>
        </p:nvPicPr>
        <p:blipFill>
          <a:blip r:embed="rId3">
            <a:alphaModFix/>
          </a:blip>
          <a:stretch>
            <a:fillRect/>
          </a:stretch>
        </p:blipFill>
        <p:spPr>
          <a:xfrm>
            <a:off x="1339650" y="1304875"/>
            <a:ext cx="3317975" cy="3317975"/>
          </a:xfrm>
          <a:prstGeom prst="rect">
            <a:avLst/>
          </a:prstGeom>
          <a:noFill/>
          <a:ln>
            <a:noFill/>
          </a:ln>
        </p:spPr>
      </p:pic>
      <p:pic>
        <p:nvPicPr>
          <p:cNvPr id="224" name="Google Shape;224;p30"/>
          <p:cNvPicPr preferRelativeResize="0"/>
          <p:nvPr/>
        </p:nvPicPr>
        <p:blipFill>
          <a:blip r:embed="rId4">
            <a:alphaModFix/>
          </a:blip>
          <a:stretch>
            <a:fillRect/>
          </a:stretch>
        </p:blipFill>
        <p:spPr>
          <a:xfrm>
            <a:off x="5469821" y="1304900"/>
            <a:ext cx="2346964" cy="3317975"/>
          </a:xfrm>
          <a:prstGeom prst="rect">
            <a:avLst/>
          </a:prstGeom>
          <a:noFill/>
          <a:ln>
            <a:noFill/>
          </a:ln>
        </p:spPr>
      </p:pic>
      <p:sp>
        <p:nvSpPr>
          <p:cNvPr id="225" name="Google Shape;225;p30"/>
          <p:cNvSpPr txBox="1"/>
          <p:nvPr/>
        </p:nvSpPr>
        <p:spPr>
          <a:xfrm>
            <a:off x="3471900" y="4314175"/>
            <a:ext cx="1338000" cy="354000"/>
          </a:xfrm>
          <a:prstGeom prst="rect">
            <a:avLst/>
          </a:prstGeom>
          <a:solidFill>
            <a:srgbClr val="F8C823"/>
          </a:solidFill>
          <a:ln cap="flat" cmpd="sng" w="381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sz="1100" u="sng">
                <a:solidFill>
                  <a:schemeClr val="dk1"/>
                </a:solidFill>
                <a:latin typeface="Montserrat"/>
                <a:ea typeface="Montserrat"/>
                <a:cs typeface="Montserrat"/>
                <a:sym typeface="Montserrat"/>
                <a:hlinkClick r:id="rId5">
                  <a:extLst>
                    <a:ext uri="{A12FA001-AC4F-418D-AE19-62706E023703}">
                      <ahyp:hlinkClr val="tx"/>
                    </a:ext>
                  </a:extLst>
                </a:hlinkClick>
              </a:rPr>
              <a:t>Ver más grande</a:t>
            </a:r>
            <a:endParaRPr sz="1100">
              <a:solidFill>
                <a:schemeClr val="dk1"/>
              </a:solidFill>
              <a:latin typeface="Montserrat"/>
              <a:ea typeface="Montserrat"/>
              <a:cs typeface="Montserrat"/>
              <a:sym typeface="Montserrat"/>
            </a:endParaRPr>
          </a:p>
        </p:txBody>
      </p:sp>
      <p:sp>
        <p:nvSpPr>
          <p:cNvPr id="226" name="Google Shape;226;p30"/>
          <p:cNvSpPr txBox="1"/>
          <p:nvPr/>
        </p:nvSpPr>
        <p:spPr>
          <a:xfrm>
            <a:off x="6631175" y="4314175"/>
            <a:ext cx="1338000" cy="354000"/>
          </a:xfrm>
          <a:prstGeom prst="rect">
            <a:avLst/>
          </a:prstGeom>
          <a:solidFill>
            <a:srgbClr val="F8C823"/>
          </a:solidFill>
          <a:ln cap="flat" cmpd="sng" w="381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sz="1100" u="sng">
                <a:solidFill>
                  <a:schemeClr val="dk1"/>
                </a:solidFill>
                <a:latin typeface="Montserrat"/>
                <a:ea typeface="Montserrat"/>
                <a:cs typeface="Montserrat"/>
                <a:sym typeface="Montserrat"/>
                <a:hlinkClick r:id="rId6">
                  <a:extLst>
                    <a:ext uri="{A12FA001-AC4F-418D-AE19-62706E023703}">
                      <ahyp:hlinkClr val="tx"/>
                    </a:ext>
                  </a:extLst>
                </a:hlinkClick>
              </a:rPr>
              <a:t>Ver más grande</a:t>
            </a:r>
            <a:endParaRPr sz="1100">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2700">
                <a:solidFill>
                  <a:srgbClr val="000000"/>
                </a:solidFill>
                <a:latin typeface="Montserrat Medium"/>
                <a:ea typeface="Montserrat Medium"/>
                <a:cs typeface="Montserrat Medium"/>
                <a:sym typeface="Montserrat Medium"/>
              </a:rPr>
              <a:t>Artículos de interés</a:t>
            </a:r>
            <a:endParaRPr sz="2700">
              <a:solidFill>
                <a:srgbClr val="000000"/>
              </a:solidFill>
              <a:latin typeface="Montserrat Medium"/>
              <a:ea typeface="Montserrat Medium"/>
              <a:cs typeface="Montserrat Medium"/>
              <a:sym typeface="Montserrat Medium"/>
            </a:endParaRPr>
          </a:p>
        </p:txBody>
      </p:sp>
      <p:sp>
        <p:nvSpPr>
          <p:cNvPr id="232" name="Google Shape;232;p31"/>
          <p:cNvSpPr txBox="1"/>
          <p:nvPr/>
        </p:nvSpPr>
        <p:spPr>
          <a:xfrm>
            <a:off x="432025" y="1304875"/>
            <a:ext cx="8280000" cy="3318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s" sz="1333">
                <a:solidFill>
                  <a:srgbClr val="595959"/>
                </a:solidFill>
                <a:latin typeface="Montserrat"/>
                <a:ea typeface="Montserrat"/>
                <a:cs typeface="Montserrat"/>
                <a:sym typeface="Montserrat"/>
              </a:rPr>
              <a:t>Guía rápida sobre GitHub:</a:t>
            </a:r>
            <a:r>
              <a:rPr lang="es" sz="1333">
                <a:solidFill>
                  <a:srgbClr val="595959"/>
                </a:solidFill>
                <a:latin typeface="Montserrat"/>
                <a:ea typeface="Montserrat"/>
                <a:cs typeface="Montserrat"/>
                <a:sym typeface="Montserrat"/>
              </a:rPr>
              <a:t> </a:t>
            </a:r>
            <a:r>
              <a:rPr lang="es" sz="1300" u="sng">
                <a:solidFill>
                  <a:schemeClr val="accent5"/>
                </a:solidFill>
                <a:latin typeface="Montserrat"/>
                <a:ea typeface="Montserrat"/>
                <a:cs typeface="Montserrat"/>
                <a:sym typeface="Montserrat"/>
                <a:hlinkClick r:id="rId3">
                  <a:extLst>
                    <a:ext uri="{A12FA001-AC4F-418D-AE19-62706E023703}">
                      <ahyp:hlinkClr val="tx"/>
                    </a:ext>
                  </a:extLst>
                </a:hlinkClick>
              </a:rPr>
              <a:t>https://docs.github.com/en/get-started/quickstart/set-up-git</a:t>
            </a:r>
            <a:endParaRPr sz="1333">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s" sz="1333">
                <a:solidFill>
                  <a:srgbClr val="595959"/>
                </a:solidFill>
                <a:latin typeface="Montserrat"/>
                <a:ea typeface="Montserrat"/>
                <a:cs typeface="Montserrat"/>
                <a:sym typeface="Montserrat"/>
              </a:rPr>
              <a:t>GIT y GitHub | Tutoriales:</a:t>
            </a:r>
            <a:r>
              <a:rPr lang="es" sz="1333">
                <a:solidFill>
                  <a:srgbClr val="595959"/>
                </a:solidFill>
                <a:latin typeface="Montserrat"/>
                <a:ea typeface="Montserrat"/>
                <a:cs typeface="Montserrat"/>
                <a:sym typeface="Montserrat"/>
              </a:rPr>
              <a:t> </a:t>
            </a:r>
            <a:r>
              <a:rPr lang="es" sz="1333" u="sng">
                <a:solidFill>
                  <a:schemeClr val="hlink"/>
                </a:solidFill>
                <a:latin typeface="Montserrat"/>
                <a:ea typeface="Montserrat"/>
                <a:cs typeface="Montserrat"/>
                <a:sym typeface="Montserrat"/>
                <a:hlinkClick r:id="rId4"/>
              </a:rPr>
              <a:t>Fundamentos de GIT</a:t>
            </a:r>
            <a:r>
              <a:rPr lang="es" sz="1333">
                <a:solidFill>
                  <a:srgbClr val="595959"/>
                </a:solidFill>
                <a:latin typeface="Montserrat"/>
                <a:ea typeface="Montserrat"/>
                <a:cs typeface="Montserrat"/>
                <a:sym typeface="Montserrat"/>
              </a:rPr>
              <a:t> </a:t>
            </a:r>
            <a:r>
              <a:rPr lang="es" sz="1333" u="sng">
                <a:solidFill>
                  <a:schemeClr val="hlink"/>
                </a:solidFill>
                <a:latin typeface="Montserrat"/>
                <a:ea typeface="Montserrat"/>
                <a:cs typeface="Montserrat"/>
                <a:sym typeface="Montserrat"/>
                <a:hlinkClick r:id="rId5"/>
              </a:rPr>
              <a:t>GitHub</a:t>
            </a:r>
            <a:r>
              <a:rPr lang="es" sz="1333">
                <a:solidFill>
                  <a:srgbClr val="595959"/>
                </a:solidFill>
                <a:latin typeface="Montserrat"/>
                <a:ea typeface="Montserrat"/>
                <a:cs typeface="Montserrat"/>
                <a:sym typeface="Montserrat"/>
              </a:rPr>
              <a:t> </a:t>
            </a:r>
            <a:r>
              <a:rPr lang="es" sz="1333" u="sng">
                <a:solidFill>
                  <a:schemeClr val="hlink"/>
                </a:solidFill>
                <a:latin typeface="Montserrat"/>
                <a:ea typeface="Montserrat"/>
                <a:cs typeface="Montserrat"/>
                <a:sym typeface="Montserrat"/>
                <a:hlinkClick r:id="rId6"/>
              </a:rPr>
              <a:t>Comandos explicados</a:t>
            </a:r>
            <a:endParaRPr sz="1333">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s" sz="1333">
                <a:solidFill>
                  <a:srgbClr val="595959"/>
                </a:solidFill>
                <a:latin typeface="Montserrat"/>
                <a:ea typeface="Montserrat"/>
                <a:cs typeface="Montserrat"/>
                <a:sym typeface="Montserrat"/>
              </a:rPr>
              <a:t>Videos del Profesor Alejandro Zapata (Coordinador y Docente de Codo a Codo): </a:t>
            </a:r>
            <a:r>
              <a:rPr lang="es" sz="1333" u="sng">
                <a:solidFill>
                  <a:schemeClr val="hlink"/>
                </a:solidFill>
                <a:latin typeface="Montserrat"/>
                <a:ea typeface="Montserrat"/>
                <a:cs typeface="Montserrat"/>
                <a:sym typeface="Montserrat"/>
                <a:hlinkClick r:id="rId7"/>
              </a:rPr>
              <a:t>link</a:t>
            </a:r>
            <a:r>
              <a:rPr lang="es" sz="1333">
                <a:solidFill>
                  <a:srgbClr val="595959"/>
                </a:solidFill>
                <a:latin typeface="Montserrat"/>
                <a:ea typeface="Montserrat"/>
                <a:cs typeface="Montserrat"/>
                <a:sym typeface="Montserrat"/>
              </a:rPr>
              <a:t> </a:t>
            </a:r>
            <a:endParaRPr sz="1333">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s" sz="1333">
                <a:solidFill>
                  <a:srgbClr val="595959"/>
                </a:solidFill>
                <a:latin typeface="Montserrat"/>
                <a:ea typeface="Montserrat"/>
                <a:cs typeface="Montserrat"/>
                <a:sym typeface="Montserrat"/>
              </a:rPr>
              <a:t>GIT y GitHub (tutorial en español). Inicio Rápido para Principiantes</a:t>
            </a:r>
            <a:r>
              <a:rPr lang="es" sz="1333">
                <a:solidFill>
                  <a:srgbClr val="595959"/>
                </a:solidFill>
                <a:latin typeface="Montserrat"/>
                <a:ea typeface="Montserrat"/>
                <a:cs typeface="Montserrat"/>
                <a:sym typeface="Montserrat"/>
              </a:rPr>
              <a:t> </a:t>
            </a:r>
            <a:r>
              <a:rPr lang="es" sz="1333" u="sng">
                <a:solidFill>
                  <a:schemeClr val="hlink"/>
                </a:solidFill>
                <a:latin typeface="Montserrat"/>
                <a:ea typeface="Montserrat"/>
                <a:cs typeface="Montserrat"/>
                <a:sym typeface="Montserrat"/>
                <a:hlinkClick r:id="rId8"/>
              </a:rPr>
              <a:t>link</a:t>
            </a:r>
            <a:r>
              <a:rPr lang="es" sz="1333">
                <a:solidFill>
                  <a:srgbClr val="595959"/>
                </a:solidFill>
                <a:latin typeface="Montserrat"/>
                <a:ea typeface="Montserrat"/>
                <a:cs typeface="Montserrat"/>
                <a:sym typeface="Montserrat"/>
              </a:rPr>
              <a:t> </a:t>
            </a:r>
            <a:endParaRPr sz="1333">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s" sz="1333">
                <a:solidFill>
                  <a:srgbClr val="595959"/>
                </a:solidFill>
                <a:latin typeface="Montserrat"/>
                <a:ea typeface="Montserrat"/>
                <a:cs typeface="Montserrat"/>
                <a:sym typeface="Montserrat"/>
              </a:rPr>
              <a:t>¿Cómo trabajar con Git desde Visual Studio Code?</a:t>
            </a:r>
            <a:r>
              <a:rPr lang="es" sz="1333">
                <a:solidFill>
                  <a:srgbClr val="595959"/>
                </a:solidFill>
                <a:latin typeface="Montserrat"/>
                <a:ea typeface="Montserrat"/>
                <a:cs typeface="Montserrat"/>
                <a:sym typeface="Montserrat"/>
              </a:rPr>
              <a:t> </a:t>
            </a:r>
            <a:r>
              <a:rPr lang="es" sz="1333" u="sng">
                <a:solidFill>
                  <a:schemeClr val="hlink"/>
                </a:solidFill>
                <a:latin typeface="Montserrat"/>
                <a:ea typeface="Montserrat"/>
                <a:cs typeface="Montserrat"/>
                <a:sym typeface="Montserrat"/>
                <a:hlinkClick r:id="rId9"/>
              </a:rPr>
              <a:t>video</a:t>
            </a:r>
            <a:r>
              <a:rPr lang="es" sz="1333">
                <a:solidFill>
                  <a:srgbClr val="595959"/>
                </a:solidFill>
                <a:latin typeface="Montserrat"/>
                <a:ea typeface="Montserrat"/>
                <a:cs typeface="Montserrat"/>
                <a:sym typeface="Montserrat"/>
              </a:rPr>
              <a:t> </a:t>
            </a:r>
            <a:endParaRPr sz="1333">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s" sz="1333">
                <a:solidFill>
                  <a:srgbClr val="595959"/>
                </a:solidFill>
                <a:latin typeface="Montserrat"/>
                <a:ea typeface="Montserrat"/>
                <a:cs typeface="Montserrat"/>
                <a:sym typeface="Montserrat"/>
              </a:rPr>
              <a:t>Nota:</a:t>
            </a:r>
            <a:r>
              <a:rPr lang="es" sz="1333">
                <a:solidFill>
                  <a:srgbClr val="595959"/>
                </a:solidFill>
                <a:latin typeface="Montserrat"/>
                <a:ea typeface="Montserrat"/>
                <a:cs typeface="Montserrat"/>
                <a:sym typeface="Montserrat"/>
              </a:rPr>
              <a:t> con Visual Studio Code , Eclipse y IntellijIdea también se puede hacer commits, push, resolver conflictos, crear ramas y mucho más. Prácticamente todo lo que se hace desde la línea de comandos lo podés hacer desde una interfaz gráfica.</a:t>
            </a:r>
            <a:endParaRPr sz="1333">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rPr b="1" lang="es" sz="1333">
                <a:solidFill>
                  <a:srgbClr val="595959"/>
                </a:solidFill>
                <a:latin typeface="Montserrat"/>
                <a:ea typeface="Montserrat"/>
                <a:cs typeface="Montserrat"/>
                <a:sym typeface="Montserrat"/>
              </a:rPr>
              <a:t>Importante:</a:t>
            </a:r>
            <a:r>
              <a:rPr lang="es" sz="1333">
                <a:solidFill>
                  <a:srgbClr val="595959"/>
                </a:solidFill>
                <a:latin typeface="Montserrat"/>
                <a:ea typeface="Montserrat"/>
                <a:cs typeface="Montserrat"/>
                <a:sym typeface="Montserrat"/>
              </a:rPr>
              <a:t> se puede utilizar una interfaz gráfica para trabajar con Git, pero es importante saber qué es lo que pasa detrás de cada clic que uno hace. Por ese motivo antes, hay que aprender los fundamentos de GIT.</a:t>
            </a:r>
            <a:endParaRPr sz="1333">
              <a:solidFill>
                <a:srgbClr val="59595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No te olvides de dar el presente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Recordá: </a:t>
            </a:r>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3200"/>
          </a:p>
          <a:p>
            <a:pPr indent="0" lvl="0" marL="0" rtl="0" algn="l">
              <a:spcBef>
                <a:spcPts val="0"/>
              </a:spcBef>
              <a:spcAft>
                <a:spcPts val="0"/>
              </a:spcAft>
              <a:buNone/>
            </a:pPr>
            <a:r>
              <a:rPr lang="es" sz="3200"/>
              <a:t>Todo en el Aula Virtual.</a:t>
            </a:r>
            <a:endParaRPr sz="3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490250" y="1135950"/>
            <a:ext cx="8097300" cy="36237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0"/>
              </a:spcAft>
              <a:buNone/>
            </a:pPr>
            <a:r>
              <a:rPr lang="es"/>
              <a:t>Muchas gracias por tu atención.</a:t>
            </a:r>
            <a:endParaRPr/>
          </a:p>
          <a:p>
            <a:pPr indent="0" lvl="0" marL="0" rtl="0" algn="l">
              <a:lnSpc>
                <a:spcPct val="115000"/>
              </a:lnSpc>
              <a:spcBef>
                <a:spcPts val="1200"/>
              </a:spcBef>
              <a:spcAft>
                <a:spcPts val="1200"/>
              </a:spcAft>
              <a:buNone/>
            </a:pPr>
            <a:r>
              <a:rPr lang="es"/>
              <a:t>Nos vemos pronto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ctrTitle"/>
          </p:nvPr>
        </p:nvSpPr>
        <p:spPr>
          <a:xfrm>
            <a:off x="311700" y="1226800"/>
            <a:ext cx="8520600" cy="157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s"/>
              <a:t>Git</a:t>
            </a:r>
            <a:endParaRPr b="0"/>
          </a:p>
        </p:txBody>
      </p:sp>
      <p:pic>
        <p:nvPicPr>
          <p:cNvPr id="150" name="Google Shape;150;p17"/>
          <p:cNvPicPr preferRelativeResize="0"/>
          <p:nvPr/>
        </p:nvPicPr>
        <p:blipFill rotWithShape="1">
          <a:blip r:embed="rId3">
            <a:alphaModFix/>
          </a:blip>
          <a:srcRect b="0" l="0" r="0" t="0"/>
          <a:stretch/>
        </p:blipFill>
        <p:spPr>
          <a:xfrm>
            <a:off x="4175713" y="2834125"/>
            <a:ext cx="792573"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ctrTitle"/>
          </p:nvPr>
        </p:nvSpPr>
        <p:spPr>
          <a:xfrm>
            <a:off x="311700" y="1226800"/>
            <a:ext cx="8520600" cy="157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s"/>
              <a:t>Les damos la bienvenida</a:t>
            </a:r>
            <a:endParaRPr/>
          </a:p>
        </p:txBody>
      </p:sp>
      <p:sp>
        <p:nvSpPr>
          <p:cNvPr id="156" name="Google Shape;156;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Vamos a comenzar a grabar la clase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nvSpPr>
        <p:spPr>
          <a:xfrm>
            <a:off x="378625" y="1542150"/>
            <a:ext cx="76452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100">
                <a:solidFill>
                  <a:schemeClr val="dk1"/>
                </a:solidFill>
                <a:highlight>
                  <a:schemeClr val="lt1"/>
                </a:highlight>
              </a:rPr>
              <a:t>Es un sistema que ayuda a organizar el código, el historial y su evolución, funciona como una máquina del tiempo que permite navegar a diferentes versiones del proyecto y si queremos agregar una funcionalidad nueva nos permite crear una rama (branch) para dejar intacta la versión estable y crear un ambiente de trabajo en el cual podemos trabajar en nueva funcionalidad sin afectar el original.​</a:t>
            </a:r>
            <a:endParaRPr sz="1900">
              <a:highlight>
                <a:schemeClr val="lt1"/>
              </a:highlight>
            </a:endParaRPr>
          </a:p>
        </p:txBody>
      </p:sp>
      <p:sp>
        <p:nvSpPr>
          <p:cNvPr id="162" name="Google Shape;162;p19"/>
          <p:cNvSpPr txBox="1"/>
          <p:nvPr/>
        </p:nvSpPr>
        <p:spPr>
          <a:xfrm>
            <a:off x="3490550" y="969900"/>
            <a:ext cx="28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Que es Git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nvSpPr>
        <p:spPr>
          <a:xfrm>
            <a:off x="378625" y="1542150"/>
            <a:ext cx="76452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2100">
                <a:solidFill>
                  <a:schemeClr val="dk1"/>
                </a:solidFill>
                <a:highlight>
                  <a:srgbClr val="EDEBE9"/>
                </a:highlight>
              </a:rPr>
              <a:t>1-GIT y GITHUB: Una breve introducción</a:t>
            </a:r>
            <a:endParaRPr sz="2100">
              <a:solidFill>
                <a:schemeClr val="dk1"/>
              </a:solidFill>
              <a:highlight>
                <a:srgbClr val="EDEBE9"/>
              </a:highlight>
            </a:endParaRPr>
          </a:p>
          <a:p>
            <a:pPr indent="0" lvl="0" marL="0" rtl="0" algn="l">
              <a:spcBef>
                <a:spcPts val="0"/>
              </a:spcBef>
              <a:spcAft>
                <a:spcPts val="0"/>
              </a:spcAft>
              <a:buClr>
                <a:schemeClr val="dk1"/>
              </a:buClr>
              <a:buSzPts val="1100"/>
              <a:buFont typeface="Arial"/>
              <a:buNone/>
            </a:pPr>
            <a:r>
              <a:rPr lang="es" sz="2100" u="sng">
                <a:solidFill>
                  <a:schemeClr val="hlink"/>
                </a:solidFill>
                <a:highlight>
                  <a:srgbClr val="EDEBE9"/>
                </a:highlight>
                <a:hlinkClick r:id="rId3"/>
              </a:rPr>
              <a:t>https://youtu.be/YETooN5uV24</a:t>
            </a:r>
            <a:endParaRPr sz="2100">
              <a:solidFill>
                <a:schemeClr val="dk1"/>
              </a:solidFill>
              <a:highlight>
                <a:srgbClr val="EDEBE9"/>
              </a:highlight>
            </a:endParaRPr>
          </a:p>
          <a:p>
            <a:pPr indent="0" lvl="0" marL="0" rtl="0" algn="l">
              <a:spcBef>
                <a:spcPts val="0"/>
              </a:spcBef>
              <a:spcAft>
                <a:spcPts val="0"/>
              </a:spcAft>
              <a:buClr>
                <a:schemeClr val="dk1"/>
              </a:buClr>
              <a:buSzPts val="1100"/>
              <a:buFont typeface="Arial"/>
              <a:buNone/>
            </a:pPr>
            <a:r>
              <a:t/>
            </a:r>
            <a:endParaRPr sz="2100">
              <a:solidFill>
                <a:schemeClr val="dk1"/>
              </a:solidFill>
              <a:highlight>
                <a:srgbClr val="EDEBE9"/>
              </a:highlight>
            </a:endParaRPr>
          </a:p>
          <a:p>
            <a:pPr indent="0" lvl="0" marL="0" rtl="0" algn="l">
              <a:spcBef>
                <a:spcPts val="0"/>
              </a:spcBef>
              <a:spcAft>
                <a:spcPts val="0"/>
              </a:spcAft>
              <a:buClr>
                <a:schemeClr val="dk1"/>
              </a:buClr>
              <a:buSzPts val="1100"/>
              <a:buFont typeface="Arial"/>
              <a:buNone/>
            </a:pPr>
            <a:r>
              <a:rPr lang="es" sz="2100">
                <a:solidFill>
                  <a:schemeClr val="dk1"/>
                </a:solidFill>
                <a:highlight>
                  <a:srgbClr val="EDEBE9"/>
                </a:highlight>
              </a:rPr>
              <a:t>2-Instalación de GIT</a:t>
            </a:r>
            <a:endParaRPr sz="2100">
              <a:solidFill>
                <a:schemeClr val="dk1"/>
              </a:solidFill>
              <a:highlight>
                <a:srgbClr val="EDEBE9"/>
              </a:highlight>
            </a:endParaRPr>
          </a:p>
          <a:p>
            <a:pPr indent="0" lvl="0" marL="0" rtl="0" algn="l">
              <a:spcBef>
                <a:spcPts val="0"/>
              </a:spcBef>
              <a:spcAft>
                <a:spcPts val="0"/>
              </a:spcAft>
              <a:buClr>
                <a:schemeClr val="dk1"/>
              </a:buClr>
              <a:buSzPts val="1100"/>
              <a:buFont typeface="Arial"/>
              <a:buNone/>
            </a:pPr>
            <a:r>
              <a:rPr lang="es" sz="2100" u="sng">
                <a:solidFill>
                  <a:schemeClr val="hlink"/>
                </a:solidFill>
                <a:highlight>
                  <a:srgbClr val="EDEBE9"/>
                </a:highlight>
                <a:hlinkClick r:id="rId4"/>
              </a:rPr>
              <a:t>https://youtu.be/NBR9xZsTA68</a:t>
            </a:r>
            <a:endParaRPr sz="2100">
              <a:solidFill>
                <a:schemeClr val="dk1"/>
              </a:solidFill>
              <a:highlight>
                <a:srgbClr val="EDEBE9"/>
              </a:highlight>
            </a:endParaRPr>
          </a:p>
          <a:p>
            <a:pPr indent="0" lvl="0" marL="0" rtl="0" algn="l">
              <a:spcBef>
                <a:spcPts val="0"/>
              </a:spcBef>
              <a:spcAft>
                <a:spcPts val="0"/>
              </a:spcAft>
              <a:buClr>
                <a:schemeClr val="dk1"/>
              </a:buClr>
              <a:buSzPts val="1100"/>
              <a:buFont typeface="Arial"/>
              <a:buNone/>
            </a:pPr>
            <a:r>
              <a:t/>
            </a:r>
            <a:endParaRPr sz="2100">
              <a:solidFill>
                <a:schemeClr val="dk1"/>
              </a:solidFill>
              <a:highlight>
                <a:srgbClr val="EDEBE9"/>
              </a:highlight>
            </a:endParaRPr>
          </a:p>
          <a:p>
            <a:pPr indent="0" lvl="0" marL="0" rtl="0" algn="l">
              <a:spcBef>
                <a:spcPts val="0"/>
              </a:spcBef>
              <a:spcAft>
                <a:spcPts val="0"/>
              </a:spcAft>
              <a:buClr>
                <a:schemeClr val="dk1"/>
              </a:buClr>
              <a:buSzPts val="1100"/>
              <a:buFont typeface="Arial"/>
              <a:buNone/>
            </a:pPr>
            <a:r>
              <a:rPr lang="es" sz="2100">
                <a:solidFill>
                  <a:schemeClr val="dk1"/>
                </a:solidFill>
                <a:highlight>
                  <a:srgbClr val="EDEBE9"/>
                </a:highlight>
              </a:rPr>
              <a:t>3-Creá tu primer repo de GIT y subilo a GITHUB</a:t>
            </a:r>
            <a:endParaRPr sz="2100">
              <a:solidFill>
                <a:schemeClr val="dk1"/>
              </a:solidFill>
              <a:highlight>
                <a:srgbClr val="EDEBE9"/>
              </a:highlight>
            </a:endParaRPr>
          </a:p>
          <a:p>
            <a:pPr indent="0" lvl="0" marL="0" rtl="0" algn="l">
              <a:spcBef>
                <a:spcPts val="0"/>
              </a:spcBef>
              <a:spcAft>
                <a:spcPts val="0"/>
              </a:spcAft>
              <a:buClr>
                <a:schemeClr val="dk1"/>
              </a:buClr>
              <a:buSzPts val="1100"/>
              <a:buFont typeface="Arial"/>
              <a:buNone/>
            </a:pPr>
            <a:r>
              <a:rPr lang="es" sz="2100" u="sng">
                <a:solidFill>
                  <a:schemeClr val="hlink"/>
                </a:solidFill>
                <a:highlight>
                  <a:srgbClr val="EDEBE9"/>
                </a:highlight>
                <a:hlinkClick r:id="rId5"/>
              </a:rPr>
              <a:t>https://youtu.be/JAhzfmBGYDw</a:t>
            </a:r>
            <a:endParaRPr sz="2100">
              <a:solidFill>
                <a:schemeClr val="dk1"/>
              </a:solidFill>
              <a:highlight>
                <a:srgbClr val="EDEBE9"/>
              </a:highlight>
            </a:endParaRPr>
          </a:p>
          <a:p>
            <a:pPr indent="0" lvl="0" marL="0" rtl="0" algn="l">
              <a:spcBef>
                <a:spcPts val="0"/>
              </a:spcBef>
              <a:spcAft>
                <a:spcPts val="0"/>
              </a:spcAft>
              <a:buNone/>
            </a:pPr>
            <a:r>
              <a:t/>
            </a:r>
            <a:endParaRPr sz="2100">
              <a:solidFill>
                <a:schemeClr val="dk1"/>
              </a:solidFill>
              <a:highlight>
                <a:srgbClr val="EDEBE9"/>
              </a:highlight>
            </a:endParaRPr>
          </a:p>
        </p:txBody>
      </p:sp>
      <p:sp>
        <p:nvSpPr>
          <p:cNvPr id="168" name="Google Shape;168;p20"/>
          <p:cNvSpPr txBox="1"/>
          <p:nvPr/>
        </p:nvSpPr>
        <p:spPr>
          <a:xfrm>
            <a:off x="1616550" y="736475"/>
            <a:ext cx="6811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                                 Videos de </a:t>
            </a:r>
            <a:r>
              <a:rPr lang="es" sz="1800">
                <a:solidFill>
                  <a:srgbClr val="0F0F0F"/>
                </a:solidFill>
                <a:highlight>
                  <a:srgbClr val="FFFFFF"/>
                </a:highlight>
                <a:latin typeface="Roboto"/>
                <a:ea typeface="Roboto"/>
                <a:cs typeface="Roboto"/>
                <a:sym typeface="Roboto"/>
              </a:rPr>
              <a:t>Charly Cimino</a:t>
            </a:r>
            <a:endParaRPr sz="1800">
              <a:solidFill>
                <a:srgbClr val="0F0F0F"/>
              </a:solidFill>
              <a:highlight>
                <a:srgbClr val="FFFFFF"/>
              </a:highlight>
              <a:latin typeface="Roboto"/>
              <a:ea typeface="Roboto"/>
              <a:cs typeface="Roboto"/>
              <a:sym typeface="Roboto"/>
            </a:endParaRPr>
          </a:p>
          <a:p>
            <a:pPr indent="0" lvl="0" marL="0" rtl="0" algn="l">
              <a:spcBef>
                <a:spcPts val="0"/>
              </a:spcBef>
              <a:spcAft>
                <a:spcPts val="0"/>
              </a:spcAft>
              <a:buNone/>
            </a:pPr>
            <a:r>
              <a:rPr lang="es" sz="1800">
                <a:solidFill>
                  <a:srgbClr val="0F0F0F"/>
                </a:solidFill>
                <a:highlight>
                  <a:srgbClr val="FFFFFF"/>
                </a:highlight>
                <a:latin typeface="Roboto"/>
                <a:ea typeface="Roboto"/>
                <a:cs typeface="Roboto"/>
                <a:sym typeface="Roboto"/>
              </a:rPr>
              <a:t>Te recomendamos ver los videos para ver la instalacion y uso</a:t>
            </a:r>
            <a:endParaRPr sz="1800">
              <a:solidFill>
                <a:srgbClr val="0F0F0F"/>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nvSpPr>
        <p:spPr>
          <a:xfrm>
            <a:off x="2714875" y="1579075"/>
            <a:ext cx="361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 </a:t>
            </a:r>
            <a:endParaRPr/>
          </a:p>
        </p:txBody>
      </p:sp>
      <p:pic>
        <p:nvPicPr>
          <p:cNvPr id="174" name="Google Shape;174;p21"/>
          <p:cNvPicPr preferRelativeResize="0"/>
          <p:nvPr/>
        </p:nvPicPr>
        <p:blipFill>
          <a:blip r:embed="rId3">
            <a:alphaModFix/>
          </a:blip>
          <a:stretch>
            <a:fillRect/>
          </a:stretch>
        </p:blipFill>
        <p:spPr>
          <a:xfrm>
            <a:off x="2405550" y="1697650"/>
            <a:ext cx="3790950" cy="2647950"/>
          </a:xfrm>
          <a:prstGeom prst="rect">
            <a:avLst/>
          </a:prstGeom>
          <a:noFill/>
          <a:ln>
            <a:noFill/>
          </a:ln>
        </p:spPr>
      </p:pic>
      <p:sp>
        <p:nvSpPr>
          <p:cNvPr id="175" name="Google Shape;175;p21"/>
          <p:cNvSpPr txBox="1"/>
          <p:nvPr/>
        </p:nvSpPr>
        <p:spPr>
          <a:xfrm>
            <a:off x="1177400" y="767750"/>
            <a:ext cx="6533100" cy="117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700"/>
              <a:t>Permite que muchas personas trabajen en un mismo proyecto</a:t>
            </a:r>
            <a:r>
              <a:rPr lang="es" sz="1700"/>
              <a:t>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nvSpPr>
        <p:spPr>
          <a:xfrm>
            <a:off x="1338950" y="1505175"/>
            <a:ext cx="5466600" cy="2382600"/>
          </a:xfrm>
          <a:prstGeom prst="rect">
            <a:avLst/>
          </a:prstGeom>
          <a:noFill/>
          <a:ln>
            <a:noFill/>
          </a:ln>
        </p:spPr>
        <p:txBody>
          <a:bodyPr anchorCtr="0" anchor="t" bIns="91425" lIns="91425" spcFirstLastPara="1" rIns="91425" wrap="square" tIns="91425">
            <a:spAutoFit/>
          </a:bodyPr>
          <a:lstStyle/>
          <a:p>
            <a:pPr indent="-320675" lvl="0" marL="609600" rtl="0" algn="l">
              <a:lnSpc>
                <a:spcPct val="115000"/>
              </a:lnSpc>
              <a:spcBef>
                <a:spcPts val="0"/>
              </a:spcBef>
              <a:spcAft>
                <a:spcPts val="0"/>
              </a:spcAft>
              <a:buClr>
                <a:schemeClr val="dk1"/>
              </a:buClr>
              <a:buSzPts val="1450"/>
              <a:buFont typeface="Arial"/>
              <a:buChar char="●"/>
            </a:pPr>
            <a:r>
              <a:rPr b="1" lang="es" sz="1600">
                <a:solidFill>
                  <a:srgbClr val="44546A"/>
                </a:solidFill>
                <a:highlight>
                  <a:schemeClr val="lt1"/>
                </a:highlight>
                <a:latin typeface="Montserrat"/>
                <a:ea typeface="Montserrat"/>
                <a:cs typeface="Montserrat"/>
                <a:sym typeface="Montserrat"/>
              </a:rPr>
              <a:t>Control de versiones distribuido.</a:t>
            </a:r>
            <a:r>
              <a:rPr b="1" lang="es" sz="1600">
                <a:solidFill>
                  <a:schemeClr val="dk1"/>
                </a:solidFill>
                <a:highlight>
                  <a:schemeClr val="lt1"/>
                </a:highlight>
                <a:latin typeface="Montserrat"/>
                <a:ea typeface="Montserrat"/>
                <a:cs typeface="Montserrat"/>
                <a:sym typeface="Montserrat"/>
              </a:rPr>
              <a:t>​</a:t>
            </a:r>
            <a:endParaRPr b="1" sz="1600">
              <a:solidFill>
                <a:schemeClr val="dk1"/>
              </a:solidFill>
              <a:highlight>
                <a:schemeClr val="lt1"/>
              </a:highlight>
              <a:latin typeface="Montserrat"/>
              <a:ea typeface="Montserrat"/>
              <a:cs typeface="Montserrat"/>
              <a:sym typeface="Montserrat"/>
            </a:endParaRPr>
          </a:p>
          <a:p>
            <a:pPr indent="-320675" lvl="0" marL="609600" rtl="0" algn="l">
              <a:lnSpc>
                <a:spcPct val="115000"/>
              </a:lnSpc>
              <a:spcBef>
                <a:spcPts val="0"/>
              </a:spcBef>
              <a:spcAft>
                <a:spcPts val="0"/>
              </a:spcAft>
              <a:buClr>
                <a:schemeClr val="dk1"/>
              </a:buClr>
              <a:buSzPts val="1450"/>
              <a:buFont typeface="Arial"/>
              <a:buChar char="●"/>
            </a:pPr>
            <a:r>
              <a:rPr b="1" lang="es" sz="1600">
                <a:solidFill>
                  <a:srgbClr val="44546A"/>
                </a:solidFill>
                <a:highlight>
                  <a:schemeClr val="lt1"/>
                </a:highlight>
                <a:latin typeface="Montserrat"/>
                <a:ea typeface="Montserrat"/>
                <a:cs typeface="Montserrat"/>
                <a:sym typeface="Montserrat"/>
              </a:rPr>
              <a:t>Manejar distintas versiones del proyecto.</a:t>
            </a:r>
            <a:r>
              <a:rPr b="1" lang="es" sz="1600">
                <a:solidFill>
                  <a:schemeClr val="dk1"/>
                </a:solidFill>
                <a:highlight>
                  <a:schemeClr val="lt1"/>
                </a:highlight>
                <a:latin typeface="Montserrat"/>
                <a:ea typeface="Montserrat"/>
                <a:cs typeface="Montserrat"/>
                <a:sym typeface="Montserrat"/>
              </a:rPr>
              <a:t>​</a:t>
            </a:r>
            <a:endParaRPr b="1" sz="1600">
              <a:solidFill>
                <a:schemeClr val="dk1"/>
              </a:solidFill>
              <a:highlight>
                <a:schemeClr val="lt1"/>
              </a:highlight>
              <a:latin typeface="Montserrat"/>
              <a:ea typeface="Montserrat"/>
              <a:cs typeface="Montserrat"/>
              <a:sym typeface="Montserrat"/>
            </a:endParaRPr>
          </a:p>
          <a:p>
            <a:pPr indent="-320675" lvl="0" marL="609600" rtl="0" algn="l">
              <a:lnSpc>
                <a:spcPct val="115000"/>
              </a:lnSpc>
              <a:spcBef>
                <a:spcPts val="0"/>
              </a:spcBef>
              <a:spcAft>
                <a:spcPts val="0"/>
              </a:spcAft>
              <a:buClr>
                <a:schemeClr val="dk1"/>
              </a:buClr>
              <a:buSzPts val="1450"/>
              <a:buFont typeface="Arial"/>
              <a:buChar char="●"/>
            </a:pPr>
            <a:r>
              <a:rPr b="1" lang="es" sz="1600">
                <a:solidFill>
                  <a:srgbClr val="44546A"/>
                </a:solidFill>
                <a:highlight>
                  <a:schemeClr val="lt1"/>
                </a:highlight>
                <a:latin typeface="Montserrat"/>
                <a:ea typeface="Montserrat"/>
                <a:cs typeface="Montserrat"/>
                <a:sym typeface="Montserrat"/>
              </a:rPr>
              <a:t>Guardar el historial o se  guardan todas las versiones de todos los archivos del proyecto.</a:t>
            </a:r>
            <a:r>
              <a:rPr b="1" lang="es" sz="1600">
                <a:solidFill>
                  <a:schemeClr val="dk1"/>
                </a:solidFill>
                <a:highlight>
                  <a:schemeClr val="lt1"/>
                </a:highlight>
                <a:latin typeface="Montserrat"/>
                <a:ea typeface="Montserrat"/>
                <a:cs typeface="Montserrat"/>
                <a:sym typeface="Montserrat"/>
              </a:rPr>
              <a:t>​</a:t>
            </a:r>
            <a:endParaRPr b="1" sz="1600">
              <a:solidFill>
                <a:schemeClr val="dk1"/>
              </a:solidFill>
              <a:highlight>
                <a:schemeClr val="lt1"/>
              </a:highlight>
              <a:latin typeface="Montserrat"/>
              <a:ea typeface="Montserrat"/>
              <a:cs typeface="Montserrat"/>
              <a:sym typeface="Montserrat"/>
            </a:endParaRPr>
          </a:p>
          <a:p>
            <a:pPr indent="-320675" lvl="0" marL="609600" rtl="0" algn="l">
              <a:lnSpc>
                <a:spcPct val="115000"/>
              </a:lnSpc>
              <a:spcBef>
                <a:spcPts val="0"/>
              </a:spcBef>
              <a:spcAft>
                <a:spcPts val="0"/>
              </a:spcAft>
              <a:buClr>
                <a:schemeClr val="dk1"/>
              </a:buClr>
              <a:buSzPts val="1450"/>
              <a:buFont typeface="Arial"/>
              <a:buChar char="●"/>
            </a:pPr>
            <a:r>
              <a:rPr b="1" lang="es" sz="1600">
                <a:solidFill>
                  <a:srgbClr val="44546A"/>
                </a:solidFill>
                <a:highlight>
                  <a:schemeClr val="lt1"/>
                </a:highlight>
                <a:latin typeface="Montserrat"/>
                <a:ea typeface="Montserrat"/>
                <a:cs typeface="Montserrat"/>
                <a:sym typeface="Montserrat"/>
              </a:rPr>
              <a:t>Trabajar simultáneamente sobre un proyecto</a:t>
            </a:r>
            <a:endParaRPr b="1" sz="1600">
              <a:solidFill>
                <a:srgbClr val="44546A"/>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nvSpPr>
        <p:spPr>
          <a:xfrm>
            <a:off x="1532875" y="1098875"/>
            <a:ext cx="6713400" cy="217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400"/>
              <a:t>Como funciona GIT?</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sz="1550">
                <a:solidFill>
                  <a:schemeClr val="dk1"/>
                </a:solidFill>
                <a:highlight>
                  <a:srgbClr val="EDEBE9"/>
                </a:highlight>
              </a:rPr>
              <a:t>Git almacena instantáneas de un mini sistema de archivos, cada vez que confirmamos un cambio lo que git hace es tomar una “foto” al aspecto del proyecto en ese momento y crea una referencia a esa instantánea, si un archivo no cambió git no almacena el nuevo archivo sino que crea un enlace a la imagen anterior idéntica que ya tiene almacenada.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4"/>
          <p:cNvPicPr preferRelativeResize="0"/>
          <p:nvPr/>
        </p:nvPicPr>
        <p:blipFill>
          <a:blip r:embed="rId3">
            <a:alphaModFix/>
          </a:blip>
          <a:stretch>
            <a:fillRect/>
          </a:stretch>
        </p:blipFill>
        <p:spPr>
          <a:xfrm>
            <a:off x="1962325" y="1457050"/>
            <a:ext cx="5619025" cy="3242050"/>
          </a:xfrm>
          <a:prstGeom prst="rect">
            <a:avLst/>
          </a:prstGeom>
          <a:noFill/>
          <a:ln>
            <a:noFill/>
          </a:ln>
        </p:spPr>
      </p:pic>
      <p:sp>
        <p:nvSpPr>
          <p:cNvPr id="191" name="Google Shape;191;p24"/>
          <p:cNvSpPr txBox="1"/>
          <p:nvPr/>
        </p:nvSpPr>
        <p:spPr>
          <a:xfrm>
            <a:off x="3472100" y="895750"/>
            <a:ext cx="331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Estados de Git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