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65" r:id="rId2"/>
    <p:sldId id="258" r:id="rId3"/>
    <p:sldId id="261" r:id="rId4"/>
    <p:sldId id="260" r:id="rId5"/>
    <p:sldId id="259" r:id="rId6"/>
    <p:sldId id="263" r:id="rId7"/>
    <p:sldId id="264" r:id="rId8"/>
    <p:sldId id="262" r:id="rId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B2778A-81FD-4346-8710-F7E47CDB1965}" v="1" dt="2023-07-08T23:57:57.6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zra galai" userId="88b46c9b0efdb1f3" providerId="LiveId" clId="{27B2778A-81FD-4346-8710-F7E47CDB1965}"/>
    <pc:docChg chg="custSel modSld sldOrd">
      <pc:chgData name="ezra galai" userId="88b46c9b0efdb1f3" providerId="LiveId" clId="{27B2778A-81FD-4346-8710-F7E47CDB1965}" dt="2023-07-09T08:51:27.129" v="761" actId="27636"/>
      <pc:docMkLst>
        <pc:docMk/>
      </pc:docMkLst>
      <pc:sldChg chg="addSp delSp modSp mod">
        <pc:chgData name="ezra galai" userId="88b46c9b0efdb1f3" providerId="LiveId" clId="{27B2778A-81FD-4346-8710-F7E47CDB1965}" dt="2023-07-09T08:48:40.259" v="717" actId="11529"/>
        <pc:sldMkLst>
          <pc:docMk/>
          <pc:sldMk cId="1208717511" sldId="260"/>
        </pc:sldMkLst>
        <pc:spChg chg="mod">
          <ac:chgData name="ezra galai" userId="88b46c9b0efdb1f3" providerId="LiveId" clId="{27B2778A-81FD-4346-8710-F7E47CDB1965}" dt="2023-07-09T08:47:50.605" v="712"/>
          <ac:spMkLst>
            <pc:docMk/>
            <pc:sldMk cId="1208717511" sldId="260"/>
            <ac:spMk id="21" creationId="{1BEA850A-8D53-FFA3-456D-B6D19C6A79A9}"/>
          </ac:spMkLst>
        </pc:spChg>
        <pc:spChg chg="add mod">
          <ac:chgData name="ezra galai" userId="88b46c9b0efdb1f3" providerId="LiveId" clId="{27B2778A-81FD-4346-8710-F7E47CDB1965}" dt="2023-07-09T08:48:31.372" v="716" actId="208"/>
          <ac:spMkLst>
            <pc:docMk/>
            <pc:sldMk cId="1208717511" sldId="260"/>
            <ac:spMk id="23" creationId="{77E44B53-A568-C0E7-937B-460ED14A2F9F}"/>
          </ac:spMkLst>
        </pc:spChg>
        <pc:picChg chg="mod">
          <ac:chgData name="ezra galai" userId="88b46c9b0efdb1f3" providerId="LiveId" clId="{27B2778A-81FD-4346-8710-F7E47CDB1965}" dt="2023-07-09T08:45:36.194" v="614" actId="1076"/>
          <ac:picMkLst>
            <pc:docMk/>
            <pc:sldMk cId="1208717511" sldId="260"/>
            <ac:picMk id="4" creationId="{EB1F7D92-A5F7-13CD-6201-D9B8CDD30B88}"/>
          </ac:picMkLst>
        </pc:picChg>
        <pc:picChg chg="add del mod">
          <ac:chgData name="ezra galai" userId="88b46c9b0efdb1f3" providerId="LiveId" clId="{27B2778A-81FD-4346-8710-F7E47CDB1965}" dt="2023-07-09T08:41:59.904" v="579" actId="478"/>
          <ac:picMkLst>
            <pc:docMk/>
            <pc:sldMk cId="1208717511" sldId="260"/>
            <ac:picMk id="6" creationId="{8DA80E40-7AFE-069D-DCAE-75DA78008837}"/>
          </ac:picMkLst>
        </pc:picChg>
        <pc:picChg chg="add mod">
          <ac:chgData name="ezra galai" userId="88b46c9b0efdb1f3" providerId="LiveId" clId="{27B2778A-81FD-4346-8710-F7E47CDB1965}" dt="2023-07-09T08:46:24.066" v="619" actId="14100"/>
          <ac:picMkLst>
            <pc:docMk/>
            <pc:sldMk cId="1208717511" sldId="260"/>
            <ac:picMk id="9" creationId="{606A766B-3EE2-56D5-FEBF-0DA9C3239017}"/>
          </ac:picMkLst>
        </pc:picChg>
        <pc:picChg chg="add mod">
          <ac:chgData name="ezra galai" userId="88b46c9b0efdb1f3" providerId="LiveId" clId="{27B2778A-81FD-4346-8710-F7E47CDB1965}" dt="2023-07-09T08:44:45.596" v="597" actId="1076"/>
          <ac:picMkLst>
            <pc:docMk/>
            <pc:sldMk cId="1208717511" sldId="260"/>
            <ac:picMk id="14" creationId="{A02554E8-C288-B114-1CC0-CB5A6DD3C674}"/>
          </ac:picMkLst>
        </pc:picChg>
        <pc:cxnChg chg="del mod">
          <ac:chgData name="ezra galai" userId="88b46c9b0efdb1f3" providerId="LiveId" clId="{27B2778A-81FD-4346-8710-F7E47CDB1965}" dt="2023-07-09T08:45:53.007" v="617" actId="478"/>
          <ac:cxnSpMkLst>
            <pc:docMk/>
            <pc:sldMk cId="1208717511" sldId="260"/>
            <ac:cxnSpMk id="7" creationId="{7F42DE3A-BF5B-9226-7949-2DE7134E0C89}"/>
          </ac:cxnSpMkLst>
        </pc:cxnChg>
        <pc:cxnChg chg="add">
          <ac:chgData name="ezra galai" userId="88b46c9b0efdb1f3" providerId="LiveId" clId="{27B2778A-81FD-4346-8710-F7E47CDB1965}" dt="2023-07-09T08:46:13.982" v="618" actId="11529"/>
          <ac:cxnSpMkLst>
            <pc:docMk/>
            <pc:sldMk cId="1208717511" sldId="260"/>
            <ac:cxnSpMk id="19" creationId="{7D4CC4E7-C52D-5B38-D248-05A1C638A23C}"/>
          </ac:cxnSpMkLst>
        </pc:cxnChg>
        <pc:cxnChg chg="add">
          <ac:chgData name="ezra galai" userId="88b46c9b0efdb1f3" providerId="LiveId" clId="{27B2778A-81FD-4346-8710-F7E47CDB1965}" dt="2023-07-09T08:46:32.714" v="620" actId="11529"/>
          <ac:cxnSpMkLst>
            <pc:docMk/>
            <pc:sldMk cId="1208717511" sldId="260"/>
            <ac:cxnSpMk id="22" creationId="{7688BEDA-7301-8AF8-602D-CCFA88ADE73E}"/>
          </ac:cxnSpMkLst>
        </pc:cxnChg>
        <pc:cxnChg chg="add">
          <ac:chgData name="ezra galai" userId="88b46c9b0efdb1f3" providerId="LiveId" clId="{27B2778A-81FD-4346-8710-F7E47CDB1965}" dt="2023-07-09T08:48:40.259" v="717" actId="11529"/>
          <ac:cxnSpMkLst>
            <pc:docMk/>
            <pc:sldMk cId="1208717511" sldId="260"/>
            <ac:cxnSpMk id="25" creationId="{9A597AF7-5753-D566-EEF7-CF44EBB3B851}"/>
          </ac:cxnSpMkLst>
        </pc:cxnChg>
      </pc:sldChg>
      <pc:sldChg chg="modSp mod">
        <pc:chgData name="ezra galai" userId="88b46c9b0efdb1f3" providerId="LiveId" clId="{27B2778A-81FD-4346-8710-F7E47CDB1965}" dt="2023-07-09T08:38:35.024" v="499" actId="20577"/>
        <pc:sldMkLst>
          <pc:docMk/>
          <pc:sldMk cId="2978872790" sldId="261"/>
        </pc:sldMkLst>
        <pc:spChg chg="mod">
          <ac:chgData name="ezra galai" userId="88b46c9b0efdb1f3" providerId="LiveId" clId="{27B2778A-81FD-4346-8710-F7E47CDB1965}" dt="2023-07-09T08:38:35.024" v="499" actId="20577"/>
          <ac:spMkLst>
            <pc:docMk/>
            <pc:sldMk cId="2978872790" sldId="261"/>
            <ac:spMk id="2" creationId="{79070AFA-0207-3AA7-71E9-A0557EBA52C0}"/>
          </ac:spMkLst>
        </pc:spChg>
        <pc:spChg chg="mod">
          <ac:chgData name="ezra galai" userId="88b46c9b0efdb1f3" providerId="LiveId" clId="{27B2778A-81FD-4346-8710-F7E47CDB1965}" dt="2023-07-09T08:38:27.957" v="497" actId="5793"/>
          <ac:spMkLst>
            <pc:docMk/>
            <pc:sldMk cId="2978872790" sldId="261"/>
            <ac:spMk id="3" creationId="{DA19F11B-DACF-8AB4-5B0C-BF2DBF7B85AC}"/>
          </ac:spMkLst>
        </pc:spChg>
      </pc:sldChg>
      <pc:sldChg chg="modSp mod">
        <pc:chgData name="ezra galai" userId="88b46c9b0efdb1f3" providerId="LiveId" clId="{27B2778A-81FD-4346-8710-F7E47CDB1965}" dt="2023-07-09T08:51:27.129" v="761" actId="27636"/>
        <pc:sldMkLst>
          <pc:docMk/>
          <pc:sldMk cId="1017896620" sldId="262"/>
        </pc:sldMkLst>
        <pc:spChg chg="mod">
          <ac:chgData name="ezra galai" userId="88b46c9b0efdb1f3" providerId="LiveId" clId="{27B2778A-81FD-4346-8710-F7E47CDB1965}" dt="2023-07-09T08:51:27.129" v="761" actId="27636"/>
          <ac:spMkLst>
            <pc:docMk/>
            <pc:sldMk cId="1017896620" sldId="262"/>
            <ac:spMk id="26" creationId="{D59E8304-2711-8CD0-3A6D-C11617AF8883}"/>
          </ac:spMkLst>
        </pc:spChg>
      </pc:sldChg>
      <pc:sldChg chg="ord">
        <pc:chgData name="ezra galai" userId="88b46c9b0efdb1f3" providerId="LiveId" clId="{27B2778A-81FD-4346-8710-F7E47CDB1965}" dt="2023-07-09T08:25:05.606" v="286"/>
        <pc:sldMkLst>
          <pc:docMk/>
          <pc:sldMk cId="809120136" sldId="263"/>
        </pc:sldMkLst>
      </pc:sldChg>
      <pc:sldChg chg="modSp mod">
        <pc:chgData name="ezra galai" userId="88b46c9b0efdb1f3" providerId="LiveId" clId="{27B2778A-81FD-4346-8710-F7E47CDB1965}" dt="2023-07-09T08:37:43.087" v="472" actId="20577"/>
        <pc:sldMkLst>
          <pc:docMk/>
          <pc:sldMk cId="2173714490" sldId="264"/>
        </pc:sldMkLst>
        <pc:spChg chg="mod">
          <ac:chgData name="ezra galai" userId="88b46c9b0efdb1f3" providerId="LiveId" clId="{27B2778A-81FD-4346-8710-F7E47CDB1965}" dt="2023-07-09T08:37:43.087" v="472" actId="20577"/>
          <ac:spMkLst>
            <pc:docMk/>
            <pc:sldMk cId="2173714490" sldId="264"/>
            <ac:spMk id="3" creationId="{9CB910B8-3CDD-3A3E-BCFF-B4E1B2F5608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4AD60E-0BD6-D400-8CC8-13F7FFA60AFF}"/>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D9F77B3D-D0F7-0510-EDDC-B8AD95A2EA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7FBFF555-33FA-031E-4922-B945936857E9}"/>
              </a:ext>
            </a:extLst>
          </p:cNvPr>
          <p:cNvSpPr>
            <a:spLocks noGrp="1"/>
          </p:cNvSpPr>
          <p:nvPr>
            <p:ph type="dt" sz="half" idx="10"/>
          </p:nvPr>
        </p:nvSpPr>
        <p:spPr/>
        <p:txBody>
          <a:bodyPr/>
          <a:lstStyle/>
          <a:p>
            <a:fld id="{38650585-C97A-4530-8F70-DB9AFE1E21F2}" type="datetimeFigureOut">
              <a:rPr lang="he-IL" smtClean="0"/>
              <a:t>כ'/תמוז/תשפ"ג</a:t>
            </a:fld>
            <a:endParaRPr lang="he-IL"/>
          </a:p>
        </p:txBody>
      </p:sp>
      <p:sp>
        <p:nvSpPr>
          <p:cNvPr id="5" name="מציין מיקום של כותרת תחתונה 4">
            <a:extLst>
              <a:ext uri="{FF2B5EF4-FFF2-40B4-BE49-F238E27FC236}">
                <a16:creationId xmlns:a16="http://schemas.microsoft.com/office/drawing/2014/main" id="{9D4539B5-7F89-EA79-EAF7-12E280F7DAD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DB0F46D-7897-A617-777D-C1A55CDC1ACE}"/>
              </a:ext>
            </a:extLst>
          </p:cNvPr>
          <p:cNvSpPr>
            <a:spLocks noGrp="1"/>
          </p:cNvSpPr>
          <p:nvPr>
            <p:ph type="sldNum" sz="quarter" idx="12"/>
          </p:nvPr>
        </p:nvSpPr>
        <p:spPr/>
        <p:txBody>
          <a:bodyPr/>
          <a:lstStyle/>
          <a:p>
            <a:fld id="{621AB436-FF7F-4DC1-A7B1-E9B02ADFF985}" type="slidenum">
              <a:rPr lang="he-IL" smtClean="0"/>
              <a:t>‹#›</a:t>
            </a:fld>
            <a:endParaRPr lang="he-IL"/>
          </a:p>
        </p:txBody>
      </p:sp>
    </p:spTree>
    <p:extLst>
      <p:ext uri="{BB962C8B-B14F-4D97-AF65-F5344CB8AC3E}">
        <p14:creationId xmlns:p14="http://schemas.microsoft.com/office/powerpoint/2010/main" val="92190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9CAB97-C03D-0999-C4F6-BDB6E172146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6EBD0E3F-E309-C617-03FF-5E793FC6E276}"/>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B2F86DA-1579-9BB6-A4AD-E5F6FB516F26}"/>
              </a:ext>
            </a:extLst>
          </p:cNvPr>
          <p:cNvSpPr>
            <a:spLocks noGrp="1"/>
          </p:cNvSpPr>
          <p:nvPr>
            <p:ph type="dt" sz="half" idx="10"/>
          </p:nvPr>
        </p:nvSpPr>
        <p:spPr/>
        <p:txBody>
          <a:bodyPr/>
          <a:lstStyle/>
          <a:p>
            <a:fld id="{38650585-C97A-4530-8F70-DB9AFE1E21F2}" type="datetimeFigureOut">
              <a:rPr lang="he-IL" smtClean="0"/>
              <a:t>כ'/תמוז/תשפ"ג</a:t>
            </a:fld>
            <a:endParaRPr lang="he-IL"/>
          </a:p>
        </p:txBody>
      </p:sp>
      <p:sp>
        <p:nvSpPr>
          <p:cNvPr id="5" name="מציין מיקום של כותרת תחתונה 4">
            <a:extLst>
              <a:ext uri="{FF2B5EF4-FFF2-40B4-BE49-F238E27FC236}">
                <a16:creationId xmlns:a16="http://schemas.microsoft.com/office/drawing/2014/main" id="{97A4705E-C610-A569-DA08-C1996523376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C07F08F-711E-680E-E14C-CDE3762380C4}"/>
              </a:ext>
            </a:extLst>
          </p:cNvPr>
          <p:cNvSpPr>
            <a:spLocks noGrp="1"/>
          </p:cNvSpPr>
          <p:nvPr>
            <p:ph type="sldNum" sz="quarter" idx="12"/>
          </p:nvPr>
        </p:nvSpPr>
        <p:spPr/>
        <p:txBody>
          <a:bodyPr/>
          <a:lstStyle/>
          <a:p>
            <a:fld id="{621AB436-FF7F-4DC1-A7B1-E9B02ADFF985}" type="slidenum">
              <a:rPr lang="he-IL" smtClean="0"/>
              <a:t>‹#›</a:t>
            </a:fld>
            <a:endParaRPr lang="he-IL"/>
          </a:p>
        </p:txBody>
      </p:sp>
    </p:spTree>
    <p:extLst>
      <p:ext uri="{BB962C8B-B14F-4D97-AF65-F5344CB8AC3E}">
        <p14:creationId xmlns:p14="http://schemas.microsoft.com/office/powerpoint/2010/main" val="522230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4C5D2576-3D5C-709F-61B1-F85DA0B65BFC}"/>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7E31FE7-87AB-F5DA-9D6C-B6761E47BF9B}"/>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40A7E9E-1EE1-613B-0CF1-B66FC1AF7BD3}"/>
              </a:ext>
            </a:extLst>
          </p:cNvPr>
          <p:cNvSpPr>
            <a:spLocks noGrp="1"/>
          </p:cNvSpPr>
          <p:nvPr>
            <p:ph type="dt" sz="half" idx="10"/>
          </p:nvPr>
        </p:nvSpPr>
        <p:spPr/>
        <p:txBody>
          <a:bodyPr/>
          <a:lstStyle/>
          <a:p>
            <a:fld id="{38650585-C97A-4530-8F70-DB9AFE1E21F2}" type="datetimeFigureOut">
              <a:rPr lang="he-IL" smtClean="0"/>
              <a:t>כ'/תמוז/תשפ"ג</a:t>
            </a:fld>
            <a:endParaRPr lang="he-IL"/>
          </a:p>
        </p:txBody>
      </p:sp>
      <p:sp>
        <p:nvSpPr>
          <p:cNvPr id="5" name="מציין מיקום של כותרת תחתונה 4">
            <a:extLst>
              <a:ext uri="{FF2B5EF4-FFF2-40B4-BE49-F238E27FC236}">
                <a16:creationId xmlns:a16="http://schemas.microsoft.com/office/drawing/2014/main" id="{10A5D728-4A46-F71A-DA07-48527691FF6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F5677CE-93CA-A447-FD74-83AD5BE0135C}"/>
              </a:ext>
            </a:extLst>
          </p:cNvPr>
          <p:cNvSpPr>
            <a:spLocks noGrp="1"/>
          </p:cNvSpPr>
          <p:nvPr>
            <p:ph type="sldNum" sz="quarter" idx="12"/>
          </p:nvPr>
        </p:nvSpPr>
        <p:spPr/>
        <p:txBody>
          <a:bodyPr/>
          <a:lstStyle/>
          <a:p>
            <a:fld id="{621AB436-FF7F-4DC1-A7B1-E9B02ADFF985}" type="slidenum">
              <a:rPr lang="he-IL" smtClean="0"/>
              <a:t>‹#›</a:t>
            </a:fld>
            <a:endParaRPr lang="he-IL"/>
          </a:p>
        </p:txBody>
      </p:sp>
    </p:spTree>
    <p:extLst>
      <p:ext uri="{BB962C8B-B14F-4D97-AF65-F5344CB8AC3E}">
        <p14:creationId xmlns:p14="http://schemas.microsoft.com/office/powerpoint/2010/main" val="20855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DEC1799-DD75-C6C4-3044-B32F9C663EC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7A9532F-D7F4-5B07-6C0A-9A285F3348BE}"/>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1C9A78A-87FB-215E-5933-D06027C7AEAC}"/>
              </a:ext>
            </a:extLst>
          </p:cNvPr>
          <p:cNvSpPr>
            <a:spLocks noGrp="1"/>
          </p:cNvSpPr>
          <p:nvPr>
            <p:ph type="dt" sz="half" idx="10"/>
          </p:nvPr>
        </p:nvSpPr>
        <p:spPr/>
        <p:txBody>
          <a:bodyPr/>
          <a:lstStyle/>
          <a:p>
            <a:fld id="{38650585-C97A-4530-8F70-DB9AFE1E21F2}" type="datetimeFigureOut">
              <a:rPr lang="he-IL" smtClean="0"/>
              <a:t>כ'/תמוז/תשפ"ג</a:t>
            </a:fld>
            <a:endParaRPr lang="he-IL"/>
          </a:p>
        </p:txBody>
      </p:sp>
      <p:sp>
        <p:nvSpPr>
          <p:cNvPr id="5" name="מציין מיקום של כותרת תחתונה 4">
            <a:extLst>
              <a:ext uri="{FF2B5EF4-FFF2-40B4-BE49-F238E27FC236}">
                <a16:creationId xmlns:a16="http://schemas.microsoft.com/office/drawing/2014/main" id="{73760604-1EA3-F7A0-75FC-64165485169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E502786-DE0D-D856-49C9-2754C2AE9661}"/>
              </a:ext>
            </a:extLst>
          </p:cNvPr>
          <p:cNvSpPr>
            <a:spLocks noGrp="1"/>
          </p:cNvSpPr>
          <p:nvPr>
            <p:ph type="sldNum" sz="quarter" idx="12"/>
          </p:nvPr>
        </p:nvSpPr>
        <p:spPr/>
        <p:txBody>
          <a:bodyPr/>
          <a:lstStyle/>
          <a:p>
            <a:fld id="{621AB436-FF7F-4DC1-A7B1-E9B02ADFF985}" type="slidenum">
              <a:rPr lang="he-IL" smtClean="0"/>
              <a:t>‹#›</a:t>
            </a:fld>
            <a:endParaRPr lang="he-IL"/>
          </a:p>
        </p:txBody>
      </p:sp>
    </p:spTree>
    <p:extLst>
      <p:ext uri="{BB962C8B-B14F-4D97-AF65-F5344CB8AC3E}">
        <p14:creationId xmlns:p14="http://schemas.microsoft.com/office/powerpoint/2010/main" val="248504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52F671-70BE-301C-A8C3-C61FB69CFEA2}"/>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71546EC-56B2-C614-5273-966305B397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CA660488-CCA9-64FD-F0F5-3FA235F80182}"/>
              </a:ext>
            </a:extLst>
          </p:cNvPr>
          <p:cNvSpPr>
            <a:spLocks noGrp="1"/>
          </p:cNvSpPr>
          <p:nvPr>
            <p:ph type="dt" sz="half" idx="10"/>
          </p:nvPr>
        </p:nvSpPr>
        <p:spPr/>
        <p:txBody>
          <a:bodyPr/>
          <a:lstStyle/>
          <a:p>
            <a:fld id="{38650585-C97A-4530-8F70-DB9AFE1E21F2}" type="datetimeFigureOut">
              <a:rPr lang="he-IL" smtClean="0"/>
              <a:t>כ'/תמוז/תשפ"ג</a:t>
            </a:fld>
            <a:endParaRPr lang="he-IL"/>
          </a:p>
        </p:txBody>
      </p:sp>
      <p:sp>
        <p:nvSpPr>
          <p:cNvPr id="5" name="מציין מיקום של כותרת תחתונה 4">
            <a:extLst>
              <a:ext uri="{FF2B5EF4-FFF2-40B4-BE49-F238E27FC236}">
                <a16:creationId xmlns:a16="http://schemas.microsoft.com/office/drawing/2014/main" id="{7B3B6D4D-47D4-5B65-B35B-C7FC9CE6D4F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E6F0C40-535B-CB47-1CD9-9F6B6E11D6D7}"/>
              </a:ext>
            </a:extLst>
          </p:cNvPr>
          <p:cNvSpPr>
            <a:spLocks noGrp="1"/>
          </p:cNvSpPr>
          <p:nvPr>
            <p:ph type="sldNum" sz="quarter" idx="12"/>
          </p:nvPr>
        </p:nvSpPr>
        <p:spPr/>
        <p:txBody>
          <a:bodyPr/>
          <a:lstStyle/>
          <a:p>
            <a:fld id="{621AB436-FF7F-4DC1-A7B1-E9B02ADFF985}" type="slidenum">
              <a:rPr lang="he-IL" smtClean="0"/>
              <a:t>‹#›</a:t>
            </a:fld>
            <a:endParaRPr lang="he-IL"/>
          </a:p>
        </p:txBody>
      </p:sp>
    </p:spTree>
    <p:extLst>
      <p:ext uri="{BB962C8B-B14F-4D97-AF65-F5344CB8AC3E}">
        <p14:creationId xmlns:p14="http://schemas.microsoft.com/office/powerpoint/2010/main" val="324914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466FAA-AC39-68E4-D9BF-76BFD496408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EAC90491-1981-0939-820C-4793843AAA00}"/>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6DBDF0C0-8402-E4E9-63CA-253640995784}"/>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A1A18704-3D2E-CF06-950C-50940E151BE7}"/>
              </a:ext>
            </a:extLst>
          </p:cNvPr>
          <p:cNvSpPr>
            <a:spLocks noGrp="1"/>
          </p:cNvSpPr>
          <p:nvPr>
            <p:ph type="dt" sz="half" idx="10"/>
          </p:nvPr>
        </p:nvSpPr>
        <p:spPr/>
        <p:txBody>
          <a:bodyPr/>
          <a:lstStyle/>
          <a:p>
            <a:fld id="{38650585-C97A-4530-8F70-DB9AFE1E21F2}" type="datetimeFigureOut">
              <a:rPr lang="he-IL" smtClean="0"/>
              <a:t>כ'/תמוז/תשפ"ג</a:t>
            </a:fld>
            <a:endParaRPr lang="he-IL"/>
          </a:p>
        </p:txBody>
      </p:sp>
      <p:sp>
        <p:nvSpPr>
          <p:cNvPr id="6" name="מציין מיקום של כותרת תחתונה 5">
            <a:extLst>
              <a:ext uri="{FF2B5EF4-FFF2-40B4-BE49-F238E27FC236}">
                <a16:creationId xmlns:a16="http://schemas.microsoft.com/office/drawing/2014/main" id="{45A3DDC8-BA03-2429-87DD-580449E0F7C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6009B99-F33C-E0AD-E526-D9EE6F5521AE}"/>
              </a:ext>
            </a:extLst>
          </p:cNvPr>
          <p:cNvSpPr>
            <a:spLocks noGrp="1"/>
          </p:cNvSpPr>
          <p:nvPr>
            <p:ph type="sldNum" sz="quarter" idx="12"/>
          </p:nvPr>
        </p:nvSpPr>
        <p:spPr/>
        <p:txBody>
          <a:bodyPr/>
          <a:lstStyle/>
          <a:p>
            <a:fld id="{621AB436-FF7F-4DC1-A7B1-E9B02ADFF985}" type="slidenum">
              <a:rPr lang="he-IL" smtClean="0"/>
              <a:t>‹#›</a:t>
            </a:fld>
            <a:endParaRPr lang="he-IL"/>
          </a:p>
        </p:txBody>
      </p:sp>
    </p:spTree>
    <p:extLst>
      <p:ext uri="{BB962C8B-B14F-4D97-AF65-F5344CB8AC3E}">
        <p14:creationId xmlns:p14="http://schemas.microsoft.com/office/powerpoint/2010/main" val="426609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943B337-7A76-45A2-03DA-9F2F78542D73}"/>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63AD6CB-2878-3CD2-9738-AC494D25A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C6EF34C1-7AF2-20A0-974D-B79B20560B2D}"/>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B767EAA9-4CCD-C914-B0E9-66731F648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02338A66-5463-B62C-8D57-BF5F01F87F8B}"/>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48E6C9FF-A60E-A466-04FD-900245D316C5}"/>
              </a:ext>
            </a:extLst>
          </p:cNvPr>
          <p:cNvSpPr>
            <a:spLocks noGrp="1"/>
          </p:cNvSpPr>
          <p:nvPr>
            <p:ph type="dt" sz="half" idx="10"/>
          </p:nvPr>
        </p:nvSpPr>
        <p:spPr/>
        <p:txBody>
          <a:bodyPr/>
          <a:lstStyle/>
          <a:p>
            <a:fld id="{38650585-C97A-4530-8F70-DB9AFE1E21F2}" type="datetimeFigureOut">
              <a:rPr lang="he-IL" smtClean="0"/>
              <a:t>כ'/תמוז/תשפ"ג</a:t>
            </a:fld>
            <a:endParaRPr lang="he-IL"/>
          </a:p>
        </p:txBody>
      </p:sp>
      <p:sp>
        <p:nvSpPr>
          <p:cNvPr id="8" name="מציין מיקום של כותרת תחתונה 7">
            <a:extLst>
              <a:ext uri="{FF2B5EF4-FFF2-40B4-BE49-F238E27FC236}">
                <a16:creationId xmlns:a16="http://schemas.microsoft.com/office/drawing/2014/main" id="{21666305-7754-6796-218A-01E52B814104}"/>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72D7A8F5-CFE3-3333-653D-DFA9AC681CCF}"/>
              </a:ext>
            </a:extLst>
          </p:cNvPr>
          <p:cNvSpPr>
            <a:spLocks noGrp="1"/>
          </p:cNvSpPr>
          <p:nvPr>
            <p:ph type="sldNum" sz="quarter" idx="12"/>
          </p:nvPr>
        </p:nvSpPr>
        <p:spPr/>
        <p:txBody>
          <a:bodyPr/>
          <a:lstStyle/>
          <a:p>
            <a:fld id="{621AB436-FF7F-4DC1-A7B1-E9B02ADFF985}" type="slidenum">
              <a:rPr lang="he-IL" smtClean="0"/>
              <a:t>‹#›</a:t>
            </a:fld>
            <a:endParaRPr lang="he-IL"/>
          </a:p>
        </p:txBody>
      </p:sp>
    </p:spTree>
    <p:extLst>
      <p:ext uri="{BB962C8B-B14F-4D97-AF65-F5344CB8AC3E}">
        <p14:creationId xmlns:p14="http://schemas.microsoft.com/office/powerpoint/2010/main" val="933471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D49524-D05D-2591-6C9E-1092A103F89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35FB0828-FF41-6FDA-1030-7320B816F060}"/>
              </a:ext>
            </a:extLst>
          </p:cNvPr>
          <p:cNvSpPr>
            <a:spLocks noGrp="1"/>
          </p:cNvSpPr>
          <p:nvPr>
            <p:ph type="dt" sz="half" idx="10"/>
          </p:nvPr>
        </p:nvSpPr>
        <p:spPr/>
        <p:txBody>
          <a:bodyPr/>
          <a:lstStyle/>
          <a:p>
            <a:fld id="{38650585-C97A-4530-8F70-DB9AFE1E21F2}" type="datetimeFigureOut">
              <a:rPr lang="he-IL" smtClean="0"/>
              <a:t>כ'/תמוז/תשפ"ג</a:t>
            </a:fld>
            <a:endParaRPr lang="he-IL"/>
          </a:p>
        </p:txBody>
      </p:sp>
      <p:sp>
        <p:nvSpPr>
          <p:cNvPr id="4" name="מציין מיקום של כותרת תחתונה 3">
            <a:extLst>
              <a:ext uri="{FF2B5EF4-FFF2-40B4-BE49-F238E27FC236}">
                <a16:creationId xmlns:a16="http://schemas.microsoft.com/office/drawing/2014/main" id="{81363C7D-5AD3-9231-F6B4-68F8F3E3641B}"/>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BC13DE88-CEB8-3B9D-78D6-61DD2C74D984}"/>
              </a:ext>
            </a:extLst>
          </p:cNvPr>
          <p:cNvSpPr>
            <a:spLocks noGrp="1"/>
          </p:cNvSpPr>
          <p:nvPr>
            <p:ph type="sldNum" sz="quarter" idx="12"/>
          </p:nvPr>
        </p:nvSpPr>
        <p:spPr/>
        <p:txBody>
          <a:bodyPr/>
          <a:lstStyle/>
          <a:p>
            <a:fld id="{621AB436-FF7F-4DC1-A7B1-E9B02ADFF985}" type="slidenum">
              <a:rPr lang="he-IL" smtClean="0"/>
              <a:t>‹#›</a:t>
            </a:fld>
            <a:endParaRPr lang="he-IL"/>
          </a:p>
        </p:txBody>
      </p:sp>
    </p:spTree>
    <p:extLst>
      <p:ext uri="{BB962C8B-B14F-4D97-AF65-F5344CB8AC3E}">
        <p14:creationId xmlns:p14="http://schemas.microsoft.com/office/powerpoint/2010/main" val="2160947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9D9D90FA-9D8B-9903-7915-110DAEDB5F7A}"/>
              </a:ext>
            </a:extLst>
          </p:cNvPr>
          <p:cNvSpPr>
            <a:spLocks noGrp="1"/>
          </p:cNvSpPr>
          <p:nvPr>
            <p:ph type="dt" sz="half" idx="10"/>
          </p:nvPr>
        </p:nvSpPr>
        <p:spPr/>
        <p:txBody>
          <a:bodyPr/>
          <a:lstStyle/>
          <a:p>
            <a:fld id="{38650585-C97A-4530-8F70-DB9AFE1E21F2}" type="datetimeFigureOut">
              <a:rPr lang="he-IL" smtClean="0"/>
              <a:t>כ'/תמוז/תשפ"ג</a:t>
            </a:fld>
            <a:endParaRPr lang="he-IL"/>
          </a:p>
        </p:txBody>
      </p:sp>
      <p:sp>
        <p:nvSpPr>
          <p:cNvPr id="3" name="מציין מיקום של כותרת תחתונה 2">
            <a:extLst>
              <a:ext uri="{FF2B5EF4-FFF2-40B4-BE49-F238E27FC236}">
                <a16:creationId xmlns:a16="http://schemas.microsoft.com/office/drawing/2014/main" id="{2D5601D7-68BC-4669-DE9A-822122F8F76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8B706DA0-FAF3-403F-AF28-DF14C1E21327}"/>
              </a:ext>
            </a:extLst>
          </p:cNvPr>
          <p:cNvSpPr>
            <a:spLocks noGrp="1"/>
          </p:cNvSpPr>
          <p:nvPr>
            <p:ph type="sldNum" sz="quarter" idx="12"/>
          </p:nvPr>
        </p:nvSpPr>
        <p:spPr/>
        <p:txBody>
          <a:bodyPr/>
          <a:lstStyle/>
          <a:p>
            <a:fld id="{621AB436-FF7F-4DC1-A7B1-E9B02ADFF985}" type="slidenum">
              <a:rPr lang="he-IL" smtClean="0"/>
              <a:t>‹#›</a:t>
            </a:fld>
            <a:endParaRPr lang="he-IL"/>
          </a:p>
        </p:txBody>
      </p:sp>
    </p:spTree>
    <p:extLst>
      <p:ext uri="{BB962C8B-B14F-4D97-AF65-F5344CB8AC3E}">
        <p14:creationId xmlns:p14="http://schemas.microsoft.com/office/powerpoint/2010/main" val="2785973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613895A-0C2D-57C8-E14E-1EFEEC6845D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E1DDADEE-78FC-8468-7317-BE0AE19E54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BAB38349-71FE-009E-E0E0-BADFC72FD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5139192B-D7D2-91E1-EC92-BBE99C5EAC96}"/>
              </a:ext>
            </a:extLst>
          </p:cNvPr>
          <p:cNvSpPr>
            <a:spLocks noGrp="1"/>
          </p:cNvSpPr>
          <p:nvPr>
            <p:ph type="dt" sz="half" idx="10"/>
          </p:nvPr>
        </p:nvSpPr>
        <p:spPr/>
        <p:txBody>
          <a:bodyPr/>
          <a:lstStyle/>
          <a:p>
            <a:fld id="{38650585-C97A-4530-8F70-DB9AFE1E21F2}" type="datetimeFigureOut">
              <a:rPr lang="he-IL" smtClean="0"/>
              <a:t>כ'/תמוז/תשפ"ג</a:t>
            </a:fld>
            <a:endParaRPr lang="he-IL"/>
          </a:p>
        </p:txBody>
      </p:sp>
      <p:sp>
        <p:nvSpPr>
          <p:cNvPr id="6" name="מציין מיקום של כותרת תחתונה 5">
            <a:extLst>
              <a:ext uri="{FF2B5EF4-FFF2-40B4-BE49-F238E27FC236}">
                <a16:creationId xmlns:a16="http://schemas.microsoft.com/office/drawing/2014/main" id="{76541258-F547-6A8C-79B0-CACA9685727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C883DFA2-385F-941D-8B96-9594AF8EC8DA}"/>
              </a:ext>
            </a:extLst>
          </p:cNvPr>
          <p:cNvSpPr>
            <a:spLocks noGrp="1"/>
          </p:cNvSpPr>
          <p:nvPr>
            <p:ph type="sldNum" sz="quarter" idx="12"/>
          </p:nvPr>
        </p:nvSpPr>
        <p:spPr/>
        <p:txBody>
          <a:bodyPr/>
          <a:lstStyle/>
          <a:p>
            <a:fld id="{621AB436-FF7F-4DC1-A7B1-E9B02ADFF985}" type="slidenum">
              <a:rPr lang="he-IL" smtClean="0"/>
              <a:t>‹#›</a:t>
            </a:fld>
            <a:endParaRPr lang="he-IL"/>
          </a:p>
        </p:txBody>
      </p:sp>
    </p:spTree>
    <p:extLst>
      <p:ext uri="{BB962C8B-B14F-4D97-AF65-F5344CB8AC3E}">
        <p14:creationId xmlns:p14="http://schemas.microsoft.com/office/powerpoint/2010/main" val="338216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C1A1DFF-5C68-FC42-13B7-7FD62C1BAD0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F5A1705C-FAD8-FD95-D7FC-98E15A7067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174535E4-927E-3B9B-57C9-ACABDF795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3F3B368-F1B8-9AB3-12B8-EC5B24D8FECE}"/>
              </a:ext>
            </a:extLst>
          </p:cNvPr>
          <p:cNvSpPr>
            <a:spLocks noGrp="1"/>
          </p:cNvSpPr>
          <p:nvPr>
            <p:ph type="dt" sz="half" idx="10"/>
          </p:nvPr>
        </p:nvSpPr>
        <p:spPr/>
        <p:txBody>
          <a:bodyPr/>
          <a:lstStyle/>
          <a:p>
            <a:fld id="{38650585-C97A-4530-8F70-DB9AFE1E21F2}" type="datetimeFigureOut">
              <a:rPr lang="he-IL" smtClean="0"/>
              <a:t>כ'/תמוז/תשפ"ג</a:t>
            </a:fld>
            <a:endParaRPr lang="he-IL"/>
          </a:p>
        </p:txBody>
      </p:sp>
      <p:sp>
        <p:nvSpPr>
          <p:cNvPr id="6" name="מציין מיקום של כותרת תחתונה 5">
            <a:extLst>
              <a:ext uri="{FF2B5EF4-FFF2-40B4-BE49-F238E27FC236}">
                <a16:creationId xmlns:a16="http://schemas.microsoft.com/office/drawing/2014/main" id="{A1EDAD26-2369-8B2C-0B0A-DC022A428F9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CE44DA70-6C80-6F1B-B6B4-F900281539B7}"/>
              </a:ext>
            </a:extLst>
          </p:cNvPr>
          <p:cNvSpPr>
            <a:spLocks noGrp="1"/>
          </p:cNvSpPr>
          <p:nvPr>
            <p:ph type="sldNum" sz="quarter" idx="12"/>
          </p:nvPr>
        </p:nvSpPr>
        <p:spPr/>
        <p:txBody>
          <a:bodyPr/>
          <a:lstStyle/>
          <a:p>
            <a:fld id="{621AB436-FF7F-4DC1-A7B1-E9B02ADFF985}" type="slidenum">
              <a:rPr lang="he-IL" smtClean="0"/>
              <a:t>‹#›</a:t>
            </a:fld>
            <a:endParaRPr lang="he-IL"/>
          </a:p>
        </p:txBody>
      </p:sp>
    </p:spTree>
    <p:extLst>
      <p:ext uri="{BB962C8B-B14F-4D97-AF65-F5344CB8AC3E}">
        <p14:creationId xmlns:p14="http://schemas.microsoft.com/office/powerpoint/2010/main" val="2547890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EBF758AB-9112-3F0F-A620-117D22D96BF8}"/>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60CA52D-D938-3F9B-28CD-DADCC666D0C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CDCB464-01F5-A8BE-F9E8-4DDF6ABF6308}"/>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38650585-C97A-4530-8F70-DB9AFE1E21F2}" type="datetimeFigureOut">
              <a:rPr lang="he-IL" smtClean="0"/>
              <a:t>כ'/תמוז/תשפ"ג</a:t>
            </a:fld>
            <a:endParaRPr lang="he-IL"/>
          </a:p>
        </p:txBody>
      </p:sp>
      <p:sp>
        <p:nvSpPr>
          <p:cNvPr id="5" name="מציין מיקום של כותרת תחתונה 4">
            <a:extLst>
              <a:ext uri="{FF2B5EF4-FFF2-40B4-BE49-F238E27FC236}">
                <a16:creationId xmlns:a16="http://schemas.microsoft.com/office/drawing/2014/main" id="{0E4F1DB6-CBD8-9541-D54B-3A305A46F5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B49EC4B8-6A74-1140-C857-640D29E90E6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21AB436-FF7F-4DC1-A7B1-E9B02ADFF985}" type="slidenum">
              <a:rPr lang="he-IL" smtClean="0"/>
              <a:t>‹#›</a:t>
            </a:fld>
            <a:endParaRPr lang="he-IL"/>
          </a:p>
        </p:txBody>
      </p:sp>
    </p:spTree>
    <p:extLst>
      <p:ext uri="{BB962C8B-B14F-4D97-AF65-F5344CB8AC3E}">
        <p14:creationId xmlns:p14="http://schemas.microsoft.com/office/powerpoint/2010/main" val="3991000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www.census.gov/" TargetMode="External"/><Relationship Id="rId4" Type="http://schemas.openxmlformats.org/officeDocument/2006/relationships/hyperlink" Target="http://www.city-data.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men in matching clothes">
            <a:extLst>
              <a:ext uri="{FF2B5EF4-FFF2-40B4-BE49-F238E27FC236}">
                <a16:creationId xmlns:a16="http://schemas.microsoft.com/office/drawing/2014/main" id="{BD4E36B0-1B15-F48B-2FB7-B148B21FFDCA}"/>
              </a:ext>
            </a:extLst>
          </p:cNvPr>
          <p:cNvPicPr>
            <a:picLocks noChangeAspect="1"/>
          </p:cNvPicPr>
          <p:nvPr/>
        </p:nvPicPr>
        <p:blipFill rotWithShape="1">
          <a:blip r:embed="rId2"/>
          <a:srcRect l="9940"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70578910-EC84-8D1E-7347-E2014727E0FE}"/>
              </a:ext>
            </a:extLst>
          </p:cNvPr>
          <p:cNvSpPr>
            <a:spLocks noGrp="1"/>
          </p:cNvSpPr>
          <p:nvPr>
            <p:ph type="title"/>
          </p:nvPr>
        </p:nvSpPr>
        <p:spPr>
          <a:xfrm>
            <a:off x="7848600" y="1122363"/>
            <a:ext cx="4023360" cy="3204134"/>
          </a:xfrm>
        </p:spPr>
        <p:txBody>
          <a:bodyPr vert="horz" lIns="91440" tIns="45720" rIns="91440" bIns="45720" rtlCol="0" anchor="b">
            <a:normAutofit/>
          </a:bodyPr>
          <a:lstStyle/>
          <a:p>
            <a:pPr indent="-228600" algn="l" rtl="0">
              <a:spcAft>
                <a:spcPts val="600"/>
              </a:spcAft>
            </a:pPr>
            <a:r>
              <a:rPr lang="en-US" sz="3000" b="1" dirty="0">
                <a:effectLst/>
              </a:rPr>
              <a:t>What defines a city in the US with a high crime rate? and can we predict the crime rate of a city? </a:t>
            </a:r>
            <a:br>
              <a:rPr lang="en-US" sz="3000" dirty="0">
                <a:effectLst/>
              </a:rPr>
            </a:br>
            <a:br>
              <a:rPr lang="en-US" sz="3000" dirty="0"/>
            </a:br>
            <a:endParaRPr lang="en-US" sz="3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0240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BD8F05EA-7D41-B045-9244-C25431AB6F86}"/>
              </a:ext>
            </a:extLst>
          </p:cNvPr>
          <p:cNvSpPr>
            <a:spLocks noGrp="1"/>
          </p:cNvSpPr>
          <p:nvPr>
            <p:ph type="title"/>
          </p:nvPr>
        </p:nvSpPr>
        <p:spPr>
          <a:xfrm>
            <a:off x="4553733" y="548464"/>
            <a:ext cx="6798541" cy="1675623"/>
          </a:xfrm>
        </p:spPr>
        <p:txBody>
          <a:bodyPr anchor="b">
            <a:normAutofit/>
          </a:bodyPr>
          <a:lstStyle/>
          <a:p>
            <a:r>
              <a:rPr lang="he-IL" sz="4000"/>
              <a:t>הקדמה</a:t>
            </a:r>
          </a:p>
        </p:txBody>
      </p:sp>
      <p:pic>
        <p:nvPicPr>
          <p:cNvPr id="5" name="Picture 4" descr="גורדי שחקים באמנות קו מופשטת">
            <a:extLst>
              <a:ext uri="{FF2B5EF4-FFF2-40B4-BE49-F238E27FC236}">
                <a16:creationId xmlns:a16="http://schemas.microsoft.com/office/drawing/2014/main" id="{2203FDF9-84F5-0FCA-2330-AAA60079164B}"/>
              </a:ext>
            </a:extLst>
          </p:cNvPr>
          <p:cNvPicPr>
            <a:picLocks noChangeAspect="1"/>
          </p:cNvPicPr>
          <p:nvPr/>
        </p:nvPicPr>
        <p:blipFill rotWithShape="1">
          <a:blip r:embed="rId2"/>
          <a:srcRect l="27400" r="31449" b="-2"/>
          <a:stretch/>
        </p:blipFill>
        <p:spPr>
          <a:xfrm>
            <a:off x="1" y="10"/>
            <a:ext cx="4196496" cy="6857990"/>
          </a:xfrm>
          <a:prstGeom prst="rect">
            <a:avLst/>
          </a:prstGeom>
          <a:effectLst/>
        </p:spPr>
      </p:pic>
      <p:sp>
        <p:nvSpPr>
          <p:cNvPr id="3" name="מציין מיקום תוכן 2">
            <a:extLst>
              <a:ext uri="{FF2B5EF4-FFF2-40B4-BE49-F238E27FC236}">
                <a16:creationId xmlns:a16="http://schemas.microsoft.com/office/drawing/2014/main" id="{05CE7997-78E7-8917-BF50-3AE531823F27}"/>
              </a:ext>
            </a:extLst>
          </p:cNvPr>
          <p:cNvSpPr>
            <a:spLocks noGrp="1"/>
          </p:cNvSpPr>
          <p:nvPr>
            <p:ph idx="1"/>
          </p:nvPr>
        </p:nvSpPr>
        <p:spPr>
          <a:xfrm>
            <a:off x="4553734" y="2409830"/>
            <a:ext cx="6798539" cy="3705217"/>
          </a:xfrm>
        </p:spPr>
        <p:txBody>
          <a:bodyPr>
            <a:normAutofit/>
          </a:bodyPr>
          <a:lstStyle/>
          <a:p>
            <a:r>
              <a:rPr lang="he-IL" sz="2000" dirty="0"/>
              <a:t>בשנים האחרונות אנו עדים למקרי אלימות רבים שמתועדים ברשתות החברתיות ובערוצי התקשורת הרבים.   </a:t>
            </a:r>
          </a:p>
          <a:p>
            <a:r>
              <a:rPr lang="he-IL" sz="2000" dirty="0"/>
              <a:t>המוטיבציה שלנו היא לראות מה הם הגורמים שמביאים לירידה ברמת הביטחון בעיר מסוימת.</a:t>
            </a:r>
          </a:p>
          <a:p>
            <a:r>
              <a:rPr lang="he-IL" sz="2000" dirty="0"/>
              <a:t>השאלת המחקר שלנו: מה מאפיין עיר בארה"ב בשיעור פשיעה גבוה, והאם נוכל לחזות רמת פשיעה של עיר מסוימת ע"י מאפיינים אלו?</a:t>
            </a:r>
          </a:p>
          <a:p>
            <a:r>
              <a:rPr lang="he-IL" sz="2000" dirty="0"/>
              <a:t>בחרנו להתמקד בנושאים כגון: האוכלוסייה המגוונת שמרכיבה את העיר, הכלכלה, דיור, השכלה וכמובן נתוני הפשיעה באותה העיר, כדי להבין יותר טוב את הנושא.</a:t>
            </a:r>
          </a:p>
          <a:p>
            <a:pPr marL="0" indent="0">
              <a:buNone/>
            </a:pPr>
            <a:endParaRPr lang="he-IL" sz="2000" dirty="0"/>
          </a:p>
        </p:txBody>
      </p:sp>
    </p:spTree>
    <p:extLst>
      <p:ext uri="{BB962C8B-B14F-4D97-AF65-F5344CB8AC3E}">
        <p14:creationId xmlns:p14="http://schemas.microsoft.com/office/powerpoint/2010/main" val="2683211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eiryo"/>
            </a:endParaRPr>
          </a:p>
        </p:txBody>
      </p:sp>
      <p:sp>
        <p:nvSpPr>
          <p:cNvPr id="23" name="Freeform: Shape 22">
            <a:extLst>
              <a:ext uri="{FF2B5EF4-FFF2-40B4-BE49-F238E27FC236}">
                <a16:creationId xmlns:a16="http://schemas.microsoft.com/office/drawing/2014/main" id="{CC0388A8-3200-42F9-A84D-3F5F72381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30603" y="0"/>
            <a:ext cx="2518577" cy="6858000"/>
          </a:xfrm>
          <a:custGeom>
            <a:avLst/>
            <a:gdLst>
              <a:gd name="connsiteX0" fmla="*/ 895554 w 2518577"/>
              <a:gd name="connsiteY0" fmla="*/ 0 h 6858000"/>
              <a:gd name="connsiteX1" fmla="*/ 870330 w 2518577"/>
              <a:gd name="connsiteY1" fmla="*/ 0 h 6858000"/>
              <a:gd name="connsiteX2" fmla="*/ 892454 w 2518577"/>
              <a:gd name="connsiteY2" fmla="*/ 14997 h 6858000"/>
              <a:gd name="connsiteX3" fmla="*/ 2493353 w 2518577"/>
              <a:gd name="connsiteY3" fmla="*/ 3621656 h 6858000"/>
              <a:gd name="connsiteX4" fmla="*/ 619003 w 2518577"/>
              <a:gd name="connsiteY4" fmla="*/ 6374814 h 6858000"/>
              <a:gd name="connsiteX5" fmla="*/ 102355 w 2518577"/>
              <a:gd name="connsiteY5" fmla="*/ 6780599 h 6858000"/>
              <a:gd name="connsiteX6" fmla="*/ 0 w 2518577"/>
              <a:gd name="connsiteY6" fmla="*/ 6851489 h 6858000"/>
              <a:gd name="connsiteX7" fmla="*/ 0 w 2518577"/>
              <a:gd name="connsiteY7" fmla="*/ 6858000 h 6858000"/>
              <a:gd name="connsiteX8" fmla="*/ 15823 w 2518577"/>
              <a:gd name="connsiteY8" fmla="*/ 6858000 h 6858000"/>
              <a:gd name="connsiteX9" fmla="*/ 127579 w 2518577"/>
              <a:gd name="connsiteY9" fmla="*/ 6780599 h 6858000"/>
              <a:gd name="connsiteX10" fmla="*/ 644227 w 2518577"/>
              <a:gd name="connsiteY10" fmla="*/ 6374814 h 6858000"/>
              <a:gd name="connsiteX11" fmla="*/ 2518577 w 2518577"/>
              <a:gd name="connsiteY11" fmla="*/ 3621656 h 6858000"/>
              <a:gd name="connsiteX12" fmla="*/ 917678 w 2518577"/>
              <a:gd name="connsiteY12"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8577" h="6858000">
                <a:moveTo>
                  <a:pt x="895554" y="0"/>
                </a:moveTo>
                <a:lnTo>
                  <a:pt x="870330" y="0"/>
                </a:lnTo>
                <a:lnTo>
                  <a:pt x="892454" y="14997"/>
                </a:lnTo>
                <a:cubicBezTo>
                  <a:pt x="1919617" y="754641"/>
                  <a:pt x="2493353" y="2093192"/>
                  <a:pt x="2493353" y="3621656"/>
                </a:cubicBezTo>
                <a:cubicBezTo>
                  <a:pt x="2493353" y="4969131"/>
                  <a:pt x="1564628" y="5602839"/>
                  <a:pt x="619003" y="6374814"/>
                </a:cubicBezTo>
                <a:cubicBezTo>
                  <a:pt x="446800" y="6515397"/>
                  <a:pt x="276173" y="6653108"/>
                  <a:pt x="102355" y="6780599"/>
                </a:cubicBezTo>
                <a:lnTo>
                  <a:pt x="0" y="6851489"/>
                </a:lnTo>
                <a:lnTo>
                  <a:pt x="0" y="6858000"/>
                </a:lnTo>
                <a:lnTo>
                  <a:pt x="15823" y="6858000"/>
                </a:lnTo>
                <a:lnTo>
                  <a:pt x="127579" y="6780599"/>
                </a:lnTo>
                <a:cubicBezTo>
                  <a:pt x="301397" y="6653108"/>
                  <a:pt x="472024" y="6515397"/>
                  <a:pt x="644227" y="6374814"/>
                </a:cubicBezTo>
                <a:cubicBezTo>
                  <a:pt x="1589852" y="5602839"/>
                  <a:pt x="2518577" y="4969131"/>
                  <a:pt x="2518577" y="3621656"/>
                </a:cubicBezTo>
                <a:cubicBezTo>
                  <a:pt x="2518577" y="2093192"/>
                  <a:pt x="1944841" y="754641"/>
                  <a:pt x="9176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24">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26">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30000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כותרת 1">
            <a:extLst>
              <a:ext uri="{FF2B5EF4-FFF2-40B4-BE49-F238E27FC236}">
                <a16:creationId xmlns:a16="http://schemas.microsoft.com/office/drawing/2014/main" id="{79070AFA-0207-3AA7-71E9-A0557EBA52C0}"/>
              </a:ext>
            </a:extLst>
          </p:cNvPr>
          <p:cNvSpPr>
            <a:spLocks noGrp="1"/>
          </p:cNvSpPr>
          <p:nvPr>
            <p:ph type="title"/>
          </p:nvPr>
        </p:nvSpPr>
        <p:spPr>
          <a:xfrm>
            <a:off x="7694147" y="-110407"/>
            <a:ext cx="4148511" cy="1424004"/>
          </a:xfrm>
        </p:spPr>
        <p:txBody>
          <a:bodyPr anchor="b">
            <a:normAutofit/>
          </a:bodyPr>
          <a:lstStyle/>
          <a:p>
            <a:r>
              <a:rPr lang="he-IL" sz="3600" dirty="0"/>
              <a:t>הרכשה ואחסון נתונים</a:t>
            </a:r>
          </a:p>
        </p:txBody>
      </p:sp>
      <p:pic>
        <p:nvPicPr>
          <p:cNvPr id="7" name="תמונה 6">
            <a:extLst>
              <a:ext uri="{FF2B5EF4-FFF2-40B4-BE49-F238E27FC236}">
                <a16:creationId xmlns:a16="http://schemas.microsoft.com/office/drawing/2014/main" id="{A9B38627-5C5B-07B7-EE49-D47DDA84ACB8}"/>
              </a:ext>
            </a:extLst>
          </p:cNvPr>
          <p:cNvPicPr>
            <a:picLocks noChangeAspect="1"/>
          </p:cNvPicPr>
          <p:nvPr/>
        </p:nvPicPr>
        <p:blipFill>
          <a:blip r:embed="rId2"/>
          <a:stretch>
            <a:fillRect/>
          </a:stretch>
        </p:blipFill>
        <p:spPr>
          <a:xfrm>
            <a:off x="970405" y="259078"/>
            <a:ext cx="4788670" cy="1391967"/>
          </a:xfrm>
          <a:prstGeom prst="rect">
            <a:avLst/>
          </a:prstGeom>
        </p:spPr>
      </p:pic>
      <p:pic>
        <p:nvPicPr>
          <p:cNvPr id="5" name="תמונה 4">
            <a:extLst>
              <a:ext uri="{FF2B5EF4-FFF2-40B4-BE49-F238E27FC236}">
                <a16:creationId xmlns:a16="http://schemas.microsoft.com/office/drawing/2014/main" id="{A80E29FD-F0B5-A84E-4D53-9E0107B47175}"/>
              </a:ext>
            </a:extLst>
          </p:cNvPr>
          <p:cNvPicPr>
            <a:picLocks noChangeAspect="1"/>
          </p:cNvPicPr>
          <p:nvPr/>
        </p:nvPicPr>
        <p:blipFill>
          <a:blip r:embed="rId3"/>
          <a:stretch>
            <a:fillRect/>
          </a:stretch>
        </p:blipFill>
        <p:spPr>
          <a:xfrm>
            <a:off x="1008148" y="2272463"/>
            <a:ext cx="4759271" cy="2313073"/>
          </a:xfrm>
          <a:prstGeom prst="rect">
            <a:avLst/>
          </a:prstGeom>
        </p:spPr>
      </p:pic>
      <p:sp>
        <p:nvSpPr>
          <p:cNvPr id="3" name="מציין מיקום תוכן 2">
            <a:extLst>
              <a:ext uri="{FF2B5EF4-FFF2-40B4-BE49-F238E27FC236}">
                <a16:creationId xmlns:a16="http://schemas.microsoft.com/office/drawing/2014/main" id="{DA19F11B-DACF-8AB4-5B0C-BF2DBF7B85AC}"/>
              </a:ext>
            </a:extLst>
          </p:cNvPr>
          <p:cNvSpPr>
            <a:spLocks noGrp="1"/>
          </p:cNvSpPr>
          <p:nvPr>
            <p:ph idx="1"/>
          </p:nvPr>
        </p:nvSpPr>
        <p:spPr>
          <a:xfrm>
            <a:off x="6361996" y="1432881"/>
            <a:ext cx="5455860" cy="5314147"/>
          </a:xfrm>
        </p:spPr>
        <p:txBody>
          <a:bodyPr>
            <a:noAutofit/>
          </a:bodyPr>
          <a:lstStyle/>
          <a:p>
            <a:r>
              <a:rPr lang="he-IL" sz="1800" dirty="0"/>
              <a:t>נעזרנו באתרים:</a:t>
            </a:r>
          </a:p>
          <a:p>
            <a:r>
              <a:rPr lang="en-US" sz="1800" dirty="0">
                <a:hlinkClick r:id="rId4"/>
              </a:rPr>
              <a:t>city-data.com</a:t>
            </a:r>
            <a:r>
              <a:rPr lang="he-IL" sz="1800" dirty="0"/>
              <a:t> – מציג פרופיל על ערים בארה"ב ע"י עיבוד מידע מגורמים ממשלתיים ופרטיים.</a:t>
            </a:r>
            <a:endParaRPr lang="en-US" sz="1800" dirty="0"/>
          </a:p>
          <a:p>
            <a:r>
              <a:rPr lang="en-US" sz="1800" dirty="0"/>
              <a:t> </a:t>
            </a:r>
            <a:r>
              <a:rPr lang="en-US" sz="1800" dirty="0">
                <a:hlinkClick r:id="rId5"/>
              </a:rPr>
              <a:t>census.gov</a:t>
            </a:r>
            <a:r>
              <a:rPr lang="he-IL" sz="1800" dirty="0"/>
              <a:t>- לשכת מפקדת האוכלוסין של ארה"ב.</a:t>
            </a:r>
          </a:p>
          <a:p>
            <a:endParaRPr lang="en-US" sz="1800" dirty="0"/>
          </a:p>
          <a:p>
            <a:r>
              <a:rPr lang="he-IL" sz="1800" dirty="0"/>
              <a:t>ההרכשה התבצעה בעזרת </a:t>
            </a:r>
            <a:r>
              <a:rPr lang="en-US" sz="1800" i="0" dirty="0">
                <a:effectLst/>
                <a:latin typeface="Arial" panose="020B0604020202020204" pitchFamily="34" charset="0"/>
                <a:cs typeface="Arial" panose="020B0604020202020204" pitchFamily="34" charset="0"/>
              </a:rPr>
              <a:t>Selenium</a:t>
            </a:r>
            <a:r>
              <a:rPr lang="he-IL" sz="1800" i="0" dirty="0">
                <a:effectLst/>
                <a:latin typeface="Arial" panose="020B0604020202020204" pitchFamily="34" charset="0"/>
                <a:cs typeface="Arial" panose="020B0604020202020204" pitchFamily="34" charset="0"/>
              </a:rPr>
              <a:t> ובנוסף </a:t>
            </a:r>
            <a:r>
              <a:rPr lang="en-US" sz="1800" i="0" dirty="0">
                <a:effectLst/>
                <a:latin typeface="Arial" panose="020B0604020202020204" pitchFamily="34" charset="0"/>
                <a:cs typeface="Arial" panose="020B0604020202020204" pitchFamily="34" charset="0"/>
              </a:rPr>
              <a:t>API</a:t>
            </a:r>
            <a:r>
              <a:rPr lang="he-IL" sz="1800" i="0" dirty="0">
                <a:effectLst/>
                <a:latin typeface="Arial" panose="020B0604020202020204" pitchFamily="34" charset="0"/>
                <a:cs typeface="Arial" panose="020B0604020202020204" pitchFamily="34" charset="0"/>
              </a:rPr>
              <a:t> </a:t>
            </a:r>
          </a:p>
          <a:p>
            <a:r>
              <a:rPr lang="he-IL" sz="1800" dirty="0"/>
              <a:t>חילוץ הנתונים </a:t>
            </a:r>
            <a:r>
              <a:rPr lang="he-IL" sz="1800" dirty="0" err="1"/>
              <a:t>מהלמ"ס</a:t>
            </a:r>
            <a:r>
              <a:rPr lang="he-IL" sz="1800" dirty="0"/>
              <a:t> האמריקאי התבצע באמצעות מנגנון ה </a:t>
            </a:r>
            <a:r>
              <a:rPr lang="en-US" sz="1800" dirty="0" err="1"/>
              <a:t>api</a:t>
            </a:r>
            <a:r>
              <a:rPr lang="en-US" sz="1800" dirty="0"/>
              <a:t>-</a:t>
            </a:r>
            <a:r>
              <a:rPr lang="he-IL" sz="1800" dirty="0"/>
              <a:t> שהאתר מנגיש ע"י טבלאות שנתיות כאשר כל טבלה מתייחסת לנושא מסוים.</a:t>
            </a:r>
          </a:p>
          <a:p>
            <a:r>
              <a:rPr lang="he-IL" sz="1800" dirty="0"/>
              <a:t>הרכשת נתונים באמצעות ספריית </a:t>
            </a:r>
            <a:r>
              <a:rPr lang="he-IL" sz="1800" dirty="0" err="1"/>
              <a:t>סילניום</a:t>
            </a:r>
            <a:r>
              <a:rPr lang="he-IL" sz="1800" dirty="0"/>
              <a:t> ע"י </a:t>
            </a:r>
            <a:r>
              <a:rPr lang="he-IL" sz="1800" dirty="0" err="1"/>
              <a:t>בוט</a:t>
            </a:r>
            <a:r>
              <a:rPr lang="he-IL" sz="1800" dirty="0"/>
              <a:t> שמדמה כניסה של אדם לאתר.</a:t>
            </a:r>
          </a:p>
          <a:p>
            <a:pPr marL="0" indent="0">
              <a:buNone/>
            </a:pPr>
            <a:endParaRPr lang="he-IL" sz="1800" dirty="0"/>
          </a:p>
        </p:txBody>
      </p:sp>
    </p:spTree>
    <p:extLst>
      <p:ext uri="{BB962C8B-B14F-4D97-AF65-F5344CB8AC3E}">
        <p14:creationId xmlns:p14="http://schemas.microsoft.com/office/powerpoint/2010/main" val="2978872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5">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FE0461D7-A0E5-D887-60AF-866C7915A6D7}"/>
              </a:ext>
            </a:extLst>
          </p:cNvPr>
          <p:cNvSpPr>
            <a:spLocks noGrp="1"/>
          </p:cNvSpPr>
          <p:nvPr>
            <p:ph type="title"/>
          </p:nvPr>
        </p:nvSpPr>
        <p:spPr>
          <a:xfrm>
            <a:off x="4438323" y="309783"/>
            <a:ext cx="6798541" cy="596755"/>
          </a:xfrm>
        </p:spPr>
        <p:txBody>
          <a:bodyPr anchor="b">
            <a:normAutofit fontScale="90000"/>
          </a:bodyPr>
          <a:lstStyle/>
          <a:p>
            <a:r>
              <a:rPr lang="he-IL" sz="4000" dirty="0"/>
              <a:t>ניתוח נתונים</a:t>
            </a:r>
          </a:p>
        </p:txBody>
      </p:sp>
      <p:sp>
        <p:nvSpPr>
          <p:cNvPr id="21" name="מציין מיקום תוכן 2">
            <a:extLst>
              <a:ext uri="{FF2B5EF4-FFF2-40B4-BE49-F238E27FC236}">
                <a16:creationId xmlns:a16="http://schemas.microsoft.com/office/drawing/2014/main" id="{1BEA850A-8D53-FFA3-456D-B6D19C6A79A9}"/>
              </a:ext>
            </a:extLst>
          </p:cNvPr>
          <p:cNvSpPr>
            <a:spLocks noGrp="1"/>
          </p:cNvSpPr>
          <p:nvPr>
            <p:ph idx="1"/>
          </p:nvPr>
        </p:nvSpPr>
        <p:spPr>
          <a:xfrm>
            <a:off x="7386222" y="1003179"/>
            <a:ext cx="4651898" cy="4012704"/>
          </a:xfrm>
        </p:spPr>
        <p:txBody>
          <a:bodyPr>
            <a:normAutofit fontScale="70000" lnSpcReduction="20000"/>
          </a:bodyPr>
          <a:lstStyle/>
          <a:p>
            <a:r>
              <a:rPr lang="he-IL" sz="2000" dirty="0"/>
              <a:t>טיפול בנתונים:</a:t>
            </a:r>
          </a:p>
          <a:p>
            <a:r>
              <a:rPr lang="he-IL" sz="2000" dirty="0"/>
              <a:t>יצרנו שתי טבלאות נתונים, הטבלה הראשונה </a:t>
            </a:r>
            <a:r>
              <a:rPr lang="he-IL" sz="2000" dirty="0" err="1"/>
              <a:t>מהלמ"ס</a:t>
            </a:r>
            <a:r>
              <a:rPr lang="he-IL" sz="2000" dirty="0"/>
              <a:t> האמריקאי עם הנתונים הכללים עבור כל עיר בארה"ב מעל ל100,00 תושבים. בטבלה השנייה הרכשנו נתוני פשיעה מאתר </a:t>
            </a:r>
            <a:r>
              <a:rPr lang="en-US" sz="2000" dirty="0"/>
              <a:t>city-data</a:t>
            </a:r>
            <a:r>
              <a:rPr lang="he-IL" sz="2000" dirty="0"/>
              <a:t> עבור כל עיר.</a:t>
            </a:r>
          </a:p>
          <a:p>
            <a:r>
              <a:rPr lang="he-IL" sz="2000" dirty="0"/>
              <a:t>קיבלנו עבור הטבלה עם הנתונים הכללים 4252 שורות עם 48 מאפיינים ועבור הטבלה עם נתוני הפשיעה 4270 שורות ו11 עמודות כאשר עמודת המטרה היא </a:t>
            </a:r>
            <a:r>
              <a:rPr lang="en-GB" sz="1400" b="1" i="0" dirty="0">
                <a:effectLst/>
                <a:latin typeface="-apple-system"/>
              </a:rPr>
              <a:t>City-Data.com crime index</a:t>
            </a:r>
            <a:r>
              <a:rPr lang="he-IL" sz="2000" dirty="0"/>
              <a:t> </a:t>
            </a:r>
          </a:p>
          <a:p>
            <a:r>
              <a:rPr lang="he-IL" sz="2000" dirty="0"/>
              <a:t>עמודת המטרה שלנו נמצאת בטבלה על הפשיעה והיא עמודת אינדקס הפשיעה את העמודה הזו המודל שלנו ינסה לחזות.</a:t>
            </a:r>
          </a:p>
          <a:p>
            <a:r>
              <a:rPr lang="he-IL" sz="2000" dirty="0"/>
              <a:t>לאחר שביצענו איחוד בין הטבלאות השונים טיפלנו בנתונים באופן הבא:</a:t>
            </a:r>
          </a:p>
          <a:p>
            <a:r>
              <a:rPr lang="he-IL" sz="2000" dirty="0"/>
              <a:t>מחיקת כפילויות – מחיקה של שורות דומות.</a:t>
            </a:r>
          </a:p>
          <a:p>
            <a:r>
              <a:rPr lang="he-IL" sz="2000" dirty="0"/>
              <a:t>מחיקת חריגים- טיפול ב </a:t>
            </a:r>
            <a:r>
              <a:rPr lang="en-US" sz="2000" dirty="0"/>
              <a:t>outliers </a:t>
            </a:r>
            <a:r>
              <a:rPr lang="he-IL" sz="2000" dirty="0"/>
              <a:t> עבור עמודת המטרה.</a:t>
            </a:r>
          </a:p>
          <a:p>
            <a:r>
              <a:rPr lang="he-IL" sz="2000" dirty="0"/>
              <a:t>מחיקת תוכן לא רלוונטי – עמודות לא רלוונטיות ותאים עם ערך חסר.</a:t>
            </a:r>
          </a:p>
          <a:p>
            <a:r>
              <a:rPr lang="he-IL" sz="2000" dirty="0"/>
              <a:t>איחוד עמודות- איחדנו עמודות שמשלימות אחת את השנייה או משלימות חלק מנתון יותר כללי.</a:t>
            </a:r>
          </a:p>
          <a:p>
            <a:pPr marL="0" indent="0">
              <a:buNone/>
            </a:pPr>
            <a:endParaRPr lang="he-IL" sz="2000" dirty="0"/>
          </a:p>
          <a:p>
            <a:endParaRPr lang="he-IL" sz="2000" dirty="0"/>
          </a:p>
        </p:txBody>
      </p:sp>
      <p:pic>
        <p:nvPicPr>
          <p:cNvPr id="4" name="תמונה 3">
            <a:extLst>
              <a:ext uri="{FF2B5EF4-FFF2-40B4-BE49-F238E27FC236}">
                <a16:creationId xmlns:a16="http://schemas.microsoft.com/office/drawing/2014/main" id="{EB1F7D92-A5F7-13CD-6201-D9B8CDD30B88}"/>
              </a:ext>
            </a:extLst>
          </p:cNvPr>
          <p:cNvPicPr>
            <a:picLocks noChangeAspect="1"/>
          </p:cNvPicPr>
          <p:nvPr/>
        </p:nvPicPr>
        <p:blipFill>
          <a:blip r:embed="rId2"/>
          <a:stretch>
            <a:fillRect/>
          </a:stretch>
        </p:blipFill>
        <p:spPr>
          <a:xfrm>
            <a:off x="5420068" y="4561975"/>
            <a:ext cx="2933285" cy="2246604"/>
          </a:xfrm>
          <a:prstGeom prst="rect">
            <a:avLst/>
          </a:prstGeom>
        </p:spPr>
      </p:pic>
      <p:pic>
        <p:nvPicPr>
          <p:cNvPr id="9" name="תמונה 8">
            <a:extLst>
              <a:ext uri="{FF2B5EF4-FFF2-40B4-BE49-F238E27FC236}">
                <a16:creationId xmlns:a16="http://schemas.microsoft.com/office/drawing/2014/main" id="{606A766B-3EE2-56D5-FEBF-0DA9C3239017}"/>
              </a:ext>
            </a:extLst>
          </p:cNvPr>
          <p:cNvPicPr>
            <a:picLocks noChangeAspect="1"/>
          </p:cNvPicPr>
          <p:nvPr/>
        </p:nvPicPr>
        <p:blipFill>
          <a:blip r:embed="rId3"/>
          <a:stretch>
            <a:fillRect/>
          </a:stretch>
        </p:blipFill>
        <p:spPr>
          <a:xfrm>
            <a:off x="248574" y="265846"/>
            <a:ext cx="4820576" cy="3124065"/>
          </a:xfrm>
          <a:prstGeom prst="rect">
            <a:avLst/>
          </a:prstGeom>
        </p:spPr>
      </p:pic>
      <p:pic>
        <p:nvPicPr>
          <p:cNvPr id="14" name="תמונה 13">
            <a:extLst>
              <a:ext uri="{FF2B5EF4-FFF2-40B4-BE49-F238E27FC236}">
                <a16:creationId xmlns:a16="http://schemas.microsoft.com/office/drawing/2014/main" id="{A02554E8-C288-B114-1CC0-CB5A6DD3C674}"/>
              </a:ext>
            </a:extLst>
          </p:cNvPr>
          <p:cNvPicPr>
            <a:picLocks noChangeAspect="1"/>
          </p:cNvPicPr>
          <p:nvPr/>
        </p:nvPicPr>
        <p:blipFill>
          <a:blip r:embed="rId4"/>
          <a:stretch>
            <a:fillRect/>
          </a:stretch>
        </p:blipFill>
        <p:spPr>
          <a:xfrm>
            <a:off x="86413" y="3456057"/>
            <a:ext cx="5218878" cy="3365599"/>
          </a:xfrm>
          <a:prstGeom prst="rect">
            <a:avLst/>
          </a:prstGeom>
        </p:spPr>
      </p:pic>
      <p:cxnSp>
        <p:nvCxnSpPr>
          <p:cNvPr id="19" name="מחבר: מרפקי 18">
            <a:extLst>
              <a:ext uri="{FF2B5EF4-FFF2-40B4-BE49-F238E27FC236}">
                <a16:creationId xmlns:a16="http://schemas.microsoft.com/office/drawing/2014/main" id="{7D4CC4E7-C52D-5B38-D248-05A1C638A23C}"/>
              </a:ext>
            </a:extLst>
          </p:cNvPr>
          <p:cNvCxnSpPr>
            <a:stCxn id="4" idx="0"/>
          </p:cNvCxnSpPr>
          <p:nvPr/>
        </p:nvCxnSpPr>
        <p:spPr>
          <a:xfrm rot="5400000" flipH="1" flipV="1">
            <a:off x="6968364" y="3575948"/>
            <a:ext cx="904375" cy="10676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מחבר חץ ישר 21">
            <a:extLst>
              <a:ext uri="{FF2B5EF4-FFF2-40B4-BE49-F238E27FC236}">
                <a16:creationId xmlns:a16="http://schemas.microsoft.com/office/drawing/2014/main" id="{7688BEDA-7301-8AF8-602D-CCFA88ADE73E}"/>
              </a:ext>
            </a:extLst>
          </p:cNvPr>
          <p:cNvCxnSpPr/>
          <p:nvPr/>
        </p:nvCxnSpPr>
        <p:spPr>
          <a:xfrm flipH="1" flipV="1">
            <a:off x="5420068" y="1784412"/>
            <a:ext cx="2108196" cy="284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מלבן 22">
            <a:extLst>
              <a:ext uri="{FF2B5EF4-FFF2-40B4-BE49-F238E27FC236}">
                <a16:creationId xmlns:a16="http://schemas.microsoft.com/office/drawing/2014/main" id="{77E44B53-A568-C0E7-937B-460ED14A2F9F}"/>
              </a:ext>
            </a:extLst>
          </p:cNvPr>
          <p:cNvSpPr/>
          <p:nvPr/>
        </p:nvSpPr>
        <p:spPr>
          <a:xfrm>
            <a:off x="4714043" y="3456057"/>
            <a:ext cx="355107" cy="322882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מחבר חץ ישר 24">
            <a:extLst>
              <a:ext uri="{FF2B5EF4-FFF2-40B4-BE49-F238E27FC236}">
                <a16:creationId xmlns:a16="http://schemas.microsoft.com/office/drawing/2014/main" id="{9A597AF7-5753-D566-EEF7-CF44EBB3B851}"/>
              </a:ext>
            </a:extLst>
          </p:cNvPr>
          <p:cNvCxnSpPr/>
          <p:nvPr/>
        </p:nvCxnSpPr>
        <p:spPr>
          <a:xfrm flipH="1">
            <a:off x="4554245" y="2272683"/>
            <a:ext cx="3124939" cy="1117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71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3">
            <a:extLst>
              <a:ext uri="{FF2B5EF4-FFF2-40B4-BE49-F238E27FC236}">
                <a16:creationId xmlns:a16="http://schemas.microsoft.com/office/drawing/2014/main" id="{69AB23CA-CF96-42B0-847F-37A181DEB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eiryo"/>
              <a:ea typeface="+mn-ea"/>
              <a:cs typeface="+mn-cs"/>
            </a:endParaRPr>
          </a:p>
        </p:txBody>
      </p:sp>
      <p:sp>
        <p:nvSpPr>
          <p:cNvPr id="2" name="כותרת 1">
            <a:extLst>
              <a:ext uri="{FF2B5EF4-FFF2-40B4-BE49-F238E27FC236}">
                <a16:creationId xmlns:a16="http://schemas.microsoft.com/office/drawing/2014/main" id="{77D63253-5AF3-7A20-1E55-F7CCAD4185BF}"/>
              </a:ext>
            </a:extLst>
          </p:cNvPr>
          <p:cNvSpPr>
            <a:spLocks noGrp="1"/>
          </p:cNvSpPr>
          <p:nvPr>
            <p:ph type="title"/>
          </p:nvPr>
        </p:nvSpPr>
        <p:spPr>
          <a:xfrm>
            <a:off x="1179576" y="442914"/>
            <a:ext cx="7134415" cy="529852"/>
          </a:xfrm>
        </p:spPr>
        <p:txBody>
          <a:bodyPr anchor="b">
            <a:normAutofit fontScale="90000"/>
          </a:bodyPr>
          <a:lstStyle/>
          <a:p>
            <a:r>
              <a:rPr lang="he-IL" sz="3600" dirty="0"/>
              <a:t>ניתוח מתקדם ו-</a:t>
            </a:r>
            <a:r>
              <a:rPr lang="en-US" sz="3600" dirty="0"/>
              <a:t>EDA</a:t>
            </a:r>
            <a:endParaRPr lang="he-IL" sz="3600" dirty="0"/>
          </a:p>
        </p:txBody>
      </p:sp>
      <p:sp>
        <p:nvSpPr>
          <p:cNvPr id="44" name="Freeform: Shape 35">
            <a:extLst>
              <a:ext uri="{FF2B5EF4-FFF2-40B4-BE49-F238E27FC236}">
                <a16:creationId xmlns:a16="http://schemas.microsoft.com/office/drawing/2014/main" id="{A45FD7F6-BF7B-4588-AE38-90035891A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30690" y="-18918"/>
            <a:ext cx="3580076" cy="302926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תמונה 6">
            <a:extLst>
              <a:ext uri="{FF2B5EF4-FFF2-40B4-BE49-F238E27FC236}">
                <a16:creationId xmlns:a16="http://schemas.microsoft.com/office/drawing/2014/main" id="{0FAD372F-5795-3C8F-E485-525404F4C576}"/>
              </a:ext>
            </a:extLst>
          </p:cNvPr>
          <p:cNvPicPr>
            <a:picLocks noChangeAspect="1"/>
          </p:cNvPicPr>
          <p:nvPr/>
        </p:nvPicPr>
        <p:blipFill rotWithShape="1">
          <a:blip r:embed="rId2"/>
          <a:srcRect r="-2" b="4799"/>
          <a:stretch/>
        </p:blipFill>
        <p:spPr>
          <a:xfrm>
            <a:off x="6232303" y="3297831"/>
            <a:ext cx="5959692" cy="3560169"/>
          </a:xfrm>
          <a:custGeom>
            <a:avLst/>
            <a:gdLst/>
            <a:ahLst/>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p:spPr>
      </p:pic>
      <p:sp>
        <p:nvSpPr>
          <p:cNvPr id="45" name="Freeform: Shape 37">
            <a:extLst>
              <a:ext uri="{FF2B5EF4-FFF2-40B4-BE49-F238E27FC236}">
                <a16:creationId xmlns:a16="http://schemas.microsoft.com/office/drawing/2014/main" id="{2F05AAE2-453E-4EDA-8961-D9B319978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2156" y="3297832"/>
            <a:ext cx="5959692" cy="3560169"/>
          </a:xfrm>
          <a:custGeom>
            <a:avLst/>
            <a:gdLst>
              <a:gd name="connsiteX0" fmla="*/ 5959692 w 5959692"/>
              <a:gd name="connsiteY0" fmla="*/ 3363787 h 3560169"/>
              <a:gd name="connsiteX1" fmla="*/ 5959692 w 5959692"/>
              <a:gd name="connsiteY1" fmla="*/ 3560169 h 3560169"/>
              <a:gd name="connsiteX2" fmla="*/ 5918326 w 5959692"/>
              <a:gd name="connsiteY2" fmla="*/ 3560169 h 3560169"/>
              <a:gd name="connsiteX3" fmla="*/ 3008109 w 5959692"/>
              <a:gd name="connsiteY3" fmla="*/ 42 h 3560169"/>
              <a:gd name="connsiteX4" fmla="*/ 4702247 w 5959692"/>
              <a:gd name="connsiteY4" fmla="*/ 626282 h 3560169"/>
              <a:gd name="connsiteX5" fmla="*/ 5069411 w 5959692"/>
              <a:gd name="connsiteY5" fmla="*/ 865826 h 3560169"/>
              <a:gd name="connsiteX6" fmla="*/ 5895906 w 5959692"/>
              <a:gd name="connsiteY6" fmla="*/ 1594994 h 3560169"/>
              <a:gd name="connsiteX7" fmla="*/ 5959691 w 5959692"/>
              <a:gd name="connsiteY7" fmla="*/ 1728783 h 3560169"/>
              <a:gd name="connsiteX8" fmla="*/ 5959691 w 5959692"/>
              <a:gd name="connsiteY8" fmla="*/ 2242763 h 3560169"/>
              <a:gd name="connsiteX9" fmla="*/ 5918347 w 5959692"/>
              <a:gd name="connsiteY9" fmla="*/ 2056598 h 3560169"/>
              <a:gd name="connsiteX10" fmla="*/ 5820285 w 5959692"/>
              <a:gd name="connsiteY10" fmla="*/ 1774807 h 3560169"/>
              <a:gd name="connsiteX11" fmla="*/ 4980935 w 5959692"/>
              <a:gd name="connsiteY11" fmla="*/ 946614 h 3560169"/>
              <a:gd name="connsiteX12" fmla="*/ 4635662 w 5959692"/>
              <a:gd name="connsiteY12" fmla="*/ 716464 h 3560169"/>
              <a:gd name="connsiteX13" fmla="*/ 3044280 w 5959692"/>
              <a:gd name="connsiteY13" fmla="*/ 109209 h 3560169"/>
              <a:gd name="connsiteX14" fmla="*/ 2119450 w 5959692"/>
              <a:gd name="connsiteY14" fmla="*/ 300880 h 3560169"/>
              <a:gd name="connsiteX15" fmla="*/ 919412 w 5959692"/>
              <a:gd name="connsiteY15" fmla="*/ 1696777 h 3560169"/>
              <a:gd name="connsiteX16" fmla="*/ 797804 w 5959692"/>
              <a:gd name="connsiteY16" fmla="*/ 1925546 h 3560169"/>
              <a:gd name="connsiteX17" fmla="*/ 287588 w 5959692"/>
              <a:gd name="connsiteY17" fmla="*/ 3069391 h 3560169"/>
              <a:gd name="connsiteX18" fmla="*/ 235658 w 5959692"/>
              <a:gd name="connsiteY18" fmla="*/ 3441477 h 3560169"/>
              <a:gd name="connsiteX19" fmla="*/ 239056 w 5959692"/>
              <a:gd name="connsiteY19" fmla="*/ 3560169 h 3560169"/>
              <a:gd name="connsiteX20" fmla="*/ 635 w 5959692"/>
              <a:gd name="connsiteY20" fmla="*/ 3560169 h 3560169"/>
              <a:gd name="connsiteX21" fmla="*/ 0 w 5959692"/>
              <a:gd name="connsiteY21" fmla="*/ 3534810 h 3560169"/>
              <a:gd name="connsiteX22" fmla="*/ 56896 w 5959692"/>
              <a:gd name="connsiteY22" fmla="*/ 3142342 h 3560169"/>
              <a:gd name="connsiteX23" fmla="*/ 605568 w 5959692"/>
              <a:gd name="connsiteY23" fmla="*/ 1932853 h 3560169"/>
              <a:gd name="connsiteX24" fmla="*/ 736162 w 5959692"/>
              <a:gd name="connsiteY24" fmla="*/ 1690788 h 3560169"/>
              <a:gd name="connsiteX25" fmla="*/ 2021319 w 5959692"/>
              <a:gd name="connsiteY25" fmla="*/ 209863 h 3560169"/>
              <a:gd name="connsiteX26" fmla="*/ 3008109 w 5959692"/>
              <a:gd name="connsiteY26"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959692" h="3560169">
                <a:moveTo>
                  <a:pt x="5959692" y="3363787"/>
                </a:moveTo>
                <a:lnTo>
                  <a:pt x="5959692" y="3560169"/>
                </a:lnTo>
                <a:lnTo>
                  <a:pt x="5918326" y="3560169"/>
                </a:lnTo>
                <a:close/>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1" y="2242763"/>
                </a:lnTo>
                <a:lnTo>
                  <a:pt x="5918347" y="2056598"/>
                </a:lnTo>
                <a:cubicBezTo>
                  <a:pt x="5891169" y="1960834"/>
                  <a:pt x="5858474" y="1866845"/>
                  <a:pt x="5820285" y="1774807"/>
                </a:cubicBezTo>
                <a:cubicBezTo>
                  <a:pt x="5666444" y="1404038"/>
                  <a:pt x="5439344" y="1244459"/>
                  <a:pt x="4980935" y="946614"/>
                </a:cubicBezTo>
                <a:cubicBezTo>
                  <a:pt x="4870349" y="874793"/>
                  <a:pt x="4755972" y="800460"/>
                  <a:pt x="4635662" y="716464"/>
                </a:cubicBezTo>
                <a:cubicBezTo>
                  <a:pt x="4061110" y="315407"/>
                  <a:pt x="3551697" y="116473"/>
                  <a:pt x="3044280" y="109209"/>
                </a:cubicBezTo>
                <a:cubicBezTo>
                  <a:pt x="2739831" y="104851"/>
                  <a:pt x="2436100" y="169494"/>
                  <a:pt x="2119450" y="300880"/>
                </a:cubicBezTo>
                <a:cubicBezTo>
                  <a:pt x="1565269" y="530823"/>
                  <a:pt x="1284534" y="1002904"/>
                  <a:pt x="919412" y="1696777"/>
                </a:cubicBezTo>
                <a:cubicBezTo>
                  <a:pt x="878625" y="1774305"/>
                  <a:pt x="837580" y="1851211"/>
                  <a:pt x="797804" y="1925546"/>
                </a:cubicBezTo>
                <a:cubicBezTo>
                  <a:pt x="582340" y="2328776"/>
                  <a:pt x="378892" y="2709642"/>
                  <a:pt x="287588" y="3069391"/>
                </a:cubicBezTo>
                <a:cubicBezTo>
                  <a:pt x="254851" y="3198359"/>
                  <a:pt x="237447" y="3321111"/>
                  <a:pt x="235658" y="3441477"/>
                </a:cubicBezTo>
                <a:lnTo>
                  <a:pt x="239056"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solidFill>
            <a:srgbClr val="FFFFFF">
              <a:alpha val="6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6" name="Freeform: Shape 39">
            <a:extLst>
              <a:ext uri="{FF2B5EF4-FFF2-40B4-BE49-F238E27FC236}">
                <a16:creationId xmlns:a16="http://schemas.microsoft.com/office/drawing/2014/main" id="{CE2CF453-4871-4F22-8746-957F757DA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493" y="3124529"/>
            <a:ext cx="6141507" cy="3752389"/>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מציין מיקום תוכן 2">
            <a:extLst>
              <a:ext uri="{FF2B5EF4-FFF2-40B4-BE49-F238E27FC236}">
                <a16:creationId xmlns:a16="http://schemas.microsoft.com/office/drawing/2014/main" id="{A9CD6EB3-B679-C644-9C6D-3E50DB874E8B}"/>
              </a:ext>
            </a:extLst>
          </p:cNvPr>
          <p:cNvSpPr>
            <a:spLocks noGrp="1"/>
          </p:cNvSpPr>
          <p:nvPr>
            <p:ph idx="1"/>
          </p:nvPr>
        </p:nvSpPr>
        <p:spPr>
          <a:xfrm>
            <a:off x="1179576" y="991685"/>
            <a:ext cx="7050024" cy="4972554"/>
          </a:xfrm>
        </p:spPr>
        <p:txBody>
          <a:bodyPr>
            <a:normAutofit/>
          </a:bodyPr>
          <a:lstStyle/>
          <a:p>
            <a:pPr marL="0" indent="0">
              <a:buNone/>
            </a:pPr>
            <a:r>
              <a:rPr lang="he-IL" sz="1600" dirty="0"/>
              <a:t>באמצעות גרפים שיצרנו הצלחנו לראות את הקשרים בין העמודות ובין עמודת המטרה שלנו בצורה יותר טובה .</a:t>
            </a:r>
          </a:p>
          <a:p>
            <a:pPr marL="0" indent="0">
              <a:buNone/>
            </a:pPr>
            <a:r>
              <a:rPr lang="he-IL" sz="1600" dirty="0"/>
              <a:t>שמנו לב שהנתונים </a:t>
            </a:r>
            <a:r>
              <a:rPr lang="he-IL" sz="1600" dirty="0" err="1"/>
              <a:t>שהרכשנו</a:t>
            </a:r>
            <a:r>
              <a:rPr lang="he-IL" sz="1600" dirty="0"/>
              <a:t> על הפשיעה היו בקורלציה גבוהה עם עמודת המטרה שלנו מכיוון שהיא התבססה עליהם</a:t>
            </a:r>
            <a:r>
              <a:rPr lang="he-IL" sz="1800" dirty="0"/>
              <a:t>. </a:t>
            </a:r>
            <a:r>
              <a:rPr lang="he-IL" sz="2000" dirty="0"/>
              <a:t> </a:t>
            </a:r>
          </a:p>
        </p:txBody>
      </p:sp>
      <p:sp>
        <p:nvSpPr>
          <p:cNvPr id="42" name="Freeform: Shape 41">
            <a:extLst>
              <a:ext uri="{FF2B5EF4-FFF2-40B4-BE49-F238E27FC236}">
                <a16:creationId xmlns:a16="http://schemas.microsoft.com/office/drawing/2014/main" id="{6A0E0FAE-D6BC-43D5-ACA6-8CDE48477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97970" y="0"/>
            <a:ext cx="3293877" cy="2743212"/>
          </a:xfrm>
          <a:custGeom>
            <a:avLst/>
            <a:gdLst>
              <a:gd name="connsiteX0" fmla="*/ 37772 w 3293877"/>
              <a:gd name="connsiteY0" fmla="*/ 0 h 2743212"/>
              <a:gd name="connsiteX1" fmla="*/ 175506 w 3293877"/>
              <a:gd name="connsiteY1" fmla="*/ 0 h 2743212"/>
              <a:gd name="connsiteX2" fmla="*/ 149226 w 3293877"/>
              <a:gd name="connsiteY2" fmla="*/ 78193 h 2743212"/>
              <a:gd name="connsiteX3" fmla="*/ 122819 w 3293877"/>
              <a:gd name="connsiteY3" fmla="*/ 237010 h 2743212"/>
              <a:gd name="connsiteX4" fmla="*/ 180914 w 3293877"/>
              <a:gd name="connsiteY4" fmla="*/ 1023956 h 2743212"/>
              <a:gd name="connsiteX5" fmla="*/ 203979 w 3293877"/>
              <a:gd name="connsiteY5" fmla="*/ 1185356 h 2743212"/>
              <a:gd name="connsiteX6" fmla="*/ 612631 w 3293877"/>
              <a:gd name="connsiteY6" fmla="*/ 2264082 h 2743212"/>
              <a:gd name="connsiteX7" fmla="*/ 2171849 w 3293877"/>
              <a:gd name="connsiteY7" fmla="*/ 2532019 h 2743212"/>
              <a:gd name="connsiteX8" fmla="*/ 2422184 w 3293877"/>
              <a:gd name="connsiteY8" fmla="*/ 2465509 h 2743212"/>
              <a:gd name="connsiteX9" fmla="*/ 3087206 w 3293877"/>
              <a:gd name="connsiteY9" fmla="*/ 2143537 h 2743212"/>
              <a:gd name="connsiteX10" fmla="*/ 3203783 w 3293877"/>
              <a:gd name="connsiteY10" fmla="*/ 1995541 h 2743212"/>
              <a:gd name="connsiteX11" fmla="*/ 3293877 w 3293877"/>
              <a:gd name="connsiteY11" fmla="*/ 1849554 h 2743212"/>
              <a:gd name="connsiteX12" fmla="*/ 3293877 w 3293877"/>
              <a:gd name="connsiteY12" fmla="*/ 2133887 h 2743212"/>
              <a:gd name="connsiteX13" fmla="*/ 3222757 w 3293877"/>
              <a:gd name="connsiteY13" fmla="*/ 2223039 h 2743212"/>
              <a:gd name="connsiteX14" fmla="*/ 2503136 w 3293877"/>
              <a:gd name="connsiteY14" fmla="*/ 2565392 h 2743212"/>
              <a:gd name="connsiteX15" fmla="*/ 2232111 w 3293877"/>
              <a:gd name="connsiteY15" fmla="*/ 2635826 h 2743212"/>
              <a:gd name="connsiteX16" fmla="*/ 542319 w 3293877"/>
              <a:gd name="connsiteY16" fmla="*/ 2345567 h 2743212"/>
              <a:gd name="connsiteX17" fmla="*/ 96920 w 3293877"/>
              <a:gd name="connsiteY17" fmla="*/ 1191868 h 2743212"/>
              <a:gd name="connsiteX18" fmla="*/ 71529 w 3293877"/>
              <a:gd name="connsiteY18" fmla="*/ 1019346 h 2743212"/>
              <a:gd name="connsiteX19" fmla="*/ 6623 w 3293877"/>
              <a:gd name="connsiteY19" fmla="*/ 178315 h 2743212"/>
              <a:gd name="connsiteX20" fmla="*/ 34833 w 3293877"/>
              <a:gd name="connsiteY2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93877" h="2743212">
                <a:moveTo>
                  <a:pt x="37772" y="0"/>
                </a:moveTo>
                <a:lnTo>
                  <a:pt x="175506" y="0"/>
                </a:lnTo>
                <a:lnTo>
                  <a:pt x="149226" y="78193"/>
                </a:lnTo>
                <a:cubicBezTo>
                  <a:pt x="136827" y="128527"/>
                  <a:pt x="128121" y="181246"/>
                  <a:pt x="122819" y="237010"/>
                </a:cubicBezTo>
                <a:cubicBezTo>
                  <a:pt x="100634" y="470331"/>
                  <a:pt x="139609" y="739241"/>
                  <a:pt x="180914" y="1023956"/>
                </a:cubicBezTo>
                <a:cubicBezTo>
                  <a:pt x="188562" y="1076454"/>
                  <a:pt x="196412" y="1130747"/>
                  <a:pt x="203979" y="1185356"/>
                </a:cubicBezTo>
                <a:cubicBezTo>
                  <a:pt x="271754" y="1674130"/>
                  <a:pt x="336774" y="2013298"/>
                  <a:pt x="612631" y="2264082"/>
                </a:cubicBezTo>
                <a:cubicBezTo>
                  <a:pt x="1032949" y="2646196"/>
                  <a:pt x="1499262" y="2726349"/>
                  <a:pt x="2171849" y="2532019"/>
                </a:cubicBezTo>
                <a:cubicBezTo>
                  <a:pt x="2259876" y="2506576"/>
                  <a:pt x="2342402" y="2485683"/>
                  <a:pt x="2422184" y="2465509"/>
                </a:cubicBezTo>
                <a:cubicBezTo>
                  <a:pt x="2752924" y="2381814"/>
                  <a:pt x="2919303" y="2333175"/>
                  <a:pt x="3087206" y="2143537"/>
                </a:cubicBezTo>
                <a:cubicBezTo>
                  <a:pt x="3128886" y="2096462"/>
                  <a:pt x="3167762" y="2047097"/>
                  <a:pt x="3203783" y="1995541"/>
                </a:cubicBezTo>
                <a:lnTo>
                  <a:pt x="3293877" y="1849554"/>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cxnSp>
        <p:nvCxnSpPr>
          <p:cNvPr id="15" name="מחבר חץ ישר 14">
            <a:extLst>
              <a:ext uri="{FF2B5EF4-FFF2-40B4-BE49-F238E27FC236}">
                <a16:creationId xmlns:a16="http://schemas.microsoft.com/office/drawing/2014/main" id="{DF2AA858-676A-55BE-DE74-5B874AF25E6B}"/>
              </a:ext>
            </a:extLst>
          </p:cNvPr>
          <p:cNvCxnSpPr/>
          <p:nvPr/>
        </p:nvCxnSpPr>
        <p:spPr>
          <a:xfrm>
            <a:off x="8167456" y="1757779"/>
            <a:ext cx="2459115" cy="362208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מלבן 15">
            <a:extLst>
              <a:ext uri="{FF2B5EF4-FFF2-40B4-BE49-F238E27FC236}">
                <a16:creationId xmlns:a16="http://schemas.microsoft.com/office/drawing/2014/main" id="{B415ECA5-67B1-026A-EF36-C6DF87735DA3}"/>
              </a:ext>
            </a:extLst>
          </p:cNvPr>
          <p:cNvSpPr/>
          <p:nvPr/>
        </p:nvSpPr>
        <p:spPr>
          <a:xfrm>
            <a:off x="10164753" y="5379868"/>
            <a:ext cx="1269686" cy="1100831"/>
          </a:xfrm>
          <a:prstGeom prst="rect">
            <a:avLst/>
          </a:prstGeom>
          <a:noFill/>
          <a:ln w="3810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pic>
        <p:nvPicPr>
          <p:cNvPr id="20" name="תמונה 19">
            <a:extLst>
              <a:ext uri="{FF2B5EF4-FFF2-40B4-BE49-F238E27FC236}">
                <a16:creationId xmlns:a16="http://schemas.microsoft.com/office/drawing/2014/main" id="{17C7F1E5-6B8F-8F6C-4516-3211E8FD2E97}"/>
              </a:ext>
            </a:extLst>
          </p:cNvPr>
          <p:cNvPicPr>
            <a:picLocks noChangeAspect="1"/>
          </p:cNvPicPr>
          <p:nvPr/>
        </p:nvPicPr>
        <p:blipFill>
          <a:blip r:embed="rId3"/>
          <a:stretch>
            <a:fillRect/>
          </a:stretch>
        </p:blipFill>
        <p:spPr>
          <a:xfrm>
            <a:off x="0" y="3218333"/>
            <a:ext cx="5679343" cy="3564779"/>
          </a:xfrm>
          <a:prstGeom prst="rect">
            <a:avLst/>
          </a:prstGeom>
        </p:spPr>
      </p:pic>
    </p:spTree>
    <p:extLst>
      <p:ext uri="{BB962C8B-B14F-4D97-AF65-F5344CB8AC3E}">
        <p14:creationId xmlns:p14="http://schemas.microsoft.com/office/powerpoint/2010/main" val="3760246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94DCF7A-387E-96E7-6B72-1E5012784AB8}"/>
              </a:ext>
            </a:extLst>
          </p:cNvPr>
          <p:cNvSpPr>
            <a:spLocks noGrp="1"/>
          </p:cNvSpPr>
          <p:nvPr>
            <p:ph type="title"/>
          </p:nvPr>
        </p:nvSpPr>
        <p:spPr>
          <a:xfrm>
            <a:off x="8380520" y="365125"/>
            <a:ext cx="2973280" cy="709073"/>
          </a:xfrm>
        </p:spPr>
        <p:txBody>
          <a:bodyPr>
            <a:normAutofit fontScale="90000"/>
          </a:bodyPr>
          <a:lstStyle/>
          <a:p>
            <a:r>
              <a:rPr lang="he-IL" sz="3200" dirty="0"/>
              <a:t>ניתוח מתקדם ו-</a:t>
            </a:r>
            <a:r>
              <a:rPr lang="en-US" sz="3200" dirty="0"/>
              <a:t>EDA</a:t>
            </a:r>
            <a:endParaRPr lang="en-GB" sz="3200" dirty="0"/>
          </a:p>
        </p:txBody>
      </p:sp>
      <p:sp>
        <p:nvSpPr>
          <p:cNvPr id="3" name="מציין מיקום תוכן 2">
            <a:extLst>
              <a:ext uri="{FF2B5EF4-FFF2-40B4-BE49-F238E27FC236}">
                <a16:creationId xmlns:a16="http://schemas.microsoft.com/office/drawing/2014/main" id="{BC82E8CE-0709-5756-C251-CE3E911E8F8F}"/>
              </a:ext>
            </a:extLst>
          </p:cNvPr>
          <p:cNvSpPr>
            <a:spLocks noGrp="1"/>
          </p:cNvSpPr>
          <p:nvPr>
            <p:ph idx="1"/>
          </p:nvPr>
        </p:nvSpPr>
        <p:spPr>
          <a:xfrm>
            <a:off x="7286017" y="1260629"/>
            <a:ext cx="4396902" cy="523220"/>
          </a:xfrm>
        </p:spPr>
        <p:txBody>
          <a:bodyPr>
            <a:normAutofit lnSpcReduction="10000"/>
          </a:bodyPr>
          <a:lstStyle/>
          <a:p>
            <a:pPr marL="0" indent="0">
              <a:buNone/>
            </a:pPr>
            <a:r>
              <a:rPr lang="he-IL" sz="1600" dirty="0" err="1"/>
              <a:t>ויזואליזציות</a:t>
            </a:r>
            <a:r>
              <a:rPr lang="he-IL" sz="1600" dirty="0"/>
              <a:t> עבור כל אחת מהעמודות בטבלה לבחינת הקשר עם עמודת המטרה.</a:t>
            </a:r>
            <a:endParaRPr lang="en-GB" sz="1600" dirty="0"/>
          </a:p>
        </p:txBody>
      </p:sp>
      <p:pic>
        <p:nvPicPr>
          <p:cNvPr id="5" name="תמונה 4">
            <a:extLst>
              <a:ext uri="{FF2B5EF4-FFF2-40B4-BE49-F238E27FC236}">
                <a16:creationId xmlns:a16="http://schemas.microsoft.com/office/drawing/2014/main" id="{E1A10A68-AE44-3877-0786-145C81B1FBEF}"/>
              </a:ext>
            </a:extLst>
          </p:cNvPr>
          <p:cNvPicPr>
            <a:picLocks noChangeAspect="1"/>
          </p:cNvPicPr>
          <p:nvPr/>
        </p:nvPicPr>
        <p:blipFill>
          <a:blip r:embed="rId2"/>
          <a:stretch>
            <a:fillRect/>
          </a:stretch>
        </p:blipFill>
        <p:spPr>
          <a:xfrm>
            <a:off x="8380520" y="3341785"/>
            <a:ext cx="3356042" cy="2835178"/>
          </a:xfrm>
          <a:prstGeom prst="rect">
            <a:avLst/>
          </a:prstGeom>
        </p:spPr>
      </p:pic>
      <p:pic>
        <p:nvPicPr>
          <p:cNvPr id="7" name="תמונה 6">
            <a:extLst>
              <a:ext uri="{FF2B5EF4-FFF2-40B4-BE49-F238E27FC236}">
                <a16:creationId xmlns:a16="http://schemas.microsoft.com/office/drawing/2014/main" id="{19B5009E-B7FD-7647-65DB-2D88C4CBC12F}"/>
              </a:ext>
            </a:extLst>
          </p:cNvPr>
          <p:cNvPicPr>
            <a:picLocks noChangeAspect="1"/>
          </p:cNvPicPr>
          <p:nvPr/>
        </p:nvPicPr>
        <p:blipFill>
          <a:blip r:embed="rId3"/>
          <a:stretch>
            <a:fillRect/>
          </a:stretch>
        </p:blipFill>
        <p:spPr>
          <a:xfrm>
            <a:off x="272242" y="233363"/>
            <a:ext cx="5603264" cy="5943600"/>
          </a:xfrm>
          <a:prstGeom prst="rect">
            <a:avLst/>
          </a:prstGeom>
        </p:spPr>
      </p:pic>
      <p:sp>
        <p:nvSpPr>
          <p:cNvPr id="8" name="חץ: שמאלה 7">
            <a:extLst>
              <a:ext uri="{FF2B5EF4-FFF2-40B4-BE49-F238E27FC236}">
                <a16:creationId xmlns:a16="http://schemas.microsoft.com/office/drawing/2014/main" id="{32A267A8-CB78-1951-F44F-6BF146E1EEAF}"/>
              </a:ext>
            </a:extLst>
          </p:cNvPr>
          <p:cNvSpPr/>
          <p:nvPr/>
        </p:nvSpPr>
        <p:spPr>
          <a:xfrm>
            <a:off x="5875506" y="1260629"/>
            <a:ext cx="1410511" cy="9151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תיבת טקסט 8">
            <a:extLst>
              <a:ext uri="{FF2B5EF4-FFF2-40B4-BE49-F238E27FC236}">
                <a16:creationId xmlns:a16="http://schemas.microsoft.com/office/drawing/2014/main" id="{8113BC20-48A9-EBFF-BE83-7A16A5886931}"/>
              </a:ext>
            </a:extLst>
          </p:cNvPr>
          <p:cNvSpPr txBox="1"/>
          <p:nvPr/>
        </p:nvSpPr>
        <p:spPr>
          <a:xfrm>
            <a:off x="6425980" y="2459115"/>
            <a:ext cx="5603264" cy="523220"/>
          </a:xfrm>
          <a:prstGeom prst="rect">
            <a:avLst/>
          </a:prstGeom>
          <a:noFill/>
        </p:spPr>
        <p:txBody>
          <a:bodyPr wrap="square" rtlCol="0">
            <a:spAutoFit/>
          </a:bodyPr>
          <a:lstStyle/>
          <a:p>
            <a:pPr marL="285750" indent="-285750">
              <a:buFont typeface="Arial" panose="020B0604020202020204" pitchFamily="34" charset="0"/>
              <a:buChar char="•"/>
            </a:pPr>
            <a:r>
              <a:rPr lang="he-IL" sz="1400" dirty="0"/>
              <a:t>גרף המראה את פיזור ערכי אינדקס הפשיעה ניתן לראות כי רוב הערכים נמצאים בין 200 ל400 .</a:t>
            </a:r>
            <a:endParaRPr lang="en-GB" sz="1400" dirty="0"/>
          </a:p>
        </p:txBody>
      </p:sp>
    </p:spTree>
    <p:extLst>
      <p:ext uri="{BB962C8B-B14F-4D97-AF65-F5344CB8AC3E}">
        <p14:creationId xmlns:p14="http://schemas.microsoft.com/office/powerpoint/2010/main" val="809120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11A984D-FC28-A56C-E237-124FF6F229CE}"/>
              </a:ext>
            </a:extLst>
          </p:cNvPr>
          <p:cNvSpPr>
            <a:spLocks noGrp="1"/>
          </p:cNvSpPr>
          <p:nvPr>
            <p:ph type="title"/>
          </p:nvPr>
        </p:nvSpPr>
        <p:spPr>
          <a:xfrm>
            <a:off x="7785716" y="365126"/>
            <a:ext cx="3568083" cy="620296"/>
          </a:xfrm>
        </p:spPr>
        <p:txBody>
          <a:bodyPr>
            <a:normAutofit fontScale="90000"/>
          </a:bodyPr>
          <a:lstStyle/>
          <a:p>
            <a:r>
              <a:rPr lang="he-IL" dirty="0"/>
              <a:t>הערכת ביצועים</a:t>
            </a:r>
            <a:endParaRPr lang="en-GB" dirty="0"/>
          </a:p>
        </p:txBody>
      </p:sp>
      <p:sp>
        <p:nvSpPr>
          <p:cNvPr id="3" name="מציין מיקום תוכן 2">
            <a:extLst>
              <a:ext uri="{FF2B5EF4-FFF2-40B4-BE49-F238E27FC236}">
                <a16:creationId xmlns:a16="http://schemas.microsoft.com/office/drawing/2014/main" id="{9CB910B8-3CDD-3A3E-BCFF-B4E1B2F56086}"/>
              </a:ext>
            </a:extLst>
          </p:cNvPr>
          <p:cNvSpPr>
            <a:spLocks noGrp="1"/>
          </p:cNvSpPr>
          <p:nvPr>
            <p:ph idx="1"/>
          </p:nvPr>
        </p:nvSpPr>
        <p:spPr>
          <a:xfrm>
            <a:off x="5566298" y="985423"/>
            <a:ext cx="6054571" cy="3080740"/>
          </a:xfrm>
        </p:spPr>
        <p:txBody>
          <a:bodyPr>
            <a:normAutofit lnSpcReduction="10000"/>
          </a:bodyPr>
          <a:lstStyle/>
          <a:p>
            <a:r>
              <a:rPr lang="he-IL" sz="2000" dirty="0"/>
              <a:t>בכדי לענות על שאלת המחקר שלנו התבססנו על מודל של למידה מונחית ומשום שניסינו לחזות בין ערך רציף. אימנו את המודל באמצעות אלגוריתם מסוג רגרסיה לינארית.</a:t>
            </a:r>
          </a:p>
          <a:p>
            <a:r>
              <a:rPr lang="he-IL" sz="2000" dirty="0"/>
              <a:t>תחילה אימנו את המודל עם כל הנתונים שאספנו על הפשיעה. הגענו לאחוז דיוק של מעל ל 99%. ההשערה שלנו שהסיבה לכך היא בשל הקורלציה החזקה בין הערכים מהעמודות הללו לבין עמודת המטרה שלנו שכן עמודת המטרה התבססה על נתונים אלה. </a:t>
            </a:r>
          </a:p>
          <a:p>
            <a:r>
              <a:rPr lang="he-IL" sz="2000" dirty="0"/>
              <a:t>הרצנו את המודל שוב ללא עמודות אלה. וקיבלנו אחוז דיוק של 0.595 .</a:t>
            </a:r>
          </a:p>
          <a:p>
            <a:endParaRPr lang="en-GB" sz="2000" dirty="0"/>
          </a:p>
        </p:txBody>
      </p:sp>
      <p:pic>
        <p:nvPicPr>
          <p:cNvPr id="5" name="תמונה 4">
            <a:extLst>
              <a:ext uri="{FF2B5EF4-FFF2-40B4-BE49-F238E27FC236}">
                <a16:creationId xmlns:a16="http://schemas.microsoft.com/office/drawing/2014/main" id="{BF0B1BD3-97B9-0B07-06AF-BC4236F1F9BB}"/>
              </a:ext>
            </a:extLst>
          </p:cNvPr>
          <p:cNvPicPr>
            <a:picLocks noChangeAspect="1"/>
          </p:cNvPicPr>
          <p:nvPr/>
        </p:nvPicPr>
        <p:blipFill>
          <a:blip r:embed="rId2"/>
          <a:stretch>
            <a:fillRect/>
          </a:stretch>
        </p:blipFill>
        <p:spPr>
          <a:xfrm>
            <a:off x="63652" y="182494"/>
            <a:ext cx="4342633" cy="2200783"/>
          </a:xfrm>
          <a:prstGeom prst="rect">
            <a:avLst/>
          </a:prstGeom>
        </p:spPr>
      </p:pic>
      <p:pic>
        <p:nvPicPr>
          <p:cNvPr id="7" name="תמונה 6">
            <a:extLst>
              <a:ext uri="{FF2B5EF4-FFF2-40B4-BE49-F238E27FC236}">
                <a16:creationId xmlns:a16="http://schemas.microsoft.com/office/drawing/2014/main" id="{99DA80A7-7349-0378-E610-07D63F549F28}"/>
              </a:ext>
            </a:extLst>
          </p:cNvPr>
          <p:cNvPicPr>
            <a:picLocks noChangeAspect="1"/>
          </p:cNvPicPr>
          <p:nvPr/>
        </p:nvPicPr>
        <p:blipFill>
          <a:blip r:embed="rId3"/>
          <a:stretch>
            <a:fillRect/>
          </a:stretch>
        </p:blipFill>
        <p:spPr>
          <a:xfrm>
            <a:off x="642883" y="2436779"/>
            <a:ext cx="2229161" cy="676369"/>
          </a:xfrm>
          <a:prstGeom prst="rect">
            <a:avLst/>
          </a:prstGeom>
        </p:spPr>
      </p:pic>
      <p:pic>
        <p:nvPicPr>
          <p:cNvPr id="9" name="תמונה 8">
            <a:extLst>
              <a:ext uri="{FF2B5EF4-FFF2-40B4-BE49-F238E27FC236}">
                <a16:creationId xmlns:a16="http://schemas.microsoft.com/office/drawing/2014/main" id="{3F86A310-D3B5-7B9B-8E24-C66978D60F8C}"/>
              </a:ext>
            </a:extLst>
          </p:cNvPr>
          <p:cNvPicPr>
            <a:picLocks noChangeAspect="1"/>
          </p:cNvPicPr>
          <p:nvPr/>
        </p:nvPicPr>
        <p:blipFill>
          <a:blip r:embed="rId4"/>
          <a:stretch>
            <a:fillRect/>
          </a:stretch>
        </p:blipFill>
        <p:spPr>
          <a:xfrm>
            <a:off x="642883" y="5443700"/>
            <a:ext cx="2095792" cy="562053"/>
          </a:xfrm>
          <a:prstGeom prst="rect">
            <a:avLst/>
          </a:prstGeom>
        </p:spPr>
      </p:pic>
      <p:pic>
        <p:nvPicPr>
          <p:cNvPr id="11" name="תמונה 10">
            <a:extLst>
              <a:ext uri="{FF2B5EF4-FFF2-40B4-BE49-F238E27FC236}">
                <a16:creationId xmlns:a16="http://schemas.microsoft.com/office/drawing/2014/main" id="{A68A36B6-F8BB-2EA0-35CF-EDEE83F8F26E}"/>
              </a:ext>
            </a:extLst>
          </p:cNvPr>
          <p:cNvPicPr>
            <a:picLocks noChangeAspect="1"/>
          </p:cNvPicPr>
          <p:nvPr/>
        </p:nvPicPr>
        <p:blipFill>
          <a:blip r:embed="rId5"/>
          <a:stretch>
            <a:fillRect/>
          </a:stretch>
        </p:blipFill>
        <p:spPr>
          <a:xfrm>
            <a:off x="106559" y="3166650"/>
            <a:ext cx="4037424" cy="2278848"/>
          </a:xfrm>
          <a:prstGeom prst="rect">
            <a:avLst/>
          </a:prstGeom>
        </p:spPr>
      </p:pic>
    </p:spTree>
    <p:extLst>
      <p:ext uri="{BB962C8B-B14F-4D97-AF65-F5344CB8AC3E}">
        <p14:creationId xmlns:p14="http://schemas.microsoft.com/office/powerpoint/2010/main" val="2173714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ACB5B469-92E9-3F85-D7CC-7F5BA2DB31D7}"/>
              </a:ext>
            </a:extLst>
          </p:cNvPr>
          <p:cNvSpPr>
            <a:spLocks noGrp="1"/>
          </p:cNvSpPr>
          <p:nvPr>
            <p:ph type="title"/>
          </p:nvPr>
        </p:nvSpPr>
        <p:spPr>
          <a:xfrm>
            <a:off x="686834" y="1153572"/>
            <a:ext cx="3200400" cy="4461163"/>
          </a:xfrm>
        </p:spPr>
        <p:txBody>
          <a:bodyPr>
            <a:normAutofit/>
          </a:bodyPr>
          <a:lstStyle/>
          <a:p>
            <a:r>
              <a:rPr lang="he-IL">
                <a:solidFill>
                  <a:srgbClr val="FFFFFF"/>
                </a:solidFill>
              </a:rPr>
              <a:t>סיכום ומסקנות</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מציין מיקום תוכן 2">
            <a:extLst>
              <a:ext uri="{FF2B5EF4-FFF2-40B4-BE49-F238E27FC236}">
                <a16:creationId xmlns:a16="http://schemas.microsoft.com/office/drawing/2014/main" id="{D59E8304-2711-8CD0-3A6D-C11617AF8883}"/>
              </a:ext>
            </a:extLst>
          </p:cNvPr>
          <p:cNvSpPr>
            <a:spLocks noGrp="1"/>
          </p:cNvSpPr>
          <p:nvPr>
            <p:ph idx="1"/>
          </p:nvPr>
        </p:nvSpPr>
        <p:spPr>
          <a:xfrm>
            <a:off x="4447308" y="591344"/>
            <a:ext cx="6906491" cy="5585619"/>
          </a:xfrm>
        </p:spPr>
        <p:txBody>
          <a:bodyPr anchor="ctr">
            <a:normAutofit fontScale="92500"/>
          </a:bodyPr>
          <a:lstStyle/>
          <a:p>
            <a:r>
              <a:rPr lang="he-IL" sz="2400" dirty="0"/>
              <a:t>שאלת המחקר שלנו הייתה </a:t>
            </a:r>
            <a:r>
              <a:rPr lang="he-IL" sz="2400" b="1" dirty="0"/>
              <a:t>מה הם המאפיינים של עיר בארה"ב עם אחוז פשיעה גבוה? והאם ניתן לחזות אינדקס פשיעה של עיר</a:t>
            </a:r>
            <a:r>
              <a:rPr lang="he-IL" sz="2400" b="1"/>
              <a:t>?</a:t>
            </a:r>
            <a:r>
              <a:rPr lang="he-IL" sz="2400"/>
              <a:t>. </a:t>
            </a:r>
          </a:p>
          <a:p>
            <a:r>
              <a:rPr lang="he-IL" sz="2400"/>
              <a:t>לגבי </a:t>
            </a:r>
            <a:r>
              <a:rPr lang="he-IL" sz="2400" dirty="0"/>
              <a:t>השאלה הראשונה אנו חושבים שע"י בחינת הקשרים בין המאפיינים הכלליים שאספנו עבור כל עיר ניתן היה לראות שעיר עם אינדקס פשיעה נמוך התאפיינה עם יותר אנשים משכילים, עלות השכירות הייתה גבוהה, אחוז המשפחות החד הוריות היה יותר נמוך, האוכלוסייה הייתה ברובה לבנה ואחוז המובטלים היה יותר נמוך.</a:t>
            </a:r>
          </a:p>
          <a:p>
            <a:r>
              <a:rPr lang="he-IL" sz="2400" dirty="0"/>
              <a:t>עיר עם אינדקס פשיעה גבוה התאפיינה עם אחוז משפחות חד הוריות גבוה, השכירות הייתה יותר נמוכה, אחוז התושבים המשכילים ביחס </a:t>
            </a:r>
            <a:r>
              <a:rPr lang="he-IL" sz="2400" dirty="0" err="1"/>
              <a:t>לאוכלוסיה</a:t>
            </a:r>
            <a:r>
              <a:rPr lang="he-IL" sz="2400" dirty="0"/>
              <a:t> היה יותר נמוך כמו כן ההכנסה הממוצעת הייתה נמוכה יותר ואחוז </a:t>
            </a:r>
            <a:r>
              <a:rPr lang="he-IL" sz="2400" dirty="0" err="1"/>
              <a:t>האוכלסייה</a:t>
            </a:r>
            <a:r>
              <a:rPr lang="he-IL" sz="2400" dirty="0"/>
              <a:t> </a:t>
            </a:r>
            <a:r>
              <a:rPr lang="he-IL" sz="2400" dirty="0" err="1"/>
              <a:t>האפרו</a:t>
            </a:r>
            <a:r>
              <a:rPr lang="he-IL" sz="2400" dirty="0"/>
              <a:t> -אמריקאית היה גבוה ביחס לאוכלוסייה הכללית. </a:t>
            </a:r>
          </a:p>
          <a:p>
            <a:r>
              <a:rPr lang="he-IL" sz="2400" dirty="0"/>
              <a:t>המודל שלנו היה קרוב ל60% בחיזוי שלו. בהתבסס על העבודה שעשינו אנו חושבים ש 60% הוא נתון די גבוה. </a:t>
            </a:r>
          </a:p>
        </p:txBody>
      </p:sp>
    </p:spTree>
    <p:extLst>
      <p:ext uri="{BB962C8B-B14F-4D97-AF65-F5344CB8AC3E}">
        <p14:creationId xmlns:p14="http://schemas.microsoft.com/office/powerpoint/2010/main" val="1017896620"/>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TotalTime>
  <Words>624</Words>
  <Application>Microsoft Office PowerPoint</Application>
  <PresentationFormat>מסך רחב</PresentationFormat>
  <Paragraphs>39</Paragraphs>
  <Slides>8</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8</vt:i4>
      </vt:variant>
    </vt:vector>
  </HeadingPairs>
  <TitlesOfParts>
    <vt:vector size="14" baseType="lpstr">
      <vt:lpstr>Meiryo</vt:lpstr>
      <vt:lpstr>-apple-system</vt:lpstr>
      <vt:lpstr>Arial</vt:lpstr>
      <vt:lpstr>Calibri</vt:lpstr>
      <vt:lpstr>Calibri Light</vt:lpstr>
      <vt:lpstr>ערכת נושא Office</vt:lpstr>
      <vt:lpstr>What defines a city in the US with a high crime rate? and can we predict the crime rate of a city?   </vt:lpstr>
      <vt:lpstr>הקדמה</vt:lpstr>
      <vt:lpstr>הרכשה ואחסון נתונים</vt:lpstr>
      <vt:lpstr>ניתוח נתונים</vt:lpstr>
      <vt:lpstr>ניתוח מתקדם ו-EDA</vt:lpstr>
      <vt:lpstr>ניתוח מתקדם ו-EDA</vt:lpstr>
      <vt:lpstr>הערכת ביצועים</vt:lpstr>
      <vt:lpstr>סיכום ומסקנות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Avraham Ababa</dc:creator>
  <cp:lastModifiedBy>ezra galai</cp:lastModifiedBy>
  <cp:revision>10</cp:revision>
  <dcterms:created xsi:type="dcterms:W3CDTF">2023-07-07T14:04:44Z</dcterms:created>
  <dcterms:modified xsi:type="dcterms:W3CDTF">2023-07-09T08:51:37Z</dcterms:modified>
</cp:coreProperties>
</file>