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swald Medium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  <p:embeddedFont>
      <p:font typeface="Nunito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Medium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OswaldMedium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Light-bold.fntdata"/><Relationship Id="rId30" Type="http://schemas.openxmlformats.org/officeDocument/2006/relationships/font" Target="fonts/NunitoLight-regular.fntdata"/><Relationship Id="rId11" Type="http://schemas.openxmlformats.org/officeDocument/2006/relationships/slide" Target="slides/slide6.xml"/><Relationship Id="rId33" Type="http://schemas.openxmlformats.org/officeDocument/2006/relationships/font" Target="fonts/Nunito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9f517ca5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9f517ca5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9f517ca5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9f517ca5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9f517ca5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9f517ca5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9f517ca5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9f517ca5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9f517ca5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9f517ca5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4f4bc9a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4f4bc9a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9f517ca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9f517c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9f517ca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9f517ca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f517ca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f517ca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f517ca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f517ca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f517ca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f517ca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f517ca5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9f517ca5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9f517ca5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9f517ca5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None/>
              <a:defRPr sz="22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400002">
            <a:off x="8800593" y="-90288"/>
            <a:ext cx="886149" cy="13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24" y="4568875"/>
            <a:ext cx="886150" cy="1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800" y="4504275"/>
            <a:ext cx="987831" cy="1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799997">
            <a:off x="-680594" y="2242087"/>
            <a:ext cx="886150" cy="134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99" y="-914325"/>
            <a:ext cx="886150" cy="1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915051" y="2473999"/>
            <a:ext cx="987831" cy="135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50" y="-854350"/>
            <a:ext cx="987831" cy="135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541650" y="1829483"/>
            <a:ext cx="8061300" cy="924300"/>
          </a:xfrm>
          <a:prstGeom prst="roundRect">
            <a:avLst>
              <a:gd fmla="val 3356" name="adj"/>
            </a:avLst>
          </a:prstGeom>
          <a:solidFill>
            <a:srgbClr val="CCB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731250" y="1734111"/>
            <a:ext cx="7871700" cy="10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 Bike Data Analysis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90406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By Innocent Ezama</a:t>
            </a:r>
            <a:endParaRPr sz="22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findings:</a:t>
            </a:r>
            <a:endParaRPr sz="2700"/>
          </a:p>
        </p:txBody>
      </p:sp>
      <p:sp>
        <p:nvSpPr>
          <p:cNvPr id="121" name="Google Shape;121;p23"/>
          <p:cNvSpPr txBox="1"/>
          <p:nvPr/>
        </p:nvSpPr>
        <p:spPr>
          <a:xfrm>
            <a:off x="311700" y="1152475"/>
            <a:ext cx="8267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3864"/>
              <a:buFont typeface="Roboto Light"/>
              <a:buChar char="●"/>
            </a:pPr>
            <a:r>
              <a:rPr b="1" i="1" lang="en" sz="19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Top 5 pick-up locations for bikes:</a:t>
            </a:r>
            <a:r>
              <a:rPr i="1" lang="en" sz="1917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br>
              <a:rPr i="1" lang="en" sz="1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08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436"/>
              <a:buFont typeface="Roboto Light"/>
              <a:buChar char="○"/>
            </a:pPr>
            <a:r>
              <a:rPr i="1" lang="en" sz="1658">
                <a:latin typeface="Roboto Light"/>
                <a:ea typeface="Roboto Light"/>
                <a:cs typeface="Roboto Light"/>
                <a:sym typeface="Roboto Light"/>
              </a:rPr>
              <a:t>Grove St Path, Exchange Place, Sip Ave, Hamilton Park, &amp; Morris Canal</a:t>
            </a:r>
            <a:br>
              <a:rPr i="1"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3311"/>
              <a:buFont typeface="Roboto Light"/>
              <a:buChar char="●"/>
            </a:pPr>
            <a:r>
              <a:rPr b="1" i="1" lang="en" sz="192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Customer base: </a:t>
            </a:r>
            <a:br>
              <a:rPr b="1" i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○"/>
            </a:pPr>
            <a:r>
              <a:rPr i="1" lang="en" sz="1658">
                <a:latin typeface="Roboto Light"/>
                <a:ea typeface="Roboto Light"/>
                <a:cs typeface="Roboto Light"/>
                <a:sym typeface="Roboto Light"/>
              </a:rPr>
              <a:t>Age: Predominantly 35-44 year olds, followed by 25-34 year olds.</a:t>
            </a:r>
            <a:endParaRPr i="1" sz="1658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2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○"/>
            </a:pPr>
            <a:r>
              <a:rPr i="1" lang="en" sz="1658">
                <a:latin typeface="Roboto Light"/>
                <a:ea typeface="Roboto Light"/>
                <a:cs typeface="Roboto Light"/>
                <a:sym typeface="Roboto Light"/>
              </a:rPr>
              <a:t>User Type: A mix of one-time users and subscribers, with varying usage patterns on weekdays vs. weekends. More subscribers than one-time users.</a:t>
            </a:r>
            <a:br>
              <a:rPr i="1"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43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●"/>
            </a:pPr>
            <a:r>
              <a:rPr i="1" lang="en" sz="1929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1" i="1" lang="en" sz="192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Citi Bike customer behavior:</a:t>
            </a:r>
            <a:br>
              <a:rPr b="1" i="1" lang="en" sz="192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1" sz="192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○"/>
            </a:pPr>
            <a:r>
              <a:rPr i="1" lang="en" sz="1658">
                <a:latin typeface="Roboto Light"/>
                <a:ea typeface="Roboto Light"/>
                <a:cs typeface="Roboto Light"/>
                <a:sym typeface="Roboto Light"/>
              </a:rPr>
              <a:t>Trip Duration: Longest trips taken by 75+ year olds. Shortest trips by 65-74 year olds.</a:t>
            </a:r>
            <a:endParaRPr i="1" sz="1658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2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○"/>
            </a:pPr>
            <a:r>
              <a:rPr i="1" lang="en" sz="1658">
                <a:latin typeface="Roboto Light"/>
                <a:ea typeface="Roboto Light"/>
                <a:cs typeface="Roboto Light"/>
                <a:sym typeface="Roboto Light"/>
              </a:rPr>
              <a:t>Weekly Usage Patterns: Higher one-time user activity on weekends, lower subscriber activity on weekends.</a:t>
            </a:r>
            <a:endParaRPr i="1" sz="1658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&amp; Recommendations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actions:</a:t>
            </a:r>
            <a:endParaRPr sz="2700"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391000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Roboto"/>
                <a:ea typeface="Roboto"/>
                <a:cs typeface="Roboto"/>
                <a:sym typeface="Roboto"/>
              </a:rPr>
              <a:t>Product recommendations: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Install more bikes at </a:t>
            </a:r>
            <a:r>
              <a:rPr i="1" lang="en" sz="1635"/>
              <a:t>Grove St Path, Exchange Place, Sip Ave, Hamilton Park, Morris Canal.</a:t>
            </a:r>
            <a:endParaRPr i="1" sz="1635"/>
          </a:p>
          <a:p>
            <a:pPr indent="-332440" lvl="0" marL="457200" rtl="0" algn="l">
              <a:spcBef>
                <a:spcPts val="0"/>
              </a:spcBef>
              <a:spcAft>
                <a:spcPts val="0"/>
              </a:spcAft>
              <a:buSzPts val="1635"/>
              <a:buChar char="●"/>
            </a:pPr>
            <a:r>
              <a:rPr i="1" lang="en" sz="1635"/>
              <a:t>Senior-Friendly Enhancements: Ensure bikes and stations are senior-friendly.</a:t>
            </a:r>
            <a:endParaRPr i="1" sz="16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latin typeface="Roboto"/>
                <a:ea typeface="Roboto"/>
                <a:cs typeface="Roboto"/>
                <a:sym typeface="Roboto"/>
              </a:rPr>
              <a:t>Marketing recommendations: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The Citi Bike customer base is mostly </a:t>
            </a:r>
            <a:r>
              <a:rPr b="1" i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long-term subscribers</a:t>
            </a:r>
            <a:r>
              <a:rPr i="1" lang="en"/>
              <a:t> </a:t>
            </a:r>
            <a:r>
              <a:rPr i="1" lang="en"/>
              <a:t>aged between </a:t>
            </a:r>
            <a:r>
              <a:rPr b="1" i="1" lang="en">
                <a:solidFill>
                  <a:srgbClr val="FF355E"/>
                </a:solidFill>
                <a:latin typeface="Roboto"/>
                <a:ea typeface="Roboto"/>
                <a:cs typeface="Roboto"/>
                <a:sym typeface="Roboto"/>
              </a:rPr>
              <a:t>35-44</a:t>
            </a:r>
            <a:r>
              <a:rPr i="1" lang="en"/>
              <a:t>, who are most active on </a:t>
            </a:r>
            <a:r>
              <a:rPr b="1" i="1" lang="en">
                <a:solidFill>
                  <a:srgbClr val="FF355E"/>
                </a:solidFill>
                <a:latin typeface="Roboto"/>
                <a:ea typeface="Roboto"/>
                <a:cs typeface="Roboto"/>
                <a:sym typeface="Roboto"/>
              </a:rPr>
              <a:t>weekdays</a:t>
            </a:r>
            <a:r>
              <a:rPr i="1" lang="en"/>
              <a:t>. This tells us that they are probably people who live in New York and use Citi Bikes to commute. Marketing and advertising campaigns should therefore target this particular demographic. </a:t>
            </a:r>
            <a:endParaRPr i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To better understand the behavior of Citi Bike’s customer base (both one-time users and subscribers) and how they use Citi Bikes</a:t>
            </a:r>
            <a:br>
              <a:rPr i="1" lang="en"/>
            </a:b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This will help us to:</a:t>
            </a:r>
            <a:br>
              <a:rPr i="1" lang="en"/>
            </a:b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Identify where more bikes should be installed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Create targeted </a:t>
            </a:r>
            <a:r>
              <a:rPr i="1" lang="en"/>
              <a:t>marketing</a:t>
            </a:r>
            <a:r>
              <a:rPr i="1" lang="en"/>
              <a:t> campaigns that will appeal to different customer segments</a:t>
            </a:r>
            <a:endParaRPr i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questions: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are the most popular pick-up locations across the city for Citi Bike rental?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does the average trip duration vary across different age groups?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Which age group rents the most bikes?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does bike rental vary across the two user groups (one-time users vs long-term subscribers) on different days of the week? 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Does the factor of user age impact the average bike trip duration?</a:t>
            </a:r>
            <a:endParaRPr i="1"/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&amp; Insights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017725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87" name="Google Shape;87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391000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93" name="Google Shape;93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325" y="193325"/>
            <a:ext cx="7417626" cy="43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50" y="152400"/>
            <a:ext cx="7707600" cy="434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00" y="152400"/>
            <a:ext cx="7677099" cy="439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0" cy="32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275" y="152400"/>
            <a:ext cx="4209324" cy="32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478225" y="3841100"/>
            <a:ext cx="81807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There doesn’t seem to be a notable correlation between the user’s age or temperature and how long they ride for.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