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oper Hewitt Bold" charset="1" panose="00000000000000000000"/>
      <p:regular r:id="rId14"/>
    </p:embeddedFont>
    <p:embeddedFont>
      <p:font typeface="Cooper Hewitt" charset="1" panose="00000000000000000000"/>
      <p:regular r:id="rId15"/>
    </p:embeddedFont>
    <p:embeddedFont>
      <p:font typeface="Agrandir Narrow" charset="1" panose="00000506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  <p:embeddedFont>
      <p:font typeface="Lora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18332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6031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9539" y="1158945"/>
            <a:ext cx="832865" cy="1181369"/>
          </a:xfrm>
          <a:custGeom>
            <a:avLst/>
            <a:gdLst/>
            <a:ahLst/>
            <a:cxnLst/>
            <a:rect r="r" b="b" t="t" l="l"/>
            <a:pathLst>
              <a:path h="1181369" w="832865">
                <a:moveTo>
                  <a:pt x="0" y="0"/>
                </a:moveTo>
                <a:lnTo>
                  <a:pt x="832865" y="0"/>
                </a:lnTo>
                <a:lnTo>
                  <a:pt x="832865" y="1181369"/>
                </a:lnTo>
                <a:lnTo>
                  <a:pt x="0" y="11813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590671"/>
            <a:ext cx="9653060" cy="2234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09"/>
              </a:lnSpc>
            </a:pPr>
            <a:r>
              <a:rPr lang="en-US" sz="11221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NUMBER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95520"/>
            <a:ext cx="7877448" cy="1750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54"/>
              </a:lnSpc>
            </a:pPr>
            <a:r>
              <a:rPr lang="en-US" sz="8824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SYSTEMS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66552" y="5942915"/>
            <a:ext cx="7877448" cy="2777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4"/>
              </a:lnSpc>
            </a:pPr>
            <a:r>
              <a:rPr lang="en-US" sz="5024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BY </a:t>
            </a:r>
          </a:p>
          <a:p>
            <a:pPr algn="ctr">
              <a:lnSpc>
                <a:spcPts val="7034"/>
              </a:lnSpc>
            </a:pPr>
            <a:r>
              <a:rPr lang="en-US" sz="5024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EZAMAMTI RONALD A</a:t>
            </a:r>
          </a:p>
          <a:p>
            <a:pPr algn="ctr">
              <a:lnSpc>
                <a:spcPts val="7034"/>
              </a:lnSpc>
            </a:pPr>
            <a:r>
              <a:rPr lang="en-US" sz="5024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S23B23/018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16230600" cy="164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89"/>
              </a:lnSpc>
            </a:pPr>
            <a:r>
              <a:rPr lang="en-US" sz="8278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NUMBER SYSTEMS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6664" y="2221217"/>
            <a:ext cx="16532636" cy="725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Number systems</a:t>
            </a: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are methods of representing numerical values.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They have evolved from ancient counting systems to modern digital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representations.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They are thus essential in computing and digital circuit design.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b="true" sz="3399" u="sng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Number Systems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Decimal (Base-10)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Binary (Base-2)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Octal (Base-8)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Hexadecimal (Base-16)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Binary Coded Decimal (BCD)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664" y="44172"/>
            <a:ext cx="16532636" cy="1588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9"/>
              </a:lnSpc>
            </a:pPr>
            <a:r>
              <a:rPr lang="en-US" sz="7978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NUMBER SYSTEMS APPLICATIONS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6664" y="1245890"/>
            <a:ext cx="16532636" cy="890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Decim</a:t>
            </a: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al:</a:t>
            </a: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Most commonly used in daily life.</a:t>
            </a:r>
          </a:p>
          <a:p>
            <a:pPr algn="l">
              <a:lnSpc>
                <a:spcPts val="5099"/>
              </a:lnSpc>
            </a:pP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Binary:</a:t>
            </a: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Used in digital electronics and computing.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Used in logic circuits and programming.</a:t>
            </a:r>
          </a:p>
          <a:p>
            <a:pPr algn="l">
              <a:lnSpc>
                <a:spcPts val="5099"/>
              </a:lnSpc>
            </a:pP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Octal:</a:t>
            </a: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Sometimes used in digital systems for compact representation.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Used in microprocessor and system design.</a:t>
            </a:r>
          </a:p>
          <a:p>
            <a:pPr algn="l">
              <a:lnSpc>
                <a:spcPts val="5099"/>
              </a:lnSpc>
            </a:pP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Hexadecimal:</a:t>
            </a: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Used for color coding. e.g(#FF57339)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          Used in memory addressing and debugging.</a:t>
            </a:r>
          </a:p>
          <a:p>
            <a:pPr algn="l">
              <a:lnSpc>
                <a:spcPts val="5099"/>
              </a:lnSpc>
            </a:pP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b="true" sz="3399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BCD:</a:t>
            </a: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Represents decimal digits in binary format.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Used in digital clocks and calculators.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36865" y="2213606"/>
            <a:ext cx="11414270" cy="5592992"/>
          </a:xfrm>
          <a:custGeom>
            <a:avLst/>
            <a:gdLst/>
            <a:ahLst/>
            <a:cxnLst/>
            <a:rect r="r" b="b" t="t" l="l"/>
            <a:pathLst>
              <a:path h="5592992" w="11414270">
                <a:moveTo>
                  <a:pt x="0" y="0"/>
                </a:moveTo>
                <a:lnTo>
                  <a:pt x="11414270" y="0"/>
                </a:lnTo>
                <a:lnTo>
                  <a:pt x="11414270" y="5592992"/>
                </a:lnTo>
                <a:lnTo>
                  <a:pt x="0" y="5592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6664" y="129897"/>
            <a:ext cx="16532636" cy="1217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9"/>
              </a:lnSpc>
            </a:pPr>
            <a:r>
              <a:rPr lang="en-US" sz="6078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NUMBER SYSTEMS REPRESENTATIONS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1434" y="5768407"/>
            <a:ext cx="11515550" cy="2999294"/>
          </a:xfrm>
          <a:custGeom>
            <a:avLst/>
            <a:gdLst/>
            <a:ahLst/>
            <a:cxnLst/>
            <a:rect r="r" b="b" t="t" l="l"/>
            <a:pathLst>
              <a:path h="2999294" w="11515550">
                <a:moveTo>
                  <a:pt x="0" y="0"/>
                </a:moveTo>
                <a:lnTo>
                  <a:pt x="11515549" y="0"/>
                </a:lnTo>
                <a:lnTo>
                  <a:pt x="11515549" y="2999294"/>
                </a:lnTo>
                <a:lnTo>
                  <a:pt x="0" y="2999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17" t="-642" r="0" b="-64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04512" y="-140306"/>
            <a:ext cx="14003272" cy="134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6757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NUMBER SYSTEM CONVERSIONS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434" y="1286161"/>
            <a:ext cx="16720579" cy="44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57"/>
              </a:lnSpc>
            </a:pP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to 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Decimal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Su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m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la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v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al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es.</a:t>
            </a:r>
          </a:p>
          <a:p>
            <a:pPr algn="just">
              <a:lnSpc>
                <a:spcPts val="5157"/>
              </a:lnSpc>
            </a:pP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xa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 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cim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al: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Mul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ti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ply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e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ach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digit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y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pow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s o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16.</a:t>
            </a:r>
          </a:p>
          <a:p>
            <a:pPr algn="just">
              <a:lnSpc>
                <a:spcPts val="5157"/>
              </a:lnSpc>
            </a:pP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ct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y: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nv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ert e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ac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h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oc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ta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l dig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o a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3-b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bin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ary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>
              <a:lnSpc>
                <a:spcPts val="5157"/>
              </a:lnSpc>
            </a:pP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BCD t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ecimal</a:t>
            </a:r>
            <a:r>
              <a:rPr lang="en-US" b="true" sz="3438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3438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nve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rt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e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ach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4-b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g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roup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it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s d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im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al</a:t>
            </a:r>
          </a:p>
          <a:p>
            <a:pPr algn="just">
              <a:lnSpc>
                <a:spcPts val="5157"/>
              </a:lnSpc>
            </a:pP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eq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u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iv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len</a:t>
            </a:r>
            <a:r>
              <a:rPr lang="en-US" sz="3438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t.</a:t>
            </a:r>
          </a:p>
          <a:p>
            <a:pPr algn="just">
              <a:lnSpc>
                <a:spcPts val="5157"/>
              </a:lnSpc>
            </a:pPr>
            <a:r>
              <a:rPr lang="en-US" b="true" sz="3438" u="sng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</a:t>
            </a:r>
          </a:p>
          <a:p>
            <a:pPr algn="just">
              <a:lnSpc>
                <a:spcPts val="515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55518" y="4605325"/>
            <a:ext cx="11301259" cy="4096706"/>
          </a:xfrm>
          <a:custGeom>
            <a:avLst/>
            <a:gdLst/>
            <a:ahLst/>
            <a:cxnLst/>
            <a:rect r="r" b="b" t="t" l="l"/>
            <a:pathLst>
              <a:path h="4096706" w="11301259">
                <a:moveTo>
                  <a:pt x="0" y="0"/>
                </a:moveTo>
                <a:lnTo>
                  <a:pt x="11301259" y="0"/>
                </a:lnTo>
                <a:lnTo>
                  <a:pt x="11301259" y="4096706"/>
                </a:lnTo>
                <a:lnTo>
                  <a:pt x="0" y="4096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04512" y="-140306"/>
            <a:ext cx="14003272" cy="134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6757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BINARY ARITHMETIC OPERATIONS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2425" y="1276636"/>
            <a:ext cx="16589587" cy="256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17"/>
              </a:lnSpc>
            </a:pP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Addition: 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Follows rul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es of carrying.</a:t>
            </a:r>
          </a:p>
          <a:p>
            <a:pPr algn="just">
              <a:lnSpc>
                <a:spcPts val="5117"/>
              </a:lnSpc>
            </a:pPr>
            <a:r>
              <a:rPr lang="en-US" b="true" sz="341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Subtr</a:t>
            </a: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341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ction:</a:t>
            </a: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Uses borrowing lik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 d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ec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ma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l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subtra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ction.</a:t>
            </a:r>
          </a:p>
          <a:p>
            <a:pPr algn="just">
              <a:lnSpc>
                <a:spcPts val="5117"/>
              </a:lnSpc>
            </a:pPr>
            <a:r>
              <a:rPr lang="en-US" b="true" sz="341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</a:t>
            </a: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</a:t>
            </a:r>
            <a:r>
              <a:rPr lang="en-US" b="true" sz="341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plicat</a:t>
            </a: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ion: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Follow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s the s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ame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p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att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ern 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as decim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l multipl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ica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ion.</a:t>
            </a:r>
          </a:p>
          <a:p>
            <a:pPr algn="just">
              <a:lnSpc>
                <a:spcPts val="5117"/>
              </a:lnSpc>
            </a:pP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Divisi</a:t>
            </a:r>
            <a:r>
              <a:rPr lang="en-US" b="true" sz="3411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on:</a:t>
            </a:r>
            <a:r>
              <a:rPr lang="en-US" sz="3411" b="true">
                <a:solidFill>
                  <a:srgbClr val="3434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Simil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ar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to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l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ong division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 d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im</a:t>
            </a:r>
            <a:r>
              <a:rPr lang="en-US" sz="3411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55518" y="1415873"/>
            <a:ext cx="10861904" cy="4765661"/>
          </a:xfrm>
          <a:custGeom>
            <a:avLst/>
            <a:gdLst/>
            <a:ahLst/>
            <a:cxnLst/>
            <a:rect r="r" b="b" t="t" l="l"/>
            <a:pathLst>
              <a:path h="4765661" w="10861904">
                <a:moveTo>
                  <a:pt x="0" y="0"/>
                </a:moveTo>
                <a:lnTo>
                  <a:pt x="10861905" y="0"/>
                </a:lnTo>
                <a:lnTo>
                  <a:pt x="10861905" y="4765660"/>
                </a:lnTo>
                <a:lnTo>
                  <a:pt x="0" y="4765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55518" y="6664253"/>
            <a:ext cx="11110919" cy="2594047"/>
          </a:xfrm>
          <a:custGeom>
            <a:avLst/>
            <a:gdLst/>
            <a:ahLst/>
            <a:cxnLst/>
            <a:rect r="r" b="b" t="t" l="l"/>
            <a:pathLst>
              <a:path h="2594047" w="11110919">
                <a:moveTo>
                  <a:pt x="0" y="0"/>
                </a:moveTo>
                <a:lnTo>
                  <a:pt x="11110919" y="0"/>
                </a:lnTo>
                <a:lnTo>
                  <a:pt x="11110919" y="2594047"/>
                </a:lnTo>
                <a:lnTo>
                  <a:pt x="0" y="25940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04512" y="-140306"/>
            <a:ext cx="14003272" cy="1346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60"/>
              </a:lnSpc>
            </a:pPr>
            <a:r>
              <a:rPr lang="en-US" sz="6757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BINARY ARITHMETIC OPERATIONS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55518" y="1523717"/>
            <a:ext cx="11301259" cy="3051340"/>
          </a:xfrm>
          <a:custGeom>
            <a:avLst/>
            <a:gdLst/>
            <a:ahLst/>
            <a:cxnLst/>
            <a:rect r="r" b="b" t="t" l="l"/>
            <a:pathLst>
              <a:path h="3051340" w="11301259">
                <a:moveTo>
                  <a:pt x="0" y="0"/>
                </a:moveTo>
                <a:lnTo>
                  <a:pt x="11301259" y="0"/>
                </a:lnTo>
                <a:lnTo>
                  <a:pt x="11301259" y="3051340"/>
                </a:lnTo>
                <a:lnTo>
                  <a:pt x="0" y="3051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04512" y="-140306"/>
            <a:ext cx="14003272" cy="133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20"/>
              </a:lnSpc>
            </a:pPr>
            <a:r>
              <a:rPr lang="en-US" sz="6657">
                <a:solidFill>
                  <a:srgbClr val="343434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MORE EXAMPLES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6521" y="7674826"/>
            <a:ext cx="2599254" cy="756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0"/>
              </a:lnSpc>
              <a:spcBef>
                <a:spcPct val="0"/>
              </a:spcBef>
            </a:pPr>
            <a:r>
              <a:rPr lang="en-US" sz="4357">
                <a:solidFill>
                  <a:srgbClr val="343434"/>
                </a:solidFill>
                <a:latin typeface="Lora"/>
                <a:ea typeface="Lora"/>
                <a:cs typeface="Lora"/>
                <a:sym typeface="Lora"/>
              </a:rPr>
              <a:t>THE 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DAGit0tK9Do</dc:identifier>
  <dcterms:modified xsi:type="dcterms:W3CDTF">2011-08-01T06:04:30Z</dcterms:modified>
  <cp:revision>1</cp:revision>
  <dc:title>Number</dc:title>
</cp:coreProperties>
</file>