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notesMasterIdLst>
    <p:notesMasterId r:id="rId22"/>
  </p:notesMasterIdLst>
  <p:sldIdLst>
    <p:sldId id="405" r:id="rId2"/>
    <p:sldId id="264" r:id="rId3"/>
    <p:sldId id="323" r:id="rId4"/>
    <p:sldId id="410" r:id="rId5"/>
    <p:sldId id="407" r:id="rId6"/>
    <p:sldId id="422" r:id="rId7"/>
    <p:sldId id="423" r:id="rId8"/>
    <p:sldId id="318" r:id="rId9"/>
    <p:sldId id="327" r:id="rId10"/>
    <p:sldId id="319" r:id="rId11"/>
    <p:sldId id="364" r:id="rId12"/>
    <p:sldId id="408" r:id="rId13"/>
    <p:sldId id="409" r:id="rId14"/>
    <p:sldId id="417" r:id="rId15"/>
    <p:sldId id="418" r:id="rId16"/>
    <p:sldId id="419" r:id="rId17"/>
    <p:sldId id="420" r:id="rId18"/>
    <p:sldId id="421" r:id="rId19"/>
    <p:sldId id="350" r:id="rId20"/>
    <p:sldId id="406" r:id="rId21"/>
  </p:sldIdLst>
  <p:sldSz cx="9144000" cy="6858000" type="screen4x3"/>
  <p:notesSz cx="6662738" cy="9906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06666"/>
    <a:srgbClr val="54381C"/>
    <a:srgbClr val="A50021"/>
    <a:srgbClr val="FFFFA3"/>
    <a:srgbClr val="FFB061"/>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2" autoAdjust="0"/>
    <p:restoredTop sz="94652" autoAdjust="0"/>
  </p:normalViewPr>
  <p:slideViewPr>
    <p:cSldViewPr>
      <p:cViewPr varScale="1">
        <p:scale>
          <a:sx n="76" d="100"/>
          <a:sy n="76" d="100"/>
        </p:scale>
        <p:origin x="1421"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7186" cy="495300"/>
          </a:xfrm>
          <a:prstGeom prst="rect">
            <a:avLst/>
          </a:prstGeom>
        </p:spPr>
        <p:txBody>
          <a:bodyPr vert="horz" lIns="80165" tIns="40083" rIns="80165" bIns="40083" rtlCol="0"/>
          <a:lstStyle>
            <a:lvl1pPr algn="l">
              <a:defRPr sz="1100"/>
            </a:lvl1pPr>
          </a:lstStyle>
          <a:p>
            <a:pPr>
              <a:defRPr/>
            </a:pPr>
            <a:endParaRPr lang="en-US"/>
          </a:p>
        </p:txBody>
      </p:sp>
      <p:sp>
        <p:nvSpPr>
          <p:cNvPr id="3" name="Date Placeholder 2"/>
          <p:cNvSpPr>
            <a:spLocks noGrp="1"/>
          </p:cNvSpPr>
          <p:nvPr>
            <p:ph type="dt" idx="1"/>
          </p:nvPr>
        </p:nvSpPr>
        <p:spPr>
          <a:xfrm>
            <a:off x="3774010" y="0"/>
            <a:ext cx="2887186" cy="495300"/>
          </a:xfrm>
          <a:prstGeom prst="rect">
            <a:avLst/>
          </a:prstGeom>
        </p:spPr>
        <p:txBody>
          <a:bodyPr vert="horz" lIns="80165" tIns="40083" rIns="80165" bIns="40083" rtlCol="0"/>
          <a:lstStyle>
            <a:lvl1pPr algn="r">
              <a:defRPr sz="1100"/>
            </a:lvl1pPr>
          </a:lstStyle>
          <a:p>
            <a:pPr>
              <a:defRPr/>
            </a:pPr>
            <a:fld id="{116F89FF-A698-426F-8A7D-55CFE91AED03}" type="datetimeFigureOut">
              <a:rPr lang="en-US"/>
              <a:pPr>
                <a:defRPr/>
              </a:pPr>
              <a:t>12/27/2023</a:t>
            </a:fld>
            <a:endParaRPr lang="en-US"/>
          </a:p>
        </p:txBody>
      </p:sp>
      <p:sp>
        <p:nvSpPr>
          <p:cNvPr id="4" name="Slide Image Placeholder 3"/>
          <p:cNvSpPr>
            <a:spLocks noGrp="1" noRot="1" noChangeAspect="1"/>
          </p:cNvSpPr>
          <p:nvPr>
            <p:ph type="sldImg" idx="2"/>
          </p:nvPr>
        </p:nvSpPr>
        <p:spPr>
          <a:xfrm>
            <a:off x="854075" y="742950"/>
            <a:ext cx="4954588" cy="3714750"/>
          </a:xfrm>
          <a:prstGeom prst="rect">
            <a:avLst/>
          </a:prstGeom>
          <a:noFill/>
          <a:ln w="12700">
            <a:solidFill>
              <a:prstClr val="black"/>
            </a:solidFill>
          </a:ln>
        </p:spPr>
        <p:txBody>
          <a:bodyPr vert="horz" lIns="80165" tIns="40083" rIns="80165" bIns="40083" rtlCol="0" anchor="ctr"/>
          <a:lstStyle/>
          <a:p>
            <a:pPr lvl="0"/>
            <a:endParaRPr lang="en-US" noProof="0"/>
          </a:p>
        </p:txBody>
      </p:sp>
      <p:sp>
        <p:nvSpPr>
          <p:cNvPr id="5" name="Notes Placeholder 4"/>
          <p:cNvSpPr>
            <a:spLocks noGrp="1"/>
          </p:cNvSpPr>
          <p:nvPr>
            <p:ph type="body" sz="quarter" idx="3"/>
          </p:nvPr>
        </p:nvSpPr>
        <p:spPr>
          <a:xfrm>
            <a:off x="666274" y="4705350"/>
            <a:ext cx="5330190" cy="4457700"/>
          </a:xfrm>
          <a:prstGeom prst="rect">
            <a:avLst/>
          </a:prstGeom>
        </p:spPr>
        <p:txBody>
          <a:bodyPr vert="horz" lIns="80165" tIns="40083" rIns="80165" bIns="40083"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08980"/>
            <a:ext cx="2887186" cy="495300"/>
          </a:xfrm>
          <a:prstGeom prst="rect">
            <a:avLst/>
          </a:prstGeom>
        </p:spPr>
        <p:txBody>
          <a:bodyPr vert="horz" lIns="80165" tIns="40083" rIns="80165" bIns="40083" rtlCol="0" anchor="b"/>
          <a:lstStyle>
            <a:lvl1pPr algn="l">
              <a:defRPr sz="1100"/>
            </a:lvl1pPr>
          </a:lstStyle>
          <a:p>
            <a:pPr>
              <a:defRPr/>
            </a:pPr>
            <a:endParaRPr lang="en-US"/>
          </a:p>
        </p:txBody>
      </p:sp>
      <p:sp>
        <p:nvSpPr>
          <p:cNvPr id="7" name="Slide Number Placeholder 6"/>
          <p:cNvSpPr>
            <a:spLocks noGrp="1"/>
          </p:cNvSpPr>
          <p:nvPr>
            <p:ph type="sldNum" sz="quarter" idx="5"/>
          </p:nvPr>
        </p:nvSpPr>
        <p:spPr>
          <a:xfrm>
            <a:off x="3774010" y="9408980"/>
            <a:ext cx="2887186" cy="495300"/>
          </a:xfrm>
          <a:prstGeom prst="rect">
            <a:avLst/>
          </a:prstGeom>
        </p:spPr>
        <p:txBody>
          <a:bodyPr vert="horz" lIns="80165" tIns="40083" rIns="80165" bIns="40083" rtlCol="0" anchor="b"/>
          <a:lstStyle>
            <a:lvl1pPr algn="r">
              <a:defRPr sz="1100"/>
            </a:lvl1pPr>
          </a:lstStyle>
          <a:p>
            <a:pPr>
              <a:defRPr/>
            </a:pPr>
            <a:fld id="{85B894BD-4EEA-4A56-87A5-8365B13B0C3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85B894BD-4EEA-4A56-87A5-8365B13B0C37}" type="slidenum">
              <a:rPr lang="en-US" smtClean="0"/>
              <a:pPr>
                <a:defRPr/>
              </a:pPr>
              <a:t>1</a:t>
            </a:fld>
            <a:endParaRPr lang="en-US"/>
          </a:p>
        </p:txBody>
      </p:sp>
    </p:spTree>
    <p:extLst>
      <p:ext uri="{BB962C8B-B14F-4D97-AF65-F5344CB8AC3E}">
        <p14:creationId xmlns:p14="http://schemas.microsoft.com/office/powerpoint/2010/main" val="4042409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defRPr/>
            </a:pPr>
            <a:endParaRPr lang="es-ES"/>
          </a:p>
        </p:txBody>
      </p:sp>
      <p:sp>
        <p:nvSpPr>
          <p:cNvPr id="19" name="Footer Placeholder 18"/>
          <p:cNvSpPr>
            <a:spLocks noGrp="1"/>
          </p:cNvSpPr>
          <p:nvPr>
            <p:ph type="ftr" sz="quarter" idx="11"/>
          </p:nvPr>
        </p:nvSpPr>
        <p:spPr/>
        <p:txBody>
          <a:bodyPr/>
          <a:lstStyle/>
          <a:p>
            <a:pPr>
              <a:defRPr/>
            </a:pPr>
            <a:endParaRPr lang="es-ES"/>
          </a:p>
        </p:txBody>
      </p:sp>
      <p:sp>
        <p:nvSpPr>
          <p:cNvPr id="27" name="Slide Number Placeholder 26"/>
          <p:cNvSpPr>
            <a:spLocks noGrp="1"/>
          </p:cNvSpPr>
          <p:nvPr>
            <p:ph type="sldNum" sz="quarter" idx="12"/>
          </p:nvPr>
        </p:nvSpPr>
        <p:spPr/>
        <p:txBody>
          <a:bodyPr/>
          <a:lstStyle/>
          <a:p>
            <a:pPr>
              <a:defRPr/>
            </a:pPr>
            <a:fld id="{25A43017-9180-40CF-BFCF-ECB3F76C12FB}" type="slidenum">
              <a:rPr lang="es-ES" smtClean="0"/>
              <a:pPr>
                <a:defRPr/>
              </a:pPr>
              <a:t>‹#›</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D31BD980-0451-4E28-BEF4-14216BAAA5A2}" type="slidenum">
              <a:rPr lang="es-ES" smtClean="0"/>
              <a:pPr>
                <a:defRPr/>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1395EF93-B42D-4E88-918F-5A81E54CD329}" type="slidenum">
              <a:rPr lang="es-ES" smtClean="0"/>
              <a:pPr>
                <a:defRPr/>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42887154-8AFE-4DAF-96F4-92F6D7F1784E}" type="slidenum">
              <a:rPr lang="es-ES" smtClean="0"/>
              <a:pPr>
                <a:defRPr/>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64C93178-9F81-414D-AF74-942B5F82F8A7}" type="slidenum">
              <a:rPr lang="es-ES" smtClean="0"/>
              <a:pPr>
                <a:defRPr/>
              </a:pPr>
              <a:t>‹#›</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41FBEDAC-97BD-4045-A9D2-117F8C15631D}" type="slidenum">
              <a:rPr lang="es-ES" smtClean="0"/>
              <a:pPr>
                <a:defRPr/>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s-ES"/>
          </a:p>
        </p:txBody>
      </p:sp>
      <p:sp>
        <p:nvSpPr>
          <p:cNvPr id="8" name="Footer Placeholder 7"/>
          <p:cNvSpPr>
            <a:spLocks noGrp="1"/>
          </p:cNvSpPr>
          <p:nvPr>
            <p:ph type="ftr" sz="quarter" idx="11"/>
          </p:nvPr>
        </p:nvSpPr>
        <p:spPr/>
        <p:txBody>
          <a:bodyPr/>
          <a:lstStyle/>
          <a:p>
            <a:pPr>
              <a:defRPr/>
            </a:pPr>
            <a:endParaRPr lang="es-ES"/>
          </a:p>
        </p:txBody>
      </p:sp>
      <p:sp>
        <p:nvSpPr>
          <p:cNvPr id="9" name="Slide Number Placeholder 8"/>
          <p:cNvSpPr>
            <a:spLocks noGrp="1"/>
          </p:cNvSpPr>
          <p:nvPr>
            <p:ph type="sldNum" sz="quarter" idx="12"/>
          </p:nvPr>
        </p:nvSpPr>
        <p:spPr/>
        <p:txBody>
          <a:bodyPr/>
          <a:lstStyle/>
          <a:p>
            <a:pPr>
              <a:defRPr/>
            </a:pPr>
            <a:fld id="{73B5A771-C4A2-4A1F-95AC-FC586193F961}" type="slidenum">
              <a:rPr lang="es-ES" smtClean="0"/>
              <a:pPr>
                <a:defRPr/>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endParaRPr lang="es-ES"/>
          </a:p>
        </p:txBody>
      </p:sp>
      <p:sp>
        <p:nvSpPr>
          <p:cNvPr id="5" name="Slide Number Placeholder 4"/>
          <p:cNvSpPr>
            <a:spLocks noGrp="1"/>
          </p:cNvSpPr>
          <p:nvPr>
            <p:ph type="sldNum" sz="quarter" idx="12"/>
          </p:nvPr>
        </p:nvSpPr>
        <p:spPr/>
        <p:txBody>
          <a:bodyPr/>
          <a:lstStyle/>
          <a:p>
            <a:pPr>
              <a:defRPr/>
            </a:pPr>
            <a:fld id="{9BC5D160-0F6D-4C12-8356-B5D5D67B3355}" type="slidenum">
              <a:rPr lang="es-ES" smtClean="0"/>
              <a:pPr>
                <a:defRPr/>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p>
        </p:txBody>
      </p:sp>
      <p:sp>
        <p:nvSpPr>
          <p:cNvPr id="3" name="Footer Placeholder 2"/>
          <p:cNvSpPr>
            <a:spLocks noGrp="1"/>
          </p:cNvSpPr>
          <p:nvPr>
            <p:ph type="ftr" sz="quarter" idx="11"/>
          </p:nvPr>
        </p:nvSpPr>
        <p:spPr/>
        <p:txBody>
          <a:bodyPr/>
          <a:lstStyle/>
          <a:p>
            <a:pPr>
              <a:defRPr/>
            </a:pPr>
            <a:endParaRPr lang="es-ES"/>
          </a:p>
        </p:txBody>
      </p:sp>
      <p:sp>
        <p:nvSpPr>
          <p:cNvPr id="4" name="Slide Number Placeholder 3"/>
          <p:cNvSpPr>
            <a:spLocks noGrp="1"/>
          </p:cNvSpPr>
          <p:nvPr>
            <p:ph type="sldNum" sz="quarter" idx="12"/>
          </p:nvPr>
        </p:nvSpPr>
        <p:spPr/>
        <p:txBody>
          <a:bodyPr/>
          <a:lstStyle/>
          <a:p>
            <a:pPr>
              <a:defRPr/>
            </a:pPr>
            <a:fld id="{95C295C0-BC46-45BE-961D-D9279DFADFF6}" type="slidenum">
              <a:rPr lang="es-ES" smtClean="0"/>
              <a:pPr>
                <a:defRPr/>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3C4296D3-F1C1-461C-95D6-84897B7EFAA9}" type="slidenum">
              <a:rPr lang="es-ES" smtClean="0"/>
              <a:pPr>
                <a:defRPr/>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473A8FE1-AE59-4060-BC96-05F4ADC571E6}" type="slidenum">
              <a:rPr lang="es-ES" smtClean="0"/>
              <a:pPr>
                <a:defRPr/>
              </a:pPr>
              <a:t>‹#›</a:t>
            </a:fld>
            <a:endParaRPr lang="es-E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s-E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s-E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2789927C-C31F-4E49-BAC4-3909FCA91D5C}" type="slidenum">
              <a:rPr lang="es-ES" smtClean="0"/>
              <a:pPr>
                <a:defRPr/>
              </a:pPr>
              <a:t>‹#›</a:t>
            </a:fld>
            <a:endParaRPr lang="es-E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593D95-0966-4780-BCAF-B080222ADC0A}"/>
              </a:ext>
            </a:extLst>
          </p:cNvPr>
          <p:cNvSpPr>
            <a:spLocks noGrp="1"/>
          </p:cNvSpPr>
          <p:nvPr>
            <p:ph type="title"/>
          </p:nvPr>
        </p:nvSpPr>
        <p:spPr/>
        <p:txBody>
          <a:bodyPr>
            <a:normAutofit/>
          </a:bodyPr>
          <a:lstStyle/>
          <a:p>
            <a:pPr algn="ctr"/>
            <a:r>
              <a:rPr lang="en-IN" sz="3600" dirty="0">
                <a:effectLst/>
                <a:latin typeface="Times New Roman" panose="02020603050405020304" pitchFamily="18" charset="0"/>
                <a:cs typeface="Times New Roman" panose="02020603050405020304" pitchFamily="18" charset="0"/>
              </a:rPr>
              <a:t>CONTENTS</a:t>
            </a:r>
          </a:p>
        </p:txBody>
      </p:sp>
      <p:sp>
        <p:nvSpPr>
          <p:cNvPr id="2" name="Content Placeholder 1">
            <a:extLst>
              <a:ext uri="{FF2B5EF4-FFF2-40B4-BE49-F238E27FC236}">
                <a16:creationId xmlns:a16="http://schemas.microsoft.com/office/drawing/2014/main" id="{BEF200FC-FD5B-4FE8-8280-920F08A59A1E}"/>
              </a:ext>
            </a:extLst>
          </p:cNvPr>
          <p:cNvSpPr>
            <a:spLocks noGrp="1"/>
          </p:cNvSpPr>
          <p:nvPr>
            <p:ph idx="1"/>
          </p:nvPr>
        </p:nvSpPr>
        <p:spPr>
          <a:xfrm>
            <a:off x="457200" y="1689119"/>
            <a:ext cx="8229600" cy="4525963"/>
          </a:xfrm>
        </p:spPr>
        <p:txBody>
          <a:bodyPr>
            <a:normAutofit fontScale="92500" lnSpcReduction="10000"/>
          </a:bodyPr>
          <a:lstStyle/>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Abstract</a:t>
            </a:r>
          </a:p>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Purpose</a:t>
            </a:r>
          </a:p>
          <a:p>
            <a:r>
              <a:rPr lang="en-IN" sz="2400" dirty="0">
                <a:latin typeface="Times New Roman" panose="02020603050405020304" pitchFamily="18" charset="0"/>
                <a:cs typeface="Times New Roman" panose="02020603050405020304" pitchFamily="18" charset="0"/>
              </a:rPr>
              <a:t>Scope</a:t>
            </a:r>
          </a:p>
          <a:p>
            <a:r>
              <a:rPr lang="en-IN" sz="2400" dirty="0">
                <a:latin typeface="Times New Roman" panose="02020603050405020304" pitchFamily="18" charset="0"/>
                <a:cs typeface="Times New Roman" panose="02020603050405020304" pitchFamily="18" charset="0"/>
              </a:rPr>
              <a:t>Existing System</a:t>
            </a:r>
          </a:p>
          <a:p>
            <a:r>
              <a:rPr lang="en-IN" sz="2400" dirty="0">
                <a:latin typeface="Times New Roman" panose="02020603050405020304" pitchFamily="18" charset="0"/>
                <a:cs typeface="Times New Roman" panose="02020603050405020304" pitchFamily="18" charset="0"/>
              </a:rPr>
              <a:t>Disadvantages</a:t>
            </a:r>
          </a:p>
          <a:p>
            <a:r>
              <a:rPr lang="en-IN" sz="2400" dirty="0">
                <a:latin typeface="Times New Roman" panose="02020603050405020304" pitchFamily="18" charset="0"/>
                <a:cs typeface="Times New Roman" panose="02020603050405020304" pitchFamily="18" charset="0"/>
              </a:rPr>
              <a:t>Proposed System</a:t>
            </a:r>
          </a:p>
          <a:p>
            <a:r>
              <a:rPr lang="en-IN" sz="2400" dirty="0">
                <a:latin typeface="Times New Roman" panose="02020603050405020304" pitchFamily="18" charset="0"/>
                <a:cs typeface="Times New Roman" panose="02020603050405020304" pitchFamily="18" charset="0"/>
              </a:rPr>
              <a:t>Advantages</a:t>
            </a:r>
          </a:p>
          <a:p>
            <a:r>
              <a:rPr lang="en-IN" sz="2400" dirty="0">
                <a:latin typeface="Times New Roman" panose="02020603050405020304" pitchFamily="18" charset="0"/>
                <a:cs typeface="Times New Roman" panose="02020603050405020304" pitchFamily="18" charset="0"/>
              </a:rPr>
              <a:t>Hardware Requirements</a:t>
            </a:r>
          </a:p>
          <a:p>
            <a:r>
              <a:rPr lang="en-IN" sz="2400" dirty="0">
                <a:latin typeface="Times New Roman" panose="02020603050405020304" pitchFamily="18" charset="0"/>
                <a:cs typeface="Times New Roman" panose="02020603050405020304" pitchFamily="18" charset="0"/>
              </a:rPr>
              <a:t>Software Requirements</a:t>
            </a:r>
          </a:p>
          <a:p>
            <a:r>
              <a:rPr lang="en-IN" sz="2400" dirty="0">
                <a:latin typeface="Times New Roman" panose="02020603050405020304" pitchFamily="18" charset="0"/>
                <a:cs typeface="Times New Roman" panose="02020603050405020304" pitchFamily="18" charset="0"/>
              </a:rPr>
              <a:t>Any Queries</a:t>
            </a:r>
          </a:p>
          <a:p>
            <a:endParaRPr lang="en-IN" sz="2400" dirty="0">
              <a:latin typeface="Times New Roman" panose="02020603050405020304" pitchFamily="18" charset="0"/>
              <a:cs typeface="Times New Roman" panose="02020603050405020304" pitchFamily="18" charset="0"/>
            </a:endParaRPr>
          </a:p>
          <a:p>
            <a:endParaRPr lang="en-IN" sz="2400" dirty="0"/>
          </a:p>
          <a:p>
            <a:endParaRPr lang="en-IN" dirty="0"/>
          </a:p>
          <a:p>
            <a:endParaRPr lang="en-IN" dirty="0"/>
          </a:p>
        </p:txBody>
      </p:sp>
    </p:spTree>
    <p:extLst>
      <p:ext uri="{BB962C8B-B14F-4D97-AF65-F5344CB8AC3E}">
        <p14:creationId xmlns:p14="http://schemas.microsoft.com/office/powerpoint/2010/main" val="3145398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71480"/>
            <a:ext cx="8229600" cy="704104"/>
          </a:xfrm>
        </p:spPr>
        <p:txBody>
          <a:bodyPr>
            <a:normAutofit fontScale="90000"/>
          </a:bodyPr>
          <a:lstStyle/>
          <a:p>
            <a:r>
              <a:rPr lang="en-US" dirty="0"/>
              <a:t>Proposed System</a:t>
            </a:r>
          </a:p>
        </p:txBody>
      </p:sp>
      <p:sp>
        <p:nvSpPr>
          <p:cNvPr id="3" name="Content Placeholder 2"/>
          <p:cNvSpPr>
            <a:spLocks noGrp="1"/>
          </p:cNvSpPr>
          <p:nvPr>
            <p:ph idx="1"/>
          </p:nvPr>
        </p:nvSpPr>
        <p:spPr>
          <a:xfrm>
            <a:off x="714348" y="1785926"/>
            <a:ext cx="8153400" cy="4495800"/>
          </a:xfrm>
        </p:spPr>
        <p:txBody>
          <a:bodyPr>
            <a:normAutofit/>
          </a:bodyPr>
          <a:lstStyle/>
          <a:p>
            <a:pPr lvl="0" algn="just"/>
            <a:r>
              <a:rPr lang="en-US" sz="2000" dirty="0"/>
              <a:t>A video signal is the term used to describe any sequence of time varying images. </a:t>
            </a:r>
          </a:p>
          <a:p>
            <a:pPr lvl="0" algn="just"/>
            <a:r>
              <a:rPr lang="en-US" sz="2000" dirty="0"/>
              <a:t>A still image is a spatial distribution of intensities that remain constant with time while a time varying image has a spatial intensity distribution that varies with time. </a:t>
            </a:r>
          </a:p>
          <a:p>
            <a:pPr lvl="0" algn="just"/>
            <a:r>
              <a:rPr lang="en-US" sz="2000" dirty="0"/>
              <a:t>Videos can be in various formats based on the different cameras or mobile phones used. The video format used is an AVI file with the extension .</a:t>
            </a:r>
            <a:r>
              <a:rPr lang="en-US" sz="2000" dirty="0" err="1"/>
              <a:t>avi</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normAutofit fontScale="92500" lnSpcReduction="10000"/>
          </a:bodyPr>
          <a:lstStyle/>
          <a:p>
            <a:pPr lvl="0" algn="just"/>
            <a:r>
              <a:rPr lang="en-US" dirty="0"/>
              <a:t>This video is converted into frames. Since the video had 30 frames per second, extracting all the frames would lead to unwanted redundancy and these increases the delay time to execute the program. Hence we sampled the frames so that we get 3 frames per second, which serves the need.</a:t>
            </a:r>
          </a:p>
          <a:p>
            <a:pPr lvl="0" algn="just"/>
            <a:r>
              <a:rPr lang="en-US" dirty="0"/>
              <a:t> Further above reference frames which are consecutive in nature are selected and converted into grayscale. Conversion to grayscale further reduces the amount of computation.</a:t>
            </a:r>
          </a:p>
          <a:p>
            <a:pPr lvl="0" algn="just"/>
            <a:r>
              <a:rPr lang="en-US" dirty="0"/>
              <a:t>Next steps include preprocessing, moving edge detection, morphological operations, edge detection, vehicle segmentation and corner detection.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System	       	:  Intel core</a:t>
            </a:r>
          </a:p>
          <a:p>
            <a:r>
              <a:rPr lang="en-US" sz="2400" dirty="0">
                <a:latin typeface="Times New Roman" panose="02020603050405020304" pitchFamily="18" charset="0"/>
                <a:cs typeface="Times New Roman" panose="02020603050405020304" pitchFamily="18" charset="0"/>
              </a:rPr>
              <a:t>Hard Disk 	            :   1 TB</a:t>
            </a:r>
          </a:p>
          <a:p>
            <a:r>
              <a:rPr lang="en-US" sz="2400" dirty="0">
                <a:latin typeface="Times New Roman" panose="02020603050405020304" pitchFamily="18" charset="0"/>
                <a:cs typeface="Times New Roman" panose="02020603050405020304" pitchFamily="18" charset="0"/>
              </a:rPr>
              <a:t>RAM		:   4 GB</a:t>
            </a:r>
          </a:p>
        </p:txBody>
      </p:sp>
      <p:sp>
        <p:nvSpPr>
          <p:cNvPr id="2" name="Title 1"/>
          <p:cNvSpPr>
            <a:spLocks noGrp="1"/>
          </p:cNvSpPr>
          <p:nvPr>
            <p:ph type="title"/>
          </p:nvPr>
        </p:nvSpPr>
        <p:spPr/>
        <p:txBody>
          <a:bodyPr>
            <a:normAutofit/>
          </a:bodyPr>
          <a:lstStyle/>
          <a:p>
            <a:pPr lvl="0"/>
            <a:r>
              <a:rPr lang="en-US" sz="3600" dirty="0">
                <a:effectLst/>
                <a:latin typeface="Times New Roman" panose="02020603050405020304" pitchFamily="18" charset="0"/>
                <a:cs typeface="Times New Roman" panose="02020603050405020304" pitchFamily="18" charset="0"/>
              </a:rPr>
              <a:t>Hardware Requirements</a:t>
            </a:r>
          </a:p>
        </p:txBody>
      </p:sp>
    </p:spTree>
    <p:extLst>
      <p:ext uri="{BB962C8B-B14F-4D97-AF65-F5344CB8AC3E}">
        <p14:creationId xmlns:p14="http://schemas.microsoft.com/office/powerpoint/2010/main" val="3496242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sz="2400" b="1" dirty="0"/>
              <a:t>Operating system 	:   </a:t>
            </a:r>
            <a:r>
              <a:rPr lang="en-US" sz="2400" dirty="0"/>
              <a:t>Windows </a:t>
            </a:r>
            <a:r>
              <a:rPr lang="en-US" sz="3200" dirty="0"/>
              <a:t>10</a:t>
            </a:r>
            <a:r>
              <a:rPr lang="en-US" sz="2400" dirty="0"/>
              <a:t> or more</a:t>
            </a:r>
          </a:p>
          <a:p>
            <a:pPr lvl="0"/>
            <a:r>
              <a:rPr lang="en-US" sz="2400" b="1" dirty="0"/>
              <a:t>Coding Language	:   </a:t>
            </a:r>
            <a:r>
              <a:rPr lang="en-US" sz="2400" dirty="0"/>
              <a:t>Python</a:t>
            </a:r>
          </a:p>
          <a:p>
            <a:pPr marL="0" lvl="0" indent="0">
              <a:buNone/>
            </a:pPr>
            <a:endParaRPr lang="en-US" sz="2400" dirty="0"/>
          </a:p>
        </p:txBody>
      </p:sp>
      <p:sp>
        <p:nvSpPr>
          <p:cNvPr id="2" name="Title 1"/>
          <p:cNvSpPr>
            <a:spLocks noGrp="1"/>
          </p:cNvSpPr>
          <p:nvPr>
            <p:ph type="title"/>
          </p:nvPr>
        </p:nvSpPr>
        <p:spPr>
          <a:xfrm>
            <a:off x="354360" y="313572"/>
            <a:ext cx="8435280" cy="1143000"/>
          </a:xfrm>
        </p:spPr>
        <p:txBody>
          <a:bodyPr>
            <a:normAutofit/>
          </a:bodyPr>
          <a:lstStyle/>
          <a:p>
            <a:pPr lvl="0"/>
            <a:r>
              <a:rPr lang="en-US" sz="3600" dirty="0">
                <a:effectLst/>
                <a:latin typeface="Times New Roman" panose="02020603050405020304" pitchFamily="18" charset="0"/>
                <a:cs typeface="Times New Roman" panose="02020603050405020304" pitchFamily="18" charset="0"/>
              </a:rPr>
              <a:t>Software Requirements</a:t>
            </a:r>
          </a:p>
        </p:txBody>
      </p:sp>
    </p:spTree>
    <p:extLst>
      <p:ext uri="{BB962C8B-B14F-4D97-AF65-F5344CB8AC3E}">
        <p14:creationId xmlns:p14="http://schemas.microsoft.com/office/powerpoint/2010/main" val="374670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sz="quarter" idx="1"/>
          </p:nvPr>
        </p:nvSpPr>
        <p:spPr>
          <a:xfrm>
            <a:off x="457200" y="2040276"/>
            <a:ext cx="8229600" cy="4389120"/>
          </a:xfrm>
        </p:spPr>
        <p:txBody>
          <a:bodyPr>
            <a:normAutofit/>
          </a:bodyPr>
          <a:lstStyle/>
          <a:p>
            <a:r>
              <a:rPr lang="en-US" dirty="0"/>
              <a:t>To implement this project we have designed following modules</a:t>
            </a:r>
          </a:p>
          <a:p>
            <a:pPr lvl="0"/>
            <a:r>
              <a:rPr lang="en-US" dirty="0"/>
              <a:t>Upload Video </a:t>
            </a:r>
          </a:p>
          <a:p>
            <a:r>
              <a:rPr lang="en-US" dirty="0"/>
              <a:t>            button to upload  Video</a:t>
            </a:r>
          </a:p>
          <a:p>
            <a:r>
              <a:rPr lang="en-US" dirty="0"/>
              <a:t>2.Detect Cloud &amp; Movement :</a:t>
            </a:r>
          </a:p>
          <a:p>
            <a:r>
              <a:rPr lang="en-US" dirty="0"/>
              <a:t>  button to detect cloud movement. Application will continuously display all 45 original and cloud movement detection image with one second pause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a:t>
            </a:r>
          </a:p>
        </p:txBody>
      </p:sp>
      <p:sp>
        <p:nvSpPr>
          <p:cNvPr id="3" name="Content Placeholder 2"/>
          <p:cNvSpPr>
            <a:spLocks noGrp="1"/>
          </p:cNvSpPr>
          <p:nvPr>
            <p:ph idx="1"/>
          </p:nvPr>
        </p:nvSpPr>
        <p:spPr/>
        <p:txBody>
          <a:bodyPr/>
          <a:lstStyle/>
          <a:p>
            <a:endParaRPr lang="en-US" dirty="0"/>
          </a:p>
        </p:txBody>
      </p:sp>
      <p:pic>
        <p:nvPicPr>
          <p:cNvPr id="5" name="Picture 4"/>
          <p:cNvPicPr/>
          <p:nvPr/>
        </p:nvPicPr>
        <p:blipFill>
          <a:blip r:embed="rId2"/>
          <a:srcRect/>
          <a:stretch>
            <a:fillRect/>
          </a:stretch>
        </p:blipFill>
        <p:spPr bwMode="auto">
          <a:xfrm>
            <a:off x="1933892" y="1862014"/>
            <a:ext cx="5276215" cy="313397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rcRect/>
          <a:stretch>
            <a:fillRect/>
          </a:stretch>
        </p:blipFill>
        <p:spPr bwMode="auto">
          <a:xfrm>
            <a:off x="1933892" y="1862014"/>
            <a:ext cx="5276215" cy="313397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rcRect/>
          <a:stretch>
            <a:fillRect/>
          </a:stretch>
        </p:blipFill>
        <p:spPr bwMode="auto">
          <a:xfrm>
            <a:off x="1933892" y="1862014"/>
            <a:ext cx="5276215" cy="313397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rcRect/>
          <a:stretch>
            <a:fillRect/>
          </a:stretch>
        </p:blipFill>
        <p:spPr bwMode="auto">
          <a:xfrm>
            <a:off x="1933892" y="1862014"/>
            <a:ext cx="5276215" cy="313397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42918"/>
            <a:ext cx="8229600" cy="561228"/>
          </a:xfrm>
        </p:spPr>
        <p:txBody>
          <a:bodyPr>
            <a:normAutofit fontScale="90000"/>
          </a:bodyPr>
          <a:lstStyle/>
          <a:p>
            <a:pPr algn="ctr"/>
            <a:r>
              <a:rPr lang="en-US" dirty="0"/>
              <a:t>REFERENCES</a:t>
            </a:r>
          </a:p>
        </p:txBody>
      </p:sp>
      <p:sp>
        <p:nvSpPr>
          <p:cNvPr id="3" name="Content Placeholder 2"/>
          <p:cNvSpPr>
            <a:spLocks noGrp="1"/>
          </p:cNvSpPr>
          <p:nvPr>
            <p:ph idx="1"/>
          </p:nvPr>
        </p:nvSpPr>
        <p:spPr>
          <a:xfrm>
            <a:off x="642910" y="1643050"/>
            <a:ext cx="8153400" cy="4495800"/>
          </a:xfrm>
        </p:spPr>
        <p:txBody>
          <a:bodyPr>
            <a:normAutofit lnSpcReduction="10000"/>
          </a:bodyPr>
          <a:lstStyle/>
          <a:p>
            <a:pPr algn="just">
              <a:buNone/>
            </a:pPr>
            <a:r>
              <a:rPr lang="en-US" sz="2000" dirty="0"/>
              <a:t>[1] J. Boyle </a:t>
            </a:r>
            <a:r>
              <a:rPr lang="en-US" sz="2000" i="1" dirty="0"/>
              <a:t>et al., ``Predicting emergency department admissions,'' </a:t>
            </a:r>
            <a:r>
              <a:rPr lang="en-US" sz="2000" i="1" dirty="0" err="1"/>
              <a:t>Emerg</a:t>
            </a:r>
            <a:r>
              <a:rPr lang="en-US" sz="2000" i="1" dirty="0"/>
              <a:t>. Med. J., vol. 29, pp. 358365, May 2012, </a:t>
            </a:r>
            <a:r>
              <a:rPr lang="en-US" sz="2000" i="1" dirty="0" err="1"/>
              <a:t>doi</a:t>
            </a:r>
            <a:r>
              <a:rPr lang="en-US" sz="2000" i="1" dirty="0"/>
              <a:t>: 10.1136/emj.2010.103531.</a:t>
            </a:r>
          </a:p>
          <a:p>
            <a:pPr algn="just">
              <a:buNone/>
            </a:pPr>
            <a:r>
              <a:rPr lang="en-US" sz="2000" dirty="0"/>
              <a:t>[2] S. L. Bernstein </a:t>
            </a:r>
            <a:r>
              <a:rPr lang="en-US" sz="2000" i="1" dirty="0"/>
              <a:t>et al., ``The effect of emergency department crowding on </a:t>
            </a:r>
            <a:r>
              <a:rPr lang="en-US" sz="2000" dirty="0"/>
              <a:t>clinically oriented outcomes,'' </a:t>
            </a:r>
            <a:r>
              <a:rPr lang="en-US" sz="2000" i="1" dirty="0"/>
              <a:t>Acad. </a:t>
            </a:r>
            <a:r>
              <a:rPr lang="en-US" sz="2000" i="1" dirty="0" err="1"/>
              <a:t>Emerg</a:t>
            </a:r>
            <a:r>
              <a:rPr lang="en-US" sz="2000" i="1" dirty="0"/>
              <a:t>. Med., vol. 16, no. 1, pp. 110,</a:t>
            </a:r>
          </a:p>
          <a:p>
            <a:pPr algn="just">
              <a:buNone/>
            </a:pPr>
            <a:r>
              <a:rPr lang="en-US" sz="2000" dirty="0"/>
              <a:t>	2009, </a:t>
            </a:r>
            <a:r>
              <a:rPr lang="en-US" sz="2000" dirty="0" err="1"/>
              <a:t>doi</a:t>
            </a:r>
            <a:r>
              <a:rPr lang="en-US" sz="2000" dirty="0"/>
              <a:t>: 10.1111/j.1553-2712.2008.00295.x.</a:t>
            </a:r>
          </a:p>
          <a:p>
            <a:pPr algn="just">
              <a:buNone/>
            </a:pPr>
            <a:r>
              <a:rPr lang="en-US" sz="2000" dirty="0"/>
              <a:t>[3] D. M. </a:t>
            </a:r>
            <a:r>
              <a:rPr lang="en-US" sz="2000" dirty="0" err="1"/>
              <a:t>Fatovich</a:t>
            </a:r>
            <a:r>
              <a:rPr lang="en-US" sz="2000" dirty="0"/>
              <a:t>, Y. </a:t>
            </a:r>
            <a:r>
              <a:rPr lang="en-US" sz="2000" dirty="0" err="1"/>
              <a:t>Nagree</a:t>
            </a:r>
            <a:r>
              <a:rPr lang="en-US" sz="2000" dirty="0"/>
              <a:t>, and P. </a:t>
            </a:r>
            <a:r>
              <a:rPr lang="en-US" sz="2000" dirty="0" err="1"/>
              <a:t>Sprivulis</a:t>
            </a:r>
            <a:r>
              <a:rPr lang="en-US" sz="2000" dirty="0"/>
              <a:t>, ``Access block causes emergency department overcrowding and ambulance diversion in Perth, </a:t>
            </a:r>
            <a:r>
              <a:rPr lang="nn-NO" sz="2000" dirty="0"/>
              <a:t>Western Australia,'' </a:t>
            </a:r>
            <a:r>
              <a:rPr lang="nn-NO" sz="2000" i="1" dirty="0"/>
              <a:t>Emerg. Med. J., vol. 22, no. 5, pp. 351354, 2005, </a:t>
            </a:r>
            <a:r>
              <a:rPr lang="en-US" sz="2000" dirty="0" err="1"/>
              <a:t>doi</a:t>
            </a:r>
            <a:r>
              <a:rPr lang="en-US" sz="2000" dirty="0"/>
              <a:t>: 10.1136/emj.2004.018002.</a:t>
            </a:r>
          </a:p>
          <a:p>
            <a:pPr algn="just">
              <a:buNone/>
            </a:pPr>
            <a:r>
              <a:rPr lang="en-US" sz="2000" dirty="0"/>
              <a:t>[4] M. L. McCarthy </a:t>
            </a:r>
            <a:r>
              <a:rPr lang="en-US" sz="2000" i="1" dirty="0"/>
              <a:t>et al., ``Crowding delays treatment and lengthens </a:t>
            </a:r>
            <a:r>
              <a:rPr lang="en-US" sz="2000" dirty="0"/>
              <a:t>emergency department length of stay, even among high-acuity </a:t>
            </a:r>
            <a:r>
              <a:rPr lang="sv-SE" sz="2000" dirty="0"/>
              <a:t>patients,'' </a:t>
            </a:r>
            <a:r>
              <a:rPr lang="sv-SE" sz="2000" i="1" dirty="0"/>
              <a:t>Ann. Emerg. Med., vol. 54, no. 4, pp. 492503, 2009, </a:t>
            </a:r>
            <a:r>
              <a:rPr lang="en-US" sz="2000" dirty="0" err="1"/>
              <a:t>doi</a:t>
            </a:r>
            <a:r>
              <a:rPr lang="en-US" sz="2000" dirty="0"/>
              <a:t>: 10.1016/j.annemergmed.2009.03.006.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1"/>
          <p:cNvSpPr>
            <a:spLocks noGrp="1"/>
          </p:cNvSpPr>
          <p:nvPr>
            <p:ph type="title"/>
          </p:nvPr>
        </p:nvSpPr>
        <p:spPr>
          <a:xfrm>
            <a:off x="428596" y="0"/>
            <a:ext cx="8229600" cy="867524"/>
          </a:xfrm>
        </p:spPr>
        <p:txBody>
          <a:bodyPr/>
          <a:lstStyle/>
          <a:p>
            <a:pPr algn="ctr" eaLnBrk="1" hangingPunct="1"/>
            <a:r>
              <a:rPr lang="en-US" dirty="0">
                <a:latin typeface="Monotype Corsiva" pitchFamily="66" charset="0"/>
                <a:cs typeface="Times New Roman" pitchFamily="18" charset="0"/>
              </a:rPr>
              <a:t>Abstract</a:t>
            </a:r>
          </a:p>
        </p:txBody>
      </p:sp>
      <p:sp>
        <p:nvSpPr>
          <p:cNvPr id="11267" name="Content Placeholder 2"/>
          <p:cNvSpPr>
            <a:spLocks noGrp="1"/>
          </p:cNvSpPr>
          <p:nvPr>
            <p:ph idx="1"/>
          </p:nvPr>
        </p:nvSpPr>
        <p:spPr>
          <a:xfrm>
            <a:off x="571472" y="928670"/>
            <a:ext cx="8229600" cy="5572125"/>
          </a:xfrm>
        </p:spPr>
        <p:txBody>
          <a:bodyPr>
            <a:noAutofit/>
          </a:bodyPr>
          <a:lstStyle/>
          <a:p>
            <a:pPr algn="just"/>
            <a:r>
              <a:rPr lang="en-US" sz="2400" dirty="0"/>
              <a:t>Vehicle speed detection is used to estimate the velocity of the moving vehicle using image and video processing techniques. </a:t>
            </a:r>
          </a:p>
          <a:p>
            <a:pPr algn="just"/>
            <a:r>
              <a:rPr lang="en-US" sz="2400" dirty="0"/>
              <a:t>Without any camera calibrations video is captured and analyzed for speed in real time. </a:t>
            </a:r>
          </a:p>
          <a:p>
            <a:pPr algn="just"/>
            <a:r>
              <a:rPr lang="en-US" sz="2400" dirty="0"/>
              <a:t>By employing frame subtraction and masking techniques, moving vehicles are segmented out. </a:t>
            </a:r>
          </a:p>
          <a:p>
            <a:pPr algn="just"/>
            <a:r>
              <a:rPr lang="en-US" sz="2400" dirty="0"/>
              <a:t>Speed is calculated using the time taken between frames and segmented object traversed in that frames. </a:t>
            </a:r>
          </a:p>
          <a:p>
            <a:pPr algn="just"/>
            <a:r>
              <a:rPr lang="en-US" sz="2400" dirty="0"/>
              <a:t>Finally frame making is used to differentiate between one or more vehicles. </a:t>
            </a:r>
          </a:p>
          <a:p>
            <a:pPr algn="just"/>
            <a:r>
              <a:rPr lang="en-US" sz="2400" dirty="0"/>
              <a:t>With an average error of +/- 2 km/h speed detection was achieved for different video sequences.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dirty="0"/>
          </a:p>
          <a:p>
            <a:pPr algn="ctr">
              <a:buNone/>
            </a:pPr>
            <a:endParaRPr lang="en-US" dirty="0"/>
          </a:p>
          <a:p>
            <a:pPr algn="ctr">
              <a:buNone/>
            </a:pPr>
            <a:endParaRPr lang="en-US" dirty="0"/>
          </a:p>
          <a:p>
            <a:pPr algn="ctr">
              <a:buNone/>
            </a:pPr>
            <a:r>
              <a:rPr lang="en-US" dirty="0"/>
              <a:t>THANK 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latin typeface="Monotype Corsiva" pitchFamily="66" charset="0"/>
              </a:rPr>
              <a:t>Purpose</a:t>
            </a:r>
          </a:p>
        </p:txBody>
      </p:sp>
      <p:sp>
        <p:nvSpPr>
          <p:cNvPr id="10243" name="Content Placeholder 2"/>
          <p:cNvSpPr>
            <a:spLocks noGrp="1"/>
          </p:cNvSpPr>
          <p:nvPr>
            <p:ph idx="1"/>
          </p:nvPr>
        </p:nvSpPr>
        <p:spPr>
          <a:xfrm>
            <a:off x="500034" y="1285860"/>
            <a:ext cx="8153400" cy="4495800"/>
          </a:xfrm>
        </p:spPr>
        <p:txBody>
          <a:bodyPr/>
          <a:lstStyle/>
          <a:p>
            <a:pPr algn="just">
              <a:buFont typeface="Wingdings" pitchFamily="2" charset="2"/>
              <a:buChar char="§"/>
            </a:pPr>
            <a:endParaRPr lang="en-US" sz="2800" dirty="0"/>
          </a:p>
          <a:p>
            <a:pPr algn="just">
              <a:buFont typeface="Wingdings" pitchFamily="2" charset="2"/>
              <a:buChar char="§"/>
            </a:pPr>
            <a:r>
              <a:rPr lang="en-US" sz="2800" dirty="0"/>
              <a:t>To develop machine learning algorithms vehicle speed detection is used to estimate the velocity of the moving vehicle using image and video processing techniques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00034" y="714356"/>
            <a:ext cx="8229600" cy="1143000"/>
          </a:xfrm>
        </p:spPr>
        <p:txBody>
          <a:bodyPr/>
          <a:lstStyle/>
          <a:p>
            <a:r>
              <a:rPr lang="en-US" dirty="0">
                <a:latin typeface="Monotype Corsiva" pitchFamily="66" charset="0"/>
              </a:rPr>
              <a:t>Scope</a:t>
            </a:r>
          </a:p>
        </p:txBody>
      </p:sp>
      <p:sp>
        <p:nvSpPr>
          <p:cNvPr id="10243" name="Content Placeholder 2"/>
          <p:cNvSpPr>
            <a:spLocks noGrp="1"/>
          </p:cNvSpPr>
          <p:nvPr>
            <p:ph idx="1"/>
          </p:nvPr>
        </p:nvSpPr>
        <p:spPr>
          <a:xfrm>
            <a:off x="500034" y="1285860"/>
            <a:ext cx="8153400" cy="4495800"/>
          </a:xfrm>
        </p:spPr>
        <p:txBody>
          <a:bodyPr>
            <a:normAutofit fontScale="62500" lnSpcReduction="20000"/>
          </a:bodyPr>
          <a:lstStyle/>
          <a:p>
            <a:pPr algn="just">
              <a:buFont typeface="Wingdings" pitchFamily="2" charset="2"/>
              <a:buChar char="§"/>
            </a:pPr>
            <a:endParaRPr lang="en-US" sz="2800" dirty="0"/>
          </a:p>
          <a:p>
            <a:pPr algn="just">
              <a:buFont typeface="Wingdings" pitchFamily="2" charset="2"/>
              <a:buChar char="§"/>
            </a:pPr>
            <a:endParaRPr lang="en-US" sz="2800" dirty="0"/>
          </a:p>
          <a:p>
            <a:pPr algn="just">
              <a:buFont typeface="Wingdings" pitchFamily="2" charset="2"/>
              <a:buChar char="§"/>
            </a:pPr>
            <a:r>
              <a:rPr lang="en-US" sz="3400" dirty="0"/>
              <a:t>This paper explicitly concentrates on the speed of the vehicles, which is one of the important parameters to make roads safe. To estimate the velocity of the moving vehicle using image and video processing techniques. </a:t>
            </a:r>
          </a:p>
          <a:p>
            <a:pPr algn="just">
              <a:buFont typeface="Wingdings" pitchFamily="2" charset="2"/>
              <a:buChar char="§"/>
            </a:pPr>
            <a:r>
              <a:rPr lang="en-US" sz="3400" dirty="0"/>
              <a:t>Without any camera calibrations video is captured and analyzed for speed in real time. </a:t>
            </a:r>
          </a:p>
          <a:p>
            <a:pPr algn="just">
              <a:buFont typeface="Wingdings" pitchFamily="2" charset="2"/>
              <a:buChar char="§"/>
            </a:pPr>
            <a:r>
              <a:rPr lang="en-US" sz="3400" dirty="0"/>
              <a:t>By employing frame subtraction and masking techniques, moving vehicles are segmented out. </a:t>
            </a:r>
          </a:p>
          <a:p>
            <a:pPr algn="just">
              <a:buFont typeface="Wingdings" pitchFamily="2" charset="2"/>
              <a:buChar char="§"/>
            </a:pPr>
            <a:r>
              <a:rPr lang="en-US" sz="3400" dirty="0"/>
              <a:t>Speed is calculated using the time taken between frames and segmented object traversed in that frames. </a:t>
            </a:r>
          </a:p>
          <a:p>
            <a:pPr algn="just">
              <a:buFont typeface="Wingdings" pitchFamily="2" charset="2"/>
              <a:buChar char="§"/>
            </a:pPr>
            <a:r>
              <a:rPr lang="en-US" sz="3400" dirty="0"/>
              <a:t>Finally frame masking is used to differentiate between one or more vehicles. With an average error of +/- 2 km/h speed detection was achieved for different video sequences.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dirty="0"/>
              <a:t>Vehicle speed detection is </a:t>
            </a:r>
            <a:r>
              <a:rPr lang="en-US" dirty="0" err="1"/>
              <a:t>useWith</a:t>
            </a:r>
            <a:r>
              <a:rPr lang="en-US" dirty="0"/>
              <a:t> the increase in urban population in many cities, amounts of vehicles have also been drastically increased. </a:t>
            </a:r>
          </a:p>
          <a:p>
            <a:pPr algn="just"/>
            <a:r>
              <a:rPr lang="en-US" dirty="0"/>
              <a:t>In a recent study over-speeding caused most of the accidents, followed by drunken driving. </a:t>
            </a:r>
          </a:p>
          <a:p>
            <a:pPr algn="just"/>
            <a:r>
              <a:rPr lang="en-US" dirty="0"/>
              <a:t>Over-speeding of two-wheelers and </a:t>
            </a:r>
            <a:r>
              <a:rPr lang="en-US" dirty="0" err="1"/>
              <a:t>threewheelers</a:t>
            </a:r>
            <a:r>
              <a:rPr lang="en-US" dirty="0"/>
              <a:t> is one of the major reasons of accidents. </a:t>
            </a:r>
          </a:p>
          <a:p>
            <a:pPr algn="just"/>
            <a:r>
              <a:rPr lang="en-US" dirty="0"/>
              <a:t>In order to support traffic management system in our country we need to build economical traffic monitoring systems. </a:t>
            </a:r>
          </a:p>
          <a:p>
            <a:pPr algn="just"/>
            <a:r>
              <a:rPr lang="en-US" dirty="0"/>
              <a:t>In recent times image and video processing has been applied to the field of traffic management system. </a:t>
            </a:r>
          </a:p>
        </p:txBody>
      </p:sp>
      <p:sp>
        <p:nvSpPr>
          <p:cNvPr id="4" name="Title 1"/>
          <p:cNvSpPr>
            <a:spLocks noGrp="1"/>
          </p:cNvSpPr>
          <p:nvPr>
            <p:ph type="title"/>
          </p:nvPr>
        </p:nvSpPr>
        <p:spPr>
          <a:xfrm>
            <a:off x="428596" y="0"/>
            <a:ext cx="8229600" cy="867524"/>
          </a:xfrm>
        </p:spPr>
        <p:txBody>
          <a:bodyPr/>
          <a:lstStyle/>
          <a:p>
            <a:pPr algn="ctr" eaLnBrk="1" hangingPunct="1"/>
            <a:r>
              <a:rPr lang="en-US" dirty="0">
                <a:latin typeface="Monotype Corsiva" pitchFamily="66" charset="0"/>
                <a:cs typeface="Times New Roman" pitchFamily="18" charset="0"/>
              </a:rPr>
              <a:t>Introduction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Literature Survey</a:t>
            </a:r>
          </a:p>
        </p:txBody>
      </p:sp>
      <p:sp>
        <p:nvSpPr>
          <p:cNvPr id="3" name="Content Placeholder 2"/>
          <p:cNvSpPr>
            <a:spLocks noGrp="1"/>
          </p:cNvSpPr>
          <p:nvPr>
            <p:ph idx="1"/>
          </p:nvPr>
        </p:nvSpPr>
        <p:spPr>
          <a:xfrm>
            <a:off x="457200" y="1968838"/>
            <a:ext cx="8229600" cy="4389120"/>
          </a:xfrm>
        </p:spPr>
        <p:txBody>
          <a:bodyPr>
            <a:normAutofit/>
          </a:bodyPr>
          <a:lstStyle/>
          <a:p>
            <a:pPr algn="just"/>
            <a:r>
              <a:rPr lang="en-US" dirty="0"/>
              <a:t>Relatively few efforts have been attempted to measure speed by using video images from </a:t>
            </a:r>
            <a:r>
              <a:rPr lang="en-US" dirty="0" err="1"/>
              <a:t>uncalibrated</a:t>
            </a:r>
            <a:r>
              <a:rPr lang="en-US" dirty="0"/>
              <a:t> cameras. </a:t>
            </a:r>
          </a:p>
          <a:p>
            <a:pPr algn="just"/>
            <a:r>
              <a:rPr lang="en-US" dirty="0"/>
              <a:t>Similarly, several other papers suggest estimating speed by first placing two detection lines (separated by a known distance) and then measuring travel times between the lines. </a:t>
            </a:r>
          </a:p>
          <a:p>
            <a:pPr algn="just"/>
            <a:r>
              <a:rPr lang="en-US" dirty="0"/>
              <a:t>But All Previous Algorithms are not showing Accurate  Results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dirty="0"/>
              <a:t>[1] </a:t>
            </a:r>
            <a:r>
              <a:rPr lang="en-US" sz="2000" dirty="0" err="1"/>
              <a:t>Raad</a:t>
            </a:r>
            <a:r>
              <a:rPr lang="en-US" sz="2000" dirty="0"/>
              <a:t> Ahmed Hadi1,Ghazali </a:t>
            </a:r>
            <a:r>
              <a:rPr lang="en-US" sz="2000" dirty="0" err="1"/>
              <a:t>Sulong</a:t>
            </a:r>
            <a:r>
              <a:rPr lang="en-US" sz="2000" dirty="0"/>
              <a:t> and </a:t>
            </a:r>
            <a:r>
              <a:rPr lang="en-US" sz="2000" dirty="0" err="1"/>
              <a:t>Loay</a:t>
            </a:r>
            <a:r>
              <a:rPr lang="en-US" sz="2000" dirty="0"/>
              <a:t> </a:t>
            </a:r>
            <a:r>
              <a:rPr lang="en-US" sz="2000" dirty="0" err="1"/>
              <a:t>Edwar</a:t>
            </a:r>
            <a:r>
              <a:rPr lang="en-US" sz="2000" dirty="0"/>
              <a:t> George, “Vehicle detection and tracking techniques :A concise review”, in Signal &amp; Image Processing : An International Journal (SIPIJ) Vol.5, No.1, February 2014</a:t>
            </a:r>
          </a:p>
        </p:txBody>
      </p:sp>
      <p:sp>
        <p:nvSpPr>
          <p:cNvPr id="3" name="Content Placeholder 2"/>
          <p:cNvSpPr>
            <a:spLocks noGrp="1"/>
          </p:cNvSpPr>
          <p:nvPr>
            <p:ph idx="1"/>
          </p:nvPr>
        </p:nvSpPr>
        <p:spPr/>
        <p:txBody>
          <a:bodyPr>
            <a:normAutofit fontScale="85000" lnSpcReduction="20000"/>
          </a:bodyPr>
          <a:lstStyle/>
          <a:p>
            <a:pPr algn="just"/>
            <a:r>
              <a:rPr lang="en-US" dirty="0"/>
              <a:t>Recognition of change in location of a non-stationary object in a series of images captured of a definite region at equal intervals of time is considered as an interesting topic in computer vision.  </a:t>
            </a:r>
          </a:p>
          <a:p>
            <a:pPr algn="just"/>
            <a:r>
              <a:rPr lang="en-US" dirty="0"/>
              <a:t>A plethora of application from multiple nuances are deployed to function in real time environments; video surveillance, identifying objects lying underwater, diagnosing abnormalities in patient and providing proper treatment in the medical department. </a:t>
            </a:r>
          </a:p>
          <a:p>
            <a:pPr algn="just"/>
            <a:r>
              <a:rPr lang="en-US" dirty="0"/>
              <a:t>Among these, one of the applications is detection of vehicle in traffic and identifying the speed of the vehicle. However, there are certain factors which should be considered for detection of constantly moving vehicles at every interval of time. </a:t>
            </a:r>
          </a:p>
          <a:p>
            <a:pPr algn="just"/>
            <a:r>
              <a:rPr lang="en-US" dirty="0"/>
              <a:t>It mainly comprises of three techniques to detect a vehicle namely: 1) Background Subtraction Methods 2) Feature Based Methods  3) Frame Differencing and motion-based methods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704104"/>
          </a:xfrm>
        </p:spPr>
        <p:txBody>
          <a:bodyPr>
            <a:normAutofit fontScale="90000"/>
          </a:bodyPr>
          <a:lstStyle/>
          <a:p>
            <a:r>
              <a:rPr lang="en-US" dirty="0"/>
              <a:t>Existing System</a:t>
            </a:r>
          </a:p>
        </p:txBody>
      </p:sp>
      <p:sp>
        <p:nvSpPr>
          <p:cNvPr id="3" name="Content Placeholder 2"/>
          <p:cNvSpPr>
            <a:spLocks noGrp="1"/>
          </p:cNvSpPr>
          <p:nvPr>
            <p:ph idx="1"/>
          </p:nvPr>
        </p:nvSpPr>
        <p:spPr>
          <a:xfrm>
            <a:off x="612648" y="1719282"/>
            <a:ext cx="8153400" cy="4495800"/>
          </a:xfrm>
        </p:spPr>
        <p:txBody>
          <a:bodyPr/>
          <a:lstStyle/>
          <a:p>
            <a:pPr lvl="0" algn="just"/>
            <a:r>
              <a:rPr lang="en-US" sz="2000" dirty="0"/>
              <a:t>One of the technologies our law enforcement department uses to measure the speed of a moving vehicle is Doppler radar. </a:t>
            </a:r>
          </a:p>
          <a:p>
            <a:pPr lvl="0" algn="just"/>
            <a:r>
              <a:rPr lang="en-US" sz="2000" dirty="0"/>
              <a:t>It beams a radio wave at a vehicle, and then estimate the vehicles speed by measuring change in reflected wave frequency. </a:t>
            </a:r>
          </a:p>
          <a:p>
            <a:pPr lvl="0" algn="just"/>
            <a:r>
              <a:rPr lang="en-US" sz="2000" dirty="0"/>
              <a:t>It is a fixed or hand-held device and is reliable when a moving object is in the field of view and no other moving objects are nearby. </a:t>
            </a:r>
          </a:p>
          <a:p>
            <a:pPr lvl="0" algn="just"/>
            <a:r>
              <a:rPr lang="en-US" sz="2000" dirty="0"/>
              <a:t>Cosine error has to be taken care if the gun is not in the line of sight. Also Radio interference which causes errors in speed detection has to be taken care.</a:t>
            </a:r>
          </a:p>
          <a:p>
            <a:pPr lvl="0" algn="just"/>
            <a:r>
              <a:rPr lang="en-US" sz="2000" dirty="0"/>
              <a:t>Some of the previous works using image and video processing applied for vehicle detection and speed measurements are vehicle detection based on frame difference, calibrated camera, motion trajectories, Optics and digital aerial images.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Dis</a:t>
            </a:r>
            <a:r>
              <a:rPr lang="en-US" dirty="0"/>
              <a:t> Advantages</a:t>
            </a:r>
          </a:p>
        </p:txBody>
      </p:sp>
      <p:sp>
        <p:nvSpPr>
          <p:cNvPr id="3" name="Content Placeholder 2"/>
          <p:cNvSpPr>
            <a:spLocks noGrp="1"/>
          </p:cNvSpPr>
          <p:nvPr>
            <p:ph idx="1"/>
          </p:nvPr>
        </p:nvSpPr>
        <p:spPr/>
        <p:txBody>
          <a:bodyPr>
            <a:normAutofit fontScale="77500" lnSpcReduction="20000"/>
          </a:bodyPr>
          <a:lstStyle/>
          <a:p>
            <a:pPr lvl="1" algn="just"/>
            <a:r>
              <a:rPr lang="en-US" sz="2800" dirty="0"/>
              <a:t>Also, blurred images were used to find out the vehicle speed along with high-end camera motion detection for automated speed measurements and feature point tracking for vehicle speed measurements were used.</a:t>
            </a:r>
          </a:p>
          <a:p>
            <a:pPr lvl="1" algn="just"/>
            <a:r>
              <a:rPr lang="en-US" sz="2800" dirty="0"/>
              <a:t>Currently highly reliable GPS systems are used to track vehicle speeds in US. Cost-effectiveness is a concern in such a case.</a:t>
            </a:r>
          </a:p>
          <a:p>
            <a:pPr lvl="1" algn="just"/>
            <a:r>
              <a:rPr lang="en-US" sz="2800" dirty="0"/>
              <a:t>In our method moving vehicle video from any video camera or mobile source is utilized. </a:t>
            </a:r>
          </a:p>
          <a:p>
            <a:pPr lvl="1" algn="just"/>
            <a:r>
              <a:rPr lang="en-US" sz="2800" dirty="0"/>
              <a:t>The algorithms are implemented in ‘C’ language using </a:t>
            </a:r>
            <a:r>
              <a:rPr lang="en-US" sz="2800" dirty="0" err="1"/>
              <a:t>OpenCV</a:t>
            </a:r>
            <a:r>
              <a:rPr lang="en-US" sz="2800" dirty="0"/>
              <a:t> and Visual Studio. Later this code can be ported to a simple processor where vehicle speed can be measured. </a:t>
            </a:r>
          </a:p>
          <a:p>
            <a:pPr lvl="1" algn="just"/>
            <a:r>
              <a:rPr lang="en-US" sz="2800" dirty="0"/>
              <a:t>Example: a simple smart phone with average processing capacity. Our aim was to implement real- time vehicle speed detector.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11302</TotalTime>
  <Words>1352</Words>
  <Application>Microsoft Office PowerPoint</Application>
  <PresentationFormat>On-screen Show (4:3)</PresentationFormat>
  <Paragraphs>93</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Constantia</vt:lpstr>
      <vt:lpstr>Monotype Corsiva</vt:lpstr>
      <vt:lpstr>Times New Roman</vt:lpstr>
      <vt:lpstr>Wingdings</vt:lpstr>
      <vt:lpstr>Wingdings 2</vt:lpstr>
      <vt:lpstr>Flow</vt:lpstr>
      <vt:lpstr>CONTENTS</vt:lpstr>
      <vt:lpstr>Abstract</vt:lpstr>
      <vt:lpstr>Purpose</vt:lpstr>
      <vt:lpstr>Scope</vt:lpstr>
      <vt:lpstr>Introduction</vt:lpstr>
      <vt:lpstr>Literature Survey</vt:lpstr>
      <vt:lpstr>[1] Raad Ahmed Hadi1,Ghazali Sulong and Loay Edwar George, “Vehicle detection and tracking techniques :A concise review”, in Signal &amp; Image Processing : An International Journal (SIPIJ) Vol.5, No.1, February 2014</vt:lpstr>
      <vt:lpstr>Existing System</vt:lpstr>
      <vt:lpstr>Dis Advantages</vt:lpstr>
      <vt:lpstr>Proposed System</vt:lpstr>
      <vt:lpstr>Advantages</vt:lpstr>
      <vt:lpstr>Hardware Requirements</vt:lpstr>
      <vt:lpstr>Software Requirements</vt:lpstr>
      <vt:lpstr>Modules</vt:lpstr>
      <vt:lpstr>Results</vt:lpstr>
      <vt:lpstr>PowerPoint Presentation</vt:lpstr>
      <vt:lpstr>PowerPoint Presentation</vt:lpstr>
      <vt:lpstr>PowerPoint Presentation</vt:lpstr>
      <vt:lpstr>REFERENCES</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shaik Ezas</cp:lastModifiedBy>
  <cp:revision>1237</cp:revision>
  <dcterms:created xsi:type="dcterms:W3CDTF">2010-05-23T14:28:12Z</dcterms:created>
  <dcterms:modified xsi:type="dcterms:W3CDTF">2023-12-27T04:00:15Z</dcterms:modified>
</cp:coreProperties>
</file>