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8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57DC-67B1-490F-BEEE-A6EED1DBA7B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1761-0040-40CF-8DEF-1658D07F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5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57DC-67B1-490F-BEEE-A6EED1DBA7B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1761-0040-40CF-8DEF-1658D07F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7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57DC-67B1-490F-BEEE-A6EED1DBA7B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1761-0040-40CF-8DEF-1658D07F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9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57DC-67B1-490F-BEEE-A6EED1DBA7B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1761-0040-40CF-8DEF-1658D07F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5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57DC-67B1-490F-BEEE-A6EED1DBA7B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1761-0040-40CF-8DEF-1658D07F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3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57DC-67B1-490F-BEEE-A6EED1DBA7B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1761-0040-40CF-8DEF-1658D07F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1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57DC-67B1-490F-BEEE-A6EED1DBA7B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1761-0040-40CF-8DEF-1658D07F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8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57DC-67B1-490F-BEEE-A6EED1DBA7B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1761-0040-40CF-8DEF-1658D07F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57DC-67B1-490F-BEEE-A6EED1DBA7B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1761-0040-40CF-8DEF-1658D07F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4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57DC-67B1-490F-BEEE-A6EED1DBA7B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1761-0040-40CF-8DEF-1658D07F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9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57DC-67B1-490F-BEEE-A6EED1DBA7B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1761-0040-40CF-8DEF-1658D07F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0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857DC-67B1-490F-BEEE-A6EED1DBA7B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F1761-0040-40CF-8DEF-1658D07F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9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3" r="8933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381000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>
                    <a:lumMod val="85000"/>
                  </a:schemeClr>
                </a:solidFill>
                <a:latin typeface="Bernard MT Condensed" pitchFamily="18" charset="0"/>
              </a:rPr>
              <a:t>InfoSysTrade</a:t>
            </a:r>
            <a:endParaRPr lang="en-US" sz="6000" b="1" dirty="0">
              <a:solidFill>
                <a:schemeClr val="bg1">
                  <a:lumMod val="8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69140" y="5257800"/>
            <a:ext cx="6374860" cy="1600199"/>
          </a:xfrm>
          <a:prstGeom prst="rect">
            <a:avLst/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Overview: Data-Driven Business Insights for Customer Engagement, Sales Growth, and Inventory Optimization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629400"/>
            <a:ext cx="2769140" cy="228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1"/>
            <a:ext cx="8305800" cy="4572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Sales by Age Group: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18-30</a:t>
            </a:r>
            <a:r>
              <a:rPr lang="en-US" dirty="0" smtClean="0"/>
              <a:t> age group contributes the highest sales (27.47%).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Sales are well-distributed among </a:t>
            </a:r>
            <a:r>
              <a:rPr lang="en-US" b="1" dirty="0" smtClean="0"/>
              <a:t>31-50</a:t>
            </a:r>
            <a:r>
              <a:rPr lang="en-US" dirty="0" smtClean="0"/>
              <a:t> age groups (~21-22% each).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Older consumers (51-60 and 60+)</a:t>
            </a:r>
            <a:r>
              <a:rPr lang="en-US" dirty="0" smtClean="0"/>
              <a:t> account for a smaller share, indicating a lower engagement.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Sales by Subscription Status: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Subscribers (48.30%)</a:t>
            </a:r>
            <a:r>
              <a:rPr lang="en-US" dirty="0" smtClean="0"/>
              <a:t> contribute almost equally to sales as </a:t>
            </a:r>
            <a:r>
              <a:rPr lang="en-US" b="1" dirty="0" smtClean="0"/>
              <a:t>non-subscribers (51.70%)</a:t>
            </a:r>
            <a:r>
              <a:rPr lang="en-US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 slight dominance of non-subscribers suggests potential for improving subscription-based sales.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Sales by Gender: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Male buyers (52.44%)</a:t>
            </a:r>
            <a:r>
              <a:rPr lang="en-US" dirty="0" smtClean="0"/>
              <a:t> slightly outnumber </a:t>
            </a:r>
            <a:r>
              <a:rPr lang="en-US" b="1" dirty="0" smtClean="0"/>
              <a:t>female buyers (47.56%)</a:t>
            </a:r>
            <a:r>
              <a:rPr lang="en-US" dirty="0" smtClean="0"/>
              <a:t>, showing near-equal gender engagement.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Marketing strategies should remain inclusive of both genders.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Recommendations:</a:t>
            </a:r>
          </a:p>
          <a:p>
            <a:r>
              <a:rPr lang="en-US" dirty="0" smtClean="0"/>
              <a:t>Target young adults (18-30) with loyalty programs and tailored promotions.</a:t>
            </a:r>
          </a:p>
          <a:p>
            <a:r>
              <a:rPr lang="en-US" dirty="0" smtClean="0"/>
              <a:t>Encourage subscriptions through exclusive benefits to convert more non-subscribers.</a:t>
            </a:r>
          </a:p>
          <a:p>
            <a:r>
              <a:rPr lang="en-US" dirty="0" smtClean="0"/>
              <a:t>Engage the 51+ age group with personalized offers and improved product awareness.</a:t>
            </a:r>
          </a:p>
          <a:p>
            <a:r>
              <a:rPr lang="en-US" dirty="0" smtClean="0"/>
              <a:t>Ensure gender-neutral marketing strategies to maintain balanced sales distribution.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5668" y="-14432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Bernard MT Condensed" pitchFamily="18" charset="0"/>
              </a:rPr>
              <a:t>InfoSysTrade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98730"/>
            <a:ext cx="9144000" cy="344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05000" y="124067"/>
            <a:ext cx="55626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Key Findings &amp; Insights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0" y="6210300"/>
            <a:ext cx="9144000" cy="11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0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0" y="1857375"/>
            <a:ext cx="2730500" cy="3143250"/>
          </a:xfrm>
          <a:prstGeom prst="rect">
            <a:avLst/>
          </a:prstGeom>
          <a:blipFill>
            <a:blip r:embed="rId4">
              <a:alphaModFix amt="13000"/>
            </a:blip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6093"/>
            <a:ext cx="8153400" cy="60830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305"/>
            <a:ext cx="8229600" cy="452596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Final Target Young Adults (18-30):</a:t>
            </a:r>
            <a:endParaRPr lang="en-US" dirty="0" smtClean="0"/>
          </a:p>
          <a:p>
            <a:pPr lvl="1"/>
            <a:r>
              <a:rPr lang="en-US" dirty="0" smtClean="0"/>
              <a:t>Since this age group contributes the highest sales (27.47%), design promotions, loyalty programs, and exclusive product offerings tailored for them.</a:t>
            </a:r>
          </a:p>
          <a:p>
            <a:pPr marL="0" indent="0">
              <a:buNone/>
            </a:pPr>
            <a:r>
              <a:rPr lang="en-US" b="1" dirty="0" smtClean="0"/>
              <a:t>Increase Subscription Conversions:</a:t>
            </a:r>
            <a:endParaRPr lang="en-US" dirty="0" smtClean="0"/>
          </a:p>
          <a:p>
            <a:pPr lvl="1"/>
            <a:r>
              <a:rPr lang="en-US" dirty="0" smtClean="0"/>
              <a:t>With 51.70% of sales from non-subscribers, introduce exclusive discounts, early access, or rewards to convert them into long-term subscribers.</a:t>
            </a:r>
          </a:p>
          <a:p>
            <a:pPr marL="0" indent="0">
              <a:buNone/>
            </a:pPr>
            <a:r>
              <a:rPr lang="en-US" b="1" dirty="0" smtClean="0"/>
              <a:t>Balance Gender Marketing:</a:t>
            </a:r>
            <a:endParaRPr lang="en-US" dirty="0" smtClean="0"/>
          </a:p>
          <a:p>
            <a:pPr lvl="1"/>
            <a:r>
              <a:rPr lang="en-US" dirty="0" smtClean="0"/>
              <a:t>Sales and gender distribution are almost equal. Ensure marketing campaigns are inclusive and cater to both male and female consumers effectively.</a:t>
            </a:r>
          </a:p>
          <a:p>
            <a:pPr marL="0" indent="0">
              <a:buNone/>
            </a:pPr>
            <a:r>
              <a:rPr lang="en-US" b="1" dirty="0" smtClean="0"/>
              <a:t>Expand Senior Market Engagement: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51+ age group</a:t>
            </a:r>
            <a:r>
              <a:rPr lang="en-US" dirty="0" smtClean="0"/>
              <a:t> has lower engagement (~29.18% combined). Use targeted ads, simplified UX, and value-driven promotions to attract and retain them.</a:t>
            </a:r>
          </a:p>
          <a:p>
            <a:pPr marL="0" indent="0">
              <a:buNone/>
            </a:pPr>
            <a:r>
              <a:rPr lang="en-US" b="1" dirty="0" smtClean="0"/>
              <a:t>Leverage High Order Value &amp; Transactions: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b="1" dirty="0" smtClean="0"/>
              <a:t>501 transactions</a:t>
            </a:r>
            <a:r>
              <a:rPr lang="en-US" dirty="0" smtClean="0"/>
              <a:t> and an </a:t>
            </a:r>
            <a:r>
              <a:rPr lang="en-US" b="1" dirty="0" smtClean="0"/>
              <a:t>Average Order Value of $1,503</a:t>
            </a:r>
            <a:r>
              <a:rPr lang="en-US" dirty="0" smtClean="0"/>
              <a:t>, optimize upselling and bundling strategies to further increase revenue.</a:t>
            </a:r>
          </a:p>
          <a:p>
            <a:pPr marL="0" indent="0">
              <a:buNone/>
            </a:pPr>
            <a:r>
              <a:rPr lang="en-US" b="1" dirty="0" smtClean="0"/>
              <a:t>Data-Driven Customer Retention Strategies:</a:t>
            </a:r>
            <a:endParaRPr lang="en-US" dirty="0" smtClean="0"/>
          </a:p>
          <a:p>
            <a:pPr lvl="1"/>
            <a:r>
              <a:rPr lang="en-US" dirty="0" smtClean="0"/>
              <a:t>Use analytics to track repeat purchases, customer preferences, and churn risks to tailor personalized retention strategies.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Enhance Digital Presence &amp; Accessibility:</a:t>
            </a:r>
            <a:endParaRPr lang="en-US" dirty="0" smtClean="0"/>
          </a:p>
          <a:p>
            <a:pPr lvl="1"/>
            <a:r>
              <a:rPr lang="en-US" dirty="0" smtClean="0"/>
              <a:t>Invest in an optimized online experience, mobile-friendly interfaces, and seamless checkout processes to maximize conversions.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028700"/>
            <a:ext cx="9296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5023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Bernard MT Condensed" pitchFamily="18" charset="0"/>
              </a:rPr>
              <a:t>InfoSysTrade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96000"/>
            <a:ext cx="9144000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3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065" b="-16065"/>
          <a:stretch/>
        </p:blipFill>
        <p:spPr>
          <a:xfrm>
            <a:off x="0" y="1248383"/>
            <a:ext cx="4762500" cy="43288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00" y="48000"/>
            <a:ext cx="55626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Aim &amp; Objectives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62500" y="4495800"/>
            <a:ext cx="4152900" cy="12926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Objective of the Analysis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Identify top-selling </a:t>
            </a:r>
            <a:r>
              <a:rPr lang="en-US" sz="2000" b="1" dirty="0">
                <a:solidFill>
                  <a:schemeClr val="tx1"/>
                </a:solidFill>
              </a:rPr>
              <a:t>products, customer segments, and seasonal </a:t>
            </a:r>
            <a:r>
              <a:rPr lang="en-US" sz="2000" b="1" dirty="0" smtClean="0">
                <a:solidFill>
                  <a:schemeClr val="tx1"/>
                </a:solidFill>
              </a:rPr>
              <a:t>trend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1066801"/>
            <a:ext cx="4114800" cy="31393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Aims: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Leverage data-driven insights to improve customer engagement, sales, and inventory management.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Identify key trends in customer behavior, sales performance, and inventory optimization.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Provide actionable recommendations to enhance business efficiency and profitability.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381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Bernard MT Condensed" pitchFamily="18" charset="0"/>
              </a:rPr>
              <a:t>InfoSysTrade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182248"/>
            <a:ext cx="9144000" cy="1219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162800" cy="533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DEMOGRAPHICS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762001"/>
            <a:ext cx="9148865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" b="6016"/>
          <a:stretch/>
        </p:blipFill>
        <p:spPr>
          <a:xfrm>
            <a:off x="50947" y="1066801"/>
            <a:ext cx="3110542" cy="2318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4" r="15174"/>
          <a:stretch/>
        </p:blipFill>
        <p:spPr>
          <a:xfrm>
            <a:off x="3711116" y="1295399"/>
            <a:ext cx="2499994" cy="23278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80" b="-2280"/>
          <a:stretch/>
        </p:blipFill>
        <p:spPr>
          <a:xfrm>
            <a:off x="311286" y="3871610"/>
            <a:ext cx="2966936" cy="2451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7" r="807" b="4827"/>
          <a:stretch/>
        </p:blipFill>
        <p:spPr>
          <a:xfrm>
            <a:off x="4267200" y="3934838"/>
            <a:ext cx="4874368" cy="265092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3704617"/>
            <a:ext cx="9144000" cy="230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38600" y="3934838"/>
            <a:ext cx="228600" cy="2923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1" y="876301"/>
            <a:ext cx="304800" cy="2799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3306102"/>
            <a:ext cx="316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Sales By Age Group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1286" y="6322980"/>
            <a:ext cx="34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Sales Distribution By Gender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78222" y="111073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Total Sales By Subscribers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6363467" y="876301"/>
            <a:ext cx="261069" cy="2828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596" b="-22319"/>
          <a:stretch/>
        </p:blipFill>
        <p:spPr>
          <a:xfrm>
            <a:off x="6626969" y="2874032"/>
            <a:ext cx="2521896" cy="8641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00" r="2636" b="-1"/>
          <a:stretch/>
        </p:blipFill>
        <p:spPr>
          <a:xfrm>
            <a:off x="6624536" y="1295399"/>
            <a:ext cx="2517032" cy="84886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707222" y="935635"/>
            <a:ext cx="2434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KPI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6458024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Gender Distribution</a:t>
            </a:r>
            <a:endParaRPr lang="en-US" sz="2000" b="1" dirty="0"/>
          </a:p>
        </p:txBody>
      </p:sp>
      <p:sp>
        <p:nvSpPr>
          <p:cNvPr id="23" name="Rectangle 22"/>
          <p:cNvSpPr/>
          <p:nvPr/>
        </p:nvSpPr>
        <p:spPr>
          <a:xfrm>
            <a:off x="9067800" y="1"/>
            <a:ext cx="73768" cy="3704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067800" y="3934838"/>
            <a:ext cx="73768" cy="2923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Bernard MT Condensed" pitchFamily="18" charset="0"/>
              </a:rPr>
              <a:t>InfoSysTrade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1" r="4201"/>
          <a:stretch/>
        </p:blipFill>
        <p:spPr>
          <a:xfrm>
            <a:off x="6626969" y="2225933"/>
            <a:ext cx="2440831" cy="80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69332"/>
            <a:ext cx="7315200" cy="77366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dirty="0" smtClean="0"/>
              <a:t>KEY OBJECTIVES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3657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Top-selling products</a:t>
            </a:r>
          </a:p>
          <a:p>
            <a:r>
              <a:rPr lang="en-US" b="1" dirty="0"/>
              <a:t>C</a:t>
            </a:r>
            <a:r>
              <a:rPr lang="en-US" b="1" dirty="0" smtClean="0"/>
              <a:t>ustomer segments</a:t>
            </a:r>
          </a:p>
          <a:p>
            <a:r>
              <a:rPr lang="en-US" b="1" dirty="0"/>
              <a:t>S</a:t>
            </a:r>
            <a:r>
              <a:rPr lang="en-US" b="1" dirty="0" smtClean="0"/>
              <a:t>easonal trends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95400"/>
            <a:ext cx="914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Bernard MT Condensed" pitchFamily="18" charset="0"/>
              </a:rPr>
              <a:t>InfoSysTrade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848599" cy="64202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 smtClean="0"/>
              <a:t>TOP SELLING PRODUCTS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0" y="1295400"/>
            <a:ext cx="914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023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Bernard MT Condensed" pitchFamily="18" charset="0"/>
              </a:rPr>
              <a:t>InfoSysTrade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8800"/>
            <a:ext cx="6769100" cy="3771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096000"/>
            <a:ext cx="9144000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572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sz="4000" b="1" dirty="0" smtClean="0"/>
          </a:p>
          <a:p>
            <a:pPr marL="0" indent="0">
              <a:buNone/>
            </a:pPr>
            <a:r>
              <a:rPr lang="en-US" sz="4000" b="1" dirty="0" smtClean="0"/>
              <a:t>Top-Selling Product Analysis</a:t>
            </a:r>
          </a:p>
          <a:p>
            <a:r>
              <a:rPr lang="en-US" sz="4000" b="1" dirty="0" smtClean="0"/>
              <a:t>High-Performing Categories (Above Average Sales)</a:t>
            </a:r>
            <a:endParaRPr lang="en-US" sz="4000" dirty="0" smtClean="0"/>
          </a:p>
          <a:p>
            <a:r>
              <a:rPr lang="en-US" sz="4000" b="1" dirty="0" smtClean="0"/>
              <a:t>Electronics ($133,571)</a:t>
            </a:r>
            <a:r>
              <a:rPr lang="en-US" sz="4000" dirty="0" smtClean="0"/>
              <a:t> is the highest-grossing category, indicating strong demand and customer preference.</a:t>
            </a:r>
          </a:p>
          <a:p>
            <a:r>
              <a:rPr lang="en-US" sz="4000" b="1" dirty="0" smtClean="0"/>
              <a:t>Home Decor ($127,108)</a:t>
            </a:r>
            <a:r>
              <a:rPr lang="en-US" sz="4000" dirty="0" smtClean="0"/>
              <a:t> follows closely, showing a high level of consumer interest in home aesthetics.</a:t>
            </a:r>
          </a:p>
          <a:p>
            <a:r>
              <a:rPr lang="en-US" sz="4000" b="1" dirty="0" smtClean="0"/>
              <a:t>Clothing ($119,828) and Sports ($118,570)</a:t>
            </a:r>
            <a:r>
              <a:rPr lang="en-US" sz="4000" dirty="0" smtClean="0"/>
              <a:t> are also strong performers, suggesting stable demand in the fashion and fitness segments.</a:t>
            </a:r>
          </a:p>
          <a:p>
            <a:endParaRPr lang="en-US" sz="4000" dirty="0" smtClean="0"/>
          </a:p>
          <a:p>
            <a:pPr marL="0" indent="0">
              <a:buNone/>
            </a:pPr>
            <a:r>
              <a:rPr lang="en-US" sz="4000" b="1" dirty="0" smtClean="0"/>
              <a:t>Underperforming Categories (Below Average Sales)</a:t>
            </a:r>
            <a:endParaRPr lang="en-US" sz="4000" dirty="0" smtClean="0"/>
          </a:p>
          <a:p>
            <a:r>
              <a:rPr lang="en-US" sz="4000" b="1" dirty="0" smtClean="0"/>
              <a:t>Footwear ($99,967)</a:t>
            </a:r>
            <a:r>
              <a:rPr lang="en-US" sz="4000" dirty="0" smtClean="0"/>
              <a:t> is slightly below the average sales threshold, indicating potential but requiring stronger market positioning.</a:t>
            </a:r>
          </a:p>
          <a:p>
            <a:r>
              <a:rPr lang="en-US" sz="4000" b="1" dirty="0" smtClean="0"/>
              <a:t>Beauty ($88,248)</a:t>
            </a:r>
            <a:r>
              <a:rPr lang="en-US" sz="4000" dirty="0" smtClean="0"/>
              <a:t> is underperforming, suggesting a need for better promotion, pricing strategies, or bundling with complementary products.</a:t>
            </a:r>
          </a:p>
          <a:p>
            <a:r>
              <a:rPr lang="en-US" sz="4000" b="1" dirty="0" smtClean="0"/>
              <a:t>Books ($64,619)</a:t>
            </a:r>
            <a:r>
              <a:rPr lang="en-US" sz="4000" dirty="0" smtClean="0"/>
              <a:t> have the lowest sales, implying low demand, lack of promotional efforts, or shifting customer preferences toward digital alternatives.</a:t>
            </a:r>
          </a:p>
          <a:p>
            <a:endParaRPr lang="en-US" sz="4000" dirty="0" smtClean="0"/>
          </a:p>
          <a:p>
            <a:pPr marL="0" indent="0">
              <a:buNone/>
            </a:pPr>
            <a:r>
              <a:rPr lang="en-US" sz="4000" b="1" dirty="0" smtClean="0"/>
              <a:t>Key Insights &amp; Implications</a:t>
            </a:r>
            <a:endParaRPr lang="en-US" sz="4000" dirty="0" smtClean="0"/>
          </a:p>
          <a:p>
            <a:r>
              <a:rPr lang="en-US" sz="4000" b="1" dirty="0" smtClean="0"/>
              <a:t>Customer preferences</a:t>
            </a:r>
            <a:r>
              <a:rPr lang="en-US" sz="4000" dirty="0" smtClean="0"/>
              <a:t> lean toward electronics, home decor, and fashion, requiring continued inventory support and targeted marketing.</a:t>
            </a:r>
          </a:p>
          <a:p>
            <a:r>
              <a:rPr lang="en-US" sz="4000" b="1" dirty="0" smtClean="0"/>
              <a:t>Low sales in Books</a:t>
            </a:r>
            <a:r>
              <a:rPr lang="en-US" sz="4000" dirty="0" smtClean="0"/>
              <a:t> may indicate changing consumer habits, such as a preference for e-books or alternative reading formats.</a:t>
            </a:r>
          </a:p>
          <a:p>
            <a:r>
              <a:rPr lang="en-US" sz="4000" b="1" dirty="0" smtClean="0"/>
              <a:t>Beauty &amp; Footwear need stronger engagement</a:t>
            </a:r>
            <a:r>
              <a:rPr lang="en-US" sz="4000" dirty="0" smtClean="0"/>
              <a:t>, possibly through influencer partnerships, loyalty programs, or promotional discounts.</a:t>
            </a:r>
          </a:p>
          <a:p>
            <a:r>
              <a:rPr lang="en-US" sz="4000" b="1" dirty="0" smtClean="0"/>
              <a:t>Cross-selling opportunities</a:t>
            </a:r>
            <a:r>
              <a:rPr lang="en-US" sz="4000" dirty="0" smtClean="0"/>
              <a:t> exist between high and low-performing categories to improve overall revenue (e.g., pairing Clothing with Beauty products).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9456" y="6172200"/>
            <a:ext cx="9152107" cy="6858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349" y="0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Bernard MT Condensed" pitchFamily="18" charset="0"/>
              </a:rPr>
              <a:t>InfoSysTrade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9456" y="800259"/>
            <a:ext cx="9144000" cy="164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62200" y="187909"/>
            <a:ext cx="50292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Summary of Findings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-11349" y="6019800"/>
            <a:ext cx="9155349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69332"/>
            <a:ext cx="7010400" cy="609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600" b="1" dirty="0" smtClean="0"/>
              <a:t>SALES TREND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Bernard MT Condensed" pitchFamily="18" charset="0"/>
              </a:rPr>
              <a:t>InfoSysTrade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143000"/>
            <a:ext cx="914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" r="1016"/>
          <a:stretch/>
        </p:blipFill>
        <p:spPr>
          <a:xfrm>
            <a:off x="0" y="1590675"/>
            <a:ext cx="9144000" cy="42653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4800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Key Findings:</a:t>
            </a:r>
          </a:p>
          <a:p>
            <a:r>
              <a:rPr lang="en-US" dirty="0" smtClean="0"/>
              <a:t>Sales show </a:t>
            </a:r>
            <a:r>
              <a:rPr lang="en-US" b="1" dirty="0" smtClean="0"/>
              <a:t>significant fluctuations</a:t>
            </a:r>
            <a:r>
              <a:rPr lang="en-US" dirty="0" smtClean="0"/>
              <a:t> over the analyzed period, with multiple peaks and dips.</a:t>
            </a:r>
          </a:p>
          <a:p>
            <a:r>
              <a:rPr lang="en-US" b="1" dirty="0" smtClean="0"/>
              <a:t>Highest sales spike</a:t>
            </a:r>
            <a:r>
              <a:rPr lang="en-US" dirty="0" smtClean="0"/>
              <a:t> occurred around </a:t>
            </a:r>
            <a:r>
              <a:rPr lang="en-US" b="1" dirty="0" smtClean="0"/>
              <a:t>October 2023 and February 2023</a:t>
            </a:r>
            <a:r>
              <a:rPr lang="en-US" dirty="0" smtClean="0"/>
              <a:t>, reaching above </a:t>
            </a:r>
            <a:r>
              <a:rPr lang="en-US" b="1" dirty="0" smtClean="0"/>
              <a:t>$45K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Lowest sales points</a:t>
            </a:r>
            <a:r>
              <a:rPr lang="en-US" dirty="0" smtClean="0"/>
              <a:t> are observed in early </a:t>
            </a:r>
            <a:r>
              <a:rPr lang="en-US" b="1" dirty="0" smtClean="0"/>
              <a:t>June 2024 and mid-2024</a:t>
            </a:r>
            <a:r>
              <a:rPr lang="en-US" dirty="0" smtClean="0"/>
              <a:t>, where total sales drop below </a:t>
            </a:r>
            <a:r>
              <a:rPr lang="en-US" b="1" dirty="0" smtClean="0"/>
              <a:t>$20K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is </a:t>
            </a:r>
            <a:r>
              <a:rPr lang="en-US" b="1" dirty="0" smtClean="0"/>
              <a:t>seasonality or periodic trends</a:t>
            </a:r>
            <a:r>
              <a:rPr lang="en-US" dirty="0" smtClean="0"/>
              <a:t>, with sales peaking in certain months and dipping in others.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Key Insights:</a:t>
            </a:r>
          </a:p>
          <a:p>
            <a:r>
              <a:rPr lang="en-US" b="1" dirty="0" smtClean="0"/>
              <a:t>Sales growth early in the period:</a:t>
            </a:r>
            <a:r>
              <a:rPr lang="en-US" dirty="0" smtClean="0"/>
              <a:t> A rapid increase in sales from February 2023 to October 2023 suggests a strong business expansion or seasonal demand.</a:t>
            </a:r>
          </a:p>
          <a:p>
            <a:r>
              <a:rPr lang="en-US" b="1" dirty="0" smtClean="0"/>
              <a:t>Cyclical fluctuations:</a:t>
            </a:r>
            <a:r>
              <a:rPr lang="en-US" dirty="0" smtClean="0"/>
              <a:t> Repeated rises and falls in sales could indicate seasonal trends, external economic conditions, or promotional events driving short-term increases.</a:t>
            </a:r>
          </a:p>
          <a:p>
            <a:r>
              <a:rPr lang="en-US" b="1" dirty="0" smtClean="0"/>
              <a:t>Mid-2024 sales volatility:</a:t>
            </a:r>
            <a:r>
              <a:rPr lang="en-US" dirty="0" smtClean="0"/>
              <a:t> Unlike earlier periods, mid-2024 shows </a:t>
            </a:r>
            <a:r>
              <a:rPr lang="en-US" b="1" dirty="0" smtClean="0"/>
              <a:t>inconsistent performance</a:t>
            </a:r>
            <a:r>
              <a:rPr lang="en-US" dirty="0" smtClean="0"/>
              <a:t>, with sharp ups and downs, hinting at possible external influences like market conditions, inventory challenges, or shifting consumer demand.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Recommendations:</a:t>
            </a:r>
          </a:p>
          <a:p>
            <a:r>
              <a:rPr lang="en-US" b="1" dirty="0" smtClean="0"/>
              <a:t>Identify peak season drivers</a:t>
            </a:r>
            <a:r>
              <a:rPr lang="en-US" dirty="0" smtClean="0"/>
              <a:t> – Analyze what led to high sales in October 2023 and February 2024 (e.g., promotions, holidays, product launches) and leverage similar strategies.</a:t>
            </a:r>
          </a:p>
          <a:p>
            <a:r>
              <a:rPr lang="en-US" b="1" dirty="0" smtClean="0"/>
              <a:t>Stabilize sales dips</a:t>
            </a:r>
            <a:r>
              <a:rPr lang="en-US" dirty="0" smtClean="0"/>
              <a:t> – Investigate causes behind low sales in mid-2024. Introduce targeted discounts, bundling, or advertising to sustain revenue.</a:t>
            </a:r>
          </a:p>
          <a:p>
            <a:r>
              <a:rPr lang="en-US" b="1" dirty="0" smtClean="0"/>
              <a:t>Enhance demand forecasting</a:t>
            </a:r>
            <a:r>
              <a:rPr lang="en-US" dirty="0" smtClean="0"/>
              <a:t> – Use predictive analytics to anticipate fluctuations and adjust inventory, marketing, and supply chain decisions proactively.</a:t>
            </a:r>
          </a:p>
          <a:p>
            <a:r>
              <a:rPr lang="en-US" b="1" dirty="0" smtClean="0"/>
              <a:t>Optimize marketing efforts</a:t>
            </a:r>
            <a:r>
              <a:rPr lang="en-US" dirty="0" smtClean="0"/>
              <a:t> – Allocate more resources to periods of high consumer engagement and experiment with new promotions in traditionally slow months.</a:t>
            </a:r>
          </a:p>
          <a:p>
            <a:r>
              <a:rPr lang="en-US" b="1" dirty="0" smtClean="0"/>
              <a:t>Diversify revenue streams</a:t>
            </a:r>
            <a:r>
              <a:rPr lang="en-US" dirty="0" smtClean="0"/>
              <a:t> – Introduce new product lines, upselling strategies, or subscription models to reduce dependency on seasonal demand spikes.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Bernard MT Condensed" pitchFamily="18" charset="0"/>
              </a:rPr>
              <a:t>InfoSysTrade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671209"/>
            <a:ext cx="9067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94075"/>
            <a:ext cx="49530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Key Findings, &amp; Insights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0" y="6210300"/>
            <a:ext cx="9144000" cy="11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391400" cy="53177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SEGMENTS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85" y="1143000"/>
            <a:ext cx="3187700" cy="2578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346716"/>
            <a:ext cx="3238500" cy="2559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090432"/>
            <a:ext cx="4210050" cy="2730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6485" y="0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Bernard MT Condensed" pitchFamily="18" charset="0"/>
              </a:rPr>
              <a:t>InfoSysTrade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3124" y="3721100"/>
            <a:ext cx="2023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Sales By Age Group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882038" y="3758168"/>
            <a:ext cx="262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Total Sales By Subscribers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33400" y="5985115"/>
            <a:ext cx="2911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Sales Distribution By Gender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0" y="4127500"/>
            <a:ext cx="914400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6485" y="6400800"/>
            <a:ext cx="9150485" cy="457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21077" y="990600"/>
            <a:ext cx="918615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6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959</TotalTime>
  <Words>1012</Words>
  <Application>Microsoft Office PowerPoint</Application>
  <PresentationFormat>On-screen Show (4:3)</PresentationFormat>
  <Paragraphs>108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DEMOGRAPHICS</vt:lpstr>
      <vt:lpstr>KEY OBJECTIVES</vt:lpstr>
      <vt:lpstr>TOP SELLING PRODUCTS</vt:lpstr>
      <vt:lpstr>PowerPoint Presentation</vt:lpstr>
      <vt:lpstr>SALES TREND</vt:lpstr>
      <vt:lpstr>PowerPoint Presentation</vt:lpstr>
      <vt:lpstr>SEGMENTS</vt:lpstr>
      <vt:lpstr>PowerPoint Presentation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Ifeanyi</dc:creator>
  <cp:lastModifiedBy>Ifeanyi</cp:lastModifiedBy>
  <cp:revision>16</cp:revision>
  <dcterms:created xsi:type="dcterms:W3CDTF">2025-03-25T19:50:26Z</dcterms:created>
  <dcterms:modified xsi:type="dcterms:W3CDTF">2025-03-26T11:49:48Z</dcterms:modified>
</cp:coreProperties>
</file>