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7" r:id="rId3"/>
    <p:sldId id="258" r:id="rId4"/>
    <p:sldId id="259" r:id="rId5"/>
    <p:sldId id="260" r:id="rId6"/>
    <p:sldId id="261" r:id="rId7"/>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53CA"/>
    <a:srgbClr val="1142C0"/>
    <a:srgbClr val="006CBB"/>
    <a:srgbClr val="002F63"/>
    <a:srgbClr val="45BDEF"/>
    <a:srgbClr val="0048FF"/>
    <a:srgbClr val="189576"/>
    <a:srgbClr val="13DB89"/>
    <a:srgbClr val="10EC95"/>
    <a:srgbClr val="07F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1"/>
    <p:restoredTop sz="94712"/>
  </p:normalViewPr>
  <p:slideViewPr>
    <p:cSldViewPr snapToGrid="0">
      <p:cViewPr>
        <p:scale>
          <a:sx n="119" d="100"/>
          <a:sy n="119" d="100"/>
        </p:scale>
        <p:origin x="-4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0E27BE-95BA-4E55-A61B-6F5DB71CC26A}"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US"/>
        </a:p>
      </dgm:t>
    </dgm:pt>
    <dgm:pt modelId="{13581D3F-70DF-46C1-B0C5-1E23A1A6404C}">
      <dgm:prSet/>
      <dgm:spPr/>
      <dgm:t>
        <a:bodyPr/>
        <a:lstStyle/>
        <a:p>
          <a:r>
            <a:rPr lang="en-US" dirty="0"/>
            <a:t>START</a:t>
          </a:r>
        </a:p>
        <a:p>
          <a:r>
            <a:rPr lang="en-US" dirty="0"/>
            <a:t>Functions (On the part of the Loaner &amp; the SME)…</a:t>
          </a:r>
        </a:p>
      </dgm:t>
    </dgm:pt>
    <dgm:pt modelId="{75D597B1-8332-44E9-81F6-7F43210A54AB}" type="parTrans" cxnId="{668D5C80-7AF3-4C64-895C-9DE5820C3DC3}">
      <dgm:prSet/>
      <dgm:spPr/>
      <dgm:t>
        <a:bodyPr/>
        <a:lstStyle/>
        <a:p>
          <a:endParaRPr lang="en-US"/>
        </a:p>
      </dgm:t>
    </dgm:pt>
    <dgm:pt modelId="{F3BF3167-1369-4C91-AD0F-235BDDE7B2BB}" type="sibTrans" cxnId="{668D5C80-7AF3-4C64-895C-9DE5820C3DC3}">
      <dgm:prSet/>
      <dgm:spPr/>
      <dgm:t>
        <a:bodyPr/>
        <a:lstStyle/>
        <a:p>
          <a:endParaRPr lang="en-US"/>
        </a:p>
      </dgm:t>
    </dgm:pt>
    <dgm:pt modelId="{87E128D7-0AD8-40D8-8B79-07A63258339F}">
      <dgm:prSet/>
      <dgm:spPr/>
      <dgm:t>
        <a:bodyPr/>
        <a:lstStyle/>
        <a:p>
          <a:r>
            <a:rPr lang="en-US"/>
            <a:t>Used to access loans</a:t>
          </a:r>
        </a:p>
      </dgm:t>
    </dgm:pt>
    <dgm:pt modelId="{67E2592B-1082-4C32-AB1C-B89A24F70F7B}" type="parTrans" cxnId="{BD72817D-18EE-4656-83D5-BDF35C465030}">
      <dgm:prSet/>
      <dgm:spPr/>
      <dgm:t>
        <a:bodyPr/>
        <a:lstStyle/>
        <a:p>
          <a:endParaRPr lang="en-US"/>
        </a:p>
      </dgm:t>
    </dgm:pt>
    <dgm:pt modelId="{51FB4268-F958-4C0D-A716-677E4F92D4FC}" type="sibTrans" cxnId="{BD72817D-18EE-4656-83D5-BDF35C465030}">
      <dgm:prSet/>
      <dgm:spPr/>
      <dgm:t>
        <a:bodyPr/>
        <a:lstStyle/>
        <a:p>
          <a:endParaRPr lang="en-US"/>
        </a:p>
      </dgm:t>
    </dgm:pt>
    <dgm:pt modelId="{4B969A6F-4054-42C5-82FC-AEF005FF4EE1}">
      <dgm:prSet/>
      <dgm:spPr/>
      <dgm:t>
        <a:bodyPr/>
        <a:lstStyle/>
        <a:p>
          <a:r>
            <a:rPr lang="en-US"/>
            <a:t>Used to track the use of loans that have been accessed</a:t>
          </a:r>
        </a:p>
      </dgm:t>
    </dgm:pt>
    <dgm:pt modelId="{5FA0C613-D940-45C0-B9C7-9AD91FCE678D}" type="parTrans" cxnId="{AC68AEBB-AA58-4502-B677-A2DE4684A1A7}">
      <dgm:prSet/>
      <dgm:spPr/>
      <dgm:t>
        <a:bodyPr/>
        <a:lstStyle/>
        <a:p>
          <a:endParaRPr lang="en-US"/>
        </a:p>
      </dgm:t>
    </dgm:pt>
    <dgm:pt modelId="{6E7E1F82-CA21-4369-A0A9-D3B500DB0EAE}" type="sibTrans" cxnId="{AC68AEBB-AA58-4502-B677-A2DE4684A1A7}">
      <dgm:prSet/>
      <dgm:spPr/>
      <dgm:t>
        <a:bodyPr/>
        <a:lstStyle/>
        <a:p>
          <a:endParaRPr lang="en-US"/>
        </a:p>
      </dgm:t>
    </dgm:pt>
    <dgm:pt modelId="{687850E6-F5A7-4B6F-B531-F448D93FADB0}">
      <dgm:prSet/>
      <dgm:spPr/>
      <dgm:t>
        <a:bodyPr/>
        <a:lstStyle/>
        <a:p>
          <a:r>
            <a:rPr lang="en-US"/>
            <a:t>Used to track the repayment of Loans</a:t>
          </a:r>
        </a:p>
      </dgm:t>
    </dgm:pt>
    <dgm:pt modelId="{BAEB8ED9-CAA5-4940-A40E-72916C93E858}" type="parTrans" cxnId="{57DE96AF-6F88-4EC7-98A7-8FC0470695CA}">
      <dgm:prSet/>
      <dgm:spPr/>
      <dgm:t>
        <a:bodyPr/>
        <a:lstStyle/>
        <a:p>
          <a:endParaRPr lang="en-US"/>
        </a:p>
      </dgm:t>
    </dgm:pt>
    <dgm:pt modelId="{6A23A74A-D9CA-499D-8894-8D8E0CEE3932}" type="sibTrans" cxnId="{57DE96AF-6F88-4EC7-98A7-8FC0470695CA}">
      <dgm:prSet/>
      <dgm:spPr/>
      <dgm:t>
        <a:bodyPr/>
        <a:lstStyle/>
        <a:p>
          <a:endParaRPr lang="en-US"/>
        </a:p>
      </dgm:t>
    </dgm:pt>
    <dgm:pt modelId="{9187C6CF-8C74-4EFC-AB3D-1734131BA7DB}">
      <dgm:prSet/>
      <dgm:spPr/>
      <dgm:t>
        <a:bodyPr/>
        <a:lstStyle/>
        <a:p>
          <a:r>
            <a:rPr lang="en-US"/>
            <a:t>Functions (on the part of the SME and the consumer)…</a:t>
          </a:r>
        </a:p>
      </dgm:t>
    </dgm:pt>
    <dgm:pt modelId="{C1C2BBB8-9B5F-4CE3-9CE4-A5531C848E5D}" type="parTrans" cxnId="{33B29309-AC9E-447E-A8A6-237890E99700}">
      <dgm:prSet/>
      <dgm:spPr/>
      <dgm:t>
        <a:bodyPr/>
        <a:lstStyle/>
        <a:p>
          <a:endParaRPr lang="en-US"/>
        </a:p>
      </dgm:t>
    </dgm:pt>
    <dgm:pt modelId="{EEEE6C06-1463-4FD1-BC33-4F841F938255}" type="sibTrans" cxnId="{33B29309-AC9E-447E-A8A6-237890E99700}">
      <dgm:prSet/>
      <dgm:spPr/>
      <dgm:t>
        <a:bodyPr/>
        <a:lstStyle/>
        <a:p>
          <a:endParaRPr lang="en-US"/>
        </a:p>
      </dgm:t>
    </dgm:pt>
    <dgm:pt modelId="{90585EDD-08D2-4B5F-B70F-D16B9E716469}">
      <dgm:prSet/>
      <dgm:spPr/>
      <dgm:t>
        <a:bodyPr/>
        <a:lstStyle/>
        <a:p>
          <a:r>
            <a:rPr lang="en-US"/>
            <a:t>The consumer can use it to purchase products from the SMEs</a:t>
          </a:r>
        </a:p>
      </dgm:t>
    </dgm:pt>
    <dgm:pt modelId="{7D1F7348-B121-4648-B1F4-227BA758D7A6}" type="parTrans" cxnId="{9CAAA48D-A372-43AF-BBCF-B65F9C5B5EFB}">
      <dgm:prSet/>
      <dgm:spPr/>
      <dgm:t>
        <a:bodyPr/>
        <a:lstStyle/>
        <a:p>
          <a:endParaRPr lang="en-US"/>
        </a:p>
      </dgm:t>
    </dgm:pt>
    <dgm:pt modelId="{B226BF9E-A71F-4A89-AAA9-19D4A49A29E0}" type="sibTrans" cxnId="{9CAAA48D-A372-43AF-BBCF-B65F9C5B5EFB}">
      <dgm:prSet/>
      <dgm:spPr/>
      <dgm:t>
        <a:bodyPr/>
        <a:lstStyle/>
        <a:p>
          <a:endParaRPr lang="en-US"/>
        </a:p>
      </dgm:t>
    </dgm:pt>
    <dgm:pt modelId="{2EE8CCFD-7902-4B60-A407-A846731F56F2}">
      <dgm:prSet/>
      <dgm:spPr/>
      <dgm:t>
        <a:bodyPr/>
        <a:lstStyle/>
        <a:p>
          <a:r>
            <a:rPr lang="en-US" dirty="0"/>
            <a:t>END</a:t>
          </a:r>
        </a:p>
        <a:p>
          <a:r>
            <a:rPr lang="en-US" dirty="0"/>
            <a:t>The spread of the usage of eNaira</a:t>
          </a:r>
        </a:p>
      </dgm:t>
    </dgm:pt>
    <dgm:pt modelId="{70746CC0-29C5-4A48-B7DA-5BA4AC9408DF}" type="parTrans" cxnId="{799EC0DE-55D1-4288-93FD-7B8D663AC882}">
      <dgm:prSet/>
      <dgm:spPr/>
      <dgm:t>
        <a:bodyPr/>
        <a:lstStyle/>
        <a:p>
          <a:endParaRPr lang="en-US"/>
        </a:p>
      </dgm:t>
    </dgm:pt>
    <dgm:pt modelId="{FD5E1A3A-71EA-4AD0-B285-77189E16CA03}" type="sibTrans" cxnId="{799EC0DE-55D1-4288-93FD-7B8D663AC882}">
      <dgm:prSet/>
      <dgm:spPr/>
      <dgm:t>
        <a:bodyPr/>
        <a:lstStyle/>
        <a:p>
          <a:endParaRPr lang="en-US"/>
        </a:p>
      </dgm:t>
    </dgm:pt>
    <dgm:pt modelId="{A36FEE0B-9E6B-274D-9196-E6D8475EF545}" type="pres">
      <dgm:prSet presAssocID="{8A0E27BE-95BA-4E55-A61B-6F5DB71CC26A}" presName="compositeShape" presStyleCnt="0">
        <dgm:presLayoutVars>
          <dgm:chMax val="7"/>
          <dgm:dir/>
          <dgm:resizeHandles val="exact"/>
        </dgm:presLayoutVars>
      </dgm:prSet>
      <dgm:spPr/>
    </dgm:pt>
    <dgm:pt modelId="{BDC8189A-6402-0940-9A83-42451C3DD59B}" type="pres">
      <dgm:prSet presAssocID="{8A0E27BE-95BA-4E55-A61B-6F5DB71CC26A}" presName="wedge1" presStyleLbl="node1" presStyleIdx="0" presStyleCnt="7"/>
      <dgm:spPr/>
    </dgm:pt>
    <dgm:pt modelId="{6F72B1E5-7C2B-434B-A1FE-E18A5BCA0FE8}" type="pres">
      <dgm:prSet presAssocID="{8A0E27BE-95BA-4E55-A61B-6F5DB71CC26A}" presName="dummy1a" presStyleCnt="0"/>
      <dgm:spPr/>
    </dgm:pt>
    <dgm:pt modelId="{4D89DF50-53E2-5E4E-B1B2-6E89CA7C0EA6}" type="pres">
      <dgm:prSet presAssocID="{8A0E27BE-95BA-4E55-A61B-6F5DB71CC26A}" presName="dummy1b" presStyleCnt="0"/>
      <dgm:spPr/>
    </dgm:pt>
    <dgm:pt modelId="{D5466056-1496-254A-9DC8-2C28BA6B0D6A}" type="pres">
      <dgm:prSet presAssocID="{8A0E27BE-95BA-4E55-A61B-6F5DB71CC26A}" presName="wedge1Tx" presStyleLbl="node1" presStyleIdx="0" presStyleCnt="7">
        <dgm:presLayoutVars>
          <dgm:chMax val="0"/>
          <dgm:chPref val="0"/>
          <dgm:bulletEnabled val="1"/>
        </dgm:presLayoutVars>
      </dgm:prSet>
      <dgm:spPr/>
    </dgm:pt>
    <dgm:pt modelId="{EA2EB522-1AA5-AB48-937C-13AE381C1050}" type="pres">
      <dgm:prSet presAssocID="{8A0E27BE-95BA-4E55-A61B-6F5DB71CC26A}" presName="wedge2" presStyleLbl="node1" presStyleIdx="1" presStyleCnt="7"/>
      <dgm:spPr/>
    </dgm:pt>
    <dgm:pt modelId="{85901EAB-9EA4-3549-AB00-8FADF35FC1A2}" type="pres">
      <dgm:prSet presAssocID="{8A0E27BE-95BA-4E55-A61B-6F5DB71CC26A}" presName="dummy2a" presStyleCnt="0"/>
      <dgm:spPr/>
    </dgm:pt>
    <dgm:pt modelId="{1E1182C5-9C8A-654D-9024-4F45CBB40498}" type="pres">
      <dgm:prSet presAssocID="{8A0E27BE-95BA-4E55-A61B-6F5DB71CC26A}" presName="dummy2b" presStyleCnt="0"/>
      <dgm:spPr/>
    </dgm:pt>
    <dgm:pt modelId="{C4128FCE-184D-E642-9E9F-3BCCBE4646FE}" type="pres">
      <dgm:prSet presAssocID="{8A0E27BE-95BA-4E55-A61B-6F5DB71CC26A}" presName="wedge2Tx" presStyleLbl="node1" presStyleIdx="1" presStyleCnt="7">
        <dgm:presLayoutVars>
          <dgm:chMax val="0"/>
          <dgm:chPref val="0"/>
          <dgm:bulletEnabled val="1"/>
        </dgm:presLayoutVars>
      </dgm:prSet>
      <dgm:spPr/>
    </dgm:pt>
    <dgm:pt modelId="{F402140E-F0F5-1449-9C70-88FA650D49B2}" type="pres">
      <dgm:prSet presAssocID="{8A0E27BE-95BA-4E55-A61B-6F5DB71CC26A}" presName="wedge3" presStyleLbl="node1" presStyleIdx="2" presStyleCnt="7"/>
      <dgm:spPr/>
    </dgm:pt>
    <dgm:pt modelId="{EA2BC853-0680-4C43-BB29-241CB59B4F16}" type="pres">
      <dgm:prSet presAssocID="{8A0E27BE-95BA-4E55-A61B-6F5DB71CC26A}" presName="dummy3a" presStyleCnt="0"/>
      <dgm:spPr/>
    </dgm:pt>
    <dgm:pt modelId="{D8DB9093-FD78-F64C-A818-9DF92716F122}" type="pres">
      <dgm:prSet presAssocID="{8A0E27BE-95BA-4E55-A61B-6F5DB71CC26A}" presName="dummy3b" presStyleCnt="0"/>
      <dgm:spPr/>
    </dgm:pt>
    <dgm:pt modelId="{6BBD258E-1A9A-8743-8B49-5EAF837CE30E}" type="pres">
      <dgm:prSet presAssocID="{8A0E27BE-95BA-4E55-A61B-6F5DB71CC26A}" presName="wedge3Tx" presStyleLbl="node1" presStyleIdx="2" presStyleCnt="7">
        <dgm:presLayoutVars>
          <dgm:chMax val="0"/>
          <dgm:chPref val="0"/>
          <dgm:bulletEnabled val="1"/>
        </dgm:presLayoutVars>
      </dgm:prSet>
      <dgm:spPr/>
    </dgm:pt>
    <dgm:pt modelId="{91B10DC1-E0EE-8F4A-94E3-F36AD96C7226}" type="pres">
      <dgm:prSet presAssocID="{8A0E27BE-95BA-4E55-A61B-6F5DB71CC26A}" presName="wedge4" presStyleLbl="node1" presStyleIdx="3" presStyleCnt="7"/>
      <dgm:spPr/>
    </dgm:pt>
    <dgm:pt modelId="{8F5618D3-A013-514B-8998-7E62D7FE0977}" type="pres">
      <dgm:prSet presAssocID="{8A0E27BE-95BA-4E55-A61B-6F5DB71CC26A}" presName="dummy4a" presStyleCnt="0"/>
      <dgm:spPr/>
    </dgm:pt>
    <dgm:pt modelId="{606EBB08-F94B-7341-8AD9-A70AE1915579}" type="pres">
      <dgm:prSet presAssocID="{8A0E27BE-95BA-4E55-A61B-6F5DB71CC26A}" presName="dummy4b" presStyleCnt="0"/>
      <dgm:spPr/>
    </dgm:pt>
    <dgm:pt modelId="{19FEF666-8CD6-2B43-85E3-FD7FE8897472}" type="pres">
      <dgm:prSet presAssocID="{8A0E27BE-95BA-4E55-A61B-6F5DB71CC26A}" presName="wedge4Tx" presStyleLbl="node1" presStyleIdx="3" presStyleCnt="7">
        <dgm:presLayoutVars>
          <dgm:chMax val="0"/>
          <dgm:chPref val="0"/>
          <dgm:bulletEnabled val="1"/>
        </dgm:presLayoutVars>
      </dgm:prSet>
      <dgm:spPr/>
    </dgm:pt>
    <dgm:pt modelId="{38014162-5976-054E-9866-97B6A073BF4D}" type="pres">
      <dgm:prSet presAssocID="{8A0E27BE-95BA-4E55-A61B-6F5DB71CC26A}" presName="wedge5" presStyleLbl="node1" presStyleIdx="4" presStyleCnt="7"/>
      <dgm:spPr/>
    </dgm:pt>
    <dgm:pt modelId="{1EBA5E75-0210-0D4A-A5EB-52AFBB8D0BA5}" type="pres">
      <dgm:prSet presAssocID="{8A0E27BE-95BA-4E55-A61B-6F5DB71CC26A}" presName="dummy5a" presStyleCnt="0"/>
      <dgm:spPr/>
    </dgm:pt>
    <dgm:pt modelId="{1A0F8F24-4302-884A-AE17-89FA15A1701E}" type="pres">
      <dgm:prSet presAssocID="{8A0E27BE-95BA-4E55-A61B-6F5DB71CC26A}" presName="dummy5b" presStyleCnt="0"/>
      <dgm:spPr/>
    </dgm:pt>
    <dgm:pt modelId="{C1A33A97-D1F3-274E-8A31-8153672582B5}" type="pres">
      <dgm:prSet presAssocID="{8A0E27BE-95BA-4E55-A61B-6F5DB71CC26A}" presName="wedge5Tx" presStyleLbl="node1" presStyleIdx="4" presStyleCnt="7">
        <dgm:presLayoutVars>
          <dgm:chMax val="0"/>
          <dgm:chPref val="0"/>
          <dgm:bulletEnabled val="1"/>
        </dgm:presLayoutVars>
      </dgm:prSet>
      <dgm:spPr/>
    </dgm:pt>
    <dgm:pt modelId="{333B815E-B831-5D4D-83F2-23DD4C8D855B}" type="pres">
      <dgm:prSet presAssocID="{8A0E27BE-95BA-4E55-A61B-6F5DB71CC26A}" presName="wedge6" presStyleLbl="node1" presStyleIdx="5" presStyleCnt="7"/>
      <dgm:spPr/>
    </dgm:pt>
    <dgm:pt modelId="{4A7ACE26-FF1D-744D-A060-49D9ABE91FA6}" type="pres">
      <dgm:prSet presAssocID="{8A0E27BE-95BA-4E55-A61B-6F5DB71CC26A}" presName="dummy6a" presStyleCnt="0"/>
      <dgm:spPr/>
    </dgm:pt>
    <dgm:pt modelId="{5C2B45E1-AAD9-8744-BE56-BB703AD38CA0}" type="pres">
      <dgm:prSet presAssocID="{8A0E27BE-95BA-4E55-A61B-6F5DB71CC26A}" presName="dummy6b" presStyleCnt="0"/>
      <dgm:spPr/>
    </dgm:pt>
    <dgm:pt modelId="{DC4CFB51-2AD4-F64D-A095-774D6181CC12}" type="pres">
      <dgm:prSet presAssocID="{8A0E27BE-95BA-4E55-A61B-6F5DB71CC26A}" presName="wedge6Tx" presStyleLbl="node1" presStyleIdx="5" presStyleCnt="7">
        <dgm:presLayoutVars>
          <dgm:chMax val="0"/>
          <dgm:chPref val="0"/>
          <dgm:bulletEnabled val="1"/>
        </dgm:presLayoutVars>
      </dgm:prSet>
      <dgm:spPr/>
    </dgm:pt>
    <dgm:pt modelId="{046D2A22-FB57-6840-9CF8-E098556CFCD4}" type="pres">
      <dgm:prSet presAssocID="{8A0E27BE-95BA-4E55-A61B-6F5DB71CC26A}" presName="wedge7" presStyleLbl="node1" presStyleIdx="6" presStyleCnt="7"/>
      <dgm:spPr/>
    </dgm:pt>
    <dgm:pt modelId="{3725EE9B-0F89-9240-BC94-E63F3151833A}" type="pres">
      <dgm:prSet presAssocID="{8A0E27BE-95BA-4E55-A61B-6F5DB71CC26A}" presName="dummy7a" presStyleCnt="0"/>
      <dgm:spPr/>
    </dgm:pt>
    <dgm:pt modelId="{63EA8EF0-CB5E-FE44-9C21-6FA3475D82ED}" type="pres">
      <dgm:prSet presAssocID="{8A0E27BE-95BA-4E55-A61B-6F5DB71CC26A}" presName="dummy7b" presStyleCnt="0"/>
      <dgm:spPr/>
    </dgm:pt>
    <dgm:pt modelId="{7F187CEB-089B-864B-9A16-F8E3477B0524}" type="pres">
      <dgm:prSet presAssocID="{8A0E27BE-95BA-4E55-A61B-6F5DB71CC26A}" presName="wedge7Tx" presStyleLbl="node1" presStyleIdx="6" presStyleCnt="7">
        <dgm:presLayoutVars>
          <dgm:chMax val="0"/>
          <dgm:chPref val="0"/>
          <dgm:bulletEnabled val="1"/>
        </dgm:presLayoutVars>
      </dgm:prSet>
      <dgm:spPr/>
    </dgm:pt>
    <dgm:pt modelId="{930D08C8-7326-CD48-89C1-1BA2CB4344FA}" type="pres">
      <dgm:prSet presAssocID="{F3BF3167-1369-4C91-AD0F-235BDDE7B2BB}" presName="arrowWedge1" presStyleLbl="fgSibTrans2D1" presStyleIdx="0" presStyleCnt="7"/>
      <dgm:spPr/>
    </dgm:pt>
    <dgm:pt modelId="{F007580C-A8A4-2F4C-9598-C5F68A74D517}" type="pres">
      <dgm:prSet presAssocID="{51FB4268-F958-4C0D-A716-677E4F92D4FC}" presName="arrowWedge2" presStyleLbl="fgSibTrans2D1" presStyleIdx="1" presStyleCnt="7"/>
      <dgm:spPr/>
    </dgm:pt>
    <dgm:pt modelId="{220082AD-ABC8-EF4A-AAF1-B28485DDE15B}" type="pres">
      <dgm:prSet presAssocID="{6E7E1F82-CA21-4369-A0A9-D3B500DB0EAE}" presName="arrowWedge3" presStyleLbl="fgSibTrans2D1" presStyleIdx="2" presStyleCnt="7"/>
      <dgm:spPr/>
    </dgm:pt>
    <dgm:pt modelId="{A360D702-8E13-C740-974E-F842A4845E68}" type="pres">
      <dgm:prSet presAssocID="{6A23A74A-D9CA-499D-8894-8D8E0CEE3932}" presName="arrowWedge4" presStyleLbl="fgSibTrans2D1" presStyleIdx="3" presStyleCnt="7"/>
      <dgm:spPr/>
    </dgm:pt>
    <dgm:pt modelId="{769548DA-45E4-1D42-9AAE-4CD48E3EBE8F}" type="pres">
      <dgm:prSet presAssocID="{EEEE6C06-1463-4FD1-BC33-4F841F938255}" presName="arrowWedge5" presStyleLbl="fgSibTrans2D1" presStyleIdx="4" presStyleCnt="7"/>
      <dgm:spPr/>
    </dgm:pt>
    <dgm:pt modelId="{53906603-9EA7-F949-98C0-E1C5DF35EF99}" type="pres">
      <dgm:prSet presAssocID="{B226BF9E-A71F-4A89-AAA9-19D4A49A29E0}" presName="arrowWedge6" presStyleLbl="fgSibTrans2D1" presStyleIdx="5" presStyleCnt="7"/>
      <dgm:spPr/>
    </dgm:pt>
    <dgm:pt modelId="{EC74E3BE-5A01-0846-A47E-F9C606DDA71C}" type="pres">
      <dgm:prSet presAssocID="{FD5E1A3A-71EA-4AD0-B285-77189E16CA03}" presName="arrowWedge7" presStyleLbl="fgSibTrans2D1" presStyleIdx="6" presStyleCnt="7"/>
      <dgm:spPr/>
    </dgm:pt>
  </dgm:ptLst>
  <dgm:cxnLst>
    <dgm:cxn modelId="{5BB9AF03-4660-8E44-9A44-A2E7D1AF7C85}" type="presOf" srcId="{87E128D7-0AD8-40D8-8B79-07A63258339F}" destId="{EA2EB522-1AA5-AB48-937C-13AE381C1050}" srcOrd="0" destOrd="0" presId="urn:microsoft.com/office/officeart/2005/8/layout/cycle8"/>
    <dgm:cxn modelId="{9E7CFA07-CACC-9045-AF0B-7C44BC3DAF0F}" type="presOf" srcId="{4B969A6F-4054-42C5-82FC-AEF005FF4EE1}" destId="{6BBD258E-1A9A-8743-8B49-5EAF837CE30E}" srcOrd="1" destOrd="0" presId="urn:microsoft.com/office/officeart/2005/8/layout/cycle8"/>
    <dgm:cxn modelId="{33B29309-AC9E-447E-A8A6-237890E99700}" srcId="{8A0E27BE-95BA-4E55-A61B-6F5DB71CC26A}" destId="{9187C6CF-8C74-4EFC-AB3D-1734131BA7DB}" srcOrd="4" destOrd="0" parTransId="{C1C2BBB8-9B5F-4CE3-9CE4-A5531C848E5D}" sibTransId="{EEEE6C06-1463-4FD1-BC33-4F841F938255}"/>
    <dgm:cxn modelId="{C4BBEF2C-8FA1-E244-BB7E-C0505A214EAC}" type="presOf" srcId="{9187C6CF-8C74-4EFC-AB3D-1734131BA7DB}" destId="{C1A33A97-D1F3-274E-8A31-8153672582B5}" srcOrd="1" destOrd="0" presId="urn:microsoft.com/office/officeart/2005/8/layout/cycle8"/>
    <dgm:cxn modelId="{C03FBB5E-ABB6-3C4F-ABE7-EA227DF49EE2}" type="presOf" srcId="{687850E6-F5A7-4B6F-B531-F448D93FADB0}" destId="{91B10DC1-E0EE-8F4A-94E3-F36AD96C7226}" srcOrd="0" destOrd="0" presId="urn:microsoft.com/office/officeart/2005/8/layout/cycle8"/>
    <dgm:cxn modelId="{A1C77965-3F66-9A40-B940-705816D42D6C}" type="presOf" srcId="{90585EDD-08D2-4B5F-B70F-D16B9E716469}" destId="{333B815E-B831-5D4D-83F2-23DD4C8D855B}" srcOrd="0" destOrd="0" presId="urn:microsoft.com/office/officeart/2005/8/layout/cycle8"/>
    <dgm:cxn modelId="{BD72817D-18EE-4656-83D5-BDF35C465030}" srcId="{8A0E27BE-95BA-4E55-A61B-6F5DB71CC26A}" destId="{87E128D7-0AD8-40D8-8B79-07A63258339F}" srcOrd="1" destOrd="0" parTransId="{67E2592B-1082-4C32-AB1C-B89A24F70F7B}" sibTransId="{51FB4268-F958-4C0D-A716-677E4F92D4FC}"/>
    <dgm:cxn modelId="{668D5C80-7AF3-4C64-895C-9DE5820C3DC3}" srcId="{8A0E27BE-95BA-4E55-A61B-6F5DB71CC26A}" destId="{13581D3F-70DF-46C1-B0C5-1E23A1A6404C}" srcOrd="0" destOrd="0" parTransId="{75D597B1-8332-44E9-81F6-7F43210A54AB}" sibTransId="{F3BF3167-1369-4C91-AD0F-235BDDE7B2BB}"/>
    <dgm:cxn modelId="{5ACBE685-440F-FA4D-953F-146DAA0958EA}" type="presOf" srcId="{90585EDD-08D2-4B5F-B70F-D16B9E716469}" destId="{DC4CFB51-2AD4-F64D-A095-774D6181CC12}" srcOrd="1" destOrd="0" presId="urn:microsoft.com/office/officeart/2005/8/layout/cycle8"/>
    <dgm:cxn modelId="{AC510886-915A-7E47-A69C-E786ED5CA3FB}" type="presOf" srcId="{8A0E27BE-95BA-4E55-A61B-6F5DB71CC26A}" destId="{A36FEE0B-9E6B-274D-9196-E6D8475EF545}" srcOrd="0" destOrd="0" presId="urn:microsoft.com/office/officeart/2005/8/layout/cycle8"/>
    <dgm:cxn modelId="{60167586-F425-D94D-8407-E46D9F38FC1A}" type="presOf" srcId="{2EE8CCFD-7902-4B60-A407-A846731F56F2}" destId="{7F187CEB-089B-864B-9A16-F8E3477B0524}" srcOrd="1" destOrd="0" presId="urn:microsoft.com/office/officeart/2005/8/layout/cycle8"/>
    <dgm:cxn modelId="{9CAAA48D-A372-43AF-BBCF-B65F9C5B5EFB}" srcId="{8A0E27BE-95BA-4E55-A61B-6F5DB71CC26A}" destId="{90585EDD-08D2-4B5F-B70F-D16B9E716469}" srcOrd="5" destOrd="0" parTransId="{7D1F7348-B121-4648-B1F4-227BA758D7A6}" sibTransId="{B226BF9E-A71F-4A89-AAA9-19D4A49A29E0}"/>
    <dgm:cxn modelId="{6D9BCA8E-0DC0-4540-8D66-08E33C8DD14B}" type="presOf" srcId="{687850E6-F5A7-4B6F-B531-F448D93FADB0}" destId="{19FEF666-8CD6-2B43-85E3-FD7FE8897472}" srcOrd="1" destOrd="0" presId="urn:microsoft.com/office/officeart/2005/8/layout/cycle8"/>
    <dgm:cxn modelId="{6D42DFA4-4AE6-8E43-9C43-05A6B6482E73}" type="presOf" srcId="{87E128D7-0AD8-40D8-8B79-07A63258339F}" destId="{C4128FCE-184D-E642-9E9F-3BCCBE4646FE}" srcOrd="1" destOrd="0" presId="urn:microsoft.com/office/officeart/2005/8/layout/cycle8"/>
    <dgm:cxn modelId="{57DE96AF-6F88-4EC7-98A7-8FC0470695CA}" srcId="{8A0E27BE-95BA-4E55-A61B-6F5DB71CC26A}" destId="{687850E6-F5A7-4B6F-B531-F448D93FADB0}" srcOrd="3" destOrd="0" parTransId="{BAEB8ED9-CAA5-4940-A40E-72916C93E858}" sibTransId="{6A23A74A-D9CA-499D-8894-8D8E0CEE3932}"/>
    <dgm:cxn modelId="{6730C6B6-1CFD-AC46-8491-A533C96D04E9}" type="presOf" srcId="{13581D3F-70DF-46C1-B0C5-1E23A1A6404C}" destId="{BDC8189A-6402-0940-9A83-42451C3DD59B}" srcOrd="0" destOrd="0" presId="urn:microsoft.com/office/officeart/2005/8/layout/cycle8"/>
    <dgm:cxn modelId="{AC68AEBB-AA58-4502-B677-A2DE4684A1A7}" srcId="{8A0E27BE-95BA-4E55-A61B-6F5DB71CC26A}" destId="{4B969A6F-4054-42C5-82FC-AEF005FF4EE1}" srcOrd="2" destOrd="0" parTransId="{5FA0C613-D940-45C0-B9C7-9AD91FCE678D}" sibTransId="{6E7E1F82-CA21-4369-A0A9-D3B500DB0EAE}"/>
    <dgm:cxn modelId="{F72829C3-4B1E-D348-BE90-416FB7DC7344}" type="presOf" srcId="{9187C6CF-8C74-4EFC-AB3D-1734131BA7DB}" destId="{38014162-5976-054E-9866-97B6A073BF4D}" srcOrd="0" destOrd="0" presId="urn:microsoft.com/office/officeart/2005/8/layout/cycle8"/>
    <dgm:cxn modelId="{799EC0DE-55D1-4288-93FD-7B8D663AC882}" srcId="{8A0E27BE-95BA-4E55-A61B-6F5DB71CC26A}" destId="{2EE8CCFD-7902-4B60-A407-A846731F56F2}" srcOrd="6" destOrd="0" parTransId="{70746CC0-29C5-4A48-B7DA-5BA4AC9408DF}" sibTransId="{FD5E1A3A-71EA-4AD0-B285-77189E16CA03}"/>
    <dgm:cxn modelId="{2EE362F2-297E-1144-9295-0081D40288CC}" type="presOf" srcId="{2EE8CCFD-7902-4B60-A407-A846731F56F2}" destId="{046D2A22-FB57-6840-9CF8-E098556CFCD4}" srcOrd="0" destOrd="0" presId="urn:microsoft.com/office/officeart/2005/8/layout/cycle8"/>
    <dgm:cxn modelId="{F5BC91F7-5287-4947-9518-922C25C40F0A}" type="presOf" srcId="{13581D3F-70DF-46C1-B0C5-1E23A1A6404C}" destId="{D5466056-1496-254A-9DC8-2C28BA6B0D6A}" srcOrd="1" destOrd="0" presId="urn:microsoft.com/office/officeart/2005/8/layout/cycle8"/>
    <dgm:cxn modelId="{B09924F9-AEA9-0340-900D-3B2728C8C97C}" type="presOf" srcId="{4B969A6F-4054-42C5-82FC-AEF005FF4EE1}" destId="{F402140E-F0F5-1449-9C70-88FA650D49B2}" srcOrd="0" destOrd="0" presId="urn:microsoft.com/office/officeart/2005/8/layout/cycle8"/>
    <dgm:cxn modelId="{FCFF2BA9-A710-4341-86B6-7315D67A707C}" type="presParOf" srcId="{A36FEE0B-9E6B-274D-9196-E6D8475EF545}" destId="{BDC8189A-6402-0940-9A83-42451C3DD59B}" srcOrd="0" destOrd="0" presId="urn:microsoft.com/office/officeart/2005/8/layout/cycle8"/>
    <dgm:cxn modelId="{538C2F42-319D-6F45-83AE-9BADBAFFE0B4}" type="presParOf" srcId="{A36FEE0B-9E6B-274D-9196-E6D8475EF545}" destId="{6F72B1E5-7C2B-434B-A1FE-E18A5BCA0FE8}" srcOrd="1" destOrd="0" presId="urn:microsoft.com/office/officeart/2005/8/layout/cycle8"/>
    <dgm:cxn modelId="{D7953E9B-BCD8-6F4F-8AB0-15938FF3EEA5}" type="presParOf" srcId="{A36FEE0B-9E6B-274D-9196-E6D8475EF545}" destId="{4D89DF50-53E2-5E4E-B1B2-6E89CA7C0EA6}" srcOrd="2" destOrd="0" presId="urn:microsoft.com/office/officeart/2005/8/layout/cycle8"/>
    <dgm:cxn modelId="{3976C5A7-571D-FC4F-91D9-298CD15A80B4}" type="presParOf" srcId="{A36FEE0B-9E6B-274D-9196-E6D8475EF545}" destId="{D5466056-1496-254A-9DC8-2C28BA6B0D6A}" srcOrd="3" destOrd="0" presId="urn:microsoft.com/office/officeart/2005/8/layout/cycle8"/>
    <dgm:cxn modelId="{42A97A0D-9F4C-7745-AB90-9FE7D7C65470}" type="presParOf" srcId="{A36FEE0B-9E6B-274D-9196-E6D8475EF545}" destId="{EA2EB522-1AA5-AB48-937C-13AE381C1050}" srcOrd="4" destOrd="0" presId="urn:microsoft.com/office/officeart/2005/8/layout/cycle8"/>
    <dgm:cxn modelId="{A0EA7431-F52E-6341-835E-3F01F7FB8C13}" type="presParOf" srcId="{A36FEE0B-9E6B-274D-9196-E6D8475EF545}" destId="{85901EAB-9EA4-3549-AB00-8FADF35FC1A2}" srcOrd="5" destOrd="0" presId="urn:microsoft.com/office/officeart/2005/8/layout/cycle8"/>
    <dgm:cxn modelId="{B9CEDD86-391B-644E-8AFE-A64C5179C103}" type="presParOf" srcId="{A36FEE0B-9E6B-274D-9196-E6D8475EF545}" destId="{1E1182C5-9C8A-654D-9024-4F45CBB40498}" srcOrd="6" destOrd="0" presId="urn:microsoft.com/office/officeart/2005/8/layout/cycle8"/>
    <dgm:cxn modelId="{FFCDBA75-6AFF-5A44-BD45-7F7696FE7245}" type="presParOf" srcId="{A36FEE0B-9E6B-274D-9196-E6D8475EF545}" destId="{C4128FCE-184D-E642-9E9F-3BCCBE4646FE}" srcOrd="7" destOrd="0" presId="urn:microsoft.com/office/officeart/2005/8/layout/cycle8"/>
    <dgm:cxn modelId="{BC0FC04B-26CC-EE4B-912B-081AA799C52F}" type="presParOf" srcId="{A36FEE0B-9E6B-274D-9196-E6D8475EF545}" destId="{F402140E-F0F5-1449-9C70-88FA650D49B2}" srcOrd="8" destOrd="0" presId="urn:microsoft.com/office/officeart/2005/8/layout/cycle8"/>
    <dgm:cxn modelId="{22D52823-CD36-FC4C-80DC-CB98B69BBE6C}" type="presParOf" srcId="{A36FEE0B-9E6B-274D-9196-E6D8475EF545}" destId="{EA2BC853-0680-4C43-BB29-241CB59B4F16}" srcOrd="9" destOrd="0" presId="urn:microsoft.com/office/officeart/2005/8/layout/cycle8"/>
    <dgm:cxn modelId="{76A07915-559F-7C47-9E52-7A7F299CAFB8}" type="presParOf" srcId="{A36FEE0B-9E6B-274D-9196-E6D8475EF545}" destId="{D8DB9093-FD78-F64C-A818-9DF92716F122}" srcOrd="10" destOrd="0" presId="urn:microsoft.com/office/officeart/2005/8/layout/cycle8"/>
    <dgm:cxn modelId="{73F2A6D5-47F8-5143-9FE5-4C84DDB5DFA4}" type="presParOf" srcId="{A36FEE0B-9E6B-274D-9196-E6D8475EF545}" destId="{6BBD258E-1A9A-8743-8B49-5EAF837CE30E}" srcOrd="11" destOrd="0" presId="urn:microsoft.com/office/officeart/2005/8/layout/cycle8"/>
    <dgm:cxn modelId="{70CBE0D6-3205-EA4D-82AE-09D095749586}" type="presParOf" srcId="{A36FEE0B-9E6B-274D-9196-E6D8475EF545}" destId="{91B10DC1-E0EE-8F4A-94E3-F36AD96C7226}" srcOrd="12" destOrd="0" presId="urn:microsoft.com/office/officeart/2005/8/layout/cycle8"/>
    <dgm:cxn modelId="{F7ADDB65-53AC-5E40-A48D-65110994F7FE}" type="presParOf" srcId="{A36FEE0B-9E6B-274D-9196-E6D8475EF545}" destId="{8F5618D3-A013-514B-8998-7E62D7FE0977}" srcOrd="13" destOrd="0" presId="urn:microsoft.com/office/officeart/2005/8/layout/cycle8"/>
    <dgm:cxn modelId="{531E85C0-6C02-CB4D-88CB-B2D2B058FF84}" type="presParOf" srcId="{A36FEE0B-9E6B-274D-9196-E6D8475EF545}" destId="{606EBB08-F94B-7341-8AD9-A70AE1915579}" srcOrd="14" destOrd="0" presId="urn:microsoft.com/office/officeart/2005/8/layout/cycle8"/>
    <dgm:cxn modelId="{AF1E415B-59BD-5942-B1F5-5B1E1DEB3CD4}" type="presParOf" srcId="{A36FEE0B-9E6B-274D-9196-E6D8475EF545}" destId="{19FEF666-8CD6-2B43-85E3-FD7FE8897472}" srcOrd="15" destOrd="0" presId="urn:microsoft.com/office/officeart/2005/8/layout/cycle8"/>
    <dgm:cxn modelId="{B695E3EA-37C0-5D46-972F-193E9E098CB5}" type="presParOf" srcId="{A36FEE0B-9E6B-274D-9196-E6D8475EF545}" destId="{38014162-5976-054E-9866-97B6A073BF4D}" srcOrd="16" destOrd="0" presId="urn:microsoft.com/office/officeart/2005/8/layout/cycle8"/>
    <dgm:cxn modelId="{BB6FF0D6-8DFF-1F4C-876C-C2F405F07ED0}" type="presParOf" srcId="{A36FEE0B-9E6B-274D-9196-E6D8475EF545}" destId="{1EBA5E75-0210-0D4A-A5EB-52AFBB8D0BA5}" srcOrd="17" destOrd="0" presId="urn:microsoft.com/office/officeart/2005/8/layout/cycle8"/>
    <dgm:cxn modelId="{3B69CEF8-442B-E34B-8439-4222946525F4}" type="presParOf" srcId="{A36FEE0B-9E6B-274D-9196-E6D8475EF545}" destId="{1A0F8F24-4302-884A-AE17-89FA15A1701E}" srcOrd="18" destOrd="0" presId="urn:microsoft.com/office/officeart/2005/8/layout/cycle8"/>
    <dgm:cxn modelId="{14FA56F7-E04D-E943-8BAF-6BF85C0E3388}" type="presParOf" srcId="{A36FEE0B-9E6B-274D-9196-E6D8475EF545}" destId="{C1A33A97-D1F3-274E-8A31-8153672582B5}" srcOrd="19" destOrd="0" presId="urn:microsoft.com/office/officeart/2005/8/layout/cycle8"/>
    <dgm:cxn modelId="{2922FC6B-CAC5-A843-86A9-7435C6F7695F}" type="presParOf" srcId="{A36FEE0B-9E6B-274D-9196-E6D8475EF545}" destId="{333B815E-B831-5D4D-83F2-23DD4C8D855B}" srcOrd="20" destOrd="0" presId="urn:microsoft.com/office/officeart/2005/8/layout/cycle8"/>
    <dgm:cxn modelId="{BAFDB463-D445-3240-A319-258FD31D8D80}" type="presParOf" srcId="{A36FEE0B-9E6B-274D-9196-E6D8475EF545}" destId="{4A7ACE26-FF1D-744D-A060-49D9ABE91FA6}" srcOrd="21" destOrd="0" presId="urn:microsoft.com/office/officeart/2005/8/layout/cycle8"/>
    <dgm:cxn modelId="{22D241FB-5B62-4245-9820-CB20F5899993}" type="presParOf" srcId="{A36FEE0B-9E6B-274D-9196-E6D8475EF545}" destId="{5C2B45E1-AAD9-8744-BE56-BB703AD38CA0}" srcOrd="22" destOrd="0" presId="urn:microsoft.com/office/officeart/2005/8/layout/cycle8"/>
    <dgm:cxn modelId="{C4ADB830-0804-8D4A-BDE0-BF6D99AD188E}" type="presParOf" srcId="{A36FEE0B-9E6B-274D-9196-E6D8475EF545}" destId="{DC4CFB51-2AD4-F64D-A095-774D6181CC12}" srcOrd="23" destOrd="0" presId="urn:microsoft.com/office/officeart/2005/8/layout/cycle8"/>
    <dgm:cxn modelId="{C3F55F7A-C3FD-B341-8432-31F886FD3C1B}" type="presParOf" srcId="{A36FEE0B-9E6B-274D-9196-E6D8475EF545}" destId="{046D2A22-FB57-6840-9CF8-E098556CFCD4}" srcOrd="24" destOrd="0" presId="urn:microsoft.com/office/officeart/2005/8/layout/cycle8"/>
    <dgm:cxn modelId="{6B6CC63E-7772-6949-985B-3F308A836104}" type="presParOf" srcId="{A36FEE0B-9E6B-274D-9196-E6D8475EF545}" destId="{3725EE9B-0F89-9240-BC94-E63F3151833A}" srcOrd="25" destOrd="0" presId="urn:microsoft.com/office/officeart/2005/8/layout/cycle8"/>
    <dgm:cxn modelId="{9AC4DFC2-07C8-D24A-A4F5-E47CC93DBEE5}" type="presParOf" srcId="{A36FEE0B-9E6B-274D-9196-E6D8475EF545}" destId="{63EA8EF0-CB5E-FE44-9C21-6FA3475D82ED}" srcOrd="26" destOrd="0" presId="urn:microsoft.com/office/officeart/2005/8/layout/cycle8"/>
    <dgm:cxn modelId="{D5AEAFE3-0BC8-BC47-BC9A-16CC5721E6BB}" type="presParOf" srcId="{A36FEE0B-9E6B-274D-9196-E6D8475EF545}" destId="{7F187CEB-089B-864B-9A16-F8E3477B0524}" srcOrd="27" destOrd="0" presId="urn:microsoft.com/office/officeart/2005/8/layout/cycle8"/>
    <dgm:cxn modelId="{7FEA46FB-FD40-C748-A66D-0260DAFC6436}" type="presParOf" srcId="{A36FEE0B-9E6B-274D-9196-E6D8475EF545}" destId="{930D08C8-7326-CD48-89C1-1BA2CB4344FA}" srcOrd="28" destOrd="0" presId="urn:microsoft.com/office/officeart/2005/8/layout/cycle8"/>
    <dgm:cxn modelId="{64D2C7DC-FAE5-E842-9D90-E1862B00717E}" type="presParOf" srcId="{A36FEE0B-9E6B-274D-9196-E6D8475EF545}" destId="{F007580C-A8A4-2F4C-9598-C5F68A74D517}" srcOrd="29" destOrd="0" presId="urn:microsoft.com/office/officeart/2005/8/layout/cycle8"/>
    <dgm:cxn modelId="{A1FF6D95-245D-2441-8279-7FB967BE9401}" type="presParOf" srcId="{A36FEE0B-9E6B-274D-9196-E6D8475EF545}" destId="{220082AD-ABC8-EF4A-AAF1-B28485DDE15B}" srcOrd="30" destOrd="0" presId="urn:microsoft.com/office/officeart/2005/8/layout/cycle8"/>
    <dgm:cxn modelId="{B3ED4D49-8A38-C74E-9993-50CBB3E640CA}" type="presParOf" srcId="{A36FEE0B-9E6B-274D-9196-E6D8475EF545}" destId="{A360D702-8E13-C740-974E-F842A4845E68}" srcOrd="31" destOrd="0" presId="urn:microsoft.com/office/officeart/2005/8/layout/cycle8"/>
    <dgm:cxn modelId="{1A1A9175-2E41-AD4B-9DC8-51B42BAB1211}" type="presParOf" srcId="{A36FEE0B-9E6B-274D-9196-E6D8475EF545}" destId="{769548DA-45E4-1D42-9AAE-4CD48E3EBE8F}" srcOrd="32" destOrd="0" presId="urn:microsoft.com/office/officeart/2005/8/layout/cycle8"/>
    <dgm:cxn modelId="{F6A18C98-C56C-414D-A408-BCCC9677B9A5}" type="presParOf" srcId="{A36FEE0B-9E6B-274D-9196-E6D8475EF545}" destId="{53906603-9EA7-F949-98C0-E1C5DF35EF99}" srcOrd="33" destOrd="0" presId="urn:microsoft.com/office/officeart/2005/8/layout/cycle8"/>
    <dgm:cxn modelId="{E43FD835-BD10-B940-88D3-C6BD5C970980}" type="presParOf" srcId="{A36FEE0B-9E6B-274D-9196-E6D8475EF545}" destId="{EC74E3BE-5A01-0846-A47E-F9C606DDA71C}" srcOrd="3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8189A-6402-0940-9A83-42451C3DD59B}">
      <dsp:nvSpPr>
        <dsp:cNvPr id="0" name=""/>
        <dsp:cNvSpPr/>
      </dsp:nvSpPr>
      <dsp:spPr>
        <a:xfrm>
          <a:off x="499074" y="422777"/>
          <a:ext cx="4726295" cy="4726295"/>
        </a:xfrm>
        <a:prstGeom prst="pie">
          <a:avLst>
            <a:gd name="adj1" fmla="val 16200000"/>
            <a:gd name="adj2" fmla="val 192857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START</a:t>
          </a:r>
        </a:p>
        <a:p>
          <a:pPr marL="0" lvl="0" indent="0" algn="ctr" defTabSz="488950">
            <a:lnSpc>
              <a:spcPct val="90000"/>
            </a:lnSpc>
            <a:spcBef>
              <a:spcPct val="0"/>
            </a:spcBef>
            <a:spcAft>
              <a:spcPct val="35000"/>
            </a:spcAft>
            <a:buNone/>
          </a:pPr>
          <a:r>
            <a:rPr lang="en-US" sz="1100" kern="1200" dirty="0"/>
            <a:t>Functions (On the part of the Loaner &amp; the SME)…</a:t>
          </a:r>
        </a:p>
      </dsp:txBody>
      <dsp:txXfrm>
        <a:off x="2982067" y="861647"/>
        <a:ext cx="1125308" cy="900246"/>
      </dsp:txXfrm>
    </dsp:sp>
    <dsp:sp modelId="{EA2EB522-1AA5-AB48-937C-13AE381C1050}">
      <dsp:nvSpPr>
        <dsp:cNvPr id="0" name=""/>
        <dsp:cNvSpPr/>
      </dsp:nvSpPr>
      <dsp:spPr>
        <a:xfrm>
          <a:off x="559840" y="498735"/>
          <a:ext cx="4726295" cy="4726295"/>
        </a:xfrm>
        <a:prstGeom prst="pie">
          <a:avLst>
            <a:gd name="adj1" fmla="val 19285716"/>
            <a:gd name="adj2" fmla="val 77142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Used to access loans</a:t>
          </a:r>
        </a:p>
      </dsp:txBody>
      <dsp:txXfrm>
        <a:off x="3769783" y="2212017"/>
        <a:ext cx="1294104" cy="787715"/>
      </dsp:txXfrm>
    </dsp:sp>
    <dsp:sp modelId="{F402140E-F0F5-1449-9C70-88FA650D49B2}">
      <dsp:nvSpPr>
        <dsp:cNvPr id="0" name=""/>
        <dsp:cNvSpPr/>
      </dsp:nvSpPr>
      <dsp:spPr>
        <a:xfrm>
          <a:off x="537897" y="594386"/>
          <a:ext cx="4726295" cy="4726295"/>
        </a:xfrm>
        <a:prstGeom prst="pie">
          <a:avLst>
            <a:gd name="adj1" fmla="val 771428"/>
            <a:gd name="adj2" fmla="val 385714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Used to track the use of loans that have been accessed</a:t>
          </a:r>
        </a:p>
      </dsp:txBody>
      <dsp:txXfrm>
        <a:off x="3572854" y="3393591"/>
        <a:ext cx="1125308" cy="872114"/>
      </dsp:txXfrm>
    </dsp:sp>
    <dsp:sp modelId="{91B10DC1-E0EE-8F4A-94E3-F36AD96C7226}">
      <dsp:nvSpPr>
        <dsp:cNvPr id="0" name=""/>
        <dsp:cNvSpPr/>
      </dsp:nvSpPr>
      <dsp:spPr>
        <a:xfrm>
          <a:off x="450123" y="636585"/>
          <a:ext cx="4726295" cy="4726295"/>
        </a:xfrm>
        <a:prstGeom prst="pie">
          <a:avLst>
            <a:gd name="adj1" fmla="val 3857226"/>
            <a:gd name="adj2" fmla="val 69428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Used to track the repayment of Loans</a:t>
          </a:r>
        </a:p>
      </dsp:txBody>
      <dsp:txXfrm>
        <a:off x="2264683" y="4350103"/>
        <a:ext cx="1097175" cy="787715"/>
      </dsp:txXfrm>
    </dsp:sp>
    <dsp:sp modelId="{38014162-5976-054E-9866-97B6A073BF4D}">
      <dsp:nvSpPr>
        <dsp:cNvPr id="0" name=""/>
        <dsp:cNvSpPr/>
      </dsp:nvSpPr>
      <dsp:spPr>
        <a:xfrm>
          <a:off x="362349" y="594386"/>
          <a:ext cx="4726295" cy="4726295"/>
        </a:xfrm>
        <a:prstGeom prst="pie">
          <a:avLst>
            <a:gd name="adj1" fmla="val 6942858"/>
            <a:gd name="adj2" fmla="val 1002857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Functions (on the part of the SME and the consumer)…</a:t>
          </a:r>
        </a:p>
      </dsp:txBody>
      <dsp:txXfrm>
        <a:off x="928379" y="3393591"/>
        <a:ext cx="1125308" cy="872114"/>
      </dsp:txXfrm>
    </dsp:sp>
    <dsp:sp modelId="{333B815E-B831-5D4D-83F2-23DD4C8D855B}">
      <dsp:nvSpPr>
        <dsp:cNvPr id="0" name=""/>
        <dsp:cNvSpPr/>
      </dsp:nvSpPr>
      <dsp:spPr>
        <a:xfrm>
          <a:off x="340405" y="498735"/>
          <a:ext cx="4726295" cy="4726295"/>
        </a:xfrm>
        <a:prstGeom prst="pie">
          <a:avLst>
            <a:gd name="adj1" fmla="val 10028574"/>
            <a:gd name="adj2" fmla="val 1311428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The consumer can use it to purchase products from the SMEs</a:t>
          </a:r>
        </a:p>
      </dsp:txBody>
      <dsp:txXfrm>
        <a:off x="562654" y="2212017"/>
        <a:ext cx="1294104" cy="787715"/>
      </dsp:txXfrm>
    </dsp:sp>
    <dsp:sp modelId="{046D2A22-FB57-6840-9CF8-E098556CFCD4}">
      <dsp:nvSpPr>
        <dsp:cNvPr id="0" name=""/>
        <dsp:cNvSpPr/>
      </dsp:nvSpPr>
      <dsp:spPr>
        <a:xfrm>
          <a:off x="401172" y="422777"/>
          <a:ext cx="4726295" cy="4726295"/>
        </a:xfrm>
        <a:prstGeom prst="pie">
          <a:avLst>
            <a:gd name="adj1" fmla="val 13114284"/>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END</a:t>
          </a:r>
        </a:p>
        <a:p>
          <a:pPr marL="0" lvl="0" indent="0" algn="ctr" defTabSz="488950">
            <a:lnSpc>
              <a:spcPct val="90000"/>
            </a:lnSpc>
            <a:spcBef>
              <a:spcPct val="0"/>
            </a:spcBef>
            <a:spcAft>
              <a:spcPct val="35000"/>
            </a:spcAft>
            <a:buNone/>
          </a:pPr>
          <a:r>
            <a:rPr lang="en-US" sz="1100" kern="1200" dirty="0"/>
            <a:t>The spread of the usage of eNaira</a:t>
          </a:r>
        </a:p>
      </dsp:txBody>
      <dsp:txXfrm>
        <a:off x="1519166" y="861647"/>
        <a:ext cx="1125308" cy="900246"/>
      </dsp:txXfrm>
    </dsp:sp>
    <dsp:sp modelId="{930D08C8-7326-CD48-89C1-1BA2CB4344FA}">
      <dsp:nvSpPr>
        <dsp:cNvPr id="0" name=""/>
        <dsp:cNvSpPr/>
      </dsp:nvSpPr>
      <dsp:spPr>
        <a:xfrm>
          <a:off x="206258" y="130196"/>
          <a:ext cx="5311455" cy="5311455"/>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07580C-A8A4-2F4C-9598-C5F68A74D517}">
      <dsp:nvSpPr>
        <dsp:cNvPr id="0" name=""/>
        <dsp:cNvSpPr/>
      </dsp:nvSpPr>
      <dsp:spPr>
        <a:xfrm>
          <a:off x="267407" y="206491"/>
          <a:ext cx="5311455" cy="5311455"/>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0082AD-ABC8-EF4A-AAF1-B28485DDE15B}">
      <dsp:nvSpPr>
        <dsp:cNvPr id="0" name=""/>
        <dsp:cNvSpPr/>
      </dsp:nvSpPr>
      <dsp:spPr>
        <a:xfrm>
          <a:off x="245386" y="301920"/>
          <a:ext cx="5311455" cy="5311455"/>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60D702-8E13-C740-974E-F842A4845E68}">
      <dsp:nvSpPr>
        <dsp:cNvPr id="0" name=""/>
        <dsp:cNvSpPr/>
      </dsp:nvSpPr>
      <dsp:spPr>
        <a:xfrm>
          <a:off x="157543" y="343882"/>
          <a:ext cx="5311455" cy="5311455"/>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9548DA-45E4-1D42-9AAE-4CD48E3EBE8F}">
      <dsp:nvSpPr>
        <dsp:cNvPr id="0" name=""/>
        <dsp:cNvSpPr/>
      </dsp:nvSpPr>
      <dsp:spPr>
        <a:xfrm>
          <a:off x="69700" y="301920"/>
          <a:ext cx="5311455" cy="5311455"/>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906603-9EA7-F949-98C0-E1C5DF35EF99}">
      <dsp:nvSpPr>
        <dsp:cNvPr id="0" name=""/>
        <dsp:cNvSpPr/>
      </dsp:nvSpPr>
      <dsp:spPr>
        <a:xfrm>
          <a:off x="47679" y="206491"/>
          <a:ext cx="5311455" cy="5311455"/>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74E3BE-5A01-0846-A47E-F9C606DDA71C}">
      <dsp:nvSpPr>
        <dsp:cNvPr id="0" name=""/>
        <dsp:cNvSpPr/>
      </dsp:nvSpPr>
      <dsp:spPr>
        <a:xfrm>
          <a:off x="108827" y="130196"/>
          <a:ext cx="5311455" cy="5311455"/>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8/7/22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0974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8/7/22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518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8/7/22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563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8/7/22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810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8/7/22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624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8/7/22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6474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8/7/22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94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8/7/22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105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8/7/22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045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8/7/22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609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8/7/22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651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8/7/22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17177861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62" r:id="rId7"/>
    <p:sldLayoutId id="2147483763" r:id="rId8"/>
    <p:sldLayoutId id="2147483764" r:id="rId9"/>
    <p:sldLayoutId id="2147483765" r:id="rId10"/>
    <p:sldLayoutId id="214748377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9" name="Rectangle 128">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7" name="Picture 3" descr="O mapa do mundo é constituído por moedas">
            <a:extLst>
              <a:ext uri="{FF2B5EF4-FFF2-40B4-BE49-F238E27FC236}">
                <a16:creationId xmlns:a16="http://schemas.microsoft.com/office/drawing/2014/main" id="{DF138F5F-7225-C82C-94AA-5753F894C23E}"/>
              </a:ext>
            </a:extLst>
          </p:cNvPr>
          <p:cNvPicPr>
            <a:picLocks noChangeAspect="1"/>
          </p:cNvPicPr>
          <p:nvPr/>
        </p:nvPicPr>
        <p:blipFill rotWithShape="1">
          <a:blip r:embed="rId2">
            <a:alphaModFix amt="60000"/>
          </a:blip>
          <a:srcRect t="11587" r="-1" b="13158"/>
          <a:stretch/>
        </p:blipFill>
        <p:spPr>
          <a:xfrm>
            <a:off x="0" y="1386"/>
            <a:ext cx="12188952" cy="6856614"/>
          </a:xfrm>
          <a:prstGeom prst="rect">
            <a:avLst/>
          </a:prstGeom>
        </p:spPr>
      </p:pic>
      <p:grpSp>
        <p:nvGrpSpPr>
          <p:cNvPr id="131" name="Group 130">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32" name="Picture 131">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33" name="Picture 132">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6B19DB34-7E76-0B60-F895-8EFE2C5CA146}"/>
              </a:ext>
            </a:extLst>
          </p:cNvPr>
          <p:cNvSpPr>
            <a:spLocks noGrp="1"/>
          </p:cNvSpPr>
          <p:nvPr>
            <p:ph type="ctrTitle"/>
          </p:nvPr>
        </p:nvSpPr>
        <p:spPr>
          <a:xfrm>
            <a:off x="1014333" y="779810"/>
            <a:ext cx="10190071" cy="1102544"/>
          </a:xfrm>
        </p:spPr>
        <p:txBody>
          <a:bodyPr vert="horz" lIns="91440" tIns="45720" rIns="91440" bIns="45720" rtlCol="0" anchor="b">
            <a:normAutofit/>
          </a:bodyPr>
          <a:lstStyle/>
          <a:p>
            <a:r>
              <a:rPr lang="en-US" sz="5200" kern="1200" dirty="0">
                <a:solidFill>
                  <a:srgbClr val="FFFFFF"/>
                </a:solidFill>
                <a:latin typeface="Braggadocio" pitchFamily="82" charset="77"/>
                <a:ea typeface="+mn-ea"/>
                <a:cs typeface="Ink Free" panose="020F0502020204030204" pitchFamily="34" charset="0"/>
              </a:rPr>
              <a:t>E-naira e-tokens</a:t>
            </a:r>
          </a:p>
        </p:txBody>
      </p:sp>
      <p:sp>
        <p:nvSpPr>
          <p:cNvPr id="3" name="Subtitle 2">
            <a:extLst>
              <a:ext uri="{FF2B5EF4-FFF2-40B4-BE49-F238E27FC236}">
                <a16:creationId xmlns:a16="http://schemas.microsoft.com/office/drawing/2014/main" id="{4E108193-F5AF-AD16-83EC-1FC3A46A3F52}"/>
              </a:ext>
            </a:extLst>
          </p:cNvPr>
          <p:cNvSpPr>
            <a:spLocks noGrp="1"/>
          </p:cNvSpPr>
          <p:nvPr>
            <p:ph type="subTitle" idx="1"/>
          </p:nvPr>
        </p:nvSpPr>
        <p:spPr>
          <a:xfrm>
            <a:off x="1203812" y="2348853"/>
            <a:ext cx="9781327" cy="2807746"/>
          </a:xfrm>
        </p:spPr>
        <p:txBody>
          <a:bodyPr vert="horz" lIns="91440" tIns="45720" rIns="91440" bIns="45720" rtlCol="0" anchor="t">
            <a:normAutofit/>
          </a:bodyPr>
          <a:lstStyle/>
          <a:p>
            <a:pPr indent="-228600">
              <a:lnSpc>
                <a:spcPct val="100000"/>
              </a:lnSpc>
              <a:buFont typeface="Arial" panose="020B0604020202020204" pitchFamily="34" charset="0"/>
              <a:buChar char="•"/>
            </a:pPr>
            <a:r>
              <a:rPr lang="en-US" sz="2800" dirty="0">
                <a:solidFill>
                  <a:srgbClr val="FFFFFF"/>
                </a:solidFill>
                <a:latin typeface="Colonna MT" pitchFamily="82" charset="77"/>
              </a:rPr>
              <a:t>SMEs matter</a:t>
            </a:r>
          </a:p>
          <a:p>
            <a:pPr indent="-228600">
              <a:lnSpc>
                <a:spcPct val="100000"/>
              </a:lnSpc>
              <a:buFont typeface="Arial" panose="020B0604020202020204" pitchFamily="34" charset="0"/>
              <a:buChar char="•"/>
            </a:pPr>
            <a:r>
              <a:rPr lang="en-US" sz="2800" dirty="0">
                <a:solidFill>
                  <a:srgbClr val="FFFFFF"/>
                </a:solidFill>
                <a:latin typeface="Colonna MT" pitchFamily="82" charset="77"/>
              </a:rPr>
              <a:t>By: Khalil Nakakana</a:t>
            </a:r>
          </a:p>
          <a:p>
            <a:pPr indent="-228600">
              <a:lnSpc>
                <a:spcPct val="100000"/>
              </a:lnSpc>
              <a:buFont typeface="Arial" panose="020B0604020202020204" pitchFamily="34" charset="0"/>
              <a:buChar char="•"/>
            </a:pPr>
            <a:r>
              <a:rPr lang="en-US" sz="2800" dirty="0">
                <a:solidFill>
                  <a:srgbClr val="FFFFFF"/>
                </a:solidFill>
                <a:latin typeface="Colonna MT" pitchFamily="82" charset="77"/>
              </a:rPr>
              <a:t>Collins Eze</a:t>
            </a:r>
          </a:p>
          <a:p>
            <a:pPr indent="-228600">
              <a:lnSpc>
                <a:spcPct val="100000"/>
              </a:lnSpc>
              <a:buFont typeface="Arial" panose="020B0604020202020204" pitchFamily="34" charset="0"/>
              <a:buChar char="•"/>
            </a:pPr>
            <a:r>
              <a:rPr lang="en-US" sz="2800" dirty="0">
                <a:solidFill>
                  <a:srgbClr val="FFFFFF"/>
                </a:solidFill>
                <a:latin typeface="Colonna MT" pitchFamily="82" charset="77"/>
              </a:rPr>
              <a:t>Ugochukwu Nwankiti</a:t>
            </a:r>
          </a:p>
          <a:p>
            <a:pPr indent="-228600">
              <a:lnSpc>
                <a:spcPct val="100000"/>
              </a:lnSpc>
              <a:buFont typeface="Arial" panose="020B0604020202020204" pitchFamily="34" charset="0"/>
              <a:buChar char="•"/>
            </a:pPr>
            <a:r>
              <a:rPr lang="en-US" sz="2800" dirty="0">
                <a:solidFill>
                  <a:srgbClr val="FFFFFF"/>
                </a:solidFill>
                <a:latin typeface="Colonna MT" pitchFamily="82" charset="77"/>
              </a:rPr>
              <a:t>And Victor Jimoh</a:t>
            </a:r>
          </a:p>
          <a:p>
            <a:pPr indent="-228600">
              <a:lnSpc>
                <a:spcPct val="100000"/>
              </a:lnSpc>
              <a:buFont typeface="Arial" panose="020B0604020202020204" pitchFamily="34" charset="0"/>
              <a:buChar char="•"/>
            </a:pPr>
            <a:endParaRPr lang="en-US" sz="1900" dirty="0">
              <a:solidFill>
                <a:srgbClr val="FFFFFF"/>
              </a:solidFill>
            </a:endParaRPr>
          </a:p>
        </p:txBody>
      </p:sp>
      <p:sp>
        <p:nvSpPr>
          <p:cNvPr id="5" name="TextBox 4">
            <a:extLst>
              <a:ext uri="{FF2B5EF4-FFF2-40B4-BE49-F238E27FC236}">
                <a16:creationId xmlns:a16="http://schemas.microsoft.com/office/drawing/2014/main" id="{6ABBCB3A-156B-25D8-656D-9E8AFD3CC2FC}"/>
              </a:ext>
            </a:extLst>
          </p:cNvPr>
          <p:cNvSpPr txBox="1"/>
          <p:nvPr/>
        </p:nvSpPr>
        <p:spPr>
          <a:xfrm>
            <a:off x="10305826" y="5859099"/>
            <a:ext cx="3076688" cy="1305101"/>
          </a:xfrm>
          <a:prstGeom prst="rect">
            <a:avLst/>
          </a:prstGeom>
          <a:noFill/>
        </p:spPr>
        <p:txBody>
          <a:bodyPr wrap="square" rtlCol="0">
            <a:spAutoFit/>
          </a:bodyPr>
          <a:lstStyle/>
          <a:p>
            <a:r>
              <a:rPr lang="en-IT" sz="2800" dirty="0">
                <a:solidFill>
                  <a:schemeClr val="bg1"/>
                </a:solidFill>
                <a:latin typeface="Zapfino" panose="03030300040707070C03" pitchFamily="66" charset="77"/>
              </a:rPr>
              <a:t>khalil</a:t>
            </a:r>
          </a:p>
        </p:txBody>
      </p:sp>
    </p:spTree>
    <p:extLst>
      <p:ext uri="{BB962C8B-B14F-4D97-AF65-F5344CB8AC3E}">
        <p14:creationId xmlns:p14="http://schemas.microsoft.com/office/powerpoint/2010/main" val="170864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 name="Picture 5">
            <a:extLst>
              <a:ext uri="{FF2B5EF4-FFF2-40B4-BE49-F238E27FC236}">
                <a16:creationId xmlns:a16="http://schemas.microsoft.com/office/drawing/2014/main" id="{5E773BD2-DED2-F6AA-7A0B-64B079A9549D}"/>
              </a:ext>
            </a:extLst>
          </p:cNvPr>
          <p:cNvPicPr>
            <a:picLocks noChangeAspect="1"/>
          </p:cNvPicPr>
          <p:nvPr/>
        </p:nvPicPr>
        <p:blipFill rotWithShape="1">
          <a:blip r:embed="rId2">
            <a:alphaModFix/>
          </a:blip>
          <a:srcRect l="7092" r="1" b="1"/>
          <a:stretch/>
        </p:blipFill>
        <p:spPr>
          <a:xfrm>
            <a:off x="0" y="1386"/>
            <a:ext cx="12694024" cy="6856614"/>
          </a:xfrm>
          <a:prstGeom prst="rect">
            <a:avLst/>
          </a:prstGeom>
        </p:spPr>
      </p:pic>
      <p:sp>
        <p:nvSpPr>
          <p:cNvPr id="2" name="Title 1">
            <a:extLst>
              <a:ext uri="{FF2B5EF4-FFF2-40B4-BE49-F238E27FC236}">
                <a16:creationId xmlns:a16="http://schemas.microsoft.com/office/drawing/2014/main" id="{C1FB2DC2-B9AC-6C1D-7959-AEF6ABC0E22A}"/>
              </a:ext>
            </a:extLst>
          </p:cNvPr>
          <p:cNvSpPr>
            <a:spLocks noGrp="1"/>
          </p:cNvSpPr>
          <p:nvPr>
            <p:ph type="title"/>
          </p:nvPr>
        </p:nvSpPr>
        <p:spPr>
          <a:xfrm>
            <a:off x="447740" y="322948"/>
            <a:ext cx="4795282" cy="1382433"/>
          </a:xfrm>
        </p:spPr>
        <p:txBody>
          <a:bodyPr anchor="ctr">
            <a:normAutofit/>
          </a:bodyPr>
          <a:lstStyle/>
          <a:p>
            <a:r>
              <a:rPr lang="en-GB" dirty="0">
                <a:solidFill>
                  <a:srgbClr val="FFFFFF"/>
                </a:solidFill>
                <a:latin typeface="Modern Love Grunge" pitchFamily="82" charset="0"/>
                <a:cs typeface="Modern Love Caps" panose="020F0502020204030204" pitchFamily="34" charset="0"/>
              </a:rPr>
              <a:t>U</a:t>
            </a:r>
            <a:r>
              <a:rPr lang="en-IT" dirty="0">
                <a:solidFill>
                  <a:srgbClr val="FFFFFF"/>
                </a:solidFill>
                <a:latin typeface="Modern Love Grunge" pitchFamily="82" charset="0"/>
                <a:cs typeface="Modern Love Caps" panose="020F0502020204030204" pitchFamily="34" charset="0"/>
              </a:rPr>
              <a:t>sed case</a:t>
            </a:r>
          </a:p>
        </p:txBody>
      </p:sp>
      <p:sp>
        <p:nvSpPr>
          <p:cNvPr id="3" name="Content Placeholder 2">
            <a:extLst>
              <a:ext uri="{FF2B5EF4-FFF2-40B4-BE49-F238E27FC236}">
                <a16:creationId xmlns:a16="http://schemas.microsoft.com/office/drawing/2014/main" id="{CAF1B3BA-AE9D-63D0-C949-FC866F355D20}"/>
              </a:ext>
            </a:extLst>
          </p:cNvPr>
          <p:cNvSpPr>
            <a:spLocks noGrp="1"/>
          </p:cNvSpPr>
          <p:nvPr>
            <p:ph idx="1"/>
          </p:nvPr>
        </p:nvSpPr>
        <p:spPr>
          <a:xfrm>
            <a:off x="450788" y="1707137"/>
            <a:ext cx="6272741" cy="5017076"/>
          </a:xfrm>
        </p:spPr>
        <p:txBody>
          <a:bodyPr anchor="ctr">
            <a:normAutofit/>
          </a:bodyPr>
          <a:lstStyle/>
          <a:p>
            <a:r>
              <a:rPr lang="en-US" sz="1800" dirty="0">
                <a:solidFill>
                  <a:srgbClr val="FFFFFF"/>
                </a:solidFill>
                <a:latin typeface="Modern Love Caps" pitchFamily="82" charset="0"/>
              </a:rPr>
              <a:t>How the E-naira can be adopted by SME’s and startups to create innovative products or enhance their existing services</a:t>
            </a:r>
          </a:p>
          <a:p>
            <a:r>
              <a:rPr lang="en-US" sz="1800" dirty="0">
                <a:solidFill>
                  <a:srgbClr val="FFFFFF"/>
                </a:solidFill>
                <a:latin typeface="Modern Love Caps" pitchFamily="82" charset="0"/>
              </a:rPr>
              <a:t>The first thing that came to mind when we read the used case was the concept of loans being distributed for one reason but then being used for something else. We looed into this problem and produced the solution of e-tokens.</a:t>
            </a:r>
          </a:p>
          <a:p>
            <a:r>
              <a:rPr lang="en-US" sz="1800" dirty="0">
                <a:solidFill>
                  <a:srgbClr val="FFFFFF"/>
                </a:solidFill>
                <a:latin typeface="Modern Love Caps" pitchFamily="82" charset="0"/>
              </a:rPr>
              <a:t>These are basically digital tokens that can only be used for one purpose and one purpose only.</a:t>
            </a:r>
          </a:p>
          <a:p>
            <a:r>
              <a:rPr lang="en-US" sz="1800" dirty="0">
                <a:solidFill>
                  <a:srgbClr val="FFFFFF"/>
                </a:solidFill>
                <a:latin typeface="Modern Love Caps" pitchFamily="82" charset="0"/>
              </a:rPr>
              <a:t>We investigated the idea of e-tokens even more and realized that it was perfect for our used case seeing as loans taken in the form of E-tokens is only used for what the loan is for </a:t>
            </a:r>
            <a:r>
              <a:rPr lang="en-US" sz="1800" dirty="0" err="1">
                <a:solidFill>
                  <a:srgbClr val="FFFFFF"/>
                </a:solidFill>
                <a:latin typeface="Modern Love Caps" pitchFamily="82" charset="0"/>
              </a:rPr>
              <a:t>whoc</a:t>
            </a:r>
            <a:r>
              <a:rPr lang="en-US" sz="1800" dirty="0">
                <a:solidFill>
                  <a:srgbClr val="FFFFFF"/>
                </a:solidFill>
                <a:latin typeface="Modern Love Caps" pitchFamily="82" charset="0"/>
              </a:rPr>
              <a:t> means that if , lets say an agricultural company takes a loan they will only use it for agricultural purposes whether they like it or not.</a:t>
            </a:r>
          </a:p>
          <a:p>
            <a:endParaRPr lang="en-IT" sz="1800" dirty="0">
              <a:solidFill>
                <a:srgbClr val="FFFFFF"/>
              </a:solidFill>
            </a:endParaRPr>
          </a:p>
        </p:txBody>
      </p:sp>
    </p:spTree>
    <p:extLst>
      <p:ext uri="{BB962C8B-B14F-4D97-AF65-F5344CB8AC3E}">
        <p14:creationId xmlns:p14="http://schemas.microsoft.com/office/powerpoint/2010/main" val="19048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9C309-E3EF-4412-36CF-7C8E80C51CE5}"/>
              </a:ext>
            </a:extLst>
          </p:cNvPr>
          <p:cNvSpPr/>
          <p:nvPr/>
        </p:nvSpPr>
        <p:spPr>
          <a:xfrm>
            <a:off x="75304" y="0"/>
            <a:ext cx="12192000" cy="6858000"/>
          </a:xfrm>
          <a:prstGeom prst="rect">
            <a:avLst/>
          </a:prstGeom>
          <a:solidFill>
            <a:srgbClr val="12DA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 name="Title 1">
            <a:extLst>
              <a:ext uri="{FF2B5EF4-FFF2-40B4-BE49-F238E27FC236}">
                <a16:creationId xmlns:a16="http://schemas.microsoft.com/office/drawing/2014/main" id="{A0DA12EF-0B0B-676C-A7B2-89E032D03F90}"/>
              </a:ext>
            </a:extLst>
          </p:cNvPr>
          <p:cNvSpPr>
            <a:spLocks noGrp="1"/>
          </p:cNvSpPr>
          <p:nvPr>
            <p:ph type="title"/>
          </p:nvPr>
        </p:nvSpPr>
        <p:spPr>
          <a:xfrm>
            <a:off x="458694" y="224725"/>
            <a:ext cx="10895106" cy="1325563"/>
          </a:xfrm>
          <a:solidFill>
            <a:srgbClr val="13DB89"/>
          </a:solidFill>
        </p:spPr>
        <p:txBody>
          <a:bodyPr/>
          <a:lstStyle/>
          <a:p>
            <a:r>
              <a:rPr lang="en-IT" dirty="0">
                <a:solidFill>
                  <a:srgbClr val="189576"/>
                </a:solidFill>
                <a:latin typeface="Braggadocio" pitchFamily="82" charset="77"/>
              </a:rPr>
              <a:t>Supply chain</a:t>
            </a:r>
          </a:p>
        </p:txBody>
      </p:sp>
      <p:sp>
        <p:nvSpPr>
          <p:cNvPr id="7" name="Rounded Rectangle 6">
            <a:extLst>
              <a:ext uri="{FF2B5EF4-FFF2-40B4-BE49-F238E27FC236}">
                <a16:creationId xmlns:a16="http://schemas.microsoft.com/office/drawing/2014/main" id="{7DD71BCE-1C81-DCA3-87B4-F3C325383AEA}"/>
              </a:ext>
            </a:extLst>
          </p:cNvPr>
          <p:cNvSpPr/>
          <p:nvPr/>
        </p:nvSpPr>
        <p:spPr>
          <a:xfrm>
            <a:off x="1108037" y="1775012"/>
            <a:ext cx="2130014" cy="1325562"/>
          </a:xfrm>
          <a:prstGeom prst="roundRect">
            <a:avLst/>
          </a:prstGeom>
          <a:solidFill>
            <a:srgbClr val="10E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t>E-naira</a:t>
            </a:r>
          </a:p>
        </p:txBody>
      </p:sp>
      <p:sp>
        <p:nvSpPr>
          <p:cNvPr id="8" name="Rounded Rectangle 7">
            <a:extLst>
              <a:ext uri="{FF2B5EF4-FFF2-40B4-BE49-F238E27FC236}">
                <a16:creationId xmlns:a16="http://schemas.microsoft.com/office/drawing/2014/main" id="{D9459894-4F58-D817-75B7-2A2CA4C4BF84}"/>
              </a:ext>
            </a:extLst>
          </p:cNvPr>
          <p:cNvSpPr/>
          <p:nvPr/>
        </p:nvSpPr>
        <p:spPr>
          <a:xfrm>
            <a:off x="5030993" y="1775012"/>
            <a:ext cx="2130014" cy="1325562"/>
          </a:xfrm>
          <a:prstGeom prst="roundRect">
            <a:avLst/>
          </a:prstGeom>
          <a:solidFill>
            <a:srgbClr val="10E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t>Bank</a:t>
            </a:r>
          </a:p>
        </p:txBody>
      </p:sp>
      <p:sp>
        <p:nvSpPr>
          <p:cNvPr id="9" name="Rounded Rectangle 8">
            <a:extLst>
              <a:ext uri="{FF2B5EF4-FFF2-40B4-BE49-F238E27FC236}">
                <a16:creationId xmlns:a16="http://schemas.microsoft.com/office/drawing/2014/main" id="{80FD2CE1-BA94-176F-D9FB-48861933E016}"/>
              </a:ext>
            </a:extLst>
          </p:cNvPr>
          <p:cNvSpPr/>
          <p:nvPr/>
        </p:nvSpPr>
        <p:spPr>
          <a:xfrm>
            <a:off x="8953949" y="1775012"/>
            <a:ext cx="2130014" cy="1325562"/>
          </a:xfrm>
          <a:prstGeom prst="roundRect">
            <a:avLst/>
          </a:prstGeom>
          <a:solidFill>
            <a:srgbClr val="10E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t>loaners</a:t>
            </a:r>
          </a:p>
        </p:txBody>
      </p:sp>
      <p:sp>
        <p:nvSpPr>
          <p:cNvPr id="10" name="Rounded Rectangle 9">
            <a:extLst>
              <a:ext uri="{FF2B5EF4-FFF2-40B4-BE49-F238E27FC236}">
                <a16:creationId xmlns:a16="http://schemas.microsoft.com/office/drawing/2014/main" id="{A7C73075-510B-2D91-C007-FE36A9F632DF}"/>
              </a:ext>
            </a:extLst>
          </p:cNvPr>
          <p:cNvSpPr/>
          <p:nvPr/>
        </p:nvSpPr>
        <p:spPr>
          <a:xfrm>
            <a:off x="1108037" y="4810462"/>
            <a:ext cx="2130014" cy="1325562"/>
          </a:xfrm>
          <a:prstGeom prst="roundRect">
            <a:avLst/>
          </a:prstGeom>
          <a:solidFill>
            <a:srgbClr val="10E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t>borrower</a:t>
            </a:r>
          </a:p>
        </p:txBody>
      </p:sp>
      <p:sp>
        <p:nvSpPr>
          <p:cNvPr id="11" name="Rounded Rectangle 10">
            <a:extLst>
              <a:ext uri="{FF2B5EF4-FFF2-40B4-BE49-F238E27FC236}">
                <a16:creationId xmlns:a16="http://schemas.microsoft.com/office/drawing/2014/main" id="{EA28F638-3352-C2E3-4E78-ABB47CE62652}"/>
              </a:ext>
            </a:extLst>
          </p:cNvPr>
          <p:cNvSpPr/>
          <p:nvPr/>
        </p:nvSpPr>
        <p:spPr>
          <a:xfrm>
            <a:off x="5030993" y="4810462"/>
            <a:ext cx="2130014" cy="1325562"/>
          </a:xfrm>
          <a:prstGeom prst="roundRect">
            <a:avLst/>
          </a:prstGeom>
          <a:solidFill>
            <a:srgbClr val="10E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t>merchant</a:t>
            </a:r>
          </a:p>
        </p:txBody>
      </p:sp>
      <p:sp>
        <p:nvSpPr>
          <p:cNvPr id="12" name="Rounded Rectangle 11">
            <a:extLst>
              <a:ext uri="{FF2B5EF4-FFF2-40B4-BE49-F238E27FC236}">
                <a16:creationId xmlns:a16="http://schemas.microsoft.com/office/drawing/2014/main" id="{89EAA7C0-3644-DC8B-4624-C54B1A2099D5}"/>
              </a:ext>
            </a:extLst>
          </p:cNvPr>
          <p:cNvSpPr/>
          <p:nvPr/>
        </p:nvSpPr>
        <p:spPr>
          <a:xfrm>
            <a:off x="8953949" y="4810462"/>
            <a:ext cx="2130014" cy="1325562"/>
          </a:xfrm>
          <a:prstGeom prst="roundRect">
            <a:avLst/>
          </a:prstGeom>
          <a:solidFill>
            <a:srgbClr val="10EC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dirty="0"/>
              <a:t>etc</a:t>
            </a:r>
          </a:p>
        </p:txBody>
      </p:sp>
      <p:sp>
        <p:nvSpPr>
          <p:cNvPr id="20" name="Notched Right Arrow 19">
            <a:extLst>
              <a:ext uri="{FF2B5EF4-FFF2-40B4-BE49-F238E27FC236}">
                <a16:creationId xmlns:a16="http://schemas.microsoft.com/office/drawing/2014/main" id="{BD9F1087-D8A9-EF53-22C1-B7E74119B212}"/>
              </a:ext>
            </a:extLst>
          </p:cNvPr>
          <p:cNvSpPr/>
          <p:nvPr/>
        </p:nvSpPr>
        <p:spPr>
          <a:xfrm>
            <a:off x="3413759" y="2323910"/>
            <a:ext cx="1441525" cy="337681"/>
          </a:xfrm>
          <a:prstGeom prst="notchedRightArrow">
            <a:avLst/>
          </a:prstGeom>
          <a:solidFill>
            <a:srgbClr val="1895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1" name="Notched Right Arrow 20">
            <a:extLst>
              <a:ext uri="{FF2B5EF4-FFF2-40B4-BE49-F238E27FC236}">
                <a16:creationId xmlns:a16="http://schemas.microsoft.com/office/drawing/2014/main" id="{079AC5F3-F083-8F6C-687E-0CBE840214A1}"/>
              </a:ext>
            </a:extLst>
          </p:cNvPr>
          <p:cNvSpPr/>
          <p:nvPr/>
        </p:nvSpPr>
        <p:spPr>
          <a:xfrm>
            <a:off x="7401260" y="2323910"/>
            <a:ext cx="1441525" cy="337681"/>
          </a:xfrm>
          <a:prstGeom prst="notchedRightArrow">
            <a:avLst/>
          </a:prstGeom>
          <a:solidFill>
            <a:srgbClr val="1895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2" name="Notched Right Arrow 21">
            <a:extLst>
              <a:ext uri="{FF2B5EF4-FFF2-40B4-BE49-F238E27FC236}">
                <a16:creationId xmlns:a16="http://schemas.microsoft.com/office/drawing/2014/main" id="{13FCB2B3-FA0B-033D-D5AC-D6D5D33228C8}"/>
              </a:ext>
            </a:extLst>
          </p:cNvPr>
          <p:cNvSpPr/>
          <p:nvPr/>
        </p:nvSpPr>
        <p:spPr>
          <a:xfrm>
            <a:off x="3413758" y="5287050"/>
            <a:ext cx="1441525" cy="337681"/>
          </a:xfrm>
          <a:prstGeom prst="notchedRightArrow">
            <a:avLst/>
          </a:prstGeom>
          <a:solidFill>
            <a:srgbClr val="1895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Notched Right Arrow 22">
            <a:extLst>
              <a:ext uri="{FF2B5EF4-FFF2-40B4-BE49-F238E27FC236}">
                <a16:creationId xmlns:a16="http://schemas.microsoft.com/office/drawing/2014/main" id="{F352761F-25C4-9B8B-C39A-4406A3A5E83E}"/>
              </a:ext>
            </a:extLst>
          </p:cNvPr>
          <p:cNvSpPr/>
          <p:nvPr/>
        </p:nvSpPr>
        <p:spPr>
          <a:xfrm>
            <a:off x="7336713" y="5287050"/>
            <a:ext cx="1441525" cy="337681"/>
          </a:xfrm>
          <a:prstGeom prst="notchedRightArrow">
            <a:avLst/>
          </a:prstGeom>
          <a:solidFill>
            <a:srgbClr val="1895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cxnSp>
        <p:nvCxnSpPr>
          <p:cNvPr id="27" name="Elbow Connector 26">
            <a:extLst>
              <a:ext uri="{FF2B5EF4-FFF2-40B4-BE49-F238E27FC236}">
                <a16:creationId xmlns:a16="http://schemas.microsoft.com/office/drawing/2014/main" id="{FF11C895-5063-9D72-98F9-FDA3CE83EC49}"/>
              </a:ext>
            </a:extLst>
          </p:cNvPr>
          <p:cNvCxnSpPr>
            <a:cxnSpLocks/>
          </p:cNvCxnSpPr>
          <p:nvPr/>
        </p:nvCxnSpPr>
        <p:spPr>
          <a:xfrm rot="5400000">
            <a:off x="5241056" y="51364"/>
            <a:ext cx="1709888" cy="7845912"/>
          </a:xfrm>
          <a:prstGeom prst="bentConnector3">
            <a:avLst>
              <a:gd name="adj1" fmla="val 50000"/>
            </a:avLst>
          </a:prstGeom>
          <a:ln w="76200" cap="flat" cmpd="sng" algn="ctr">
            <a:solidFill>
              <a:srgbClr val="18957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1901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42998B-7A33-9987-DB7E-32C07647F31E}"/>
              </a:ext>
            </a:extLst>
          </p:cNvPr>
          <p:cNvSpPr/>
          <p:nvPr/>
        </p:nvSpPr>
        <p:spPr>
          <a:xfrm>
            <a:off x="0" y="0"/>
            <a:ext cx="12192000" cy="6858000"/>
          </a:xfrm>
          <a:prstGeom prst="rect">
            <a:avLst/>
          </a:prstGeom>
          <a:solidFill>
            <a:srgbClr val="3253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dirty="0"/>
          </a:p>
        </p:txBody>
      </p:sp>
      <p:sp>
        <p:nvSpPr>
          <p:cNvPr id="4" name="TextBox 3">
            <a:extLst>
              <a:ext uri="{FF2B5EF4-FFF2-40B4-BE49-F238E27FC236}">
                <a16:creationId xmlns:a16="http://schemas.microsoft.com/office/drawing/2014/main" id="{BB595D98-133B-1B0A-C5A2-8F11F73A961B}"/>
              </a:ext>
            </a:extLst>
          </p:cNvPr>
          <p:cNvSpPr txBox="1"/>
          <p:nvPr/>
        </p:nvSpPr>
        <p:spPr>
          <a:xfrm>
            <a:off x="552228" y="711957"/>
            <a:ext cx="3894268" cy="523220"/>
          </a:xfrm>
          <a:prstGeom prst="rect">
            <a:avLst/>
          </a:prstGeom>
          <a:solidFill>
            <a:srgbClr val="1142C0"/>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T" sz="2800" dirty="0">
                <a:solidFill>
                  <a:schemeClr val="bg1"/>
                </a:solidFill>
              </a:rPr>
              <a:t>ADVANTAGES</a:t>
            </a:r>
          </a:p>
        </p:txBody>
      </p:sp>
      <p:sp>
        <p:nvSpPr>
          <p:cNvPr id="5" name="TextBox 4">
            <a:extLst>
              <a:ext uri="{FF2B5EF4-FFF2-40B4-BE49-F238E27FC236}">
                <a16:creationId xmlns:a16="http://schemas.microsoft.com/office/drawing/2014/main" id="{3F5DFB78-B3D6-7573-51E9-D531AD35D1F1}"/>
              </a:ext>
            </a:extLst>
          </p:cNvPr>
          <p:cNvSpPr txBox="1"/>
          <p:nvPr/>
        </p:nvSpPr>
        <p:spPr>
          <a:xfrm>
            <a:off x="4830184" y="846282"/>
            <a:ext cx="2861534" cy="369332"/>
          </a:xfrm>
          <a:prstGeom prst="rect">
            <a:avLst/>
          </a:prstGeom>
          <a:solidFill>
            <a:srgbClr val="006CBB"/>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T" dirty="0">
                <a:solidFill>
                  <a:schemeClr val="bg1"/>
                </a:solidFill>
              </a:rPr>
              <a:t>AND</a:t>
            </a:r>
          </a:p>
        </p:txBody>
      </p:sp>
      <p:sp>
        <p:nvSpPr>
          <p:cNvPr id="6" name="TextBox 5">
            <a:extLst>
              <a:ext uri="{FF2B5EF4-FFF2-40B4-BE49-F238E27FC236}">
                <a16:creationId xmlns:a16="http://schemas.microsoft.com/office/drawing/2014/main" id="{0F2EC18A-D2FB-1110-A4EB-3E4D27872ED5}"/>
              </a:ext>
            </a:extLst>
          </p:cNvPr>
          <p:cNvSpPr txBox="1"/>
          <p:nvPr/>
        </p:nvSpPr>
        <p:spPr>
          <a:xfrm>
            <a:off x="8075406" y="692394"/>
            <a:ext cx="3564366" cy="523220"/>
          </a:xfrm>
          <a:prstGeom prst="rect">
            <a:avLst/>
          </a:prstGeom>
          <a:solidFill>
            <a:srgbClr val="3253CA"/>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T" sz="2800" dirty="0">
                <a:solidFill>
                  <a:schemeClr val="bg1"/>
                </a:solidFill>
              </a:rPr>
              <a:t>DISADVANTAGES</a:t>
            </a:r>
          </a:p>
        </p:txBody>
      </p:sp>
      <p:sp>
        <p:nvSpPr>
          <p:cNvPr id="8" name="TextBox 7">
            <a:extLst>
              <a:ext uri="{FF2B5EF4-FFF2-40B4-BE49-F238E27FC236}">
                <a16:creationId xmlns:a16="http://schemas.microsoft.com/office/drawing/2014/main" id="{104EA831-B9D6-A7B8-248B-AA995D894110}"/>
              </a:ext>
            </a:extLst>
          </p:cNvPr>
          <p:cNvSpPr txBox="1"/>
          <p:nvPr/>
        </p:nvSpPr>
        <p:spPr>
          <a:xfrm>
            <a:off x="552228" y="1495313"/>
            <a:ext cx="3894268" cy="3970318"/>
          </a:xfrm>
          <a:prstGeom prst="rect">
            <a:avLst/>
          </a:prstGeom>
          <a:noFill/>
        </p:spPr>
        <p:txBody>
          <a:bodyPr wrap="square" rtlCol="0">
            <a:spAutoFit/>
          </a:bodyPr>
          <a:lstStyle/>
          <a:p>
            <a:pPr marL="285750" indent="-285750">
              <a:buFont typeface="Wingdings" pitchFamily="2" charset="2"/>
              <a:buChar char="v"/>
            </a:pPr>
            <a:r>
              <a:rPr lang="en-IT" dirty="0"/>
              <a:t>Correct Usage of loans</a:t>
            </a:r>
          </a:p>
          <a:p>
            <a:pPr marL="285750" indent="-285750">
              <a:buFont typeface="Wingdings" pitchFamily="2" charset="2"/>
              <a:buChar char="v"/>
            </a:pPr>
            <a:endParaRPr lang="en-IT" dirty="0"/>
          </a:p>
          <a:p>
            <a:pPr marL="285750" indent="-285750">
              <a:buFont typeface="Wingdings" pitchFamily="2" charset="2"/>
              <a:buChar char="v"/>
            </a:pPr>
            <a:r>
              <a:rPr lang="en-IT" dirty="0"/>
              <a:t>No counterfieting</a:t>
            </a:r>
          </a:p>
          <a:p>
            <a:pPr marL="285750" indent="-285750">
              <a:buFont typeface="Wingdings" pitchFamily="2" charset="2"/>
              <a:buChar char="v"/>
            </a:pPr>
            <a:endParaRPr lang="en-IT" dirty="0"/>
          </a:p>
          <a:p>
            <a:pPr marL="285750" indent="-285750">
              <a:buFont typeface="Wingdings" pitchFamily="2" charset="2"/>
              <a:buChar char="v"/>
            </a:pPr>
            <a:r>
              <a:rPr lang="en-GB" dirty="0"/>
              <a:t>N</a:t>
            </a:r>
            <a:r>
              <a:rPr lang="en-IT" dirty="0"/>
              <a:t>o illegal uses of money</a:t>
            </a:r>
          </a:p>
          <a:p>
            <a:pPr marL="285750" indent="-285750">
              <a:buFont typeface="Wingdings" pitchFamily="2" charset="2"/>
              <a:buChar char="v"/>
            </a:pPr>
            <a:endParaRPr lang="en-IT" dirty="0"/>
          </a:p>
          <a:p>
            <a:pPr marL="285750" indent="-285750">
              <a:buFont typeface="Wingdings" pitchFamily="2" charset="2"/>
              <a:buChar char="v"/>
            </a:pPr>
            <a:r>
              <a:rPr lang="en-IT" dirty="0"/>
              <a:t>Security</a:t>
            </a:r>
          </a:p>
          <a:p>
            <a:pPr marL="285750" indent="-285750">
              <a:buFont typeface="Wingdings" pitchFamily="2" charset="2"/>
              <a:buChar char="v"/>
            </a:pPr>
            <a:endParaRPr lang="en-IT" dirty="0"/>
          </a:p>
          <a:p>
            <a:pPr marL="285750" indent="-285750">
              <a:buFont typeface="Wingdings" pitchFamily="2" charset="2"/>
              <a:buChar char="v"/>
            </a:pPr>
            <a:r>
              <a:rPr lang="en-IT" dirty="0"/>
              <a:t>Purchase tracking</a:t>
            </a:r>
          </a:p>
          <a:p>
            <a:pPr marL="285750" indent="-285750">
              <a:buFont typeface="Wingdings" pitchFamily="2" charset="2"/>
              <a:buChar char="v"/>
            </a:pPr>
            <a:endParaRPr lang="en-IT" dirty="0"/>
          </a:p>
          <a:p>
            <a:pPr marL="285750" indent="-285750">
              <a:buFont typeface="Wingdings" pitchFamily="2" charset="2"/>
              <a:buChar char="v"/>
            </a:pPr>
            <a:r>
              <a:rPr lang="en-IT" dirty="0"/>
              <a:t>Instant transaction</a:t>
            </a:r>
          </a:p>
          <a:p>
            <a:pPr marL="285750" indent="-285750">
              <a:buFont typeface="Wingdings" pitchFamily="2" charset="2"/>
              <a:buChar char="v"/>
            </a:pPr>
            <a:endParaRPr lang="en-IT" dirty="0"/>
          </a:p>
          <a:p>
            <a:pPr marL="285750" indent="-285750">
              <a:buFont typeface="Wingdings" pitchFamily="2" charset="2"/>
              <a:buChar char="v"/>
            </a:pPr>
            <a:r>
              <a:rPr lang="en-IT" dirty="0"/>
              <a:t>Long distance transaction</a:t>
            </a:r>
          </a:p>
          <a:p>
            <a:pPr marL="285750" indent="-285750">
              <a:buFont typeface="Wingdings" pitchFamily="2" charset="2"/>
              <a:buChar char="v"/>
            </a:pPr>
            <a:endParaRPr lang="en-IT" dirty="0"/>
          </a:p>
        </p:txBody>
      </p:sp>
      <p:sp>
        <p:nvSpPr>
          <p:cNvPr id="9" name="TextBox 8">
            <a:extLst>
              <a:ext uri="{FF2B5EF4-FFF2-40B4-BE49-F238E27FC236}">
                <a16:creationId xmlns:a16="http://schemas.microsoft.com/office/drawing/2014/main" id="{F715C4AC-F68A-BC15-91DC-0FD5D1C2639D}"/>
              </a:ext>
            </a:extLst>
          </p:cNvPr>
          <p:cNvSpPr txBox="1"/>
          <p:nvPr/>
        </p:nvSpPr>
        <p:spPr>
          <a:xfrm>
            <a:off x="8075406" y="1602889"/>
            <a:ext cx="3564366" cy="2031325"/>
          </a:xfrm>
          <a:prstGeom prst="rect">
            <a:avLst/>
          </a:prstGeom>
          <a:noFill/>
        </p:spPr>
        <p:txBody>
          <a:bodyPr wrap="square" rtlCol="0">
            <a:spAutoFit/>
          </a:bodyPr>
          <a:lstStyle/>
          <a:p>
            <a:pPr marL="285750" indent="-285750">
              <a:buFont typeface="Wingdings" pitchFamily="2" charset="2"/>
              <a:buChar char="Ø"/>
            </a:pPr>
            <a:r>
              <a:rPr lang="en-GB" dirty="0"/>
              <a:t>N</a:t>
            </a:r>
            <a:r>
              <a:rPr lang="en-IT" dirty="0"/>
              <a:t>eeds to be renewed every new company</a:t>
            </a:r>
          </a:p>
          <a:p>
            <a:pPr marL="285750" indent="-285750">
              <a:buFont typeface="Wingdings" pitchFamily="2" charset="2"/>
              <a:buChar char="Ø"/>
            </a:pPr>
            <a:endParaRPr lang="en-IT" dirty="0"/>
          </a:p>
          <a:p>
            <a:pPr marL="285750" indent="-285750">
              <a:buFont typeface="Wingdings" pitchFamily="2" charset="2"/>
              <a:buChar char="Ø"/>
            </a:pPr>
            <a:r>
              <a:rPr lang="en-IT" dirty="0"/>
              <a:t>More complexity</a:t>
            </a:r>
          </a:p>
          <a:p>
            <a:pPr marL="285750" indent="-285750">
              <a:buFont typeface="Wingdings" pitchFamily="2" charset="2"/>
              <a:buChar char="Ø"/>
            </a:pPr>
            <a:endParaRPr lang="en-IT" dirty="0"/>
          </a:p>
          <a:p>
            <a:pPr marL="285750" indent="-285750">
              <a:buFont typeface="Wingdings" pitchFamily="2" charset="2"/>
              <a:buChar char="Ø"/>
            </a:pPr>
            <a:r>
              <a:rPr lang="en-IT" dirty="0"/>
              <a:t>Risk of security from the main token vault</a:t>
            </a:r>
          </a:p>
        </p:txBody>
      </p:sp>
    </p:spTree>
    <p:extLst>
      <p:ext uri="{BB962C8B-B14F-4D97-AF65-F5344CB8AC3E}">
        <p14:creationId xmlns:p14="http://schemas.microsoft.com/office/powerpoint/2010/main" val="381505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E1AC8F-7E3D-4D5E-60C7-DB3AD6426373}"/>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artisticLineDrawing/>
                    </a14:imgEffect>
                    <a14:imgEffect>
                      <a14:sharpenSoften amount="-50000"/>
                    </a14:imgEffect>
                    <a14:imgEffect>
                      <a14:colorTemperature colorTemp="5900"/>
                    </a14:imgEffect>
                    <a14:imgEffect>
                      <a14:saturation sat="200000"/>
                    </a14:imgEffect>
                  </a14:imgLayer>
                </a14:imgProps>
              </a:ext>
            </a:extLst>
          </a:blip>
          <a:stretch>
            <a:fillRect/>
          </a:stretch>
        </p:blipFill>
        <p:spPr>
          <a:xfrm>
            <a:off x="0" y="-7671"/>
            <a:ext cx="12192000" cy="6873342"/>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7DE3F1E-CB0B-2787-F7FE-9FF7E0A4F20B}"/>
              </a:ext>
            </a:extLst>
          </p:cNvPr>
          <p:cNvSpPr>
            <a:spLocks noGrp="1"/>
          </p:cNvSpPr>
          <p:nvPr>
            <p:ph type="title"/>
          </p:nvPr>
        </p:nvSpPr>
        <p:spPr/>
        <p:txBody>
          <a:bodyPr/>
          <a:lstStyle/>
          <a:p>
            <a:r>
              <a:rPr lang="en-IT" dirty="0">
                <a:latin typeface="Colonna MT" pitchFamily="82" charset="77"/>
              </a:rPr>
              <a:t>Process</a:t>
            </a:r>
          </a:p>
        </p:txBody>
      </p:sp>
      <p:sp>
        <p:nvSpPr>
          <p:cNvPr id="3" name="Content Placeholder 2">
            <a:extLst>
              <a:ext uri="{FF2B5EF4-FFF2-40B4-BE49-F238E27FC236}">
                <a16:creationId xmlns:a16="http://schemas.microsoft.com/office/drawing/2014/main" id="{45DA9A3D-4042-4E8F-D2E6-FC90F1CBBFBD}"/>
              </a:ext>
            </a:extLst>
          </p:cNvPr>
          <p:cNvSpPr>
            <a:spLocks noGrp="1"/>
          </p:cNvSpPr>
          <p:nvPr>
            <p:ph idx="1"/>
          </p:nvPr>
        </p:nvSpPr>
        <p:spPr>
          <a:xfrm>
            <a:off x="458694" y="1691324"/>
            <a:ext cx="11274612" cy="4800916"/>
          </a:xfrm>
        </p:spPr>
        <p:txBody>
          <a:bodyPr>
            <a:normAutofit fontScale="70000" lnSpcReduction="20000"/>
          </a:bodyPr>
          <a:lstStyle/>
          <a:p>
            <a:r>
              <a:rPr lang="en-US" dirty="0">
                <a:latin typeface="Modern Love Caps" pitchFamily="82" charset="0"/>
              </a:rPr>
              <a:t>We are creating a solution for an SME&gt; I want to take a loan from the E Naira Platform</a:t>
            </a:r>
            <a:endParaRPr lang="en-IT" dirty="0">
              <a:latin typeface="Modern Love Caps" pitchFamily="82" charset="0"/>
            </a:endParaRPr>
          </a:p>
          <a:p>
            <a:pPr lvl="0"/>
            <a:r>
              <a:rPr lang="en-US" dirty="0">
                <a:latin typeface="Modern Love Caps" pitchFamily="82" charset="0"/>
              </a:rPr>
              <a:t>I go to loan section</a:t>
            </a:r>
            <a:endParaRPr lang="en-IT" dirty="0">
              <a:latin typeface="Modern Love Caps" pitchFamily="82" charset="0"/>
            </a:endParaRPr>
          </a:p>
          <a:p>
            <a:pPr lvl="0"/>
            <a:r>
              <a:rPr lang="en-US" dirty="0">
                <a:latin typeface="Modern Love Caps" pitchFamily="82" charset="0"/>
              </a:rPr>
              <a:t>I sign up, and fill in the required documents</a:t>
            </a:r>
            <a:endParaRPr lang="en-IT" dirty="0">
              <a:latin typeface="Modern Love Caps" pitchFamily="82" charset="0"/>
            </a:endParaRPr>
          </a:p>
          <a:p>
            <a:pPr lvl="0"/>
            <a:r>
              <a:rPr lang="en-US" dirty="0">
                <a:latin typeface="Modern Love Caps" pitchFamily="82" charset="0"/>
              </a:rPr>
              <a:t>I am also validated properly before getting the token</a:t>
            </a:r>
            <a:endParaRPr lang="en-IT" dirty="0">
              <a:latin typeface="Modern Love Caps" pitchFamily="82" charset="0"/>
            </a:endParaRPr>
          </a:p>
          <a:p>
            <a:pPr lvl="0"/>
            <a:r>
              <a:rPr lang="en-US" dirty="0">
                <a:latin typeface="Modern Love Caps" pitchFamily="82" charset="0"/>
              </a:rPr>
              <a:t>I am then given the token. The token is specific to what I took the loan for, so I cannot use it for something else</a:t>
            </a:r>
            <a:endParaRPr lang="en-IT" dirty="0">
              <a:latin typeface="Modern Love Caps" pitchFamily="82" charset="0"/>
            </a:endParaRPr>
          </a:p>
          <a:p>
            <a:pPr lvl="0"/>
            <a:r>
              <a:rPr lang="en-US" dirty="0">
                <a:latin typeface="Modern Love Caps" pitchFamily="82" charset="0"/>
              </a:rPr>
              <a:t>The people that I purchase materials or resources for also make use of the E Naira since they are also available on that platform, thus I cannot spend the token anywhere else</a:t>
            </a:r>
            <a:endParaRPr lang="en-IT" dirty="0">
              <a:latin typeface="Modern Love Caps" pitchFamily="82" charset="0"/>
            </a:endParaRPr>
          </a:p>
          <a:p>
            <a:pPr lvl="0"/>
            <a:r>
              <a:rPr lang="en-US" dirty="0">
                <a:latin typeface="Modern Love Caps" pitchFamily="82" charset="0"/>
              </a:rPr>
              <a:t>Because of the people involved in the transactions being on the E Naira platform, the lender can keep track of exactly how the money is being spent…</a:t>
            </a:r>
            <a:endParaRPr lang="en-IT" dirty="0">
              <a:latin typeface="Modern Love Caps" pitchFamily="82" charset="0"/>
            </a:endParaRPr>
          </a:p>
          <a:p>
            <a:pPr lvl="0"/>
            <a:r>
              <a:rPr lang="en-US" dirty="0">
                <a:latin typeface="Modern Love Caps" pitchFamily="82" charset="0"/>
              </a:rPr>
              <a:t>Now Imagine I want to commercialize my products and I want to sell them, there is also an option of selling the products using E tokens</a:t>
            </a:r>
            <a:endParaRPr lang="en-IT" dirty="0">
              <a:latin typeface="Modern Love Caps" pitchFamily="82" charset="0"/>
            </a:endParaRPr>
          </a:p>
          <a:p>
            <a:pPr lvl="0"/>
            <a:r>
              <a:rPr lang="en-US" dirty="0">
                <a:latin typeface="Modern Love Caps" pitchFamily="82" charset="0"/>
              </a:rPr>
              <a:t>The E – token applies to the LENDER – the SME -- &amp; -- THE CONSUMERS</a:t>
            </a:r>
            <a:endParaRPr lang="en-IT" dirty="0">
              <a:latin typeface="Modern Love Caps" pitchFamily="82" charset="0"/>
            </a:endParaRPr>
          </a:p>
          <a:p>
            <a:endParaRPr lang="en-IT" dirty="0"/>
          </a:p>
        </p:txBody>
      </p:sp>
    </p:spTree>
    <p:extLst>
      <p:ext uri="{BB962C8B-B14F-4D97-AF65-F5344CB8AC3E}">
        <p14:creationId xmlns:p14="http://schemas.microsoft.com/office/powerpoint/2010/main" val="387032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A334B07-D5C6-4161-8116-1BD388246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844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oup 26">
            <a:extLst>
              <a:ext uri="{FF2B5EF4-FFF2-40B4-BE49-F238E27FC236}">
                <a16:creationId xmlns:a16="http://schemas.microsoft.com/office/drawing/2014/main" id="{5DF80CB5-0AEE-4559-A91D-A385802EFB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28" name="Picture 27">
              <a:extLst>
                <a:ext uri="{FF2B5EF4-FFF2-40B4-BE49-F238E27FC236}">
                  <a16:creationId xmlns:a16="http://schemas.microsoft.com/office/drawing/2014/main" id="{442895D0-1075-432D-8C07-DABC834B1A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9" name="Picture 28">
              <a:extLst>
                <a:ext uri="{FF2B5EF4-FFF2-40B4-BE49-F238E27FC236}">
                  <a16:creationId xmlns:a16="http://schemas.microsoft.com/office/drawing/2014/main" id="{BF454F08-4337-4A73-90C3-180868086E6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70B981E4-4503-D4DB-D92E-B6A86D302BED}"/>
              </a:ext>
            </a:extLst>
          </p:cNvPr>
          <p:cNvSpPr>
            <a:spLocks noGrp="1"/>
          </p:cNvSpPr>
          <p:nvPr>
            <p:ph type="title"/>
          </p:nvPr>
        </p:nvSpPr>
        <p:spPr>
          <a:xfrm>
            <a:off x="838201" y="559813"/>
            <a:ext cx="4876800" cy="5577934"/>
          </a:xfrm>
        </p:spPr>
        <p:txBody>
          <a:bodyPr>
            <a:normAutofit/>
          </a:bodyPr>
          <a:lstStyle/>
          <a:p>
            <a:r>
              <a:rPr lang="en-IT">
                <a:solidFill>
                  <a:srgbClr val="FFFFFF"/>
                </a:solidFill>
              </a:rPr>
              <a:t>Prespective usage</a:t>
            </a:r>
          </a:p>
        </p:txBody>
      </p:sp>
      <p:graphicFrame>
        <p:nvGraphicFramePr>
          <p:cNvPr id="17" name="Content Placeholder 2">
            <a:extLst>
              <a:ext uri="{FF2B5EF4-FFF2-40B4-BE49-F238E27FC236}">
                <a16:creationId xmlns:a16="http://schemas.microsoft.com/office/drawing/2014/main" id="{A974C69B-2C02-69CD-97EF-56258657B6D4}"/>
              </a:ext>
            </a:extLst>
          </p:cNvPr>
          <p:cNvGraphicFramePr>
            <a:graphicFrameLocks noGrp="1"/>
          </p:cNvGraphicFramePr>
          <p:nvPr>
            <p:ph idx="1"/>
            <p:extLst>
              <p:ext uri="{D42A27DB-BD31-4B8C-83A1-F6EECF244321}">
                <p14:modId xmlns:p14="http://schemas.microsoft.com/office/powerpoint/2010/main" val="818416148"/>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3785242"/>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117</TotalTime>
  <Words>457</Words>
  <Application>Microsoft Macintosh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Arial</vt:lpstr>
      <vt:lpstr>Avenir Next LT Pro</vt:lpstr>
      <vt:lpstr>AvenirNext LT Pro Medium</vt:lpstr>
      <vt:lpstr>Braggadocio</vt:lpstr>
      <vt:lpstr>Colonna MT</vt:lpstr>
      <vt:lpstr>Modern Love Caps</vt:lpstr>
      <vt:lpstr>Modern Love Grunge</vt:lpstr>
      <vt:lpstr>Sabon Next LT</vt:lpstr>
      <vt:lpstr>Wingdings</vt:lpstr>
      <vt:lpstr>Zapfino</vt:lpstr>
      <vt:lpstr>DappledVTI</vt:lpstr>
      <vt:lpstr>E-naira e-tokens</vt:lpstr>
      <vt:lpstr>Used case</vt:lpstr>
      <vt:lpstr>Supply chain</vt:lpstr>
      <vt:lpstr>PowerPoint Presentation</vt:lpstr>
      <vt:lpstr>Process</vt:lpstr>
      <vt:lpstr>Prespective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E-naira e-tokens</dc:title>
  <dc:creator>Usman Nakakana</dc:creator>
  <cp:lastModifiedBy>Usman Nakakana</cp:lastModifiedBy>
  <cp:revision>1</cp:revision>
  <dcterms:created xsi:type="dcterms:W3CDTF">2022-08-07T20:35:53Z</dcterms:created>
  <dcterms:modified xsi:type="dcterms:W3CDTF">2022-08-07T22:33:07Z</dcterms:modified>
</cp:coreProperties>
</file>