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1" r:id="rId5"/>
    <p:sldId id="259" r:id="rId6"/>
    <p:sldId id="260" r:id="rId7"/>
    <p:sldId id="262" r:id="rId8"/>
    <p:sldId id="264"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2E084A-76AF-482E-B244-C88DB5024AF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160963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2E084A-76AF-482E-B244-C88DB5024AF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871115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2E084A-76AF-482E-B244-C88DB5024AF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CCA2C1-A5CC-470D-9641-25A13FF14BA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3575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32E084A-76AF-482E-B244-C88DB5024AF4}"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594789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32E084A-76AF-482E-B244-C88DB5024AF4}"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CCA2C1-A5CC-470D-9641-25A13FF14BA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61969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32E084A-76AF-482E-B244-C88DB5024AF4}"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3492464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2E084A-76AF-482E-B244-C88DB5024AF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174545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2E084A-76AF-482E-B244-C88DB5024AF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417445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2E084A-76AF-482E-B244-C88DB5024AF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1344986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2E084A-76AF-482E-B244-C88DB5024AF4}"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98126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2E084A-76AF-482E-B244-C88DB5024AF4}"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129056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2E084A-76AF-482E-B244-C88DB5024AF4}" type="datetimeFigureOut">
              <a:rPr lang="en-US" smtClean="0"/>
              <a:t>8/15/2024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837817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2E084A-76AF-482E-B244-C88DB5024AF4}" type="datetimeFigureOut">
              <a:rPr lang="en-US" smtClean="0"/>
              <a:t>8/15/2024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1071426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E084A-76AF-482E-B244-C88DB5024AF4}" type="datetimeFigureOut">
              <a:rPr lang="en-US" smtClean="0"/>
              <a:t>8/15/2024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41482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E084A-76AF-482E-B244-C88DB5024AF4}"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8536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E084A-76AF-482E-B244-C88DB5024AF4}"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BCCA2C1-A5CC-470D-9641-25A13FF14BA2}" type="slidenum">
              <a:rPr lang="en-US" smtClean="0"/>
              <a:t>‹#›</a:t>
            </a:fld>
            <a:endParaRPr lang="en-US"/>
          </a:p>
        </p:txBody>
      </p:sp>
    </p:spTree>
    <p:extLst>
      <p:ext uri="{BB962C8B-B14F-4D97-AF65-F5344CB8AC3E}">
        <p14:creationId xmlns:p14="http://schemas.microsoft.com/office/powerpoint/2010/main" val="249339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32E084A-76AF-482E-B244-C88DB5024AF4}" type="datetimeFigureOut">
              <a:rPr lang="en-US" smtClean="0"/>
              <a:t>8/15/2024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BCCA2C1-A5CC-470D-9641-25A13FF14BA2}" type="slidenum">
              <a:rPr lang="en-US" smtClean="0"/>
              <a:t>‹#›</a:t>
            </a:fld>
            <a:endParaRPr lang="en-US"/>
          </a:p>
        </p:txBody>
      </p:sp>
    </p:spTree>
    <p:extLst>
      <p:ext uri="{BB962C8B-B14F-4D97-AF65-F5344CB8AC3E}">
        <p14:creationId xmlns:p14="http://schemas.microsoft.com/office/powerpoint/2010/main" val="201153297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FASHION-FORWARD MALL</a:t>
            </a:r>
            <a:endParaRPr lang="en-US" dirty="0"/>
          </a:p>
        </p:txBody>
      </p:sp>
      <p:sp>
        <p:nvSpPr>
          <p:cNvPr id="3" name="Subtitle 2"/>
          <p:cNvSpPr>
            <a:spLocks noGrp="1"/>
          </p:cNvSpPr>
          <p:nvPr>
            <p:ph type="subTitle" idx="1"/>
          </p:nvPr>
        </p:nvSpPr>
        <p:spPr>
          <a:xfrm>
            <a:off x="2589213" y="4777379"/>
            <a:ext cx="8915399" cy="501203"/>
          </a:xfrm>
        </p:spPr>
        <p:txBody>
          <a:bodyPr>
            <a:normAutofit lnSpcReduction="10000"/>
          </a:bodyPr>
          <a:lstStyle/>
          <a:p>
            <a:r>
              <a:rPr lang="en-US" sz="2800" dirty="0" smtClean="0">
                <a:solidFill>
                  <a:schemeClr val="tx1"/>
                </a:solidFill>
              </a:rPr>
              <a:t>PERFORMANCE ANALYSIS </a:t>
            </a:r>
            <a:endParaRPr lang="en-US" sz="2800" dirty="0">
              <a:solidFill>
                <a:schemeClr val="tx1"/>
              </a:solidFill>
            </a:endParaRPr>
          </a:p>
        </p:txBody>
      </p:sp>
      <p:sp>
        <p:nvSpPr>
          <p:cNvPr id="4" name="Subtitle 2"/>
          <p:cNvSpPr txBox="1">
            <a:spLocks/>
          </p:cNvSpPr>
          <p:nvPr/>
        </p:nvSpPr>
        <p:spPr>
          <a:xfrm>
            <a:off x="2589213" y="5187474"/>
            <a:ext cx="8915399" cy="50120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r"/>
            <a:r>
              <a:rPr lang="en-US" i="1" dirty="0" err="1" smtClean="0">
                <a:solidFill>
                  <a:schemeClr val="bg2">
                    <a:lumMod val="25000"/>
                  </a:schemeClr>
                </a:solidFill>
              </a:rPr>
              <a:t>Ezeh</a:t>
            </a:r>
            <a:r>
              <a:rPr lang="en-US" i="1" dirty="0" smtClean="0">
                <a:solidFill>
                  <a:schemeClr val="bg2">
                    <a:lumMod val="25000"/>
                  </a:schemeClr>
                </a:solidFill>
              </a:rPr>
              <a:t> Confidence </a:t>
            </a:r>
            <a:r>
              <a:rPr lang="en-US" i="1" dirty="0" err="1" smtClean="0">
                <a:solidFill>
                  <a:schemeClr val="bg2">
                    <a:lumMod val="25000"/>
                  </a:schemeClr>
                </a:solidFill>
              </a:rPr>
              <a:t>Adaeze</a:t>
            </a:r>
            <a:endParaRPr lang="en-US" i="1" dirty="0">
              <a:solidFill>
                <a:schemeClr val="bg2">
                  <a:lumMod val="25000"/>
                </a:schemeClr>
              </a:solidFill>
            </a:endParaRPr>
          </a:p>
        </p:txBody>
      </p:sp>
    </p:spTree>
    <p:extLst>
      <p:ext uri="{BB962C8B-B14F-4D97-AF65-F5344CB8AC3E}">
        <p14:creationId xmlns:p14="http://schemas.microsoft.com/office/powerpoint/2010/main" val="363457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154" y="2336532"/>
            <a:ext cx="8911687" cy="1280890"/>
          </a:xfrm>
        </p:spPr>
        <p:txBody>
          <a:bodyPr>
            <a:normAutofit/>
          </a:bodyPr>
          <a:lstStyle/>
          <a:p>
            <a:r>
              <a:rPr lang="en-US" sz="7200" i="1" dirty="0" smtClean="0"/>
              <a:t>THANK YOU</a:t>
            </a:r>
            <a:endParaRPr lang="en-US" sz="7200" i="1" dirty="0"/>
          </a:p>
        </p:txBody>
      </p:sp>
    </p:spTree>
    <p:extLst>
      <p:ext uri="{BB962C8B-B14F-4D97-AF65-F5344CB8AC3E}">
        <p14:creationId xmlns:p14="http://schemas.microsoft.com/office/powerpoint/2010/main" val="447412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TABLE OF CONTENT</a:t>
            </a:r>
            <a:endParaRPr lang="en-US" b="1" dirty="0"/>
          </a:p>
        </p:txBody>
      </p:sp>
      <p:sp>
        <p:nvSpPr>
          <p:cNvPr id="3" name="Content Placeholder 2"/>
          <p:cNvSpPr>
            <a:spLocks noGrp="1"/>
          </p:cNvSpPr>
          <p:nvPr>
            <p:ph idx="1"/>
          </p:nvPr>
        </p:nvSpPr>
        <p:spPr/>
        <p:txBody>
          <a:bodyPr>
            <a:normAutofit/>
          </a:bodyPr>
          <a:lstStyle/>
          <a:p>
            <a:r>
              <a:rPr lang="en-US" sz="2800" dirty="0" smtClean="0">
                <a:solidFill>
                  <a:schemeClr val="tx1"/>
                </a:solidFill>
              </a:rPr>
              <a:t>Company Description</a:t>
            </a:r>
          </a:p>
          <a:p>
            <a:r>
              <a:rPr lang="en-US" sz="2800" dirty="0" smtClean="0">
                <a:solidFill>
                  <a:schemeClr val="tx1"/>
                </a:solidFill>
              </a:rPr>
              <a:t>Problem Statement</a:t>
            </a:r>
          </a:p>
          <a:p>
            <a:r>
              <a:rPr lang="en-US" sz="2800" dirty="0" smtClean="0">
                <a:solidFill>
                  <a:schemeClr val="tx1"/>
                </a:solidFill>
              </a:rPr>
              <a:t>Process</a:t>
            </a:r>
          </a:p>
          <a:p>
            <a:r>
              <a:rPr lang="en-US" sz="2800" dirty="0" smtClean="0">
                <a:solidFill>
                  <a:schemeClr val="tx1"/>
                </a:solidFill>
              </a:rPr>
              <a:t>Dashboard</a:t>
            </a:r>
          </a:p>
          <a:p>
            <a:r>
              <a:rPr lang="en-US" sz="2800" dirty="0" smtClean="0">
                <a:solidFill>
                  <a:schemeClr val="tx1"/>
                </a:solidFill>
              </a:rPr>
              <a:t>Insights</a:t>
            </a:r>
          </a:p>
          <a:p>
            <a:r>
              <a:rPr lang="en-US" sz="2800" dirty="0" smtClean="0">
                <a:solidFill>
                  <a:schemeClr val="tx1"/>
                </a:solidFill>
              </a:rPr>
              <a:t>Recommendations</a:t>
            </a:r>
            <a:endParaRPr lang="en-US" sz="2800" dirty="0">
              <a:solidFill>
                <a:schemeClr val="tx1"/>
              </a:solidFill>
            </a:endParaRPr>
          </a:p>
        </p:txBody>
      </p:sp>
    </p:spTree>
    <p:extLst>
      <p:ext uri="{BB962C8B-B14F-4D97-AF65-F5344CB8AC3E}">
        <p14:creationId xmlns:p14="http://schemas.microsoft.com/office/powerpoint/2010/main" val="118615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914" y="474480"/>
            <a:ext cx="8911687" cy="1280890"/>
          </a:xfrm>
        </p:spPr>
        <p:txBody>
          <a:bodyPr/>
          <a:lstStyle/>
          <a:p>
            <a:pPr algn="ctr"/>
            <a:r>
              <a:rPr lang="en-US" b="1" dirty="0" smtClean="0"/>
              <a:t>COMPANY DESCRIPTION</a:t>
            </a:r>
            <a:endParaRPr lang="en-US" b="1" dirty="0"/>
          </a:p>
        </p:txBody>
      </p:sp>
      <p:sp>
        <p:nvSpPr>
          <p:cNvPr id="3" name="Content Placeholder 2"/>
          <p:cNvSpPr>
            <a:spLocks noGrp="1"/>
          </p:cNvSpPr>
          <p:nvPr>
            <p:ph idx="1"/>
          </p:nvPr>
        </p:nvSpPr>
        <p:spPr>
          <a:xfrm>
            <a:off x="2193914" y="1920240"/>
            <a:ext cx="8911687" cy="3990982"/>
          </a:xfrm>
        </p:spPr>
        <p:txBody>
          <a:bodyPr>
            <a:normAutofit/>
          </a:bodyPr>
          <a:lstStyle/>
          <a:p>
            <a:pPr marL="0" indent="0" algn="just">
              <a:buNone/>
            </a:pPr>
            <a:r>
              <a:rPr lang="en-US" dirty="0">
                <a:solidFill>
                  <a:schemeClr val="tx1"/>
                </a:solidFill>
              </a:rPr>
              <a:t>Fashion Forward Mall is a top shopping spot in the city, offering a variety of fashionable clothing, electronics, and lifestyle products. </a:t>
            </a:r>
            <a:r>
              <a:rPr lang="en-US" dirty="0" smtClean="0">
                <a:solidFill>
                  <a:schemeClr val="tx1"/>
                </a:solidFill>
              </a:rPr>
              <a:t>The mall </a:t>
            </a:r>
            <a:r>
              <a:rPr lang="en-US" dirty="0">
                <a:solidFill>
                  <a:schemeClr val="tx1"/>
                </a:solidFill>
              </a:rPr>
              <a:t>is designed to give shoppers a great experience, with a focus on style and convenience. </a:t>
            </a:r>
            <a:r>
              <a:rPr lang="en-US" dirty="0" smtClean="0">
                <a:solidFill>
                  <a:schemeClr val="tx1"/>
                </a:solidFill>
              </a:rPr>
              <a:t>They have </a:t>
            </a:r>
            <a:r>
              <a:rPr lang="en-US" dirty="0">
                <a:solidFill>
                  <a:schemeClr val="tx1"/>
                </a:solidFill>
              </a:rPr>
              <a:t>a wide range of stores, including popular Apparel and Electronics shops, known for their large selections and friendly </a:t>
            </a:r>
            <a:r>
              <a:rPr lang="en-US" dirty="0" smtClean="0">
                <a:solidFill>
                  <a:schemeClr val="tx1"/>
                </a:solidFill>
              </a:rPr>
              <a:t>service.</a:t>
            </a:r>
          </a:p>
          <a:p>
            <a:pPr marL="0" indent="0" algn="just">
              <a:buNone/>
            </a:pPr>
            <a:r>
              <a:rPr lang="en-US" dirty="0" smtClean="0">
                <a:solidFill>
                  <a:schemeClr val="tx1"/>
                </a:solidFill>
              </a:rPr>
              <a:t>Fashion Forward Mall </a:t>
            </a:r>
            <a:r>
              <a:rPr lang="en-US" dirty="0">
                <a:solidFill>
                  <a:schemeClr val="tx1"/>
                </a:solidFill>
              </a:rPr>
              <a:t>aims to attract a lot of visitors and turn them into loyal customers. With modern facilities, plus dining and entertainment options, it's a place where everyone can find something they love</a:t>
            </a:r>
            <a:r>
              <a:rPr lang="en-US" dirty="0" smtClean="0">
                <a:solidFill>
                  <a:schemeClr val="tx1"/>
                </a:solidFill>
              </a:rPr>
              <a:t>.</a:t>
            </a:r>
          </a:p>
          <a:p>
            <a:pPr marL="0" indent="0" algn="just">
              <a:buNone/>
            </a:pPr>
            <a:r>
              <a:rPr lang="en-US" dirty="0" smtClean="0">
                <a:solidFill>
                  <a:schemeClr val="tx1"/>
                </a:solidFill>
              </a:rPr>
              <a:t>However</a:t>
            </a:r>
            <a:r>
              <a:rPr lang="en-US" dirty="0">
                <a:solidFill>
                  <a:schemeClr val="tx1"/>
                </a:solidFill>
              </a:rPr>
              <a:t>, recent reviews show that </a:t>
            </a:r>
            <a:r>
              <a:rPr lang="en-US" dirty="0" smtClean="0">
                <a:solidFill>
                  <a:schemeClr val="tx1"/>
                </a:solidFill>
              </a:rPr>
              <a:t>their marketing </a:t>
            </a:r>
            <a:r>
              <a:rPr lang="en-US" dirty="0">
                <a:solidFill>
                  <a:schemeClr val="tx1"/>
                </a:solidFill>
              </a:rPr>
              <a:t>and promotions might not be as effective as </a:t>
            </a:r>
            <a:r>
              <a:rPr lang="en-US" dirty="0" smtClean="0">
                <a:solidFill>
                  <a:schemeClr val="tx1"/>
                </a:solidFill>
              </a:rPr>
              <a:t>they’d </a:t>
            </a:r>
            <a:r>
              <a:rPr lang="en-US" dirty="0">
                <a:solidFill>
                  <a:schemeClr val="tx1"/>
                </a:solidFill>
              </a:rPr>
              <a:t>like. </a:t>
            </a:r>
            <a:r>
              <a:rPr lang="en-US" dirty="0" smtClean="0">
                <a:solidFill>
                  <a:schemeClr val="tx1"/>
                </a:solidFill>
              </a:rPr>
              <a:t>They’re </a:t>
            </a:r>
            <a:r>
              <a:rPr lang="en-US" dirty="0">
                <a:solidFill>
                  <a:schemeClr val="tx1"/>
                </a:solidFill>
              </a:rPr>
              <a:t>dedicated to improving </a:t>
            </a:r>
            <a:r>
              <a:rPr lang="en-US" dirty="0" smtClean="0">
                <a:solidFill>
                  <a:schemeClr val="tx1"/>
                </a:solidFill>
              </a:rPr>
              <a:t>their strategies</a:t>
            </a:r>
            <a:r>
              <a:rPr lang="en-US" dirty="0">
                <a:solidFill>
                  <a:schemeClr val="tx1"/>
                </a:solidFill>
              </a:rPr>
              <a:t>, making </a:t>
            </a:r>
            <a:r>
              <a:rPr lang="en-US" dirty="0" smtClean="0">
                <a:solidFill>
                  <a:schemeClr val="tx1"/>
                </a:solidFill>
              </a:rPr>
              <a:t>their stores </a:t>
            </a:r>
            <a:r>
              <a:rPr lang="en-US" dirty="0">
                <a:solidFill>
                  <a:schemeClr val="tx1"/>
                </a:solidFill>
              </a:rPr>
              <a:t>run smoothly, and engaging better with </a:t>
            </a:r>
            <a:r>
              <a:rPr lang="en-US" dirty="0" smtClean="0">
                <a:solidFill>
                  <a:schemeClr val="tx1"/>
                </a:solidFill>
              </a:rPr>
              <a:t>their customers </a:t>
            </a:r>
            <a:r>
              <a:rPr lang="en-US" dirty="0">
                <a:solidFill>
                  <a:schemeClr val="tx1"/>
                </a:solidFill>
              </a:rPr>
              <a:t>to keep growing and ensuring everyone leaves happy.</a:t>
            </a:r>
          </a:p>
        </p:txBody>
      </p:sp>
    </p:spTree>
    <p:extLst>
      <p:ext uri="{BB962C8B-B14F-4D97-AF65-F5344CB8AC3E}">
        <p14:creationId xmlns:p14="http://schemas.microsoft.com/office/powerpoint/2010/main" val="311443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914" y="474480"/>
            <a:ext cx="8911687" cy="1280890"/>
          </a:xfrm>
        </p:spPr>
        <p:txBody>
          <a:bodyPr/>
          <a:lstStyle/>
          <a:p>
            <a:pPr algn="ctr"/>
            <a:r>
              <a:rPr lang="en-US" b="1" dirty="0" smtClean="0"/>
              <a:t>PROBLEM STATEMENT</a:t>
            </a:r>
            <a:endParaRPr lang="en-US" b="1" dirty="0"/>
          </a:p>
        </p:txBody>
      </p:sp>
      <p:sp>
        <p:nvSpPr>
          <p:cNvPr id="3" name="Content Placeholder 2"/>
          <p:cNvSpPr>
            <a:spLocks noGrp="1"/>
          </p:cNvSpPr>
          <p:nvPr>
            <p:ph idx="1"/>
          </p:nvPr>
        </p:nvSpPr>
        <p:spPr>
          <a:xfrm>
            <a:off x="2193914" y="1920240"/>
            <a:ext cx="8911687" cy="3990982"/>
          </a:xfrm>
        </p:spPr>
        <p:txBody>
          <a:bodyPr>
            <a:normAutofit fontScale="92500" lnSpcReduction="10000"/>
          </a:bodyPr>
          <a:lstStyle/>
          <a:p>
            <a:pPr marL="0" indent="0" algn="just">
              <a:buNone/>
            </a:pPr>
            <a:r>
              <a:rPr lang="en-US" dirty="0">
                <a:solidFill>
                  <a:schemeClr val="tx1"/>
                </a:solidFill>
              </a:rPr>
              <a:t>Fashion Forward Mall has observed fluctuating foot traffic and inconsistent sales patterns across its various stores. The mall management wants to understand the factors driving these fluctuations to enhance customer experience and optimize store performance. Key objectives include identifying peak shopping times, understanding customer preferences, and determining the impact of marketing campaigns and store promotions on sales</a:t>
            </a:r>
            <a:r>
              <a:rPr lang="en-US" dirty="0" smtClean="0">
                <a:solidFill>
                  <a:schemeClr val="tx1"/>
                </a:solidFill>
              </a:rPr>
              <a:t>.</a:t>
            </a:r>
          </a:p>
          <a:p>
            <a:pPr marL="0" indent="0">
              <a:buNone/>
            </a:pPr>
            <a:r>
              <a:rPr lang="en-US" dirty="0" smtClean="0">
                <a:solidFill>
                  <a:schemeClr val="tx1"/>
                </a:solidFill>
              </a:rPr>
              <a:t>Objective:</a:t>
            </a:r>
          </a:p>
          <a:p>
            <a:r>
              <a:rPr lang="en-US" dirty="0" smtClean="0">
                <a:solidFill>
                  <a:schemeClr val="tx1"/>
                </a:solidFill>
              </a:rPr>
              <a:t>Analyze </a:t>
            </a:r>
            <a:r>
              <a:rPr lang="en-US" dirty="0">
                <a:solidFill>
                  <a:schemeClr val="tx1"/>
                </a:solidFill>
              </a:rPr>
              <a:t>foot traffic patterns to identify peak shopping hours and days</a:t>
            </a:r>
            <a:r>
              <a:rPr lang="en-US" dirty="0" smtClean="0">
                <a:solidFill>
                  <a:schemeClr val="tx1"/>
                </a:solidFill>
              </a:rPr>
              <a:t>.</a:t>
            </a:r>
          </a:p>
          <a:p>
            <a:r>
              <a:rPr lang="en-US" dirty="0" smtClean="0">
                <a:solidFill>
                  <a:schemeClr val="tx1"/>
                </a:solidFill>
              </a:rPr>
              <a:t>Determine </a:t>
            </a:r>
            <a:r>
              <a:rPr lang="en-US" dirty="0">
                <a:solidFill>
                  <a:schemeClr val="tx1"/>
                </a:solidFill>
              </a:rPr>
              <a:t>customer preferences in terms of store types (e.g., apparel, electronics, food</a:t>
            </a:r>
            <a:r>
              <a:rPr lang="en-US" dirty="0" smtClean="0">
                <a:solidFill>
                  <a:schemeClr val="tx1"/>
                </a:solidFill>
              </a:rPr>
              <a:t>).</a:t>
            </a:r>
          </a:p>
          <a:p>
            <a:r>
              <a:rPr lang="en-US" dirty="0" smtClean="0">
                <a:solidFill>
                  <a:schemeClr val="tx1"/>
                </a:solidFill>
              </a:rPr>
              <a:t>Evaluate </a:t>
            </a:r>
            <a:r>
              <a:rPr lang="en-US" dirty="0">
                <a:solidFill>
                  <a:schemeClr val="tx1"/>
                </a:solidFill>
              </a:rPr>
              <a:t>the effectiveness of marketing campaigns and promotions on sales</a:t>
            </a:r>
            <a:r>
              <a:rPr lang="en-US" dirty="0" smtClean="0">
                <a:solidFill>
                  <a:schemeClr val="tx1"/>
                </a:solidFill>
              </a:rPr>
              <a:t>.</a:t>
            </a:r>
          </a:p>
          <a:p>
            <a:r>
              <a:rPr lang="en-US" dirty="0" smtClean="0">
                <a:solidFill>
                  <a:schemeClr val="tx1"/>
                </a:solidFill>
              </a:rPr>
              <a:t>Provide </a:t>
            </a:r>
            <a:r>
              <a:rPr lang="en-US" dirty="0">
                <a:solidFill>
                  <a:schemeClr val="tx1"/>
                </a:solidFill>
              </a:rPr>
              <a:t>actionable insights to improve customer experience and boost overall sales.</a:t>
            </a:r>
          </a:p>
        </p:txBody>
      </p:sp>
    </p:spTree>
    <p:extLst>
      <p:ext uri="{BB962C8B-B14F-4D97-AF65-F5344CB8AC3E}">
        <p14:creationId xmlns:p14="http://schemas.microsoft.com/office/powerpoint/2010/main" val="376164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PROCESS</a:t>
            </a:r>
            <a:endParaRPr lang="en-US" b="1" dirty="0"/>
          </a:p>
        </p:txBody>
      </p:sp>
      <p:sp>
        <p:nvSpPr>
          <p:cNvPr id="3" name="Content Placeholder 2"/>
          <p:cNvSpPr>
            <a:spLocks noGrp="1"/>
          </p:cNvSpPr>
          <p:nvPr>
            <p:ph idx="1"/>
          </p:nvPr>
        </p:nvSpPr>
        <p:spPr>
          <a:xfrm>
            <a:off x="2589212" y="2033848"/>
            <a:ext cx="8915400" cy="3859876"/>
          </a:xfrm>
        </p:spPr>
        <p:txBody>
          <a:bodyPr>
            <a:noAutofit/>
          </a:bodyPr>
          <a:lstStyle/>
          <a:p>
            <a:r>
              <a:rPr lang="en-US" sz="2300" dirty="0" smtClean="0">
                <a:solidFill>
                  <a:schemeClr val="tx1"/>
                </a:solidFill>
              </a:rPr>
              <a:t>Data Collection</a:t>
            </a:r>
          </a:p>
          <a:p>
            <a:r>
              <a:rPr lang="en-US" sz="2300" dirty="0" smtClean="0">
                <a:solidFill>
                  <a:schemeClr val="tx1"/>
                </a:solidFill>
              </a:rPr>
              <a:t>Data Description</a:t>
            </a:r>
          </a:p>
          <a:p>
            <a:r>
              <a:rPr lang="en-US" sz="2300" dirty="0" smtClean="0">
                <a:solidFill>
                  <a:schemeClr val="tx1"/>
                </a:solidFill>
              </a:rPr>
              <a:t>Data Cleaning</a:t>
            </a:r>
          </a:p>
          <a:p>
            <a:r>
              <a:rPr lang="en-US" sz="2300" dirty="0" smtClean="0">
                <a:solidFill>
                  <a:schemeClr val="tx1"/>
                </a:solidFill>
              </a:rPr>
              <a:t>Data Modelling </a:t>
            </a:r>
          </a:p>
          <a:p>
            <a:r>
              <a:rPr lang="en-US" sz="2300" dirty="0" smtClean="0">
                <a:solidFill>
                  <a:schemeClr val="tx1"/>
                </a:solidFill>
              </a:rPr>
              <a:t>Data Analysis</a:t>
            </a:r>
          </a:p>
          <a:p>
            <a:r>
              <a:rPr lang="en-US" sz="2300" dirty="0" smtClean="0">
                <a:solidFill>
                  <a:schemeClr val="tx1"/>
                </a:solidFill>
              </a:rPr>
              <a:t>Data Visualization</a:t>
            </a:r>
          </a:p>
          <a:p>
            <a:r>
              <a:rPr lang="en-US" sz="2300" dirty="0" smtClean="0">
                <a:solidFill>
                  <a:schemeClr val="tx1"/>
                </a:solidFill>
              </a:rPr>
              <a:t>Insights</a:t>
            </a:r>
          </a:p>
          <a:p>
            <a:r>
              <a:rPr lang="en-US" sz="2300" dirty="0" smtClean="0">
                <a:solidFill>
                  <a:schemeClr val="tx1"/>
                </a:solidFill>
              </a:rPr>
              <a:t>Recommendations</a:t>
            </a:r>
            <a:endParaRPr lang="en-US" sz="2300" dirty="0">
              <a:solidFill>
                <a:schemeClr val="tx1"/>
              </a:solidFill>
            </a:endParaRPr>
          </a:p>
        </p:txBody>
      </p:sp>
    </p:spTree>
    <p:extLst>
      <p:ext uri="{BB962C8B-B14F-4D97-AF65-F5344CB8AC3E}">
        <p14:creationId xmlns:p14="http://schemas.microsoft.com/office/powerpoint/2010/main" val="2442311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3773" y="624110"/>
            <a:ext cx="9100840" cy="639425"/>
          </a:xfrm>
        </p:spPr>
        <p:txBody>
          <a:bodyPr>
            <a:normAutofit fontScale="90000"/>
          </a:bodyPr>
          <a:lstStyle/>
          <a:p>
            <a:pPr algn="ctr"/>
            <a:r>
              <a:rPr lang="en-US" b="1" dirty="0" smtClean="0"/>
              <a:t>DASHBOARD (Overview)</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3772" y="1321724"/>
            <a:ext cx="9100841" cy="4921134"/>
          </a:xfrm>
        </p:spPr>
      </p:pic>
    </p:spTree>
    <p:extLst>
      <p:ext uri="{BB962C8B-B14F-4D97-AF65-F5344CB8AC3E}">
        <p14:creationId xmlns:p14="http://schemas.microsoft.com/office/powerpoint/2010/main" val="2414049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3765" y="624110"/>
            <a:ext cx="9120848" cy="639425"/>
          </a:xfrm>
        </p:spPr>
        <p:txBody>
          <a:bodyPr>
            <a:normAutofit fontScale="90000"/>
          </a:bodyPr>
          <a:lstStyle/>
          <a:p>
            <a:pPr algn="ctr"/>
            <a:r>
              <a:rPr lang="en-US" b="1" dirty="0" smtClean="0"/>
              <a:t>DASHBOARD (Customers)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3763" y="1321724"/>
            <a:ext cx="9120849" cy="4921134"/>
          </a:xfrm>
        </p:spPr>
      </p:pic>
    </p:spTree>
    <p:extLst>
      <p:ext uri="{BB962C8B-B14F-4D97-AF65-F5344CB8AC3E}">
        <p14:creationId xmlns:p14="http://schemas.microsoft.com/office/powerpoint/2010/main" val="127037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3765" y="624110"/>
            <a:ext cx="9120848" cy="639425"/>
          </a:xfrm>
        </p:spPr>
        <p:txBody>
          <a:bodyPr>
            <a:normAutofit fontScale="90000"/>
          </a:bodyPr>
          <a:lstStyle/>
          <a:p>
            <a:pPr algn="ctr"/>
            <a:r>
              <a:rPr lang="en-US" b="1" dirty="0" smtClean="0"/>
              <a:t>INSIGHTS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3763" y="1507349"/>
            <a:ext cx="9120849" cy="4549883"/>
          </a:xfrm>
        </p:spPr>
      </p:pic>
    </p:spTree>
    <p:extLst>
      <p:ext uri="{BB962C8B-B14F-4D97-AF65-F5344CB8AC3E}">
        <p14:creationId xmlns:p14="http://schemas.microsoft.com/office/powerpoint/2010/main" val="4097183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7490"/>
          </a:xfrm>
        </p:spPr>
        <p:txBody>
          <a:bodyPr/>
          <a:lstStyle/>
          <a:p>
            <a:pPr algn="ctr"/>
            <a:r>
              <a:rPr lang="en-US" b="1" dirty="0" smtClean="0"/>
              <a:t>RECOMMENDATIONS</a:t>
            </a:r>
            <a:endParaRPr lang="en-US" b="1" dirty="0"/>
          </a:p>
        </p:txBody>
      </p:sp>
      <p:sp>
        <p:nvSpPr>
          <p:cNvPr id="3" name="Content Placeholder 2"/>
          <p:cNvSpPr>
            <a:spLocks noGrp="1"/>
          </p:cNvSpPr>
          <p:nvPr>
            <p:ph idx="1"/>
          </p:nvPr>
        </p:nvSpPr>
        <p:spPr>
          <a:xfrm>
            <a:off x="2592925" y="1587731"/>
            <a:ext cx="8915400" cy="4522124"/>
          </a:xfrm>
        </p:spPr>
        <p:txBody>
          <a:bodyPr>
            <a:noAutofit/>
          </a:bodyPr>
          <a:lstStyle/>
          <a:p>
            <a:r>
              <a:rPr lang="en-US" b="1" dirty="0"/>
              <a:t>Reevaluate marketing and promotional strategies</a:t>
            </a:r>
            <a:r>
              <a:rPr lang="en-US" dirty="0"/>
              <a:t> or explore alternative methods to boost their effectiveness. </a:t>
            </a:r>
            <a:endParaRPr lang="en-US" dirty="0"/>
          </a:p>
          <a:p>
            <a:r>
              <a:rPr lang="en-US" dirty="0"/>
              <a:t>Focus on optimizing operations and staffing for peak times (e.g., 6:00 PM) and days (e.g., Friday). Conversely, develop strategies to boost performance on lower-performing days like Tuesday.</a:t>
            </a:r>
            <a:endParaRPr lang="en-US" dirty="0"/>
          </a:p>
          <a:p>
            <a:r>
              <a:rPr lang="en-US" dirty="0"/>
              <a:t>Since the apparel store outperforms others, </a:t>
            </a:r>
            <a:r>
              <a:rPr lang="en-US" b="1" dirty="0"/>
              <a:t>understanding and leveraging its successful strategies could be beneficial</a:t>
            </a:r>
            <a:r>
              <a:rPr lang="en-US" dirty="0"/>
              <a:t>. Replicate its foot traffic-driving techniques across other stores. </a:t>
            </a:r>
            <a:endParaRPr lang="en-US" dirty="0"/>
          </a:p>
          <a:p>
            <a:r>
              <a:rPr lang="en-US" dirty="0"/>
              <a:t>The strong daily correlation suggests that </a:t>
            </a:r>
            <a:r>
              <a:rPr lang="en-US" b="1" dirty="0"/>
              <a:t>increasing foot traffic remains crucial</a:t>
            </a:r>
            <a:r>
              <a:rPr lang="en-US" dirty="0"/>
              <a:t>. Enhance strategies to </a:t>
            </a:r>
            <a:r>
              <a:rPr lang="en-US" b="1" dirty="0"/>
              <a:t>attract more customers</a:t>
            </a:r>
            <a:r>
              <a:rPr lang="en-US" dirty="0"/>
              <a:t> throughout the day and week </a:t>
            </a:r>
            <a:r>
              <a:rPr lang="en-US" b="1" dirty="0"/>
              <a:t>to maximize revenue</a:t>
            </a:r>
            <a:r>
              <a:rPr lang="en-US" dirty="0"/>
              <a:t>.</a:t>
            </a:r>
            <a:endParaRPr lang="en-US" dirty="0"/>
          </a:p>
          <a:p>
            <a:r>
              <a:rPr lang="en-US" dirty="0"/>
              <a:t>Leverage high-performing months (e.g., May) to drive sales and optimize inventory and marketing efforts. Address challenges in months with lower performance</a:t>
            </a:r>
            <a:r>
              <a:rPr lang="en-US" dirty="0" smtClean="0"/>
              <a:t>.</a:t>
            </a:r>
            <a:r>
              <a:rPr lang="en-US" sz="1600" dirty="0"/>
              <a:t/>
            </a:r>
            <a:br>
              <a:rPr lang="en-US" sz="1600" dirty="0"/>
            </a:br>
            <a:endParaRPr lang="en-US" sz="1600" dirty="0">
              <a:solidFill>
                <a:schemeClr val="tx1"/>
              </a:solidFill>
            </a:endParaRPr>
          </a:p>
        </p:txBody>
      </p:sp>
    </p:spTree>
    <p:extLst>
      <p:ext uri="{BB962C8B-B14F-4D97-AF65-F5344CB8AC3E}">
        <p14:creationId xmlns:p14="http://schemas.microsoft.com/office/powerpoint/2010/main" val="1857019105"/>
      </p:ext>
    </p:extLst>
  </p:cSld>
  <p:clrMapOvr>
    <a:masterClrMapping/>
  </p:clrMapOvr>
</p:sld>
</file>

<file path=ppt/theme/theme1.xml><?xml version="1.0" encoding="utf-8"?>
<a:theme xmlns:a="http://schemas.openxmlformats.org/drawingml/2006/main" name="Wisp">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120</TotalTime>
  <Words>446</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FASHION-FORWARD MALL</vt:lpstr>
      <vt:lpstr>TABLE OF CONTENT</vt:lpstr>
      <vt:lpstr>COMPANY DESCRIPTION</vt:lpstr>
      <vt:lpstr>PROBLEM STATEMENT</vt:lpstr>
      <vt:lpstr>PROCESS</vt:lpstr>
      <vt:lpstr>DASHBOARD (Overview)</vt:lpstr>
      <vt:lpstr>DASHBOARD (Customers)</vt:lpstr>
      <vt:lpstr>INSIGHTS</vt:lpstr>
      <vt:lpstr>RECOMMENDATIONS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FASHION-FORWARD MALL</dc:title>
  <dc:creator>zaphora global</dc:creator>
  <cp:lastModifiedBy>zaphora global</cp:lastModifiedBy>
  <cp:revision>7</cp:revision>
  <dcterms:created xsi:type="dcterms:W3CDTF">2024-08-15T08:22:10Z</dcterms:created>
  <dcterms:modified xsi:type="dcterms:W3CDTF">2024-08-15T10:23:04Z</dcterms:modified>
</cp:coreProperties>
</file>