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58" r:id="rId3"/>
    <p:sldId id="260" r:id="rId4"/>
    <p:sldId id="261" r:id="rId5"/>
    <p:sldId id="262" r:id="rId6"/>
    <p:sldId id="263" r:id="rId7"/>
    <p:sldId id="264" r:id="rId8"/>
    <p:sldId id="265" r:id="rId9"/>
    <p:sldId id="269"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smtClean="0"/>
            <a:t>Problem Statement</a:t>
          </a:r>
          <a:endParaRPr lang="en-US" dirty="0"/>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dirty="0"/>
            <a:t>01</a:t>
          </a:r>
        </a:p>
      </dgm:t>
    </dgm:pt>
    <dgm:pt modelId="{53742231-981F-480A-940F-203EC2F7423F}">
      <dgm:prSet/>
      <dgm:spPr/>
      <dgm:t>
        <a:bodyPr/>
        <a:lstStyle/>
        <a:p>
          <a:pPr>
            <a:defRPr cap="all"/>
          </a:pPr>
          <a:r>
            <a:rPr lang="en-US" dirty="0" smtClean="0"/>
            <a:t>Process</a:t>
          </a:r>
          <a:endParaRPr lang="en-US" dirty="0"/>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dirty="0"/>
            <a:t>02</a:t>
          </a:r>
        </a:p>
      </dgm:t>
    </dgm:pt>
    <dgm:pt modelId="{9EF41CC5-EF3B-4A6D-8229-3F1333EADFB3}">
      <dgm:prSet/>
      <dgm:spPr/>
      <dgm:t>
        <a:bodyPr/>
        <a:lstStyle/>
        <a:p>
          <a:pPr>
            <a:defRPr cap="all"/>
          </a:pPr>
          <a:r>
            <a:rPr lang="en-US" dirty="0" smtClean="0"/>
            <a:t>Dashboard</a:t>
          </a:r>
          <a:endParaRPr lang="en-US" dirty="0"/>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dirty="0" smtClean="0"/>
            <a:t>03</a:t>
          </a:r>
          <a:endParaRPr lang="en-US" dirty="0"/>
        </a:p>
      </dgm:t>
    </dgm:pt>
    <dgm:pt modelId="{0D01912A-0159-4106-AE2E-0914B8085530}">
      <dgm:prSet/>
      <dgm:spPr/>
      <dgm:t>
        <a:bodyPr/>
        <a:lstStyle/>
        <a:p>
          <a:r>
            <a:rPr lang="en-US" dirty="0" smtClean="0"/>
            <a:t>INSIGHTS</a:t>
          </a:r>
          <a:endParaRPr lang="en-US" dirty="0"/>
        </a:p>
      </dgm:t>
    </dgm:pt>
    <dgm:pt modelId="{7F5FE381-BCC1-46A3-9BA6-7FB59C3F2828}" type="parTrans" cxnId="{CF8BA802-10DD-4709-B5CC-7C6D262599E7}">
      <dgm:prSet/>
      <dgm:spPr/>
      <dgm:t>
        <a:bodyPr/>
        <a:lstStyle/>
        <a:p>
          <a:endParaRPr lang="en-US"/>
        </a:p>
      </dgm:t>
    </dgm:pt>
    <dgm:pt modelId="{9F15D2E0-F6C6-415A-9242-1E66508D576B}" type="sibTrans" cxnId="{CF8BA802-10DD-4709-B5CC-7C6D262599E7}">
      <dgm:prSet phldrT="03" phldr="0"/>
      <dgm:spPr/>
      <dgm:t>
        <a:bodyPr/>
        <a:lstStyle/>
        <a:p>
          <a:r>
            <a:rPr lang="en-US" dirty="0" smtClean="0"/>
            <a:t>04</a:t>
          </a:r>
          <a:endParaRPr lang="en-US" dirty="0"/>
        </a:p>
      </dgm:t>
    </dgm:pt>
    <dgm:pt modelId="{B3F94CF6-248D-4000-BB4F-69BC8821C87D}">
      <dgm:prSet/>
      <dgm:spPr/>
      <dgm:t>
        <a:bodyPr/>
        <a:lstStyle/>
        <a:p>
          <a:r>
            <a:rPr lang="en-US" dirty="0" smtClean="0"/>
            <a:t>RECOMMENDATIONS</a:t>
          </a:r>
          <a:endParaRPr lang="en-US" dirty="0"/>
        </a:p>
      </dgm:t>
    </dgm:pt>
    <dgm:pt modelId="{FAEC863E-FF57-4E92-8F84-CCE2B4B056F0}" type="parTrans" cxnId="{FE958AA8-0D92-4573-BBE2-FE50F6138118}">
      <dgm:prSet/>
      <dgm:spPr/>
      <dgm:t>
        <a:bodyPr/>
        <a:lstStyle/>
        <a:p>
          <a:endParaRPr lang="en-US"/>
        </a:p>
      </dgm:t>
    </dgm:pt>
    <dgm:pt modelId="{8849A690-96E9-495B-B82C-9C8BCF0860B2}" type="sibTrans" cxnId="{FE958AA8-0D92-4573-BBE2-FE50F6138118}">
      <dgm:prSet phldrT="03" phldr="0"/>
      <dgm:spPr/>
      <dgm:t>
        <a:bodyPr/>
        <a:lstStyle/>
        <a:p>
          <a:r>
            <a:rPr lang="en-US" dirty="0" smtClean="0"/>
            <a:t>06</a:t>
          </a:r>
          <a:endParaRPr lang="en-US" dirty="0"/>
        </a:p>
      </dgm:t>
    </dgm:pt>
    <dgm:pt modelId="{579698BD-D232-4926-8D7B-29A69B90858B}" type="pres">
      <dgm:prSet presAssocID="{8AA20905-3954-474B-A606-562BCA026DC1}" presName="Name0" presStyleCnt="0">
        <dgm:presLayoutVars>
          <dgm:animLvl val="lvl"/>
          <dgm:resizeHandles val="exact"/>
        </dgm:presLayoutVars>
      </dgm:prSet>
      <dgm:spPr/>
      <dgm:t>
        <a:bodyPr/>
        <a:lstStyle/>
        <a:p>
          <a:endParaRPr lang="en-US"/>
        </a:p>
      </dgm:t>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5"/>
      <dgm:spPr/>
      <dgm:t>
        <a:bodyPr/>
        <a:lstStyle/>
        <a:p>
          <a:endParaRPr lang="en-US"/>
        </a:p>
      </dgm:t>
    </dgm:pt>
    <dgm:pt modelId="{BBA91679-4684-4A04-8AEB-03038C78A75C}" type="pres">
      <dgm:prSet presAssocID="{9C64CC83-643C-4E12-8F97-BC19DC031190}" presName="sibTransNodeRect" presStyleLbl="alignNode1" presStyleIdx="0" presStyleCnt="5">
        <dgm:presLayoutVars>
          <dgm:chMax val="0"/>
          <dgm:bulletEnabled val="1"/>
        </dgm:presLayoutVars>
      </dgm:prSet>
      <dgm:spPr/>
      <dgm:t>
        <a:bodyPr/>
        <a:lstStyle/>
        <a:p>
          <a:endParaRPr lang="en-US"/>
        </a:p>
      </dgm:t>
    </dgm:pt>
    <dgm:pt modelId="{5F398AEE-BC0F-4F30-99FA-92D67A176C2D}" type="pres">
      <dgm:prSet presAssocID="{DC13AB6D-DEA2-4CBB-AC69-1EF1A6AD1512}" presName="nodeRect" presStyleLbl="alignNode1" presStyleIdx="0" presStyleCnt="5">
        <dgm:presLayoutVars>
          <dgm:bulletEnabled val="1"/>
        </dgm:presLayoutVars>
      </dgm:prSet>
      <dgm:spPr/>
      <dgm:t>
        <a:bodyPr/>
        <a:lstStyle/>
        <a:p>
          <a:endParaRPr lang="en-US"/>
        </a:p>
      </dgm:t>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5"/>
      <dgm:spPr/>
      <dgm:t>
        <a:bodyPr/>
        <a:lstStyle/>
        <a:p>
          <a:endParaRPr lang="en-US"/>
        </a:p>
      </dgm:t>
    </dgm:pt>
    <dgm:pt modelId="{975C752B-C37A-4BA6-A3AE-2202A141404A}" type="pres">
      <dgm:prSet presAssocID="{EF449C32-A7AE-4099-9E9B-9E2F736A89CE}" presName="sibTransNodeRect" presStyleLbl="alignNode1" presStyleIdx="1" presStyleCnt="5">
        <dgm:presLayoutVars>
          <dgm:chMax val="0"/>
          <dgm:bulletEnabled val="1"/>
        </dgm:presLayoutVars>
      </dgm:prSet>
      <dgm:spPr/>
      <dgm:t>
        <a:bodyPr/>
        <a:lstStyle/>
        <a:p>
          <a:endParaRPr lang="en-US"/>
        </a:p>
      </dgm:t>
    </dgm:pt>
    <dgm:pt modelId="{C5BDCA19-B754-421E-A6CC-628F80FC74CB}" type="pres">
      <dgm:prSet presAssocID="{53742231-981F-480A-940F-203EC2F7423F}" presName="nodeRect" presStyleLbl="alignNode1" presStyleIdx="1" presStyleCnt="5">
        <dgm:presLayoutVars>
          <dgm:bulletEnabled val="1"/>
        </dgm:presLayoutVars>
      </dgm:prSet>
      <dgm:spPr/>
      <dgm:t>
        <a:bodyPr/>
        <a:lstStyle/>
        <a:p>
          <a:endParaRPr lang="en-US"/>
        </a:p>
      </dgm:t>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5"/>
      <dgm:spPr/>
      <dgm:t>
        <a:bodyPr/>
        <a:lstStyle/>
        <a:p>
          <a:endParaRPr lang="en-US"/>
        </a:p>
      </dgm:t>
    </dgm:pt>
    <dgm:pt modelId="{E20811D6-E5D4-4C9E-AABF-9E0E1902CA2C}" type="pres">
      <dgm:prSet presAssocID="{98E6DD7C-B953-4119-9F64-9914E467ECBF}" presName="sibTransNodeRect" presStyleLbl="alignNode1" presStyleIdx="2" presStyleCnt="5">
        <dgm:presLayoutVars>
          <dgm:chMax val="0"/>
          <dgm:bulletEnabled val="1"/>
        </dgm:presLayoutVars>
      </dgm:prSet>
      <dgm:spPr/>
      <dgm:t>
        <a:bodyPr/>
        <a:lstStyle/>
        <a:p>
          <a:endParaRPr lang="en-US"/>
        </a:p>
      </dgm:t>
    </dgm:pt>
    <dgm:pt modelId="{67D48337-9200-42EF-A956-8FC92E9B78D2}" type="pres">
      <dgm:prSet presAssocID="{9EF41CC5-EF3B-4A6D-8229-3F1333EADFB3}" presName="nodeRect" presStyleLbl="alignNode1" presStyleIdx="2" presStyleCnt="5">
        <dgm:presLayoutVars>
          <dgm:bulletEnabled val="1"/>
        </dgm:presLayoutVars>
      </dgm:prSet>
      <dgm:spPr/>
      <dgm:t>
        <a:bodyPr/>
        <a:lstStyle/>
        <a:p>
          <a:endParaRPr lang="en-US"/>
        </a:p>
      </dgm:t>
    </dgm:pt>
    <dgm:pt modelId="{487C7E2F-B774-4C37-9688-85ABC6EC3591}" type="pres">
      <dgm:prSet presAssocID="{98E6DD7C-B953-4119-9F64-9914E467ECBF}" presName="sibTrans" presStyleCnt="0"/>
      <dgm:spPr/>
    </dgm:pt>
    <dgm:pt modelId="{42CD5364-46D6-4221-B5D2-5719A855BAE4}" type="pres">
      <dgm:prSet presAssocID="{0D01912A-0159-4106-AE2E-0914B8085530}" presName="compositeNode" presStyleCnt="0">
        <dgm:presLayoutVars>
          <dgm:bulletEnabled val="1"/>
        </dgm:presLayoutVars>
      </dgm:prSet>
      <dgm:spPr/>
    </dgm:pt>
    <dgm:pt modelId="{26679D1C-474F-4222-93B6-CF0E803BB6B2}" type="pres">
      <dgm:prSet presAssocID="{0D01912A-0159-4106-AE2E-0914B8085530}" presName="bgRect" presStyleLbl="alignNode1" presStyleIdx="3" presStyleCnt="5"/>
      <dgm:spPr/>
      <dgm:t>
        <a:bodyPr/>
        <a:lstStyle/>
        <a:p>
          <a:endParaRPr lang="en-US"/>
        </a:p>
      </dgm:t>
    </dgm:pt>
    <dgm:pt modelId="{F5B0B840-CEEC-45C4-BC52-3087B4E1A15F}" type="pres">
      <dgm:prSet presAssocID="{9F15D2E0-F6C6-415A-9242-1E66508D576B}" presName="sibTransNodeRect" presStyleLbl="alignNode1" presStyleIdx="3" presStyleCnt="5">
        <dgm:presLayoutVars>
          <dgm:chMax val="0"/>
          <dgm:bulletEnabled val="1"/>
        </dgm:presLayoutVars>
      </dgm:prSet>
      <dgm:spPr/>
      <dgm:t>
        <a:bodyPr/>
        <a:lstStyle/>
        <a:p>
          <a:endParaRPr lang="en-US"/>
        </a:p>
      </dgm:t>
    </dgm:pt>
    <dgm:pt modelId="{276ACF00-C291-4BED-9AE2-805000FE1BEC}" type="pres">
      <dgm:prSet presAssocID="{0D01912A-0159-4106-AE2E-0914B8085530}" presName="nodeRect" presStyleLbl="alignNode1" presStyleIdx="3" presStyleCnt="5">
        <dgm:presLayoutVars>
          <dgm:bulletEnabled val="1"/>
        </dgm:presLayoutVars>
      </dgm:prSet>
      <dgm:spPr/>
      <dgm:t>
        <a:bodyPr/>
        <a:lstStyle/>
        <a:p>
          <a:endParaRPr lang="en-US"/>
        </a:p>
      </dgm:t>
    </dgm:pt>
    <dgm:pt modelId="{E02C36ED-A3C7-4F5C-8C78-B87208E1E2BF}" type="pres">
      <dgm:prSet presAssocID="{9F15D2E0-F6C6-415A-9242-1E66508D576B}" presName="sibTrans" presStyleCnt="0"/>
      <dgm:spPr/>
    </dgm:pt>
    <dgm:pt modelId="{22B08046-08D6-4DB7-B43E-64604AFA5939}" type="pres">
      <dgm:prSet presAssocID="{B3F94CF6-248D-4000-BB4F-69BC8821C87D}" presName="compositeNode" presStyleCnt="0">
        <dgm:presLayoutVars>
          <dgm:bulletEnabled val="1"/>
        </dgm:presLayoutVars>
      </dgm:prSet>
      <dgm:spPr/>
    </dgm:pt>
    <dgm:pt modelId="{A3ACD15D-2159-4DD9-B51C-52CBDC44A3A0}" type="pres">
      <dgm:prSet presAssocID="{B3F94CF6-248D-4000-BB4F-69BC8821C87D}" presName="bgRect" presStyleLbl="alignNode1" presStyleIdx="4" presStyleCnt="5"/>
      <dgm:spPr/>
    </dgm:pt>
    <dgm:pt modelId="{570DF3E4-F00E-4979-BBFD-33A7B3D3C724}" type="pres">
      <dgm:prSet presAssocID="{8849A690-96E9-495B-B82C-9C8BCF0860B2}" presName="sibTransNodeRect" presStyleLbl="alignNode1" presStyleIdx="4" presStyleCnt="5">
        <dgm:presLayoutVars>
          <dgm:chMax val="0"/>
          <dgm:bulletEnabled val="1"/>
        </dgm:presLayoutVars>
      </dgm:prSet>
      <dgm:spPr/>
      <dgm:t>
        <a:bodyPr/>
        <a:lstStyle/>
        <a:p>
          <a:endParaRPr lang="en-US"/>
        </a:p>
      </dgm:t>
    </dgm:pt>
    <dgm:pt modelId="{A84690F5-6DC0-45E5-A201-D43B816273CF}" type="pres">
      <dgm:prSet presAssocID="{B3F94CF6-248D-4000-BB4F-69BC8821C87D}" presName="nodeRect" presStyleLbl="alignNode1" presStyleIdx="4" presStyleCnt="5">
        <dgm:presLayoutVars>
          <dgm:bulletEnabled val="1"/>
        </dgm:presLayoutVars>
      </dgm:prSet>
      <dgm:spPr/>
    </dgm:pt>
  </dgm:ptLst>
  <dgm:cxnLst>
    <dgm:cxn modelId="{B9FDDAF6-ABE3-43D5-A54F-4A0002D3FD47}" type="presOf" srcId="{EF449C32-A7AE-4099-9E9B-9E2F736A89CE}" destId="{975C752B-C37A-4BA6-A3AE-2202A141404A}" srcOrd="0"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CF8BA802-10DD-4709-B5CC-7C6D262599E7}" srcId="{8AA20905-3954-474B-A606-562BCA026DC1}" destId="{0D01912A-0159-4106-AE2E-0914B8085530}" srcOrd="3" destOrd="0" parTransId="{7F5FE381-BCC1-46A3-9BA6-7FB59C3F2828}" sibTransId="{9F15D2E0-F6C6-415A-9242-1E66508D576B}"/>
    <dgm:cxn modelId="{E8D251C8-FF00-48E7-A2FA-348C542A6F82}" type="presOf" srcId="{0D01912A-0159-4106-AE2E-0914B8085530}" destId="{276ACF00-C291-4BED-9AE2-805000FE1BEC}" srcOrd="1"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9EDBCA18-7786-49EC-B61D-3DE0FD83DB71}" type="presOf" srcId="{B3F94CF6-248D-4000-BB4F-69BC8821C87D}" destId="{A3ACD15D-2159-4DD9-B51C-52CBDC44A3A0}" srcOrd="0"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CAFEA912-E2A8-4E56-AF36-56A22797AB65}" type="presOf" srcId="{9F15D2E0-F6C6-415A-9242-1E66508D576B}" destId="{F5B0B840-CEEC-45C4-BC52-3087B4E1A15F}"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FE958AA8-0D92-4573-BBE2-FE50F6138118}" srcId="{8AA20905-3954-474B-A606-562BCA026DC1}" destId="{B3F94CF6-248D-4000-BB4F-69BC8821C87D}" srcOrd="4" destOrd="0" parTransId="{FAEC863E-FF57-4E92-8F84-CCE2B4B056F0}" sibTransId="{8849A690-96E9-495B-B82C-9C8BCF0860B2}"/>
    <dgm:cxn modelId="{FA23D08E-A6DA-4A97-9EEA-2AB1AB2AFB62}" type="presOf" srcId="{0D01912A-0159-4106-AE2E-0914B8085530}" destId="{26679D1C-474F-4222-93B6-CF0E803BB6B2}"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FDD130C2-CD74-4EFB-A226-A939177EE674}" type="presOf" srcId="{53742231-981F-480A-940F-203EC2F7423F}" destId="{00AE7F27-0E5D-4AFB-ACD6-B5A19E79EA42}"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BA068B95-2DA2-453B-8162-90B6AB26C20F}" type="presOf" srcId="{DC13AB6D-DEA2-4CBB-AC69-1EF1A6AD1512}" destId="{DA3A6BD4-857F-4C66-97FA-B1E1C180A950}"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43B61840-F115-4174-96B9-DA0C0E83489E}" type="presOf" srcId="{9EF41CC5-EF3B-4A6D-8229-3F1333EADFB3}" destId="{CAD62F17-E99D-4FEF-B376-961CA4CB20EB}" srcOrd="0" destOrd="0" presId="urn:microsoft.com/office/officeart/2016/7/layout/LinearBlockProcessNumbered"/>
    <dgm:cxn modelId="{714928C7-F07E-48C4-BE9E-4842896AB09C}" type="presOf" srcId="{9C64CC83-643C-4E12-8F97-BC19DC031190}" destId="{BBA91679-4684-4A04-8AEB-03038C78A75C}" srcOrd="0" destOrd="0" presId="urn:microsoft.com/office/officeart/2016/7/layout/LinearBlockProcessNumbered"/>
    <dgm:cxn modelId="{06F42F47-1CA3-44AA-871D-CA0A5CC0ACC2}" type="presOf" srcId="{8849A690-96E9-495B-B82C-9C8BCF0860B2}" destId="{570DF3E4-F00E-4979-BBFD-33A7B3D3C724}" srcOrd="0" destOrd="0" presId="urn:microsoft.com/office/officeart/2016/7/layout/LinearBlockProcessNumbered"/>
    <dgm:cxn modelId="{52FD9172-A605-474F-823B-9968CD1CB1CF}" type="presOf" srcId="{B3F94CF6-248D-4000-BB4F-69BC8821C87D}" destId="{A84690F5-6DC0-45E5-A201-D43B816273CF}" srcOrd="1"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 modelId="{6ECD4FFE-C44C-4DE2-90D5-F9CAEB355E56}" type="presParOf" srcId="{579698BD-D232-4926-8D7B-29A69B90858B}" destId="{487C7E2F-B774-4C37-9688-85ABC6EC3591}" srcOrd="5" destOrd="0" presId="urn:microsoft.com/office/officeart/2016/7/layout/LinearBlockProcessNumbered"/>
    <dgm:cxn modelId="{7B3D4984-BB9A-4238-9006-F61031210CA8}" type="presParOf" srcId="{579698BD-D232-4926-8D7B-29A69B90858B}" destId="{42CD5364-46D6-4221-B5D2-5719A855BAE4}" srcOrd="6" destOrd="0" presId="urn:microsoft.com/office/officeart/2016/7/layout/LinearBlockProcessNumbered"/>
    <dgm:cxn modelId="{BBA89AAB-2511-4BC4-AB15-3AD294E3724A}" type="presParOf" srcId="{42CD5364-46D6-4221-B5D2-5719A855BAE4}" destId="{26679D1C-474F-4222-93B6-CF0E803BB6B2}" srcOrd="0" destOrd="0" presId="urn:microsoft.com/office/officeart/2016/7/layout/LinearBlockProcessNumbered"/>
    <dgm:cxn modelId="{222420DB-EC9D-4DBC-940A-8736BB481661}" type="presParOf" srcId="{42CD5364-46D6-4221-B5D2-5719A855BAE4}" destId="{F5B0B840-CEEC-45C4-BC52-3087B4E1A15F}" srcOrd="1" destOrd="0" presId="urn:microsoft.com/office/officeart/2016/7/layout/LinearBlockProcessNumbered"/>
    <dgm:cxn modelId="{E39879BC-6F52-48D5-8B1D-E25990DE71BA}" type="presParOf" srcId="{42CD5364-46D6-4221-B5D2-5719A855BAE4}" destId="{276ACF00-C291-4BED-9AE2-805000FE1BEC}" srcOrd="2" destOrd="0" presId="urn:microsoft.com/office/officeart/2016/7/layout/LinearBlockProcessNumbered"/>
    <dgm:cxn modelId="{FC093B36-FB33-480F-AF1D-E8CA41141B44}" type="presParOf" srcId="{579698BD-D232-4926-8D7B-29A69B90858B}" destId="{E02C36ED-A3C7-4F5C-8C78-B87208E1E2BF}" srcOrd="7" destOrd="0" presId="urn:microsoft.com/office/officeart/2016/7/layout/LinearBlockProcessNumbered"/>
    <dgm:cxn modelId="{549D080A-D206-4FC4-BD06-6182AB9DC597}" type="presParOf" srcId="{579698BD-D232-4926-8D7B-29A69B90858B}" destId="{22B08046-08D6-4DB7-B43E-64604AFA5939}" srcOrd="8" destOrd="0" presId="urn:microsoft.com/office/officeart/2016/7/layout/LinearBlockProcessNumbered"/>
    <dgm:cxn modelId="{64B6EC0D-965E-4222-8E3E-3FDBC641AD64}" type="presParOf" srcId="{22B08046-08D6-4DB7-B43E-64604AFA5939}" destId="{A3ACD15D-2159-4DD9-B51C-52CBDC44A3A0}" srcOrd="0" destOrd="0" presId="urn:microsoft.com/office/officeart/2016/7/layout/LinearBlockProcessNumbered"/>
    <dgm:cxn modelId="{FA48F994-0EB6-44D6-A604-3CF4BC7F612B}" type="presParOf" srcId="{22B08046-08D6-4DB7-B43E-64604AFA5939}" destId="{570DF3E4-F00E-4979-BBFD-33A7B3D3C724}" srcOrd="1" destOrd="0" presId="urn:microsoft.com/office/officeart/2016/7/layout/LinearBlockProcessNumbered"/>
    <dgm:cxn modelId="{F9E9B907-1942-4194-AB33-206A9C11CD76}" type="presParOf" srcId="{22B08046-08D6-4DB7-B43E-64604AFA5939}" destId="{A84690F5-6DC0-45E5-A201-D43B816273C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6218" y="691069"/>
          <a:ext cx="1943841" cy="233261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lvl="0" algn="l" defTabSz="533400">
            <a:lnSpc>
              <a:spcPct val="90000"/>
            </a:lnSpc>
            <a:spcBef>
              <a:spcPct val="0"/>
            </a:spcBef>
            <a:spcAft>
              <a:spcPct val="35000"/>
            </a:spcAft>
            <a:defRPr cap="all"/>
          </a:pPr>
          <a:r>
            <a:rPr lang="en-US" sz="1200" kern="1200" dirty="0" smtClean="0"/>
            <a:t>Problem Statement</a:t>
          </a:r>
          <a:endParaRPr lang="en-US" sz="1200" kern="1200" dirty="0"/>
        </a:p>
      </dsp:txBody>
      <dsp:txXfrm>
        <a:off x="6218" y="1624113"/>
        <a:ext cx="1943841" cy="1399566"/>
      </dsp:txXfrm>
    </dsp:sp>
    <dsp:sp modelId="{BBA91679-4684-4A04-8AEB-03038C78A75C}">
      <dsp:nvSpPr>
        <dsp:cNvPr id="0" name=""/>
        <dsp:cNvSpPr/>
      </dsp:nvSpPr>
      <dsp:spPr>
        <a:xfrm>
          <a:off x="6218"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lvl="0" algn="l" defTabSz="1911350">
            <a:lnSpc>
              <a:spcPct val="90000"/>
            </a:lnSpc>
            <a:spcBef>
              <a:spcPct val="0"/>
            </a:spcBef>
            <a:spcAft>
              <a:spcPct val="35000"/>
            </a:spcAft>
          </a:pPr>
          <a:r>
            <a:rPr lang="en-US" sz="4300" kern="1200" dirty="0"/>
            <a:t>01</a:t>
          </a:r>
        </a:p>
      </dsp:txBody>
      <dsp:txXfrm>
        <a:off x="6218" y="691069"/>
        <a:ext cx="1943841" cy="933044"/>
      </dsp:txXfrm>
    </dsp:sp>
    <dsp:sp modelId="{00AE7F27-0E5D-4AFB-ACD6-B5A19E79EA42}">
      <dsp:nvSpPr>
        <dsp:cNvPr id="0" name=""/>
        <dsp:cNvSpPr/>
      </dsp:nvSpPr>
      <dsp:spPr>
        <a:xfrm>
          <a:off x="2105567" y="691069"/>
          <a:ext cx="1943841" cy="233261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lvl="0" algn="l" defTabSz="533400">
            <a:lnSpc>
              <a:spcPct val="90000"/>
            </a:lnSpc>
            <a:spcBef>
              <a:spcPct val="0"/>
            </a:spcBef>
            <a:spcAft>
              <a:spcPct val="35000"/>
            </a:spcAft>
            <a:defRPr cap="all"/>
          </a:pPr>
          <a:r>
            <a:rPr lang="en-US" sz="1200" kern="1200" dirty="0" smtClean="0"/>
            <a:t>Process</a:t>
          </a:r>
          <a:endParaRPr lang="en-US" sz="1200" kern="1200" dirty="0"/>
        </a:p>
      </dsp:txBody>
      <dsp:txXfrm>
        <a:off x="2105567" y="1624113"/>
        <a:ext cx="1943841" cy="1399566"/>
      </dsp:txXfrm>
    </dsp:sp>
    <dsp:sp modelId="{975C752B-C37A-4BA6-A3AE-2202A141404A}">
      <dsp:nvSpPr>
        <dsp:cNvPr id="0" name=""/>
        <dsp:cNvSpPr/>
      </dsp:nvSpPr>
      <dsp:spPr>
        <a:xfrm>
          <a:off x="2105567"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lvl="0" algn="l" defTabSz="1911350">
            <a:lnSpc>
              <a:spcPct val="90000"/>
            </a:lnSpc>
            <a:spcBef>
              <a:spcPct val="0"/>
            </a:spcBef>
            <a:spcAft>
              <a:spcPct val="35000"/>
            </a:spcAft>
          </a:pPr>
          <a:r>
            <a:rPr lang="en-US" sz="4300" kern="1200" dirty="0"/>
            <a:t>02</a:t>
          </a:r>
        </a:p>
      </dsp:txBody>
      <dsp:txXfrm>
        <a:off x="2105567" y="691069"/>
        <a:ext cx="1943841" cy="933044"/>
      </dsp:txXfrm>
    </dsp:sp>
    <dsp:sp modelId="{CAD62F17-E99D-4FEF-B376-961CA4CB20EB}">
      <dsp:nvSpPr>
        <dsp:cNvPr id="0" name=""/>
        <dsp:cNvSpPr/>
      </dsp:nvSpPr>
      <dsp:spPr>
        <a:xfrm>
          <a:off x="4204916" y="691069"/>
          <a:ext cx="1943841" cy="233261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lvl="0" algn="l" defTabSz="533400">
            <a:lnSpc>
              <a:spcPct val="90000"/>
            </a:lnSpc>
            <a:spcBef>
              <a:spcPct val="0"/>
            </a:spcBef>
            <a:spcAft>
              <a:spcPct val="35000"/>
            </a:spcAft>
            <a:defRPr cap="all"/>
          </a:pPr>
          <a:r>
            <a:rPr lang="en-US" sz="1200" kern="1200" dirty="0" smtClean="0"/>
            <a:t>Dashboard</a:t>
          </a:r>
          <a:endParaRPr lang="en-US" sz="1200" kern="1200" dirty="0"/>
        </a:p>
      </dsp:txBody>
      <dsp:txXfrm>
        <a:off x="4204916" y="1624113"/>
        <a:ext cx="1943841" cy="1399566"/>
      </dsp:txXfrm>
    </dsp:sp>
    <dsp:sp modelId="{E20811D6-E5D4-4C9E-AABF-9E0E1902CA2C}">
      <dsp:nvSpPr>
        <dsp:cNvPr id="0" name=""/>
        <dsp:cNvSpPr/>
      </dsp:nvSpPr>
      <dsp:spPr>
        <a:xfrm>
          <a:off x="4204916"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lvl="0" algn="l" defTabSz="1911350">
            <a:lnSpc>
              <a:spcPct val="90000"/>
            </a:lnSpc>
            <a:spcBef>
              <a:spcPct val="0"/>
            </a:spcBef>
            <a:spcAft>
              <a:spcPct val="35000"/>
            </a:spcAft>
          </a:pPr>
          <a:r>
            <a:rPr lang="en-US" sz="4300" kern="1200" dirty="0" smtClean="0"/>
            <a:t>03</a:t>
          </a:r>
          <a:endParaRPr lang="en-US" sz="4300" kern="1200" dirty="0"/>
        </a:p>
      </dsp:txBody>
      <dsp:txXfrm>
        <a:off x="4204916" y="691069"/>
        <a:ext cx="1943841" cy="933044"/>
      </dsp:txXfrm>
    </dsp:sp>
    <dsp:sp modelId="{26679D1C-474F-4222-93B6-CF0E803BB6B2}">
      <dsp:nvSpPr>
        <dsp:cNvPr id="0" name=""/>
        <dsp:cNvSpPr/>
      </dsp:nvSpPr>
      <dsp:spPr>
        <a:xfrm>
          <a:off x="6304265" y="691069"/>
          <a:ext cx="1943841" cy="233261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lvl="0" algn="l" defTabSz="533400">
            <a:lnSpc>
              <a:spcPct val="90000"/>
            </a:lnSpc>
            <a:spcBef>
              <a:spcPct val="0"/>
            </a:spcBef>
            <a:spcAft>
              <a:spcPct val="35000"/>
            </a:spcAft>
          </a:pPr>
          <a:r>
            <a:rPr lang="en-US" sz="1200" kern="1200" dirty="0" smtClean="0"/>
            <a:t>INSIGHTS</a:t>
          </a:r>
          <a:endParaRPr lang="en-US" sz="1200" kern="1200" dirty="0"/>
        </a:p>
      </dsp:txBody>
      <dsp:txXfrm>
        <a:off x="6304265" y="1624113"/>
        <a:ext cx="1943841" cy="1399566"/>
      </dsp:txXfrm>
    </dsp:sp>
    <dsp:sp modelId="{F5B0B840-CEEC-45C4-BC52-3087B4E1A15F}">
      <dsp:nvSpPr>
        <dsp:cNvPr id="0" name=""/>
        <dsp:cNvSpPr/>
      </dsp:nvSpPr>
      <dsp:spPr>
        <a:xfrm>
          <a:off x="6304265"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lvl="0" algn="l" defTabSz="1911350">
            <a:lnSpc>
              <a:spcPct val="90000"/>
            </a:lnSpc>
            <a:spcBef>
              <a:spcPct val="0"/>
            </a:spcBef>
            <a:spcAft>
              <a:spcPct val="35000"/>
            </a:spcAft>
          </a:pPr>
          <a:r>
            <a:rPr lang="en-US" sz="4300" kern="1200" dirty="0" smtClean="0"/>
            <a:t>04</a:t>
          </a:r>
          <a:endParaRPr lang="en-US" sz="4300" kern="1200" dirty="0"/>
        </a:p>
      </dsp:txBody>
      <dsp:txXfrm>
        <a:off x="6304265" y="691069"/>
        <a:ext cx="1943841" cy="933044"/>
      </dsp:txXfrm>
    </dsp:sp>
    <dsp:sp modelId="{A3ACD15D-2159-4DD9-B51C-52CBDC44A3A0}">
      <dsp:nvSpPr>
        <dsp:cNvPr id="0" name=""/>
        <dsp:cNvSpPr/>
      </dsp:nvSpPr>
      <dsp:spPr>
        <a:xfrm>
          <a:off x="8403614" y="691069"/>
          <a:ext cx="1943841" cy="2332610"/>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lvl="0" algn="l" defTabSz="533400">
            <a:lnSpc>
              <a:spcPct val="90000"/>
            </a:lnSpc>
            <a:spcBef>
              <a:spcPct val="0"/>
            </a:spcBef>
            <a:spcAft>
              <a:spcPct val="35000"/>
            </a:spcAft>
          </a:pPr>
          <a:r>
            <a:rPr lang="en-US" sz="1200" kern="1200" dirty="0" smtClean="0"/>
            <a:t>RECOMMENDATIONS</a:t>
          </a:r>
          <a:endParaRPr lang="en-US" sz="1200" kern="1200" dirty="0"/>
        </a:p>
      </dsp:txBody>
      <dsp:txXfrm>
        <a:off x="8403614" y="1624113"/>
        <a:ext cx="1943841" cy="1399566"/>
      </dsp:txXfrm>
    </dsp:sp>
    <dsp:sp modelId="{570DF3E4-F00E-4979-BBFD-33A7B3D3C724}">
      <dsp:nvSpPr>
        <dsp:cNvPr id="0" name=""/>
        <dsp:cNvSpPr/>
      </dsp:nvSpPr>
      <dsp:spPr>
        <a:xfrm>
          <a:off x="8403614"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lvl="0" algn="l" defTabSz="1911350">
            <a:lnSpc>
              <a:spcPct val="90000"/>
            </a:lnSpc>
            <a:spcBef>
              <a:spcPct val="0"/>
            </a:spcBef>
            <a:spcAft>
              <a:spcPct val="35000"/>
            </a:spcAft>
          </a:pPr>
          <a:r>
            <a:rPr lang="en-US" sz="4300" kern="1200" dirty="0" smtClean="0"/>
            <a:t>06</a:t>
          </a:r>
          <a:endParaRPr lang="en-US" sz="4300" kern="1200" dirty="0"/>
        </a:p>
      </dsp:txBody>
      <dsp:txXfrm>
        <a:off x="8403614" y="691069"/>
        <a:ext cx="1943841" cy="9330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1BC5572-FC33-4C1C-8DEE-C2CF75A75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 y="-74815"/>
            <a:ext cx="12191980" cy="6932815"/>
          </a:xfrm>
          <a:prstGeom prst="rect">
            <a:avLst/>
          </a:prstGeom>
        </p:spPr>
      </p:pic>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1679171" y="2107276"/>
            <a:ext cx="9131556" cy="1557566"/>
          </a:xfrm>
          <a:solidFill>
            <a:schemeClr val="tx1">
              <a:lumMod val="65000"/>
            </a:schemeClr>
          </a:solidFill>
        </p:spPr>
        <p:txBody>
          <a:bodyPr>
            <a:normAutofit fontScale="90000"/>
          </a:bodyPr>
          <a:lstStyle/>
          <a:p>
            <a:r>
              <a:rPr lang="en-US" dirty="0" smtClean="0">
                <a:solidFill>
                  <a:schemeClr val="bg1"/>
                </a:solidFill>
              </a:rPr>
              <a:t>TITE SALES PERFORMANCE ANALYSIS</a:t>
            </a:r>
            <a:endParaRPr lang="en-US" dirty="0">
              <a:solidFill>
                <a:schemeClr val="bg1"/>
              </a:solidFill>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1679171" y="3735501"/>
            <a:ext cx="9131556" cy="594849"/>
          </a:xfrm>
          <a:solidFill>
            <a:schemeClr val="accent3"/>
          </a:solidFill>
          <a:ln>
            <a:noFill/>
          </a:ln>
        </p:spPr>
        <p:txBody>
          <a:bodyPr>
            <a:normAutofit/>
          </a:bodyPr>
          <a:lstStyle/>
          <a:p>
            <a:r>
              <a:rPr lang="en-US" sz="2800" dirty="0" err="1" smtClean="0"/>
              <a:t>Ezeh</a:t>
            </a:r>
            <a:r>
              <a:rPr lang="en-US" sz="2800" dirty="0" smtClean="0"/>
              <a:t> Confidence </a:t>
            </a:r>
            <a:r>
              <a:rPr lang="en-US" sz="2800" dirty="0" err="1" smtClean="0"/>
              <a:t>Adaeze</a:t>
            </a:r>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23" y="731521"/>
            <a:ext cx="10498975" cy="4987636"/>
          </a:xfrm>
          <a:prstGeom prst="rect">
            <a:avLst/>
          </a:prstGeom>
        </p:spPr>
      </p:pic>
      <p:sp>
        <p:nvSpPr>
          <p:cNvPr id="7" name="TextBox 6"/>
          <p:cNvSpPr txBox="1"/>
          <p:nvPr/>
        </p:nvSpPr>
        <p:spPr>
          <a:xfrm>
            <a:off x="1047404" y="199505"/>
            <a:ext cx="1388225" cy="369332"/>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INSIGHTS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351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47404" y="199505"/>
            <a:ext cx="2485505" cy="369332"/>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RECOMMENDATIONS</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96" y="755831"/>
            <a:ext cx="10673542" cy="5146205"/>
          </a:xfrm>
          <a:prstGeom prst="rect">
            <a:avLst/>
          </a:prstGeom>
        </p:spPr>
      </p:pic>
    </p:spTree>
    <p:extLst>
      <p:ext uri="{BB962C8B-B14F-4D97-AF65-F5344CB8AC3E}">
        <p14:creationId xmlns:p14="http://schemas.microsoft.com/office/powerpoint/2010/main" val="299970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046" y="2608466"/>
            <a:ext cx="10353762" cy="1622714"/>
          </a:xfrm>
        </p:spPr>
        <p:txBody>
          <a:bodyPr>
            <a:noAutofit/>
          </a:bodyPr>
          <a:lstStyle/>
          <a:p>
            <a:pPr marL="36900" indent="0">
              <a:buNone/>
            </a:pPr>
            <a:r>
              <a:rPr lang="en-US" sz="96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THANK YOU</a:t>
            </a:r>
            <a:endParaRPr lang="en-US" sz="9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379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A748D-BEEC-43A4-BFF3-B31C0275A5D9}"/>
              </a:ext>
            </a:extLst>
          </p:cNvPr>
          <p:cNvSpPr>
            <a:spLocks noGrp="1"/>
          </p:cNvSpPr>
          <p:nvPr>
            <p:ph type="title"/>
          </p:nvPr>
        </p:nvSpPr>
        <p:spPr>
          <a:xfrm>
            <a:off x="913795" y="609600"/>
            <a:ext cx="10353762" cy="1257300"/>
          </a:xfrm>
        </p:spPr>
        <p:txBody>
          <a:bodyPr>
            <a:normAutofit/>
          </a:bodyPr>
          <a:lstStyle/>
          <a:p>
            <a:r>
              <a:rPr lang="en-US" dirty="0" smtClean="0">
                <a:solidFill>
                  <a:schemeClr val="tx1"/>
                </a:solidFill>
              </a:rPr>
              <a:t>Table of Content</a:t>
            </a:r>
            <a:endParaRPr lang="en-US" dirty="0">
              <a:solidFill>
                <a:schemeClr val="tx1"/>
              </a:solidFill>
            </a:endParaRPr>
          </a:p>
        </p:txBody>
      </p:sp>
      <p:graphicFrame>
        <p:nvGraphicFramePr>
          <p:cNvPr id="4" name="Content Placeholder 2">
            <a:extLst>
              <a:ext uri="{FF2B5EF4-FFF2-40B4-BE49-F238E27FC236}">
                <a16:creationId xmlns:a16="http://schemas.microsoft.com/office/drawing/2014/main" xmlns="" id="{AED04DAF-1E3F-4397-8834-E64118E9B2CD}"/>
              </a:ext>
            </a:extLst>
          </p:cNvPr>
          <p:cNvGraphicFramePr>
            <a:graphicFrameLocks noGrp="1"/>
          </p:cNvGraphicFramePr>
          <p:nvPr>
            <p:ph idx="1"/>
            <p:extLst>
              <p:ext uri="{D42A27DB-BD31-4B8C-83A1-F6EECF244321}">
                <p14:modId xmlns:p14="http://schemas.microsoft.com/office/powerpoint/2010/main" val="2386598070"/>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PROBLEM STATEMENT</a:t>
            </a:r>
            <a:endParaRPr lang="en-US" dirty="0">
              <a:solidFill>
                <a:schemeClr val="tx1"/>
              </a:solidFill>
            </a:endParaRPr>
          </a:p>
        </p:txBody>
      </p:sp>
      <p:sp>
        <p:nvSpPr>
          <p:cNvPr id="3" name="Content Placeholder 2"/>
          <p:cNvSpPr>
            <a:spLocks noGrp="1"/>
          </p:cNvSpPr>
          <p:nvPr>
            <p:ph idx="1"/>
          </p:nvPr>
        </p:nvSpPr>
        <p:spPr/>
        <p:txBody>
          <a:bodyPr>
            <a:normAutofit fontScale="47500" lnSpcReduction="20000"/>
          </a:bodyPr>
          <a:lstStyle/>
          <a:p>
            <a:pPr marL="36900" indent="0">
              <a:buNone/>
            </a:pPr>
            <a:r>
              <a:rPr lang="en-US" sz="3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TITE</a:t>
            </a:r>
            <a:r>
              <a:rPr lang="en-US" sz="3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is a growing retailer specializing in electronic gadgets and accessories. Recently, the company has been experiencing a trend where sales continue to grow steadily, yet profitability is declining. They seek to understand the underlying factors causing this discrepancy and to optimize their operations to improve profitability without compromising sales growth.</a:t>
            </a:r>
          </a:p>
          <a:p>
            <a:pPr marL="36900" indent="0">
              <a:buNone/>
            </a:pPr>
            <a:endParaRPr lang="en-US" sz="3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36900" indent="0">
              <a:buNone/>
            </a:pPr>
            <a:r>
              <a:rPr lang="en-US" sz="35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OBJECTIVES:</a:t>
            </a:r>
            <a:endParaRPr lang="en-US" sz="35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36900" indent="0">
              <a:buNone/>
            </a:pPr>
            <a:r>
              <a:rPr lang="en-US" sz="30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Sales </a:t>
            </a:r>
            <a:r>
              <a:rPr lang="en-US" sz="3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Analysis</a:t>
            </a:r>
            <a:endParaRPr lang="en-US" sz="3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lvl="0">
              <a:buFont typeface="Wingdings" panose="05000000000000000000" pitchFamily="2" charset="2"/>
              <a:buChar char="Ø"/>
            </a:pPr>
            <a:r>
              <a:rPr lang="en-US" sz="3000" dirty="0">
                <a:solidFill>
                  <a:schemeClr val="tx1"/>
                </a:solidFill>
                <a:effectLst/>
                <a:latin typeface="Tahoma" panose="020B0604030504040204" pitchFamily="34" charset="0"/>
                <a:ea typeface="Tahoma" panose="020B0604030504040204" pitchFamily="34" charset="0"/>
                <a:cs typeface="Tahoma" panose="020B0604030504040204" pitchFamily="34" charset="0"/>
              </a:rPr>
              <a:t>Understand overall sales </a:t>
            </a:r>
            <a:r>
              <a:rPr lang="en-US" sz="3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trends.</a:t>
            </a:r>
          </a:p>
          <a:p>
            <a:pPr lvl="0">
              <a:buFont typeface="Wingdings" panose="05000000000000000000" pitchFamily="2" charset="2"/>
              <a:buChar char="Ø"/>
            </a:pPr>
            <a:r>
              <a:rPr lang="en-US" sz="3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Identify </a:t>
            </a:r>
            <a:r>
              <a:rPr lang="en-US" sz="3000" dirty="0">
                <a:solidFill>
                  <a:schemeClr val="tx1"/>
                </a:solidFill>
                <a:effectLst/>
                <a:latin typeface="Tahoma" panose="020B0604030504040204" pitchFamily="34" charset="0"/>
                <a:ea typeface="Tahoma" panose="020B0604030504040204" pitchFamily="34" charset="0"/>
                <a:cs typeface="Tahoma" panose="020B0604030504040204" pitchFamily="34" charset="0"/>
              </a:rPr>
              <a:t>geographical variations in </a:t>
            </a:r>
            <a:r>
              <a:rPr lang="en-US" sz="3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sales.</a:t>
            </a:r>
          </a:p>
          <a:p>
            <a:pPr lvl="0">
              <a:buFont typeface="Wingdings" panose="05000000000000000000" pitchFamily="2" charset="2"/>
              <a:buChar char="Ø"/>
            </a:pPr>
            <a:r>
              <a:rPr lang="en-US" sz="3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Analyze </a:t>
            </a:r>
            <a:r>
              <a:rPr lang="en-US" sz="3000" dirty="0">
                <a:solidFill>
                  <a:schemeClr val="tx1"/>
                </a:solidFill>
                <a:effectLst/>
                <a:latin typeface="Tahoma" panose="020B0604030504040204" pitchFamily="34" charset="0"/>
                <a:ea typeface="Tahoma" panose="020B0604030504040204" pitchFamily="34" charset="0"/>
                <a:cs typeface="Tahoma" panose="020B0604030504040204" pitchFamily="34" charset="0"/>
              </a:rPr>
              <a:t>sales patterns by product category and subcategory.</a:t>
            </a:r>
          </a:p>
          <a:p>
            <a:pPr marL="36900" indent="0">
              <a:spcAft>
                <a:spcPts val="0"/>
              </a:spcAft>
              <a:buNone/>
            </a:pPr>
            <a:r>
              <a:rPr lang="en-US" sz="32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Profit Review</a:t>
            </a:r>
            <a:endParaRPr lang="en-US" sz="3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lvl="0" indent="-342900">
              <a:spcAft>
                <a:spcPts val="0"/>
              </a:spcAft>
              <a:buFont typeface="Wingdings" panose="05000000000000000000" pitchFamily="2" charset="2"/>
              <a:buChar char="Ø"/>
            </a:pPr>
            <a:r>
              <a:rPr lang="en-US" sz="3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Assess profitability across different product categories and segments.</a:t>
            </a:r>
          </a:p>
          <a:p>
            <a:pPr lvl="0" indent="-342900">
              <a:spcAft>
                <a:spcPts val="0"/>
              </a:spcAft>
              <a:buFont typeface="Wingdings" panose="05000000000000000000" pitchFamily="2" charset="2"/>
              <a:buChar char="Ø"/>
            </a:pPr>
            <a:r>
              <a:rPr lang="en-US" sz="3200" dirty="0">
                <a:solidFill>
                  <a:schemeClr val="tx1"/>
                </a:solidFill>
                <a:effectLst/>
                <a:latin typeface="Tahoma" panose="020B0604030504040204" pitchFamily="34" charset="0"/>
                <a:ea typeface="Tahoma" panose="020B0604030504040204" pitchFamily="34" charset="0"/>
                <a:cs typeface="Tahoma" panose="020B0604030504040204" pitchFamily="34" charset="0"/>
              </a:rPr>
              <a:t>Understand the impact of discounts on profitability.</a:t>
            </a:r>
          </a:p>
          <a:p>
            <a:pPr lvl="0" indent="-342900">
              <a:spcAft>
                <a:spcPts val="0"/>
              </a:spcAft>
              <a:buFont typeface="Wingdings" panose="05000000000000000000" pitchFamily="2" charset="2"/>
              <a:buChar char="Ø"/>
            </a:pPr>
            <a:r>
              <a:rPr lang="en-US" sz="3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Evaluate the effectiveness of different shipping modes on profitability. </a:t>
            </a:r>
            <a:endParaRPr lang="en-US" sz="3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138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PROBLEM STATEMENT </a:t>
            </a:r>
            <a:r>
              <a:rPr lang="en-US" sz="1400" dirty="0" smtClean="0">
                <a:solidFill>
                  <a:schemeClr val="tx1"/>
                </a:solidFill>
              </a:rPr>
              <a:t>(Cont.)</a:t>
            </a:r>
            <a:endParaRPr lang="en-US" sz="1400" dirty="0">
              <a:solidFill>
                <a:schemeClr val="tx1"/>
              </a:solidFill>
            </a:endParaRPr>
          </a:p>
        </p:txBody>
      </p:sp>
      <p:sp>
        <p:nvSpPr>
          <p:cNvPr id="3" name="Content Placeholder 2"/>
          <p:cNvSpPr>
            <a:spLocks noGrp="1"/>
          </p:cNvSpPr>
          <p:nvPr>
            <p:ph idx="1"/>
          </p:nvPr>
        </p:nvSpPr>
        <p:spPr>
          <a:xfrm>
            <a:off x="913795" y="2076450"/>
            <a:ext cx="10353762" cy="3714749"/>
          </a:xfrm>
        </p:spPr>
        <p:txBody>
          <a:bodyPr>
            <a:noAutofit/>
          </a:bodyPr>
          <a:lstStyle/>
          <a:p>
            <a:pPr marL="0" lvl="0" indent="0">
              <a:spcAft>
                <a:spcPts val="0"/>
              </a:spcAft>
              <a:buNone/>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Customer </a:t>
            </a: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Shopping </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Habits</a:t>
            </a:r>
            <a:endParaRPr lang="en-US" sz="1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171450" lvl="0" indent="-171450">
              <a:spcAft>
                <a:spcPts val="0"/>
              </a:spcAft>
              <a:buFont typeface="Wingdings" panose="05000000000000000000" pitchFamily="2" charset="2"/>
              <a:buChar char="Ø"/>
            </a:pP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Identify </a:t>
            </a:r>
            <a:r>
              <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high-value and low-value </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customers.</a:t>
            </a:r>
          </a:p>
          <a:p>
            <a:pPr marL="171450" lvl="0" indent="-171450">
              <a:spcAft>
                <a:spcPts val="0"/>
              </a:spcAft>
              <a:buFont typeface="Wingdings" panose="05000000000000000000" pitchFamily="2" charset="2"/>
              <a:buChar char="Ø"/>
            </a:pP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Understand </a:t>
            </a:r>
            <a:r>
              <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customer preferences across different </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segments.</a:t>
            </a:r>
          </a:p>
          <a:p>
            <a:pPr marL="36900" lvl="0" indent="0">
              <a:buNone/>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Product Performance Check</a:t>
            </a:r>
            <a:endParaRPr lang="en-US"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lvl="0">
              <a:buFont typeface="Wingdings" panose="05000000000000000000" pitchFamily="2" charset="2"/>
              <a:buChar char="Ø"/>
            </a:pPr>
            <a:r>
              <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Evaluate the profitability of different product categories and </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subcategories.</a:t>
            </a:r>
          </a:p>
          <a:p>
            <a:pPr lvl="0">
              <a:buFont typeface="Wingdings" panose="05000000000000000000" pitchFamily="2" charset="2"/>
              <a:buChar char="Ø"/>
            </a:pP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Identify </a:t>
            </a:r>
            <a:r>
              <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products that contribute positively or negatively to overall profitability</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p>
            <a:pPr marL="36900" lvl="0" indent="0">
              <a:buNone/>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Tips to Improve</a:t>
            </a:r>
            <a:endParaRPr lang="en-US" sz="14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lvl="0">
              <a:buFont typeface="Wingdings" panose="05000000000000000000" pitchFamily="2" charset="2"/>
              <a:buChar char="Ø"/>
            </a:pPr>
            <a:r>
              <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Recommend strategies to increase sales </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revenue.</a:t>
            </a:r>
          </a:p>
          <a:p>
            <a:pPr lvl="0">
              <a:buFont typeface="Wingdings" panose="05000000000000000000" pitchFamily="2" charset="2"/>
              <a:buChar char="Ø"/>
            </a:pP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Propose </a:t>
            </a:r>
            <a:r>
              <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ways to optimize discount strategies.</a:t>
            </a:r>
          </a:p>
          <a:p>
            <a:pPr marL="0" lvl="0" indent="0">
              <a:spcAft>
                <a:spcPts val="0"/>
              </a:spcAft>
              <a:buNone/>
            </a:pPr>
            <a:endPar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024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PROCESS</a:t>
            </a:r>
            <a:endParaRPr lang="en-US" sz="1400" dirty="0">
              <a:solidFill>
                <a:schemeClr val="tx1"/>
              </a:solidFill>
            </a:endParaRPr>
          </a:p>
        </p:txBody>
      </p:sp>
      <p:sp>
        <p:nvSpPr>
          <p:cNvPr id="3" name="Content Placeholder 2"/>
          <p:cNvSpPr>
            <a:spLocks noGrp="1"/>
          </p:cNvSpPr>
          <p:nvPr>
            <p:ph idx="1"/>
          </p:nvPr>
        </p:nvSpPr>
        <p:spPr/>
        <p:txBody>
          <a:bodyPr>
            <a:noAutofit/>
          </a:bodyPr>
          <a:lstStyle/>
          <a:p>
            <a:pPr lvl="0">
              <a:buFont typeface="Wingdings" panose="05000000000000000000" pitchFamily="2" charset="2"/>
              <a:buChar char="Ø"/>
            </a:pPr>
            <a:r>
              <a:rPr lang="en-US" sz="2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Data Collection</a:t>
            </a:r>
          </a:p>
          <a:p>
            <a:pPr lvl="0">
              <a:buFont typeface="Wingdings" panose="05000000000000000000" pitchFamily="2" charset="2"/>
              <a:buChar char="Ø"/>
            </a:pPr>
            <a:r>
              <a:rPr lang="en-US" sz="2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Data Description</a:t>
            </a:r>
          </a:p>
          <a:p>
            <a:pPr lvl="0">
              <a:buFont typeface="Wingdings" panose="05000000000000000000" pitchFamily="2" charset="2"/>
              <a:buChar char="Ø"/>
            </a:pPr>
            <a:r>
              <a:rPr lang="en-US" sz="2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Data Cleaning</a:t>
            </a:r>
          </a:p>
          <a:p>
            <a:pPr lvl="0">
              <a:buFont typeface="Wingdings" panose="05000000000000000000" pitchFamily="2" charset="2"/>
              <a:buChar char="Ø"/>
            </a:pPr>
            <a:r>
              <a:rPr lang="en-US" sz="2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Data Modeling</a:t>
            </a:r>
          </a:p>
          <a:p>
            <a:pPr lvl="0">
              <a:buFont typeface="Wingdings" panose="05000000000000000000" pitchFamily="2" charset="2"/>
              <a:buChar char="Ø"/>
            </a:pPr>
            <a:r>
              <a:rPr lang="en-US" sz="2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Data Analysis</a:t>
            </a:r>
          </a:p>
          <a:p>
            <a:pPr lvl="0">
              <a:buFont typeface="Wingdings" panose="05000000000000000000" pitchFamily="2" charset="2"/>
              <a:buChar char="Ø"/>
            </a:pPr>
            <a:r>
              <a:rPr lang="en-US" sz="2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Insights</a:t>
            </a:r>
          </a:p>
          <a:p>
            <a:pPr lvl="0">
              <a:buFont typeface="Wingdings" panose="05000000000000000000" pitchFamily="2" charset="2"/>
              <a:buChar char="Ø"/>
            </a:pPr>
            <a:r>
              <a:rPr lang="en-US" sz="24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Recommendations</a:t>
            </a:r>
          </a:p>
          <a:p>
            <a:pPr lvl="0">
              <a:buFont typeface="Wingdings" panose="05000000000000000000" pitchFamily="2" charset="2"/>
              <a:buChar char="Ø"/>
            </a:pPr>
            <a:endParaRPr lang="en-US" sz="1200" dirty="0">
              <a:solidFill>
                <a:schemeClr val="tx1"/>
              </a:solidFill>
              <a:effectLst/>
            </a:endParaRPr>
          </a:p>
        </p:txBody>
      </p:sp>
    </p:spTree>
    <p:extLst>
      <p:ext uri="{BB962C8B-B14F-4D97-AF65-F5344CB8AC3E}">
        <p14:creationId xmlns:p14="http://schemas.microsoft.com/office/powerpoint/2010/main" val="101823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902" y="684705"/>
            <a:ext cx="10058400" cy="5625365"/>
          </a:xfrm>
          <a:prstGeom prst="rect">
            <a:avLst/>
          </a:prstGeom>
        </p:spPr>
      </p:pic>
      <p:sp>
        <p:nvSpPr>
          <p:cNvPr id="7" name="TextBox 6"/>
          <p:cNvSpPr txBox="1"/>
          <p:nvPr/>
        </p:nvSpPr>
        <p:spPr>
          <a:xfrm>
            <a:off x="1047404" y="199505"/>
            <a:ext cx="1388225" cy="369332"/>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OVERVIEW</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0228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532" y="684705"/>
            <a:ext cx="10031139" cy="5625365"/>
          </a:xfrm>
          <a:prstGeom prst="rect">
            <a:avLst/>
          </a:prstGeom>
        </p:spPr>
      </p:pic>
      <p:sp>
        <p:nvSpPr>
          <p:cNvPr id="3" name="TextBox 2"/>
          <p:cNvSpPr txBox="1"/>
          <p:nvPr/>
        </p:nvSpPr>
        <p:spPr>
          <a:xfrm>
            <a:off x="1047404" y="199505"/>
            <a:ext cx="1388225" cy="369332"/>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PRODUCTS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60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532" y="695692"/>
            <a:ext cx="10031139" cy="5603391"/>
          </a:xfrm>
          <a:prstGeom prst="rect">
            <a:avLst/>
          </a:prstGeom>
        </p:spPr>
      </p:pic>
      <p:sp>
        <p:nvSpPr>
          <p:cNvPr id="3" name="TextBox 2"/>
          <p:cNvSpPr txBox="1"/>
          <p:nvPr/>
        </p:nvSpPr>
        <p:spPr>
          <a:xfrm>
            <a:off x="1047404" y="199505"/>
            <a:ext cx="1512916" cy="369332"/>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CUSTOMERS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7187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338" y="714895"/>
            <a:ext cx="10357658" cy="4921133"/>
          </a:xfrm>
          <a:prstGeom prst="rect">
            <a:avLst/>
          </a:prstGeom>
        </p:spPr>
      </p:pic>
      <p:sp>
        <p:nvSpPr>
          <p:cNvPr id="7" name="TextBox 6"/>
          <p:cNvSpPr txBox="1"/>
          <p:nvPr/>
        </p:nvSpPr>
        <p:spPr>
          <a:xfrm>
            <a:off x="1047404" y="199505"/>
            <a:ext cx="1388225" cy="369332"/>
          </a:xfrm>
          <a:prstGeom prst="rect">
            <a:avLst/>
          </a:prstGeom>
          <a:noFill/>
        </p:spPr>
        <p:txBody>
          <a:bodyPr wrap="square" rtlCol="0">
            <a:sp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INSIGHTS</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0546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198</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Goudy Old Style</vt:lpstr>
      <vt:lpstr>Tahoma</vt:lpstr>
      <vt:lpstr>Trebuchet MS</vt:lpstr>
      <vt:lpstr>Wingdings</vt:lpstr>
      <vt:lpstr>Wingdings 2</vt:lpstr>
      <vt:lpstr>SlateVTI</vt:lpstr>
      <vt:lpstr>TITE SALES PERFORMANCE ANALYSIS</vt:lpstr>
      <vt:lpstr>Table of Content</vt:lpstr>
      <vt:lpstr>PROBLEM STATEMENT</vt:lpstr>
      <vt:lpstr>PROBLEM STATEMENT (Cont.)</vt:lpstr>
      <vt:lpstr>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2024-08-07T09:15:43Z</dcterms:created>
  <dcterms:modified xsi:type="dcterms:W3CDTF">2024-08-07T10:25:30Z</dcterms:modified>
</cp:coreProperties>
</file>