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20"/>
  </p:notesMasterIdLst>
  <p:sldIdLst>
    <p:sldId id="256" r:id="rId2"/>
    <p:sldId id="257" r:id="rId3"/>
    <p:sldId id="266" r:id="rId4"/>
    <p:sldId id="258" r:id="rId5"/>
    <p:sldId id="267" r:id="rId6"/>
    <p:sldId id="277" r:id="rId7"/>
    <p:sldId id="259" r:id="rId8"/>
    <p:sldId id="275" r:id="rId9"/>
    <p:sldId id="268" r:id="rId10"/>
    <p:sldId id="265" r:id="rId11"/>
    <p:sldId id="261" r:id="rId12"/>
    <p:sldId id="269" r:id="rId13"/>
    <p:sldId id="270" r:id="rId14"/>
    <p:sldId id="272" r:id="rId15"/>
    <p:sldId id="273" r:id="rId16"/>
    <p:sldId id="274" r:id="rId17"/>
    <p:sldId id="262"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58E10-A1C3-48FE-B813-EE7323B6C4D0}">
          <p14:sldIdLst>
            <p14:sldId id="256"/>
            <p14:sldId id="257"/>
            <p14:sldId id="266"/>
            <p14:sldId id="258"/>
            <p14:sldId id="267"/>
            <p14:sldId id="277"/>
            <p14:sldId id="259"/>
            <p14:sldId id="275"/>
            <p14:sldId id="268"/>
            <p14:sldId id="265"/>
            <p14:sldId id="261"/>
            <p14:sldId id="269"/>
            <p14:sldId id="270"/>
            <p14:sldId id="272"/>
            <p14:sldId id="273"/>
            <p14:sldId id="274"/>
            <p14:sldId id="262"/>
          </p14:sldIdLst>
        </p14:section>
        <p14:section name="Additional content" id="{B4B8171F-9D0E-48DA-9832-196833C08B5A}">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39" autoAdjust="0"/>
  </p:normalViewPr>
  <p:slideViewPr>
    <p:cSldViewPr snapToGrid="0">
      <p:cViewPr varScale="1">
        <p:scale>
          <a:sx n="88" d="100"/>
          <a:sy n="88" d="100"/>
        </p:scale>
        <p:origin x="74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E2D7E-3693-49CA-9795-0131CF2AA16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BB746-7DEE-45D5-86D8-AC17FCBC3912}" type="slidenum">
              <a:rPr lang="en-US" smtClean="0"/>
              <a:t>‹#›</a:t>
            </a:fld>
            <a:endParaRPr lang="en-US"/>
          </a:p>
        </p:txBody>
      </p:sp>
    </p:spTree>
    <p:extLst>
      <p:ext uri="{BB962C8B-B14F-4D97-AF65-F5344CB8AC3E}">
        <p14:creationId xmlns:p14="http://schemas.microsoft.com/office/powerpoint/2010/main" val="334712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p>
          <a:p>
            <a:r>
              <a:rPr lang="en-US" dirty="0" smtClean="0"/>
              <a:t>Mention</a:t>
            </a:r>
            <a:r>
              <a:rPr lang="en-US" baseline="0" dirty="0" smtClean="0"/>
              <a:t> this talk is my own and is not related to my </a:t>
            </a:r>
            <a:r>
              <a:rPr lang="en-US" baseline="0" dirty="0" smtClean="0"/>
              <a:t>employer</a:t>
            </a:r>
          </a:p>
          <a:p>
            <a:r>
              <a:rPr lang="en-US" baseline="0" dirty="0" smtClean="0"/>
              <a:t>Clarify that you don’t need to understand everything, don’t need to read every detail, don’t need to understand all the diagrams in depth</a:t>
            </a:r>
            <a:endParaRPr lang="en-US" baseline="0" dirty="0" smtClean="0"/>
          </a:p>
          <a:p>
            <a:endParaRPr lang="en-US" baseline="0" dirty="0" smtClean="0"/>
          </a:p>
          <a:p>
            <a:r>
              <a:rPr lang="en-US" baseline="0" dirty="0" smtClean="0"/>
              <a:t>Set expectations. We’ll talk about:</a:t>
            </a:r>
          </a:p>
          <a:p>
            <a:pPr marL="171450" indent="-171450">
              <a:buFontTx/>
              <a:buChar char="-"/>
            </a:pPr>
            <a:r>
              <a:rPr lang="en-US" baseline="0" dirty="0" smtClean="0"/>
              <a:t>Why you might want to use containers</a:t>
            </a:r>
          </a:p>
          <a:p>
            <a:pPr marL="171450" indent="-171450">
              <a:buFontTx/>
              <a:buChar char="-"/>
            </a:pPr>
            <a:r>
              <a:rPr lang="en-US" baseline="0" dirty="0" smtClean="0"/>
              <a:t>How they solve open science problems</a:t>
            </a:r>
          </a:p>
          <a:p>
            <a:pPr marL="171450" indent="-171450">
              <a:buFontTx/>
              <a:buChar char="-"/>
            </a:pPr>
            <a:r>
              <a:rPr lang="en-US" baseline="0" dirty="0" smtClean="0"/>
              <a:t>What other types of problems they might be useful for</a:t>
            </a:r>
          </a:p>
          <a:p>
            <a:pPr marL="171450" indent="-171450">
              <a:buFontTx/>
              <a:buChar char="-"/>
            </a:pPr>
            <a:r>
              <a:rPr lang="en-US" baseline="0" dirty="0" smtClean="0"/>
              <a:t>How to use them in practice</a:t>
            </a:r>
          </a:p>
          <a:p>
            <a:pPr marL="171450" indent="-171450">
              <a:buFontTx/>
              <a:buChar char="-"/>
            </a:pPr>
            <a:endParaRPr lang="en-US" baseline="0" dirty="0" smtClean="0"/>
          </a:p>
          <a:p>
            <a:pPr marL="0" indent="0">
              <a:buFontTx/>
              <a:buNone/>
            </a:pPr>
            <a:r>
              <a:rPr lang="en-US" baseline="0" dirty="0" smtClean="0"/>
              <a:t>We WON’T talk about:</a:t>
            </a:r>
          </a:p>
          <a:p>
            <a:pPr marL="171450" indent="-171450">
              <a:buFontTx/>
              <a:buChar char="-"/>
            </a:pPr>
            <a:r>
              <a:rPr lang="en-US" baseline="0" dirty="0" smtClean="0"/>
              <a:t>Higher level tools (orchestration)</a:t>
            </a:r>
          </a:p>
          <a:p>
            <a:pPr marL="171450" indent="-171450">
              <a:buFontTx/>
              <a:buChar char="-"/>
            </a:pPr>
            <a:r>
              <a:rPr lang="en-US" baseline="0" dirty="0" smtClean="0"/>
              <a:t>Details of using the Docker CLI</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2</a:t>
            </a:fld>
            <a:endParaRPr lang="en-US"/>
          </a:p>
        </p:txBody>
      </p:sp>
    </p:spTree>
    <p:extLst>
      <p:ext uri="{BB962C8B-B14F-4D97-AF65-F5344CB8AC3E}">
        <p14:creationId xmlns:p14="http://schemas.microsoft.com/office/powerpoint/2010/main" val="388701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16</a:t>
            </a:fld>
            <a:endParaRPr lang="en-US"/>
          </a:p>
        </p:txBody>
      </p:sp>
    </p:spTree>
    <p:extLst>
      <p:ext uri="{BB962C8B-B14F-4D97-AF65-F5344CB8AC3E}">
        <p14:creationId xmlns:p14="http://schemas.microsoft.com/office/powerpoint/2010/main" val="333246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4</a:t>
            </a:fld>
            <a:endParaRPr lang="en-US"/>
          </a:p>
        </p:txBody>
      </p:sp>
    </p:spTree>
    <p:extLst>
      <p:ext uri="{BB962C8B-B14F-4D97-AF65-F5344CB8AC3E}">
        <p14:creationId xmlns:p14="http://schemas.microsoft.com/office/powerpoint/2010/main" val="244724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previous</a:t>
            </a:r>
            <a:r>
              <a:rPr lang="en-US" baseline="0" dirty="0" smtClean="0"/>
              <a:t> scenario, containers can help you solve four related problems we just encountered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5</a:t>
            </a:fld>
            <a:endParaRPr lang="en-US"/>
          </a:p>
        </p:txBody>
      </p:sp>
    </p:spTree>
    <p:extLst>
      <p:ext uri="{BB962C8B-B14F-4D97-AF65-F5344CB8AC3E}">
        <p14:creationId xmlns:p14="http://schemas.microsoft.com/office/powerpoint/2010/main" val="186925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Handwavy</a:t>
            </a:r>
            <a:r>
              <a:rPr lang="en-US" dirty="0" smtClean="0"/>
              <a:t> magic demo of using</a:t>
            </a:r>
            <a:r>
              <a:rPr lang="en-US" baseline="0" dirty="0" smtClean="0"/>
              <a:t> containers as a dev environment for Nicolas’ Python code.</a:t>
            </a:r>
          </a:p>
          <a:p>
            <a:endParaRPr lang="en-US" baseline="0" dirty="0" smtClean="0"/>
          </a:p>
          <a:p>
            <a:r>
              <a:rPr lang="en-US" dirty="0" err="1" smtClean="0"/>
              <a:t>docker</a:t>
            </a:r>
            <a:r>
              <a:rPr lang="en-US" dirty="0" smtClean="0"/>
              <a:t> run -it --</a:t>
            </a:r>
            <a:r>
              <a:rPr lang="en-US" dirty="0" err="1" smtClean="0"/>
              <a:t>rm</a:t>
            </a:r>
            <a:r>
              <a:rPr lang="en-US" dirty="0" smtClean="0"/>
              <a:t> -p 8888:8888 -v ${</a:t>
            </a:r>
            <a:r>
              <a:rPr lang="en-US" dirty="0" err="1" smtClean="0"/>
              <a:t>pwd</a:t>
            </a:r>
            <a:r>
              <a:rPr lang="en-US" dirty="0" smtClean="0"/>
              <a:t>}:/app </a:t>
            </a:r>
            <a:r>
              <a:rPr lang="en-US" dirty="0" err="1" smtClean="0"/>
              <a:t>continuumio</a:t>
            </a:r>
            <a:r>
              <a:rPr lang="en-US" dirty="0" smtClean="0"/>
              <a:t>/anaconda3 bash</a:t>
            </a:r>
          </a:p>
          <a:p>
            <a:r>
              <a:rPr lang="en-US" dirty="0" err="1" smtClean="0"/>
              <a:t>jupyter</a:t>
            </a:r>
            <a:r>
              <a:rPr lang="en-US" dirty="0" smtClean="0"/>
              <a:t> notebook --notebook-</a:t>
            </a:r>
            <a:r>
              <a:rPr lang="en-US" dirty="0" err="1" smtClean="0"/>
              <a:t>dir</a:t>
            </a:r>
            <a:r>
              <a:rPr lang="en-US" dirty="0" smtClean="0"/>
              <a:t>=/app --</a:t>
            </a:r>
            <a:r>
              <a:rPr lang="en-US" dirty="0" err="1" smtClean="0"/>
              <a:t>ip</a:t>
            </a:r>
            <a:r>
              <a:rPr lang="en-US" dirty="0" smtClean="0"/>
              <a:t>='*' --port=8888 --no-browser --allow-root</a:t>
            </a:r>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6</a:t>
            </a:fld>
            <a:endParaRPr lang="en-US"/>
          </a:p>
        </p:txBody>
      </p:sp>
    </p:spTree>
    <p:extLst>
      <p:ext uri="{BB962C8B-B14F-4D97-AF65-F5344CB8AC3E}">
        <p14:creationId xmlns:p14="http://schemas.microsoft.com/office/powerpoint/2010/main" val="274068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we’ve briefly used containers… what actually IS a container?</a:t>
            </a:r>
            <a:endParaRPr lang="en-US" dirty="0" smtClean="0"/>
          </a:p>
          <a:p>
            <a:endParaRPr lang="en-US" dirty="0" smtClean="0"/>
          </a:p>
          <a:p>
            <a:r>
              <a:rPr lang="en-US" dirty="0" smtClean="0"/>
              <a:t>Performance</a:t>
            </a:r>
            <a:r>
              <a:rPr lang="en-US" dirty="0" smtClean="0"/>
              <a:t>: a container is,</a:t>
            </a:r>
            <a:r>
              <a:rPr lang="en-US" baseline="0" dirty="0" smtClean="0"/>
              <a:t> fundamentally, just a process</a:t>
            </a:r>
          </a:p>
          <a:p>
            <a:r>
              <a:rPr lang="en-US" baseline="0" dirty="0" smtClean="0"/>
              <a:t>OS native technology (LXC, under Linux)</a:t>
            </a:r>
          </a:p>
          <a:p>
            <a:endParaRPr lang="en-US" baseline="0" dirty="0" smtClean="0"/>
          </a:p>
          <a:p>
            <a:r>
              <a:rPr lang="en-US" baseline="0" dirty="0" smtClean="0"/>
              <a:t>From the inside, a container looks reasonably like a VM or bare metal</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7</a:t>
            </a:fld>
            <a:endParaRPr lang="en-US"/>
          </a:p>
        </p:txBody>
      </p:sp>
    </p:spTree>
    <p:extLst>
      <p:ext uri="{BB962C8B-B14F-4D97-AF65-F5344CB8AC3E}">
        <p14:creationId xmlns:p14="http://schemas.microsoft.com/office/powerpoint/2010/main" val="259979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container is the act of eating</a:t>
            </a:r>
            <a:r>
              <a:rPr lang="en-US" baseline="0" dirty="0" smtClean="0"/>
              <a:t> a cake</a:t>
            </a:r>
          </a:p>
          <a:p>
            <a:r>
              <a:rPr lang="en-US" baseline="0" dirty="0" smtClean="0"/>
              <a:t>The image is the cake</a:t>
            </a:r>
          </a:p>
          <a:p>
            <a:r>
              <a:rPr lang="en-US" baseline="0" dirty="0" err="1" smtClean="0"/>
              <a:t>Dockerfiles</a:t>
            </a:r>
            <a:r>
              <a:rPr lang="en-US" baseline="0" dirty="0" smtClean="0"/>
              <a:t> / recipes / blueprints are the recipe for the cake</a:t>
            </a:r>
          </a:p>
          <a:p>
            <a:endParaRPr lang="en-US" baseline="0" dirty="0" smtClean="0"/>
          </a:p>
          <a:p>
            <a:r>
              <a:rPr lang="en-US" baseline="0" dirty="0" smtClean="0"/>
              <a:t>You can get a cake from the bakery (registry) without knowing the recipe. Even if you do know it, if you have the cake / image, you don’t need to apply the recipe again before eating the cake / running the image as a container, since you already have the cake!</a:t>
            </a:r>
          </a:p>
          <a:p>
            <a:endParaRPr lang="en-US" baseline="0" dirty="0" smtClean="0"/>
          </a:p>
          <a:p>
            <a:r>
              <a:rPr lang="en-US" baseline="0" dirty="0" smtClean="0"/>
              <a:t>(this analogy works weirdly well for security, too: if you don’t know the recipe, the cake could be poisonous. Even if you do know the recipe, there’s no guarantee a given image actually IS the recipe, and not a different thing with poison in it, technically!)</a:t>
            </a:r>
          </a:p>
          <a:p>
            <a:endParaRPr lang="en-US" baseline="0" dirty="0" smtClean="0"/>
          </a:p>
          <a:p>
            <a:r>
              <a:rPr lang="en-US" baseline="0" dirty="0" smtClean="0"/>
              <a:t>Source : Docker documentation (modified)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8</a:t>
            </a:fld>
            <a:endParaRPr lang="en-US"/>
          </a:p>
        </p:txBody>
      </p:sp>
    </p:spTree>
    <p:extLst>
      <p:ext uri="{BB962C8B-B14F-4D97-AF65-F5344CB8AC3E}">
        <p14:creationId xmlns:p14="http://schemas.microsoft.com/office/powerpoint/2010/main" val="243066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context, this slide gives a brief</a:t>
            </a:r>
            <a:r>
              <a:rPr lang="en-US" baseline="0" dirty="0" smtClean="0"/>
              <a:t> overview of what other people are doing with containers, and why. Probably not of interest to this audience at this time, but it is useful to place containers in the broader context of software development.</a:t>
            </a:r>
            <a:endParaRPr lang="en-US" dirty="0" smtClean="0"/>
          </a:p>
          <a:p>
            <a:endParaRPr lang="en-US" dirty="0" smtClean="0"/>
          </a:p>
          <a:p>
            <a:r>
              <a:rPr lang="en-US" dirty="0" smtClean="0"/>
              <a:t>YOU DON’T NEED TO UNDERSTAND THIS DIAGRAM. A</a:t>
            </a:r>
            <a:r>
              <a:rPr lang="en-US" baseline="0" dirty="0" smtClean="0"/>
              <a:t> historical perspective on why containers exist is interesting context, not a requirement for anything.</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Containers are an evolution of existing deployment models and naturally</a:t>
            </a:r>
            <a:r>
              <a:rPr lang="en-US" baseline="0" dirty="0" smtClean="0"/>
              <a:t> result from the historical progression from individual servers to VMs onwards.</a:t>
            </a:r>
          </a:p>
          <a:p>
            <a:endParaRPr lang="en-US" dirty="0" smtClean="0"/>
          </a:p>
          <a:p>
            <a:endParaRPr lang="en-US" dirty="0" smtClean="0"/>
          </a:p>
          <a:p>
            <a:r>
              <a:rPr lang="en-US" dirty="0" smtClean="0"/>
              <a:t>Source</a:t>
            </a:r>
            <a:r>
              <a:rPr lang="en-US" dirty="0" smtClean="0"/>
              <a:t>: Google</a:t>
            </a:r>
            <a:r>
              <a:rPr lang="en-US" baseline="0" dirty="0" smtClean="0"/>
              <a:t> (https://kubernetes.io/docs/concepts/overview/what-is-kubernetes/)</a:t>
            </a:r>
          </a:p>
          <a:p>
            <a:endParaRPr lang="en-US" dirty="0" smtClean="0"/>
          </a:p>
          <a:p>
            <a:endParaRPr lang="en-US" baseline="0" dirty="0" smtClean="0"/>
          </a:p>
          <a:p>
            <a:r>
              <a:rPr lang="en-US" baseline="0" dirty="0" smtClean="0"/>
              <a:t>Containers are “cattle, not pets”: is an application fails or misbehaves, it can be restarted transparently (in theory)</a:t>
            </a:r>
          </a:p>
          <a:p>
            <a:r>
              <a:rPr lang="en-US" baseline="0" dirty="0" smtClean="0"/>
              <a:t>In these models:</a:t>
            </a:r>
          </a:p>
          <a:p>
            <a:pPr marL="171450" indent="-171450">
              <a:buFontTx/>
              <a:buChar char="-"/>
            </a:pPr>
            <a:r>
              <a:rPr lang="en-US" baseline="0" dirty="0" smtClean="0"/>
              <a:t>Bare metal deployment: if an app goes down, it’s an annoyance, and possibly a manual process to restart it. If the OS or hardware go down, it’s a disaster</a:t>
            </a:r>
          </a:p>
          <a:p>
            <a:pPr marL="171450" indent="-171450">
              <a:buFontTx/>
              <a:buChar char="-"/>
            </a:pPr>
            <a:r>
              <a:rPr lang="en-US" baseline="0" dirty="0" smtClean="0"/>
              <a:t>VM deployment: if the OS goes down, the hypervisor can automatically restart it; if the app goes down, still possibly a manual process</a:t>
            </a:r>
          </a:p>
          <a:p>
            <a:pPr marL="171450" indent="-171450">
              <a:buFontTx/>
              <a:buChar char="-"/>
            </a:pPr>
            <a:r>
              <a:rPr lang="en-US" baseline="0" dirty="0" smtClean="0"/>
              <a:t>Container deployment: if a container goes down, the container runtime can restart it, restarting the app cleanly. Containers can be killed and replaced whenever needed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10</a:t>
            </a:fld>
            <a:endParaRPr lang="en-US"/>
          </a:p>
        </p:txBody>
      </p:sp>
    </p:spTree>
    <p:extLst>
      <p:ext uri="{BB962C8B-B14F-4D97-AF65-F5344CB8AC3E}">
        <p14:creationId xmlns:p14="http://schemas.microsoft.com/office/powerpoint/2010/main" val="429145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Diagram for illustration</a:t>
            </a:r>
            <a:r>
              <a:rPr lang="en-US" baseline="0" dirty="0" smtClean="0"/>
              <a:t> of the complexity of K8S; not intended to be detailed or understood</a:t>
            </a:r>
            <a:endParaRPr lang="en-US" dirty="0" smtClean="0"/>
          </a:p>
          <a:p>
            <a:endParaRPr lang="en-US" dirty="0" smtClean="0"/>
          </a:p>
          <a:p>
            <a:r>
              <a:rPr lang="en-US" dirty="0" smtClean="0"/>
              <a:t>Source: Kubernetes</a:t>
            </a:r>
            <a:r>
              <a:rPr lang="en-US" baseline="0" dirty="0" smtClean="0"/>
              <a:t> Documentation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11</a:t>
            </a:fld>
            <a:endParaRPr lang="en-US"/>
          </a:p>
        </p:txBody>
      </p:sp>
    </p:spTree>
    <p:extLst>
      <p:ext uri="{BB962C8B-B14F-4D97-AF65-F5344CB8AC3E}">
        <p14:creationId xmlns:p14="http://schemas.microsoft.com/office/powerpoint/2010/main" val="112018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how to define a </a:t>
            </a:r>
            <a:r>
              <a:rPr lang="en-US" dirty="0" err="1" smtClean="0"/>
              <a:t>Dockerfile</a:t>
            </a:r>
            <a:r>
              <a:rPr lang="en-US" dirty="0" smtClean="0"/>
              <a:t> in a second in the 2</a:t>
            </a:r>
            <a:r>
              <a:rPr lang="en-US" baseline="30000" dirty="0" smtClean="0"/>
              <a:t>nd</a:t>
            </a:r>
            <a:r>
              <a:rPr lang="en-US" dirty="0" smtClean="0"/>
              <a:t> demo</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14</a:t>
            </a:fld>
            <a:endParaRPr lang="en-US"/>
          </a:p>
        </p:txBody>
      </p:sp>
    </p:spTree>
    <p:extLst>
      <p:ext uri="{BB962C8B-B14F-4D97-AF65-F5344CB8AC3E}">
        <p14:creationId xmlns:p14="http://schemas.microsoft.com/office/powerpoint/2010/main" val="298199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746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57189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710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20490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39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41802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6002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33571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35020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41962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02191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E8A07E-AF8F-4286-B046-EB93E7655C6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427111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E8A07E-AF8F-4286-B046-EB93E7655C6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4345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8A07E-AF8F-4286-B046-EB93E7655C6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53383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04438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39400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8A07E-AF8F-4286-B046-EB93E7655C6A}" type="datetimeFigureOut">
              <a:rPr lang="en-US" smtClean="0"/>
              <a:t>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1B143-6C1E-491B-A652-DFB0F654D66F}" type="slidenum">
              <a:rPr lang="en-US" smtClean="0"/>
              <a:t>‹#›</a:t>
            </a:fld>
            <a:endParaRPr lang="en-US"/>
          </a:p>
        </p:txBody>
      </p:sp>
    </p:spTree>
    <p:extLst>
      <p:ext uri="{BB962C8B-B14F-4D97-AF65-F5344CB8AC3E}">
        <p14:creationId xmlns:p14="http://schemas.microsoft.com/office/powerpoint/2010/main" val="4190162584"/>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docker.com/get-start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reproducible-analysis-workshop.readthedocs.io/en/latest/8.Intro-Docker.html" TargetMode="External"/><Relationship Id="rId2" Type="http://schemas.openxmlformats.org/officeDocument/2006/relationships/hyperlink" Target="https://github.com/Ezekiel-DA/containerization_example" TargetMode="External"/><Relationship Id="rId1" Type="http://schemas.openxmlformats.org/officeDocument/2006/relationships/slideLayout" Target="../slideLayouts/slideLayout2.xml"/><Relationship Id="rId4" Type="http://schemas.openxmlformats.org/officeDocument/2006/relationships/hyperlink" Target="https://arxiv.org/abs/1410.084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Containerization as an Open Science tool</a:t>
            </a:r>
            <a:endParaRPr lang="en-US" dirty="0"/>
          </a:p>
        </p:txBody>
      </p:sp>
      <p:sp>
        <p:nvSpPr>
          <p:cNvPr id="3" name="Subtitle 2"/>
          <p:cNvSpPr>
            <a:spLocks noGrp="1"/>
          </p:cNvSpPr>
          <p:nvPr>
            <p:ph type="subTitle" idx="1"/>
          </p:nvPr>
        </p:nvSpPr>
        <p:spPr/>
        <p:txBody>
          <a:bodyPr/>
          <a:lstStyle/>
          <a:p>
            <a:r>
              <a:rPr lang="en-US" dirty="0" smtClean="0"/>
              <a:t>Nicolas Lefebvre – </a:t>
            </a:r>
            <a:r>
              <a:rPr lang="en-US" dirty="0" err="1" smtClean="0"/>
              <a:t>Dassault</a:t>
            </a:r>
            <a:r>
              <a:rPr lang="en-US" dirty="0" smtClean="0"/>
              <a:t> </a:t>
            </a:r>
            <a:r>
              <a:rPr lang="en-US" dirty="0" err="1" smtClean="0"/>
              <a:t>Systemes</a:t>
            </a:r>
            <a:r>
              <a:rPr lang="en-US" dirty="0" smtClean="0"/>
              <a:t> </a:t>
            </a:r>
            <a:r>
              <a:rPr lang="en-US" dirty="0" err="1" smtClean="0"/>
              <a:t>Solidworks</a:t>
            </a:r>
            <a:endParaRPr lang="en-US" dirty="0"/>
          </a:p>
        </p:txBody>
      </p:sp>
    </p:spTree>
    <p:extLst>
      <p:ext uri="{BB962C8B-B14F-4D97-AF65-F5344CB8AC3E}">
        <p14:creationId xmlns:p14="http://schemas.microsoft.com/office/powerpoint/2010/main" val="2649790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other problems are people solving?</a:t>
            </a:r>
            <a:endParaRPr lang="en-US" dirty="0"/>
          </a:p>
        </p:txBody>
      </p:sp>
      <p:sp>
        <p:nvSpPr>
          <p:cNvPr id="3" name="Content Placeholder 2"/>
          <p:cNvSpPr>
            <a:spLocks noGrp="1"/>
          </p:cNvSpPr>
          <p:nvPr>
            <p:ph idx="1"/>
          </p:nvPr>
        </p:nvSpPr>
        <p:spPr/>
        <p:txBody>
          <a:bodyPr/>
          <a:lstStyle/>
          <a:p>
            <a:pPr marL="0" indent="0">
              <a:buNone/>
            </a:pPr>
            <a:r>
              <a:rPr lang="en-US" dirty="0" smtClean="0"/>
              <a:t>Across the software industry, containers are useful for:</a:t>
            </a:r>
          </a:p>
          <a:p>
            <a:r>
              <a:rPr lang="en-US" dirty="0" smtClean="0"/>
              <a:t>Isolation</a:t>
            </a:r>
          </a:p>
          <a:p>
            <a:r>
              <a:rPr lang="en-US" dirty="0" smtClean="0"/>
              <a:t>Continuous Deployment</a:t>
            </a:r>
          </a:p>
          <a:p>
            <a:r>
              <a:rPr lang="en-US" dirty="0" smtClean="0"/>
              <a:t>Reliability</a:t>
            </a:r>
            <a:endParaRPr lang="en-US" dirty="0"/>
          </a:p>
        </p:txBody>
      </p:sp>
      <p:pic>
        <p:nvPicPr>
          <p:cNvPr id="5" name="Picture 4"/>
          <p:cNvPicPr>
            <a:picLocks noChangeAspect="1"/>
          </p:cNvPicPr>
          <p:nvPr/>
        </p:nvPicPr>
        <p:blipFill>
          <a:blip r:embed="rId3"/>
          <a:stretch>
            <a:fillRect/>
          </a:stretch>
        </p:blipFill>
        <p:spPr>
          <a:xfrm>
            <a:off x="441196" y="3389567"/>
            <a:ext cx="9224941" cy="3468433"/>
          </a:xfrm>
          <a:prstGeom prst="rect">
            <a:avLst/>
          </a:prstGeom>
        </p:spPr>
      </p:pic>
    </p:spTree>
    <p:extLst>
      <p:ext uri="{BB962C8B-B14F-4D97-AF65-F5344CB8AC3E}">
        <p14:creationId xmlns:p14="http://schemas.microsoft.com/office/powerpoint/2010/main" val="102756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containers NOT do for me?</a:t>
            </a:r>
            <a:endParaRPr lang="en-US" dirty="0"/>
          </a:p>
        </p:txBody>
      </p:sp>
      <p:sp>
        <p:nvSpPr>
          <p:cNvPr id="3" name="Content Placeholder 2"/>
          <p:cNvSpPr>
            <a:spLocks noGrp="1"/>
          </p:cNvSpPr>
          <p:nvPr>
            <p:ph idx="1"/>
          </p:nvPr>
        </p:nvSpPr>
        <p:spPr>
          <a:xfrm>
            <a:off x="677334" y="1352869"/>
            <a:ext cx="8596668" cy="3880773"/>
          </a:xfrm>
        </p:spPr>
        <p:txBody>
          <a:bodyPr>
            <a:normAutofit/>
          </a:bodyPr>
          <a:lstStyle/>
          <a:p>
            <a:r>
              <a:rPr lang="en-US" dirty="0" smtClean="0"/>
              <a:t>Containers are a tiny part of a broader ecosystem</a:t>
            </a:r>
          </a:p>
          <a:p>
            <a:r>
              <a:rPr lang="en-US" dirty="0" smtClean="0"/>
              <a:t>In large projects, multiple containers might form higher level components (apps, services, </a:t>
            </a:r>
            <a:r>
              <a:rPr lang="en-US" dirty="0" err="1" smtClean="0"/>
              <a:t>etc</a:t>
            </a:r>
            <a:r>
              <a:rPr lang="en-US" dirty="0" smtClean="0"/>
              <a:t>)</a:t>
            </a:r>
          </a:p>
          <a:p>
            <a:r>
              <a:rPr lang="en-US" dirty="0" smtClean="0"/>
              <a:t>Defining relationships between containers (dependencies, communication, co-location, etc.) is outside the scope of a container runtime</a:t>
            </a:r>
          </a:p>
          <a:p>
            <a:r>
              <a:rPr lang="en-US" dirty="0" smtClean="0"/>
              <a:t>All of this is a job for </a:t>
            </a:r>
            <a:r>
              <a:rPr lang="en-US" b="1" i="1" dirty="0" smtClean="0"/>
              <a:t>container orchestration</a:t>
            </a:r>
            <a:endParaRPr lang="en-US" dirty="0" smtClean="0"/>
          </a:p>
          <a:p>
            <a:r>
              <a:rPr lang="en-US" dirty="0" smtClean="0"/>
              <a:t>… but you probably don’t need it</a:t>
            </a:r>
            <a:endParaRPr lang="en-US" dirty="0"/>
          </a:p>
        </p:txBody>
      </p:sp>
      <p:pic>
        <p:nvPicPr>
          <p:cNvPr id="5" name="Picture 4"/>
          <p:cNvPicPr>
            <a:picLocks noChangeAspect="1"/>
          </p:cNvPicPr>
          <p:nvPr/>
        </p:nvPicPr>
        <p:blipFill>
          <a:blip r:embed="rId3"/>
          <a:stretch>
            <a:fillRect/>
          </a:stretch>
        </p:blipFill>
        <p:spPr>
          <a:xfrm>
            <a:off x="4629491" y="3497580"/>
            <a:ext cx="5315364" cy="3360420"/>
          </a:xfrm>
          <a:prstGeom prst="rect">
            <a:avLst/>
          </a:prstGeom>
        </p:spPr>
      </p:pic>
    </p:spTree>
    <p:extLst>
      <p:ext uri="{BB962C8B-B14F-4D97-AF65-F5344CB8AC3E}">
        <p14:creationId xmlns:p14="http://schemas.microsoft.com/office/powerpoint/2010/main" val="1861742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actually use this?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706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an existing container</a:t>
            </a:r>
            <a:endParaRPr lang="en-US" dirty="0"/>
          </a:p>
        </p:txBody>
      </p:sp>
      <p:sp>
        <p:nvSpPr>
          <p:cNvPr id="3" name="Content Placeholder 2"/>
          <p:cNvSpPr>
            <a:spLocks noGrp="1"/>
          </p:cNvSpPr>
          <p:nvPr>
            <p:ph idx="1"/>
          </p:nvPr>
        </p:nvSpPr>
        <p:spPr>
          <a:xfrm>
            <a:off x="677334" y="2160589"/>
            <a:ext cx="10226886" cy="3880773"/>
          </a:xfrm>
        </p:spPr>
        <p:txBody>
          <a:bodyPr/>
          <a:lstStyle/>
          <a:p>
            <a:r>
              <a:rPr lang="en-US" dirty="0" smtClean="0"/>
              <a:t>Install a container runtime (i.e. install </a:t>
            </a:r>
            <a:r>
              <a:rPr lang="en-US" dirty="0" smtClean="0">
                <a:hlinkClick r:id="rId2"/>
              </a:rPr>
              <a:t>Docker Desktop</a:t>
            </a:r>
            <a:r>
              <a:rPr lang="en-US" dirty="0" smtClean="0"/>
              <a:t>, probably)</a:t>
            </a:r>
          </a:p>
          <a:p>
            <a:r>
              <a:rPr lang="en-US" dirty="0" err="1" smtClean="0"/>
              <a:t>docker</a:t>
            </a:r>
            <a:r>
              <a:rPr lang="en-US" dirty="0" smtClean="0"/>
              <a:t> run </a:t>
            </a:r>
            <a:r>
              <a:rPr lang="en-US" dirty="0" err="1" smtClean="0"/>
              <a:t>hello_world</a:t>
            </a:r>
            <a:endParaRPr lang="en-US" dirty="0" smtClean="0"/>
          </a:p>
          <a:p>
            <a:r>
              <a:rPr lang="en-US" dirty="0" err="1" smtClean="0"/>
              <a:t>docker</a:t>
            </a:r>
            <a:r>
              <a:rPr lang="en-US" dirty="0" smtClean="0"/>
              <a:t> run </a:t>
            </a:r>
            <a:r>
              <a:rPr lang="en-US" dirty="0" smtClean="0"/>
              <a:t>ghcr.io/</a:t>
            </a:r>
            <a:r>
              <a:rPr lang="en-US" dirty="0" err="1" smtClean="0"/>
              <a:t>ezekiel</a:t>
            </a:r>
            <a:r>
              <a:rPr lang="en-US" dirty="0" smtClean="0"/>
              <a:t>-da/</a:t>
            </a:r>
            <a:r>
              <a:rPr lang="en-US" dirty="0" err="1" smtClean="0"/>
              <a:t>containerization_example</a:t>
            </a:r>
            <a:endParaRPr lang="en-US" dirty="0"/>
          </a:p>
          <a:p>
            <a:r>
              <a:rPr lang="en-US" dirty="0" err="1" smtClean="0"/>
              <a:t>docker</a:t>
            </a:r>
            <a:r>
              <a:rPr lang="en-US" dirty="0" smtClean="0"/>
              <a:t> run </a:t>
            </a:r>
            <a:r>
              <a:rPr lang="en-US" dirty="0"/>
              <a:t>ghcr.io/</a:t>
            </a:r>
            <a:r>
              <a:rPr lang="en-US" dirty="0" err="1"/>
              <a:t>ezekiel</a:t>
            </a:r>
            <a:r>
              <a:rPr lang="en-US" dirty="0"/>
              <a:t>-da/</a:t>
            </a:r>
            <a:r>
              <a:rPr lang="en-US" dirty="0" err="1"/>
              <a:t>containerization_example</a:t>
            </a:r>
            <a:r>
              <a:rPr lang="en-US" dirty="0"/>
              <a:t> </a:t>
            </a:r>
            <a:r>
              <a:rPr lang="en-US" dirty="0" smtClean="0"/>
              <a:t>–p 8888:8888</a:t>
            </a:r>
            <a:endParaRPr lang="en-US" dirty="0"/>
          </a:p>
        </p:txBody>
      </p:sp>
    </p:spTree>
    <p:extLst>
      <p:ext uri="{BB962C8B-B14F-4D97-AF65-F5344CB8AC3E}">
        <p14:creationId xmlns:p14="http://schemas.microsoft.com/office/powerpoint/2010/main" val="3600574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publishing a container image</a:t>
            </a:r>
            <a:endParaRPr lang="en-US" dirty="0"/>
          </a:p>
        </p:txBody>
      </p:sp>
      <p:sp>
        <p:nvSpPr>
          <p:cNvPr id="3" name="Content Placeholder 2"/>
          <p:cNvSpPr>
            <a:spLocks noGrp="1"/>
          </p:cNvSpPr>
          <p:nvPr>
            <p:ph idx="1"/>
          </p:nvPr>
        </p:nvSpPr>
        <p:spPr/>
        <p:txBody>
          <a:bodyPr/>
          <a:lstStyle/>
          <a:p>
            <a:r>
              <a:rPr lang="en-US" dirty="0" smtClean="0"/>
              <a:t>Define your </a:t>
            </a:r>
            <a:r>
              <a:rPr lang="en-US" dirty="0" err="1" smtClean="0"/>
              <a:t>Dockerfile</a:t>
            </a:r>
            <a:endParaRPr lang="en-US" dirty="0" smtClean="0"/>
          </a:p>
          <a:p>
            <a:r>
              <a:rPr lang="en-US" dirty="0" err="1" smtClean="0"/>
              <a:t>docker</a:t>
            </a:r>
            <a:r>
              <a:rPr lang="en-US" dirty="0" smtClean="0"/>
              <a:t> build . -t &lt;</a:t>
            </a:r>
            <a:r>
              <a:rPr lang="en-US" dirty="0" err="1" smtClean="0"/>
              <a:t>image_name</a:t>
            </a:r>
            <a:r>
              <a:rPr lang="en-US" dirty="0" smtClean="0"/>
              <a:t>&gt;</a:t>
            </a:r>
          </a:p>
          <a:p>
            <a:r>
              <a:rPr lang="en-US" dirty="0" err="1" smtClean="0"/>
              <a:t>docker</a:t>
            </a:r>
            <a:r>
              <a:rPr lang="en-US" dirty="0" smtClean="0"/>
              <a:t> push &lt;</a:t>
            </a:r>
            <a:r>
              <a:rPr lang="en-US" dirty="0" err="1" smtClean="0"/>
              <a:t>image_name</a:t>
            </a:r>
            <a:r>
              <a:rPr lang="en-US" dirty="0" smtClean="0"/>
              <a:t>&gt;</a:t>
            </a:r>
            <a:endParaRPr lang="en-US" dirty="0"/>
          </a:p>
        </p:txBody>
      </p:sp>
    </p:spTree>
    <p:extLst>
      <p:ext uri="{BB962C8B-B14F-4D97-AF65-F5344CB8AC3E}">
        <p14:creationId xmlns:p14="http://schemas.microsoft.com/office/powerpoint/2010/main" val="2490757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00867"/>
            <a:ext cx="9495365" cy="1826581"/>
          </a:xfrm>
        </p:spPr>
        <p:txBody>
          <a:bodyPr/>
          <a:lstStyle/>
          <a:p>
            <a:r>
              <a:rPr lang="en-US" dirty="0" smtClean="0"/>
              <a:t>Demo: containerizing open source code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92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9587"/>
            <a:ext cx="8596668" cy="1826581"/>
          </a:xfrm>
        </p:spPr>
        <p:txBody>
          <a:bodyPr/>
          <a:lstStyle/>
          <a:p>
            <a:r>
              <a:rPr lang="en-US" dirty="0" smtClean="0"/>
              <a:t>Questions?</a:t>
            </a:r>
            <a:endParaRPr lang="en-US" dirty="0"/>
          </a:p>
        </p:txBody>
      </p:sp>
      <p:sp>
        <p:nvSpPr>
          <p:cNvPr id="3" name="Text Placeholder 2"/>
          <p:cNvSpPr>
            <a:spLocks noGrp="1"/>
          </p:cNvSpPr>
          <p:nvPr>
            <p:ph type="body" idx="1"/>
          </p:nvPr>
        </p:nvSpPr>
        <p:spPr>
          <a:xfrm>
            <a:off x="677335" y="2049780"/>
            <a:ext cx="8596668" cy="3338068"/>
          </a:xfrm>
        </p:spPr>
        <p:txBody>
          <a:bodyPr>
            <a:normAutofit/>
          </a:bodyPr>
          <a:lstStyle/>
          <a:p>
            <a:r>
              <a:rPr lang="en-US" dirty="0" err="1" smtClean="0"/>
              <a:t>E.g</a:t>
            </a:r>
            <a:r>
              <a:rPr lang="en-US" dirty="0" smtClean="0"/>
              <a:t>:</a:t>
            </a:r>
          </a:p>
          <a:p>
            <a:pPr marL="342900" indent="-342900">
              <a:buFontTx/>
              <a:buChar char="-"/>
            </a:pPr>
            <a:r>
              <a:rPr lang="en-US" dirty="0" smtClean="0"/>
              <a:t>Docker vs containers (OCI)</a:t>
            </a:r>
          </a:p>
          <a:p>
            <a:pPr marL="342900" indent="-342900">
              <a:buFontTx/>
              <a:buChar char="-"/>
            </a:pPr>
            <a:r>
              <a:rPr lang="en-US" dirty="0" smtClean="0"/>
              <a:t>Linux containers on a Windows host</a:t>
            </a:r>
          </a:p>
          <a:p>
            <a:pPr marL="342900" indent="-342900">
              <a:buFontTx/>
              <a:buChar char="-"/>
            </a:pPr>
            <a:r>
              <a:rPr lang="en-US" dirty="0"/>
              <a:t>Windows </a:t>
            </a:r>
            <a:r>
              <a:rPr lang="en-US" dirty="0" smtClean="0"/>
              <a:t>containers</a:t>
            </a:r>
            <a:endParaRPr lang="en-US" dirty="0" smtClean="0"/>
          </a:p>
          <a:p>
            <a:pPr marL="342900" indent="-342900">
              <a:buFontTx/>
              <a:buChar char="-"/>
            </a:pPr>
            <a:r>
              <a:rPr lang="en-US" dirty="0" smtClean="0"/>
              <a:t>Security</a:t>
            </a:r>
          </a:p>
          <a:p>
            <a:pPr marL="342900" indent="-342900">
              <a:buFontTx/>
              <a:buChar char="-"/>
            </a:pPr>
            <a:r>
              <a:rPr lang="en-US" dirty="0" smtClean="0"/>
              <a:t>Volumes, ports</a:t>
            </a:r>
          </a:p>
          <a:p>
            <a:pPr marL="342900" indent="-342900">
              <a:buFontTx/>
              <a:buChar char="-"/>
            </a:pPr>
            <a:endParaRPr lang="en-US" dirty="0"/>
          </a:p>
        </p:txBody>
      </p:sp>
    </p:spTree>
    <p:extLst>
      <p:ext uri="{BB962C8B-B14F-4D97-AF65-F5344CB8AC3E}">
        <p14:creationId xmlns:p14="http://schemas.microsoft.com/office/powerpoint/2010/main" val="42211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1436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https://opencontainers.org/</a:t>
            </a:r>
          </a:p>
          <a:p>
            <a:r>
              <a:rPr lang="en-US" dirty="0" smtClean="0">
                <a:hlinkClick r:id="rId2"/>
              </a:rPr>
              <a:t>https://www.docker.com/</a:t>
            </a:r>
          </a:p>
          <a:p>
            <a:r>
              <a:rPr lang="en-US" dirty="0" smtClean="0">
                <a:hlinkClick r:id="rId2"/>
              </a:rPr>
              <a:t>https://podman.io/</a:t>
            </a:r>
          </a:p>
          <a:p>
            <a:r>
              <a:rPr lang="en-US" dirty="0" smtClean="0">
                <a:hlinkClick r:id="rId2"/>
              </a:rPr>
              <a:t>https://github.com/Ezekiel-DA/containerization_example</a:t>
            </a:r>
            <a:endParaRPr lang="en-US" dirty="0" smtClean="0"/>
          </a:p>
          <a:p>
            <a:r>
              <a:rPr lang="en-US" dirty="0" smtClean="0">
                <a:hlinkClick r:id="rId3"/>
              </a:rPr>
              <a:t>https://reproducible-analysis-workshop.readthedocs.io/en/latest/8.Intro-Docker.html</a:t>
            </a:r>
            <a:endParaRPr lang="en-US" dirty="0" smtClean="0"/>
          </a:p>
          <a:p>
            <a:r>
              <a:rPr lang="en-US" dirty="0" smtClean="0">
                <a:hlinkClick r:id="rId4"/>
              </a:rPr>
              <a:t>Carl Boettiger (2015), An introduction to Docker for reproducible research, with examples from the R environment, ACM SIGOPS Operating Systems Review, Special Issue on Repeatability and Sharing of Experimental Artifacts. 49(1), 71-79, </a:t>
            </a:r>
            <a:r>
              <a:rPr lang="en-US" dirty="0" err="1" smtClean="0">
                <a:hlinkClick r:id="rId4"/>
              </a:rPr>
              <a:t>doi</a:t>
            </a:r>
            <a:r>
              <a:rPr lang="en-US" dirty="0" smtClean="0">
                <a:hlinkClick r:id="rId4"/>
              </a:rPr>
              <a:t>: 10.1145/2723872.2723882</a:t>
            </a:r>
            <a:endParaRPr lang="en-US" dirty="0"/>
          </a:p>
        </p:txBody>
      </p:sp>
    </p:spTree>
    <p:extLst>
      <p:ext uri="{BB962C8B-B14F-4D97-AF65-F5344CB8AC3E}">
        <p14:creationId xmlns:p14="http://schemas.microsoft.com/office/powerpoint/2010/main" val="4231138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even listen to you?</a:t>
            </a:r>
            <a:endParaRPr lang="en-US" dirty="0"/>
          </a:p>
        </p:txBody>
      </p:sp>
      <p:sp>
        <p:nvSpPr>
          <p:cNvPr id="3" name="Content Placeholder 2"/>
          <p:cNvSpPr>
            <a:spLocks noGrp="1"/>
          </p:cNvSpPr>
          <p:nvPr>
            <p:ph idx="1"/>
          </p:nvPr>
        </p:nvSpPr>
        <p:spPr>
          <a:xfrm>
            <a:off x="677334" y="1569721"/>
            <a:ext cx="8596668" cy="4471642"/>
          </a:xfrm>
        </p:spPr>
        <p:txBody>
          <a:bodyPr>
            <a:normAutofit/>
          </a:bodyPr>
          <a:lstStyle/>
          <a:p>
            <a:r>
              <a:rPr lang="en-US" dirty="0" smtClean="0"/>
              <a:t>Disclaimer: like the other Nicolas, but worse:</a:t>
            </a:r>
          </a:p>
          <a:p>
            <a:pPr lvl="1"/>
            <a:r>
              <a:rPr lang="en-US" dirty="0" smtClean="0"/>
              <a:t>Master’s degree in Computer Science with a focus on Software Architecture</a:t>
            </a:r>
          </a:p>
          <a:p>
            <a:pPr lvl="1"/>
            <a:r>
              <a:rPr lang="en-US" dirty="0" smtClean="0"/>
              <a:t>But not a PhD, scientist or researcher in any way</a:t>
            </a:r>
          </a:p>
          <a:p>
            <a:r>
              <a:rPr lang="en-US" dirty="0" smtClean="0"/>
              <a:t>But a frequent user of containerization for:</a:t>
            </a:r>
          </a:p>
          <a:p>
            <a:pPr lvl="1"/>
            <a:r>
              <a:rPr lang="en-US" dirty="0" smtClean="0"/>
              <a:t>Cloud service development</a:t>
            </a:r>
          </a:p>
          <a:p>
            <a:pPr lvl="1"/>
            <a:r>
              <a:rPr lang="en-US" dirty="0" smtClean="0"/>
              <a:t>DevOps (CI/CD) pipelines</a:t>
            </a:r>
          </a:p>
          <a:p>
            <a:pPr lvl="1"/>
            <a:r>
              <a:rPr lang="en-US" dirty="0" smtClean="0"/>
              <a:t>Internal tooling</a:t>
            </a:r>
          </a:p>
          <a:p>
            <a:pPr lvl="1"/>
            <a:r>
              <a:rPr lang="en-US" dirty="0" smtClean="0"/>
              <a:t>General “I like to experiment without blowing up my dev environment”</a:t>
            </a:r>
            <a:endParaRPr lang="en-US" dirty="0"/>
          </a:p>
          <a:p>
            <a:r>
              <a:rPr lang="en-US" dirty="0" smtClean="0"/>
              <a:t>Containers made my job easier; maybe they can help you too?</a:t>
            </a:r>
          </a:p>
          <a:p>
            <a:endParaRPr lang="en-US" dirty="0"/>
          </a:p>
        </p:txBody>
      </p:sp>
    </p:spTree>
    <p:extLst>
      <p:ext uri="{BB962C8B-B14F-4D97-AF65-F5344CB8AC3E}">
        <p14:creationId xmlns:p14="http://schemas.microsoft.com/office/powerpoint/2010/main" val="111029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 are we even solving?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81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this happened to you?</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want to run existing code you didn’t write and you’d </a:t>
            </a:r>
            <a:r>
              <a:rPr lang="en-US" dirty="0" smtClean="0"/>
              <a:t>like:</a:t>
            </a:r>
            <a:endParaRPr lang="en-US" dirty="0" smtClean="0"/>
          </a:p>
          <a:p>
            <a:pPr marL="457200" lvl="1" indent="0">
              <a:buNone/>
            </a:pPr>
            <a:r>
              <a:rPr lang="en-US" i="1" dirty="0" smtClean="0"/>
              <a:t>Ideally, I would just start project.sh and have it spit out some results…</a:t>
            </a:r>
          </a:p>
          <a:p>
            <a:pPr marL="457200" lvl="1" indent="0">
              <a:buNone/>
            </a:pPr>
            <a:endParaRPr lang="en-US" i="1" dirty="0" smtClean="0"/>
          </a:p>
          <a:p>
            <a:pPr marL="457200" lvl="1" indent="0">
              <a:buNone/>
            </a:pPr>
            <a:r>
              <a:rPr lang="en-US" i="1" dirty="0" smtClean="0"/>
              <a:t>Oh, this project has no documentation on how to build or install it. Or launch it.</a:t>
            </a:r>
          </a:p>
          <a:p>
            <a:pPr marL="457200" lvl="1" indent="0">
              <a:buNone/>
            </a:pPr>
            <a:r>
              <a:rPr lang="en-US" i="1" dirty="0" smtClean="0"/>
              <a:t>Or it does, but the documentation is out of date and following exactly fails!</a:t>
            </a:r>
          </a:p>
          <a:p>
            <a:pPr marL="457200" lvl="1" indent="0">
              <a:buNone/>
            </a:pPr>
            <a:endParaRPr lang="en-US" i="1" dirty="0" smtClean="0"/>
          </a:p>
          <a:p>
            <a:pPr marL="457200" lvl="1" indent="0">
              <a:buNone/>
            </a:pPr>
            <a:r>
              <a:rPr lang="en-US" i="1" dirty="0" smtClean="0"/>
              <a:t>Well, I just need to install this one &lt;library / Python package / driver&gt; to get it to work, this should be easy…</a:t>
            </a:r>
          </a:p>
          <a:p>
            <a:pPr marL="457200" lvl="1" indent="0">
              <a:buNone/>
            </a:pPr>
            <a:endParaRPr lang="en-US" i="1" dirty="0"/>
          </a:p>
          <a:p>
            <a:pPr marL="457200" lvl="1" indent="0">
              <a:buNone/>
            </a:pPr>
            <a:r>
              <a:rPr lang="en-US" i="1" dirty="0" smtClean="0"/>
              <a:t>I finally got it working. It would be nice if this was easier next time!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6772" y="0"/>
            <a:ext cx="4565228" cy="2567940"/>
          </a:xfrm>
          <a:prstGeom prst="rect">
            <a:avLst/>
          </a:prstGeom>
        </p:spPr>
      </p:pic>
    </p:spTree>
    <p:extLst>
      <p:ext uri="{BB962C8B-B14F-4D97-AF65-F5344CB8AC3E}">
        <p14:creationId xmlns:p14="http://schemas.microsoft.com/office/powerpoint/2010/main" val="1177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problems we’re solving</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Ease of use:</a:t>
            </a:r>
            <a:r>
              <a:rPr lang="en-US" dirty="0"/>
              <a:t> </a:t>
            </a:r>
            <a:r>
              <a:rPr lang="en-US" dirty="0" smtClean="0"/>
              <a:t>starting the project should be a single command</a:t>
            </a:r>
          </a:p>
          <a:p>
            <a:r>
              <a:rPr lang="en-US" dirty="0" smtClean="0"/>
              <a:t>Documentation:</a:t>
            </a:r>
            <a:br>
              <a:rPr lang="en-US" dirty="0" smtClean="0"/>
            </a:br>
            <a:r>
              <a:rPr lang="en-US" dirty="0" smtClean="0"/>
              <a:t>instructions to build and run the project should be a machine readable </a:t>
            </a:r>
            <a:r>
              <a:rPr lang="en-US" dirty="0" smtClean="0"/>
              <a:t>recipe</a:t>
            </a:r>
            <a:endParaRPr lang="en-US" i="1" dirty="0" smtClean="0"/>
          </a:p>
          <a:p>
            <a:r>
              <a:rPr lang="en-US" dirty="0" smtClean="0"/>
              <a:t>Dependency hell:</a:t>
            </a:r>
            <a:br>
              <a:rPr lang="en-US" dirty="0" smtClean="0"/>
            </a:br>
            <a:r>
              <a:rPr lang="en-US" dirty="0" smtClean="0"/>
              <a:t>solving dependencies should be expressed explicitly in the recipe; the recipe should be repeatable across time and environments </a:t>
            </a:r>
          </a:p>
          <a:p>
            <a:r>
              <a:rPr lang="en-US" dirty="0" smtClean="0"/>
              <a:t>Archival:</a:t>
            </a:r>
            <a:br>
              <a:rPr lang="en-US" dirty="0" smtClean="0"/>
            </a:br>
            <a:r>
              <a:rPr lang="en-US" dirty="0" smtClean="0"/>
              <a:t>The result of the recipe should be </a:t>
            </a:r>
            <a:r>
              <a:rPr lang="en-US" dirty="0" err="1" smtClean="0"/>
              <a:t>archivable</a:t>
            </a:r>
            <a:r>
              <a:rPr lang="en-US" dirty="0" smtClean="0"/>
              <a:t> by itself for later use</a:t>
            </a:r>
            <a:endParaRPr lang="en-US" dirty="0"/>
          </a:p>
        </p:txBody>
      </p:sp>
    </p:spTree>
    <p:extLst>
      <p:ext uri="{BB962C8B-B14F-4D97-AF65-F5344CB8AC3E}">
        <p14:creationId xmlns:p14="http://schemas.microsoft.com/office/powerpoint/2010/main" val="1695361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containers </a:t>
            </a:r>
            <a:r>
              <a:rPr lang="en-US" dirty="0"/>
              <a:t>as a dev tool</a:t>
            </a:r>
            <a:endParaRPr lang="en-US" dirty="0"/>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1910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even are containers anyway?</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An OS level virtualization technology offering:</a:t>
            </a:r>
          </a:p>
          <a:p>
            <a:pPr lvl="1"/>
            <a:r>
              <a:rPr lang="en-US" dirty="0" smtClean="0"/>
              <a:t>Process space isolation</a:t>
            </a:r>
          </a:p>
          <a:p>
            <a:pPr lvl="1"/>
            <a:r>
              <a:rPr lang="en-US" dirty="0" smtClean="0"/>
              <a:t>Network isolation</a:t>
            </a:r>
          </a:p>
          <a:p>
            <a:pPr lvl="1"/>
            <a:r>
              <a:rPr lang="en-US" dirty="0" smtClean="0"/>
              <a:t>File system isolation</a:t>
            </a:r>
          </a:p>
          <a:p>
            <a:pPr lvl="1"/>
            <a:r>
              <a:rPr lang="en-US" dirty="0" smtClean="0"/>
              <a:t>Performance</a:t>
            </a:r>
          </a:p>
          <a:p>
            <a:r>
              <a:rPr lang="en-US" dirty="0" smtClean="0"/>
              <a:t>A set of tools define, share, run, and manage container blueprints (“images”) and containers:</a:t>
            </a:r>
          </a:p>
          <a:p>
            <a:pPr lvl="1"/>
            <a:r>
              <a:rPr lang="en-US" dirty="0" smtClean="0"/>
              <a:t>Images are defined in a human readable, machine executable format</a:t>
            </a:r>
          </a:p>
          <a:p>
            <a:pPr lvl="1"/>
            <a:r>
              <a:rPr lang="en-US" dirty="0" smtClean="0"/>
              <a:t>Images can be shared as pre-built binary blobs with efficient storage and distribution</a:t>
            </a:r>
          </a:p>
          <a:p>
            <a:pPr lvl="1"/>
            <a:r>
              <a:rPr lang="en-US" dirty="0" smtClean="0"/>
              <a:t>Containers can easily be spawned from images and are transient</a:t>
            </a:r>
            <a:endParaRPr lang="en-US" dirty="0"/>
          </a:p>
        </p:txBody>
      </p:sp>
    </p:spTree>
    <p:extLst>
      <p:ext uri="{BB962C8B-B14F-4D97-AF65-F5344CB8AC3E}">
        <p14:creationId xmlns:p14="http://schemas.microsoft.com/office/powerpoint/2010/main" val="3348717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terminology detour</a:t>
            </a:r>
            <a:endParaRPr lang="en-US" dirty="0"/>
          </a:p>
        </p:txBody>
      </p:sp>
      <p:sp>
        <p:nvSpPr>
          <p:cNvPr id="3" name="Content Placeholder 2"/>
          <p:cNvSpPr>
            <a:spLocks noGrp="1"/>
          </p:cNvSpPr>
          <p:nvPr>
            <p:ph idx="1"/>
          </p:nvPr>
        </p:nvSpPr>
        <p:spPr>
          <a:xfrm>
            <a:off x="677334" y="1558609"/>
            <a:ext cx="8596668" cy="3880773"/>
          </a:xfrm>
        </p:spPr>
        <p:txBody>
          <a:bodyPr>
            <a:normAutofit/>
          </a:bodyPr>
          <a:lstStyle/>
          <a:p>
            <a:r>
              <a:rPr lang="en-US" sz="2000" dirty="0" smtClean="0"/>
              <a:t>Containers are the running processes and their isolation wrapper</a:t>
            </a:r>
          </a:p>
          <a:p>
            <a:r>
              <a:rPr lang="en-US" sz="2000" dirty="0" smtClean="0"/>
              <a:t>Images are binary blobs to be instantiated as </a:t>
            </a:r>
            <a:r>
              <a:rPr lang="en-US" sz="2000" dirty="0" smtClean="0"/>
              <a:t>containers</a:t>
            </a:r>
          </a:p>
          <a:p>
            <a:r>
              <a:rPr lang="en-US" sz="2000" dirty="0" err="1"/>
              <a:t>Dockerfiles</a:t>
            </a:r>
            <a:r>
              <a:rPr lang="en-US" sz="2000" dirty="0"/>
              <a:t> define how to create an </a:t>
            </a:r>
            <a:r>
              <a:rPr lang="en-US" sz="2000" dirty="0" smtClean="0"/>
              <a:t>image</a:t>
            </a:r>
            <a:endParaRPr lang="en-US" sz="2000" dirty="0" smtClean="0"/>
          </a:p>
          <a:p>
            <a:r>
              <a:rPr lang="en-US" sz="2000" dirty="0"/>
              <a:t>Container runtimes build, upload, download, and run </a:t>
            </a:r>
            <a:r>
              <a:rPr lang="en-US" sz="2000" dirty="0" smtClean="0"/>
              <a:t>containers</a:t>
            </a:r>
            <a:endParaRPr lang="en-US" sz="2000" dirty="0" smtClean="0"/>
          </a:p>
          <a:p>
            <a:r>
              <a:rPr lang="en-US" sz="2000" dirty="0" smtClean="0"/>
              <a:t>Registries </a:t>
            </a:r>
            <a:r>
              <a:rPr lang="en-US" sz="2000" dirty="0" smtClean="0"/>
              <a:t>store images</a:t>
            </a:r>
          </a:p>
          <a:p>
            <a:endParaRPr lang="en-US" sz="2000" dirty="0"/>
          </a:p>
        </p:txBody>
      </p:sp>
      <p:pic>
        <p:nvPicPr>
          <p:cNvPr id="4" name="Picture 3"/>
          <p:cNvPicPr>
            <a:picLocks noChangeAspect="1"/>
          </p:cNvPicPr>
          <p:nvPr/>
        </p:nvPicPr>
        <p:blipFill>
          <a:blip r:embed="rId3"/>
          <a:stretch>
            <a:fillRect/>
          </a:stretch>
        </p:blipFill>
        <p:spPr>
          <a:xfrm>
            <a:off x="4847227" y="3079497"/>
            <a:ext cx="5280215" cy="3778503"/>
          </a:xfrm>
          <a:prstGeom prst="rect">
            <a:avLst/>
          </a:prstGeom>
        </p:spPr>
      </p:pic>
    </p:spTree>
    <p:extLst>
      <p:ext uri="{BB962C8B-B14F-4D97-AF65-F5344CB8AC3E}">
        <p14:creationId xmlns:p14="http://schemas.microsoft.com/office/powerpoint/2010/main" val="2516661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25006" cy="1320800"/>
          </a:xfrm>
        </p:spPr>
        <p:txBody>
          <a:bodyPr/>
          <a:lstStyle/>
          <a:p>
            <a:r>
              <a:rPr lang="en-US" dirty="0" smtClean="0"/>
              <a:t>So how do containers solve our problems?</a:t>
            </a:r>
            <a:endParaRPr lang="en-US" dirty="0"/>
          </a:p>
        </p:txBody>
      </p:sp>
      <p:sp>
        <p:nvSpPr>
          <p:cNvPr id="3" name="Content Placeholder 2"/>
          <p:cNvSpPr>
            <a:spLocks noGrp="1"/>
          </p:cNvSpPr>
          <p:nvPr>
            <p:ph idx="1"/>
          </p:nvPr>
        </p:nvSpPr>
        <p:spPr>
          <a:xfrm>
            <a:off x="677334" y="1386841"/>
            <a:ext cx="8596668" cy="4654522"/>
          </a:xfrm>
        </p:spPr>
        <p:txBody>
          <a:bodyPr>
            <a:normAutofit fontScale="92500" lnSpcReduction="20000"/>
          </a:bodyPr>
          <a:lstStyle/>
          <a:p>
            <a:r>
              <a:rPr lang="en-US" dirty="0" smtClean="0"/>
              <a:t>Ease of use:</a:t>
            </a:r>
          </a:p>
          <a:p>
            <a:pPr lvl="1"/>
            <a:r>
              <a:rPr lang="en-US" dirty="0" smtClean="0"/>
              <a:t>Simple command line interface to download and run a container image</a:t>
            </a:r>
          </a:p>
          <a:p>
            <a:pPr lvl="1"/>
            <a:r>
              <a:rPr lang="en-US" dirty="0" smtClean="0"/>
              <a:t>Options to customize runtime behavior</a:t>
            </a:r>
          </a:p>
          <a:p>
            <a:r>
              <a:rPr lang="en-US" dirty="0" smtClean="0"/>
              <a:t>Documentation:</a:t>
            </a:r>
          </a:p>
          <a:p>
            <a:pPr lvl="1"/>
            <a:r>
              <a:rPr lang="en-US" dirty="0" smtClean="0"/>
              <a:t>Container images are created from text based definitions</a:t>
            </a:r>
          </a:p>
          <a:p>
            <a:pPr lvl="1"/>
            <a:r>
              <a:rPr lang="en-US" dirty="0" smtClean="0"/>
              <a:t>These act as living documentation of how to build and run a project</a:t>
            </a:r>
          </a:p>
          <a:p>
            <a:pPr lvl="1"/>
            <a:r>
              <a:rPr lang="en-US" dirty="0" smtClean="0"/>
              <a:t>They can be version controlled</a:t>
            </a:r>
          </a:p>
          <a:p>
            <a:r>
              <a:rPr lang="en-US" dirty="0" smtClean="0"/>
              <a:t>Dependency hell:</a:t>
            </a:r>
          </a:p>
          <a:p>
            <a:pPr lvl="1"/>
            <a:r>
              <a:rPr lang="en-US" dirty="0" smtClean="0"/>
              <a:t>Image definitions are not a silver bullet =&gt; you’ll still need to solve the problem…</a:t>
            </a:r>
          </a:p>
          <a:p>
            <a:pPr lvl="1"/>
            <a:r>
              <a:rPr lang="en-US" dirty="0" smtClean="0"/>
              <a:t>But you’ll only be solving it once, and you’ll be documenting </a:t>
            </a:r>
            <a:r>
              <a:rPr lang="en-US" b="1" i="1" dirty="0" smtClean="0"/>
              <a:t>how</a:t>
            </a:r>
            <a:r>
              <a:rPr lang="en-US" dirty="0" smtClean="0"/>
              <a:t> while you do it</a:t>
            </a:r>
          </a:p>
          <a:p>
            <a:r>
              <a:rPr lang="en-US" dirty="0" smtClean="0"/>
              <a:t>Archival:</a:t>
            </a:r>
          </a:p>
          <a:p>
            <a:pPr lvl="1"/>
            <a:r>
              <a:rPr lang="en-US" dirty="0" smtClean="0"/>
              <a:t>Image registries store built images for future use</a:t>
            </a:r>
          </a:p>
          <a:p>
            <a:pPr lvl="1"/>
            <a:r>
              <a:rPr lang="en-US" dirty="0" smtClean="0"/>
              <a:t>Registries are effective at distributing (potentially large) images</a:t>
            </a:r>
          </a:p>
          <a:p>
            <a:pPr lvl="1"/>
            <a:r>
              <a:rPr lang="en-US" dirty="0" smtClean="0"/>
              <a:t>Registries integrate well with CI/CD tools for automated archival</a:t>
            </a:r>
          </a:p>
          <a:p>
            <a:endParaRPr lang="en-US" dirty="0"/>
          </a:p>
        </p:txBody>
      </p:sp>
    </p:spTree>
    <p:extLst>
      <p:ext uri="{BB962C8B-B14F-4D97-AF65-F5344CB8AC3E}">
        <p14:creationId xmlns:p14="http://schemas.microsoft.com/office/powerpoint/2010/main" val="246192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2938</TotalTime>
  <Words>1396</Words>
  <Application>Microsoft Office PowerPoint</Application>
  <PresentationFormat>Widescreen</PresentationFormat>
  <Paragraphs>158</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Containerization as an Open Science tool</vt:lpstr>
      <vt:lpstr>Why should I even listen to you?</vt:lpstr>
      <vt:lpstr>What problem are we even solving?</vt:lpstr>
      <vt:lpstr>Has this happened to you?</vt:lpstr>
      <vt:lpstr>The four problems we’re solving</vt:lpstr>
      <vt:lpstr>Demo: containers as a dev tool</vt:lpstr>
      <vt:lpstr>Wait, what even are containers anyway?</vt:lpstr>
      <vt:lpstr>A brief terminology detour</vt:lpstr>
      <vt:lpstr>So how do containers solve our problems?</vt:lpstr>
      <vt:lpstr>What other problems are people solving?</vt:lpstr>
      <vt:lpstr>What will containers NOT do for me?</vt:lpstr>
      <vt:lpstr>How do I actually use this?</vt:lpstr>
      <vt:lpstr>Running an existing container</vt:lpstr>
      <vt:lpstr>Building and publishing a container image</vt:lpstr>
      <vt:lpstr>Demo: containerizing open source code</vt:lpstr>
      <vt:lpstr>Questions?</vt:lpstr>
      <vt:lpstr>Thank you!</vt:lpstr>
      <vt:lpstr>Links</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as an Open Science tool</dc:title>
  <dc:creator>LEFEBVRE Nicolas</dc:creator>
  <cp:lastModifiedBy>LEFEBVRE Nicolas</cp:lastModifiedBy>
  <cp:revision>47</cp:revision>
  <dcterms:created xsi:type="dcterms:W3CDTF">2021-12-08T00:51:15Z</dcterms:created>
  <dcterms:modified xsi:type="dcterms:W3CDTF">2021-12-10T15:48:13Z</dcterms:modified>
</cp:coreProperties>
</file>