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67" r:id="rId6"/>
    <p:sldId id="259" r:id="rId7"/>
    <p:sldId id="275" r:id="rId8"/>
    <p:sldId id="268" r:id="rId9"/>
    <p:sldId id="265" r:id="rId10"/>
    <p:sldId id="261" r:id="rId11"/>
    <p:sldId id="269" r:id="rId12"/>
    <p:sldId id="270" r:id="rId13"/>
    <p:sldId id="272" r:id="rId14"/>
    <p:sldId id="273" r:id="rId15"/>
    <p:sldId id="274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F58E10-A1C3-48FE-B813-EE7323B6C4D0}">
          <p14:sldIdLst>
            <p14:sldId id="256"/>
            <p14:sldId id="257"/>
            <p14:sldId id="266"/>
            <p14:sldId id="258"/>
            <p14:sldId id="267"/>
            <p14:sldId id="259"/>
            <p14:sldId id="275"/>
            <p14:sldId id="268"/>
            <p14:sldId id="265"/>
            <p14:sldId id="261"/>
            <p14:sldId id="269"/>
            <p14:sldId id="270"/>
            <p14:sldId id="272"/>
            <p14:sldId id="273"/>
            <p14:sldId id="274"/>
            <p14:sldId id="262"/>
          </p14:sldIdLst>
        </p14:section>
        <p14:section name="Additional content" id="{B4B8171F-9D0E-48DA-9832-196833C08B5A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26" autoAdjust="0"/>
  </p:normalViewPr>
  <p:slideViewPr>
    <p:cSldViewPr snapToGrid="0">
      <p:cViewPr>
        <p:scale>
          <a:sx n="120" d="100"/>
          <a:sy n="120" d="100"/>
        </p:scale>
        <p:origin x="112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2D7E-3693-49CA-9795-0131CF2AA16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B746-7DEE-45D5-86D8-AC17FCBC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Mention</a:t>
            </a:r>
            <a:r>
              <a:rPr lang="en-US" baseline="0" dirty="0" smtClean="0"/>
              <a:t> this talk is my own and is not related to my employer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Set expectations. We’ll talk about: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you might want to use containers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they solve open science problems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other types of problems they might be useful for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to use them in practice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WON’T talk about: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Higher level tools (orchestration)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Details of using the Docker CLI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BB746-7DEE-45D5-86D8-AC17FCBC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Performance: a container is,</a:t>
            </a:r>
            <a:r>
              <a:rPr lang="en-US" baseline="0" dirty="0" smtClean="0"/>
              <a:t> fundamentally, just a process</a:t>
            </a:r>
          </a:p>
          <a:p>
            <a:r>
              <a:rPr lang="en-US" baseline="0" dirty="0" smtClean="0"/>
              <a:t>OS native technology (LXC, under Linux)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the inside, a container looks reasonably like a VM or bare metal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BB746-7DEE-45D5-86D8-AC17FCBC3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Google</a:t>
            </a:r>
            <a:r>
              <a:rPr lang="en-US" baseline="0" dirty="0" smtClean="0"/>
              <a:t> (https://kubernetes.io/docs/concepts/overview/what-is-kubernetes/)</a:t>
            </a:r>
          </a:p>
          <a:p>
            <a:endParaRPr lang="en-US" dirty="0" smtClean="0"/>
          </a:p>
          <a:p>
            <a:r>
              <a:rPr lang="en-US" dirty="0" smtClean="0"/>
              <a:t>Containers are an evolution of existing deployment models and naturally</a:t>
            </a:r>
            <a:r>
              <a:rPr lang="en-US" baseline="0" dirty="0" smtClean="0"/>
              <a:t> result from the historical progression from individual servers to VMs onwards.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“cattle, not pets”: is an application fails or misbehaves, it can be restarted transparently (in theory)</a:t>
            </a:r>
          </a:p>
          <a:p>
            <a:r>
              <a:rPr lang="en-US" baseline="0" dirty="0" smtClean="0"/>
              <a:t>In these models: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Bare metal deployment: if an app goes down, it’s an annoyance, and possibly a manual process to restart it. If the OS or hardware go down, it’s a disaster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VM deployment: if the OS goes down, the hypervisor can automatically restart it; if the app goes down, still possibly a manual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deployment: if a container goes down, the container runtime can restart it, restarting the app cleanly. Containers can be killed and replaced whenever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BB746-7DEE-45D5-86D8-AC17FCBC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A07E-AF8F-4286-B046-EB93E7655C6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B143-6C1E-491B-A652-DFB0F654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analysis-workshop.readthedocs.io/en/latest/8.Intro-Docker.html" TargetMode="External"/><Relationship Id="rId2" Type="http://schemas.openxmlformats.org/officeDocument/2006/relationships/hyperlink" Target="https://github.com/Ezekiel-DA/containerization_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410.084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Containerization as an Open Science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06" y="3298356"/>
            <a:ext cx="5600484" cy="3542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containers NOT do for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a tiny part of a broader ecosystem</a:t>
            </a:r>
          </a:p>
          <a:p>
            <a:r>
              <a:rPr lang="en-US" dirty="0" smtClean="0"/>
              <a:t>In large projects, multiple containers might form higher level components (apps, services,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Defining relationships between containers (dependencies, communication, co-location, etc.) is outside the scope of a container runtime</a:t>
            </a:r>
          </a:p>
          <a:p>
            <a:r>
              <a:rPr lang="en-US" dirty="0" smtClean="0"/>
              <a:t>All of this is a job for </a:t>
            </a:r>
            <a:r>
              <a:rPr lang="en-US" b="1" i="1" dirty="0" smtClean="0"/>
              <a:t>container orchestration</a:t>
            </a:r>
            <a:endParaRPr lang="en-US" dirty="0" smtClean="0"/>
          </a:p>
          <a:p>
            <a:r>
              <a:rPr lang="en-US" dirty="0" smtClean="0"/>
              <a:t>… but you probably don’t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actually use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existing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 container runtime (i.e. install </a:t>
            </a:r>
            <a:r>
              <a:rPr lang="en-US" dirty="0" smtClean="0">
                <a:hlinkClick r:id="rId2"/>
              </a:rPr>
              <a:t>Docker Desktop</a:t>
            </a:r>
            <a:r>
              <a:rPr lang="en-US" dirty="0" smtClean="0"/>
              <a:t>, probably)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hello_world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/>
              <a:t>ghcr.io/</a:t>
            </a:r>
            <a:r>
              <a:rPr lang="en-US" dirty="0" err="1"/>
              <a:t>ezekiel</a:t>
            </a:r>
            <a:r>
              <a:rPr lang="en-US" dirty="0"/>
              <a:t>-da/</a:t>
            </a:r>
            <a:r>
              <a:rPr lang="en-US" dirty="0" err="1"/>
              <a:t>deepdream_demo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run ghcr.io/</a:t>
            </a:r>
            <a:r>
              <a:rPr lang="en-US" dirty="0" err="1" smtClean="0"/>
              <a:t>ezekiel</a:t>
            </a:r>
            <a:r>
              <a:rPr lang="en-US" dirty="0" smtClean="0"/>
              <a:t>-da/</a:t>
            </a:r>
            <a:r>
              <a:rPr lang="en-US" dirty="0" err="1" smtClean="0"/>
              <a:t>deepdream_demo</a:t>
            </a:r>
            <a:r>
              <a:rPr lang="en-US" dirty="0" smtClean="0"/>
              <a:t> -v &lt;</a:t>
            </a:r>
            <a:r>
              <a:rPr lang="en-US" dirty="0" err="1" smtClean="0"/>
              <a:t>some_folder</a:t>
            </a:r>
            <a:r>
              <a:rPr lang="en-US" dirty="0" smtClean="0"/>
              <a:t>&gt;:/data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publishing a container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your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build . -t &lt;</a:t>
            </a:r>
            <a:r>
              <a:rPr lang="en-US" dirty="0" err="1" smtClean="0"/>
              <a:t>image_name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push &lt;</a:t>
            </a:r>
            <a:r>
              <a:rPr lang="en-US" dirty="0" err="1" smtClean="0"/>
              <a:t>image_name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Windows?</a:t>
            </a:r>
          </a:p>
          <a:p>
            <a:r>
              <a:rPr lang="en-US" dirty="0" smtClean="0"/>
              <a:t>Docker vs containers (OCI)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https://opencontainers.org/</a:t>
            </a:r>
          </a:p>
          <a:p>
            <a:r>
              <a:rPr lang="en-US" dirty="0" smtClean="0">
                <a:hlinkClick r:id="rId2"/>
              </a:rPr>
              <a:t>https://www.docker.com/</a:t>
            </a:r>
          </a:p>
          <a:p>
            <a:r>
              <a:rPr lang="en-US" dirty="0" smtClean="0">
                <a:hlinkClick r:id="rId2"/>
              </a:rPr>
              <a:t>https://podman.io/</a:t>
            </a:r>
          </a:p>
          <a:p>
            <a:r>
              <a:rPr lang="en-US" dirty="0" smtClean="0">
                <a:hlinkClick r:id="rId2"/>
              </a:rPr>
              <a:t>https://github.com/Ezekiel-DA/containerization_example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https://reproducible-analysis-workshop.readthedocs.io/en/latest/8.Intro-Docker.html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Carl Boettiger (2015), An introduction to Docker for reproducible research, with examples from the R environment, ACM SIGOPS Operating Systems Review, Special Issue on Repeatability and Sharing of Experimental Artifacts. 49(1), 71-79, </a:t>
            </a:r>
            <a:r>
              <a:rPr lang="en-US" dirty="0" err="1" smtClean="0">
                <a:hlinkClick r:id="rId4"/>
              </a:rPr>
              <a:t>doi</a:t>
            </a:r>
            <a:r>
              <a:rPr lang="en-US" dirty="0" smtClean="0">
                <a:hlinkClick r:id="rId4"/>
              </a:rPr>
              <a:t>: 10.1145/2723872.2723882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even listen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Disclaimer: like the other Nicolas, but worse:</a:t>
            </a:r>
          </a:p>
          <a:p>
            <a:pPr lvl="1"/>
            <a:r>
              <a:rPr lang="en-US" dirty="0" smtClean="0"/>
              <a:t>Master’s degree in Computer Science</a:t>
            </a:r>
            <a:r>
              <a:rPr lang="en-US" dirty="0" smtClean="0"/>
              <a:t> with a focus on Software Architecture</a:t>
            </a:r>
            <a:endParaRPr lang="en-US" dirty="0" smtClean="0"/>
          </a:p>
          <a:p>
            <a:pPr lvl="1"/>
            <a:r>
              <a:rPr lang="en-US" dirty="0" smtClean="0"/>
              <a:t>But not a PhD, scientist or researcher in any way</a:t>
            </a:r>
          </a:p>
          <a:p>
            <a:r>
              <a:rPr lang="en-US" dirty="0" smtClean="0"/>
              <a:t>But a frequent user of containerization for:</a:t>
            </a:r>
          </a:p>
          <a:p>
            <a:pPr lvl="1"/>
            <a:r>
              <a:rPr lang="en-US" dirty="0" smtClean="0"/>
              <a:t>Cloud service development</a:t>
            </a:r>
          </a:p>
          <a:p>
            <a:pPr lvl="1"/>
            <a:r>
              <a:rPr lang="en-US" dirty="0" smtClean="0"/>
              <a:t>DevOps (CI/CD) pipelines</a:t>
            </a:r>
          </a:p>
          <a:p>
            <a:pPr lvl="1"/>
            <a:r>
              <a:rPr lang="en-US" dirty="0" smtClean="0"/>
              <a:t>Internal tooling</a:t>
            </a:r>
          </a:p>
          <a:p>
            <a:pPr lvl="1"/>
            <a:r>
              <a:rPr lang="en-US" dirty="0" smtClean="0"/>
              <a:t>General “I like to experiment without blowing up my dev environment”</a:t>
            </a:r>
            <a:endParaRPr lang="en-US" dirty="0"/>
          </a:p>
          <a:p>
            <a:r>
              <a:rPr lang="en-US" dirty="0" smtClean="0"/>
              <a:t>Containers made my job easier; maybe they can help you too?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even solving?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this happened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want to run existing code you didn’t write and you’d like.</a:t>
            </a:r>
          </a:p>
          <a:p>
            <a:pPr marL="457200" lvl="1" indent="0">
              <a:buNone/>
            </a:pPr>
            <a:r>
              <a:rPr lang="en-US" i="1" dirty="0" smtClean="0"/>
              <a:t>Ideally, I would just start project.sh and have it spit out some results…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Oh, this project has no documentation on how to build or install it. Or launch it.</a:t>
            </a:r>
          </a:p>
          <a:p>
            <a:pPr marL="457200" lvl="1" indent="0">
              <a:buNone/>
            </a:pPr>
            <a:r>
              <a:rPr lang="en-US" i="1" dirty="0" smtClean="0"/>
              <a:t>Or it does, but the documentation is out of date and following exactly fails!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Well, I just need to install this one &lt;library / Python package / driver&gt; to get it to work, this should be easy…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I finally got it working. It would be nice if this was easier next time!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2" y="0"/>
            <a:ext cx="3255818" cy="18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problems we’re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Ease of use:</a:t>
            </a:r>
            <a:r>
              <a:rPr lang="en-US" dirty="0"/>
              <a:t> </a:t>
            </a:r>
            <a:r>
              <a:rPr lang="en-US" dirty="0" smtClean="0"/>
              <a:t>starting the project should be a single command</a:t>
            </a:r>
          </a:p>
          <a:p>
            <a:r>
              <a:rPr lang="en-US" dirty="0" smtClean="0"/>
              <a:t>Documentation:</a:t>
            </a:r>
            <a:br>
              <a:rPr lang="en-US" dirty="0" smtClean="0"/>
            </a:br>
            <a:r>
              <a:rPr lang="en-US" dirty="0" smtClean="0"/>
              <a:t>instructions to build and run the project should be a machine readable recipe that generate some sort of executable “wrapper”</a:t>
            </a:r>
            <a:endParaRPr lang="en-US" i="1" dirty="0" smtClean="0"/>
          </a:p>
          <a:p>
            <a:r>
              <a:rPr lang="en-US" dirty="0" smtClean="0"/>
              <a:t>Dependency hell:</a:t>
            </a:r>
            <a:br>
              <a:rPr lang="en-US" dirty="0" smtClean="0"/>
            </a:br>
            <a:r>
              <a:rPr lang="en-US" dirty="0" smtClean="0"/>
              <a:t>solving dependencies should be expressed explicitly in the recipe; the recipe should be repeatable across time and environments </a:t>
            </a:r>
          </a:p>
          <a:p>
            <a:r>
              <a:rPr lang="en-US" dirty="0" smtClean="0"/>
              <a:t>Archival:</a:t>
            </a:r>
            <a:br>
              <a:rPr lang="en-US" dirty="0" smtClean="0"/>
            </a:br>
            <a:r>
              <a:rPr lang="en-US" dirty="0" smtClean="0"/>
              <a:t>Once the project has been “wrapped”, it should be archived as a container for later use without rebuilding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Ease of use: starting the project should be a single command</a:t>
            </a:r>
          </a:p>
          <a:p>
            <a:r>
              <a:rPr lang="en-US" dirty="0" smtClean="0"/>
              <a:t>Documentation:</a:t>
            </a:r>
            <a:br>
              <a:rPr lang="en-US" dirty="0" smtClean="0"/>
            </a:br>
            <a:r>
              <a:rPr lang="en-US" dirty="0" smtClean="0"/>
              <a:t>instructions to build and run the project should be a machine readable recipe that generate containers</a:t>
            </a:r>
            <a:endParaRPr lang="en-US" i="1" dirty="0" smtClean="0"/>
          </a:p>
          <a:p>
            <a:r>
              <a:rPr lang="en-US" dirty="0" smtClean="0"/>
              <a:t>Dependency hell:</a:t>
            </a:r>
            <a:br>
              <a:rPr lang="en-US" dirty="0" smtClean="0"/>
            </a:br>
            <a:r>
              <a:rPr lang="en-US" dirty="0" smtClean="0"/>
              <a:t>solving dependencies should be expressed explicitly in the recipe; the recipe should be repeatable across time and environments </a:t>
            </a:r>
          </a:p>
          <a:p>
            <a:r>
              <a:rPr lang="en-US" dirty="0" smtClean="0"/>
              <a:t>Archival:</a:t>
            </a:r>
            <a:br>
              <a:rPr lang="en-US" dirty="0" smtClean="0"/>
            </a:br>
            <a:r>
              <a:rPr lang="en-US" dirty="0" smtClean="0"/>
              <a:t>Once the project has been containerized, it should be archived as a container for later use without rebuilding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 even are containers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OS level virtualization technology offering:</a:t>
            </a:r>
          </a:p>
          <a:p>
            <a:pPr lvl="1"/>
            <a:r>
              <a:rPr lang="en-US" dirty="0" smtClean="0"/>
              <a:t>Process space isolation</a:t>
            </a:r>
          </a:p>
          <a:p>
            <a:pPr lvl="1"/>
            <a:r>
              <a:rPr lang="en-US" dirty="0" smtClean="0"/>
              <a:t>Network isolation</a:t>
            </a:r>
          </a:p>
          <a:p>
            <a:pPr lvl="1"/>
            <a:r>
              <a:rPr lang="en-US" dirty="0" smtClean="0"/>
              <a:t>File system isolation</a:t>
            </a:r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A set of tools define, share, run, and manage container blueprints (“images”) and containers:</a:t>
            </a:r>
          </a:p>
          <a:p>
            <a:pPr lvl="1"/>
            <a:r>
              <a:rPr lang="en-US" dirty="0" smtClean="0"/>
              <a:t>Images are defined in a human readable, machine executable format</a:t>
            </a:r>
          </a:p>
          <a:p>
            <a:pPr lvl="1"/>
            <a:r>
              <a:rPr lang="en-US" dirty="0" smtClean="0"/>
              <a:t>Images can be shared as pre-built binary blobs with efficient storage and distribution</a:t>
            </a:r>
          </a:p>
          <a:p>
            <a:pPr lvl="1"/>
            <a:r>
              <a:rPr lang="en-US" dirty="0" smtClean="0"/>
              <a:t>Containers can easily be spawned from images and are transient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24" y="3402722"/>
            <a:ext cx="6562476" cy="34252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terminology detour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Containers are the running processes and their isolation wrapper</a:t>
            </a:r>
          </a:p>
          <a:p>
            <a:r>
              <a:rPr lang="en-US" sz="2000" dirty="0" smtClean="0"/>
              <a:t>Images are binary blobs to be instantiated as containers</a:t>
            </a:r>
          </a:p>
          <a:p>
            <a:r>
              <a:rPr lang="en-US" sz="2000" dirty="0" smtClean="0"/>
              <a:t>Registries store images</a:t>
            </a:r>
          </a:p>
          <a:p>
            <a:r>
              <a:rPr lang="en-US" sz="2000" dirty="0" smtClean="0"/>
              <a:t>Container runtimes build, upload, download, and run containers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66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containers solve our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Ease of use:</a:t>
            </a:r>
          </a:p>
          <a:p>
            <a:pPr lvl="1"/>
            <a:r>
              <a:rPr lang="en-US" dirty="0" smtClean="0"/>
              <a:t>Simple command line interface to download and run a container image</a:t>
            </a:r>
          </a:p>
          <a:p>
            <a:pPr lvl="1"/>
            <a:r>
              <a:rPr lang="en-US" dirty="0" smtClean="0"/>
              <a:t>Options to customize runtime behavior</a:t>
            </a:r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/>
              <a:t>Container images are created from text based definitions</a:t>
            </a:r>
          </a:p>
          <a:p>
            <a:pPr lvl="1"/>
            <a:r>
              <a:rPr lang="en-US" dirty="0" smtClean="0"/>
              <a:t>These act as living documentation of how to build and run a project</a:t>
            </a:r>
          </a:p>
          <a:p>
            <a:pPr lvl="1"/>
            <a:r>
              <a:rPr lang="en-US" dirty="0" smtClean="0"/>
              <a:t>They can be version controlled</a:t>
            </a:r>
          </a:p>
          <a:p>
            <a:r>
              <a:rPr lang="en-US" dirty="0" smtClean="0"/>
              <a:t>Dependency hell:</a:t>
            </a:r>
          </a:p>
          <a:p>
            <a:pPr lvl="1"/>
            <a:r>
              <a:rPr lang="en-US" dirty="0" smtClean="0"/>
              <a:t>Image definitions are not a silver bullet =&gt; you’ll still need to solve the problem…</a:t>
            </a:r>
          </a:p>
          <a:p>
            <a:pPr lvl="1"/>
            <a:r>
              <a:rPr lang="en-US" dirty="0" smtClean="0"/>
              <a:t>But you’ll only be solving it once, and you’ll be documenting </a:t>
            </a:r>
            <a:r>
              <a:rPr lang="en-US" b="1" i="1" dirty="0" smtClean="0"/>
              <a:t>how</a:t>
            </a:r>
            <a:r>
              <a:rPr lang="en-US" dirty="0" smtClean="0"/>
              <a:t> while you do it</a:t>
            </a:r>
          </a:p>
          <a:p>
            <a:r>
              <a:rPr lang="en-US" dirty="0" smtClean="0"/>
              <a:t>Archival:</a:t>
            </a:r>
          </a:p>
          <a:p>
            <a:pPr lvl="1"/>
            <a:r>
              <a:rPr lang="en-US" dirty="0" smtClean="0"/>
              <a:t>Image registries store built images for future use</a:t>
            </a:r>
          </a:p>
          <a:p>
            <a:pPr lvl="1"/>
            <a:r>
              <a:rPr lang="en-US" dirty="0" smtClean="0"/>
              <a:t>Registries are effective at distributing (potentially large) images</a:t>
            </a:r>
          </a:p>
          <a:p>
            <a:pPr lvl="1"/>
            <a:r>
              <a:rPr lang="en-US" dirty="0" smtClean="0"/>
              <a:t>Registries integrate well with CI/CD tools for automated archival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48" y="3168796"/>
            <a:ext cx="9294491" cy="3492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problems are people solving?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Across the software industry, containers are useful for: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Continuous Deployment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1094</Words>
  <Application>Microsoft Office PowerPoint</Application>
  <PresentationFormat>Widescreen</PresentationFormat>
  <Paragraphs>123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Containerization as an Open Science tool</vt:lpstr>
      <vt:lpstr>Why should I even listen to you?</vt:lpstr>
      <vt:lpstr>What problem are we even solving?</vt:lpstr>
      <vt:lpstr>Has this happened to you?</vt:lpstr>
      <vt:lpstr>The four problems we’re solving</vt:lpstr>
      <vt:lpstr>Wait, what even are containers anyway?</vt:lpstr>
      <vt:lpstr>A brief terminology detour</vt:lpstr>
      <vt:lpstr>So how do containers solve our problems?</vt:lpstr>
      <vt:lpstr>What other problems are people solving?</vt:lpstr>
      <vt:lpstr>What will containers NOT do for me?</vt:lpstr>
      <vt:lpstr>How do I actually use this?</vt:lpstr>
      <vt:lpstr>Running an existing container</vt:lpstr>
      <vt:lpstr>Building and publishing a container image</vt:lpstr>
      <vt:lpstr>Demo</vt:lpstr>
      <vt:lpstr>Questions</vt:lpstr>
      <vt:lpstr>Thank you!</vt:lpstr>
      <vt:lpstr>FAQs</vt:lpstr>
      <vt:lpstr>Links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as an Open Science tool</dc:title>
  <dc:creator>LEFEBVRE Nicolas</dc:creator>
  <cp:lastModifiedBy>LEFEBVRE Nicolas</cp:lastModifiedBy>
  <cp:revision>21</cp:revision>
  <dcterms:created xsi:type="dcterms:W3CDTF">2021-12-08T00:51:15Z</dcterms:created>
  <dcterms:modified xsi:type="dcterms:W3CDTF">2021-12-08T04:23:15Z</dcterms:modified>
</cp:coreProperties>
</file>