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4065" r:id="rId4"/>
  </p:sldMasterIdLst>
  <p:notesMasterIdLst>
    <p:notesMasterId r:id="rId18"/>
  </p:notesMasterIdLst>
  <p:handoutMasterIdLst>
    <p:handoutMasterId r:id="rId19"/>
  </p:handoutMasterIdLst>
  <p:sldIdLst>
    <p:sldId id="359" r:id="rId5"/>
    <p:sldId id="286" r:id="rId6"/>
    <p:sldId id="269" r:id="rId7"/>
    <p:sldId id="360" r:id="rId8"/>
    <p:sldId id="364" r:id="rId9"/>
    <p:sldId id="365" r:id="rId10"/>
    <p:sldId id="361" r:id="rId11"/>
    <p:sldId id="362" r:id="rId12"/>
    <p:sldId id="369" r:id="rId13"/>
    <p:sldId id="363" r:id="rId14"/>
    <p:sldId id="366" r:id="rId15"/>
    <p:sldId id="367" r:id="rId16"/>
    <p:sldId id="368" r:id="rId17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Trebuchet MS" panose="020B0603020202020204" pitchFamily="34" charset="0"/>
      <p:regular r:id="rId24"/>
      <p:bold r:id="rId25"/>
      <p:italic r:id="rId26"/>
      <p:boldItalic r:id="rId27"/>
    </p:embeddedFont>
    <p:embeddedFont>
      <p:font typeface="Tw Cen MT" panose="020B0602020104020603" pitchFamily="34" charset="0"/>
      <p:regular r:id="rId28"/>
      <p:bold r:id="rId29"/>
      <p:italic r:id="rId30"/>
      <p:boldItalic r:id="rId31"/>
    </p:embeddedFont>
    <p:embeddedFont>
      <p:font typeface="Wingdings 3" panose="05040102010807070707" pitchFamily="18" charset="2"/>
      <p:regular r:id="rId3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870"/>
    <a:srgbClr val="FF0000"/>
    <a:srgbClr val="43467B"/>
    <a:srgbClr val="CC0000"/>
    <a:srgbClr val="EEEEEE"/>
    <a:srgbClr val="0080FF"/>
    <a:srgbClr val="87175F"/>
    <a:srgbClr val="EEC621"/>
    <a:srgbClr val="E58C09"/>
    <a:srgbClr val="AEA4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53" autoAdjust="0"/>
    <p:restoredTop sz="95034" autoAdjust="0"/>
  </p:normalViewPr>
  <p:slideViewPr>
    <p:cSldViewPr>
      <p:cViewPr varScale="1">
        <p:scale>
          <a:sx n="72" d="100"/>
          <a:sy n="72" d="100"/>
        </p:scale>
        <p:origin x="184" y="56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31" Type="http://schemas.openxmlformats.org/officeDocument/2006/relationships/font" Target="fonts/font1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3E32-5603-440A-ACDD-7442C88C5FED}" type="datetimeFigureOut">
              <a:rPr lang="en-US" smtClean="0">
                <a:latin typeface="Tw Cen MT" panose="020B0602020104020603" pitchFamily="34" charset="0"/>
              </a:rPr>
              <a:t>2/6/2022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1589-0F8A-400D-AEF4-57688446A2F5}" type="slidenum">
              <a:rPr lang="en-US" smtClean="0">
                <a:latin typeface="Tw Cen MT" panose="020B0602020104020603" pitchFamily="34" charset="0"/>
              </a:rPr>
              <a:t>‹#›</a:t>
            </a:fld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AF4A386A-BFE4-4655-9801-CBB04655F27A}" type="datetimeFigureOut">
              <a:rPr lang="en-US" noProof="0" smtClean="0"/>
              <a:pPr/>
              <a:t>2/6/2022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DAE5FABD-26C8-4F74-B1E3-45BC91BC9D7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77099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00839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772444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03092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632398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81332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73338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70957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5400" b="1" i="0" spc="10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3649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56515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2303371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26374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46837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609600"/>
            <a:ext cx="12192000" cy="5638800"/>
          </a:xfr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tx1"/>
          </a:solidFill>
          <a:ln>
            <a:noFill/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390" y="-11812"/>
            <a:ext cx="102010" cy="6858000"/>
          </a:xfrm>
          <a:solidFill>
            <a:schemeClr val="accent1"/>
          </a:solidFill>
          <a:ln>
            <a:noFill/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tx1"/>
          </a:solidFill>
          <a:ln>
            <a:noFill/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7536160" y="3124200"/>
            <a:ext cx="2626054" cy="3270696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609600"/>
            <a:ext cx="1000125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rgbClr val="3E4870"/>
          </a:solidFill>
          <a:ln>
            <a:noFill/>
          </a:ln>
          <a:effectLst/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ln>
            <a:noFill/>
          </a:ln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11658600" cy="6324600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0" y="3645024"/>
            <a:ext cx="1457325" cy="321297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B10B7F-14F0-493E-A533-F904A74A53A2}"/>
              </a:ext>
            </a:extLst>
          </p:cNvPr>
          <p:cNvSpPr/>
          <p:nvPr userDrawn="1"/>
        </p:nvSpPr>
        <p:spPr>
          <a:xfrm>
            <a:off x="0" y="1698486"/>
            <a:ext cx="9552384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872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_Triangle patc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40025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Multiple images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164243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40025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09251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11902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69980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4286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37539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57877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40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  <p:sldLayoutId id="2147484078" r:id="rId13"/>
    <p:sldLayoutId id="2147484079" r:id="rId14"/>
    <p:sldLayoutId id="2147484080" r:id="rId15"/>
    <p:sldLayoutId id="2147484081" r:id="rId16"/>
    <p:sldLayoutId id="2147484082" r:id="rId17"/>
    <p:sldLayoutId id="2147484083" r:id="rId18"/>
    <p:sldLayoutId id="2147484085" r:id="rId19"/>
    <p:sldLayoutId id="2147483961" r:id="rId20"/>
    <p:sldLayoutId id="2147483962" r:id="rId21"/>
    <p:sldLayoutId id="2147483964" r:id="rId22"/>
    <p:sldLayoutId id="2147483958" r:id="rId23"/>
    <p:sldLayoutId id="2147483957" r:id="rId24"/>
    <p:sldLayoutId id="2147483965" r:id="rId25"/>
    <p:sldLayoutId id="2147484010" r:id="rId26"/>
    <p:sldLayoutId id="2147484007" r:id="rId27"/>
    <p:sldLayoutId id="2147483973" r:id="rId28"/>
    <p:sldLayoutId id="2147483978" r:id="rId29"/>
    <p:sldLayoutId id="2147483992" r:id="rId30"/>
    <p:sldLayoutId id="2147483979" r:id="rId31"/>
    <p:sldLayoutId id="2147483982" r:id="rId32"/>
    <p:sldLayoutId id="2147484009" r:id="rId3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2975" y="3645024"/>
            <a:ext cx="2520280" cy="57606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Team BEKO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0ABEDF-A497-4612-985F-475F347F7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23496" y="430947"/>
            <a:ext cx="4392488" cy="72008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88AB61F-541C-4576-830C-794D8B175517}"/>
              </a:ext>
            </a:extLst>
          </p:cNvPr>
          <p:cNvSpPr txBox="1">
            <a:spLocks/>
          </p:cNvSpPr>
          <p:nvPr/>
        </p:nvSpPr>
        <p:spPr>
          <a:xfrm>
            <a:off x="1991544" y="1287162"/>
            <a:ext cx="5491571" cy="110326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i="0" kern="1200" spc="100" baseline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0CDC18-0F1F-41D6-A459-8642A8DD6FF0}"/>
              </a:ext>
            </a:extLst>
          </p:cNvPr>
          <p:cNvSpPr txBox="1"/>
          <p:nvPr/>
        </p:nvSpPr>
        <p:spPr>
          <a:xfrm>
            <a:off x="1343472" y="1556792"/>
            <a:ext cx="761265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Challenge: </a:t>
            </a:r>
            <a:r>
              <a:rPr lang="en-US" sz="3200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Improving IT service delivery to federal departments</a:t>
            </a:r>
            <a:endParaRPr lang="en-L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E6BA66-44C5-4476-889D-894C2CFCE49E}"/>
              </a:ext>
            </a:extLst>
          </p:cNvPr>
          <p:cNvSpPr txBox="1"/>
          <p:nvPr/>
        </p:nvSpPr>
        <p:spPr>
          <a:xfrm>
            <a:off x="9336360" y="6478074"/>
            <a:ext cx="2304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February 4-7  2022</a:t>
            </a:r>
            <a:endParaRPr lang="en-L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925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6A77A-DD84-4C4C-B876-DAA905295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70" y="224314"/>
            <a:ext cx="9082658" cy="13208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rgbClr val="3E48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there any difference in MTRS when event management tickets are included or excluded from the analysis?</a:t>
            </a:r>
            <a:endParaRPr lang="en-CA" sz="2800" b="1" dirty="0">
              <a:solidFill>
                <a:srgbClr val="3E487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236B4D-5C89-49DB-81A5-4D851665C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416" y="1444565"/>
            <a:ext cx="7376972" cy="387985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F042B7-A63D-4B81-86C9-FAE166E05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1037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05B20-164F-4DBA-A31A-8E6BCF46C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1A3386-7BD4-4F19-A105-CCCC89B78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70" y="451513"/>
            <a:ext cx="6876554" cy="34815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4EF946-96A3-4AE1-B6A1-F4DBCE732349}"/>
              </a:ext>
            </a:extLst>
          </p:cNvPr>
          <p:cNvSpPr txBox="1"/>
          <p:nvPr/>
        </p:nvSpPr>
        <p:spPr>
          <a:xfrm>
            <a:off x="7400163" y="1340768"/>
            <a:ext cx="306433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5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THINGS WE NOTE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greatest contributor -  CREATEDFROMSR with a count of 38391 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least contributor-             CHAT with a count of  1</a:t>
            </a:r>
          </a:p>
        </p:txBody>
      </p:sp>
    </p:spTree>
    <p:extLst>
      <p:ext uri="{BB962C8B-B14F-4D97-AF65-F5344CB8AC3E}">
        <p14:creationId xmlns:p14="http://schemas.microsoft.com/office/powerpoint/2010/main" val="1112086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5D55AF-C1C8-4EFE-A0DA-15531324D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309" y="1369368"/>
            <a:ext cx="9941259" cy="41156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5323E-2181-41D2-BB88-61D18E07C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724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FA5BF-C217-4456-85AA-444021B70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F2B728-DDB8-493A-9818-BC5B68B27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908720"/>
            <a:ext cx="7974259" cy="538933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09BEA08-3688-4253-8F3F-8429F0AA20B5}"/>
              </a:ext>
            </a:extLst>
          </p:cNvPr>
          <p:cNvSpPr/>
          <p:nvPr/>
        </p:nvSpPr>
        <p:spPr>
          <a:xfrm>
            <a:off x="5196392" y="1988964"/>
            <a:ext cx="720080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303B713-8C11-412B-A24F-2E29D726197D}"/>
              </a:ext>
            </a:extLst>
          </p:cNvPr>
          <p:cNvSpPr/>
          <p:nvPr/>
        </p:nvSpPr>
        <p:spPr>
          <a:xfrm>
            <a:off x="5196392" y="2852689"/>
            <a:ext cx="720080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78AA94-A854-48F4-A6EF-D2CFD08095E5}"/>
              </a:ext>
            </a:extLst>
          </p:cNvPr>
          <p:cNvSpPr/>
          <p:nvPr/>
        </p:nvSpPr>
        <p:spPr>
          <a:xfrm>
            <a:off x="5231904" y="3717279"/>
            <a:ext cx="720080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A93A17A-6746-4EC4-AE81-0EA2DC1336CB}"/>
              </a:ext>
            </a:extLst>
          </p:cNvPr>
          <p:cNvSpPr/>
          <p:nvPr/>
        </p:nvSpPr>
        <p:spPr>
          <a:xfrm>
            <a:off x="5231905" y="4941169"/>
            <a:ext cx="720079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D8605D-2D9A-4361-B18C-EE3D7D2B6AD7}"/>
              </a:ext>
            </a:extLst>
          </p:cNvPr>
          <p:cNvSpPr txBox="1"/>
          <p:nvPr/>
        </p:nvSpPr>
        <p:spPr>
          <a:xfrm>
            <a:off x="911424" y="400019"/>
            <a:ext cx="537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3E48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External System vs Business Completion time</a:t>
            </a:r>
            <a:endParaRPr lang="en-US" b="1" dirty="0">
              <a:solidFill>
                <a:srgbClr val="3E487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860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BDBB5-901D-4388-924C-A97CD0B8D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25FFC01-6B72-4B9C-AE10-3CF5918480DB}"/>
              </a:ext>
            </a:extLst>
          </p:cNvPr>
          <p:cNvSpPr/>
          <p:nvPr/>
        </p:nvSpPr>
        <p:spPr>
          <a:xfrm>
            <a:off x="2279576" y="2798801"/>
            <a:ext cx="2143086" cy="540318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Bochen Guo</a:t>
            </a:r>
            <a:endParaRPr lang="en-CA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F59F0CA-535C-4251-ACCD-B71E806740A2}"/>
              </a:ext>
            </a:extLst>
          </p:cNvPr>
          <p:cNvSpPr/>
          <p:nvPr/>
        </p:nvSpPr>
        <p:spPr>
          <a:xfrm>
            <a:off x="3531027" y="3843267"/>
            <a:ext cx="2143086" cy="610863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Ezekiel Ayeni</a:t>
            </a:r>
            <a:endParaRPr lang="en-CA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74D0747-D280-49C9-AAD1-B7A668855022}"/>
              </a:ext>
            </a:extLst>
          </p:cNvPr>
          <p:cNvSpPr/>
          <p:nvPr/>
        </p:nvSpPr>
        <p:spPr>
          <a:xfrm>
            <a:off x="5951984" y="3843266"/>
            <a:ext cx="2143086" cy="610863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Kong-Fai Chow</a:t>
            </a:r>
            <a:endParaRPr lang="en-CA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5D77960-1EA1-45DF-A971-422A56A076AC}"/>
              </a:ext>
            </a:extLst>
          </p:cNvPr>
          <p:cNvSpPr/>
          <p:nvPr/>
        </p:nvSpPr>
        <p:spPr>
          <a:xfrm>
            <a:off x="7248128" y="2818137"/>
            <a:ext cx="2448272" cy="610863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Onyinye Chikezie</a:t>
            </a:r>
            <a:endParaRPr lang="en-CA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584E4CD-CEF0-4B86-A6F3-FEC24FC02652}"/>
              </a:ext>
            </a:extLst>
          </p:cNvPr>
          <p:cNvSpPr/>
          <p:nvPr/>
        </p:nvSpPr>
        <p:spPr>
          <a:xfrm>
            <a:off x="3143672" y="1124744"/>
            <a:ext cx="5023406" cy="1296144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4346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BEKO Members</a:t>
            </a:r>
            <a:endParaRPr lang="en-CA" sz="4400" b="1" dirty="0">
              <a:solidFill>
                <a:srgbClr val="43467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0C4F88-8D7D-4FA7-8430-C9496795DE51}"/>
              </a:ext>
            </a:extLst>
          </p:cNvPr>
          <p:cNvSpPr txBox="1"/>
          <p:nvPr/>
        </p:nvSpPr>
        <p:spPr>
          <a:xfrm>
            <a:off x="779928" y="620596"/>
            <a:ext cx="242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888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6A77A-DD84-4C4C-B876-DAA905295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985" y="211013"/>
            <a:ext cx="8596668" cy="875184"/>
          </a:xfrm>
        </p:spPr>
        <p:txBody>
          <a:bodyPr>
            <a:normAutofit/>
          </a:bodyPr>
          <a:lstStyle/>
          <a:p>
            <a:r>
              <a:rPr lang="en-CA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8DBA14-F4A4-48B6-ACA7-952733A5C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268760"/>
            <a:ext cx="9865096" cy="4955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intend on showing how the relationship between each of these variables provide insight to conditions under which incidents take longer to restore</a:t>
            </a:r>
          </a:p>
          <a:p>
            <a:pPr marL="0" indent="0">
              <a:buNone/>
            </a:pPr>
            <a:endParaRPr lang="en-C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there a correlation between the number of times a ticket is reassigned and how long it takes to restore?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there a correlation between assigned groups and the length of time it takes to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restpre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service?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there particular organizations or services for which it takes longer on average to restore service?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there correlation between the number of tickets associated with a particular assigned group, organization or service and the time it takes to restore service?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there any difference in MTRS when event management tickets are included or excluded from the analysis?</a:t>
            </a:r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F042B7-A63D-4B81-86C9-FAE166E05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2437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2356F361-DB9C-4716-8572-8E67E9AB4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6FF2CA3-6D93-438A-AA13-5844C345F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D6C7FF8-C6AA-493F-BF62-FC52DE277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23">
              <a:extLst>
                <a:ext uri="{FF2B5EF4-FFF2-40B4-BE49-F238E27FC236}">
                  <a16:creationId xmlns:a16="http://schemas.microsoft.com/office/drawing/2014/main" id="{215DAE39-2187-4AA8-8703-0F2B3BCFE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5">
              <a:extLst>
                <a:ext uri="{FF2B5EF4-FFF2-40B4-BE49-F238E27FC236}">
                  <a16:creationId xmlns:a16="http://schemas.microsoft.com/office/drawing/2014/main" id="{1D0826C5-89FD-49A0-9E8F-19DA04FE6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CE0557FD-5B6C-4875-9EA4-18DAD6258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7">
              <a:extLst>
                <a:ext uri="{FF2B5EF4-FFF2-40B4-BE49-F238E27FC236}">
                  <a16:creationId xmlns:a16="http://schemas.microsoft.com/office/drawing/2014/main" id="{55C096D6-25B6-418D-8FFF-894AC5FB6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8">
              <a:extLst>
                <a:ext uri="{FF2B5EF4-FFF2-40B4-BE49-F238E27FC236}">
                  <a16:creationId xmlns:a16="http://schemas.microsoft.com/office/drawing/2014/main" id="{4480C8B4-C2F4-427B-B03E-ABF3C9AF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9">
              <a:extLst>
                <a:ext uri="{FF2B5EF4-FFF2-40B4-BE49-F238E27FC236}">
                  <a16:creationId xmlns:a16="http://schemas.microsoft.com/office/drawing/2014/main" id="{E767DA1E-BBBF-419C-8E95-8393DA0F7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D88EF27D-D851-4A85-942B-DC69237C8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808DF878-FD48-4C53-8A3A-4636F450E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A6F6A77A-DD84-4C4C-B876-DAA905295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63" y="431744"/>
            <a:ext cx="9247667" cy="9039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dirty="0">
                <a:solidFill>
                  <a:srgbClr val="4346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between the time a ticket is reassigned and  number and the time it takes to restore?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47F492-C6E3-4F66-863F-D4F720E22B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9168" y="1943552"/>
            <a:ext cx="4003601" cy="347572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Going by the service standards of SSC incident management  these are the times appropriated for different incidents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High Priority – 8 hours (24x7)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Medium Priority – 2 business days (10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workdays, weekdays, no federal holidays)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Low Priority – 6 business days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9F29CB-48E8-4B5E-AA40-749578BCB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113" y="1833442"/>
            <a:ext cx="5421162" cy="155858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F042B7-A63D-4B81-86C9-FAE166E05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FAB73BC-B049-4115-A692-8D63A059BFB8}" type="slidenum">
              <a:rPr lang="en-US" noProof="0" smtClean="0"/>
              <a:pPr defTabSz="914400">
                <a:spcAft>
                  <a:spcPts val="600"/>
                </a:spcAft>
              </a:pPr>
              <a:t>4</a:t>
            </a:fld>
            <a:endParaRPr lang="en-US" noProof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52FE779-8C78-489B-992D-BCC92F4C3F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82358" y="3352255"/>
            <a:ext cx="4003601" cy="260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18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908ECD8E-2919-4E0B-A1FE-00BB77931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26" y="1358809"/>
            <a:ext cx="7478946" cy="401993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0B8C85-CB1A-4457-AAB3-2B0D1108B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15B605-474D-47FE-BD4F-180DFD0F9A60}"/>
              </a:ext>
            </a:extLst>
          </p:cNvPr>
          <p:cNvSpPr/>
          <p:nvPr/>
        </p:nvSpPr>
        <p:spPr>
          <a:xfrm>
            <a:off x="1703512" y="1988840"/>
            <a:ext cx="1944216" cy="33899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93360B-863E-4155-BA01-EAA8C252CD34}"/>
              </a:ext>
            </a:extLst>
          </p:cNvPr>
          <p:cNvCxnSpPr/>
          <p:nvPr/>
        </p:nvCxnSpPr>
        <p:spPr>
          <a:xfrm>
            <a:off x="1127448" y="2348880"/>
            <a:ext cx="5760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1D6188D-33C7-4D0B-830F-E1416CC45E87}"/>
              </a:ext>
            </a:extLst>
          </p:cNvPr>
          <p:cNvSpPr txBox="1"/>
          <p:nvPr/>
        </p:nvSpPr>
        <p:spPr>
          <a:xfrm>
            <a:off x="911423" y="512814"/>
            <a:ext cx="7679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rgbClr val="3E48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times incidents were assigned to Groups</a:t>
            </a:r>
            <a:endParaRPr lang="en-US" sz="2400" b="1" dirty="0">
              <a:solidFill>
                <a:srgbClr val="3E487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698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1E1487-68AA-4CE9-8A96-33F765B7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EF7673-F4DE-4203-A2FB-B76593C49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908720"/>
            <a:ext cx="5218628" cy="11278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3F3674-4863-4F74-95FF-541896041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2780928"/>
            <a:ext cx="5218628" cy="22435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A87A39-7B0E-4A2E-AA78-8D5D07470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0398" y="1157314"/>
            <a:ext cx="5881585" cy="382769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1DF55EB-6418-43A8-9523-726675633FE2}"/>
              </a:ext>
            </a:extLst>
          </p:cNvPr>
          <p:cNvCxnSpPr>
            <a:cxnSpLocks/>
          </p:cNvCxnSpPr>
          <p:nvPr/>
        </p:nvCxnSpPr>
        <p:spPr>
          <a:xfrm flipV="1">
            <a:off x="6672064" y="3717032"/>
            <a:ext cx="4824536" cy="720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1BE510F-2B17-487E-96FD-6BD9A3A2AE24}"/>
              </a:ext>
            </a:extLst>
          </p:cNvPr>
          <p:cNvSpPr txBox="1"/>
          <p:nvPr/>
        </p:nvSpPr>
        <p:spPr>
          <a:xfrm>
            <a:off x="9070069" y="1595990"/>
            <a:ext cx="2952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Hour = 202+57 *# of assigned group</a:t>
            </a:r>
            <a:endParaRPr lang="en-CA" sz="1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B92FAD-CECF-4C51-B015-212CAC79A3C1}"/>
              </a:ext>
            </a:extLst>
          </p:cNvPr>
          <p:cNvCxnSpPr>
            <a:cxnSpLocks/>
          </p:cNvCxnSpPr>
          <p:nvPr/>
        </p:nvCxnSpPr>
        <p:spPr>
          <a:xfrm flipV="1">
            <a:off x="9084332" y="1713896"/>
            <a:ext cx="171769" cy="700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C01984F-EED1-4D3C-A4CF-735BB8FDB2B5}"/>
              </a:ext>
            </a:extLst>
          </p:cNvPr>
          <p:cNvSpPr/>
          <p:nvPr/>
        </p:nvSpPr>
        <p:spPr>
          <a:xfrm>
            <a:off x="9017881" y="1609227"/>
            <a:ext cx="304669" cy="2637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3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6A77A-DD84-4C4C-B876-DAA905295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2" y="609600"/>
            <a:ext cx="9010650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dirty="0">
                <a:solidFill>
                  <a:srgbClr val="3E48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between the assigned groups and the length of time it takes to restore service?</a:t>
            </a:r>
            <a:endParaRPr lang="en-US" sz="2800" dirty="0">
              <a:solidFill>
                <a:srgbClr val="3E487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60C95D-D87D-41EE-A635-19D514460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74" y="2159331"/>
            <a:ext cx="5283289" cy="22457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51E595-AE93-4528-8D1B-EC25349F8C03}"/>
              </a:ext>
            </a:extLst>
          </p:cNvPr>
          <p:cNvSpPr txBox="1"/>
          <p:nvPr/>
        </p:nvSpPr>
        <p:spPr>
          <a:xfrm>
            <a:off x="6384032" y="2160589"/>
            <a:ext cx="306433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5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THINGS WE NOTE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value of 0.9211425(very high), 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greatest contributor -  ESI00011 with 6892732 business hrs 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least contributor- ESI00016 with 20.3 business hrs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F042B7-A63D-4B81-86C9-FAE166E05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noProof="0"/>
              <a:pPr>
                <a:spcAft>
                  <a:spcPts val="600"/>
                </a:spcAft>
              </a:pPr>
              <a:t>7</a:t>
            </a:fld>
            <a:endParaRPr lang="en-US" noProof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05504A-D562-47BB-BE47-75298E012676}"/>
              </a:ext>
            </a:extLst>
          </p:cNvPr>
          <p:cNvSpPr txBox="1"/>
          <p:nvPr/>
        </p:nvSpPr>
        <p:spPr>
          <a:xfrm>
            <a:off x="803152" y="5219331"/>
            <a:ext cx="4176464" cy="116955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service restore time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High Priority – 8 hours (24x7)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Medium Priority – 2 business days (10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workdays, weekdays, no federal holidays)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Low Priority – 6 business days</a:t>
            </a:r>
          </a:p>
        </p:txBody>
      </p:sp>
    </p:spTree>
    <p:extLst>
      <p:ext uri="{BB962C8B-B14F-4D97-AF65-F5344CB8AC3E}">
        <p14:creationId xmlns:p14="http://schemas.microsoft.com/office/powerpoint/2010/main" val="430755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F042B7-A63D-4B81-86C9-FAE166E05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F6A77A-DD84-4C4C-B876-DAA905295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332656"/>
            <a:ext cx="11649075" cy="882498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rgbClr val="3E48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between organizations for which it takes longer on average to restore service?</a:t>
            </a:r>
            <a:endParaRPr lang="en-CA" sz="2400" dirty="0">
              <a:solidFill>
                <a:srgbClr val="3E4870"/>
              </a:solidFill>
            </a:endParaRPr>
          </a:p>
        </p:txBody>
      </p:sp>
      <p:pic>
        <p:nvPicPr>
          <p:cNvPr id="23" name="Picture 22" descr="Table&#10;&#10;Description automatically generated">
            <a:extLst>
              <a:ext uri="{FF2B5EF4-FFF2-40B4-BE49-F238E27FC236}">
                <a16:creationId xmlns:a16="http://schemas.microsoft.com/office/drawing/2014/main" id="{5BC7E578-2DE6-4F47-8ED4-514DD0653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88" y="1723315"/>
            <a:ext cx="6238275" cy="205418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6EFA6C0-08D0-47E4-88E5-227266BA36B6}"/>
              </a:ext>
            </a:extLst>
          </p:cNvPr>
          <p:cNvSpPr txBox="1"/>
          <p:nvPr/>
        </p:nvSpPr>
        <p:spPr>
          <a:xfrm>
            <a:off x="7248128" y="1215154"/>
            <a:ext cx="3023272" cy="337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THINGS WE NOTE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value of 0.988154194(very high) 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CA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org_id </a:t>
            </a: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takes the longest(longer than average) is 1342 with a time of 3811324.26 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CA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org_id </a:t>
            </a: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takes the shortest(longer than average) is 1742 with a time of 14.65 </a:t>
            </a: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7925AF-1624-4E0C-A1C0-C549DD43D3B1}"/>
              </a:ext>
            </a:extLst>
          </p:cNvPr>
          <p:cNvSpPr txBox="1"/>
          <p:nvPr/>
        </p:nvSpPr>
        <p:spPr>
          <a:xfrm>
            <a:off x="635684" y="5353169"/>
            <a:ext cx="41764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service restore time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High Priority – 8 hours (24x7)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Medium Priority – 2 business days (10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workdays, weekdays, no federal holidays)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Low Priority – 6 business days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B9E63A-0B2C-4EF1-8CD7-BDD9782A8847}"/>
              </a:ext>
            </a:extLst>
          </p:cNvPr>
          <p:cNvSpPr/>
          <p:nvPr/>
        </p:nvSpPr>
        <p:spPr>
          <a:xfrm>
            <a:off x="628788" y="5385733"/>
            <a:ext cx="4176464" cy="121161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85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01C5A8-82B2-480D-8E3F-51CE6BF9C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609600"/>
            <a:ext cx="10729192" cy="13208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3E48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between services for which it takes longer on average to restore service?</a:t>
            </a: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8B833B-54BC-46F6-BFC1-E132FF0D6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AF9112-4E7D-4704-882C-06B13A304344}"/>
              </a:ext>
            </a:extLst>
          </p:cNvPr>
          <p:cNvSpPr txBox="1"/>
          <p:nvPr/>
        </p:nvSpPr>
        <p:spPr>
          <a:xfrm>
            <a:off x="7079027" y="1416555"/>
            <a:ext cx="3023272" cy="337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THINGS WE NOTE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value of 0.95584521(very high)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CA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ervice that take the longest(longer than average) was the Other-service management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that take the shortest(longer than average) was the SIS-service advisor</a:t>
            </a:r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3388D20-0CE0-4578-A97C-921429A83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1944662"/>
            <a:ext cx="5749603" cy="284747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0BADD62-D356-4C00-8FF3-1FEE63DE5622}"/>
              </a:ext>
            </a:extLst>
          </p:cNvPr>
          <p:cNvSpPr txBox="1"/>
          <p:nvPr/>
        </p:nvSpPr>
        <p:spPr>
          <a:xfrm>
            <a:off x="551384" y="5385733"/>
            <a:ext cx="42596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service restore time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High Priority – 8 hours (24x7)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Medium Priority – 2 business days (10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workdays, weekdays, no federal holidays)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Low Priority – 6 business days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857A83-616D-48E6-947A-703648684E37}"/>
              </a:ext>
            </a:extLst>
          </p:cNvPr>
          <p:cNvSpPr/>
          <p:nvPr/>
        </p:nvSpPr>
        <p:spPr>
          <a:xfrm>
            <a:off x="623392" y="5385733"/>
            <a:ext cx="3960440" cy="121161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789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86D9CC-0D9D-4BFE-B3F3-26F480BF8C8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2027</TotalTime>
  <Words>579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Tw Cen MT</vt:lpstr>
      <vt:lpstr>Times New Roman</vt:lpstr>
      <vt:lpstr>Wingdings 3</vt:lpstr>
      <vt:lpstr>Trebuchet MS</vt:lpstr>
      <vt:lpstr>Calibri</vt:lpstr>
      <vt:lpstr>Facet</vt:lpstr>
      <vt:lpstr>By: Team BEKO</vt:lpstr>
      <vt:lpstr>PowerPoint Presentation</vt:lpstr>
      <vt:lpstr>Objective</vt:lpstr>
      <vt:lpstr>Correlation between the time a ticket is reassigned and  number and the time it takes to restore?</vt:lpstr>
      <vt:lpstr>PowerPoint Presentation</vt:lpstr>
      <vt:lpstr>PowerPoint Presentation</vt:lpstr>
      <vt:lpstr>Correlation between the assigned groups and the length of time it takes to restore service?</vt:lpstr>
      <vt:lpstr>Correlation between organizations for which it takes longer on average to restore service?</vt:lpstr>
      <vt:lpstr>Correlation between services for which it takes longer on average to restore service?</vt:lpstr>
      <vt:lpstr>Is there any difference in MTRS when event management tickets are included or excluded from the analysis?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– Group 2 Intoduction To Data Analytics</dc:title>
  <dc:creator>Farzin Valiloo</dc:creator>
  <cp:lastModifiedBy>onyinye chikezie</cp:lastModifiedBy>
  <cp:revision>25</cp:revision>
  <dcterms:created xsi:type="dcterms:W3CDTF">2021-12-03T04:42:25Z</dcterms:created>
  <dcterms:modified xsi:type="dcterms:W3CDTF">2022-02-06T16:46:06Z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