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3" r:id="rId7"/>
    <p:sldId id="278" r:id="rId8"/>
    <p:sldId id="262" r:id="rId9"/>
    <p:sldId id="264" r:id="rId10"/>
    <p:sldId id="277" r:id="rId11"/>
    <p:sldId id="258" r:id="rId12"/>
    <p:sldId id="269" r:id="rId13"/>
    <p:sldId id="261" r:id="rId14"/>
    <p:sldId id="265" r:id="rId15"/>
    <p:sldId id="267" r:id="rId16"/>
    <p:sldId id="270" r:id="rId17"/>
    <p:sldId id="266" r:id="rId18"/>
    <p:sldId id="272" r:id="rId19"/>
    <p:sldId id="271" r:id="rId20"/>
    <p:sldId id="273" r:id="rId21"/>
    <p:sldId id="274" r:id="rId22"/>
    <p:sldId id="275" r:id="rId23"/>
    <p:sldId id="260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8AC0F-77EB-4A98-B94E-25CD29DA5971}" v="4" dt="2025-08-06T00:28:34.192"/>
    <p1510:client id="{4F6B6130-A013-46E3-A266-F242BBD0B8D6}" v="74" dt="2025-08-06T00:30:15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16B6EC5C-6A64-ED2C-38AA-36B62F62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D860B-D809-8391-6AC1-610AB203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 Convolutional Neural Network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F28A-747A-C65C-163B-CDD0CDAC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Ezekiel Tay	z5378748</a:t>
            </a:r>
          </a:p>
          <a:p>
            <a:r>
              <a:rPr lang="pl-PL" dirty="0">
                <a:solidFill>
                  <a:schemeClr val="bg1"/>
                </a:solidFill>
              </a:rPr>
              <a:t>Kenneth Law 	z5363506</a:t>
            </a:r>
          </a:p>
          <a:p>
            <a:r>
              <a:rPr lang="pl-PL" dirty="0">
                <a:solidFill>
                  <a:schemeClr val="bg1"/>
                </a:solidFill>
              </a:rPr>
              <a:t>Sicheng Jin	z5317861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D1197-C87B-1B19-109F-6D27C609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90D6E782-6D0F-96D4-7421-B222CDDB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15F02-7828-1406-D0B2-53B96D11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Accelerated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59790B5-BE2D-F1EE-A354-62C4FD21A951}"/>
              </a:ext>
            </a:extLst>
          </p:cNvPr>
          <p:cNvSpPr txBox="1">
            <a:spLocks/>
          </p:cNvSpPr>
          <p:nvPr/>
        </p:nvSpPr>
        <p:spPr>
          <a:xfrm>
            <a:off x="402771" y="1176384"/>
            <a:ext cx="5012796" cy="2320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</a:rPr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SW (CPU) side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Handle the image preprocessing and data movement via </a:t>
            </a:r>
            <a:r>
              <a:rPr lang="en-US" err="1">
                <a:solidFill>
                  <a:schemeClr val="bg1"/>
                </a:solidFill>
              </a:rPr>
              <a:t>memcpy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Pilots the FPGA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Leverage the CPU’s fast sequential processing power to compute the FC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4DAFF4-D209-F67D-50B8-D2D574429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46" y="1513681"/>
            <a:ext cx="6513303" cy="5108201"/>
          </a:xfrm>
          <a:prstGeom prst="rect">
            <a:avLst/>
          </a:prstGeom>
        </p:spPr>
      </p:pic>
      <p:pic>
        <p:nvPicPr>
          <p:cNvPr id="17" name="Picture 16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B2D10B7F-4AC4-941E-6D2D-2092D815A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13" y="3429000"/>
            <a:ext cx="4196396" cy="32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1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ADEBD-962A-FF58-23E4-FB27CBDC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B8C57D93-4313-6F62-6525-1038AEFC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B724-48D3-C8E8-1911-48BEDC4D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74" y="245660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Accelerated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4BD45-F369-4A7E-77D0-2133E807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5" y="1176384"/>
            <a:ext cx="7275993" cy="450523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HW (FPGA) side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Leverage the FPGA’s parallel processing power to perform convolution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Key components are: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Convolution Multiply Accumulate (CMAC)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3-line image buffer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Parallel data writers to the output feature map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6" name="Picture 5" descr="A diagram of a multiplying tree&#10;&#10;AI-generated content may be incorrect.">
            <a:extLst>
              <a:ext uri="{FF2B5EF4-FFF2-40B4-BE49-F238E27FC236}">
                <a16:creationId xmlns:a16="http://schemas.microsoft.com/office/drawing/2014/main" id="{86A86391-4C37-4BA1-82C2-5F93663B4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07" y="474144"/>
            <a:ext cx="3756498" cy="3524541"/>
          </a:xfrm>
          <a:prstGeom prst="rect">
            <a:avLst/>
          </a:prstGeom>
        </p:spPr>
      </p:pic>
      <p:pic>
        <p:nvPicPr>
          <p:cNvPr id="7" name="Picture 6" descr="A diagram of a line buffer&#10;&#10;AI-generated content may be incorrect.">
            <a:extLst>
              <a:ext uri="{FF2B5EF4-FFF2-40B4-BE49-F238E27FC236}">
                <a16:creationId xmlns:a16="http://schemas.microsoft.com/office/drawing/2014/main" id="{8007F19E-C423-49E5-8021-5633A3F5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1" y="4154164"/>
            <a:ext cx="5459308" cy="2496185"/>
          </a:xfrm>
          <a:prstGeom prst="rect">
            <a:avLst/>
          </a:prstGeom>
        </p:spPr>
      </p:pic>
      <p:pic>
        <p:nvPicPr>
          <p:cNvPr id="8" name="Picture 7" descr="A diagram of a machine&#10;&#10;AI-generated content may be incorrect.">
            <a:extLst>
              <a:ext uri="{FF2B5EF4-FFF2-40B4-BE49-F238E27FC236}">
                <a16:creationId xmlns:a16="http://schemas.microsoft.com/office/drawing/2014/main" id="{894B1E05-D141-4DB5-B437-89C0532AB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94" y="4154163"/>
            <a:ext cx="5731510" cy="2496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9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4609D-1F29-B4AF-0AF5-B16E3C921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DDB1A616-B83D-1FC4-9BD6-8FDE2056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9C64D-7774-E462-A5DB-1F83CEC0A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Accelerated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C5261-51E4-66A8-2517-BB169C59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5" y="1176384"/>
            <a:ext cx="11029211" cy="151882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HW (FPGA) side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Used the AXI-Lite interface to transfer data to and from the PS and PL sides with a shared memory space (35.6KB shared data)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D0594-ABDD-1276-E904-65BB0AE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87" y="2695204"/>
            <a:ext cx="3981551" cy="3945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0E85E-72C7-DE37-6EC3-AF2EC3DA0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19" y="2695204"/>
            <a:ext cx="4587813" cy="39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A620-DE20-BBB9-CBC9-06829F30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AEB88B30-5C38-D486-E653-FF4E69A1D4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0A12F-9CEA-E859-CF52-F827A09A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Accelerated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5801-DD8D-FC62-0BB6-0C3D2F356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5" y="1176384"/>
            <a:ext cx="11029211" cy="151882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HW Resource utilization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1586 cycle latency (est. 15.86us)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Nearly a third of the DSPs, FFs and LUTS and only 11% of the BRAM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7B19A7-5053-4BDC-93B5-D9AF26762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"/>
          <a:stretch>
            <a:fillRect/>
          </a:stretch>
        </p:blipFill>
        <p:spPr bwMode="auto">
          <a:xfrm>
            <a:off x="1158543" y="2695204"/>
            <a:ext cx="9881010" cy="4046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558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5709F-2055-3634-F271-F42FF96A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027D46F3-4157-06A2-2142-8D38BD685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96ACA-E82F-99A5-22A7-F7032F26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Accelerated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6FDB-3711-1876-4859-BAA514F2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5" y="1176384"/>
            <a:ext cx="11029211" cy="151882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Block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Used the AXI-Lite interface to transfer data to and from the PS and PL sides with a shared memory space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542BA-AC88-87B5-C0D5-EF0FC509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7" y="2695204"/>
            <a:ext cx="11808835" cy="41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D404-4EFE-C088-4AA5-6BFE02088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B4DBD86C-EBFB-4C1F-6A7B-9FF2B0A0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3070" y="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54DD5-1FCF-4B3E-72C7-F58D5E25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Results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C084-0D22-B7CE-7FFB-F051BC4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072" y="1128116"/>
            <a:ext cx="9144000" cy="790836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Performance Evaluation</a:t>
            </a:r>
          </a:p>
          <a:p>
            <a:pPr algn="l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76D50B7-7DCE-51BA-8242-F9B41A16D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BC88C-BECB-D448-0F9C-EAC995EF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1613031"/>
            <a:ext cx="9535856" cy="261021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7596BAD-79D1-50CF-426D-6538DB55A75B}"/>
              </a:ext>
            </a:extLst>
          </p:cNvPr>
          <p:cNvSpPr txBox="1">
            <a:spLocks/>
          </p:cNvSpPr>
          <p:nvPr/>
        </p:nvSpPr>
        <p:spPr>
          <a:xfrm>
            <a:off x="1328072" y="4312742"/>
            <a:ext cx="9144000" cy="203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82% </a:t>
            </a:r>
            <a:r>
              <a:rPr lang="en-US">
                <a:solidFill>
                  <a:schemeClr val="bg1"/>
                </a:solidFill>
              </a:rPr>
              <a:t>overall gains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Convolution layer accelerated by </a:t>
            </a:r>
            <a:r>
              <a:rPr lang="en-US" b="1">
                <a:solidFill>
                  <a:schemeClr val="bg1"/>
                </a:solidFill>
              </a:rPr>
              <a:t>140x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HW+SW solution closely matched synthesis estimates (15.86us)</a:t>
            </a:r>
          </a:p>
          <a:p>
            <a:pPr algn="l"/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6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1166-2D4B-B5F5-8912-9F26239D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B6508BC0-E4C2-6213-EDE5-9B1194F6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3070" y="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694ED-4758-E92E-FCDC-29762A64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196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Discussion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8D68F24-E5D5-F913-F083-48E7B0ACA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0E0DD-88E7-8131-4BD5-B426DBCE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833860"/>
            <a:ext cx="9535856" cy="261021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AD528CD-C1C1-6E98-008C-32C6AAE1268D}"/>
              </a:ext>
            </a:extLst>
          </p:cNvPr>
          <p:cNvSpPr txBox="1">
            <a:spLocks/>
          </p:cNvSpPr>
          <p:nvPr/>
        </p:nvSpPr>
        <p:spPr>
          <a:xfrm>
            <a:off x="1328072" y="3535251"/>
            <a:ext cx="9535856" cy="3213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</a:rPr>
              <a:t>Speedup: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Significant performance gains to the convolution layer of over </a:t>
            </a:r>
            <a:r>
              <a:rPr lang="en-US" b="1">
                <a:solidFill>
                  <a:schemeClr val="bg1"/>
                </a:solidFill>
              </a:rPr>
              <a:t>140x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Demonstrating effective usage of FPGA parallel processing power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Limitations: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Amdahl’s law: Convolution is no longer the bottleneck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 movement and remaining layers, especially FC dominate runtime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Scalability: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Greater benefits expected for deeper CNN architectures</a:t>
            </a: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endParaRPr lang="en-AU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7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645F7-8FC1-4B0D-8BE6-38FA442F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957A873B-78C8-BE91-4B96-A4DE1C5C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3070" y="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8E22D-40C9-E766-0806-740574C2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196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Conclusion - What worked?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8A5B22E-D83E-666C-C882-C165B68F6F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1C4977-2FF4-D2F0-EB14-60F902D7C6FA}"/>
              </a:ext>
            </a:extLst>
          </p:cNvPr>
          <p:cNvSpPr txBox="1">
            <a:spLocks/>
          </p:cNvSpPr>
          <p:nvPr/>
        </p:nvSpPr>
        <p:spPr>
          <a:xfrm>
            <a:off x="1328072" y="1049629"/>
            <a:ext cx="9535856" cy="569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Efficient Hardware Acceleration: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CMAC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8 fully pipelined CMAC units with II=1 working in parallel provided high throughput and fast convolution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3-Line Image Buffer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3-line image buffer eliminated the need to slide the kernels in each CMAC, instead sliding the image under the kernels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Reduced redundant duplicate computations and allowed CMAC units to remain simple and efficient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Parallel Output Writers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Each feature map for each kernel was written in parallel by 8 output writer modules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Avoiding bottlenecks in writing large amounts of data back to memory.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Shared Memory </a:t>
            </a:r>
            <a:r>
              <a:rPr lang="en-US" b="1" err="1">
                <a:solidFill>
                  <a:schemeClr val="bg1"/>
                </a:solidFill>
              </a:rPr>
              <a:t>Optimisation</a:t>
            </a:r>
            <a:r>
              <a:rPr lang="en-US" b="1">
                <a:solidFill>
                  <a:schemeClr val="bg1"/>
                </a:solidFill>
              </a:rPr>
              <a:t> via AXI-Lite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Although basic, throughput was maximized by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Partitioning arrays for full parallel access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Aligning memory into 128B and 4KB blocks for efficient </a:t>
            </a:r>
            <a:r>
              <a:rPr lang="en-US" err="1">
                <a:solidFill>
                  <a:schemeClr val="bg1"/>
                </a:solidFill>
              </a:rPr>
              <a:t>memcpy’s</a:t>
            </a:r>
            <a:r>
              <a:rPr lang="en-US">
                <a:solidFill>
                  <a:schemeClr val="bg1"/>
                </a:solidFill>
              </a:rPr>
              <a:t> for PS and PL data transfer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Inference accuracy preserved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Used float operations to maintain model accuracy.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l"/>
            <a:endParaRPr lang="en-AU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824E-F3E9-003C-82B1-7F492937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59555A44-7D58-4791-B09F-9077FEF5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3070" y="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2A1023-8D58-A3A6-0644-8536D803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22" y="42017"/>
            <a:ext cx="10361955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Conclusion - What didn’t work?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FAD8170-02D7-F62D-3F1B-A6A6FF59E1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0E9255-A012-6B4E-E552-B8808AE74DA1}"/>
              </a:ext>
            </a:extLst>
          </p:cNvPr>
          <p:cNvSpPr txBox="1">
            <a:spLocks/>
          </p:cNvSpPr>
          <p:nvPr/>
        </p:nvSpPr>
        <p:spPr>
          <a:xfrm>
            <a:off x="1328072" y="1049629"/>
            <a:ext cx="9535856" cy="569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b="1">
                <a:solidFill>
                  <a:schemeClr val="bg1"/>
                </a:solidFill>
              </a:rPr>
              <a:t>AXI-Stream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Originally planned, but technical difficulties arose… Meaning we abandoned the ping pong buffer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1" algn="l"/>
            <a:endParaRPr lang="en-US">
              <a:solidFill>
                <a:schemeClr val="bg1"/>
              </a:solidFill>
            </a:endParaRPr>
          </a:p>
          <a:p>
            <a:pPr lvl="1" algn="l"/>
            <a:r>
              <a:rPr lang="en-US" b="1">
                <a:solidFill>
                  <a:schemeClr val="bg1"/>
                </a:solidFill>
              </a:rPr>
              <a:t>Flatten &amp; FC Layer in SW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Since the conv layer freed up CPU time, the flatten and FC layers filled in, taking up 25.82% and 64.21%, respectively.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This is NOT due to FPGA data writing overhead, but memory intensive operations</a:t>
            </a:r>
          </a:p>
          <a:p>
            <a:pPr algn="l"/>
            <a:endParaRPr lang="en-AU" b="1">
              <a:solidFill>
                <a:schemeClr val="bg1"/>
              </a:solidFill>
            </a:endParaRPr>
          </a:p>
          <a:p>
            <a:pPr algn="l"/>
            <a:endParaRPr lang="en-AU" b="1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7238-88EF-3BB8-4560-45583794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3" y="2004763"/>
            <a:ext cx="5642512" cy="910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4EF52-F582-0BA9-69D4-312EFF77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05" y="4675099"/>
            <a:ext cx="9298189" cy="17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A50F-4A88-BE97-5A52-6B80285CA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BB2C3F23-A7CC-3F9B-5C1C-4D3EF7D4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3070" y="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D7ED7-38C7-FD2C-BE28-A5E0F59E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574" y="59453"/>
            <a:ext cx="10181651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Conclusion - What didn’t work?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E2AC80C-A2D9-F5E9-49CB-7E4DBFC472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7B7A2B-F51D-1ED7-349A-B90846835A96}"/>
              </a:ext>
            </a:extLst>
          </p:cNvPr>
          <p:cNvSpPr txBox="1">
            <a:spLocks/>
          </p:cNvSpPr>
          <p:nvPr/>
        </p:nvSpPr>
        <p:spPr>
          <a:xfrm>
            <a:off x="1328072" y="1049629"/>
            <a:ext cx="9535856" cy="5698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b="1" dirty="0">
                <a:solidFill>
                  <a:schemeClr val="bg1"/>
                </a:solidFill>
              </a:rPr>
              <a:t>Fixed-Point Arithmetic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Although changing from floating point to fixed point could further reduce FPGA resources and latency, decided to skip this </a:t>
            </a:r>
            <a:r>
              <a:rPr lang="en-US" dirty="0" err="1">
                <a:solidFill>
                  <a:schemeClr val="bg1"/>
                </a:solidFill>
              </a:rPr>
              <a:t>endeavour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results indicated bottlenecks were elsewhere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 if we pursued this, Amdahl’s law would make the overall gains negligible (FPGA  already only takes up 0.72% of runtime)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worth negligible gains at the cost of accuracy loss</a:t>
            </a:r>
          </a:p>
          <a:p>
            <a:pPr lvl="1" algn="l"/>
            <a:endParaRPr lang="en-US" dirty="0">
              <a:solidFill>
                <a:schemeClr val="bg1"/>
              </a:solidFill>
            </a:endParaRPr>
          </a:p>
          <a:p>
            <a:pPr lvl="1" algn="l"/>
            <a:r>
              <a:rPr lang="en-US" b="1" dirty="0">
                <a:solidFill>
                  <a:schemeClr val="bg1"/>
                </a:solidFill>
              </a:rPr>
              <a:t>FFT-based Convolution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Char char="•"/>
            </a:pPr>
            <a:r>
              <a:rPr lang="en-US" dirty="0">
                <a:solidFill>
                  <a:schemeClr val="bg1"/>
                </a:solidFill>
              </a:rPr>
              <a:t>Only feasible for large networks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lvl="1" algn="l"/>
            <a:r>
              <a:rPr lang="en-US" b="1" dirty="0">
                <a:solidFill>
                  <a:schemeClr val="bg1"/>
                </a:solidFill>
              </a:rPr>
              <a:t>Software &amp; Toolchain Difficulties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pain and suffering using the Xilinx tools (especially </a:t>
            </a:r>
            <a:r>
              <a:rPr lang="en-US" dirty="0" err="1">
                <a:solidFill>
                  <a:schemeClr val="bg1"/>
                </a:solidFill>
              </a:rPr>
              <a:t>Vivado</a:t>
            </a:r>
            <a:r>
              <a:rPr lang="en-US" dirty="0">
                <a:solidFill>
                  <a:schemeClr val="bg1"/>
                </a:solidFill>
              </a:rPr>
              <a:t> HLS 2020.1), particularly due to version mismatches.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Lots of time wasted, slowing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solution: Use Vitis HLS 2021.2!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XSCT only worked on Stefan’s computer for some reason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2"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3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2529B-0E09-0949-7F28-B2B68EF7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BC594D9F-2412-C92B-3C0F-0BAD1132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EDA92-37F1-A630-46CB-BDDC184E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Project Overview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FDB86-A031-944D-0203-987CE2AE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85" y="1321298"/>
            <a:ext cx="9144000" cy="514389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Investigate the performance gains of accelerating convolution layers in CNN inference using FPGA.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: CNN convolution layers are compute-intensive to deploy on low-energy/cost embedded systems. Often taking over 90% of runtime on deeper models.</a:t>
            </a: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Project Scope</a:t>
            </a:r>
            <a:r>
              <a:rPr lang="en-US" dirty="0">
                <a:solidFill>
                  <a:schemeClr val="bg1"/>
                </a:solidFill>
              </a:rPr>
              <a:t>: Implement a CNN ("</a:t>
            </a:r>
            <a:r>
              <a:rPr lang="en-US" dirty="0" err="1">
                <a:solidFill>
                  <a:schemeClr val="bg1"/>
                </a:solidFill>
              </a:rPr>
              <a:t>ToyCNN</a:t>
            </a:r>
            <a:r>
              <a:rPr lang="en-US" dirty="0">
                <a:solidFill>
                  <a:schemeClr val="bg1"/>
                </a:solidFill>
              </a:rPr>
              <a:t>") on the Kria KV260 board, leveraging both CPU (PS) and FPGA (PL) to classify handwritten digits of the MNIST dataset</a:t>
            </a: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>
                <a:solidFill>
                  <a:schemeClr val="bg1"/>
                </a:solidFill>
              </a:rPr>
              <a:t>: Achieved a ~82% inference speedup, with the convolution layer accelerated by a factor of ~140x.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7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B26-A9D1-92CE-DF44-1A57FAB3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8F596E71-5426-9B0E-495C-9C3C37F6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9F295-EB98-7C6A-4D8C-83730CE7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82" y="163980"/>
            <a:ext cx="10908405" cy="898528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Conclusion – If given more time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96C9-96FE-6910-BA5F-16636864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1630392"/>
            <a:ext cx="9144000" cy="4505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Model </a:t>
            </a:r>
            <a:r>
              <a:rPr lang="en-US" b="1" err="1">
                <a:solidFill>
                  <a:schemeClr val="bg1"/>
                </a:solidFill>
              </a:rPr>
              <a:t>quantisation</a:t>
            </a:r>
            <a:r>
              <a:rPr lang="en-US" b="1">
                <a:solidFill>
                  <a:schemeClr val="bg1"/>
                </a:solidFill>
              </a:rPr>
              <a:t> during training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Fixed point weights generated during TRAINING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Runtime reconfigurability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Opens ability to run models with multiple convolutional layers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AXI stream 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Dataflow design with ping pong buffers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Potentially decreasing the flatten layer runtime as the output gets streamed into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0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FCF81B0F-329A-61A6-3D60-C691FCC6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0A019-F89F-789A-A7A5-F0AFC5BA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900" b="1">
                <a:solidFill>
                  <a:schemeClr val="bg1"/>
                </a:solidFill>
              </a:rPr>
              <a:t>Conclusion – If given more time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3220-625D-29D3-B5E7-4F69FC6D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Software Algorithms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chemeClr val="bg1"/>
                </a:solidFill>
              </a:rPr>
              <a:t>Winograd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</a:rPr>
              <a:t>Divide the whole input image into 4*4 chunks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</a:rPr>
              <a:t>Pre-calculate and store the optimal matrices for 4*4 input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</a:rPr>
              <a:t>Saves 50% of calculations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600" b="1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chemeClr val="bg1"/>
                </a:solidFill>
              </a:rPr>
              <a:t>Wallace Tree</a:t>
            </a:r>
            <a:endParaRPr lang="en-US" sz="1600" b="1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</a:rPr>
              <a:t>Concept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discovered during our preparation for the seminar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Speed up the multiplication of binary numbers by efficiently summing partial products.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Reduce the carry propagate delay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Reduce the number of adders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Potentially decrease the LUT usage as seen in research papers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B6229-CD34-6F26-2B07-9ACC5A2D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0D684F46-3A66-F17D-C72F-7357B0DA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A5E02-676E-326F-B7BD-3DC26956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057" y="2979736"/>
            <a:ext cx="6468855" cy="898528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Thank You</a:t>
            </a:r>
            <a:endParaRPr lang="en-AU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8CEFB-DADF-9BB0-57BD-174DE11E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0F580ABC-9578-B921-4889-7DEE3C24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AA8F1-2643-45FA-F47C-C24B74F2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Quick Recap on CNNs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AFFB-B565-E5F2-6692-4AD5B7A6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1444741"/>
            <a:ext cx="9144000" cy="532954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A Convolutional Neural Network is a class of neural networks that specializes in processing data containing spatial features, such as an image.</a:t>
            </a:r>
          </a:p>
        </p:txBody>
      </p:sp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29553CC-6F82-2121-B56B-3D20A21D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454385"/>
            <a:ext cx="8659446" cy="31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90520-E170-7825-9442-62E83D109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A6C48181-5E41-7A8C-EA02-00E6EE2B8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18CB9-1892-BA22-A4A9-41D5C2C0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 err="1">
                <a:solidFill>
                  <a:schemeClr val="bg1"/>
                </a:solidFill>
              </a:rPr>
              <a:t>ToyCNN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D678-8D37-EB51-EB71-1FFDB176C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1337095"/>
            <a:ext cx="9144000" cy="543719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Convolution layer -&gt; (main target of speed ups)</a:t>
            </a:r>
          </a:p>
          <a:p>
            <a:pPr marL="342900" indent="-342900" algn="l"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Activation layer (Relu)</a:t>
            </a:r>
          </a:p>
          <a:p>
            <a:pPr marL="342900" indent="-342900" algn="l"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Flattening</a:t>
            </a:r>
          </a:p>
          <a:p>
            <a:pPr marL="342900" indent="-342900" algn="l">
              <a:buFontTx/>
              <a:buChar char="-"/>
            </a:pPr>
            <a:r>
              <a:rPr lang="en-US" b="1">
                <a:solidFill>
                  <a:schemeClr val="bg1"/>
                </a:solidFill>
              </a:rPr>
              <a:t>Fully connected layer</a:t>
            </a:r>
          </a:p>
        </p:txBody>
      </p:sp>
      <p:pic>
        <p:nvPicPr>
          <p:cNvPr id="4" name="Picture 3" descr="A diagram of a toy&#10;&#10;AI-generated content may be incorrect.">
            <a:extLst>
              <a:ext uri="{FF2B5EF4-FFF2-40B4-BE49-F238E27FC236}">
                <a16:creationId xmlns:a16="http://schemas.microsoft.com/office/drawing/2014/main" id="{556E3E84-29BC-EBDE-E421-F48CCDF3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81" y="3490570"/>
            <a:ext cx="5904858" cy="3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F020C-F2CE-D770-5874-9BE6960E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6B130687-6D91-7A7B-892C-0BC6ABE1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CA00F-E6FD-7990-DDDA-8AD835049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Aims and Goals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C619D-B4C7-6EC7-8A51-BB28C643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90" y="1457091"/>
            <a:ext cx="10074389" cy="514389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Develop a lightweight CNN inference pipeline for handwritten digit classification (Data from the MNIST dataset)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Examine the baseline SW implementation performance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Leverage the strengths of both Processing System (PS) and Programming logic (PL) to </a:t>
            </a:r>
            <a:r>
              <a:rPr lang="en-US" b="1" dirty="0" err="1">
                <a:solidFill>
                  <a:schemeClr val="bg1"/>
                </a:solidFill>
              </a:rPr>
              <a:t>minimise</a:t>
            </a:r>
            <a:r>
              <a:rPr lang="en-US" b="1" dirty="0">
                <a:solidFill>
                  <a:schemeClr val="bg1"/>
                </a:solidFill>
              </a:rPr>
              <a:t> latency via hardware/software co-design</a:t>
            </a:r>
          </a:p>
          <a:p>
            <a:pPr marL="800100" lvl="1" indent="-342900" algn="l">
              <a:buFontTx/>
              <a:buChar char="-"/>
            </a:pPr>
            <a:r>
              <a:rPr lang="en-US" sz="2400" b="1" dirty="0" err="1">
                <a:solidFill>
                  <a:schemeClr val="bg1"/>
                </a:solidFill>
              </a:rPr>
              <a:t>Eg.</a:t>
            </a:r>
            <a:r>
              <a:rPr lang="en-US" sz="2400" b="1" dirty="0">
                <a:solidFill>
                  <a:schemeClr val="bg1"/>
                </a:solidFill>
              </a:rPr>
              <a:t> Offload the expensive convolution operations to FPGA logic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Compare performances on the KV260 board</a:t>
            </a:r>
          </a:p>
          <a:p>
            <a:pPr marL="342900" indent="-342900" algn="l">
              <a:buFontTx/>
              <a:buChar char="-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6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DED24-6AAF-73F5-ED10-B77E6227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7FB3FB05-F794-2E1F-CD4B-C256FFA3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63FDB-29C4-522B-089A-04A7B454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Results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69D27-2A13-1204-31FC-74EF7EC7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85" y="1347363"/>
            <a:ext cx="9144000" cy="514389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An accelerated design was achieved!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Baseline (SW-only):</a:t>
            </a:r>
          </a:p>
          <a:p>
            <a:pPr marL="800100" lvl="1" indent="-3429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~43.1s to classify 10,000 images</a:t>
            </a:r>
          </a:p>
          <a:p>
            <a:pPr marL="800100" lvl="1" indent="-3429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Averaging 4.31ms per image</a:t>
            </a:r>
          </a:p>
          <a:p>
            <a:pPr marL="800100" lvl="1" indent="-342900" algn="l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HW+SW version: </a:t>
            </a:r>
          </a:p>
          <a:p>
            <a:pPr marL="800100" lvl="1" indent="-3429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~23.6s to classify 10,000 images</a:t>
            </a:r>
          </a:p>
          <a:p>
            <a:pPr marL="800100" lvl="1" indent="-3429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Averaging  2.36ms per image</a:t>
            </a:r>
          </a:p>
          <a:p>
            <a:pPr marL="800100" lvl="1" indent="-342900" algn="l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140× convolution layer speed-up, ~82% total runtime reduction.</a:t>
            </a:r>
          </a:p>
          <a:p>
            <a:pPr marL="800100" lvl="1" indent="-342900" algn="l">
              <a:buFontTx/>
              <a:buChar char="-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5439B-5C4B-3339-D605-90DA237C2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ED2754E0-4AF9-3B67-5272-4DB0DB695D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E4314-4E6E-FB36-E26C-3C46D06D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AI Usage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E1C9-2130-F4A9-DAAF-86950C0D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85" y="1328639"/>
            <a:ext cx="9144000" cy="5143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Assist in developing the python code for the training process to obtain the weights and biases.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Generating C++ code for the 3-line buffer</a:t>
            </a:r>
            <a:br>
              <a:rPr lang="en-US" sz="2800" b="1"/>
            </a:br>
            <a:r>
              <a:rPr lang="en-US" sz="2800" b="1" dirty="0">
                <a:solidFill>
                  <a:schemeClr val="bg1"/>
                </a:solidFill>
              </a:rPr>
              <a:t>(Sliding image across kernels instead of kernels across image)</a:t>
            </a:r>
            <a:br>
              <a:rPr lang="en-US" sz="2800" b="1"/>
            </a:b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Debugging why unrolling the dot product loop didn’t </a:t>
            </a:r>
            <a:r>
              <a:rPr lang="en-US" sz="2800" b="1">
                <a:solidFill>
                  <a:schemeClr val="bg1"/>
                </a:solidFill>
              </a:rPr>
              <a:t>synthesise</a:t>
            </a:r>
            <a:r>
              <a:rPr lang="en-US" sz="2800" b="1" dirty="0">
                <a:solidFill>
                  <a:schemeClr val="bg1"/>
                </a:solidFill>
              </a:rPr>
              <a:t> an adder tree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Floating-point addition is non-associative due to rounding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HLS does not create adder tree by default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Introduced manually</a:t>
            </a:r>
          </a:p>
          <a:p>
            <a:pPr marL="800100" lvl="1" indent="-342900" algn="l">
              <a:buFontTx/>
              <a:buChar char="-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6483-5966-F712-F6BC-23E29815F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81EF8474-B483-8315-3235-9158A3DF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140DA-4AD1-4A1A-CA25-830978E4E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2DB1-C3FE-023A-C80F-974AE4AA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8" y="1630392"/>
            <a:ext cx="5489178" cy="450523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 custom small CNN trained on MNIST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Layers: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Conv: 8 3x3 kernels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ReLU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Flatten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FC: 10 nodes, 5,408 connections each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PyTorch</a:t>
            </a:r>
            <a:r>
              <a:rPr lang="en-US">
                <a:solidFill>
                  <a:schemeClr val="bg1"/>
                </a:solidFill>
              </a:rPr>
              <a:t> was used for training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99.88% train accuracy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97.82% test accuracy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Trained weights were exported to C++ headers for inference code.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4" name="Picture 3" descr="A diagram of a toy&#10;&#10;AI-generated content may be incorrect.">
            <a:extLst>
              <a:ext uri="{FF2B5EF4-FFF2-40B4-BE49-F238E27FC236}">
                <a16:creationId xmlns:a16="http://schemas.microsoft.com/office/drawing/2014/main" id="{2600B52E-6511-3E52-9EC0-65CC25F06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85" y="1630392"/>
            <a:ext cx="5743164" cy="31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FEADC-1256-045E-8203-DCC35D3E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0675957A-A663-9733-5622-73CA00B95E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C0598-8F9C-A66C-9618-C5B88614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57014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Baseline Design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C40C6-E994-7746-1F33-C6226E2AF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6" y="1176384"/>
            <a:ext cx="3598126" cy="450523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Baseline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SW-only side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 operations are done on the CPU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198A44A4-5E05-926B-DC95-2B93F748F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47" y="1444742"/>
            <a:ext cx="2938291" cy="4205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41241-51E5-41BD-AC93-EB5D5AA08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6" y="1108486"/>
            <a:ext cx="4059909" cy="549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C3963-10B2-4E7A-8F3C-448A1C45DD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4"/>
          <a:stretch>
            <a:fillRect/>
          </a:stretch>
        </p:blipFill>
        <p:spPr>
          <a:xfrm>
            <a:off x="114879" y="3220557"/>
            <a:ext cx="4521640" cy="24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644F3E008FB4AA56E336251740956" ma:contentTypeVersion="3" ma:contentTypeDescription="Create a new document." ma:contentTypeScope="" ma:versionID="3562661068c6160b6c3031690b072e94">
  <xsd:schema xmlns:xsd="http://www.w3.org/2001/XMLSchema" xmlns:xs="http://www.w3.org/2001/XMLSchema" xmlns:p="http://schemas.microsoft.com/office/2006/metadata/properties" xmlns:ns2="aab6384b-aa5b-4330-9a8b-d3701fcd1992" targetNamespace="http://schemas.microsoft.com/office/2006/metadata/properties" ma:root="true" ma:fieldsID="fc66cde76e40dd9ab33489fa1f66d561" ns2:_="">
    <xsd:import namespace="aab6384b-aa5b-4330-9a8b-d3701fcd1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6384b-aa5b-4330-9a8b-d3701fcd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57A5DD-2598-4B44-82F2-543B8B7EDB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EDC75-A40D-47EB-AA87-642326B04927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ab6384b-aa5b-4330-9a8b-d3701fcd199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97889D-868B-4CA4-A91C-EA1AC76E9BE3}">
  <ds:schemaRefs>
    <ds:schemaRef ds:uri="aab6384b-aa5b-4330-9a8b-d3701fcd19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1114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Wingdings</vt:lpstr>
      <vt:lpstr>Office Theme</vt:lpstr>
      <vt:lpstr>Accelerate Convolutional Neural Network</vt:lpstr>
      <vt:lpstr>Project Overview</vt:lpstr>
      <vt:lpstr>Quick Recap on CNNs</vt:lpstr>
      <vt:lpstr>ToyCNN</vt:lpstr>
      <vt:lpstr>Aims and Goals</vt:lpstr>
      <vt:lpstr>Results</vt:lpstr>
      <vt:lpstr>AI Usage</vt:lpstr>
      <vt:lpstr>Design</vt:lpstr>
      <vt:lpstr>Baseline Design</vt:lpstr>
      <vt:lpstr>Accelerated Design</vt:lpstr>
      <vt:lpstr>Accelerated Design</vt:lpstr>
      <vt:lpstr>Accelerated Design</vt:lpstr>
      <vt:lpstr>Accelerated Design</vt:lpstr>
      <vt:lpstr>Accelerated Design</vt:lpstr>
      <vt:lpstr>Results</vt:lpstr>
      <vt:lpstr>Discussion</vt:lpstr>
      <vt:lpstr>Conclusion - What worked?</vt:lpstr>
      <vt:lpstr>Conclusion - What didn’t work?</vt:lpstr>
      <vt:lpstr>Conclusion - What didn’t work?</vt:lpstr>
      <vt:lpstr>Conclusion – If given more time</vt:lpstr>
      <vt:lpstr>Conclusion – If given more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Ezekiel Tay</dc:creator>
  <cp:lastModifiedBy>Ezekiel Tay</cp:lastModifiedBy>
  <cp:revision>2</cp:revision>
  <dcterms:created xsi:type="dcterms:W3CDTF">2025-06-30T03:11:05Z</dcterms:created>
  <dcterms:modified xsi:type="dcterms:W3CDTF">2025-08-06T00:30:15Z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0x010100E3C644F3E008FB4AA56E336251740956</vt:lpwstr>
  </property>
</Properties>
</file>