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8" r:id="rId7"/>
    <p:sldId id="269" r:id="rId8"/>
    <p:sldId id="270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ormorant Garamond Bold Italics" panose="020B0604020202020204" charset="0"/>
      <p:regular r:id="rId18"/>
    </p:embeddedFont>
    <p:embeddedFont>
      <p:font typeface="Quicksand" panose="020B0604020202020204" charset="0"/>
      <p:regular r:id="rId19"/>
    </p:embeddedFont>
    <p:embeddedFont>
      <p:font typeface="Quicksand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08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9029" y="3215464"/>
            <a:ext cx="16229942" cy="2906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ct val="150000"/>
              </a:lnSpc>
              <a:spcBef>
                <a:spcPct val="0"/>
              </a:spcBef>
            </a:pPr>
            <a:r>
              <a:rPr lang="en-US" sz="66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Simple Shopping Cart System &amp;</a:t>
            </a:r>
            <a:br>
              <a:rPr lang="en-US" sz="66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</a:br>
            <a:r>
              <a:rPr lang="en-US" sz="66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Simple Login System with PHP, MySQL</a:t>
            </a:r>
          </a:p>
        </p:txBody>
      </p:sp>
      <p:sp>
        <p:nvSpPr>
          <p:cNvPr id="3" name="AutoShape 3"/>
          <p:cNvSpPr/>
          <p:nvPr/>
        </p:nvSpPr>
        <p:spPr>
          <a:xfrm>
            <a:off x="5086514" y="803509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4" name="AutoShape 4"/>
          <p:cNvSpPr/>
          <p:nvPr/>
        </p:nvSpPr>
        <p:spPr>
          <a:xfrm>
            <a:off x="5141058" y="9364808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5" name="Freeform 5"/>
          <p:cNvSpPr/>
          <p:nvPr/>
        </p:nvSpPr>
        <p:spPr>
          <a:xfrm>
            <a:off x="13716000" y="9105900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  <p:sp>
        <p:nvSpPr>
          <p:cNvPr id="7" name="TextBox 7"/>
          <p:cNvSpPr txBox="1"/>
          <p:nvPr/>
        </p:nvSpPr>
        <p:spPr>
          <a:xfrm>
            <a:off x="5649752" y="7286357"/>
            <a:ext cx="6988496" cy="1084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Project Assignment Part 02</a:t>
            </a:r>
          </a:p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DC326264 Cheang Ngou Hin (Henry)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22179" y="1967581"/>
            <a:ext cx="1164364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CISC3003 Web Programming</a:t>
            </a:r>
          </a:p>
        </p:txBody>
      </p:sp>
      <p:sp>
        <p:nvSpPr>
          <p:cNvPr id="9" name="Freeform 9"/>
          <p:cNvSpPr/>
          <p:nvPr/>
        </p:nvSpPr>
        <p:spPr>
          <a:xfrm>
            <a:off x="1574521" y="620801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6761" y="2456695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05199" y="2877488"/>
            <a:ext cx="2348889" cy="2348889"/>
          </a:xfrm>
          <a:custGeom>
            <a:avLst/>
            <a:gdLst/>
            <a:ahLst/>
            <a:cxnLst/>
            <a:rect l="l" t="t" r="r" b="b"/>
            <a:pathLst>
              <a:path w="2348889" h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6451118" y="2456695"/>
            <a:ext cx="5385764" cy="6426664"/>
            <a:chOff x="0" y="0"/>
            <a:chExt cx="1418473" cy="16926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984503" y="2877488"/>
            <a:ext cx="2318994" cy="2348889"/>
          </a:xfrm>
          <a:custGeom>
            <a:avLst/>
            <a:gdLst/>
            <a:ahLst/>
            <a:cxnLst/>
            <a:rect l="l" t="t" r="r" b="b"/>
            <a:pathLst>
              <a:path w="2318994" h="2348889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2015475" y="2456695"/>
            <a:ext cx="5385764" cy="6426664"/>
            <a:chOff x="0" y="0"/>
            <a:chExt cx="1418473" cy="169261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595029" y="3088463"/>
            <a:ext cx="2226655" cy="2226655"/>
          </a:xfrm>
          <a:custGeom>
            <a:avLst/>
            <a:gdLst/>
            <a:ahLst/>
            <a:cxnLst/>
            <a:rect l="l" t="t" r="r" b="b"/>
            <a:pathLst>
              <a:path w="2226655" h="2226655">
                <a:moveTo>
                  <a:pt x="0" y="0"/>
                </a:moveTo>
                <a:lnTo>
                  <a:pt x="2226655" y="0"/>
                </a:lnTo>
                <a:lnTo>
                  <a:pt x="2226655" y="2226655"/>
                </a:lnTo>
                <a:lnTo>
                  <a:pt x="0" y="2226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Objectives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5919392"/>
            <a:ext cx="5101887" cy="254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Analyze sales performance, market trends, and consumer behavior.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Conduct a SWOT analysis of existing sales strategy.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580494"/>
            <a:ext cx="510188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Analysis Phase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593057" y="5919392"/>
            <a:ext cx="5101887" cy="254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Create new strategies using marketing, sales promotions,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Customer engagement to leverage strengths and opportunities.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593057" y="5580494"/>
            <a:ext cx="510188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Strategy Development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157413" y="6222767"/>
            <a:ext cx="4496348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Create a timeline with milestones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responsibilities. Set KPIs to measure success.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57413" y="5880210"/>
            <a:ext cx="510188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Implementation Plan</a:t>
            </a:r>
          </a:p>
        </p:txBody>
      </p:sp>
      <p:sp>
        <p:nvSpPr>
          <p:cNvPr id="21" name="AutoShape 21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4771" y="1809453"/>
            <a:ext cx="5539941" cy="7448847"/>
            <a:chOff x="0" y="0"/>
            <a:chExt cx="858282" cy="1154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8282" cy="1154021"/>
            </a:xfrm>
            <a:custGeom>
              <a:avLst/>
              <a:gdLst/>
              <a:ahLst/>
              <a:cxnLst/>
              <a:rect l="l" t="t" r="r" b="b"/>
              <a:pathLst>
                <a:path w="858282" h="1154021">
                  <a:moveTo>
                    <a:pt x="32142" y="0"/>
                  </a:moveTo>
                  <a:lnTo>
                    <a:pt x="826140" y="0"/>
                  </a:lnTo>
                  <a:cubicBezTo>
                    <a:pt x="843892" y="0"/>
                    <a:pt x="858282" y="14390"/>
                    <a:pt x="858282" y="32142"/>
                  </a:cubicBezTo>
                  <a:lnTo>
                    <a:pt x="858282" y="1121879"/>
                  </a:lnTo>
                  <a:cubicBezTo>
                    <a:pt x="858282" y="1130404"/>
                    <a:pt x="854896" y="1138579"/>
                    <a:pt x="848868" y="1144607"/>
                  </a:cubicBezTo>
                  <a:cubicBezTo>
                    <a:pt x="842840" y="1150635"/>
                    <a:pt x="834665" y="1154021"/>
                    <a:pt x="826140" y="1154021"/>
                  </a:cubicBezTo>
                  <a:lnTo>
                    <a:pt x="32142" y="1154021"/>
                  </a:lnTo>
                  <a:cubicBezTo>
                    <a:pt x="23617" y="1154021"/>
                    <a:pt x="15442" y="1150635"/>
                    <a:pt x="9414" y="1144607"/>
                  </a:cubicBezTo>
                  <a:cubicBezTo>
                    <a:pt x="3386" y="1138579"/>
                    <a:pt x="0" y="1130404"/>
                    <a:pt x="0" y="1121879"/>
                  </a:cubicBezTo>
                  <a:lnTo>
                    <a:pt x="0" y="32142"/>
                  </a:lnTo>
                  <a:cubicBezTo>
                    <a:pt x="0" y="14390"/>
                    <a:pt x="14390" y="0"/>
                    <a:pt x="32142" y="0"/>
                  </a:cubicBezTo>
                  <a:close/>
                </a:path>
              </a:pathLst>
            </a:custGeom>
            <a:blipFill>
              <a:blip r:embed="rId2"/>
              <a:stretch>
                <a:fillRect t="-5710" b="-5710"/>
              </a:stretch>
            </a:blipFill>
          </p:spPr>
          <p:txBody>
            <a:bodyPr/>
            <a:lstStyle/>
            <a:p>
              <a:endParaRPr lang="zh-HK" alt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99709"/>
            <a:ext cx="9480749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Expected Outcomes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652617" y="2027481"/>
            <a:ext cx="8606683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Target a 25% increase in sales over the next years.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Measure success by tracking sales metrics and revenue growth.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52617" y="7224263"/>
            <a:ext cx="8606683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Expand market reach by tapping into new demographics or geographical regions.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Strengthen brand presence through effective marketing campaigns.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52617" y="4613652"/>
            <a:ext cx="8606683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Foster stronger relationships with customers through personalized engagement strategies.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Increase customer retention rates and loyalty.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52617" y="1561099"/>
            <a:ext cx="8606683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Increased Sales Figures: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52617" y="6714391"/>
            <a:ext cx="8606683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Enhanced Market Reach: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52617" y="4147270"/>
            <a:ext cx="8606683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Improved Customer Engagement: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5" name="AutoShape 15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915073" y="1684924"/>
            <a:ext cx="5344227" cy="7573376"/>
            <a:chOff x="0" y="0"/>
            <a:chExt cx="827961" cy="11733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7961" cy="1173314"/>
            </a:xfrm>
            <a:custGeom>
              <a:avLst/>
              <a:gdLst/>
              <a:ahLst/>
              <a:cxnLst/>
              <a:rect l="l" t="t" r="r" b="b"/>
              <a:pathLst>
                <a:path w="827961" h="1173314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6349" r="-56349"/>
              </a:stretch>
            </a:blipFill>
          </p:spPr>
          <p:txBody>
            <a:bodyPr/>
            <a:lstStyle/>
            <a:p>
              <a:endParaRPr lang="zh-HK" alt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99709"/>
            <a:ext cx="57028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Methodology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434248"/>
            <a:ext cx="10527757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Gather sales data, market research, and consumer feedback through surveys and analysis tools.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Utilize both primary and secondary research methods to gather comprehensive insights.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064290"/>
            <a:ext cx="10527757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Collaborate to generate innovative ideas for product positioning, pricing, and promotional campaigns.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Consider various channels such as online platforms, partnerships, and offline marketing.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694333"/>
            <a:ext cx="10527757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Pilot the proposed strategies on a smaller scale to assess their effectiveness.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Gather feedback, iterate, and refine the strategies based on initial results.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914818"/>
            <a:ext cx="1052775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Collection: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4472598"/>
            <a:ext cx="10527757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Brainstorming Sessions: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102640"/>
            <a:ext cx="10527757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Testing and Refinement: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" y="1031983"/>
            <a:ext cx="11805095" cy="921749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355291" y="6038650"/>
            <a:ext cx="810923" cy="81092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599709"/>
            <a:ext cx="115375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55291" y="1891916"/>
            <a:ext cx="5904009" cy="30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Over the past year, sales for Warner &amp; Spencer have experienced a consistent decline, dropping month-on-month. The graphical representation of sales volumes reveals a noticeable downward trend, especially in the last quarter.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355291" y="7243014"/>
            <a:ext cx="810923" cy="81092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355291" y="8447377"/>
            <a:ext cx="810923" cy="81092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566225" y="6207891"/>
            <a:ext cx="469307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Product 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566225" y="7412255"/>
            <a:ext cx="469307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Product 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566225" y="8616619"/>
            <a:ext cx="469307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Product 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669551"/>
            <a:ext cx="7514133" cy="6330250"/>
            <a:chOff x="0" y="0"/>
            <a:chExt cx="1979031" cy="16672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79031" cy="1667227"/>
            </a:xfrm>
            <a:custGeom>
              <a:avLst/>
              <a:gdLst/>
              <a:ahLst/>
              <a:cxnLst/>
              <a:rect l="l" t="t" r="r" b="b"/>
              <a:pathLst>
                <a:path w="1979031" h="1667227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614681"/>
                  </a:lnTo>
                  <a:cubicBezTo>
                    <a:pt x="1979031" y="1628617"/>
                    <a:pt x="1973495" y="1641982"/>
                    <a:pt x="1963641" y="1651836"/>
                  </a:cubicBezTo>
                  <a:cubicBezTo>
                    <a:pt x="1953786" y="1661690"/>
                    <a:pt x="1940421" y="1667227"/>
                    <a:pt x="1926485" y="1667227"/>
                  </a:cubicBezTo>
                  <a:lnTo>
                    <a:pt x="52546" y="1667227"/>
                  </a:lnTo>
                  <a:cubicBezTo>
                    <a:pt x="38610" y="1667227"/>
                    <a:pt x="25245" y="1661690"/>
                    <a:pt x="15390" y="1651836"/>
                  </a:cubicBezTo>
                  <a:cubicBezTo>
                    <a:pt x="5536" y="1641982"/>
                    <a:pt x="0" y="1628617"/>
                    <a:pt x="0" y="1614681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979031" cy="1791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14" y="3350195"/>
            <a:ext cx="8180306" cy="6968961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9745167" y="3669551"/>
            <a:ext cx="7514133" cy="6260364"/>
            <a:chOff x="0" y="0"/>
            <a:chExt cx="1979031" cy="16488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79031" cy="1648820"/>
            </a:xfrm>
            <a:custGeom>
              <a:avLst/>
              <a:gdLst/>
              <a:ahLst/>
              <a:cxnLst/>
              <a:rect l="l" t="t" r="r" b="b"/>
              <a:pathLst>
                <a:path w="1979031" h="1648820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1596274"/>
                  </a:lnTo>
                  <a:cubicBezTo>
                    <a:pt x="1979031" y="1610210"/>
                    <a:pt x="1973495" y="1623575"/>
                    <a:pt x="1963641" y="1633430"/>
                  </a:cubicBezTo>
                  <a:cubicBezTo>
                    <a:pt x="1953786" y="1643284"/>
                    <a:pt x="1940421" y="1648820"/>
                    <a:pt x="1926485" y="1648820"/>
                  </a:cubicBezTo>
                  <a:lnTo>
                    <a:pt x="52546" y="1648820"/>
                  </a:lnTo>
                  <a:cubicBezTo>
                    <a:pt x="38610" y="1648820"/>
                    <a:pt x="25245" y="1643284"/>
                    <a:pt x="15390" y="1633430"/>
                  </a:cubicBezTo>
                  <a:cubicBezTo>
                    <a:pt x="5536" y="1623575"/>
                    <a:pt x="0" y="1610210"/>
                    <a:pt x="0" y="1596274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1979031" cy="1772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686" y="3305158"/>
            <a:ext cx="8395096" cy="698915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028700" y="599709"/>
            <a:ext cx="1032659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934897"/>
            <a:ext cx="16230600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Customers are unhappy with Warner &amp; Spencer's new packaging, which may be contributing to a decline in sales. Competitors offer better features and pricing, making it difficult for our product to stand out in the market.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16256" y="4231184"/>
            <a:ext cx="10655487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By implementing a well-researched and innovative sales strategy, our goal is not only to boost immediate sales figures but also to establish a sustainable framework for continued growth and success.</a:t>
            </a:r>
          </a:p>
        </p:txBody>
      </p:sp>
      <p:sp>
        <p:nvSpPr>
          <p:cNvPr id="4" name="AutoShape 4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5" name="AutoShape 5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6" name="Freeform 6"/>
          <p:cNvSpPr/>
          <p:nvPr/>
        </p:nvSpPr>
        <p:spPr>
          <a:xfrm>
            <a:off x="8304001" y="247055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  <p:sp>
        <p:nvSpPr>
          <p:cNvPr id="7" name="Freeform 7"/>
          <p:cNvSpPr/>
          <p:nvPr/>
        </p:nvSpPr>
        <p:spPr>
          <a:xfrm>
            <a:off x="8304001" y="801952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099486"/>
            <a:chOff x="0" y="0"/>
            <a:chExt cx="4816593" cy="1079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43000" y="647700"/>
            <a:ext cx="3695700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Content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3000" y="3009900"/>
            <a:ext cx="5017320" cy="55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Part 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668680" y="3009900"/>
            <a:ext cx="8361519" cy="462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4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Simple Shopping Cart System 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6D556FD7-D7EA-92FD-2667-FC5613AAF6A4}"/>
              </a:ext>
            </a:extLst>
          </p:cNvPr>
          <p:cNvSpPr txBox="1"/>
          <p:nvPr/>
        </p:nvSpPr>
        <p:spPr>
          <a:xfrm>
            <a:off x="1143000" y="4834754"/>
            <a:ext cx="5017320" cy="559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Part B</a:t>
            </a: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22D7FA04-C2BB-B373-26F5-8FCF12CCB8DD}"/>
              </a:ext>
            </a:extLst>
          </p:cNvPr>
          <p:cNvSpPr txBox="1"/>
          <p:nvPr/>
        </p:nvSpPr>
        <p:spPr>
          <a:xfrm>
            <a:off x="4668680" y="4834754"/>
            <a:ext cx="12247720" cy="39505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4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Create a OOP PHP Login System</a:t>
            </a: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endParaRPr lang="en-US" sz="4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4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Create a Login System in PHP</a:t>
            </a: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endParaRPr lang="en-US" sz="4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4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Create a User Profile Page in PHP</a:t>
            </a: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endParaRPr lang="en-US" sz="4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4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Create a Signup System in PHP</a:t>
            </a: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endParaRPr lang="en-US" sz="4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>
              <a:lnSpc>
                <a:spcPts val="3359"/>
              </a:lnSpc>
              <a:spcBef>
                <a:spcPct val="0"/>
              </a:spcBef>
            </a:pPr>
            <a:r>
              <a:rPr lang="en-US" sz="4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Create a Forgotten Password System In PHP</a:t>
            </a:r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DC50577A-C7D0-4193-B825-3EB4390A66CE}"/>
              </a:ext>
            </a:extLst>
          </p:cNvPr>
          <p:cNvSpPr txBox="1"/>
          <p:nvPr/>
        </p:nvSpPr>
        <p:spPr>
          <a:xfrm>
            <a:off x="14173200" y="5829300"/>
            <a:ext cx="2971800" cy="559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919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LOGIN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63754" y="4294296"/>
            <a:ext cx="9960491" cy="468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79"/>
              </a:lnSpc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Simulate a Shopping Cart System using PHP and MySQL</a:t>
            </a:r>
          </a:p>
        </p:txBody>
      </p:sp>
      <p:sp>
        <p:nvSpPr>
          <p:cNvPr id="4" name="AutoShape 4"/>
          <p:cNvSpPr/>
          <p:nvPr/>
        </p:nvSpPr>
        <p:spPr>
          <a:xfrm>
            <a:off x="6019800" y="5600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HK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55FD7762-30F9-F987-64E4-E8B08B811112}"/>
              </a:ext>
            </a:extLst>
          </p:cNvPr>
          <p:cNvSpPr txBox="1"/>
          <p:nvPr/>
        </p:nvSpPr>
        <p:spPr>
          <a:xfrm>
            <a:off x="4285674" y="6438900"/>
            <a:ext cx="9960491" cy="468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79"/>
              </a:lnSpc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Lots of practice for creating Login System using PHP and MySQL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8F46E269-DEA8-3873-5F43-EE81D1423089}"/>
              </a:ext>
            </a:extLst>
          </p:cNvPr>
          <p:cNvSpPr txBox="1"/>
          <p:nvPr/>
        </p:nvSpPr>
        <p:spPr>
          <a:xfrm>
            <a:off x="7829550" y="3337470"/>
            <a:ext cx="2628900" cy="522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Part A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9618363-538A-25BA-4EE0-12440DDAB7B3}"/>
              </a:ext>
            </a:extLst>
          </p:cNvPr>
          <p:cNvSpPr txBox="1"/>
          <p:nvPr/>
        </p:nvSpPr>
        <p:spPr>
          <a:xfrm>
            <a:off x="7829550" y="7886700"/>
            <a:ext cx="2628900" cy="522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Part B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055305F-4BB6-BCE8-DA0C-6F8452F12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131" y="-11010900"/>
            <a:ext cx="3933337" cy="102711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599709"/>
            <a:ext cx="13754100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Part A: Simple Shopping Cart 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07142" y="4048341"/>
            <a:ext cx="6938067" cy="492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3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HTML, CSS, JavaScript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63113" y="3179491"/>
            <a:ext cx="6938067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Frontend Design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A309172-A0BC-6D98-9850-955E77EF8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131" y="15849"/>
            <a:ext cx="3933337" cy="10271151"/>
          </a:xfrm>
          <a:prstGeom prst="rect">
            <a:avLst/>
          </a:prstGeom>
        </p:spPr>
      </p:pic>
      <p:sp>
        <p:nvSpPr>
          <p:cNvPr id="13" name="TextBox 9">
            <a:extLst>
              <a:ext uri="{FF2B5EF4-FFF2-40B4-BE49-F238E27FC236}">
                <a16:creationId xmlns:a16="http://schemas.microsoft.com/office/drawing/2014/main" id="{474D0981-B254-E345-A476-9D6EAB088A70}"/>
              </a:ext>
            </a:extLst>
          </p:cNvPr>
          <p:cNvSpPr txBox="1"/>
          <p:nvPr/>
        </p:nvSpPr>
        <p:spPr>
          <a:xfrm>
            <a:off x="1607142" y="6819900"/>
            <a:ext cx="8724682" cy="492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3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PHP, PDO extension, MySQL for database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77174E76-112C-BA78-BE5D-5BF983741D21}"/>
              </a:ext>
            </a:extLst>
          </p:cNvPr>
          <p:cNvSpPr txBox="1"/>
          <p:nvPr/>
        </p:nvSpPr>
        <p:spPr>
          <a:xfrm>
            <a:off x="1563113" y="5951050"/>
            <a:ext cx="6938067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Backend Design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75FE3B-F9BF-D08F-2C2F-572FB5579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3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45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5" y="3687"/>
            <a:ext cx="18283428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9E176C-1347-7517-7E8F-0EF1D0EAE9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21756"/>
          <a:stretch/>
        </p:blipFill>
        <p:spPr>
          <a:xfrm>
            <a:off x="-255" y="10"/>
            <a:ext cx="12675475" cy="10286990"/>
          </a:xfrm>
          <a:prstGeom prst="rect">
            <a:avLst/>
          </a:prstGeom>
        </p:spPr>
      </p:pic>
      <p:sp>
        <p:nvSpPr>
          <p:cNvPr id="10" name="TextBox 10">
            <a:extLst>
              <a:ext uri="{FF2B5EF4-FFF2-40B4-BE49-F238E27FC236}">
                <a16:creationId xmlns:a16="http://schemas.microsoft.com/office/drawing/2014/main" id="{2D90B97A-E504-3DD1-BFD3-23C2EFF40480}"/>
              </a:ext>
            </a:extLst>
          </p:cNvPr>
          <p:cNvSpPr txBox="1"/>
          <p:nvPr/>
        </p:nvSpPr>
        <p:spPr>
          <a:xfrm>
            <a:off x="2872044" y="3803858"/>
            <a:ext cx="6930876" cy="229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Quicksand Bold"/>
              </a:rPr>
              <a:t>Development Environment</a:t>
            </a:r>
          </a:p>
        </p:txBody>
      </p:sp>
      <p:pic>
        <p:nvPicPr>
          <p:cNvPr id="1030" name="Picture 6" descr="XAMPP - Wikipedia">
            <a:extLst>
              <a:ext uri="{FF2B5EF4-FFF2-40B4-BE49-F238E27FC236}">
                <a16:creationId xmlns:a16="http://schemas.microsoft.com/office/drawing/2014/main" id="{7251C5BC-7D9B-EACF-A6FC-9200B144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9" r="5488" b="2"/>
          <a:stretch/>
        </p:blipFill>
        <p:spPr bwMode="auto">
          <a:xfrm>
            <a:off x="7896078" y="-3687"/>
            <a:ext cx="10387095" cy="10287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E1451D92-A4BD-5752-BAA6-78EC8531C6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pic>
        <p:nvPicPr>
          <p:cNvPr id="15" name="圖片 1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733FA33B-325A-B394-1F01-D880B2546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44200" y="2263028"/>
            <a:ext cx="10331989" cy="8023972"/>
          </a:xfrm>
          <a:prstGeom prst="rect">
            <a:avLst/>
          </a:prstGeom>
        </p:spPr>
      </p:pic>
      <p:pic>
        <p:nvPicPr>
          <p:cNvPr id="16" name="圖片 15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217AD726-BFBA-2A66-0580-59EA7351F5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200" y="5841157"/>
            <a:ext cx="8305800" cy="4445844"/>
          </a:xfrm>
          <a:prstGeom prst="rect">
            <a:avLst/>
          </a:prstGeom>
        </p:spPr>
      </p:pic>
      <p:pic>
        <p:nvPicPr>
          <p:cNvPr id="17" name="圖片 16" descr="一張含有 文字, 螢幕擷取畫面, 字型, 設計 的圖片&#10;&#10;AI 產生的內容可能不正確。">
            <a:extLst>
              <a:ext uri="{FF2B5EF4-FFF2-40B4-BE49-F238E27FC236}">
                <a16:creationId xmlns:a16="http://schemas.microsoft.com/office/drawing/2014/main" id="{EBC0AABB-04BD-4B3A-DA49-83E80A34D1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200" y="2255624"/>
            <a:ext cx="8305800" cy="38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12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C593FA-FE48-C753-C03E-DFDAFE6F1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5BEE689B-95A9-61CF-A8D1-E31F67B0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131" y="10950549"/>
            <a:ext cx="3933337" cy="10271151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E2925B8A-7B36-191B-A392-2B68A250B7C3}"/>
              </a:ext>
            </a:extLst>
          </p:cNvPr>
          <p:cNvSpPr txBox="1"/>
          <p:nvPr/>
        </p:nvSpPr>
        <p:spPr>
          <a:xfrm>
            <a:off x="1028700" y="599709"/>
            <a:ext cx="13754100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chemeClr val="bg1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Part A: Simple Shopping Cart System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6D1D0AAC-30B5-5375-DDC2-1F6855B0A3A6}"/>
              </a:ext>
            </a:extLst>
          </p:cNvPr>
          <p:cNvSpPr txBox="1"/>
          <p:nvPr/>
        </p:nvSpPr>
        <p:spPr>
          <a:xfrm>
            <a:off x="12801601" y="1066120"/>
            <a:ext cx="445770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Database Design</a:t>
            </a:r>
          </a:p>
        </p:txBody>
      </p:sp>
      <p:pic>
        <p:nvPicPr>
          <p:cNvPr id="11" name="圖片 10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469D1104-7D56-E77E-9155-07B029068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17" y="2263028"/>
            <a:ext cx="10331989" cy="8023972"/>
          </a:xfrm>
          <a:prstGeom prst="rect">
            <a:avLst/>
          </a:prstGeom>
        </p:spPr>
      </p:pic>
      <p:pic>
        <p:nvPicPr>
          <p:cNvPr id="6" name="圖片 5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7DF840CE-497E-FCF3-2890-901FC1EC5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841157"/>
            <a:ext cx="8305800" cy="4445844"/>
          </a:xfrm>
          <a:prstGeom prst="rect">
            <a:avLst/>
          </a:prstGeom>
        </p:spPr>
      </p:pic>
      <p:pic>
        <p:nvPicPr>
          <p:cNvPr id="16" name="圖片 15" descr="一張含有 文字, 螢幕擷取畫面, 字型, 設計 的圖片&#10;&#10;AI 產生的內容可能不正確。">
            <a:extLst>
              <a:ext uri="{FF2B5EF4-FFF2-40B4-BE49-F238E27FC236}">
                <a16:creationId xmlns:a16="http://schemas.microsoft.com/office/drawing/2014/main" id="{F342FF77-C9B9-B39C-4C34-003437F55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255624"/>
            <a:ext cx="8305800" cy="387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224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FEF21-7603-034C-956C-6AD1B33DB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6175CDB1-8DFE-703D-8F57-0E4BA490E13A}"/>
              </a:ext>
            </a:extLst>
          </p:cNvPr>
          <p:cNvSpPr txBox="1"/>
          <p:nvPr/>
        </p:nvSpPr>
        <p:spPr>
          <a:xfrm>
            <a:off x="1028700" y="599709"/>
            <a:ext cx="13754100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chemeClr val="bg1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What you can do in the system?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3ABBEA9-43F8-5CDE-CBFC-9FEE77D28B68}"/>
              </a:ext>
            </a:extLst>
          </p:cNvPr>
          <p:cNvSpPr txBox="1"/>
          <p:nvPr/>
        </p:nvSpPr>
        <p:spPr>
          <a:xfrm>
            <a:off x="977878" y="2600055"/>
            <a:ext cx="445770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Adding Products</a:t>
            </a:r>
          </a:p>
        </p:txBody>
      </p:sp>
      <p:pic>
        <p:nvPicPr>
          <p:cNvPr id="11" name="圖片 10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AC1DDED7-5FEB-592E-2FC9-D57820DAD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211" y="2263028"/>
            <a:ext cx="10331989" cy="8023972"/>
          </a:xfrm>
          <a:prstGeom prst="rect">
            <a:avLst/>
          </a:prstGeom>
        </p:spPr>
      </p:pic>
      <p:pic>
        <p:nvPicPr>
          <p:cNvPr id="6" name="圖片 5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08388130-1EFC-8FA7-B61F-5A6BDBB95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0" y="5841157"/>
            <a:ext cx="8305800" cy="4445844"/>
          </a:xfrm>
          <a:prstGeom prst="rect">
            <a:avLst/>
          </a:prstGeom>
        </p:spPr>
      </p:pic>
      <p:pic>
        <p:nvPicPr>
          <p:cNvPr id="16" name="圖片 15" descr="一張含有 文字, 螢幕擷取畫面, 字型, 設計 的圖片&#10;&#10;AI 產生的內容可能不正確。">
            <a:extLst>
              <a:ext uri="{FF2B5EF4-FFF2-40B4-BE49-F238E27FC236}">
                <a16:creationId xmlns:a16="http://schemas.microsoft.com/office/drawing/2014/main" id="{F6E8108C-E3E1-9AD9-1E70-E609A6988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0" y="2255624"/>
            <a:ext cx="8305800" cy="387187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7C03A07-DAEB-518D-8B37-B94E948C8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78" y="3209655"/>
            <a:ext cx="4391638" cy="38676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92D9067-5602-BACF-C23B-7C7CE329E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8278" y="3712022"/>
            <a:ext cx="6144482" cy="4258269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B6DF4041-F968-6CEB-2028-F0AA670F750F}"/>
              </a:ext>
            </a:extLst>
          </p:cNvPr>
          <p:cNvSpPr txBox="1"/>
          <p:nvPr/>
        </p:nvSpPr>
        <p:spPr>
          <a:xfrm>
            <a:off x="6129974" y="3064631"/>
            <a:ext cx="530109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Seeing all Products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04AAE8B-FA2A-9D7F-15EF-9FEB37994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2022" y="2705100"/>
            <a:ext cx="5515745" cy="4582164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985585B5-DFDD-5080-F187-C30789D2E01F}"/>
              </a:ext>
            </a:extLst>
          </p:cNvPr>
          <p:cNvSpPr txBox="1"/>
          <p:nvPr/>
        </p:nvSpPr>
        <p:spPr>
          <a:xfrm>
            <a:off x="12489349" y="2059471"/>
            <a:ext cx="530109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Adding to Cart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6730B074-055F-FD9A-21F0-52B46990E3BF}"/>
              </a:ext>
            </a:extLst>
          </p:cNvPr>
          <p:cNvSpPr txBox="1"/>
          <p:nvPr/>
        </p:nvSpPr>
        <p:spPr>
          <a:xfrm>
            <a:off x="630852" y="-9134242"/>
            <a:ext cx="5499122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Managing your orders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5F2D48D-AAD0-B032-9661-7D7746E84B1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41764"/>
          <a:stretch/>
        </p:blipFill>
        <p:spPr>
          <a:xfrm>
            <a:off x="6124222" y="-8210838"/>
            <a:ext cx="7776229" cy="372479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F415E2FA-A047-4739-9F7F-C8C4FF7379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378" y="-8210837"/>
            <a:ext cx="4801270" cy="372479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EA9BEFD-ED12-8DDE-32CA-88C0478E35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618" y="-4175568"/>
            <a:ext cx="9331982" cy="390886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EE1ACA5-B584-95E2-5D9F-13D485CFA3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8000" y="-4177522"/>
            <a:ext cx="5682090" cy="39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89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9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B09EFB-FFA7-5A49-45FB-324B6D378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698FC062-E84C-96FD-E5FF-C4F80C89E764}"/>
              </a:ext>
            </a:extLst>
          </p:cNvPr>
          <p:cNvSpPr txBox="1"/>
          <p:nvPr/>
        </p:nvSpPr>
        <p:spPr>
          <a:xfrm>
            <a:off x="630852" y="647700"/>
            <a:ext cx="5499122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Managing your orders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4B316CC-64D1-D5DD-25E5-4B7828D3351A}"/>
              </a:ext>
            </a:extLst>
          </p:cNvPr>
          <p:cNvSpPr txBox="1"/>
          <p:nvPr/>
        </p:nvSpPr>
        <p:spPr>
          <a:xfrm>
            <a:off x="977878" y="11087100"/>
            <a:ext cx="445770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Adding Products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D6CA1F-403E-952D-6D98-495A15D67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78" y="11696700"/>
            <a:ext cx="4391638" cy="386769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6D811ED-3657-8EA7-9967-47A391C19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278" y="12199067"/>
            <a:ext cx="6144482" cy="4258269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EA523C7A-5087-C59A-BF08-30DA132503B2}"/>
              </a:ext>
            </a:extLst>
          </p:cNvPr>
          <p:cNvSpPr txBox="1"/>
          <p:nvPr/>
        </p:nvSpPr>
        <p:spPr>
          <a:xfrm>
            <a:off x="6129974" y="11551676"/>
            <a:ext cx="530109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Seeing all Products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484109B-FB5A-A131-C394-FD7172F32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022" y="11192145"/>
            <a:ext cx="5515745" cy="4582164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A719FAA8-442B-14D5-DEDC-920FFB9A3AD2}"/>
              </a:ext>
            </a:extLst>
          </p:cNvPr>
          <p:cNvSpPr txBox="1"/>
          <p:nvPr/>
        </p:nvSpPr>
        <p:spPr>
          <a:xfrm>
            <a:off x="12489349" y="10546516"/>
            <a:ext cx="530109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Adding to Cart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12448F2-2528-FC02-5D25-8C1DA8346A3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1764"/>
          <a:stretch/>
        </p:blipFill>
        <p:spPr>
          <a:xfrm>
            <a:off x="6124222" y="1571104"/>
            <a:ext cx="7776229" cy="372479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C9A700F-0D71-83FC-91AE-77D6C0EFB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78" y="1571105"/>
            <a:ext cx="4801270" cy="372479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C5624CE-0700-E805-7ED3-63C758F28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618" y="5606374"/>
            <a:ext cx="9331982" cy="390886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DCEC688A-7C17-6616-A56E-EFA1347922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0" y="5604420"/>
            <a:ext cx="5682090" cy="391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7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38622" y="4099272"/>
            <a:ext cx="4210757" cy="3273864"/>
          </a:xfrm>
          <a:custGeom>
            <a:avLst/>
            <a:gdLst/>
            <a:ahLst/>
            <a:cxnLst/>
            <a:rect l="l" t="t" r="r" b="b"/>
            <a:pathLst>
              <a:path w="4210757" h="3273864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  <p:sp>
        <p:nvSpPr>
          <p:cNvPr id="3" name="AutoShape 3"/>
          <p:cNvSpPr/>
          <p:nvPr/>
        </p:nvSpPr>
        <p:spPr>
          <a:xfrm>
            <a:off x="2027699" y="5114925"/>
            <a:ext cx="434491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4" name="AutoShape 4"/>
          <p:cNvSpPr/>
          <p:nvPr/>
        </p:nvSpPr>
        <p:spPr>
          <a:xfrm>
            <a:off x="11911071" y="7344561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5" name="AutoShape 5"/>
          <p:cNvSpPr/>
          <p:nvPr/>
        </p:nvSpPr>
        <p:spPr>
          <a:xfrm flipV="1">
            <a:off x="1660540" y="8483796"/>
            <a:ext cx="4716390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6" name="TextBox 6"/>
          <p:cNvSpPr txBox="1"/>
          <p:nvPr/>
        </p:nvSpPr>
        <p:spPr>
          <a:xfrm>
            <a:off x="1024384" y="599709"/>
            <a:ext cx="140720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Sales Performance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4384" y="3595524"/>
            <a:ext cx="5348229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Over the past years, we've observed Warner &amp; Spencer’s product sales going down because of some reason.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4384" y="3161819"/>
            <a:ext cx="534822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Current Sales Trends: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11071" y="4912933"/>
            <a:ext cx="5348229" cy="2091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Through comprehensive market analysis, we've identified shifts in consumer preferences, competitive landscape changes, and emerging market segments.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11071" y="4507360"/>
            <a:ext cx="5348229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Market Insights: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4384" y="6990424"/>
            <a:ext cx="5352545" cy="125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Direct feedback from our customers has highlighted areas for improvement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4384" y="6556719"/>
            <a:ext cx="5352545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Customer Feedback:</a:t>
            </a:r>
          </a:p>
        </p:txBody>
      </p:sp>
      <p:sp>
        <p:nvSpPr>
          <p:cNvPr id="13" name="Freeform 13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  <p:sp>
        <p:nvSpPr>
          <p:cNvPr id="14" name="Freeform 14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572</Words>
  <Application>Microsoft Office PowerPoint</Application>
  <PresentationFormat>自訂</PresentationFormat>
  <Paragraphs>87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Cormorant Garamond Bold Italics</vt:lpstr>
      <vt:lpstr>Quicksand Bold</vt:lpstr>
      <vt:lpstr>Arial</vt:lpstr>
      <vt:lpstr>Calibri</vt:lpstr>
      <vt:lpstr>Quicksand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CISC3003_proj</dc:title>
  <cp:lastModifiedBy>Henry, Cheang Ngou Hin</cp:lastModifiedBy>
  <cp:revision>25</cp:revision>
  <dcterms:created xsi:type="dcterms:W3CDTF">2006-08-16T00:00:00Z</dcterms:created>
  <dcterms:modified xsi:type="dcterms:W3CDTF">2025-05-09T05:12:59Z</dcterms:modified>
  <dc:identifier>DAGm69En6vk</dc:identifier>
</cp:coreProperties>
</file>