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4255000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4255000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427aa29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427aa29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4255000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4255000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4255000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4255000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4255000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4255000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42550008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4255000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427aa29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427aa29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427aa29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427aa293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427aa29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427aa29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427aa29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427aa29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425500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425500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427aa29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427aa29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427aa29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427aa29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427aa29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427aa29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430d485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430d485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425500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425500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4255000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4255000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4255000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4255000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4255000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4255000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4255000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4255000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4255000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4255000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432bdcf3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432bdcf3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a:t>
            </a:r>
            <a:endParaRPr/>
          </a:p>
        </p:txBody>
      </p:sp>
      <p:sp>
        <p:nvSpPr>
          <p:cNvPr id="55" name="Google Shape;55;p13"/>
          <p:cNvSpPr txBox="1"/>
          <p:nvPr>
            <p:ph idx="1" type="subTitle"/>
          </p:nvPr>
        </p:nvSpPr>
        <p:spPr>
          <a:xfrm>
            <a:off x="148575" y="43509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InstaCart Customer Segmentation</a:t>
            </a:r>
            <a:endParaRPr/>
          </a:p>
          <a:p>
            <a:pPr indent="0" lvl="0" marL="0" rtl="0" algn="ctr">
              <a:spcBef>
                <a:spcPts val="0"/>
              </a:spcBef>
              <a:spcAft>
                <a:spcPts val="0"/>
              </a:spcAft>
              <a:buNone/>
            </a:pPr>
            <a:r>
              <a:t/>
            </a:r>
            <a:endParaRPr/>
          </a:p>
        </p:txBody>
      </p:sp>
      <p:sp>
        <p:nvSpPr>
          <p:cNvPr id="56" name="Google Shape;56;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2030875" y="435150"/>
            <a:ext cx="4636001" cy="388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Departments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Clean Up</a:t>
            </a:r>
            <a:endParaRPr/>
          </a:p>
          <a:p>
            <a:pPr indent="0" lvl="0" marL="0" rtl="0" algn="l">
              <a:spcBef>
                <a:spcPts val="1200"/>
              </a:spcBef>
              <a:spcAft>
                <a:spcPts val="0"/>
              </a:spcAft>
              <a:buNone/>
            </a:pPr>
            <a:r>
              <a:rPr lang="en"/>
              <a:t>After the original pivot table was made, there was a lot of zeros in the columns.   To </a:t>
            </a:r>
            <a:r>
              <a:rPr lang="en"/>
              <a:t>improve</a:t>
            </a:r>
            <a:r>
              <a:rPr lang="en"/>
              <a:t> the data, each department was checked to see how many values were in it.   For example, less than 8% of customers ordered alcohol from this data set.</a:t>
            </a:r>
            <a:endParaRPr/>
          </a:p>
          <a:p>
            <a:pPr indent="0" lvl="0" marL="0" rtl="0" algn="l">
              <a:spcBef>
                <a:spcPts val="1200"/>
              </a:spcBef>
              <a:spcAft>
                <a:spcPts val="0"/>
              </a:spcAft>
              <a:buNone/>
            </a:pPr>
            <a:r>
              <a:rPr lang="en"/>
              <a:t>                                                              	190,411 out of 206,140 users did not</a:t>
            </a:r>
            <a:endParaRPr/>
          </a:p>
          <a:p>
            <a:pPr indent="0" lvl="0" marL="0" rtl="0" algn="l">
              <a:spcBef>
                <a:spcPts val="1200"/>
              </a:spcBef>
              <a:spcAft>
                <a:spcPts val="0"/>
              </a:spcAft>
              <a:buNone/>
            </a:pPr>
            <a:r>
              <a:rPr lang="en"/>
              <a:t>                                                              	order any alcohol from Instacart (92.4%)</a:t>
            </a:r>
            <a:endParaRPr/>
          </a:p>
          <a:p>
            <a:pPr indent="0" lvl="0" marL="0" rtl="0" algn="l">
              <a:spcBef>
                <a:spcPts val="1200"/>
              </a:spcBef>
              <a:spcAft>
                <a:spcPts val="0"/>
              </a:spcAft>
              <a:buNone/>
            </a:pPr>
            <a:r>
              <a:rPr lang="en"/>
              <a:t>						</a:t>
            </a:r>
            <a:endParaRPr/>
          </a:p>
          <a:p>
            <a:pPr indent="457200" lvl="0" marL="1371600" rtl="0" algn="l">
              <a:spcBef>
                <a:spcPts val="1200"/>
              </a:spcBef>
              <a:spcAft>
                <a:spcPts val="1200"/>
              </a:spcAft>
              <a:buNone/>
            </a:pPr>
            <a:r>
              <a:rPr lang="en"/>
              <a:t>   </a:t>
            </a:r>
            <a:endParaRPr/>
          </a:p>
        </p:txBody>
      </p:sp>
      <p:pic>
        <p:nvPicPr>
          <p:cNvPr id="117" name="Google Shape;117;p22"/>
          <p:cNvPicPr preferRelativeResize="0"/>
          <p:nvPr/>
        </p:nvPicPr>
        <p:blipFill>
          <a:blip r:embed="rId3">
            <a:alphaModFix/>
          </a:blip>
          <a:stretch>
            <a:fillRect/>
          </a:stretch>
        </p:blipFill>
        <p:spPr>
          <a:xfrm>
            <a:off x="843350" y="2653975"/>
            <a:ext cx="3149550" cy="215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 Up</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Babies, Bulk, Missing, Other, and Pets departments were also removed because 16% or less of customer ordered from those departments from Instacart. </a:t>
            </a:r>
            <a:endParaRPr/>
          </a:p>
          <a:p>
            <a:pPr indent="0" lvl="0" marL="0" rtl="0" algn="l">
              <a:spcBef>
                <a:spcPts val="1200"/>
              </a:spcBef>
              <a:spcAft>
                <a:spcPts val="0"/>
              </a:spcAft>
              <a:buNone/>
            </a:pPr>
            <a:r>
              <a:rPr lang="en"/>
              <a:t>Customers dropped from 206,209 to 206,140 after the department column removals.    </a:t>
            </a:r>
            <a:endParaRPr/>
          </a:p>
          <a:p>
            <a:pPr indent="0" lvl="0" marL="0" rtl="0" algn="l">
              <a:spcBef>
                <a:spcPts val="1200"/>
              </a:spcBef>
              <a:spcAft>
                <a:spcPts val="1200"/>
              </a:spcAft>
              <a:buNone/>
            </a:pPr>
            <a:r>
              <a:rPr lang="en"/>
              <a:t>The remaining Departments had at least a 50% orders from customers.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StandardScaler vs Normalization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needed to be transformed to better analyze the data.   Normally, StandardScaler is used to transform the data based on the rows.    The problem with this dataset is there was not a </a:t>
            </a:r>
            <a:r>
              <a:rPr lang="en"/>
              <a:t>quantity amount on the orders.   Transforming the data with StandardScaler would minimize buyers who made a large order a few times.    Therefore, the row data was normalized for each customer to see what percentage of orders came from each department.  </a:t>
            </a:r>
            <a:endParaRPr/>
          </a:p>
          <a:p>
            <a:pPr indent="0" lvl="0" marL="0" rtl="0" algn="l">
              <a:spcBef>
                <a:spcPts val="1200"/>
              </a:spcBef>
              <a:spcAft>
                <a:spcPts val="0"/>
              </a:spcAft>
              <a:buNone/>
            </a:pPr>
            <a:r>
              <a:rPr lang="en"/>
              <a:t># code to normalize the rows</a:t>
            </a:r>
            <a:endParaRPr/>
          </a:p>
          <a:p>
            <a:pPr indent="0" lvl="0" marL="0" rtl="0" algn="l">
              <a:spcBef>
                <a:spcPts val="1200"/>
              </a:spcBef>
              <a:spcAft>
                <a:spcPts val="1200"/>
              </a:spcAft>
              <a:buNone/>
            </a:pPr>
            <a:r>
              <a:rPr lang="en"/>
              <a:t>department_pivot_table_2 = department_pivot_table.div(department_pivot_table.sum(axis=1), axis=0)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Elbow Curve</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KMeans Loop</a:t>
            </a:r>
            <a:endParaRPr/>
          </a:p>
          <a:p>
            <a:pPr indent="0" lvl="0" marL="0" rtl="0" algn="l">
              <a:spcBef>
                <a:spcPts val="1200"/>
              </a:spcBef>
              <a:spcAft>
                <a:spcPts val="0"/>
              </a:spcAft>
              <a:buClr>
                <a:schemeClr val="dk1"/>
              </a:buClr>
              <a:buSzPct val="61111"/>
              <a:buFont typeface="Arial"/>
              <a:buNone/>
            </a:pPr>
            <a:r>
              <a:rPr lang="en"/>
              <a:t>for i in dept_k:</a:t>
            </a:r>
            <a:endParaRPr/>
          </a:p>
          <a:p>
            <a:pPr indent="0" lvl="0" marL="0" rtl="0" algn="l">
              <a:spcBef>
                <a:spcPts val="1200"/>
              </a:spcBef>
              <a:spcAft>
                <a:spcPts val="0"/>
              </a:spcAft>
              <a:buClr>
                <a:schemeClr val="dk1"/>
              </a:buClr>
              <a:buSzPct val="61111"/>
              <a:buFont typeface="Arial"/>
              <a:buNone/>
            </a:pPr>
            <a:r>
              <a:rPr lang="en"/>
              <a:t>	kmeans = KMeans(n_clusters=i, random_state=0)</a:t>
            </a:r>
            <a:endParaRPr/>
          </a:p>
          <a:p>
            <a:pPr indent="0" lvl="0" marL="0" rtl="0" algn="l">
              <a:spcBef>
                <a:spcPts val="1200"/>
              </a:spcBef>
              <a:spcAft>
                <a:spcPts val="0"/>
              </a:spcAft>
              <a:buClr>
                <a:schemeClr val="dk1"/>
              </a:buClr>
              <a:buSzPct val="61111"/>
              <a:buFont typeface="Arial"/>
              <a:buNone/>
            </a:pPr>
            <a:r>
              <a:rPr lang="en"/>
              <a:t>	kmeans.fit(department_pivot_table_2)</a:t>
            </a:r>
            <a:endParaRPr/>
          </a:p>
          <a:p>
            <a:pPr indent="0" lvl="0" marL="0" rtl="0" algn="l">
              <a:spcBef>
                <a:spcPts val="1200"/>
              </a:spcBef>
              <a:spcAft>
                <a:spcPts val="0"/>
              </a:spcAft>
              <a:buNone/>
            </a:pPr>
            <a:r>
              <a:rPr lang="en"/>
              <a:t>	dept_inertia.append(kmeans.inertia_)</a:t>
            </a:r>
            <a:endParaRPr/>
          </a:p>
          <a:p>
            <a:pPr indent="0" lvl="0" marL="0" rtl="0" algn="l">
              <a:spcBef>
                <a:spcPts val="1200"/>
              </a:spcBef>
              <a:spcAft>
                <a:spcPts val="0"/>
              </a:spcAft>
              <a:buNone/>
            </a:pPr>
            <a:r>
              <a:rPr lang="en"/>
              <a:t># Create a </a:t>
            </a:r>
            <a:r>
              <a:rPr lang="en"/>
              <a:t>dictionary</a:t>
            </a:r>
            <a:endParaRPr/>
          </a:p>
          <a:p>
            <a:pPr indent="0" lvl="0" marL="0" rtl="0" algn="l">
              <a:spcBef>
                <a:spcPts val="1200"/>
              </a:spcBef>
              <a:spcAft>
                <a:spcPts val="0"/>
              </a:spcAft>
              <a:buClr>
                <a:schemeClr val="dk1"/>
              </a:buClr>
              <a:buSzPct val="61111"/>
              <a:buFont typeface="Arial"/>
              <a:buNone/>
            </a:pPr>
            <a:r>
              <a:rPr lang="en"/>
              <a:t>dept_elbow_data = {"k": dept_k, "inertia": dept_inertia}</a:t>
            </a:r>
            <a:endParaRPr/>
          </a:p>
          <a:p>
            <a:pPr indent="0" lvl="0" marL="0" rtl="0" algn="l">
              <a:spcBef>
                <a:spcPts val="1200"/>
              </a:spcBef>
              <a:spcAft>
                <a:spcPts val="0"/>
              </a:spcAft>
              <a:buClr>
                <a:schemeClr val="dk1"/>
              </a:buClr>
              <a:buSzPct val="61111"/>
              <a:buFont typeface="Arial"/>
              <a:buNone/>
            </a:pPr>
            <a:r>
              <a:rPr lang="en"/>
              <a:t># Create a DataFrame using the elbow_data Dictionary</a:t>
            </a:r>
            <a:endParaRPr/>
          </a:p>
          <a:p>
            <a:pPr indent="0" lvl="0" marL="0" rtl="0" algn="l">
              <a:spcBef>
                <a:spcPts val="1200"/>
              </a:spcBef>
              <a:spcAft>
                <a:spcPts val="1200"/>
              </a:spcAft>
              <a:buNone/>
            </a:pPr>
            <a:r>
              <a:rPr lang="en"/>
              <a:t>dept_df_elbow = pd.DataFrame(dept_elbow_data)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1502225" y="253475"/>
            <a:ext cx="11462775" cy="431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Customer Segmentation</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fit the data to the instance of the model</a:t>
            </a:r>
            <a:endParaRPr/>
          </a:p>
          <a:p>
            <a:pPr indent="0" lvl="0" marL="0" rtl="0" algn="l">
              <a:spcBef>
                <a:spcPts val="1200"/>
              </a:spcBef>
              <a:spcAft>
                <a:spcPts val="0"/>
              </a:spcAft>
              <a:buNone/>
            </a:pPr>
            <a:r>
              <a:rPr lang="en"/>
              <a:t>model.fit(department_pivot_table_2)</a:t>
            </a:r>
            <a:endParaRPr/>
          </a:p>
          <a:p>
            <a:pPr indent="0" lvl="0" marL="0" rtl="0" algn="l">
              <a:spcBef>
                <a:spcPts val="1200"/>
              </a:spcBef>
              <a:spcAft>
                <a:spcPts val="0"/>
              </a:spcAft>
              <a:buNone/>
            </a:pPr>
            <a:r>
              <a:rPr lang="en"/>
              <a:t>#make predictions about the data cluster the pivot table</a:t>
            </a:r>
            <a:endParaRPr/>
          </a:p>
          <a:p>
            <a:pPr indent="0" lvl="0" marL="0" rtl="0" algn="l">
              <a:spcBef>
                <a:spcPts val="1200"/>
              </a:spcBef>
              <a:spcAft>
                <a:spcPts val="0"/>
              </a:spcAft>
              <a:buNone/>
            </a:pPr>
            <a:r>
              <a:rPr lang="en"/>
              <a:t>customer_dept_segs = model.predict(department_pivot_table_2)</a:t>
            </a:r>
            <a:endParaRPr/>
          </a:p>
          <a:p>
            <a:pPr indent="0" lvl="0" marL="0" rtl="0" algn="l">
              <a:spcBef>
                <a:spcPts val="1200"/>
              </a:spcBef>
              <a:spcAft>
                <a:spcPts val="0"/>
              </a:spcAft>
              <a:buNone/>
            </a:pPr>
            <a:r>
              <a:rPr lang="en"/>
              <a:t># create a copy of the DataFrame</a:t>
            </a:r>
            <a:endParaRPr/>
          </a:p>
          <a:p>
            <a:pPr indent="0" lvl="0" marL="0" rtl="0" algn="l">
              <a:spcBef>
                <a:spcPts val="1200"/>
              </a:spcBef>
              <a:spcAft>
                <a:spcPts val="0"/>
              </a:spcAft>
              <a:buNone/>
            </a:pPr>
            <a:r>
              <a:rPr lang="en"/>
              <a:t>customer_dept_segs_predict_df = department_pivot_table_2.copy()</a:t>
            </a:r>
            <a:endParaRPr/>
          </a:p>
          <a:p>
            <a:pPr indent="0" lvl="0" marL="0" rtl="0" algn="l">
              <a:spcBef>
                <a:spcPts val="1200"/>
              </a:spcBef>
              <a:spcAft>
                <a:spcPts val="0"/>
              </a:spcAft>
              <a:buNone/>
            </a:pPr>
            <a:r>
              <a:rPr lang="en"/>
              <a:t># Add a column to the DataFrame that contains the customer_segmentation information</a:t>
            </a:r>
            <a:endParaRPr/>
          </a:p>
          <a:p>
            <a:pPr indent="0" lvl="0" marL="0" rtl="0" algn="l">
              <a:spcBef>
                <a:spcPts val="1200"/>
              </a:spcBef>
              <a:spcAft>
                <a:spcPts val="1200"/>
              </a:spcAft>
              <a:buNone/>
            </a:pPr>
            <a:r>
              <a:rPr lang="en"/>
              <a:t>customer_dept_segs_predict_df['customer segment'] = customer_dept_segs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3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Data Information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segment_0 = customer_dept_segs_predict_df[customer_dept_segs_predict_df['customer segment'] == 0]</a:t>
            </a:r>
            <a:endParaRPr/>
          </a:p>
          <a:p>
            <a:pPr indent="0" lvl="0" marL="0" rtl="0" algn="l">
              <a:spcBef>
                <a:spcPts val="1200"/>
              </a:spcBef>
              <a:spcAft>
                <a:spcPts val="0"/>
              </a:spcAft>
              <a:buNone/>
            </a:pPr>
            <a:r>
              <a:rPr lang="en"/>
              <a:t>206,140 total users in six Segment</a:t>
            </a:r>
            <a:endParaRPr/>
          </a:p>
          <a:p>
            <a:pPr indent="0" lvl="0" marL="0" rtl="0" algn="l">
              <a:spcBef>
                <a:spcPts val="1200"/>
              </a:spcBef>
              <a:spcAft>
                <a:spcPts val="0"/>
              </a:spcAft>
              <a:buNone/>
            </a:pPr>
            <a:r>
              <a:rPr lang="en"/>
              <a:t>Segment 0 = 77,024 users (biggest segment)</a:t>
            </a:r>
            <a:endParaRPr/>
          </a:p>
          <a:p>
            <a:pPr indent="0" lvl="0" marL="0" rtl="0" algn="l">
              <a:spcBef>
                <a:spcPts val="1200"/>
              </a:spcBef>
              <a:spcAft>
                <a:spcPts val="0"/>
              </a:spcAft>
              <a:buNone/>
            </a:pPr>
            <a:r>
              <a:rPr lang="en"/>
              <a:t>Segment 5 = 50,111 users</a:t>
            </a:r>
            <a:endParaRPr/>
          </a:p>
          <a:p>
            <a:pPr indent="0" lvl="0" marL="0" rtl="0" algn="l">
              <a:spcBef>
                <a:spcPts val="1200"/>
              </a:spcBef>
              <a:spcAft>
                <a:spcPts val="0"/>
              </a:spcAft>
              <a:buNone/>
            </a:pPr>
            <a:r>
              <a:rPr lang="en"/>
              <a:t>Segment 2 = 32,885 users</a:t>
            </a:r>
            <a:endParaRPr/>
          </a:p>
          <a:p>
            <a:pPr indent="0" lvl="0" marL="0" rtl="0" algn="l">
              <a:spcBef>
                <a:spcPts val="1200"/>
              </a:spcBef>
              <a:spcAft>
                <a:spcPts val="0"/>
              </a:spcAft>
              <a:buNone/>
            </a:pPr>
            <a:r>
              <a:rPr lang="en"/>
              <a:t>Segment 3 = 25,817 users</a:t>
            </a:r>
            <a:endParaRPr/>
          </a:p>
          <a:p>
            <a:pPr indent="0" lvl="0" marL="0" rtl="0" algn="l">
              <a:spcBef>
                <a:spcPts val="1200"/>
              </a:spcBef>
              <a:spcAft>
                <a:spcPts val="0"/>
              </a:spcAft>
              <a:buNone/>
            </a:pPr>
            <a:r>
              <a:rPr lang="en"/>
              <a:t>Segment 4 = 10,235 users</a:t>
            </a:r>
            <a:endParaRPr/>
          </a:p>
          <a:p>
            <a:pPr indent="0" lvl="0" marL="0" rtl="0" algn="l">
              <a:spcBef>
                <a:spcPts val="1200"/>
              </a:spcBef>
              <a:spcAft>
                <a:spcPts val="1200"/>
              </a:spcAft>
              <a:buNone/>
            </a:pPr>
            <a:r>
              <a:rPr lang="en"/>
              <a:t>Segment 5 = 10,068 users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0 - “Forgotten Ingredients”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77,024 customers (biggest segment - 1st)</a:t>
            </a:r>
            <a:endParaRPr/>
          </a:p>
          <a:p>
            <a:pPr indent="0" lvl="0" marL="0" rtl="0" algn="l">
              <a:spcBef>
                <a:spcPts val="1200"/>
              </a:spcBef>
              <a:spcAft>
                <a:spcPts val="0"/>
              </a:spcAft>
              <a:buNone/>
            </a:pPr>
            <a:r>
              <a:rPr lang="en"/>
              <a:t>Eggs = 16%</a:t>
            </a:r>
            <a:endParaRPr/>
          </a:p>
          <a:p>
            <a:pPr indent="0" lvl="0" marL="0" rtl="0" algn="l">
              <a:spcBef>
                <a:spcPts val="1200"/>
              </a:spcBef>
              <a:spcAft>
                <a:spcPts val="1200"/>
              </a:spcAft>
              <a:buNone/>
            </a:pPr>
            <a:r>
              <a:rPr lang="en"/>
              <a:t>Produce = 34%</a:t>
            </a:r>
            <a:endParaRPr/>
          </a:p>
        </p:txBody>
      </p:sp>
      <p:pic>
        <p:nvPicPr>
          <p:cNvPr id="161" name="Google Shape;161;p29"/>
          <p:cNvPicPr preferRelativeResize="0"/>
          <p:nvPr/>
        </p:nvPicPr>
        <p:blipFill>
          <a:blip r:embed="rId3">
            <a:alphaModFix/>
          </a:blip>
          <a:stretch>
            <a:fillRect/>
          </a:stretch>
        </p:blipFill>
        <p:spPr>
          <a:xfrm>
            <a:off x="176825" y="2571750"/>
            <a:ext cx="7064099" cy="2395600"/>
          </a:xfrm>
          <a:prstGeom prst="rect">
            <a:avLst/>
          </a:prstGeom>
          <a:noFill/>
          <a:ln>
            <a:noFill/>
          </a:ln>
        </p:spPr>
      </p:pic>
      <p:pic>
        <p:nvPicPr>
          <p:cNvPr id="162" name="Google Shape;162;p29"/>
          <p:cNvPicPr preferRelativeResize="0"/>
          <p:nvPr/>
        </p:nvPicPr>
        <p:blipFill>
          <a:blip r:embed="rId4">
            <a:alphaModFix/>
          </a:blip>
          <a:stretch>
            <a:fillRect/>
          </a:stretch>
        </p:blipFill>
        <p:spPr>
          <a:xfrm>
            <a:off x="7344050" y="2571750"/>
            <a:ext cx="2043800"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9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1 - “The Munchers”</a:t>
            </a:r>
            <a:endParaRPr/>
          </a:p>
        </p:txBody>
      </p:sp>
      <p:sp>
        <p:nvSpPr>
          <p:cNvPr id="168" name="Google Shape;168;p30"/>
          <p:cNvSpPr txBox="1"/>
          <p:nvPr>
            <p:ph idx="1" type="body"/>
          </p:nvPr>
        </p:nvSpPr>
        <p:spPr>
          <a:xfrm>
            <a:off x="311700" y="663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10,068 customers (smallest segment - 6th overall)</a:t>
            </a:r>
            <a:endParaRPr/>
          </a:p>
          <a:p>
            <a:pPr indent="0" lvl="0" marL="0" rtl="0" algn="l">
              <a:spcBef>
                <a:spcPts val="1200"/>
              </a:spcBef>
              <a:spcAft>
                <a:spcPts val="0"/>
              </a:spcAft>
              <a:buNone/>
            </a:pPr>
            <a:r>
              <a:rPr lang="en"/>
              <a:t>13% Beverages</a:t>
            </a:r>
            <a:endParaRPr/>
          </a:p>
          <a:p>
            <a:pPr indent="0" lvl="0" marL="0" rtl="0" algn="l">
              <a:spcBef>
                <a:spcPts val="1200"/>
              </a:spcBef>
              <a:spcAft>
                <a:spcPts val="0"/>
              </a:spcAft>
              <a:buNone/>
            </a:pPr>
            <a:r>
              <a:rPr lang="en"/>
              <a:t>41% Snacks</a:t>
            </a:r>
            <a:endParaRPr/>
          </a:p>
          <a:p>
            <a:pPr indent="0" lvl="0" marL="0" rtl="0" algn="l">
              <a:spcBef>
                <a:spcPts val="1200"/>
              </a:spcBef>
              <a:spcAft>
                <a:spcPts val="1200"/>
              </a:spcAft>
              <a:buNone/>
            </a:pPr>
            <a:r>
              <a:rPr lang="en"/>
              <a:t>11% Produce</a:t>
            </a:r>
            <a:endParaRPr/>
          </a:p>
        </p:txBody>
      </p:sp>
      <p:pic>
        <p:nvPicPr>
          <p:cNvPr id="169" name="Google Shape;169;p30"/>
          <p:cNvPicPr preferRelativeResize="0"/>
          <p:nvPr/>
        </p:nvPicPr>
        <p:blipFill>
          <a:blip r:embed="rId3">
            <a:alphaModFix/>
          </a:blip>
          <a:stretch>
            <a:fillRect/>
          </a:stretch>
        </p:blipFill>
        <p:spPr>
          <a:xfrm>
            <a:off x="311701" y="2571750"/>
            <a:ext cx="5519275" cy="2508300"/>
          </a:xfrm>
          <a:prstGeom prst="rect">
            <a:avLst/>
          </a:prstGeom>
          <a:noFill/>
          <a:ln>
            <a:noFill/>
          </a:ln>
        </p:spPr>
      </p:pic>
      <p:pic>
        <p:nvPicPr>
          <p:cNvPr id="170" name="Google Shape;170;p30"/>
          <p:cNvPicPr preferRelativeResize="0"/>
          <p:nvPr/>
        </p:nvPicPr>
        <p:blipFill>
          <a:blip r:embed="rId4">
            <a:alphaModFix/>
          </a:blip>
          <a:stretch>
            <a:fillRect/>
          </a:stretch>
        </p:blipFill>
        <p:spPr>
          <a:xfrm>
            <a:off x="5830975" y="2863651"/>
            <a:ext cx="3445499" cy="210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227400" y="9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2 -”Organic”</a:t>
            </a:r>
            <a:endParaRPr/>
          </a:p>
        </p:txBody>
      </p:sp>
      <p:sp>
        <p:nvSpPr>
          <p:cNvPr id="176" name="Google Shape;176;p31"/>
          <p:cNvSpPr txBox="1"/>
          <p:nvPr>
            <p:ph idx="1" type="body"/>
          </p:nvPr>
        </p:nvSpPr>
        <p:spPr>
          <a:xfrm>
            <a:off x="227400" y="663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32,885 customers (3rd biggest segment)</a:t>
            </a:r>
            <a:endParaRPr/>
          </a:p>
          <a:p>
            <a:pPr indent="0" lvl="0" marL="0" rtl="0" algn="l">
              <a:spcBef>
                <a:spcPts val="1200"/>
              </a:spcBef>
              <a:spcAft>
                <a:spcPts val="0"/>
              </a:spcAft>
              <a:buNone/>
            </a:pPr>
            <a:r>
              <a:rPr lang="en"/>
              <a:t>58% = Produce</a:t>
            </a:r>
            <a:endParaRPr/>
          </a:p>
          <a:p>
            <a:pPr indent="0" lvl="0" marL="0" rtl="0" algn="l">
              <a:spcBef>
                <a:spcPts val="1200"/>
              </a:spcBef>
              <a:spcAft>
                <a:spcPts val="1200"/>
              </a:spcAft>
              <a:buNone/>
            </a:pPr>
            <a:r>
              <a:rPr lang="en"/>
              <a:t>10% = Eggs</a:t>
            </a:r>
            <a:endParaRPr/>
          </a:p>
        </p:txBody>
      </p:sp>
      <p:pic>
        <p:nvPicPr>
          <p:cNvPr id="177" name="Google Shape;177;p31"/>
          <p:cNvPicPr preferRelativeResize="0"/>
          <p:nvPr/>
        </p:nvPicPr>
        <p:blipFill>
          <a:blip r:embed="rId3">
            <a:alphaModFix/>
          </a:blip>
          <a:stretch>
            <a:fillRect/>
          </a:stretch>
        </p:blipFill>
        <p:spPr>
          <a:xfrm>
            <a:off x="227400" y="2269600"/>
            <a:ext cx="5098050" cy="2777425"/>
          </a:xfrm>
          <a:prstGeom prst="rect">
            <a:avLst/>
          </a:prstGeom>
          <a:noFill/>
          <a:ln>
            <a:noFill/>
          </a:ln>
        </p:spPr>
      </p:pic>
      <p:pic>
        <p:nvPicPr>
          <p:cNvPr id="178" name="Google Shape;178;p31"/>
          <p:cNvPicPr preferRelativeResize="0"/>
          <p:nvPr/>
        </p:nvPicPr>
        <p:blipFill>
          <a:blip r:embed="rId4">
            <a:alphaModFix/>
          </a:blip>
          <a:stretch>
            <a:fillRect/>
          </a:stretch>
        </p:blipFill>
        <p:spPr>
          <a:xfrm>
            <a:off x="5325450" y="2340837"/>
            <a:ext cx="3741925" cy="263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Customer </a:t>
            </a:r>
            <a:r>
              <a:rPr lang="en"/>
              <a:t>Segmentation</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of the project was to take a real data set and to use machine learning (unsupervised) to do customer segmentation.  In addition, to be able to make meaningful data analysis on the customer segmentation that would benefit the company.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3 - “The Rise and Grinds”</a:t>
            </a:r>
            <a:endParaRPr/>
          </a:p>
        </p:txBody>
      </p:sp>
      <p:sp>
        <p:nvSpPr>
          <p:cNvPr id="184" name="Google Shape;184;p32"/>
          <p:cNvSpPr txBox="1"/>
          <p:nvPr>
            <p:ph idx="1" type="body"/>
          </p:nvPr>
        </p:nvSpPr>
        <p:spPr>
          <a:xfrm>
            <a:off x="227375"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25,817 customers (4th biggest segment) </a:t>
            </a:r>
            <a:endParaRPr/>
          </a:p>
          <a:p>
            <a:pPr indent="0" lvl="0" marL="0" rtl="0" algn="l">
              <a:spcBef>
                <a:spcPts val="1200"/>
              </a:spcBef>
              <a:spcAft>
                <a:spcPts val="0"/>
              </a:spcAft>
              <a:buNone/>
            </a:pPr>
            <a:r>
              <a:rPr lang="en"/>
              <a:t>18% = Produce</a:t>
            </a:r>
            <a:endParaRPr/>
          </a:p>
          <a:p>
            <a:pPr indent="0" lvl="0" marL="0" rtl="0" algn="l">
              <a:spcBef>
                <a:spcPts val="1200"/>
              </a:spcBef>
              <a:spcAft>
                <a:spcPts val="0"/>
              </a:spcAft>
              <a:buNone/>
            </a:pPr>
            <a:r>
              <a:rPr lang="en"/>
              <a:t>35% = Eggs</a:t>
            </a:r>
            <a:endParaRPr/>
          </a:p>
          <a:p>
            <a:pPr indent="0" lvl="0" marL="0" rtl="0" algn="l">
              <a:spcBef>
                <a:spcPts val="120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1916917" y="2571750"/>
            <a:ext cx="4412659" cy="2420850"/>
          </a:xfrm>
          <a:prstGeom prst="rect">
            <a:avLst/>
          </a:prstGeom>
          <a:noFill/>
          <a:ln>
            <a:noFill/>
          </a:ln>
        </p:spPr>
      </p:pic>
      <p:pic>
        <p:nvPicPr>
          <p:cNvPr id="186" name="Google Shape;186;p32"/>
          <p:cNvPicPr preferRelativeResize="0"/>
          <p:nvPr/>
        </p:nvPicPr>
        <p:blipFill>
          <a:blip r:embed="rId4">
            <a:alphaModFix/>
          </a:blip>
          <a:stretch>
            <a:fillRect/>
          </a:stretch>
        </p:blipFill>
        <p:spPr>
          <a:xfrm>
            <a:off x="6329600" y="2475075"/>
            <a:ext cx="2974300" cy="263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176800" y="10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4 - “The Thirsty’s”</a:t>
            </a:r>
            <a:endParaRPr/>
          </a:p>
        </p:txBody>
      </p:sp>
      <p:sp>
        <p:nvSpPr>
          <p:cNvPr id="192" name="Google Shape;192;p33"/>
          <p:cNvSpPr txBox="1"/>
          <p:nvPr>
            <p:ph idx="1" type="body"/>
          </p:nvPr>
        </p:nvSpPr>
        <p:spPr>
          <a:xfrm>
            <a:off x="176800" y="680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10,235 customers (2nd smallest segment - 5th overall)</a:t>
            </a:r>
            <a:endParaRPr/>
          </a:p>
          <a:p>
            <a:pPr indent="0" lvl="0" marL="0" rtl="0" algn="l">
              <a:spcBef>
                <a:spcPts val="1200"/>
              </a:spcBef>
              <a:spcAft>
                <a:spcPts val="1200"/>
              </a:spcAft>
              <a:buNone/>
            </a:pPr>
            <a:r>
              <a:rPr lang="en"/>
              <a:t>51% = Beverages</a:t>
            </a:r>
            <a:endParaRPr/>
          </a:p>
        </p:txBody>
      </p:sp>
      <p:pic>
        <p:nvPicPr>
          <p:cNvPr id="193" name="Google Shape;193;p33"/>
          <p:cNvPicPr preferRelativeResize="0"/>
          <p:nvPr/>
        </p:nvPicPr>
        <p:blipFill>
          <a:blip r:embed="rId3">
            <a:alphaModFix/>
          </a:blip>
          <a:stretch>
            <a:fillRect/>
          </a:stretch>
        </p:blipFill>
        <p:spPr>
          <a:xfrm>
            <a:off x="89950" y="2090925"/>
            <a:ext cx="6258776" cy="3052575"/>
          </a:xfrm>
          <a:prstGeom prst="rect">
            <a:avLst/>
          </a:prstGeom>
          <a:noFill/>
          <a:ln>
            <a:noFill/>
          </a:ln>
        </p:spPr>
      </p:pic>
      <p:pic>
        <p:nvPicPr>
          <p:cNvPr id="194" name="Google Shape;194;p33"/>
          <p:cNvPicPr preferRelativeResize="0"/>
          <p:nvPr/>
        </p:nvPicPr>
        <p:blipFill>
          <a:blip r:embed="rId4">
            <a:alphaModFix/>
          </a:blip>
          <a:stretch>
            <a:fillRect/>
          </a:stretch>
        </p:blipFill>
        <p:spPr>
          <a:xfrm>
            <a:off x="6348725" y="2254862"/>
            <a:ext cx="3016775" cy="272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159300" y="7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 5 - “The Family”</a:t>
            </a:r>
            <a:endParaRPr/>
          </a:p>
        </p:txBody>
      </p:sp>
      <p:sp>
        <p:nvSpPr>
          <p:cNvPr id="200" name="Google Shape;200;p34"/>
          <p:cNvSpPr txBox="1"/>
          <p:nvPr>
            <p:ph idx="1" type="body"/>
          </p:nvPr>
        </p:nvSpPr>
        <p:spPr>
          <a:xfrm>
            <a:off x="92625" y="646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50,111 customers (2nd biggest segment)</a:t>
            </a:r>
            <a:endParaRPr/>
          </a:p>
          <a:p>
            <a:pPr indent="0" lvl="0" marL="0" rtl="0" algn="l">
              <a:spcBef>
                <a:spcPts val="1200"/>
              </a:spcBef>
              <a:spcAft>
                <a:spcPts val="0"/>
              </a:spcAft>
              <a:buNone/>
            </a:pPr>
            <a:r>
              <a:rPr lang="en"/>
              <a:t>Eggs = 12%</a:t>
            </a:r>
            <a:endParaRPr/>
          </a:p>
          <a:p>
            <a:pPr indent="0" lvl="0" marL="0" rtl="0" algn="l">
              <a:spcBef>
                <a:spcPts val="1200"/>
              </a:spcBef>
              <a:spcAft>
                <a:spcPts val="0"/>
              </a:spcAft>
              <a:buNone/>
            </a:pPr>
            <a:r>
              <a:rPr lang="en"/>
              <a:t>Frozen = 13%</a:t>
            </a:r>
            <a:endParaRPr/>
          </a:p>
          <a:p>
            <a:pPr indent="0" lvl="0" marL="0" rtl="0" algn="l">
              <a:spcBef>
                <a:spcPts val="1200"/>
              </a:spcBef>
              <a:spcAft>
                <a:spcPts val="0"/>
              </a:spcAft>
              <a:buNone/>
            </a:pPr>
            <a:r>
              <a:rPr lang="en"/>
              <a:t>Beverages = 11%</a:t>
            </a:r>
            <a:endParaRPr/>
          </a:p>
          <a:p>
            <a:pPr indent="0" lvl="0" marL="0" rtl="0" algn="l">
              <a:spcBef>
                <a:spcPts val="1200"/>
              </a:spcBef>
              <a:spcAft>
                <a:spcPts val="1200"/>
              </a:spcAft>
              <a:buNone/>
            </a:pPr>
            <a:r>
              <a:rPr lang="en"/>
              <a:t>Produce = 12%</a:t>
            </a:r>
            <a:endParaRPr/>
          </a:p>
        </p:txBody>
      </p:sp>
      <p:pic>
        <p:nvPicPr>
          <p:cNvPr id="201" name="Google Shape;201;p34"/>
          <p:cNvPicPr preferRelativeResize="0"/>
          <p:nvPr/>
        </p:nvPicPr>
        <p:blipFill>
          <a:blip r:embed="rId3">
            <a:alphaModFix/>
          </a:blip>
          <a:stretch>
            <a:fillRect/>
          </a:stretch>
        </p:blipFill>
        <p:spPr>
          <a:xfrm>
            <a:off x="159300" y="3121025"/>
            <a:ext cx="5056650" cy="1856800"/>
          </a:xfrm>
          <a:prstGeom prst="rect">
            <a:avLst/>
          </a:prstGeom>
          <a:noFill/>
          <a:ln>
            <a:noFill/>
          </a:ln>
        </p:spPr>
      </p:pic>
      <p:pic>
        <p:nvPicPr>
          <p:cNvPr id="202" name="Google Shape;202;p34"/>
          <p:cNvPicPr preferRelativeResize="0"/>
          <p:nvPr/>
        </p:nvPicPr>
        <p:blipFill>
          <a:blip r:embed="rId4">
            <a:alphaModFix/>
          </a:blip>
          <a:stretch>
            <a:fillRect/>
          </a:stretch>
        </p:blipFill>
        <p:spPr>
          <a:xfrm>
            <a:off x="5368350" y="3121025"/>
            <a:ext cx="3582000" cy="194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quantity was listed. We don’t know how many items were ordered, only the specific food.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Limited since most people are not ordering </a:t>
            </a:r>
            <a:r>
              <a:rPr lang="en"/>
              <a:t>their</a:t>
            </a:r>
            <a:r>
              <a:rPr lang="en"/>
              <a:t> Meat and Seafood through InstaCart.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 Instacart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Instacart held a Kaggle competition in 2017 and provided a data set.   The data set consisted of</a:t>
            </a:r>
            <a:endParaRPr/>
          </a:p>
          <a:p>
            <a:pPr indent="0" lvl="0" marL="0" rtl="0" algn="l">
              <a:spcBef>
                <a:spcPts val="1200"/>
              </a:spcBef>
              <a:spcAft>
                <a:spcPts val="0"/>
              </a:spcAft>
              <a:buNone/>
            </a:pPr>
            <a:r>
              <a:rPr lang="en"/>
              <a:t>	-3,214,874 prior orders</a:t>
            </a:r>
            <a:endParaRPr/>
          </a:p>
          <a:p>
            <a:pPr indent="0" lvl="0" marL="0" rtl="0" algn="l">
              <a:spcBef>
                <a:spcPts val="1200"/>
              </a:spcBef>
              <a:spcAft>
                <a:spcPts val="0"/>
              </a:spcAft>
              <a:buNone/>
            </a:pPr>
            <a:r>
              <a:rPr lang="en"/>
              <a:t>	-32,434,489 items added in those orders</a:t>
            </a:r>
            <a:endParaRPr/>
          </a:p>
          <a:p>
            <a:pPr indent="0" lvl="0" marL="0" rtl="0" algn="l">
              <a:spcBef>
                <a:spcPts val="1200"/>
              </a:spcBef>
              <a:spcAft>
                <a:spcPts val="0"/>
              </a:spcAft>
              <a:buNone/>
            </a:pPr>
            <a:r>
              <a:rPr lang="en"/>
              <a:t>	-206,209 unique customers</a:t>
            </a:r>
            <a:endParaRPr/>
          </a:p>
          <a:p>
            <a:pPr indent="0" lvl="0" marL="0" rtl="0" algn="l">
              <a:spcBef>
                <a:spcPts val="1200"/>
              </a:spcBef>
              <a:spcAft>
                <a:spcPts val="0"/>
              </a:spcAft>
              <a:buNone/>
            </a:pPr>
            <a:r>
              <a:rPr lang="en"/>
              <a:t>	-49,688 different products</a:t>
            </a:r>
            <a:endParaRPr/>
          </a:p>
          <a:p>
            <a:pPr indent="0" lvl="0" marL="0" rtl="0" algn="l">
              <a:spcBef>
                <a:spcPts val="1200"/>
              </a:spcBef>
              <a:spcAft>
                <a:spcPts val="0"/>
              </a:spcAft>
              <a:buNone/>
            </a:pPr>
            <a:r>
              <a:rPr lang="en"/>
              <a:t>	-134 aisles where the different products were located</a:t>
            </a:r>
            <a:endParaRPr/>
          </a:p>
          <a:p>
            <a:pPr indent="0" lvl="0" marL="0" rtl="0" algn="l">
              <a:spcBef>
                <a:spcPts val="1200"/>
              </a:spcBef>
              <a:spcAft>
                <a:spcPts val="1200"/>
              </a:spcAft>
              <a:buNone/>
            </a:pPr>
            <a:r>
              <a:rPr lang="en"/>
              <a:t>	-21 departments to categorize the products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282675" y="134025"/>
            <a:ext cx="8549626" cy="5243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Joining the CSV together</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CSVs </a:t>
            </a:r>
            <a:r>
              <a:rPr lang="en"/>
              <a:t>(order_products_prior, products, aisles, departments, and orders) </a:t>
            </a:r>
            <a:r>
              <a:rPr lang="en"/>
              <a:t>were turned into a DataFrames and then joined together.  After the Four joins and cleaning up the columns, the Final DataFrame looked like</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57150" y="2261250"/>
            <a:ext cx="9029700" cy="24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Tables (Aisles)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best analyse the data, the Joined DataFrame was put into Pivot Tables for Aisles and Departments</a:t>
            </a:r>
            <a:endParaRPr/>
          </a:p>
          <a:p>
            <a:pPr indent="0" lvl="0" marL="0" rtl="0" algn="l">
              <a:spcBef>
                <a:spcPts val="1200"/>
              </a:spcBef>
              <a:spcAft>
                <a:spcPts val="0"/>
              </a:spcAft>
              <a:buNone/>
            </a:pPr>
            <a:r>
              <a:rPr lang="en"/>
              <a:t>aisle_pivot_table = prior_df_final.pivot_table(index='user_id', columns='aisle', values='order_id', aggfunc='count').fillna(0)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37775" y="2571744"/>
            <a:ext cx="9143999" cy="2544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Tables (Departments)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department_pivot_table = clean_dept_df_final.pivot_table(index='user_id', columns='department', values='order_id', aggfunc='count').fillna(0)</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50350" y="2041983"/>
            <a:ext cx="9144000" cy="2029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Aisles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900">
                <a:solidFill>
                  <a:srgbClr val="1D1C1D"/>
                </a:solidFill>
                <a:highlight>
                  <a:srgbClr val="FFFFFF"/>
                </a:highlight>
              </a:rPr>
              <a:t>The data has 134 columns and in order to analyse tha data we had to shrink it down to 20 portions. We found that would be difficult to analyze.  </a:t>
            </a:r>
            <a:endParaRPr sz="5900">
              <a:solidFill>
                <a:srgbClr val="1D1C1D"/>
              </a:solidFill>
              <a:highlight>
                <a:srgbClr val="FFFFFF"/>
              </a:highlight>
            </a:endParaRPr>
          </a:p>
          <a:p>
            <a:pPr indent="0" lvl="0" marL="0" rtl="0" algn="l">
              <a:spcBef>
                <a:spcPts val="1200"/>
              </a:spcBef>
              <a:spcAft>
                <a:spcPts val="0"/>
              </a:spcAft>
              <a:buNone/>
            </a:pPr>
            <a:r>
              <a:rPr lang="en" sz="5900">
                <a:solidFill>
                  <a:srgbClr val="1D1C1D"/>
                </a:solidFill>
                <a:highlight>
                  <a:srgbClr val="FFFFFF"/>
                </a:highlight>
              </a:rPr>
              <a:t>In addition the data has a lot of zero values (sparse) and there isn’t a standard way to solve sparse data.  For those reasons, we decided to look at the department data and that it would provide better analysis.</a:t>
            </a:r>
            <a:endParaRPr sz="5900">
              <a:solidFill>
                <a:srgbClr val="1D1C1D"/>
              </a:solidFill>
              <a:highlight>
                <a:srgbClr val="FFFFFF"/>
              </a:highlight>
            </a:endParaRPr>
          </a:p>
          <a:p>
            <a:pPr indent="0" lvl="0" marL="0" rtl="0" algn="l">
              <a:spcBef>
                <a:spcPts val="1200"/>
              </a:spcBef>
              <a:spcAft>
                <a:spcPts val="0"/>
              </a:spcAft>
              <a:buNone/>
            </a:pPr>
            <a:r>
              <a:rPr b="1" lang="en" sz="5900">
                <a:solidFill>
                  <a:srgbClr val="1D1C1D"/>
                </a:solidFill>
                <a:highlight>
                  <a:srgbClr val="FFFFFF"/>
                </a:highlight>
              </a:rPr>
              <a:t>We attempted PCA.</a:t>
            </a:r>
            <a:endParaRPr b="1" sz="5900">
              <a:solidFill>
                <a:srgbClr val="1D1C1D"/>
              </a:solidFill>
              <a:highlight>
                <a:srgbClr val="FFFFFF"/>
              </a:highlight>
            </a:endParaRPr>
          </a:p>
          <a:p>
            <a:pPr indent="12700" lvl="0" marL="0" rtl="0" algn="l">
              <a:spcBef>
                <a:spcPts val="1200"/>
              </a:spcBef>
              <a:spcAft>
                <a:spcPts val="0"/>
              </a:spcAft>
              <a:buNone/>
            </a:pPr>
            <a:r>
              <a:rPr lang="en" sz="6289">
                <a:solidFill>
                  <a:srgbClr val="1D1C1D"/>
                </a:solidFill>
                <a:highlight>
                  <a:srgbClr val="FFFFFF"/>
                </a:highlight>
              </a:rPr>
              <a:t>Dimension Reduction using PCA</a:t>
            </a:r>
            <a:endParaRPr sz="6289">
              <a:solidFill>
                <a:srgbClr val="1D1C1D"/>
              </a:solidFill>
              <a:highlight>
                <a:srgbClr val="FFFFFF"/>
              </a:highlight>
            </a:endParaRPr>
          </a:p>
          <a:p>
            <a:pPr indent="12700" lvl="0" marL="0" rtl="0" algn="l">
              <a:spcBef>
                <a:spcPts val="1200"/>
              </a:spcBef>
              <a:spcAft>
                <a:spcPts val="0"/>
              </a:spcAft>
              <a:buNone/>
            </a:pPr>
            <a:r>
              <a:rPr lang="en" sz="6289">
                <a:solidFill>
                  <a:srgbClr val="1D1C1D"/>
                </a:solidFill>
                <a:highlight>
                  <a:srgbClr val="FFFFFF"/>
                </a:highlight>
              </a:rPr>
              <a:t>PCA Transformation: The aisle_pivot_table_2 DataFrame is reduced to 2 components using Principal Component Analysis (PCA).</a:t>
            </a:r>
            <a:endParaRPr sz="6289">
              <a:solidFill>
                <a:srgbClr val="1D1C1D"/>
              </a:solidFill>
              <a:highlight>
                <a:srgbClr val="FFFFFF"/>
              </a:highlight>
            </a:endParaRPr>
          </a:p>
          <a:p>
            <a:pPr indent="12700" lvl="0" marL="0" rtl="0" algn="l">
              <a:spcBef>
                <a:spcPts val="1200"/>
              </a:spcBef>
              <a:spcAft>
                <a:spcPts val="0"/>
              </a:spcAft>
              <a:buNone/>
            </a:pPr>
            <a:r>
              <a:rPr lang="en" sz="6289">
                <a:solidFill>
                  <a:srgbClr val="1D1C1D"/>
                </a:solidFill>
                <a:highlight>
                  <a:srgbClr val="FFFFFF"/>
                </a:highlight>
              </a:rPr>
              <a:t>The scatter plot below illustrates the separability of clusters in reduced dimensions and the original feature space, offering visual confirmation of clustering quality.</a:t>
            </a:r>
            <a:endParaRPr sz="6289">
              <a:solidFill>
                <a:srgbClr val="1D1C1D"/>
              </a:solidFill>
              <a:highlight>
                <a:srgbClr val="FFFFFF"/>
              </a:highlight>
            </a:endParaRPr>
          </a:p>
          <a:p>
            <a:pPr indent="0" lvl="0" marL="0" rtl="0" algn="l">
              <a:spcBef>
                <a:spcPts val="1200"/>
              </a:spcBef>
              <a:spcAft>
                <a:spcPts val="0"/>
              </a:spcAft>
              <a:buNone/>
            </a:pPr>
            <a:r>
              <a:t/>
            </a:r>
            <a:endParaRPr sz="4289">
              <a:solidFill>
                <a:srgbClr val="1D1C1D"/>
              </a:solidFill>
              <a:highlight>
                <a:srgbClr val="FFFFFF"/>
              </a:highlight>
            </a:endParaRPr>
          </a:p>
          <a:p>
            <a:pPr indent="0" lvl="0" marL="0" rtl="0" algn="l">
              <a:spcBef>
                <a:spcPts val="1200"/>
              </a:spcBef>
              <a:spcAft>
                <a:spcPts val="0"/>
              </a:spcAft>
              <a:buNone/>
            </a:pPr>
            <a:r>
              <a:t/>
            </a:r>
            <a:endParaRPr sz="7928">
              <a:solidFill>
                <a:srgbClr val="1D1C1D"/>
              </a:solidFill>
              <a:highlight>
                <a:srgbClr val="FFFFFF"/>
              </a:highlight>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1200"/>
              </a:spcBef>
              <a:spcAft>
                <a:spcPts val="1200"/>
              </a:spcAft>
              <a:buNone/>
            </a:pPr>
            <a:r>
              <a:t/>
            </a:r>
            <a:endParaRPr sz="2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65725" y="885425"/>
            <a:ext cx="8520599" cy="425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