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50666DC1-CD27-4874-9484-9D06C59FE4D0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77579F-F417-47C2-AC03-911CCED021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552" y="447675"/>
            <a:ext cx="8397511" cy="2714625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43E600-28DA-4780-9E00-2E12F74FF6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552" y="3602037"/>
            <a:ext cx="8397511" cy="2460625"/>
          </a:xfrm>
        </p:spPr>
        <p:txBody>
          <a:bodyPr>
            <a:normAutofit/>
          </a:bodyPr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6F1DC-ADFB-42C9-AB34-FCB38C812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38219-6E45-4D12-B767-46F92D5844D4}" type="datetime1">
              <a:rPr lang="en-US" smtClean="0"/>
              <a:t>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99E6D-BBA8-4A15-94DA-DBE8A4FDE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03C82-8719-4FAC-94BF-2A91335FB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731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68A33-CB96-4CB1-9941-753BD082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3EB269-70DF-4510-A313-336226558E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1EA3CC-B2DC-4E87-826C-B885A7E62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430B8-6059-41E5-A5DC-C07A76F5859A}" type="datetime1">
              <a:rPr lang="en-US" smtClean="0"/>
              <a:t>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37F52-A7C4-4E21-A12A-02546D47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6031F-5A79-48A7-8EDC-DDD9A9E4B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59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9188483-96C4-4E9C-AA6A-E70005461AEE}"/>
              </a:ext>
            </a:extLst>
          </p:cNvPr>
          <p:cNvSpPr/>
          <p:nvPr/>
        </p:nvSpPr>
        <p:spPr>
          <a:xfrm>
            <a:off x="9144000" y="0"/>
            <a:ext cx="3048000" cy="6854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4FCD54-7F0B-446E-9998-93E7BD7CE7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534222" y="365125"/>
            <a:ext cx="2238678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766238-BBF1-4672-BC09-746C6967E5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552" y="365125"/>
            <a:ext cx="8374062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F32A5-B67B-45C1-B454-12E9FBE0C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0CB7-D16E-4358-B7F4-EA4A24554592}" type="datetime1">
              <a:rPr lang="en-US" smtClean="0"/>
              <a:t>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91896-9441-4636-89D5-84E5932A1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8110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37DFE-7F48-4EB0-83BC-A93F342D2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alpha val="80000"/>
                  </a:schemeClr>
                </a:solidFill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763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9CF16-986E-4D90-AA40-CDB46E233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F14DA-A783-43BC-8F15-95408B89D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8C48B6-C394-452A-94D9-D4802755D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296A2-D8F0-4E17-BFD0-A6C902250D59}" type="datetime1">
              <a:rPr lang="en-US" smtClean="0"/>
              <a:t>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58A8A-3DD0-41C8-9F48-F4309FA19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06C92-7C02-4D34-B3E5-D549A7A36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457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266F9FA-E6B8-4CFC-B3F1-0C075546EE33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16F270-B2AA-4935-885F-5924B1F63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10862898" cy="272415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22658E-3D87-4D5A-A602-847153CC48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3695701"/>
            <a:ext cx="10862898" cy="23939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AB1D84-A229-45B1-BD42-0DC0CE9F8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08C9C-1ACB-4C84-A002-C7E0E45B937A}" type="datetime1">
              <a:rPr lang="en-US" smtClean="0"/>
              <a:t>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4EEF4-D461-49D7-8F24-8BFE2444B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4055A-7488-4646-9E88-692036EA2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647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F1F74-ED26-4F8B-BF51-3533D8404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760"/>
            <a:ext cx="11264536" cy="16875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1D2D7-7F18-43E0-9B2E-3FCD83CC83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4552" y="2552699"/>
            <a:ext cx="5323703" cy="36242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CBBB66-EB7D-4F8C-9C78-1D1C888464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0162" y="2552699"/>
            <a:ext cx="5323703" cy="36242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A684E6-393D-4587-AA45-E6734FB47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F2A5-B297-4977-9E5B-4D3050E23689}" type="datetime1">
              <a:rPr lang="en-US" smtClean="0"/>
              <a:t>1/5/2024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1D8EE0-0333-4ABC-AE18-10DD5071C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452369-A8F0-4709-8372-B420A67DB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117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91592-4621-4D72-BC2D-F2C439F81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759"/>
            <a:ext cx="10870836" cy="16916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823F5-0A90-4666-BE88-2BE0D0A61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2436473"/>
            <a:ext cx="5332026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EC6A7C-6260-463D-B3FD-71A07ACD06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552" y="3409051"/>
            <a:ext cx="5332026" cy="27806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F2AF8D-90ED-4512-9423-C91BF73A99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0162" y="2436473"/>
            <a:ext cx="5358285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D838EA-E20D-4CC3-83C2-AFE0DE9F73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0162" y="3409051"/>
            <a:ext cx="5358285" cy="27806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603F8A-08E1-4160-9B7E-E0CA4BF8E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27434-4794-409A-9547-04789BA47588}" type="datetime1">
              <a:rPr lang="en-US" smtClean="0"/>
              <a:t>1/5/2024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8291AB-3C5C-4BE1-9E50-02F489336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596E64-CD6C-4CF7-8624-FA4AE9760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663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562B3-06A0-4F2F-96EC-A062DAE2F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FC0095-49F0-4A83-AE8C-9D13E15C2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58635-357A-4E3D-B824-A5CEFDB8449C}" type="datetime1">
              <a:rPr lang="en-US" smtClean="0"/>
              <a:t>1/5/2024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824898-D4EA-497A-8FC8-43E0D0213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821F6-2C08-450C-A18C-702D73842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830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FFE119-5FCA-4D9C-9C07-1B81A0BF3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6FF77-2719-4AD0-8740-0B90FF5D1EFB}" type="datetime1">
              <a:rPr lang="en-US" smtClean="0"/>
              <a:t>1/5/2024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2C5995-6284-4D7F-AB1C-CA8FE63A7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1E4B0D-9C21-48D0-9438-C47370681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700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90AF76DA-8F95-47D9-9EB6-B1EC93437387}"/>
              </a:ext>
            </a:extLst>
          </p:cNvPr>
          <p:cNvGrpSpPr/>
          <p:nvPr/>
        </p:nvGrpSpPr>
        <p:grpSpPr>
          <a:xfrm>
            <a:off x="2" y="0"/>
            <a:ext cx="6095998" cy="6858002"/>
            <a:chOff x="1" y="4563942"/>
            <a:chExt cx="12192005" cy="229406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1355B14-077B-4BA1-962D-6E97D93FFCCC}"/>
                </a:ext>
              </a:extLst>
            </p:cNvPr>
            <p:cNvSpPr/>
            <p:nvPr/>
          </p:nvSpPr>
          <p:spPr>
            <a:xfrm>
              <a:off x="10" y="4563942"/>
              <a:ext cx="12191996" cy="22940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230B99F-AC6F-4973-A35E-16C87C38711D}"/>
                </a:ext>
              </a:extLst>
            </p:cNvPr>
            <p:cNvSpPr/>
            <p:nvPr/>
          </p:nvSpPr>
          <p:spPr>
            <a:xfrm>
              <a:off x="1" y="4563942"/>
              <a:ext cx="12192000" cy="2294060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58E41614-9483-47F8-A429-FB0D1C5AA89A}"/>
              </a:ext>
            </a:extLst>
          </p:cNvPr>
          <p:cNvSpPr/>
          <p:nvPr/>
        </p:nvSpPr>
        <p:spPr>
          <a:xfrm>
            <a:off x="0" y="0"/>
            <a:ext cx="6095999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B5E91C-3C4F-40A2-BCC6-918D3BEDD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5287234" cy="16002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0F113-1C61-4F74-BD5B-727668BBE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0162" y="457201"/>
            <a:ext cx="5085226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0EB228-A180-4DF6-9D5B-2CF86B6B9B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552" y="2514600"/>
            <a:ext cx="5287234" cy="335438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913719-D65D-4BAE-97B7-FAE8F3998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41C83-1089-48B9-8B65-293D4C236D35}" type="datetime1">
              <a:rPr lang="en-US" smtClean="0"/>
              <a:t>1/5/2024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47F5BB-DC3C-45D1-A0D2-05168FECA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344BA3-19DB-4072-9A2C-08C92361A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693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0A6909D-DC0B-4221-8140-21E981D896AF}"/>
              </a:ext>
            </a:extLst>
          </p:cNvPr>
          <p:cNvGrpSpPr/>
          <p:nvPr/>
        </p:nvGrpSpPr>
        <p:grpSpPr>
          <a:xfrm>
            <a:off x="2" y="0"/>
            <a:ext cx="6095998" cy="6858002"/>
            <a:chOff x="1" y="4563942"/>
            <a:chExt cx="12192005" cy="229406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3D581C2-F39E-4958-A3F3-BB65AB1C5E66}"/>
                </a:ext>
              </a:extLst>
            </p:cNvPr>
            <p:cNvSpPr/>
            <p:nvPr/>
          </p:nvSpPr>
          <p:spPr>
            <a:xfrm>
              <a:off x="10" y="4563942"/>
              <a:ext cx="12191996" cy="22940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FD77040-27EF-4D2C-8D34-32337B0C8544}"/>
                </a:ext>
              </a:extLst>
            </p:cNvPr>
            <p:cNvSpPr/>
            <p:nvPr/>
          </p:nvSpPr>
          <p:spPr>
            <a:xfrm>
              <a:off x="1" y="4563942"/>
              <a:ext cx="12192000" cy="2294060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E1A26D20-69F8-4BBC-98C0-BEB470AB8284}"/>
              </a:ext>
            </a:extLst>
          </p:cNvPr>
          <p:cNvSpPr/>
          <p:nvPr/>
        </p:nvSpPr>
        <p:spPr>
          <a:xfrm>
            <a:off x="0" y="0"/>
            <a:ext cx="6095999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47B6BC-4B2A-4001-9634-47473F827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5211519" cy="16002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97D074-2CCB-4AB8-A7A0-7847D3C1EF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0162" y="457201"/>
            <a:ext cx="5085226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FB94BD-D906-4213-9F31-1BE17A86F9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552" y="2514600"/>
            <a:ext cx="5211519" cy="335438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1B8431-70CB-4E9F-8A49-CDFF18554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2FE45-CC1E-47DB-8B82-6CF0636FBDB8}" type="datetime1">
              <a:rPr lang="en-US" smtClean="0"/>
              <a:t>1/5/2024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D2F293-170E-410E-88BF-187A63C5E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ED93A2-588D-43B5-B6FA-0B7892E6E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143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A26A151-13BF-4305-A6DC-9DC7C9877195}"/>
              </a:ext>
            </a:extLst>
          </p:cNvPr>
          <p:cNvSpPr/>
          <p:nvPr/>
        </p:nvSpPr>
        <p:spPr>
          <a:xfrm>
            <a:off x="0" y="0"/>
            <a:ext cx="12192000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EE6AE3-3BCC-4B3B-AC4E-60F910144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125"/>
            <a:ext cx="10869248" cy="16875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CB514A-E7EA-41A8-ADBA-85CA1DF6D3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2576513"/>
            <a:ext cx="10869248" cy="3600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CB0BD-D6E3-4B3D-BCBB-6FECA5D632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6221" y="635720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C8E16-3C03-4238-9C6F-B34F3D10F77E}" type="datetime1">
              <a:rPr lang="en-US" smtClean="0"/>
              <a:t>1/5/2024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147F7-B466-4892-BE27-876F947515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70162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B4FE0-65CC-4435-A6AF-150E52F35B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64983" y="6356350"/>
            <a:ext cx="12807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055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D90D76C-184F-4A96-8FE8-1114F8EE1F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9DE355-E8A7-498B-A6A0-54D03B953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3644" cy="686133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00E5F3-A9C6-B44D-103E-A1B0CA3FD3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552" y="1122363"/>
            <a:ext cx="4910841" cy="2387600"/>
          </a:xfrm>
        </p:spPr>
        <p:txBody>
          <a:bodyPr>
            <a:normAutofit/>
          </a:bodyPr>
          <a:lstStyle/>
          <a:p>
            <a:r>
              <a:rPr lang="en-GB" dirty="0">
                <a:latin typeface="Algerian" panose="04020705040A02060702" pitchFamily="82" charset="0"/>
              </a:rPr>
              <a:t>Rockbuster Stealth LLC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2097B7-12BF-B2EC-1FCE-F009B4C3CB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552" y="4730800"/>
            <a:ext cx="4910841" cy="625474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10000"/>
              </a:lnSpc>
            </a:pPr>
            <a:endParaRPr lang="en-GB" dirty="0">
              <a:solidFill>
                <a:schemeClr val="bg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>
              <a:lnSpc>
                <a:spcPct val="110000"/>
              </a:lnSpc>
            </a:pPr>
            <a:endParaRPr lang="en-GB" dirty="0">
              <a:solidFill>
                <a:schemeClr val="bg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>
              <a:lnSpc>
                <a:spcPct val="110000"/>
              </a:lnSpc>
            </a:pPr>
            <a:endParaRPr lang="en-GB" dirty="0">
              <a:solidFill>
                <a:schemeClr val="bg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>
              <a:lnSpc>
                <a:spcPct val="110000"/>
              </a:lnSpc>
            </a:pPr>
            <a:r>
              <a:rPr lang="en-GB" sz="128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Ezeonyeasi Chibuzo Malachy</a:t>
            </a:r>
            <a:endParaRPr lang="en-GB" dirty="0">
              <a:solidFill>
                <a:schemeClr val="bg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>
              <a:lnSpc>
                <a:spcPct val="110000"/>
              </a:lnSpc>
            </a:pPr>
            <a:r>
              <a:rPr lang="en-GB" sz="112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5</a:t>
            </a:r>
            <a:r>
              <a:rPr lang="en-GB" sz="11200" baseline="300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th</a:t>
            </a:r>
            <a:r>
              <a:rPr lang="en-GB" sz="112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January 2024</a:t>
            </a:r>
          </a:p>
          <a:p>
            <a:pPr>
              <a:lnSpc>
                <a:spcPct val="110000"/>
              </a:lnSpc>
            </a:pPr>
            <a:endParaRPr lang="en-GB" dirty="0">
              <a:solidFill>
                <a:schemeClr val="bg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pic>
        <p:nvPicPr>
          <p:cNvPr id="4" name="Picture 3" descr="Black and white image of a hawk">
            <a:extLst>
              <a:ext uri="{FF2B5EF4-FFF2-40B4-BE49-F238E27FC236}">
                <a16:creationId xmlns:a16="http://schemas.microsoft.com/office/drawing/2014/main" id="{F0A479E9-67B3-58C8-83F5-1C4D337DFE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073" r="9473" b="-1"/>
          <a:stretch/>
        </p:blipFill>
        <p:spPr>
          <a:xfrm>
            <a:off x="6083645" y="10"/>
            <a:ext cx="6108356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3075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24C09-58F1-0C4A-0225-859427B99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760"/>
            <a:ext cx="11264536" cy="1687513"/>
          </a:xfrm>
        </p:spPr>
        <p:txBody>
          <a:bodyPr anchor="b">
            <a:normAutofit/>
          </a:bodyPr>
          <a:lstStyle/>
          <a:p>
            <a:r>
              <a:rPr lang="en-GB" dirty="0"/>
              <a:t>Movie Revenue</a:t>
            </a:r>
          </a:p>
        </p:txBody>
      </p:sp>
      <p:pic>
        <p:nvPicPr>
          <p:cNvPr id="5" name="Content Placeholder 4" descr="A graph with blue lines&#10;&#10;Description automatically generated with medium confidence">
            <a:extLst>
              <a:ext uri="{FF2B5EF4-FFF2-40B4-BE49-F238E27FC236}">
                <a16:creationId xmlns:a16="http://schemas.microsoft.com/office/drawing/2014/main" id="{366971C7-D9E0-7D23-5B71-2317BB567D4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09" y="2552699"/>
            <a:ext cx="8949152" cy="4305301"/>
          </a:xfrm>
          <a:noFill/>
        </p:spPr>
      </p:pic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5FAC6963-3659-CD44-7272-D4F47199A517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463480008"/>
              </p:ext>
            </p:extLst>
          </p:nvPr>
        </p:nvGraphicFramePr>
        <p:xfrm>
          <a:off x="9826388" y="2996418"/>
          <a:ext cx="2239004" cy="3199668"/>
        </p:xfrm>
        <a:graphic>
          <a:graphicData uri="http://schemas.openxmlformats.org/drawingml/2006/table">
            <a:tbl>
              <a:tblPr/>
              <a:tblGrid>
                <a:gridCol w="1119502">
                  <a:extLst>
                    <a:ext uri="{9D8B030D-6E8A-4147-A177-3AD203B41FA5}">
                      <a16:colId xmlns:a16="http://schemas.microsoft.com/office/drawing/2014/main" val="1184939535"/>
                    </a:ext>
                  </a:extLst>
                </a:gridCol>
                <a:gridCol w="1119502">
                  <a:extLst>
                    <a:ext uri="{9D8B030D-6E8A-4147-A177-3AD203B41FA5}">
                      <a16:colId xmlns:a16="http://schemas.microsoft.com/office/drawing/2014/main" val="2515953121"/>
                    </a:ext>
                  </a:extLst>
                </a:gridCol>
              </a:tblGrid>
              <a:tr h="53327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Rating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Revenue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0178948"/>
                  </a:ext>
                </a:extLst>
              </a:tr>
              <a:tr h="53327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PG-13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13855.56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85260"/>
                  </a:ext>
                </a:extLst>
              </a:tr>
              <a:tr h="53327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NC-17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12634.92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7199496"/>
                  </a:ext>
                </a:extLst>
              </a:tr>
              <a:tr h="53327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12236.65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0083567"/>
                  </a:ext>
                </a:extLst>
              </a:tr>
              <a:tr h="53327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12073.03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3275411"/>
                  </a:ext>
                </a:extLst>
              </a:tr>
              <a:tr h="53327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10511.88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670409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048D489-402A-7B61-7C84-3F33D66E0A84}"/>
              </a:ext>
            </a:extLst>
          </p:cNvPr>
          <p:cNvSpPr txBox="1"/>
          <p:nvPr/>
        </p:nvSpPr>
        <p:spPr>
          <a:xfrm>
            <a:off x="9471546" y="2534753"/>
            <a:ext cx="2863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Aldhabi" panose="01000000000000000000" pitchFamily="2" charset="-78"/>
                <a:cs typeface="Aldhabi" panose="01000000000000000000" pitchFamily="2" charset="-78"/>
              </a:rPr>
              <a:t>MOVIE REVENUE BY RATING</a:t>
            </a:r>
          </a:p>
        </p:txBody>
      </p:sp>
    </p:spTree>
    <p:extLst>
      <p:ext uri="{BB962C8B-B14F-4D97-AF65-F5344CB8AC3E}">
        <p14:creationId xmlns:p14="http://schemas.microsoft.com/office/powerpoint/2010/main" val="3119570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F1765-F53F-9C1B-02C5-AE13D21AF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760"/>
            <a:ext cx="11264536" cy="1687513"/>
          </a:xfrm>
        </p:spPr>
        <p:txBody>
          <a:bodyPr anchor="b">
            <a:normAutofit/>
          </a:bodyPr>
          <a:lstStyle/>
          <a:p>
            <a:r>
              <a:rPr lang="en-GB" dirty="0"/>
              <a:t>Genre Performance by Revenue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3B53681-27FA-8E36-A722-DE9481257E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4552" y="2552699"/>
            <a:ext cx="5323703" cy="362426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High 3 Performing Genre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600" dirty="0">
                <a:latin typeface="Angsana New" panose="02020603050405020304" pitchFamily="18" charset="-34"/>
                <a:cs typeface="Angsana New" panose="02020603050405020304" pitchFamily="18" charset="-34"/>
              </a:rPr>
              <a:t>Sports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600" dirty="0">
                <a:latin typeface="Angsana New" panose="02020603050405020304" pitchFamily="18" charset="-34"/>
                <a:cs typeface="Angsana New" panose="02020603050405020304" pitchFamily="18" charset="-34"/>
              </a:rPr>
              <a:t>Sci-fi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600" dirty="0">
                <a:latin typeface="Angsana New" panose="02020603050405020304" pitchFamily="18" charset="-34"/>
                <a:cs typeface="Angsana New" panose="02020603050405020304" pitchFamily="18" charset="-34"/>
              </a:rPr>
              <a:t>Animation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99D58744-B78D-F2EF-05B0-D43FDDD111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0162" y="2552699"/>
            <a:ext cx="5323703" cy="362426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Low 3 Performing Genre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600" dirty="0">
                <a:latin typeface="Angsana New" panose="02020603050405020304" pitchFamily="18" charset="-34"/>
                <a:cs typeface="Angsana New" panose="02020603050405020304" pitchFamily="18" charset="-34"/>
              </a:rPr>
              <a:t>Travel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600" dirty="0">
                <a:latin typeface="Angsana New" panose="02020603050405020304" pitchFamily="18" charset="-34"/>
                <a:cs typeface="Angsana New" panose="02020603050405020304" pitchFamily="18" charset="-34"/>
              </a:rPr>
              <a:t>Music 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600" dirty="0">
                <a:latin typeface="Angsana New" panose="02020603050405020304" pitchFamily="18" charset="-34"/>
                <a:cs typeface="Angsana New" panose="02020603050405020304" pitchFamily="18" charset="-34"/>
              </a:rPr>
              <a:t>Thriller</a:t>
            </a:r>
          </a:p>
        </p:txBody>
      </p:sp>
    </p:spTree>
    <p:extLst>
      <p:ext uri="{BB962C8B-B14F-4D97-AF65-F5344CB8AC3E}">
        <p14:creationId xmlns:p14="http://schemas.microsoft.com/office/powerpoint/2010/main" val="23695910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93220-F64D-5725-20DE-33BA79AF2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Insights and Recommendation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C1EF5-B076-35D4-86F8-A67A15F170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715" y="2470245"/>
            <a:ext cx="11764371" cy="4244454"/>
          </a:xfrm>
        </p:spPr>
        <p:txBody>
          <a:bodyPr>
            <a:normAutofit lnSpcReduction="10000"/>
          </a:bodyPr>
          <a:lstStyle/>
          <a:p>
            <a:r>
              <a:rPr lang="en-GB" b="1" dirty="0">
                <a:latin typeface="Amasis MT Pro" panose="02040504050005020304" pitchFamily="18" charset="0"/>
              </a:rPr>
              <a:t>Insights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dirty="0">
                <a:latin typeface="Amasis MT Pro" panose="02040504050005020304" pitchFamily="18" charset="0"/>
              </a:rPr>
              <a:t>Sports, Sci-Fi and Animation are the top-selling genre.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dirty="0">
                <a:latin typeface="Amasis MT Pro" panose="02040504050005020304" pitchFamily="18" charset="0"/>
              </a:rPr>
              <a:t>PG-13 has the highest rating.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dirty="0">
                <a:latin typeface="Amasis MT Pro" panose="02040504050005020304" pitchFamily="18" charset="0"/>
              </a:rPr>
              <a:t>Asia has more customers and sales.</a:t>
            </a:r>
          </a:p>
          <a:p>
            <a:endParaRPr lang="en-GB" dirty="0">
              <a:latin typeface="Amasis MT Pro" panose="02040504050005020304" pitchFamily="18" charset="0"/>
            </a:endParaRPr>
          </a:p>
          <a:p>
            <a:r>
              <a:rPr lang="en-GB" b="1" dirty="0">
                <a:latin typeface="Amasis MT Pro" panose="02040504050005020304" pitchFamily="18" charset="0"/>
              </a:rPr>
              <a:t>Recommendation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dirty="0">
                <a:latin typeface="Amasis MT Pro" panose="02040504050005020304" pitchFamily="18" charset="0"/>
              </a:rPr>
              <a:t>There is need for more marketing campaign in Asia.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dirty="0">
                <a:latin typeface="Amasis MT Pro" panose="02040504050005020304" pitchFamily="18" charset="0"/>
              </a:rPr>
              <a:t>High performing genres should be prioritized when planning for key market.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dirty="0">
                <a:latin typeface="Amasis MT Pro" panose="02040504050005020304" pitchFamily="18" charset="0"/>
              </a:rPr>
              <a:t>These should be considered while they transitioning from physical to online stores.</a:t>
            </a:r>
          </a:p>
        </p:txBody>
      </p:sp>
    </p:spTree>
    <p:extLst>
      <p:ext uri="{BB962C8B-B14F-4D97-AF65-F5344CB8AC3E}">
        <p14:creationId xmlns:p14="http://schemas.microsoft.com/office/powerpoint/2010/main" val="8422952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0666DC1-CD27-4874-9484-9D06C59FE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943882F-AEE6-4F4E-93BE-2AB2966B2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F79A470-0E2A-47B8-89F5-A265DAAD0B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95998" y="-2084"/>
            <a:ext cx="6096002" cy="2292774"/>
            <a:chOff x="6096002" y="-9073"/>
            <a:chExt cx="6095998" cy="6867073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3D3FDA4-369C-44C2-8612-A9A605F05D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2" y="-9073"/>
              <a:ext cx="6095998" cy="686707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91D06E1-E751-4381-B42A-4001CCCFA1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2" y="-6987"/>
              <a:ext cx="6095998" cy="6864987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72EF3F9A-9717-4ACB-A30D-96694842C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6095999" cy="686133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5EB661-66F0-CE1D-D084-32F218A50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3" y="397275"/>
            <a:ext cx="4954139" cy="582254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latin typeface="Algerian" panose="04020705040A02060702" pitchFamily="82" charset="0"/>
              </a:rPr>
              <a:t>Thank you</a:t>
            </a:r>
          </a:p>
        </p:txBody>
      </p:sp>
      <p:pic>
        <p:nvPicPr>
          <p:cNvPr id="5" name="Content Placeholder 4" descr="Clapper board outline">
            <a:extLst>
              <a:ext uri="{FF2B5EF4-FFF2-40B4-BE49-F238E27FC236}">
                <a16:creationId xmlns:a16="http://schemas.microsoft.com/office/drawing/2014/main" id="{E33F0AD8-71CD-8031-950C-7000F9FE63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03852" y="2290690"/>
            <a:ext cx="5988144" cy="3929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55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F51BB-1C90-9FE7-D083-23F6214AA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Background and Objectives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3511D-E335-E005-88A4-CA565252E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GB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Rockbuster Stealth LLC is a movie rental company that is ready to transition into online streaming. This is in response to the competition from online streaming service giants like Amazon Prime and Netflix.</a:t>
            </a:r>
          </a:p>
          <a:p>
            <a:pPr algn="just"/>
            <a:r>
              <a:rPr lang="en-GB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The management team plans to set up online movie rental service using the current movies from their catalogue to quickly retain their place in the movie market competition.</a:t>
            </a:r>
          </a:p>
        </p:txBody>
      </p:sp>
    </p:spTree>
    <p:extLst>
      <p:ext uri="{BB962C8B-B14F-4D97-AF65-F5344CB8AC3E}">
        <p14:creationId xmlns:p14="http://schemas.microsoft.com/office/powerpoint/2010/main" val="79733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26C16-E3A7-7A67-94C1-48DA8B217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4A1D9-8F8D-AC05-F88C-C7E2D2672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GB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Which countries are Rockbuster customers based in?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GB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Which movies contribute to Rockbuster revenue growth?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GB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What was the average rental duration for all movies?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GB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Do sales figures vary between geographical regions?</a:t>
            </a:r>
          </a:p>
          <a:p>
            <a:pPr algn="just"/>
            <a:r>
              <a:rPr lang="en-GB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383358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056DD-58DB-89A8-244E-D28E6E929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E10EB-7066-4078-F365-D13A9A328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Film - 1000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Customer - 599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Country - 109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Average Rental Duration - 5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Release Year - 2006</a:t>
            </a:r>
          </a:p>
        </p:txBody>
      </p:sp>
    </p:spTree>
    <p:extLst>
      <p:ext uri="{BB962C8B-B14F-4D97-AF65-F5344CB8AC3E}">
        <p14:creationId xmlns:p14="http://schemas.microsoft.com/office/powerpoint/2010/main" val="4079580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3EAD8-144E-E7EE-C499-029BF3A41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Statistics of Film Rental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EEBE10F8-4D5B-C0AB-232D-35AAE703B0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9394829"/>
              </p:ext>
            </p:extLst>
          </p:nvPr>
        </p:nvGraphicFramePr>
        <p:xfrm>
          <a:off x="1228299" y="2688609"/>
          <a:ext cx="9976513" cy="3804264"/>
        </p:xfrm>
        <a:graphic>
          <a:graphicData uri="http://schemas.openxmlformats.org/drawingml/2006/table">
            <a:tbl>
              <a:tblPr/>
              <a:tblGrid>
                <a:gridCol w="3291006">
                  <a:extLst>
                    <a:ext uri="{9D8B030D-6E8A-4147-A177-3AD203B41FA5}">
                      <a16:colId xmlns:a16="http://schemas.microsoft.com/office/drawing/2014/main" val="3461456427"/>
                    </a:ext>
                  </a:extLst>
                </a:gridCol>
                <a:gridCol w="3456593">
                  <a:extLst>
                    <a:ext uri="{9D8B030D-6E8A-4147-A177-3AD203B41FA5}">
                      <a16:colId xmlns:a16="http://schemas.microsoft.com/office/drawing/2014/main" val="3103439725"/>
                    </a:ext>
                  </a:extLst>
                </a:gridCol>
                <a:gridCol w="3228914">
                  <a:extLst>
                    <a:ext uri="{9D8B030D-6E8A-4147-A177-3AD203B41FA5}">
                      <a16:colId xmlns:a16="http://schemas.microsoft.com/office/drawing/2014/main" val="386399838"/>
                    </a:ext>
                  </a:extLst>
                </a:gridCol>
              </a:tblGrid>
              <a:tr h="475533"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b="0" i="0" u="none" strike="noStrike">
                          <a:solidFill>
                            <a:srgbClr val="000000"/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Minimum Rental Duration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b="0" i="0" u="none" strike="noStrike">
                          <a:solidFill>
                            <a:srgbClr val="000000"/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Maximum Rental Duration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b="0" i="0" u="none" strike="noStrike">
                          <a:solidFill>
                            <a:srgbClr val="000000"/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Average Rental Duration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4521026"/>
                  </a:ext>
                </a:extLst>
              </a:tr>
              <a:tr h="475533"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b="0" i="0" u="none" strike="noStrike">
                          <a:solidFill>
                            <a:srgbClr val="000000"/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b="0" i="0" u="none" strike="noStrike">
                          <a:solidFill>
                            <a:srgbClr val="000000"/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b="0" i="0" u="none" strike="noStrike">
                          <a:solidFill>
                            <a:srgbClr val="000000"/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4.985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3591621"/>
                  </a:ext>
                </a:extLst>
              </a:tr>
              <a:tr h="475533">
                <a:tc>
                  <a:txBody>
                    <a:bodyPr/>
                    <a:lstStyle/>
                    <a:p>
                      <a:pPr algn="ctr" fontAlgn="b"/>
                      <a:endParaRPr lang="en-GB" sz="2800" b="0" i="0" u="none" strike="noStrike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2800" b="0" i="0" u="none" strike="noStrike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2800" b="0" i="0" u="none" strike="noStrike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4675492"/>
                  </a:ext>
                </a:extLst>
              </a:tr>
              <a:tr h="475533"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b="0" i="0" u="none" strike="noStrike">
                          <a:solidFill>
                            <a:srgbClr val="000000"/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Minimum Rental Rate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b="0" i="0" u="none" strike="noStrike">
                          <a:solidFill>
                            <a:srgbClr val="000000"/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Maximum Rental Rate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b="0" i="0" u="none" strike="noStrike">
                          <a:solidFill>
                            <a:srgbClr val="000000"/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Average Rental Rate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1042797"/>
                  </a:ext>
                </a:extLst>
              </a:tr>
              <a:tr h="475533"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b="0" i="0" u="none" strike="noStrike">
                          <a:solidFill>
                            <a:srgbClr val="000000"/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0.99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b="0" i="0" u="none" strike="noStrike">
                          <a:solidFill>
                            <a:srgbClr val="000000"/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4.99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b="0" i="0" u="none" strike="noStrike">
                          <a:solidFill>
                            <a:srgbClr val="000000"/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2.98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0184820"/>
                  </a:ext>
                </a:extLst>
              </a:tr>
              <a:tr h="475533">
                <a:tc>
                  <a:txBody>
                    <a:bodyPr/>
                    <a:lstStyle/>
                    <a:p>
                      <a:pPr algn="ctr" fontAlgn="b"/>
                      <a:endParaRPr lang="en-GB" sz="2800" b="0" i="0" u="none" strike="noStrike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2800" b="0" i="0" u="none" strike="noStrike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2800" b="0" i="0" u="none" strike="noStrike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450870"/>
                  </a:ext>
                </a:extLst>
              </a:tr>
              <a:tr h="475533"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b="0" i="0" u="none" strike="noStrike">
                          <a:solidFill>
                            <a:srgbClr val="000000"/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Minimum Replacement Cost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b="0" i="0" u="none" strike="noStrike">
                          <a:solidFill>
                            <a:srgbClr val="000000"/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Maximum Replacement Cost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b="0" i="0" u="none" strike="noStrike">
                          <a:solidFill>
                            <a:srgbClr val="000000"/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Average Replacement Cost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4756921"/>
                  </a:ext>
                </a:extLst>
              </a:tr>
              <a:tr h="475533"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b="0" i="0" u="none" strike="noStrike">
                          <a:solidFill>
                            <a:srgbClr val="000000"/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9.99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b="0" i="0" u="none" strike="noStrike">
                          <a:solidFill>
                            <a:srgbClr val="000000"/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29.99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19.984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55157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3578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AC9FA-A8AA-C882-8D8B-F5BD50A46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Customers Worldwide</a:t>
            </a:r>
          </a:p>
        </p:txBody>
      </p:sp>
      <p:pic>
        <p:nvPicPr>
          <p:cNvPr id="9" name="Content Placeholder 8" descr="A screenshot of a graph&#10;&#10;Description automatically generated">
            <a:extLst>
              <a:ext uri="{FF2B5EF4-FFF2-40B4-BE49-F238E27FC236}">
                <a16:creationId xmlns:a16="http://schemas.microsoft.com/office/drawing/2014/main" id="{BFB4C0C2-08C3-6894-9F59-BC018FC054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45" y="2391508"/>
            <a:ext cx="11408898" cy="4276578"/>
          </a:xfrm>
        </p:spPr>
      </p:pic>
    </p:spTree>
    <p:extLst>
      <p:ext uri="{BB962C8B-B14F-4D97-AF65-F5344CB8AC3E}">
        <p14:creationId xmlns:p14="http://schemas.microsoft.com/office/powerpoint/2010/main" val="2600008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97347-1587-162F-E71C-7A5AF222C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760"/>
            <a:ext cx="11264536" cy="1687513"/>
          </a:xfrm>
        </p:spPr>
        <p:txBody>
          <a:bodyPr anchor="b">
            <a:normAutofit/>
          </a:bodyPr>
          <a:lstStyle/>
          <a:p>
            <a:r>
              <a:rPr lang="en-GB" dirty="0"/>
              <a:t>Top 5 Loyal Customers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4CAE98B7-B948-57D0-04D7-713ED5758E56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998261826"/>
              </p:ext>
            </p:extLst>
          </p:nvPr>
        </p:nvGraphicFramePr>
        <p:xfrm>
          <a:off x="8188657" y="3622646"/>
          <a:ext cx="3889612" cy="2526030"/>
        </p:xfrm>
        <a:graphic>
          <a:graphicData uri="http://schemas.openxmlformats.org/drawingml/2006/table">
            <a:tbl>
              <a:tblPr/>
              <a:tblGrid>
                <a:gridCol w="614149">
                  <a:extLst>
                    <a:ext uri="{9D8B030D-6E8A-4147-A177-3AD203B41FA5}">
                      <a16:colId xmlns:a16="http://schemas.microsoft.com/office/drawing/2014/main" val="1758046738"/>
                    </a:ext>
                  </a:extLst>
                </a:gridCol>
                <a:gridCol w="545910">
                  <a:extLst>
                    <a:ext uri="{9D8B030D-6E8A-4147-A177-3AD203B41FA5}">
                      <a16:colId xmlns:a16="http://schemas.microsoft.com/office/drawing/2014/main" val="1639110834"/>
                    </a:ext>
                  </a:extLst>
                </a:gridCol>
                <a:gridCol w="655093">
                  <a:extLst>
                    <a:ext uri="{9D8B030D-6E8A-4147-A177-3AD203B41FA5}">
                      <a16:colId xmlns:a16="http://schemas.microsoft.com/office/drawing/2014/main" val="786345203"/>
                    </a:ext>
                  </a:extLst>
                </a:gridCol>
                <a:gridCol w="696036">
                  <a:extLst>
                    <a:ext uri="{9D8B030D-6E8A-4147-A177-3AD203B41FA5}">
                      <a16:colId xmlns:a16="http://schemas.microsoft.com/office/drawing/2014/main" val="2132246364"/>
                    </a:ext>
                  </a:extLst>
                </a:gridCol>
                <a:gridCol w="709683">
                  <a:extLst>
                    <a:ext uri="{9D8B030D-6E8A-4147-A177-3AD203B41FA5}">
                      <a16:colId xmlns:a16="http://schemas.microsoft.com/office/drawing/2014/main" val="1454606352"/>
                    </a:ext>
                  </a:extLst>
                </a:gridCol>
                <a:gridCol w="668741">
                  <a:extLst>
                    <a:ext uri="{9D8B030D-6E8A-4147-A177-3AD203B41FA5}">
                      <a16:colId xmlns:a16="http://schemas.microsoft.com/office/drawing/2014/main" val="18787305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Customer 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First Name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Last Name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City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Country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Total Amount Paid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1622475"/>
                  </a:ext>
                </a:extLst>
              </a:tr>
              <a:tr h="141474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225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Arlene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Harvey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Ambattur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India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111.76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6477994"/>
                  </a:ext>
                </a:extLst>
              </a:tr>
              <a:tr h="2782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424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Kyle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Spurlock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Shanwei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China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109.71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3238192"/>
                  </a:ext>
                </a:extLst>
              </a:tr>
              <a:tr h="2782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240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Marlene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Welch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Iwaki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Japan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106.77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621758"/>
                  </a:ext>
                </a:extLst>
              </a:tr>
              <a:tr h="141474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486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Glen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Talbert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Acua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Mexico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100.77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4326612"/>
                  </a:ext>
                </a:extLst>
              </a:tr>
              <a:tr h="2782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537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Clinton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Buford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Aurora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United States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98.76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5890149"/>
                  </a:ext>
                </a:extLst>
              </a:tr>
            </a:tbl>
          </a:graphicData>
        </a:graphic>
      </p:graphicFrame>
      <p:pic>
        <p:nvPicPr>
          <p:cNvPr id="18" name="Content Placeholder 17" descr="A map of the world with different colored circles&#10;&#10;Description automatically generated">
            <a:extLst>
              <a:ext uri="{FF2B5EF4-FFF2-40B4-BE49-F238E27FC236}">
                <a16:creationId xmlns:a16="http://schemas.microsoft.com/office/drawing/2014/main" id="{6BAAF012-23E4-A720-B2DA-8F353330562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32" y="2504048"/>
            <a:ext cx="7862650" cy="4353951"/>
          </a:xfrm>
        </p:spPr>
      </p:pic>
    </p:spTree>
    <p:extLst>
      <p:ext uri="{BB962C8B-B14F-4D97-AF65-F5344CB8AC3E}">
        <p14:creationId xmlns:p14="http://schemas.microsoft.com/office/powerpoint/2010/main" val="2148944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24905-0420-E873-AD9A-35F4F9036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Global Revenue</a:t>
            </a:r>
          </a:p>
        </p:txBody>
      </p:sp>
      <p:pic>
        <p:nvPicPr>
          <p:cNvPr id="9" name="Content Placeholder 8" descr="A map of the world&#10;&#10;Description automatically generated">
            <a:extLst>
              <a:ext uri="{FF2B5EF4-FFF2-40B4-BE49-F238E27FC236}">
                <a16:creationId xmlns:a16="http://schemas.microsoft.com/office/drawing/2014/main" id="{8B275E13-9CD8-F1DD-5CEE-5581421036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83" y="2377440"/>
            <a:ext cx="11690252" cy="4480560"/>
          </a:xfrm>
        </p:spPr>
      </p:pic>
    </p:spTree>
    <p:extLst>
      <p:ext uri="{BB962C8B-B14F-4D97-AF65-F5344CB8AC3E}">
        <p14:creationId xmlns:p14="http://schemas.microsoft.com/office/powerpoint/2010/main" val="4262577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B330C-D27B-C3F0-B792-791FF22F7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Top 10 Countries in Revenue</a:t>
            </a:r>
          </a:p>
        </p:txBody>
      </p:sp>
      <p:pic>
        <p:nvPicPr>
          <p:cNvPr id="5" name="Content Placeholder 4" descr="A graph of blue bars&#10;&#10;Description automatically generated">
            <a:extLst>
              <a:ext uri="{FF2B5EF4-FFF2-40B4-BE49-F238E27FC236}">
                <a16:creationId xmlns:a16="http://schemas.microsoft.com/office/drawing/2014/main" id="{8A865BB8-DFE4-71B3-37CD-FD5EDB09C1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15" y="2374900"/>
            <a:ext cx="8984507" cy="4483100"/>
          </a:xfrm>
        </p:spPr>
      </p:pic>
    </p:spTree>
    <p:extLst>
      <p:ext uri="{BB962C8B-B14F-4D97-AF65-F5344CB8AC3E}">
        <p14:creationId xmlns:p14="http://schemas.microsoft.com/office/powerpoint/2010/main" val="3476441410"/>
      </p:ext>
    </p:extLst>
  </p:cSld>
  <p:clrMapOvr>
    <a:masterClrMapping/>
  </p:clrMapOvr>
</p:sld>
</file>

<file path=ppt/theme/theme1.xml><?xml version="1.0" encoding="utf-8"?>
<a:theme xmlns:a="http://schemas.openxmlformats.org/drawingml/2006/main" name="Matrix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Custom 4">
      <a:majorFont>
        <a:latin typeface="Bahnschrif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0FD942E4-8799-4A32-B914-78A0F880F20A}" vid="{4DB7A094-6F90-4BF5-91F9-8AE1A1E54C3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330</Words>
  <Application>Microsoft Office PowerPoint</Application>
  <PresentationFormat>Widescreen</PresentationFormat>
  <Paragraphs>114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Aldhabi</vt:lpstr>
      <vt:lpstr>Algerian</vt:lpstr>
      <vt:lpstr>Amasis MT Pro</vt:lpstr>
      <vt:lpstr>Angsana New</vt:lpstr>
      <vt:lpstr>Arial</vt:lpstr>
      <vt:lpstr>Avenir Next LT Pro</vt:lpstr>
      <vt:lpstr>Bahnschrift</vt:lpstr>
      <vt:lpstr>Calibri</vt:lpstr>
      <vt:lpstr>Wingdings</vt:lpstr>
      <vt:lpstr>MatrixVTI</vt:lpstr>
      <vt:lpstr>Rockbuster Stealth LLC</vt:lpstr>
      <vt:lpstr>Background and Objectives </vt:lpstr>
      <vt:lpstr>Key Questions</vt:lpstr>
      <vt:lpstr>Data Overview</vt:lpstr>
      <vt:lpstr>Statistics of Film Rental</vt:lpstr>
      <vt:lpstr>Customers Worldwide</vt:lpstr>
      <vt:lpstr>Top 5 Loyal Customers</vt:lpstr>
      <vt:lpstr>Global Revenue</vt:lpstr>
      <vt:lpstr>Top 10 Countries in Revenue</vt:lpstr>
      <vt:lpstr>Movie Revenue</vt:lpstr>
      <vt:lpstr>Genre Performance by Revenue</vt:lpstr>
      <vt:lpstr>Insights and Recommendation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Rockbuster Stealth LLC</dc:title>
  <dc:creator>Chibuzo Malachy Ezeonyeasi</dc:creator>
  <cp:lastModifiedBy>Chibuzo Malachy</cp:lastModifiedBy>
  <cp:revision>3</cp:revision>
  <dcterms:created xsi:type="dcterms:W3CDTF">2024-01-05T08:17:02Z</dcterms:created>
  <dcterms:modified xsi:type="dcterms:W3CDTF">2024-01-07T12:01:52Z</dcterms:modified>
</cp:coreProperties>
</file>