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7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8" r:id="rId22"/>
    <p:sldId id="276" r:id="rId23"/>
    <p:sldId id="279" r:id="rId24"/>
    <p:sldId id="277" r:id="rId25"/>
    <p:sldId id="280" r:id="rId26"/>
    <p:sldId id="281" r:id="rId27"/>
    <p:sldId id="295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D23B0-EDD7-4104-82D0-94BCFD918C38}" type="datetimeFigureOut">
              <a:rPr lang="es-PE" smtClean="0"/>
              <a:t>30/04/2019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7549-E290-4FB9-B9C9-E014B64181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253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7549-E290-4FB9-B9C9-E014B64181EF}" type="slidenum">
              <a:rPr lang="es-PE" smtClean="0"/>
              <a:t>40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112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6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14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78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08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76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1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75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03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9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05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51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8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2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63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44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5404E9-F5E4-4C2B-8115-FE1BD38CEE84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AF19E9-009E-41BE-8BE4-181037FC9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4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40" y="1475618"/>
            <a:ext cx="8099033" cy="52578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1769591-18BC-4304-B7F3-37A4E6FAF71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3885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1.Primeros Pasos como conectarme con una BD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08400B-4306-4680-B3D6-163D9A39A657}"/>
              </a:ext>
            </a:extLst>
          </p:cNvPr>
          <p:cNvCxnSpPr>
            <a:cxnSpLocks/>
          </p:cNvCxnSpPr>
          <p:nvPr/>
        </p:nvCxnSpPr>
        <p:spPr>
          <a:xfrm flipH="1" flipV="1">
            <a:off x="5761653" y="2200470"/>
            <a:ext cx="965718" cy="967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708400B-4306-4680-B3D6-163D9A39A657}"/>
              </a:ext>
            </a:extLst>
          </p:cNvPr>
          <p:cNvCxnSpPr>
            <a:cxnSpLocks/>
          </p:cNvCxnSpPr>
          <p:nvPr/>
        </p:nvCxnSpPr>
        <p:spPr>
          <a:xfrm flipH="1" flipV="1">
            <a:off x="4846476" y="3326365"/>
            <a:ext cx="1499895" cy="657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ángulo: esquinas redondeadas 10">
            <a:extLst>
              <a:ext uri="{FF2B5EF4-FFF2-40B4-BE49-F238E27FC236}">
                <a16:creationId xmlns:a16="http://schemas.microsoft.com/office/drawing/2014/main" id="{E639842F-9FCC-426D-AC12-4DE459974C2F}"/>
              </a:ext>
            </a:extLst>
          </p:cNvPr>
          <p:cNvSpPr/>
          <p:nvPr/>
        </p:nvSpPr>
        <p:spPr>
          <a:xfrm>
            <a:off x="6618513" y="3076167"/>
            <a:ext cx="2322236" cy="816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1.Dar  en componentes individuales</a:t>
            </a:r>
            <a:endParaRPr lang="es-ES" b="1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639842F-9FCC-426D-AC12-4DE459974C2F}"/>
              </a:ext>
            </a:extLst>
          </p:cNvPr>
          <p:cNvSpPr/>
          <p:nvPr/>
        </p:nvSpPr>
        <p:spPr>
          <a:xfrm>
            <a:off x="5761653" y="3979681"/>
            <a:ext cx="2322236" cy="816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2.Habilitar la opción de Herramientas de </a:t>
            </a:r>
            <a:r>
              <a:rPr lang="es-PE" b="1" dirty="0" err="1" smtClean="0"/>
              <a:t>LinQ</a:t>
            </a:r>
            <a:r>
              <a:rPr lang="es-PE" b="1" dirty="0" smtClean="0"/>
              <a:t> to 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146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D3F8B75-1CCB-4DE0-B614-202DE11B604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3885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1.Primeros Pasos como conectarme con una BD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B65DF0-AE3F-4258-A36F-0E64972A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90" y="1388532"/>
            <a:ext cx="7823525" cy="5466647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38ABB-AD3A-41BF-9FB2-B3060BB62313}"/>
              </a:ext>
            </a:extLst>
          </p:cNvPr>
          <p:cNvCxnSpPr/>
          <p:nvPr/>
        </p:nvCxnSpPr>
        <p:spPr>
          <a:xfrm flipV="1">
            <a:off x="2304661" y="2565918"/>
            <a:ext cx="737119" cy="401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72A611D-28FD-4D10-AB4D-B62B20AEF1FB}"/>
              </a:ext>
            </a:extLst>
          </p:cNvPr>
          <p:cNvSpPr/>
          <p:nvPr/>
        </p:nvSpPr>
        <p:spPr>
          <a:xfrm>
            <a:off x="896645" y="2967134"/>
            <a:ext cx="1590188" cy="1010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1.Seleccionamos la opción Windows</a:t>
            </a:r>
            <a:endParaRPr lang="es-ES" b="1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C5EBEFB-8D3D-4E45-AFF2-732FF6DE23AE}"/>
              </a:ext>
            </a:extLst>
          </p:cNvPr>
          <p:cNvSpPr/>
          <p:nvPr/>
        </p:nvSpPr>
        <p:spPr>
          <a:xfrm>
            <a:off x="8805231" y="2755549"/>
            <a:ext cx="2039116" cy="1221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2.Seleccionamos Windows </a:t>
            </a:r>
            <a:r>
              <a:rPr lang="es-PE" b="1" dirty="0" err="1"/>
              <a:t>Form</a:t>
            </a:r>
            <a:r>
              <a:rPr lang="es-PE" b="1" dirty="0"/>
              <a:t> </a:t>
            </a:r>
            <a:r>
              <a:rPr lang="es-PE" b="1" dirty="0" err="1"/>
              <a:t>Application</a:t>
            </a:r>
            <a:endParaRPr lang="es-ES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E10FCB0-ECA6-447E-AECA-A35065849FD8}"/>
              </a:ext>
            </a:extLst>
          </p:cNvPr>
          <p:cNvCxnSpPr>
            <a:cxnSpLocks/>
          </p:cNvCxnSpPr>
          <p:nvPr/>
        </p:nvCxnSpPr>
        <p:spPr>
          <a:xfrm flipH="1" flipV="1">
            <a:off x="8309499" y="2237173"/>
            <a:ext cx="577050" cy="539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B4050AC-0E50-4C21-98CC-F1CD3C1BCE52}"/>
              </a:ext>
            </a:extLst>
          </p:cNvPr>
          <p:cNvSpPr/>
          <p:nvPr/>
        </p:nvSpPr>
        <p:spPr>
          <a:xfrm>
            <a:off x="6196613" y="5877840"/>
            <a:ext cx="1497640" cy="7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3.Ponemos un nombre al proyecto</a:t>
            </a:r>
            <a:endParaRPr lang="es-ES" b="1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CFAB0F6-69FA-47EA-9F2A-307EC366B6A9}"/>
              </a:ext>
            </a:extLst>
          </p:cNvPr>
          <p:cNvCxnSpPr>
            <a:cxnSpLocks/>
          </p:cNvCxnSpPr>
          <p:nvPr/>
        </p:nvCxnSpPr>
        <p:spPr>
          <a:xfrm flipH="1" flipV="1">
            <a:off x="4901954" y="5697353"/>
            <a:ext cx="1356803" cy="180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24C4DD9-68B9-4298-9F11-06C883F4C830}"/>
              </a:ext>
            </a:extLst>
          </p:cNvPr>
          <p:cNvSpPr/>
          <p:nvPr/>
        </p:nvSpPr>
        <p:spPr>
          <a:xfrm>
            <a:off x="10384656" y="5329341"/>
            <a:ext cx="1497640" cy="7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4.Damos </a:t>
            </a:r>
            <a:r>
              <a:rPr lang="es-PE" b="1" dirty="0" err="1"/>
              <a:t>click</a:t>
            </a:r>
            <a:r>
              <a:rPr lang="es-PE" b="1" dirty="0"/>
              <a:t> en OK</a:t>
            </a:r>
            <a:endParaRPr lang="es-ES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34B534B-09A8-41F7-A663-981F926BCD7D}"/>
              </a:ext>
            </a:extLst>
          </p:cNvPr>
          <p:cNvCxnSpPr>
            <a:cxnSpLocks/>
          </p:cNvCxnSpPr>
          <p:nvPr/>
        </p:nvCxnSpPr>
        <p:spPr>
          <a:xfrm flipH="1">
            <a:off x="9824789" y="5730057"/>
            <a:ext cx="599278" cy="670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1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615E57-3944-4638-A0B5-6163043B5F8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3885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1.Primeros Pasos como conectarme con una BD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E888BD-C0A4-4D36-8C59-02BB7727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97" y="1332436"/>
            <a:ext cx="5436832" cy="5525564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1921D9D-ABB2-45F9-AB59-211C0325F89C}"/>
              </a:ext>
            </a:extLst>
          </p:cNvPr>
          <p:cNvCxnSpPr>
            <a:cxnSpLocks/>
          </p:cNvCxnSpPr>
          <p:nvPr/>
        </p:nvCxnSpPr>
        <p:spPr>
          <a:xfrm flipH="1" flipV="1">
            <a:off x="7719587" y="2303575"/>
            <a:ext cx="1974829" cy="80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87778EAD-2D57-48EE-A2F1-8FC16B9D213C}"/>
              </a:ext>
            </a:extLst>
          </p:cNvPr>
          <p:cNvSpPr/>
          <p:nvPr/>
        </p:nvSpPr>
        <p:spPr>
          <a:xfrm>
            <a:off x="9294920" y="3125582"/>
            <a:ext cx="17489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derecho en el proyecto</a:t>
            </a:r>
            <a:endParaRPr lang="es-ES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BFACA2-DDB7-4278-AE13-4FDF99D86BE5}"/>
              </a:ext>
            </a:extLst>
          </p:cNvPr>
          <p:cNvCxnSpPr>
            <a:cxnSpLocks/>
          </p:cNvCxnSpPr>
          <p:nvPr/>
        </p:nvCxnSpPr>
        <p:spPr>
          <a:xfrm flipH="1" flipV="1">
            <a:off x="8422404" y="4178983"/>
            <a:ext cx="1209868" cy="66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85DBA8-9E94-40F5-AFA7-7C323607F350}"/>
              </a:ext>
            </a:extLst>
          </p:cNvPr>
          <p:cNvSpPr/>
          <p:nvPr/>
        </p:nvSpPr>
        <p:spPr>
          <a:xfrm>
            <a:off x="9294920" y="4862632"/>
            <a:ext cx="17489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2.Damos </a:t>
            </a:r>
            <a:r>
              <a:rPr lang="es-PE" b="1" dirty="0" err="1"/>
              <a:t>click</a:t>
            </a:r>
            <a:r>
              <a:rPr lang="es-PE" b="1" dirty="0"/>
              <a:t> en ‘</a:t>
            </a:r>
            <a:r>
              <a:rPr lang="es-PE" b="1" dirty="0" err="1"/>
              <a:t>Add</a:t>
            </a:r>
            <a:r>
              <a:rPr lang="es-PE" b="1" dirty="0"/>
              <a:t>’</a:t>
            </a:r>
            <a:endParaRPr lang="es-ES" b="1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F31F745-4F78-4F06-A795-9553522B2046}"/>
              </a:ext>
            </a:extLst>
          </p:cNvPr>
          <p:cNvCxnSpPr>
            <a:cxnSpLocks/>
          </p:cNvCxnSpPr>
          <p:nvPr/>
        </p:nvCxnSpPr>
        <p:spPr>
          <a:xfrm flipV="1">
            <a:off x="2903106" y="4251434"/>
            <a:ext cx="717959" cy="418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06FE890-0417-444E-834E-0EE37E93FF9D}"/>
              </a:ext>
            </a:extLst>
          </p:cNvPr>
          <p:cNvSpPr/>
          <p:nvPr/>
        </p:nvSpPr>
        <p:spPr>
          <a:xfrm>
            <a:off x="1233996" y="4669654"/>
            <a:ext cx="19078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3.Seleccionamos New </a:t>
            </a:r>
            <a:r>
              <a:rPr lang="es-PE" b="1" dirty="0" err="1"/>
              <a:t>Item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462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3C9089-DEFD-45D5-A288-90EC1264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62" y="902426"/>
            <a:ext cx="7759668" cy="536521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2786C9A-61B5-4C94-A52C-F3F3BDAAE33D}"/>
              </a:ext>
            </a:extLst>
          </p:cNvPr>
          <p:cNvCxnSpPr/>
          <p:nvPr/>
        </p:nvCxnSpPr>
        <p:spPr>
          <a:xfrm flipV="1">
            <a:off x="2861055" y="1770189"/>
            <a:ext cx="681135" cy="345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96876BC-1DB9-46F6-AC8F-C92EB0B4EAAE}"/>
              </a:ext>
            </a:extLst>
          </p:cNvPr>
          <p:cNvSpPr/>
          <p:nvPr/>
        </p:nvSpPr>
        <p:spPr>
          <a:xfrm>
            <a:off x="1310526" y="2115421"/>
            <a:ext cx="1891096" cy="7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1.Seleccionamos la opción Data</a:t>
            </a:r>
            <a:endParaRPr lang="es-ES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6FFD749-D5DA-4CDC-A94D-170CD1957FA3}"/>
              </a:ext>
            </a:extLst>
          </p:cNvPr>
          <p:cNvCxnSpPr/>
          <p:nvPr/>
        </p:nvCxnSpPr>
        <p:spPr>
          <a:xfrm flipV="1">
            <a:off x="4318473" y="2896945"/>
            <a:ext cx="681135" cy="345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9D5FB15F-4ACD-424C-A718-9867745EAF6F}"/>
              </a:ext>
            </a:extLst>
          </p:cNvPr>
          <p:cNvSpPr/>
          <p:nvPr/>
        </p:nvSpPr>
        <p:spPr>
          <a:xfrm>
            <a:off x="2596642" y="3242177"/>
            <a:ext cx="1891096" cy="7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2.Seleccionamos la opción </a:t>
            </a:r>
            <a:r>
              <a:rPr lang="es-PE" b="1" dirty="0" err="1"/>
              <a:t>LinQ</a:t>
            </a:r>
            <a:r>
              <a:rPr lang="es-PE" b="1" dirty="0"/>
              <a:t> </a:t>
            </a:r>
            <a:r>
              <a:rPr lang="es-PE" b="1" dirty="0" err="1"/>
              <a:t>to</a:t>
            </a:r>
            <a:r>
              <a:rPr lang="es-PE" b="1" dirty="0"/>
              <a:t> SQL </a:t>
            </a:r>
            <a:r>
              <a:rPr lang="es-PE" b="1" dirty="0" err="1"/>
              <a:t>Classes</a:t>
            </a:r>
            <a:endParaRPr lang="es-ES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E11E502-D293-4CA5-B186-DC9CDFFE12D2}"/>
              </a:ext>
            </a:extLst>
          </p:cNvPr>
          <p:cNvCxnSpPr>
            <a:cxnSpLocks/>
          </p:cNvCxnSpPr>
          <p:nvPr/>
        </p:nvCxnSpPr>
        <p:spPr>
          <a:xfrm flipH="1" flipV="1">
            <a:off x="5133362" y="5744850"/>
            <a:ext cx="574979" cy="210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1E2E2D-79A7-4415-936D-6A39B6014D0A}"/>
              </a:ext>
            </a:extLst>
          </p:cNvPr>
          <p:cNvSpPr/>
          <p:nvPr/>
        </p:nvSpPr>
        <p:spPr>
          <a:xfrm>
            <a:off x="5737145" y="5593186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3.Creamos un nombre</a:t>
            </a:r>
            <a:endParaRPr lang="es-ES" b="1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B89C0A-6559-46C3-9135-458FFE0BE1A1}"/>
              </a:ext>
            </a:extLst>
          </p:cNvPr>
          <p:cNvCxnSpPr>
            <a:cxnSpLocks/>
          </p:cNvCxnSpPr>
          <p:nvPr/>
        </p:nvCxnSpPr>
        <p:spPr>
          <a:xfrm>
            <a:off x="9481351" y="5468645"/>
            <a:ext cx="275209" cy="38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92BFA2-1354-4E16-A261-1975D16BE593}"/>
              </a:ext>
            </a:extLst>
          </p:cNvPr>
          <p:cNvSpPr/>
          <p:nvPr/>
        </p:nvSpPr>
        <p:spPr>
          <a:xfrm>
            <a:off x="8464069" y="4866696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4.Damos </a:t>
            </a:r>
            <a:r>
              <a:rPr lang="es-PE" b="1" dirty="0" err="1"/>
              <a:t>click</a:t>
            </a:r>
            <a:r>
              <a:rPr lang="es-PE" b="1" dirty="0"/>
              <a:t> en </a:t>
            </a:r>
            <a:r>
              <a:rPr lang="es-PE" b="1" dirty="0" err="1"/>
              <a:t>Add</a:t>
            </a:r>
            <a:endParaRPr lang="es-ES" b="1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F1E5836-C41D-4B95-B7BC-B5CEE32084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D386F8B-6D0E-4521-9082-33C765FAA7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7CE1C3B-D0DD-4949-A7A1-D1B918BD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22" y="720062"/>
            <a:ext cx="8296275" cy="5915025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1381054-5637-4977-86EB-51970E68C60E}"/>
              </a:ext>
            </a:extLst>
          </p:cNvPr>
          <p:cNvCxnSpPr>
            <a:cxnSpLocks/>
          </p:cNvCxnSpPr>
          <p:nvPr/>
        </p:nvCxnSpPr>
        <p:spPr>
          <a:xfrm flipH="1" flipV="1">
            <a:off x="3200309" y="1149183"/>
            <a:ext cx="3200491" cy="36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B2AD0A7-BB03-46F9-AF4A-48F33BD11F7D}"/>
              </a:ext>
            </a:extLst>
          </p:cNvPr>
          <p:cNvSpPr/>
          <p:nvPr/>
        </p:nvSpPr>
        <p:spPr>
          <a:xfrm>
            <a:off x="6400800" y="1518082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en View</a:t>
            </a:r>
            <a:endParaRPr lang="es-ES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2DD68CB-C554-4E67-80A3-C61B8E6C836F}"/>
              </a:ext>
            </a:extLst>
          </p:cNvPr>
          <p:cNvSpPr/>
          <p:nvPr/>
        </p:nvSpPr>
        <p:spPr>
          <a:xfrm>
            <a:off x="6473301" y="2696761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 Damos </a:t>
            </a:r>
            <a:r>
              <a:rPr lang="es-PE" b="1" dirty="0" err="1"/>
              <a:t>click</a:t>
            </a:r>
            <a:r>
              <a:rPr lang="es-PE" b="1" dirty="0"/>
              <a:t> en Server </a:t>
            </a:r>
            <a:r>
              <a:rPr lang="es-PE" b="1" dirty="0" err="1"/>
              <a:t>Explored</a:t>
            </a:r>
            <a:endParaRPr lang="es-ES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E148A4F-2B54-4005-8AA1-FE5AB11FF5D8}"/>
              </a:ext>
            </a:extLst>
          </p:cNvPr>
          <p:cNvCxnSpPr>
            <a:cxnSpLocks/>
          </p:cNvCxnSpPr>
          <p:nvPr/>
        </p:nvCxnSpPr>
        <p:spPr>
          <a:xfrm flipH="1" flipV="1">
            <a:off x="5805996" y="2316102"/>
            <a:ext cx="667306" cy="514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B9386-9822-4CAB-A67B-96CC4102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5E314-D63D-46A4-8E98-D52397A6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A06FCC-31EC-4622-AC5F-E501552BC2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0221FB-CE76-45EA-AAD5-9CC36D13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63" y="710016"/>
            <a:ext cx="9206728" cy="5934269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8F3C8B4-8613-4FD2-973B-FEADC091AC3B}"/>
              </a:ext>
            </a:extLst>
          </p:cNvPr>
          <p:cNvCxnSpPr>
            <a:cxnSpLocks/>
          </p:cNvCxnSpPr>
          <p:nvPr/>
        </p:nvCxnSpPr>
        <p:spPr>
          <a:xfrm flipH="1" flipV="1">
            <a:off x="2463282" y="1066800"/>
            <a:ext cx="1847462" cy="696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0379EAB-4131-4FC4-B1CA-F5A0CCA46CE9}"/>
              </a:ext>
            </a:extLst>
          </p:cNvPr>
          <p:cNvSpPr/>
          <p:nvPr/>
        </p:nvSpPr>
        <p:spPr>
          <a:xfrm>
            <a:off x="4301685" y="1735060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en el cilindro.</a:t>
            </a:r>
            <a:endParaRPr lang="es-ES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DAD84D2-E510-4B50-A74F-4661C15BD893}"/>
              </a:ext>
            </a:extLst>
          </p:cNvPr>
          <p:cNvCxnSpPr>
            <a:cxnSpLocks/>
          </p:cNvCxnSpPr>
          <p:nvPr/>
        </p:nvCxnSpPr>
        <p:spPr>
          <a:xfrm flipV="1">
            <a:off x="5865816" y="3677150"/>
            <a:ext cx="1360607" cy="1052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9689EB-3205-4BFF-BA69-41F06B08935D}"/>
              </a:ext>
            </a:extLst>
          </p:cNvPr>
          <p:cNvSpPr/>
          <p:nvPr/>
        </p:nvSpPr>
        <p:spPr>
          <a:xfrm>
            <a:off x="4466531" y="4768276"/>
            <a:ext cx="2449174" cy="1179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 El resultado es que nos aparece una ventana, para poner la </a:t>
            </a:r>
            <a:r>
              <a:rPr lang="es-PE" b="1" dirty="0" err="1"/>
              <a:t>informacion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866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273FA2-2982-4C56-9A29-63C91E6622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EAF819-0BE7-461A-8E3F-39254CA6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663" y="741285"/>
            <a:ext cx="4676775" cy="6086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B5691A-EE14-4130-BB67-9D982D98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487" y="1724025"/>
            <a:ext cx="4991100" cy="340995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1A20AC7-4A1E-400D-B03A-D13E9DB960D4}"/>
              </a:ext>
            </a:extLst>
          </p:cNvPr>
          <p:cNvCxnSpPr>
            <a:cxnSpLocks/>
          </p:cNvCxnSpPr>
          <p:nvPr/>
        </p:nvCxnSpPr>
        <p:spPr>
          <a:xfrm flipH="1" flipV="1">
            <a:off x="4364783" y="2145541"/>
            <a:ext cx="588950" cy="769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E526AF2C-19B9-46F1-9ADC-4C5D01FDED9B}"/>
              </a:ext>
            </a:extLst>
          </p:cNvPr>
          <p:cNvSpPr/>
          <p:nvPr/>
        </p:nvSpPr>
        <p:spPr>
          <a:xfrm>
            <a:off x="4666770" y="2914948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en </a:t>
            </a:r>
            <a:r>
              <a:rPr lang="es-PE" b="1" dirty="0" err="1"/>
              <a:t>change</a:t>
            </a:r>
            <a:endParaRPr lang="es-ES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4FDB763-B26D-4867-8C4A-F9A4B6E40A86}"/>
              </a:ext>
            </a:extLst>
          </p:cNvPr>
          <p:cNvCxnSpPr>
            <a:cxnSpLocks/>
          </p:cNvCxnSpPr>
          <p:nvPr/>
        </p:nvCxnSpPr>
        <p:spPr>
          <a:xfrm flipV="1">
            <a:off x="6473525" y="2914948"/>
            <a:ext cx="665561" cy="1355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EC560E-5842-4C24-AF6B-B6BCF25A035E}"/>
              </a:ext>
            </a:extLst>
          </p:cNvPr>
          <p:cNvSpPr/>
          <p:nvPr/>
        </p:nvSpPr>
        <p:spPr>
          <a:xfrm>
            <a:off x="5038074" y="4362897"/>
            <a:ext cx="1891096" cy="77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2.Seleccionamos Microsoft SQL Server</a:t>
            </a:r>
            <a:endParaRPr lang="es-ES" b="1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2C113D-C275-45D3-B0E5-278D8CD0550E}"/>
              </a:ext>
            </a:extLst>
          </p:cNvPr>
          <p:cNvCxnSpPr>
            <a:cxnSpLocks/>
          </p:cNvCxnSpPr>
          <p:nvPr/>
        </p:nvCxnSpPr>
        <p:spPr>
          <a:xfrm flipV="1">
            <a:off x="9224545" y="4933471"/>
            <a:ext cx="754158" cy="879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856CFBE-A15D-4212-912D-09ED0FD66C43}"/>
              </a:ext>
            </a:extLst>
          </p:cNvPr>
          <p:cNvSpPr/>
          <p:nvPr/>
        </p:nvSpPr>
        <p:spPr>
          <a:xfrm>
            <a:off x="7814297" y="5812971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en OK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55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8FA8A-00F8-4DF8-9B5A-1DA1872B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7547722" cy="643434"/>
          </a:xfrm>
        </p:spPr>
        <p:txBody>
          <a:bodyPr>
            <a:normAutofit fontScale="90000"/>
          </a:bodyPr>
          <a:lstStyle/>
          <a:p>
            <a:r>
              <a:rPr lang="es-PE" dirty="0"/>
              <a:t>Entramos a nuestro SQL Server: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2A8E90-ACC2-4427-90CA-85900686C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6" y="1767901"/>
            <a:ext cx="4410075" cy="36671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C679EA0-20E1-4928-8243-3D45BFB532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1C4B487-BFD5-4B28-AA46-924D7C1EA6EE}"/>
              </a:ext>
            </a:extLst>
          </p:cNvPr>
          <p:cNvCxnSpPr>
            <a:cxnSpLocks/>
          </p:cNvCxnSpPr>
          <p:nvPr/>
        </p:nvCxnSpPr>
        <p:spPr>
          <a:xfrm flipH="1">
            <a:off x="473917" y="1576872"/>
            <a:ext cx="1289568" cy="382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61A1523-407A-41B8-A044-865495BC528F}"/>
              </a:ext>
            </a:extLst>
          </p:cNvPr>
          <p:cNvCxnSpPr>
            <a:cxnSpLocks/>
          </p:cNvCxnSpPr>
          <p:nvPr/>
        </p:nvCxnSpPr>
        <p:spPr>
          <a:xfrm flipH="1" flipV="1">
            <a:off x="2679052" y="2453704"/>
            <a:ext cx="1353223" cy="1214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6C87CA5-5981-4F08-9CA2-0EBCCD951224}"/>
              </a:ext>
            </a:extLst>
          </p:cNvPr>
          <p:cNvSpPr/>
          <p:nvPr/>
        </p:nvSpPr>
        <p:spPr>
          <a:xfrm>
            <a:off x="1763485" y="1263238"/>
            <a:ext cx="1891096" cy="51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en File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6D60141-BA37-4F02-810E-71E2950CD50D}"/>
              </a:ext>
            </a:extLst>
          </p:cNvPr>
          <p:cNvSpPr/>
          <p:nvPr/>
        </p:nvSpPr>
        <p:spPr>
          <a:xfrm>
            <a:off x="3367077" y="3668081"/>
            <a:ext cx="1891096" cy="820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2.Damos </a:t>
            </a:r>
            <a:r>
              <a:rPr lang="es-PE" b="1" dirty="0" err="1"/>
              <a:t>click</a:t>
            </a:r>
            <a:r>
              <a:rPr lang="es-PE" b="1" dirty="0"/>
              <a:t> en </a:t>
            </a:r>
            <a:r>
              <a:rPr lang="es-PE" b="1" dirty="0" err="1"/>
              <a:t>Connect</a:t>
            </a:r>
            <a:r>
              <a:rPr lang="es-PE" b="1" dirty="0"/>
              <a:t> </a:t>
            </a:r>
            <a:r>
              <a:rPr lang="es-PE" b="1" dirty="0" err="1"/>
              <a:t>Object</a:t>
            </a:r>
            <a:r>
              <a:rPr lang="es-PE" b="1" dirty="0"/>
              <a:t> </a:t>
            </a:r>
            <a:r>
              <a:rPr lang="es-PE" b="1" dirty="0" err="1"/>
              <a:t>Explored</a:t>
            </a:r>
            <a:endParaRPr lang="es-ES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56353CC-6B8B-4BDA-9E5A-328A29E8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62" y="2120268"/>
            <a:ext cx="4057650" cy="3095625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2D0926B-94A2-486F-A3ED-8F2EB13107E1}"/>
              </a:ext>
            </a:extLst>
          </p:cNvPr>
          <p:cNvCxnSpPr>
            <a:cxnSpLocks/>
          </p:cNvCxnSpPr>
          <p:nvPr/>
        </p:nvCxnSpPr>
        <p:spPr>
          <a:xfrm>
            <a:off x="6699380" y="2982279"/>
            <a:ext cx="1996751" cy="488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FB89B23-5088-4F6B-8627-6143D5D440E1}"/>
              </a:ext>
            </a:extLst>
          </p:cNvPr>
          <p:cNvSpPr/>
          <p:nvPr/>
        </p:nvSpPr>
        <p:spPr>
          <a:xfrm>
            <a:off x="4841306" y="2543611"/>
            <a:ext cx="1891096" cy="82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</a:t>
            </a:r>
            <a:r>
              <a:rPr lang="es-PE" b="1" dirty="0" smtClean="0"/>
              <a:t>.Copiamos </a:t>
            </a:r>
            <a:r>
              <a:rPr lang="es-PE" b="1" dirty="0"/>
              <a:t>el nombre del servidor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415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1572F4-2140-4EC3-8DE7-1FCEED1F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552450"/>
            <a:ext cx="5419725" cy="63055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107CF5D-9CFB-4673-9C62-17425F6F29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D3A05D1-8174-4701-835F-F59C602E2940}"/>
              </a:ext>
            </a:extLst>
          </p:cNvPr>
          <p:cNvCxnSpPr/>
          <p:nvPr/>
        </p:nvCxnSpPr>
        <p:spPr>
          <a:xfrm>
            <a:off x="2667680" y="2202931"/>
            <a:ext cx="718457" cy="102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827A8AF-C62D-449F-A4ED-B5973119E3C0}"/>
              </a:ext>
            </a:extLst>
          </p:cNvPr>
          <p:cNvCxnSpPr>
            <a:cxnSpLocks/>
          </p:cNvCxnSpPr>
          <p:nvPr/>
        </p:nvCxnSpPr>
        <p:spPr>
          <a:xfrm>
            <a:off x="2787588" y="4552434"/>
            <a:ext cx="1079423" cy="204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26CD7C0-0F19-4BAE-8192-59699DC4BAFB}"/>
              </a:ext>
            </a:extLst>
          </p:cNvPr>
          <p:cNvSpPr/>
          <p:nvPr/>
        </p:nvSpPr>
        <p:spPr>
          <a:xfrm>
            <a:off x="1065320" y="1895421"/>
            <a:ext cx="1602360" cy="109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1.Copiamos el nombre del servidor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3897FB-B5E9-4B32-BA30-2CB1CF5150D5}"/>
              </a:ext>
            </a:extLst>
          </p:cNvPr>
          <p:cNvSpPr/>
          <p:nvPr/>
        </p:nvSpPr>
        <p:spPr>
          <a:xfrm>
            <a:off x="9101090" y="4382649"/>
            <a:ext cx="1871709" cy="109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2.Desplegamos el nombre de las bases de datos</a:t>
            </a:r>
            <a:endParaRPr lang="es-ES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3F9D66-C7C9-4F03-BB70-23FC234AC1F6}"/>
              </a:ext>
            </a:extLst>
          </p:cNvPr>
          <p:cNvSpPr/>
          <p:nvPr/>
        </p:nvSpPr>
        <p:spPr>
          <a:xfrm>
            <a:off x="915880" y="3865065"/>
            <a:ext cx="1751800" cy="1234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 Seleccionamos el nombre de la base de datos</a:t>
            </a:r>
            <a:endParaRPr lang="es-ES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D06957-5B98-47BF-9857-5F130319EF67}"/>
              </a:ext>
            </a:extLst>
          </p:cNvPr>
          <p:cNvSpPr/>
          <p:nvPr/>
        </p:nvSpPr>
        <p:spPr>
          <a:xfrm>
            <a:off x="9021192" y="5691332"/>
            <a:ext cx="1602360" cy="109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2.Damos </a:t>
            </a:r>
            <a:r>
              <a:rPr lang="es-PE" b="1" dirty="0" err="1"/>
              <a:t>click</a:t>
            </a:r>
            <a:r>
              <a:rPr lang="es-PE" b="1" dirty="0"/>
              <a:t> en OK para aceptar</a:t>
            </a:r>
            <a:endParaRPr lang="es-ES" b="1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3C9A18E-A479-4E67-A13A-8153460B8218}"/>
              </a:ext>
            </a:extLst>
          </p:cNvPr>
          <p:cNvCxnSpPr>
            <a:cxnSpLocks/>
          </p:cNvCxnSpPr>
          <p:nvPr/>
        </p:nvCxnSpPr>
        <p:spPr>
          <a:xfrm flipH="1" flipV="1">
            <a:off x="8495930" y="4551271"/>
            <a:ext cx="605161" cy="493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7B4437D-1811-415A-976A-7D2F68D5DFD8}"/>
              </a:ext>
            </a:extLst>
          </p:cNvPr>
          <p:cNvCxnSpPr>
            <a:cxnSpLocks/>
          </p:cNvCxnSpPr>
          <p:nvPr/>
        </p:nvCxnSpPr>
        <p:spPr>
          <a:xfrm flipH="1">
            <a:off x="7776839" y="5938214"/>
            <a:ext cx="1208057" cy="367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8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9C6741C-4DA4-4C3B-B950-4AE989DCFFE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9941BC1-E32D-43EB-8F54-04338FC0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69" y="1599967"/>
            <a:ext cx="6267450" cy="3533775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585E2F-C2D1-41C0-B637-FA83DC573E26}"/>
              </a:ext>
            </a:extLst>
          </p:cNvPr>
          <p:cNvCxnSpPr>
            <a:cxnSpLocks/>
          </p:cNvCxnSpPr>
          <p:nvPr/>
        </p:nvCxnSpPr>
        <p:spPr>
          <a:xfrm flipH="1" flipV="1">
            <a:off x="4296792" y="2640184"/>
            <a:ext cx="2370756" cy="673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A7F7FB0-57DA-47A6-A6E0-0BEBABC1E453}"/>
              </a:ext>
            </a:extLst>
          </p:cNvPr>
          <p:cNvCxnSpPr>
            <a:cxnSpLocks/>
          </p:cNvCxnSpPr>
          <p:nvPr/>
        </p:nvCxnSpPr>
        <p:spPr>
          <a:xfrm flipH="1" flipV="1">
            <a:off x="4232911" y="2968635"/>
            <a:ext cx="2230425" cy="1340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FA0046-4CDF-4FF4-B29A-09D5CB8F37FC}"/>
              </a:ext>
            </a:extLst>
          </p:cNvPr>
          <p:cNvSpPr/>
          <p:nvPr/>
        </p:nvSpPr>
        <p:spPr>
          <a:xfrm>
            <a:off x="6693898" y="3198179"/>
            <a:ext cx="1771639" cy="8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1.Desplegamos nuestra base de datos</a:t>
            </a:r>
            <a:endParaRPr lang="es-ES" b="1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54E3FBA-6B2D-4DC9-B061-EC552FEF597A}"/>
              </a:ext>
            </a:extLst>
          </p:cNvPr>
          <p:cNvSpPr/>
          <p:nvPr/>
        </p:nvSpPr>
        <p:spPr>
          <a:xfrm>
            <a:off x="6463336" y="4309449"/>
            <a:ext cx="1771639" cy="82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Aquí podemos ver que no tenemos tablas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208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55" y="792614"/>
            <a:ext cx="8657225" cy="5815013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A7F7FB0-57DA-47A6-A6E0-0BEBABC1E453}"/>
              </a:ext>
            </a:extLst>
          </p:cNvPr>
          <p:cNvCxnSpPr>
            <a:cxnSpLocks/>
          </p:cNvCxnSpPr>
          <p:nvPr/>
        </p:nvCxnSpPr>
        <p:spPr>
          <a:xfrm flipV="1">
            <a:off x="2022192" y="2275114"/>
            <a:ext cx="1056063" cy="815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068567" y="3090521"/>
            <a:ext cx="1907251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1.Arrastramos la tabla al explorador</a:t>
            </a:r>
            <a:endParaRPr lang="es-PE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A7F7FB0-57DA-47A6-A6E0-0BEBABC1E453}"/>
              </a:ext>
            </a:extLst>
          </p:cNvPr>
          <p:cNvCxnSpPr>
            <a:cxnSpLocks/>
          </p:cNvCxnSpPr>
          <p:nvPr/>
        </p:nvCxnSpPr>
        <p:spPr>
          <a:xfrm>
            <a:off x="5039937" y="2274681"/>
            <a:ext cx="925434" cy="815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070627" y="2471057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2.Soltamos la tabla al explorador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516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769591-18BC-4304-B7F3-37A4E6FAF71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3885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1.Primeros Pasos como conectarme con una BD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581670-2C55-424D-B0EE-98D1B77F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558216-7DA8-4015-BD29-317FCD25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2224086"/>
            <a:ext cx="11458575" cy="401002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708400B-4306-4680-B3D6-163D9A39A657}"/>
              </a:ext>
            </a:extLst>
          </p:cNvPr>
          <p:cNvCxnSpPr>
            <a:cxnSpLocks/>
          </p:cNvCxnSpPr>
          <p:nvPr/>
        </p:nvCxnSpPr>
        <p:spPr>
          <a:xfrm flipV="1">
            <a:off x="6384524" y="5607698"/>
            <a:ext cx="1369215" cy="645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639842F-9FCC-426D-AC12-4DE459974C2F}"/>
              </a:ext>
            </a:extLst>
          </p:cNvPr>
          <p:cNvSpPr/>
          <p:nvPr/>
        </p:nvSpPr>
        <p:spPr>
          <a:xfrm>
            <a:off x="4646359" y="6121977"/>
            <a:ext cx="2322236" cy="7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Damos </a:t>
            </a:r>
            <a:r>
              <a:rPr lang="es-PE" b="1" dirty="0" err="1"/>
              <a:t>click</a:t>
            </a:r>
            <a:r>
              <a:rPr lang="es-PE" b="1" dirty="0"/>
              <a:t> en </a:t>
            </a:r>
            <a:r>
              <a:rPr lang="es-PE" b="1" dirty="0" err="1"/>
              <a:t>connect</a:t>
            </a:r>
            <a:r>
              <a:rPr lang="es-PE" b="1" dirty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342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2" y="1432613"/>
            <a:ext cx="7019925" cy="486727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A7F7FB0-57DA-47A6-A6E0-0BEBABC1E453}"/>
              </a:ext>
            </a:extLst>
          </p:cNvPr>
          <p:cNvCxnSpPr>
            <a:cxnSpLocks/>
          </p:cNvCxnSpPr>
          <p:nvPr/>
        </p:nvCxnSpPr>
        <p:spPr>
          <a:xfrm flipH="1">
            <a:off x="8152143" y="3278458"/>
            <a:ext cx="669118" cy="587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8821261" y="2746317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Asi</a:t>
            </a:r>
            <a:r>
              <a:rPr lang="es-PE" b="1" dirty="0" smtClean="0"/>
              <a:t> debería de quedar 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8650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81" y="643433"/>
            <a:ext cx="6067735" cy="6074907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3200400" y="815839"/>
            <a:ext cx="1915886" cy="471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2971800" y="4875624"/>
            <a:ext cx="2144486" cy="393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293149" y="1151245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1.Damos </a:t>
            </a:r>
            <a:r>
              <a:rPr lang="es-PE" b="1" dirty="0" err="1" smtClean="0"/>
              <a:t>click</a:t>
            </a:r>
            <a:r>
              <a:rPr lang="es-PE" b="1" dirty="0" smtClean="0"/>
              <a:t> en la opción ‘Ver’</a:t>
            </a:r>
            <a:endParaRPr lang="es-PE" b="1" dirty="0"/>
          </a:p>
        </p:txBody>
      </p:sp>
      <p:sp>
        <p:nvSpPr>
          <p:cNvPr id="12" name="Rectángulo 11"/>
          <p:cNvSpPr/>
          <p:nvPr/>
        </p:nvSpPr>
        <p:spPr>
          <a:xfrm>
            <a:off x="1064549" y="4917002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2. Seleccionamos la opción cuadro de herramientas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4968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1443851"/>
            <a:ext cx="9764485" cy="481380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458686" y="2252166"/>
            <a:ext cx="478971" cy="839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2939143" y="4015651"/>
            <a:ext cx="478971" cy="839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9002486" y="2752909"/>
            <a:ext cx="1589314" cy="752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214113" y="3074976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1.Seleccionamos el control </a:t>
            </a:r>
            <a:r>
              <a:rPr lang="es-PE" b="1" dirty="0" err="1" smtClean="0"/>
              <a:t>DataGridView</a:t>
            </a:r>
            <a:endParaRPr lang="es-PE" b="1" dirty="0"/>
          </a:p>
        </p:txBody>
      </p:sp>
      <p:sp>
        <p:nvSpPr>
          <p:cNvPr id="17" name="Rectángulo 16"/>
          <p:cNvSpPr/>
          <p:nvPr/>
        </p:nvSpPr>
        <p:spPr>
          <a:xfrm>
            <a:off x="1510863" y="4869862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2.Arrastramos al formulario</a:t>
            </a:r>
            <a:endParaRPr lang="es-PE" b="1" dirty="0"/>
          </a:p>
        </p:txBody>
      </p:sp>
      <p:sp>
        <p:nvSpPr>
          <p:cNvPr id="18" name="Rectángulo 17"/>
          <p:cNvSpPr/>
          <p:nvPr/>
        </p:nvSpPr>
        <p:spPr>
          <a:xfrm>
            <a:off x="7683063" y="3505199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3. Le colocamos un ‘</a:t>
            </a:r>
            <a:r>
              <a:rPr lang="es-PE" b="1" dirty="0" err="1" smtClean="0"/>
              <a:t>Name</a:t>
            </a:r>
            <a:r>
              <a:rPr lang="es-PE" b="1" dirty="0" smtClean="0"/>
              <a:t>’ al formulario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543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66" y="1349827"/>
            <a:ext cx="9286725" cy="478971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7663543" y="1251857"/>
            <a:ext cx="1338943" cy="1970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4709913" y="805305"/>
            <a:ext cx="3476144" cy="39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1.Desplegamos el archivo </a:t>
            </a:r>
            <a:r>
              <a:rPr lang="es-PE" b="1" dirty="0" err="1" smtClean="0"/>
              <a:t>dbml</a:t>
            </a:r>
            <a:r>
              <a:rPr lang="es-PE" b="1" dirty="0" smtClean="0"/>
              <a:t> </a:t>
            </a:r>
            <a:endParaRPr lang="es-PE" b="1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9111344" y="3744684"/>
            <a:ext cx="195943" cy="926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8430986" y="4671146"/>
            <a:ext cx="2813957" cy="60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2.Damos doble </a:t>
            </a:r>
            <a:r>
              <a:rPr lang="es-PE" b="1" dirty="0" err="1" smtClean="0"/>
              <a:t>click</a:t>
            </a:r>
            <a:r>
              <a:rPr lang="es-PE" b="1" dirty="0" smtClean="0"/>
              <a:t> en </a:t>
            </a:r>
            <a:r>
              <a:rPr lang="es-PE" b="1" dirty="0" err="1" smtClean="0"/>
              <a:t>Prueba.designer.cs</a:t>
            </a:r>
            <a:endParaRPr lang="es-PE" b="1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129666" y="4114801"/>
            <a:ext cx="1375535" cy="477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508028" y="3222171"/>
            <a:ext cx="1621638" cy="84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3. Esa es el nombre que tendrá la clase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2732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943" y="810985"/>
            <a:ext cx="5175442" cy="3124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2508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2</a:t>
            </a:r>
            <a:r>
              <a:rPr lang="es-PE" sz="3600" b="1" dirty="0" smtClean="0">
                <a:solidFill>
                  <a:schemeClr val="bg1"/>
                </a:solidFill>
              </a:rPr>
              <a:t>.Como Listar </a:t>
            </a:r>
            <a:r>
              <a:rPr lang="es-PE" sz="3600" b="1" dirty="0" err="1" smtClean="0">
                <a:solidFill>
                  <a:schemeClr val="bg1"/>
                </a:solidFill>
              </a:rPr>
              <a:t>Informacion</a:t>
            </a:r>
            <a:r>
              <a:rPr lang="es-PE" sz="3600" b="1" dirty="0" smtClean="0">
                <a:solidFill>
                  <a:schemeClr val="bg1"/>
                </a:solidFill>
              </a:rPr>
              <a:t>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950029" y="1208314"/>
            <a:ext cx="1055914" cy="1164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389770" y="2373085"/>
            <a:ext cx="1907251" cy="86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1.Damos doble </a:t>
            </a:r>
            <a:r>
              <a:rPr lang="es-PE" dirty="0" err="1" smtClean="0"/>
              <a:t>click</a:t>
            </a:r>
            <a:r>
              <a:rPr lang="es-PE" dirty="0" smtClean="0"/>
              <a:t> en la parte superior.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49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2508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999003" y="1623749"/>
            <a:ext cx="2082687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1.Instanciamos el nombre de la clase , que obtuvimos en el archivo </a:t>
            </a:r>
            <a:r>
              <a:rPr lang="es-PE" dirty="0" err="1" smtClean="0"/>
              <a:t>prueba.designer.cs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92" y="618353"/>
            <a:ext cx="6512223" cy="3844565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 flipH="1">
            <a:off x="8686800" y="2360420"/>
            <a:ext cx="1312202" cy="71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 flipV="1">
            <a:off x="7826828" y="3710250"/>
            <a:ext cx="2206284" cy="11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9999002" y="3319829"/>
            <a:ext cx="2082687" cy="87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2.Asignamos </a:t>
            </a:r>
            <a:r>
              <a:rPr lang="es-PE" dirty="0" err="1" smtClean="0"/>
              <a:t>defrente</a:t>
            </a:r>
            <a:r>
              <a:rPr lang="es-PE" dirty="0" smtClean="0"/>
              <a:t> a un </a:t>
            </a:r>
            <a:r>
              <a:rPr lang="es-PE" dirty="0" err="1" smtClean="0"/>
              <a:t>DataSource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9629222" y="5328806"/>
            <a:ext cx="2082687" cy="87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3.Automatico , sale la lista de empleados</a:t>
            </a:r>
            <a:endParaRPr lang="es-PE" dirty="0"/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2508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2</a:t>
            </a:r>
            <a:r>
              <a:rPr lang="es-PE" sz="3600" b="1" dirty="0" smtClean="0">
                <a:solidFill>
                  <a:schemeClr val="bg1"/>
                </a:solidFill>
              </a:rPr>
              <a:t>.Como Listar </a:t>
            </a:r>
            <a:r>
              <a:rPr lang="es-PE" sz="3600" b="1" dirty="0" err="1" smtClean="0">
                <a:solidFill>
                  <a:schemeClr val="bg1"/>
                </a:solidFill>
              </a:rPr>
              <a:t>Informacion</a:t>
            </a:r>
            <a:r>
              <a:rPr lang="es-PE" sz="3600" b="1" dirty="0" smtClean="0">
                <a:solidFill>
                  <a:schemeClr val="bg1"/>
                </a:solidFill>
              </a:rPr>
              <a:t>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92" y="4581470"/>
            <a:ext cx="6315075" cy="2143125"/>
          </a:xfrm>
          <a:prstGeom prst="rect">
            <a:avLst/>
          </a:prstGeom>
        </p:spPr>
      </p:pic>
      <p:cxnSp>
        <p:nvCxnSpPr>
          <p:cNvPr id="34" name="Conector recto de flecha 33"/>
          <p:cNvCxnSpPr/>
          <p:nvPr/>
        </p:nvCxnSpPr>
        <p:spPr>
          <a:xfrm flipH="1" flipV="1">
            <a:off x="7666108" y="5539578"/>
            <a:ext cx="1963114" cy="11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25080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86828" y="3496034"/>
            <a:ext cx="2082687" cy="103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1.Ponemos como una variable global no definirlo a cada rato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71" y="1150369"/>
            <a:ext cx="7181850" cy="4914900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 flipH="1" flipV="1">
            <a:off x="8005780" y="3607820"/>
            <a:ext cx="1540991" cy="147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 flipV="1">
            <a:off x="4587665" y="4335563"/>
            <a:ext cx="2531403" cy="19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3564597" y="2334190"/>
            <a:ext cx="2531403" cy="19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317510" y="4011581"/>
            <a:ext cx="2082687" cy="103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  <a:r>
              <a:rPr lang="es-PE" dirty="0" smtClean="0"/>
              <a:t>.Creamos un método Listar para reutilizarlo</a:t>
            </a:r>
            <a:endParaRPr lang="es-PE" dirty="0"/>
          </a:p>
        </p:txBody>
      </p:sp>
      <p:sp>
        <p:nvSpPr>
          <p:cNvPr id="17" name="Rectángulo 16"/>
          <p:cNvSpPr/>
          <p:nvPr/>
        </p:nvSpPr>
        <p:spPr>
          <a:xfrm>
            <a:off x="6119939" y="2227419"/>
            <a:ext cx="2082687" cy="103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3. El método listar lo llamamos en el Load</a:t>
            </a:r>
            <a:endParaRPr lang="es-PE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2</a:t>
            </a:r>
            <a:r>
              <a:rPr lang="es-PE" sz="3600" b="1" dirty="0" smtClean="0">
                <a:solidFill>
                  <a:schemeClr val="bg1"/>
                </a:solidFill>
              </a:rPr>
              <a:t>.Como Listar Información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4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611845"/>
            <a:ext cx="10018713" cy="134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Realizar un listado de los empleados solo con 3 campos , uno de ellos es el nombre completo de la persona , el otro es la edad de la persona y el ultimo es la edad que tendrá dentro de 10 años (edad+10).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2</a:t>
            </a:r>
            <a:r>
              <a:rPr lang="es-PE" sz="3600" b="1" dirty="0" smtClean="0">
                <a:solidFill>
                  <a:schemeClr val="bg1"/>
                </a:solidFill>
              </a:rPr>
              <a:t>.1 Como Listar Información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5"/>
            <a:ext cx="11880507" cy="48074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4750420"/>
            <a:ext cx="10302528" cy="20096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3198"/>
            <a:ext cx="11786838" cy="20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250" y="2151021"/>
            <a:ext cx="7362825" cy="47148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3</a:t>
            </a:r>
            <a:r>
              <a:rPr lang="es-PE" sz="3600" b="1" dirty="0" smtClean="0">
                <a:solidFill>
                  <a:schemeClr val="bg1"/>
                </a:solidFill>
              </a:rPr>
              <a:t>.Como filtrar Información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8052399" y="2008554"/>
            <a:ext cx="1341694" cy="367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4913342" y="2056777"/>
            <a:ext cx="93132" cy="319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718186" y="2537803"/>
            <a:ext cx="775291" cy="35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232369" y="2958045"/>
            <a:ext cx="1485817" cy="167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 Se jala un </a:t>
            </a:r>
            <a:r>
              <a:rPr lang="es-PE" dirty="0" err="1" smtClean="0"/>
              <a:t>label</a:t>
            </a:r>
            <a:r>
              <a:rPr lang="es-PE" dirty="0" smtClean="0"/>
              <a:t> y se pone como propiedad Text ‘Nombre’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3192234" y="751544"/>
            <a:ext cx="2203667" cy="130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2. Se jala un </a:t>
            </a:r>
            <a:r>
              <a:rPr lang="es-PE" dirty="0" err="1" smtClean="0"/>
              <a:t>textbox</a:t>
            </a:r>
            <a:r>
              <a:rPr lang="es-PE" dirty="0" smtClean="0"/>
              <a:t> del cuadro de herramientas y se pone en la propiedad </a:t>
            </a:r>
            <a:r>
              <a:rPr lang="es-PE" dirty="0" err="1" smtClean="0"/>
              <a:t>name</a:t>
            </a:r>
            <a:r>
              <a:rPr lang="es-PE" dirty="0" smtClean="0"/>
              <a:t> ‘</a:t>
            </a:r>
            <a:r>
              <a:rPr lang="es-PE" dirty="0" err="1" smtClean="0"/>
              <a:t>txtnombre</a:t>
            </a:r>
            <a:r>
              <a:rPr lang="es-PE" dirty="0" smtClean="0"/>
              <a:t>’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9480061" y="698314"/>
            <a:ext cx="2557865" cy="181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  <a:r>
              <a:rPr lang="es-PE" dirty="0" smtClean="0"/>
              <a:t>. Se jala un </a:t>
            </a:r>
            <a:r>
              <a:rPr lang="es-PE" dirty="0" err="1" smtClean="0"/>
              <a:t>Button</a:t>
            </a:r>
            <a:r>
              <a:rPr lang="es-PE" dirty="0" smtClean="0"/>
              <a:t> del cuadro de herramientas y se pone en la propiedad </a:t>
            </a:r>
            <a:r>
              <a:rPr lang="es-PE" dirty="0" err="1" smtClean="0"/>
              <a:t>name</a:t>
            </a:r>
            <a:r>
              <a:rPr lang="es-PE" dirty="0" smtClean="0"/>
              <a:t> ‘</a:t>
            </a:r>
            <a:r>
              <a:rPr lang="es-PE" dirty="0" err="1" smtClean="0"/>
              <a:t>btnBuscar</a:t>
            </a:r>
            <a:r>
              <a:rPr lang="es-PE" dirty="0" smtClean="0"/>
              <a:t>’ , en la propiedad Text se pone ‘Buscar’</a:t>
            </a:r>
            <a:endParaRPr lang="es-PE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69" y="1324685"/>
            <a:ext cx="1527786" cy="1533551"/>
          </a:xfrm>
          <a:prstGeom prst="rect">
            <a:avLst/>
          </a:prstGeom>
        </p:spPr>
      </p:pic>
      <p:cxnSp>
        <p:nvCxnSpPr>
          <p:cNvPr id="23" name="Conector recto de flecha 22"/>
          <p:cNvCxnSpPr/>
          <p:nvPr/>
        </p:nvCxnSpPr>
        <p:spPr>
          <a:xfrm>
            <a:off x="2625969" y="2008554"/>
            <a:ext cx="794492" cy="288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536" y="627393"/>
            <a:ext cx="1379294" cy="1437158"/>
          </a:xfrm>
          <a:prstGeom prst="rect">
            <a:avLst/>
          </a:prstGeom>
        </p:spPr>
      </p:pic>
      <p:cxnSp>
        <p:nvCxnSpPr>
          <p:cNvPr id="30" name="Conector recto de flecha 29"/>
          <p:cNvCxnSpPr/>
          <p:nvPr/>
        </p:nvCxnSpPr>
        <p:spPr>
          <a:xfrm flipH="1">
            <a:off x="5934833" y="2064079"/>
            <a:ext cx="344077" cy="312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9408" y="2714916"/>
            <a:ext cx="1960478" cy="2169699"/>
          </a:xfrm>
          <a:prstGeom prst="rect">
            <a:avLst/>
          </a:prstGeom>
        </p:spPr>
      </p:pic>
      <p:cxnSp>
        <p:nvCxnSpPr>
          <p:cNvPr id="34" name="Conector recto de flecha 33"/>
          <p:cNvCxnSpPr/>
          <p:nvPr/>
        </p:nvCxnSpPr>
        <p:spPr>
          <a:xfrm flipH="1" flipV="1">
            <a:off x="8088727" y="2537803"/>
            <a:ext cx="1792681" cy="177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3</a:t>
            </a:r>
            <a:r>
              <a:rPr lang="es-PE" sz="3600" b="1" dirty="0" smtClean="0">
                <a:solidFill>
                  <a:schemeClr val="bg1"/>
                </a:solidFill>
              </a:rPr>
              <a:t>.Como filtrar Información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4094195"/>
            <a:ext cx="7991475" cy="2362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611844"/>
            <a:ext cx="7901967" cy="3253751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 flipV="1">
            <a:off x="8134091" y="1439197"/>
            <a:ext cx="1549171" cy="905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9475785" y="2335211"/>
            <a:ext cx="2354893" cy="76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 Se da doble </a:t>
            </a:r>
            <a:r>
              <a:rPr lang="es-PE" dirty="0" err="1" smtClean="0"/>
              <a:t>click</a:t>
            </a:r>
            <a:r>
              <a:rPr lang="es-PE" dirty="0" smtClean="0"/>
              <a:t> en el </a:t>
            </a:r>
            <a:r>
              <a:rPr lang="es-PE" dirty="0" err="1" smtClean="0"/>
              <a:t>boton</a:t>
            </a:r>
            <a:r>
              <a:rPr lang="es-PE" dirty="0" smtClean="0"/>
              <a:t> ‘Buscar’</a:t>
            </a:r>
            <a:endParaRPr lang="es-PE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4990124" y="1530545"/>
            <a:ext cx="2973753" cy="3666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282092" y="2361424"/>
            <a:ext cx="2354893" cy="76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2. Se obtiene el valor del caja de texto , con la propiedad ‘Text’</a:t>
            </a:r>
            <a:endParaRPr lang="es-PE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5702415" y="5550977"/>
            <a:ext cx="2089523" cy="263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962815" y="5441867"/>
            <a:ext cx="2408200" cy="55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3. Elaboramos la consulta </a:t>
            </a:r>
            <a:r>
              <a:rPr lang="es-PE" dirty="0" err="1" smtClean="0"/>
              <a:t>LinQ</a:t>
            </a:r>
            <a:endParaRPr lang="es-PE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6424770" y="6070523"/>
            <a:ext cx="2089523" cy="263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8576322" y="6180128"/>
            <a:ext cx="3254355" cy="55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  <a:r>
              <a:rPr lang="es-PE" dirty="0" smtClean="0"/>
              <a:t>. Asignamos , la lista a la grilla con la propiedad ‘</a:t>
            </a:r>
            <a:r>
              <a:rPr lang="es-PE" dirty="0" err="1" smtClean="0"/>
              <a:t>DataSource</a:t>
            </a:r>
            <a:r>
              <a:rPr lang="es-PE" dirty="0" smtClean="0"/>
              <a:t>’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8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A1E6DA5-18FE-4AEB-A760-372FEE40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410" y="1876424"/>
            <a:ext cx="6886575" cy="470535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D71E67A-0107-4BDA-83FD-CE59B79136A0}"/>
              </a:ext>
            </a:extLst>
          </p:cNvPr>
          <p:cNvCxnSpPr/>
          <p:nvPr/>
        </p:nvCxnSpPr>
        <p:spPr>
          <a:xfrm>
            <a:off x="3135086" y="3041780"/>
            <a:ext cx="830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A51180B-8925-4497-BCEB-FD9CC9A1176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2" y="3160450"/>
            <a:ext cx="558829" cy="44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6413D5A-3CAA-4F8B-8070-5506C3770B68}"/>
              </a:ext>
            </a:extLst>
          </p:cNvPr>
          <p:cNvSpPr/>
          <p:nvPr/>
        </p:nvSpPr>
        <p:spPr>
          <a:xfrm>
            <a:off x="533400" y="2868311"/>
            <a:ext cx="2601686" cy="7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</a:t>
            </a:r>
            <a:r>
              <a:rPr lang="es-PE" b="1" dirty="0" err="1"/>
              <a:t>click</a:t>
            </a:r>
            <a:r>
              <a:rPr lang="es-PE" b="1" dirty="0"/>
              <a:t> derecho en </a:t>
            </a:r>
            <a:r>
              <a:rPr lang="es-PE" b="1" dirty="0" err="1"/>
              <a:t>Database</a:t>
            </a:r>
            <a:endParaRPr lang="es-ES" b="1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7752F4B-7B53-4BBF-AE6E-BEDBE0CF9D0D}"/>
              </a:ext>
            </a:extLst>
          </p:cNvPr>
          <p:cNvSpPr/>
          <p:nvPr/>
        </p:nvSpPr>
        <p:spPr>
          <a:xfrm>
            <a:off x="6654831" y="3604334"/>
            <a:ext cx="2598026" cy="7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2.Seleccionamos la opción New </a:t>
            </a:r>
            <a:r>
              <a:rPr lang="es-PE" b="1" dirty="0" err="1"/>
              <a:t>Database</a:t>
            </a:r>
            <a:endParaRPr lang="es-ES" b="1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5A1F6C2-981A-4C36-B7F2-0D1712370C9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3885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1.Primeros Pasos como conectarme con una BD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3</a:t>
            </a:r>
            <a:r>
              <a:rPr lang="es-PE" sz="3600" b="1" dirty="0" smtClean="0">
                <a:solidFill>
                  <a:schemeClr val="bg1"/>
                </a:solidFill>
              </a:rPr>
              <a:t>.Como filtrar Información de una base de 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98" y="803031"/>
            <a:ext cx="7715250" cy="4824046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 flipV="1">
            <a:off x="7962816" y="1764323"/>
            <a:ext cx="1997854" cy="1862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960670" y="3449269"/>
            <a:ext cx="2088102" cy="2177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 </a:t>
            </a:r>
            <a:r>
              <a:rPr lang="es-PE" dirty="0"/>
              <a:t>Se jala un </a:t>
            </a:r>
            <a:r>
              <a:rPr lang="es-PE" dirty="0" err="1"/>
              <a:t>Button</a:t>
            </a:r>
            <a:r>
              <a:rPr lang="es-PE" dirty="0"/>
              <a:t> del cuadro de herramientas y se pone en la propiedad </a:t>
            </a:r>
            <a:r>
              <a:rPr lang="es-PE" dirty="0" err="1"/>
              <a:t>name</a:t>
            </a:r>
            <a:r>
              <a:rPr lang="es-PE" dirty="0"/>
              <a:t> ‘</a:t>
            </a:r>
            <a:r>
              <a:rPr lang="es-PE" dirty="0" err="1" smtClean="0"/>
              <a:t>btnLimpiar</a:t>
            </a:r>
            <a:r>
              <a:rPr lang="es-PE" dirty="0" smtClean="0"/>
              <a:t>’ </a:t>
            </a:r>
            <a:r>
              <a:rPr lang="es-PE" dirty="0"/>
              <a:t>, en la propiedad Text se pone </a:t>
            </a:r>
            <a:r>
              <a:rPr lang="es-PE" dirty="0" smtClean="0"/>
              <a:t>‘Limpiar’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670" y="604195"/>
            <a:ext cx="2088102" cy="2310943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8" idx="1"/>
          </p:cNvCxnSpPr>
          <p:nvPr/>
        </p:nvCxnSpPr>
        <p:spPr>
          <a:xfrm flipH="1" flipV="1">
            <a:off x="8661682" y="1293695"/>
            <a:ext cx="1298988" cy="465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76" y="5621570"/>
            <a:ext cx="6778748" cy="1229596"/>
          </a:xfrm>
          <a:prstGeom prst="rect">
            <a:avLst/>
          </a:prstGeom>
        </p:spPr>
      </p:pic>
      <p:cxnSp>
        <p:nvCxnSpPr>
          <p:cNvPr id="16" name="Conector recto de flecha 15"/>
          <p:cNvCxnSpPr/>
          <p:nvPr/>
        </p:nvCxnSpPr>
        <p:spPr>
          <a:xfrm flipH="1">
            <a:off x="3515251" y="6361723"/>
            <a:ext cx="1416257" cy="101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5043506" y="6170173"/>
            <a:ext cx="3170153" cy="45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2. Llamamos a nuestro método listar y lo instanciamos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587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826" y="1244600"/>
            <a:ext cx="10431281" cy="510274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4</a:t>
            </a:r>
            <a:r>
              <a:rPr lang="es-PE" sz="3600" b="1" dirty="0" smtClean="0">
                <a:solidFill>
                  <a:schemeClr val="bg1"/>
                </a:solidFill>
              </a:rPr>
              <a:t>.Como filtrar Información de una base de datos sensitiva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7510585" y="1656862"/>
            <a:ext cx="994790" cy="465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4161693" y="3192586"/>
            <a:ext cx="994790" cy="465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1205826" y="5087815"/>
            <a:ext cx="664287" cy="379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980984" y="1150203"/>
            <a:ext cx="2529602" cy="1038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 Damos </a:t>
            </a:r>
            <a:r>
              <a:rPr lang="es-PE" dirty="0" err="1" smtClean="0"/>
              <a:t>click</a:t>
            </a:r>
            <a:r>
              <a:rPr lang="es-PE" dirty="0" smtClean="0"/>
              <a:t> en el proyecto </a:t>
            </a:r>
            <a:r>
              <a:rPr lang="es-PE" dirty="0" err="1" smtClean="0"/>
              <a:t>MyPrimeraConexion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2061938" y="2154481"/>
            <a:ext cx="2529602" cy="1038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2. Damos </a:t>
            </a:r>
            <a:r>
              <a:rPr lang="es-PE" dirty="0" err="1" smtClean="0"/>
              <a:t>click</a:t>
            </a:r>
            <a:r>
              <a:rPr lang="es-PE" dirty="0" smtClean="0"/>
              <a:t> en la opción Agregar.</a:t>
            </a:r>
            <a:endParaRPr lang="es-PE" dirty="0"/>
          </a:p>
        </p:txBody>
      </p:sp>
      <p:sp>
        <p:nvSpPr>
          <p:cNvPr id="13" name="Rectángulo 12"/>
          <p:cNvSpPr/>
          <p:nvPr/>
        </p:nvSpPr>
        <p:spPr>
          <a:xfrm>
            <a:off x="0" y="4337538"/>
            <a:ext cx="1870113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3. Damos </a:t>
            </a:r>
            <a:r>
              <a:rPr lang="es-PE" dirty="0" err="1" smtClean="0"/>
              <a:t>click</a:t>
            </a:r>
            <a:r>
              <a:rPr lang="es-PE" dirty="0" smtClean="0"/>
              <a:t> en Windows </a:t>
            </a:r>
            <a:r>
              <a:rPr lang="es-PE" dirty="0" err="1" smtClean="0"/>
              <a:t>form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72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744782"/>
            <a:ext cx="10063261" cy="559349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4</a:t>
            </a:r>
            <a:r>
              <a:rPr lang="es-PE" sz="3600" b="1" dirty="0" smtClean="0">
                <a:solidFill>
                  <a:schemeClr val="bg1"/>
                </a:solidFill>
              </a:rPr>
              <a:t>.Como filtrar Información de una base de datos sensitiva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668306"/>
            <a:ext cx="7667625" cy="5295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4</a:t>
            </a:r>
            <a:r>
              <a:rPr lang="es-PE" sz="3600" b="1" dirty="0" smtClean="0">
                <a:solidFill>
                  <a:schemeClr val="bg1"/>
                </a:solidFill>
              </a:rPr>
              <a:t>.Como filtrar Información de una base de datos sensitiva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4615" y="2489122"/>
            <a:ext cx="1485817" cy="167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 Se jala un </a:t>
            </a:r>
            <a:r>
              <a:rPr lang="es-PE" dirty="0" err="1" smtClean="0"/>
              <a:t>label</a:t>
            </a:r>
            <a:r>
              <a:rPr lang="es-PE" dirty="0" smtClean="0"/>
              <a:t> y se pone como propiedad Text ‘Apellido’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5" y="831858"/>
            <a:ext cx="1527786" cy="1533551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2030432" y="1598633"/>
            <a:ext cx="1064460" cy="647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1990571" y="2305002"/>
            <a:ext cx="1044921" cy="1019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4056294" y="1408432"/>
            <a:ext cx="742352" cy="77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2233535" y="644250"/>
            <a:ext cx="3487327" cy="73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2. Se jala un </a:t>
            </a:r>
            <a:r>
              <a:rPr lang="es-PE" dirty="0" err="1" smtClean="0"/>
              <a:t>textbox</a:t>
            </a:r>
            <a:r>
              <a:rPr lang="es-PE" dirty="0" smtClean="0"/>
              <a:t> del cuadro de herramientas y se pone en la propiedad </a:t>
            </a:r>
            <a:r>
              <a:rPr lang="es-PE" dirty="0" err="1" smtClean="0"/>
              <a:t>name</a:t>
            </a:r>
            <a:r>
              <a:rPr lang="es-PE" dirty="0" smtClean="0"/>
              <a:t> ‘</a:t>
            </a:r>
            <a:r>
              <a:rPr lang="es-PE" dirty="0" err="1" smtClean="0"/>
              <a:t>txtapellido</a:t>
            </a:r>
            <a:r>
              <a:rPr lang="es-PE" dirty="0" smtClean="0"/>
              <a:t>’</a:t>
            </a:r>
            <a:endParaRPr lang="es-PE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412" y="609140"/>
            <a:ext cx="1881605" cy="1960542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>
          <a:xfrm flipH="1">
            <a:off x="5760048" y="1408432"/>
            <a:ext cx="744365" cy="837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2335" y="3977900"/>
            <a:ext cx="1783577" cy="1864649"/>
          </a:xfrm>
          <a:prstGeom prst="rect">
            <a:avLst/>
          </a:prstGeom>
        </p:spPr>
      </p:pic>
      <p:cxnSp>
        <p:nvCxnSpPr>
          <p:cNvPr id="22" name="Conector recto de flecha 21"/>
          <p:cNvCxnSpPr/>
          <p:nvPr/>
        </p:nvCxnSpPr>
        <p:spPr>
          <a:xfrm flipH="1" flipV="1">
            <a:off x="9588891" y="4540738"/>
            <a:ext cx="419075" cy="615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0152874" y="1164493"/>
            <a:ext cx="1923490" cy="2160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3. Se jala un </a:t>
            </a:r>
            <a:r>
              <a:rPr lang="es-PE" dirty="0" err="1" smtClean="0"/>
              <a:t>DatagridView</a:t>
            </a:r>
            <a:r>
              <a:rPr lang="es-PE" dirty="0" smtClean="0"/>
              <a:t> y se pone como propiedad </a:t>
            </a:r>
            <a:r>
              <a:rPr lang="es-PE" dirty="0" err="1" smtClean="0"/>
              <a:t>Name</a:t>
            </a:r>
            <a:r>
              <a:rPr lang="es-PE" dirty="0"/>
              <a:t> </a:t>
            </a:r>
            <a:r>
              <a:rPr lang="es-PE" dirty="0" err="1" smtClean="0"/>
              <a:t>dgvEmpleado</a:t>
            </a:r>
            <a:r>
              <a:rPr lang="es-PE" dirty="0" smtClean="0"/>
              <a:t>’</a:t>
            </a:r>
            <a:endParaRPr lang="es-PE" dirty="0"/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9539904" y="3032369"/>
            <a:ext cx="579694" cy="49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87" y="1472435"/>
            <a:ext cx="9754975" cy="420394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4</a:t>
            </a:r>
            <a:r>
              <a:rPr lang="es-PE" sz="3600" b="1" dirty="0" smtClean="0">
                <a:solidFill>
                  <a:schemeClr val="bg1"/>
                </a:solidFill>
              </a:rPr>
              <a:t>.Como filtrar Información de una base de datos sensitiva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5720861" y="5028434"/>
            <a:ext cx="750277" cy="403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7291754" y="2766646"/>
            <a:ext cx="664309" cy="53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376175" y="5495786"/>
            <a:ext cx="3588440" cy="79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2.Ponemos el nombre de nuestro formulario que queremos que se ejecute por defecto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5460596" y="1972618"/>
            <a:ext cx="1831157" cy="79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 Damos </a:t>
            </a:r>
            <a:r>
              <a:rPr lang="es-PE" dirty="0" err="1" smtClean="0"/>
              <a:t>click</a:t>
            </a:r>
            <a:r>
              <a:rPr lang="es-PE" dirty="0" smtClean="0"/>
              <a:t> al archivo </a:t>
            </a:r>
            <a:r>
              <a:rPr lang="es-PE" dirty="0" err="1" smtClean="0"/>
              <a:t>program.cs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108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37" y="611843"/>
            <a:ext cx="11088200" cy="447597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4</a:t>
            </a:r>
            <a:r>
              <a:rPr lang="es-PE" sz="3600" b="1" dirty="0" smtClean="0">
                <a:solidFill>
                  <a:schemeClr val="bg1"/>
                </a:solidFill>
              </a:rPr>
              <a:t>.Como filtrar Información de una base de datos sensitiva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3235569" y="1472434"/>
            <a:ext cx="750277" cy="403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829538" y="1869449"/>
            <a:ext cx="1485817" cy="100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 </a:t>
            </a:r>
            <a:r>
              <a:rPr lang="es-PE" dirty="0" err="1" smtClean="0"/>
              <a:t>Click</a:t>
            </a:r>
            <a:r>
              <a:rPr lang="es-PE" dirty="0" smtClean="0"/>
              <a:t> derecho propiedades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8757140" y="1270806"/>
            <a:ext cx="996460" cy="201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9790320" y="1472435"/>
            <a:ext cx="1831157" cy="79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2.Seleccionamos el rayo</a:t>
            </a:r>
            <a:endParaRPr lang="es-PE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7330831" y="4877584"/>
            <a:ext cx="756141" cy="429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698966" y="5329997"/>
            <a:ext cx="1831157" cy="79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3.Buscamos la propiedad </a:t>
            </a:r>
            <a:r>
              <a:rPr lang="es-PE" dirty="0" err="1" smtClean="0"/>
              <a:t>TextChanged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9412249" y="5048641"/>
            <a:ext cx="756141" cy="429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8337233" y="5512217"/>
            <a:ext cx="2901290" cy="109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4. Ponemos el nombre del método que se ejecutara al momento de activar el evento.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2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90" y="2469742"/>
            <a:ext cx="10582816" cy="244096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4</a:t>
            </a:r>
            <a:r>
              <a:rPr lang="es-PE" sz="3600" b="1" dirty="0" smtClean="0">
                <a:solidFill>
                  <a:schemeClr val="bg1"/>
                </a:solidFill>
              </a:rPr>
              <a:t>.Como filtrar Información de una base de datos sensitiva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90" y="666749"/>
            <a:ext cx="5735395" cy="17480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90" y="5045685"/>
            <a:ext cx="91725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5.Realizar un filtrado entre Rangos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39" y="1876425"/>
            <a:ext cx="7991475" cy="49815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11938" y="2512568"/>
            <a:ext cx="1485817" cy="167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 Se jala un </a:t>
            </a:r>
            <a:r>
              <a:rPr lang="es-PE" dirty="0" err="1" smtClean="0"/>
              <a:t>label</a:t>
            </a:r>
            <a:r>
              <a:rPr lang="es-PE" dirty="0" smtClean="0"/>
              <a:t> y se pone como propiedad Text ‘Apellido’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38" y="855304"/>
            <a:ext cx="1527786" cy="1533551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2439724" y="1461477"/>
            <a:ext cx="553568" cy="461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397755" y="2110154"/>
            <a:ext cx="407968" cy="607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510" y="611844"/>
            <a:ext cx="1557381" cy="121956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18" y="611843"/>
            <a:ext cx="1557381" cy="1219567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>
          <a:xfrm>
            <a:off x="5119077" y="1831410"/>
            <a:ext cx="242094" cy="68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8239244" y="1874709"/>
            <a:ext cx="299065" cy="637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639417" y="780925"/>
            <a:ext cx="1946925" cy="92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2. Ponemos como propiedad ‘</a:t>
            </a:r>
            <a:r>
              <a:rPr lang="es-PE" dirty="0" err="1" smtClean="0"/>
              <a:t>Name</a:t>
            </a:r>
            <a:r>
              <a:rPr lang="es-PE" dirty="0" smtClean="0"/>
              <a:t>’ txtrango1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9902710" y="742533"/>
            <a:ext cx="1946925" cy="92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  <a:r>
              <a:rPr lang="es-PE" dirty="0" smtClean="0"/>
              <a:t>. Ponemos como propiedad ‘</a:t>
            </a:r>
            <a:r>
              <a:rPr lang="es-PE" dirty="0" err="1" smtClean="0"/>
              <a:t>Name</a:t>
            </a:r>
            <a:r>
              <a:rPr lang="es-PE" dirty="0" smtClean="0"/>
              <a:t>’ txtrango2</a:t>
            </a:r>
            <a:endParaRPr lang="es-PE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5639417" y="1692031"/>
            <a:ext cx="313895" cy="820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8831385" y="1691709"/>
            <a:ext cx="1124118" cy="82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1" name="Imagen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7532" y="4918183"/>
            <a:ext cx="1783577" cy="1864649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10427532" y="3529638"/>
            <a:ext cx="1856975" cy="128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5. Se jala un </a:t>
            </a:r>
            <a:r>
              <a:rPr lang="es-PE" dirty="0" err="1" smtClean="0"/>
              <a:t>DatagridView</a:t>
            </a:r>
            <a:r>
              <a:rPr lang="es-PE" dirty="0" smtClean="0"/>
              <a:t> y se pone como propiedad </a:t>
            </a:r>
            <a:r>
              <a:rPr lang="es-PE" dirty="0" err="1" smtClean="0"/>
              <a:t>Name</a:t>
            </a:r>
            <a:r>
              <a:rPr lang="es-PE" dirty="0"/>
              <a:t> </a:t>
            </a:r>
            <a:r>
              <a:rPr lang="es-PE" dirty="0" err="1" smtClean="0"/>
              <a:t>dgvEmpleado</a:t>
            </a:r>
            <a:r>
              <a:rPr lang="es-PE" dirty="0" smtClean="0"/>
              <a:t>’</a:t>
            </a:r>
            <a:endParaRPr lang="es-PE" dirty="0"/>
          </a:p>
        </p:txBody>
      </p:sp>
      <p:cxnSp>
        <p:nvCxnSpPr>
          <p:cNvPr id="34" name="Conector recto de flecha 33"/>
          <p:cNvCxnSpPr/>
          <p:nvPr/>
        </p:nvCxnSpPr>
        <p:spPr>
          <a:xfrm flipH="1" flipV="1">
            <a:off x="10090339" y="4128617"/>
            <a:ext cx="337193" cy="17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10090339" y="5393198"/>
            <a:ext cx="299064" cy="235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10593215" y="1839553"/>
            <a:ext cx="1598786" cy="128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  <a:r>
              <a:rPr lang="es-PE" dirty="0" smtClean="0"/>
              <a:t>. Propiedad </a:t>
            </a:r>
            <a:r>
              <a:rPr lang="es-PE" dirty="0" err="1" smtClean="0"/>
              <a:t>Name</a:t>
            </a:r>
            <a:r>
              <a:rPr lang="es-PE" dirty="0" smtClean="0"/>
              <a:t> </a:t>
            </a:r>
            <a:r>
              <a:rPr lang="es-PE" dirty="0" err="1" smtClean="0"/>
              <a:t>btnConsultar</a:t>
            </a:r>
            <a:r>
              <a:rPr lang="es-PE" dirty="0" smtClean="0"/>
              <a:t> , Text Consultar</a:t>
            </a:r>
            <a:endParaRPr lang="es-PE" dirty="0"/>
          </a:p>
        </p:txBody>
      </p:sp>
      <p:cxnSp>
        <p:nvCxnSpPr>
          <p:cNvPr id="39" name="Conector recto de flecha 38"/>
          <p:cNvCxnSpPr/>
          <p:nvPr/>
        </p:nvCxnSpPr>
        <p:spPr>
          <a:xfrm flipH="1" flipV="1">
            <a:off x="10258935" y="2874614"/>
            <a:ext cx="337193" cy="17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9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7" y="2238376"/>
            <a:ext cx="10020919" cy="313050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5.Realizar un filtrado entre Rangos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47" y="611844"/>
            <a:ext cx="5375460" cy="15630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47" y="5432333"/>
            <a:ext cx="9363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6.Ejercicio realizar filtrados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16832"/>
            <a:ext cx="4010025" cy="1409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1843"/>
            <a:ext cx="3013302" cy="161967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03" y="2242671"/>
            <a:ext cx="7791450" cy="4629150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>
            <a:off x="3026229" y="2024743"/>
            <a:ext cx="2911078" cy="528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3547723" y="1186543"/>
            <a:ext cx="2722448" cy="75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117771" y="1300495"/>
            <a:ext cx="457200" cy="408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455228" y="2491603"/>
            <a:ext cx="413657" cy="21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3242923" y="1680855"/>
            <a:ext cx="340517" cy="21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856514" y="901127"/>
            <a:ext cx="413657" cy="21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5717380" y="1588602"/>
            <a:ext cx="413657" cy="21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  <a:endParaRPr lang="es-PE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109302" y="688061"/>
            <a:ext cx="30882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1: Damos </a:t>
            </a:r>
            <a:r>
              <a:rPr lang="es-PE" dirty="0" err="1" smtClean="0"/>
              <a:t>click</a:t>
            </a:r>
            <a:r>
              <a:rPr lang="es-PE" dirty="0" smtClean="0"/>
              <a:t> al triangulito</a:t>
            </a:r>
          </a:p>
          <a:p>
            <a:r>
              <a:rPr lang="es-PE" dirty="0" smtClean="0"/>
              <a:t>2. Seleccionamos la opción </a:t>
            </a:r>
          </a:p>
          <a:p>
            <a:r>
              <a:rPr lang="es-PE" dirty="0" smtClean="0"/>
              <a:t>Editar elementos….</a:t>
            </a:r>
          </a:p>
          <a:p>
            <a:r>
              <a:rPr lang="es-PE" dirty="0" smtClean="0"/>
              <a:t>3. Ponemos el nombre de</a:t>
            </a:r>
          </a:p>
          <a:p>
            <a:r>
              <a:rPr lang="es-PE" dirty="0"/>
              <a:t>l</a:t>
            </a:r>
            <a:r>
              <a:rPr lang="es-PE" dirty="0" smtClean="0"/>
              <a:t>os campos</a:t>
            </a:r>
          </a:p>
          <a:p>
            <a:r>
              <a:rPr lang="es-PE" dirty="0"/>
              <a:t> </a:t>
            </a:r>
            <a:r>
              <a:rPr lang="es-PE" dirty="0" smtClean="0"/>
              <a:t>                          4. Seleccionamos</a:t>
            </a:r>
          </a:p>
          <a:p>
            <a:r>
              <a:rPr lang="es-PE" dirty="0"/>
              <a:t> </a:t>
            </a:r>
            <a:r>
              <a:rPr lang="es-PE" dirty="0" smtClean="0"/>
              <a:t>                          la opción Aceptar</a:t>
            </a:r>
            <a:endParaRPr lang="es-PE" dirty="0"/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7707595" y="3162148"/>
            <a:ext cx="2384259" cy="1199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 flipV="1">
            <a:off x="8630910" y="3162146"/>
            <a:ext cx="1592522" cy="85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10350953" y="3568390"/>
            <a:ext cx="1841047" cy="76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5.Ponemos un </a:t>
            </a:r>
            <a:r>
              <a:rPr lang="es-PE" dirty="0" err="1" smtClean="0"/>
              <a:t>name</a:t>
            </a:r>
            <a:r>
              <a:rPr lang="es-PE" dirty="0" smtClean="0"/>
              <a:t> ‘</a:t>
            </a:r>
            <a:r>
              <a:rPr lang="es-PE" dirty="0" err="1" smtClean="0"/>
              <a:t>btnLimpiar</a:t>
            </a:r>
            <a:r>
              <a:rPr lang="es-PE" dirty="0" smtClean="0"/>
              <a:t>’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10357076" y="4436913"/>
            <a:ext cx="1834924" cy="64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6.Ponemos un </a:t>
            </a:r>
            <a:r>
              <a:rPr lang="es-PE" dirty="0" err="1" smtClean="0"/>
              <a:t>name</a:t>
            </a:r>
            <a:r>
              <a:rPr lang="es-PE" dirty="0" smtClean="0"/>
              <a:t> ‘</a:t>
            </a:r>
            <a:r>
              <a:rPr lang="es-PE" dirty="0" err="1" smtClean="0"/>
              <a:t>btnBuscar</a:t>
            </a:r>
            <a:r>
              <a:rPr lang="es-PE" dirty="0" smtClean="0"/>
              <a:t>’</a:t>
            </a:r>
            <a:endParaRPr lang="es-PE" dirty="0"/>
          </a:p>
        </p:txBody>
      </p:sp>
      <p:sp>
        <p:nvSpPr>
          <p:cNvPr id="32" name="Rectángulo 31"/>
          <p:cNvSpPr/>
          <p:nvPr/>
        </p:nvSpPr>
        <p:spPr>
          <a:xfrm>
            <a:off x="888053" y="2802369"/>
            <a:ext cx="1509702" cy="195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7.Ponemos un </a:t>
            </a:r>
            <a:r>
              <a:rPr lang="es-PE" dirty="0" err="1" smtClean="0"/>
              <a:t>name</a:t>
            </a:r>
            <a:r>
              <a:rPr lang="es-PE" dirty="0" smtClean="0"/>
              <a:t> que es ‘</a:t>
            </a:r>
            <a:r>
              <a:rPr lang="es-PE" dirty="0" err="1" smtClean="0"/>
              <a:t>cboOpcion</a:t>
            </a:r>
            <a:r>
              <a:rPr lang="es-PE" dirty="0" smtClean="0"/>
              <a:t>’,</a:t>
            </a:r>
          </a:p>
          <a:p>
            <a:pPr algn="ctr"/>
            <a:r>
              <a:rPr lang="es-PE" dirty="0" smtClean="0"/>
              <a:t>Propiedad </a:t>
            </a:r>
            <a:r>
              <a:rPr lang="es-PE" dirty="0" err="1" smtClean="0"/>
              <a:t>dropdownStyle</a:t>
            </a:r>
            <a:r>
              <a:rPr lang="es-PE" dirty="0" smtClean="0"/>
              <a:t> igual a</a:t>
            </a:r>
          </a:p>
          <a:p>
            <a:pPr algn="ctr"/>
            <a:r>
              <a:rPr lang="es-PE" dirty="0" err="1" smtClean="0"/>
              <a:t>dropdownList</a:t>
            </a:r>
            <a:endParaRPr lang="es-PE" dirty="0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929" y="2658047"/>
            <a:ext cx="1714500" cy="342900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261" y="3080752"/>
            <a:ext cx="3343275" cy="295275"/>
          </a:xfrm>
          <a:prstGeom prst="rect">
            <a:avLst/>
          </a:prstGeom>
        </p:spPr>
      </p:pic>
      <p:cxnSp>
        <p:nvCxnSpPr>
          <p:cNvPr id="42" name="Conector recto de flecha 41"/>
          <p:cNvCxnSpPr/>
          <p:nvPr/>
        </p:nvCxnSpPr>
        <p:spPr>
          <a:xfrm flipV="1">
            <a:off x="2427925" y="3000947"/>
            <a:ext cx="2338004" cy="1006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2431982" y="3348282"/>
            <a:ext cx="2476965" cy="200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2397755" y="2110154"/>
            <a:ext cx="407968" cy="607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964914" y="5348667"/>
            <a:ext cx="1577475" cy="90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8</a:t>
            </a:r>
            <a:r>
              <a:rPr lang="es-PE" dirty="0" smtClean="0"/>
              <a:t>.Ponemos un </a:t>
            </a:r>
            <a:r>
              <a:rPr lang="es-PE" dirty="0" err="1" smtClean="0"/>
              <a:t>name</a:t>
            </a:r>
            <a:r>
              <a:rPr lang="es-PE" dirty="0" smtClean="0"/>
              <a:t> ‘</a:t>
            </a:r>
            <a:r>
              <a:rPr lang="es-PE" dirty="0" err="1" smtClean="0"/>
              <a:t>txtvalor</a:t>
            </a:r>
            <a:r>
              <a:rPr lang="es-PE" dirty="0" smtClean="0"/>
              <a:t>’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58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58254-8A18-4534-830B-A4279B50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40B357-CECB-40F3-B3CF-122EC74B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67" y="800100"/>
            <a:ext cx="6686550" cy="60579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9049"/>
            <a:ext cx="12192000" cy="62554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23F2A63-2FA0-4B81-971B-3902C4AB54B1}"/>
              </a:ext>
            </a:extLst>
          </p:cNvPr>
          <p:cNvCxnSpPr>
            <a:cxnSpLocks/>
          </p:cNvCxnSpPr>
          <p:nvPr/>
        </p:nvCxnSpPr>
        <p:spPr>
          <a:xfrm flipH="1" flipV="1">
            <a:off x="7355635" y="1623526"/>
            <a:ext cx="558829" cy="44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9DF08BD-2DE8-4AC3-9663-F6FDDD488165}"/>
              </a:ext>
            </a:extLst>
          </p:cNvPr>
          <p:cNvCxnSpPr>
            <a:cxnSpLocks/>
          </p:cNvCxnSpPr>
          <p:nvPr/>
        </p:nvCxnSpPr>
        <p:spPr>
          <a:xfrm flipH="1">
            <a:off x="8590387" y="5984809"/>
            <a:ext cx="646919" cy="367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B94A73-EFFF-4B15-8FAF-B77E2550C860}"/>
              </a:ext>
            </a:extLst>
          </p:cNvPr>
          <p:cNvSpPr/>
          <p:nvPr/>
        </p:nvSpPr>
        <p:spPr>
          <a:xfrm>
            <a:off x="7549191" y="2067410"/>
            <a:ext cx="3334831" cy="443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1.Damos un nombre a la base de datos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4030DF-E83B-4C40-BB7C-674235DF4D2B}"/>
              </a:ext>
            </a:extLst>
          </p:cNvPr>
          <p:cNvSpPr/>
          <p:nvPr/>
        </p:nvSpPr>
        <p:spPr>
          <a:xfrm>
            <a:off x="7146524" y="5406501"/>
            <a:ext cx="3144428" cy="56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2.Damos </a:t>
            </a:r>
            <a:r>
              <a:rPr lang="es-PE" b="1" dirty="0" err="1"/>
              <a:t>click</a:t>
            </a:r>
            <a:r>
              <a:rPr lang="es-PE" b="1" dirty="0"/>
              <a:t> en Ok y se crea la base de datos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305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7586"/>
            <a:ext cx="10700657" cy="368176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6.Ejercicio realizar filtrados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844"/>
            <a:ext cx="6879771" cy="254574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772" y="611844"/>
            <a:ext cx="5312228" cy="26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7853" y="764245"/>
            <a:ext cx="10018713" cy="5124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LINQ to SQL traduce las consultas que escribe en consultas SQL parametrizadas (en forma de texto) y las envía al servidor SQL para su procesamiento.</a:t>
            </a:r>
          </a:p>
          <a:p>
            <a:pPr marL="0" indent="0">
              <a:buNone/>
            </a:pPr>
            <a:r>
              <a:rPr lang="es-PE" dirty="0" smtClean="0"/>
              <a:t>SQL </a:t>
            </a:r>
            <a:r>
              <a:rPr lang="es-PE" dirty="0"/>
              <a:t>no puede ejecutar la variedad de métodos que podrían estar disponibles localmente para su aplicación. LINQ to SQL intenta convertir estos métodos locales en operaciones y funciones equivalentes que están disponibles dentro del entorno </a:t>
            </a:r>
            <a:r>
              <a:rPr lang="es-PE" dirty="0" smtClean="0"/>
              <a:t>SQL</a:t>
            </a:r>
          </a:p>
          <a:p>
            <a:pPr marL="0" indent="0">
              <a:buNone/>
            </a:pPr>
            <a:r>
              <a:rPr lang="es-PE" dirty="0"/>
              <a:t>En los casos en que una consulta LINQ to SQL no es suficiente para una tarea especializada, puede usar el método </a:t>
            </a:r>
            <a:r>
              <a:rPr lang="es-PE" dirty="0" err="1"/>
              <a:t>ExecuteQuery</a:t>
            </a:r>
            <a:r>
              <a:rPr lang="es-PE" dirty="0"/>
              <a:t> para ejecutar una consulta SQL y luego convertir el resultado de su consulta directamente en objetos.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7</a:t>
            </a:r>
            <a:r>
              <a:rPr lang="es-PE" sz="3600" b="1" dirty="0">
                <a:solidFill>
                  <a:schemeClr val="bg1"/>
                </a:solidFill>
              </a:rPr>
              <a:t>.¿Cómo: Ejecutar Directamente Consultas SQL?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4886" y="-195942"/>
            <a:ext cx="11070771" cy="300166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-Listar el nombre , apellido paterno , apellido materno , mostrar en un </a:t>
            </a:r>
            <a:r>
              <a:rPr lang="es-PE" dirty="0" err="1" smtClean="0"/>
              <a:t>DataGridView</a:t>
            </a:r>
            <a:r>
              <a:rPr lang="es-PE" dirty="0" smtClean="0"/>
              <a:t> esa información . El nombre de las columnas deben decir:-Nombre ,Apellido Paterno y Apellido Materno  Empleado 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64343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7.1 Ejemplo : ¿Cómo</a:t>
            </a:r>
            <a:r>
              <a:rPr lang="es-PE" sz="3600" b="1" dirty="0">
                <a:solidFill>
                  <a:schemeClr val="bg1"/>
                </a:solidFill>
              </a:rPr>
              <a:t>: Ejecutar Directamente Consultas SQL?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40" y="1908191"/>
            <a:ext cx="7881410" cy="4718018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 flipV="1">
            <a:off x="7162798" y="3485662"/>
            <a:ext cx="2715848" cy="132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7287845" y="4138442"/>
            <a:ext cx="2817447" cy="39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7162798" y="5389945"/>
            <a:ext cx="2817447" cy="39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0092667" y="2852615"/>
            <a:ext cx="18414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 Primero definimos la consulta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10042767" y="3946769"/>
            <a:ext cx="18913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2. Definimos el nombre de la columna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9980244" y="5328659"/>
            <a:ext cx="1953847" cy="129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3. Llenamos la información , con la variable </a:t>
            </a:r>
            <a:r>
              <a:rPr lang="es-PE" dirty="0" err="1" smtClean="0"/>
              <a:t>result</a:t>
            </a:r>
            <a:r>
              <a:rPr lang="es-PE" dirty="0" smtClean="0"/>
              <a:t> , que nos devuelve la consulta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43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0187" y="1273908"/>
            <a:ext cx="10018713" cy="781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 smtClean="0"/>
              <a:t>Crear un formulario que nos permita filtrar por nombre , mediante un botón llamada buscar , y que muestre la información en un </a:t>
            </a:r>
            <a:r>
              <a:rPr lang="es-PE" dirty="0" err="1" smtClean="0"/>
              <a:t>DataGridView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18671F-5075-4BC9-8DDC-9CCC2E464C51}"/>
              </a:ext>
            </a:extLst>
          </p:cNvPr>
          <p:cNvSpPr txBox="1">
            <a:spLocks/>
          </p:cNvSpPr>
          <p:nvPr/>
        </p:nvSpPr>
        <p:spPr>
          <a:xfrm>
            <a:off x="0" y="-31589"/>
            <a:ext cx="12192000" cy="130549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7.2 Ejemplo:¿Cómo</a:t>
            </a:r>
            <a:r>
              <a:rPr lang="es-PE" sz="3600" b="1" dirty="0">
                <a:solidFill>
                  <a:schemeClr val="bg1"/>
                </a:solidFill>
              </a:rPr>
              <a:t>: Ejecutar Directamente </a:t>
            </a:r>
            <a:r>
              <a:rPr lang="es-PE" sz="3600" b="1" dirty="0" smtClean="0">
                <a:solidFill>
                  <a:schemeClr val="bg1"/>
                </a:solidFill>
              </a:rPr>
              <a:t>una Consulta SQL con </a:t>
            </a:r>
            <a:r>
              <a:rPr lang="es-PE" sz="3600" b="1" dirty="0" err="1" smtClean="0">
                <a:solidFill>
                  <a:schemeClr val="bg1"/>
                </a:solidFill>
              </a:rPr>
              <a:t>parametros</a:t>
            </a:r>
            <a:r>
              <a:rPr lang="es-PE" sz="3600" b="1" dirty="0" smtClean="0">
                <a:solidFill>
                  <a:schemeClr val="bg1"/>
                </a:solidFill>
              </a:rPr>
              <a:t>?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476" y="2353110"/>
            <a:ext cx="6838462" cy="3540294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 flipV="1">
            <a:off x="5806830" y="3661170"/>
            <a:ext cx="1594338" cy="252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4" idx="1"/>
          </p:cNvCxnSpPr>
          <p:nvPr/>
        </p:nvCxnSpPr>
        <p:spPr>
          <a:xfrm flipH="1" flipV="1">
            <a:off x="5158154" y="4123257"/>
            <a:ext cx="1445845" cy="457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7494951" y="3615211"/>
            <a:ext cx="1813169" cy="4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1.Escribimos la consulta</a:t>
            </a:r>
            <a:endParaRPr lang="es-PE" sz="1400" dirty="0"/>
          </a:p>
        </p:txBody>
      </p:sp>
      <p:sp>
        <p:nvSpPr>
          <p:cNvPr id="14" name="Rectángulo 13"/>
          <p:cNvSpPr/>
          <p:nvPr/>
        </p:nvSpPr>
        <p:spPr>
          <a:xfrm>
            <a:off x="6603999" y="4358351"/>
            <a:ext cx="1813169" cy="4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2.Pasamos como parámetro el nombre</a:t>
            </a:r>
            <a:endParaRPr lang="es-PE" sz="1400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 flipV="1">
            <a:off x="3516920" y="4951939"/>
            <a:ext cx="554894" cy="1139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4071814" y="5819151"/>
            <a:ext cx="1813169" cy="63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3.Con el </a:t>
            </a:r>
            <a:r>
              <a:rPr lang="es-PE" sz="1400" dirty="0" err="1" smtClean="0"/>
              <a:t>foreach</a:t>
            </a:r>
            <a:r>
              <a:rPr lang="es-PE" sz="1400" dirty="0" smtClean="0"/>
              <a:t> imprimimos el resultado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074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A79854-95C7-4CD7-A9D1-A545FDD5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2" y="1685146"/>
            <a:ext cx="4572000" cy="3924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2DD5FB-C6A8-4042-93BC-FF3CAA64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652" y="1685146"/>
            <a:ext cx="4752975" cy="383857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80E8479-11EC-4530-B536-577AF7419395}"/>
              </a:ext>
            </a:extLst>
          </p:cNvPr>
          <p:cNvSpPr txBox="1">
            <a:spLocks/>
          </p:cNvSpPr>
          <p:nvPr/>
        </p:nvSpPr>
        <p:spPr>
          <a:xfrm>
            <a:off x="0" y="-19049"/>
            <a:ext cx="12192000" cy="62554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9CC5017-9646-4086-92FC-53340A5F06B1}"/>
              </a:ext>
            </a:extLst>
          </p:cNvPr>
          <p:cNvCxnSpPr>
            <a:cxnSpLocks/>
          </p:cNvCxnSpPr>
          <p:nvPr/>
        </p:nvCxnSpPr>
        <p:spPr>
          <a:xfrm flipH="1">
            <a:off x="2811629" y="2234049"/>
            <a:ext cx="929947" cy="112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B365346-6A2F-46D7-A5FC-6EFDD1B3E5AC}"/>
              </a:ext>
            </a:extLst>
          </p:cNvPr>
          <p:cNvCxnSpPr>
            <a:cxnSpLocks/>
          </p:cNvCxnSpPr>
          <p:nvPr/>
        </p:nvCxnSpPr>
        <p:spPr>
          <a:xfrm flipH="1" flipV="1">
            <a:off x="2811629" y="2675746"/>
            <a:ext cx="850893" cy="114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589055C-3D4F-470A-9CC8-B9604135B705}"/>
              </a:ext>
            </a:extLst>
          </p:cNvPr>
          <p:cNvCxnSpPr>
            <a:cxnSpLocks/>
          </p:cNvCxnSpPr>
          <p:nvPr/>
        </p:nvCxnSpPr>
        <p:spPr>
          <a:xfrm flipH="1" flipV="1">
            <a:off x="8842315" y="2863719"/>
            <a:ext cx="850893" cy="114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51F8683-A6AA-4B7B-86CA-0F4027A89215}"/>
              </a:ext>
            </a:extLst>
          </p:cNvPr>
          <p:cNvSpPr/>
          <p:nvPr/>
        </p:nvSpPr>
        <p:spPr>
          <a:xfrm>
            <a:off x="3741577" y="1865149"/>
            <a:ext cx="2206944" cy="70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1.Desplegamos nuestra base de datos</a:t>
            </a:r>
            <a:endParaRPr lang="es-ES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6BCA058-CD98-43E0-87DF-6D6F00781E03}"/>
              </a:ext>
            </a:extLst>
          </p:cNvPr>
          <p:cNvSpPr/>
          <p:nvPr/>
        </p:nvSpPr>
        <p:spPr>
          <a:xfrm>
            <a:off x="3662522" y="2732896"/>
            <a:ext cx="2285998" cy="65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 Damos </a:t>
            </a:r>
            <a:r>
              <a:rPr lang="es-PE" b="1" dirty="0" err="1"/>
              <a:t>click</a:t>
            </a:r>
            <a:r>
              <a:rPr lang="es-PE" b="1" dirty="0"/>
              <a:t> derecho en Tables</a:t>
            </a:r>
            <a:endParaRPr lang="es-ES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8AC75DA-C952-4BC4-8D91-9B95521C1743}"/>
              </a:ext>
            </a:extLst>
          </p:cNvPr>
          <p:cNvSpPr/>
          <p:nvPr/>
        </p:nvSpPr>
        <p:spPr>
          <a:xfrm>
            <a:off x="9693208" y="2920869"/>
            <a:ext cx="2285998" cy="65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 Seleccionamos la opción Table.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273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3944D07-ADE1-4408-ADC3-F4F901C5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" y="1492144"/>
            <a:ext cx="7362825" cy="4943475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118036D-1A3B-428C-B6CD-82A9F9977245}"/>
              </a:ext>
            </a:extLst>
          </p:cNvPr>
          <p:cNvSpPr/>
          <p:nvPr/>
        </p:nvSpPr>
        <p:spPr>
          <a:xfrm>
            <a:off x="3903729" y="4148136"/>
            <a:ext cx="1769102" cy="1390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1.Llenamos  el nombre de la columna y el tipo de dato</a:t>
            </a:r>
            <a:endParaRPr lang="es-ES" b="1" dirty="0"/>
          </a:p>
          <a:p>
            <a:pPr algn="ctr"/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9FFEB00-E802-4C4F-9C91-0FA35F46D289}"/>
              </a:ext>
            </a:extLst>
          </p:cNvPr>
          <p:cNvCxnSpPr>
            <a:cxnSpLocks/>
          </p:cNvCxnSpPr>
          <p:nvPr/>
        </p:nvCxnSpPr>
        <p:spPr>
          <a:xfrm flipV="1">
            <a:off x="4612434" y="3874981"/>
            <a:ext cx="266644" cy="273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0D353D0-FE8B-41E9-BBA0-756A8DFC57FA}"/>
              </a:ext>
            </a:extLst>
          </p:cNvPr>
          <p:cNvCxnSpPr>
            <a:cxnSpLocks/>
          </p:cNvCxnSpPr>
          <p:nvPr/>
        </p:nvCxnSpPr>
        <p:spPr>
          <a:xfrm flipH="1">
            <a:off x="1191088" y="1265885"/>
            <a:ext cx="1010574" cy="28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6C68D59-A1CD-4BB5-A720-2D2C879FA3F1}"/>
              </a:ext>
            </a:extLst>
          </p:cNvPr>
          <p:cNvSpPr/>
          <p:nvPr/>
        </p:nvSpPr>
        <p:spPr>
          <a:xfrm>
            <a:off x="2204048" y="1005884"/>
            <a:ext cx="3160451" cy="47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2.Guardamos los cambios</a:t>
            </a:r>
            <a:endParaRPr lang="es-ES" b="1" dirty="0"/>
          </a:p>
          <a:p>
            <a:pPr algn="ctr"/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98CC055-05CE-48A8-A41D-0BE74061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95" y="1407373"/>
            <a:ext cx="4775731" cy="1978033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3496ABA-8993-4898-BB72-6CB9C2B0EE67}"/>
              </a:ext>
            </a:extLst>
          </p:cNvPr>
          <p:cNvSpPr/>
          <p:nvPr/>
        </p:nvSpPr>
        <p:spPr>
          <a:xfrm>
            <a:off x="7805560" y="776852"/>
            <a:ext cx="3160451" cy="47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3.Nombre a la tabla</a:t>
            </a:r>
            <a:endParaRPr lang="es-ES" b="1" dirty="0"/>
          </a:p>
          <a:p>
            <a:pPr algn="ctr"/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F8A582C-1084-4E90-B95B-482E7B64AE48}"/>
              </a:ext>
            </a:extLst>
          </p:cNvPr>
          <p:cNvCxnSpPr>
            <a:cxnSpLocks/>
          </p:cNvCxnSpPr>
          <p:nvPr/>
        </p:nvCxnSpPr>
        <p:spPr>
          <a:xfrm>
            <a:off x="8811921" y="1249960"/>
            <a:ext cx="0" cy="865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6397975-4C0F-41E7-99AB-31BE73618F2A}"/>
              </a:ext>
            </a:extLst>
          </p:cNvPr>
          <p:cNvSpPr/>
          <p:nvPr/>
        </p:nvSpPr>
        <p:spPr>
          <a:xfrm>
            <a:off x="7685810" y="2987359"/>
            <a:ext cx="1928084" cy="97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4. Damos </a:t>
            </a:r>
            <a:r>
              <a:rPr lang="es-PE" b="1" dirty="0" err="1"/>
              <a:t>click</a:t>
            </a:r>
            <a:r>
              <a:rPr lang="es-PE" b="1" dirty="0"/>
              <a:t> en OK para crearla</a:t>
            </a:r>
            <a:endParaRPr lang="es-ES" b="1" dirty="0"/>
          </a:p>
          <a:p>
            <a:pPr algn="ctr"/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916C7C0-909D-4657-9EF0-7DC98645187F}"/>
              </a:ext>
            </a:extLst>
          </p:cNvPr>
          <p:cNvCxnSpPr>
            <a:cxnSpLocks/>
          </p:cNvCxnSpPr>
          <p:nvPr/>
        </p:nvCxnSpPr>
        <p:spPr>
          <a:xfrm flipV="1">
            <a:off x="9385785" y="2819456"/>
            <a:ext cx="609340" cy="389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ACE8D1F4-3B32-4CB8-9C12-D9999F2D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509" y="3963882"/>
            <a:ext cx="3333750" cy="2705100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766FEA-E270-4107-9AE6-972F5A86934F}"/>
              </a:ext>
            </a:extLst>
          </p:cNvPr>
          <p:cNvCxnSpPr>
            <a:cxnSpLocks/>
          </p:cNvCxnSpPr>
          <p:nvPr/>
        </p:nvCxnSpPr>
        <p:spPr>
          <a:xfrm flipV="1">
            <a:off x="8336132" y="5538307"/>
            <a:ext cx="1240428" cy="227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EAF5AC2-6435-4062-8EF0-695276C41A65}"/>
              </a:ext>
            </a:extLst>
          </p:cNvPr>
          <p:cNvSpPr/>
          <p:nvPr/>
        </p:nvSpPr>
        <p:spPr>
          <a:xfrm>
            <a:off x="7055842" y="5766274"/>
            <a:ext cx="1510943" cy="90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5. Se creo la tabla empleado</a:t>
            </a:r>
            <a:endParaRPr lang="es-ES" b="1" dirty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25F249C0-C47E-4CE6-A24C-8AE9F68C503B}"/>
              </a:ext>
            </a:extLst>
          </p:cNvPr>
          <p:cNvSpPr txBox="1">
            <a:spLocks/>
          </p:cNvSpPr>
          <p:nvPr/>
        </p:nvSpPr>
        <p:spPr>
          <a:xfrm>
            <a:off x="0" y="-19049"/>
            <a:ext cx="12192000" cy="62554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879" y="2296171"/>
            <a:ext cx="3856808" cy="15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898C4-0BEA-4BB0-8CC7-E399B4B4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6C49DB1-94DB-4381-87C4-05636D9CA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84" y="831576"/>
            <a:ext cx="6427237" cy="590954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278054A-305D-434B-94EE-8FB9C76A258D}"/>
              </a:ext>
            </a:extLst>
          </p:cNvPr>
          <p:cNvSpPr txBox="1">
            <a:spLocks/>
          </p:cNvSpPr>
          <p:nvPr/>
        </p:nvSpPr>
        <p:spPr>
          <a:xfrm>
            <a:off x="0" y="-19049"/>
            <a:ext cx="12192000" cy="62554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99EECF3-9735-4B7B-970E-33C9FF6D0549}"/>
              </a:ext>
            </a:extLst>
          </p:cNvPr>
          <p:cNvCxnSpPr>
            <a:cxnSpLocks/>
          </p:cNvCxnSpPr>
          <p:nvPr/>
        </p:nvCxnSpPr>
        <p:spPr>
          <a:xfrm flipH="1">
            <a:off x="5004173" y="3429000"/>
            <a:ext cx="1010574" cy="28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A1759AE9-8F90-4142-84C2-1BFB32D59407}"/>
              </a:ext>
            </a:extLst>
          </p:cNvPr>
          <p:cNvSpPr/>
          <p:nvPr/>
        </p:nvSpPr>
        <p:spPr>
          <a:xfrm>
            <a:off x="6095999" y="3113287"/>
            <a:ext cx="28359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Damos </a:t>
            </a:r>
            <a:r>
              <a:rPr lang="es-PE" b="1" dirty="0" err="1"/>
              <a:t>click</a:t>
            </a:r>
            <a:r>
              <a:rPr lang="es-PE" b="1" dirty="0"/>
              <a:t> en </a:t>
            </a:r>
            <a:r>
              <a:rPr lang="es-PE" b="1" dirty="0" err="1"/>
              <a:t>Edit</a:t>
            </a:r>
            <a:r>
              <a:rPr lang="es-PE" b="1" dirty="0"/>
              <a:t> Top 200 </a:t>
            </a:r>
            <a:r>
              <a:rPr lang="es-PE" b="1" dirty="0" err="1"/>
              <a:t>Rows</a:t>
            </a:r>
            <a:r>
              <a:rPr lang="es-PE" b="1" dirty="0"/>
              <a:t> , para agregar filas a la tabla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159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5A0D2-EEE8-4F67-996C-B4BB1572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051" y="1205947"/>
            <a:ext cx="10349949" cy="3578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use </a:t>
            </a:r>
            <a:r>
              <a:rPr lang="es-ES" dirty="0" err="1"/>
              <a:t>CursoLinQ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 </a:t>
            </a:r>
            <a:r>
              <a:rPr lang="es-ES" dirty="0" err="1"/>
              <a:t>values</a:t>
            </a:r>
            <a:r>
              <a:rPr lang="es-ES" dirty="0"/>
              <a:t>('15258525','Pepe','Julio','Rubio',</a:t>
            </a:r>
            <a:r>
              <a:rPr lang="es-ES" dirty="0" smtClean="0"/>
              <a:t>15)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 </a:t>
            </a:r>
            <a:r>
              <a:rPr lang="es-ES" dirty="0" err="1"/>
              <a:t>values</a:t>
            </a:r>
            <a:r>
              <a:rPr lang="es-ES" dirty="0"/>
              <a:t>('25698524','Erick','Guevara','Perez',</a:t>
            </a:r>
            <a:r>
              <a:rPr lang="es-ES" dirty="0" smtClean="0"/>
              <a:t>18)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 </a:t>
            </a:r>
            <a:r>
              <a:rPr lang="es-ES" dirty="0" err="1"/>
              <a:t>values</a:t>
            </a:r>
            <a:r>
              <a:rPr lang="es-ES" dirty="0"/>
              <a:t>('25852458','Nelly','Gomez','Luna',</a:t>
            </a:r>
            <a:r>
              <a:rPr lang="es-ES" dirty="0" smtClean="0"/>
              <a:t>25)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 </a:t>
            </a:r>
            <a:r>
              <a:rPr lang="es-ES" dirty="0" err="1"/>
              <a:t>values</a:t>
            </a:r>
            <a:r>
              <a:rPr lang="es-ES" dirty="0"/>
              <a:t>('36985224','Edwin','Santillan',</a:t>
            </a:r>
            <a:r>
              <a:rPr lang="es-ES" dirty="0" smtClean="0"/>
              <a:t>'Montenegro‘,36)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 </a:t>
            </a:r>
            <a:r>
              <a:rPr lang="es-ES" dirty="0" err="1"/>
              <a:t>values</a:t>
            </a:r>
            <a:r>
              <a:rPr lang="es-ES" dirty="0"/>
              <a:t>('58965245','Freddy','Carazas','Villalta',</a:t>
            </a:r>
            <a:r>
              <a:rPr lang="es-ES" dirty="0" smtClean="0"/>
              <a:t>29)</a:t>
            </a:r>
            <a:endParaRPr lang="es-ES" dirty="0"/>
          </a:p>
          <a:p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D73EED-D21D-4370-A06F-979FF90012BC}"/>
              </a:ext>
            </a:extLst>
          </p:cNvPr>
          <p:cNvSpPr txBox="1">
            <a:spLocks/>
          </p:cNvSpPr>
          <p:nvPr/>
        </p:nvSpPr>
        <p:spPr>
          <a:xfrm>
            <a:off x="0" y="-19049"/>
            <a:ext cx="12192000" cy="62554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como conectarme con una BD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ECD519-67F7-4798-A33E-ACCC2ECFB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532"/>
            <a:ext cx="8350898" cy="546946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C29D946-5B76-458D-99C0-B63A2D2EFF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-1"/>
            <a:ext cx="12192000" cy="1388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5400" b="1" dirty="0">
                <a:solidFill>
                  <a:schemeClr val="bg1"/>
                </a:solidFill>
              </a:rPr>
              <a:t>1.Primeros Pasos como conectarme con una BD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A2818-8D2B-4278-91C9-1F6613AADA3B}"/>
              </a:ext>
            </a:extLst>
          </p:cNvPr>
          <p:cNvSpPr txBox="1"/>
          <p:nvPr/>
        </p:nvSpPr>
        <p:spPr>
          <a:xfrm>
            <a:off x="8462865" y="1940767"/>
            <a:ext cx="3557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Paso 1:</a:t>
            </a:r>
          </a:p>
          <a:p>
            <a:endParaRPr lang="es-PE" dirty="0"/>
          </a:p>
          <a:p>
            <a:r>
              <a:rPr lang="es-PE" dirty="0"/>
              <a:t>Damos </a:t>
            </a:r>
            <a:r>
              <a:rPr lang="es-PE" dirty="0" err="1"/>
              <a:t>click</a:t>
            </a:r>
            <a:r>
              <a:rPr lang="es-PE" dirty="0"/>
              <a:t> donde dice new , luego</a:t>
            </a:r>
          </a:p>
          <a:p>
            <a:r>
              <a:rPr lang="es-PE" dirty="0"/>
              <a:t>seleccionamos la opción Project. </a:t>
            </a:r>
          </a:p>
        </p:txBody>
      </p:sp>
    </p:spTree>
    <p:extLst>
      <p:ext uri="{BB962C8B-B14F-4D97-AF65-F5344CB8AC3E}">
        <p14:creationId xmlns:p14="http://schemas.microsoft.com/office/powerpoint/2010/main" val="33680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510</TotalTime>
  <Words>1473</Words>
  <Application>Microsoft Office PowerPoint</Application>
  <PresentationFormat>Panorámica</PresentationFormat>
  <Paragraphs>173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Arial</vt:lpstr>
      <vt:lpstr>Calibri</vt:lpstr>
      <vt:lpstr>Corbel</vt:lpstr>
      <vt:lpstr>Parallax</vt:lpstr>
      <vt:lpstr>Presentación de PowerPoint</vt:lpstr>
      <vt:lpstr>Presentación de PowerPoint</vt:lpstr>
      <vt:lpstr>Presentación de PowerPoint</vt:lpstr>
      <vt:lpstr>1.Primeros Pasos como conectarme con una BD</vt:lpstr>
      <vt:lpstr>Presentación de PowerPoint</vt:lpstr>
      <vt:lpstr>Presentación de PowerPoint</vt:lpstr>
      <vt:lpstr>Presentación de PowerPoint</vt:lpstr>
      <vt:lpstr>Presentación de PowerPoint</vt:lpstr>
      <vt:lpstr>1.Primeros Pasos como conectarme con una BD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Entramos a nuestro SQL Server: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1.Primeros Pasos como conectarme con una BD</dc:title>
  <dc:creator>Elifio</dc:creator>
  <cp:lastModifiedBy>Elifio Roldán Huayllasco</cp:lastModifiedBy>
  <cp:revision>70</cp:revision>
  <dcterms:created xsi:type="dcterms:W3CDTF">2019-04-30T02:58:04Z</dcterms:created>
  <dcterms:modified xsi:type="dcterms:W3CDTF">2019-04-30T20:49:16Z</dcterms:modified>
</cp:coreProperties>
</file>