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5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117A-C16D-48C1-A4B6-3DFCDFABA1E6}" type="datetimeFigureOut">
              <a:rPr lang="es-ES" smtClean="0"/>
              <a:t>01/05/2019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F4CC9-2ACB-454E-89CF-3944C30126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7631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117A-C16D-48C1-A4B6-3DFCDFABA1E6}" type="datetimeFigureOut">
              <a:rPr lang="es-ES" smtClean="0"/>
              <a:t>01/05/2019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F4CC9-2ACB-454E-89CF-3944C30126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8937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117A-C16D-48C1-A4B6-3DFCDFABA1E6}" type="datetimeFigureOut">
              <a:rPr lang="es-ES" smtClean="0"/>
              <a:t>01/05/2019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F4CC9-2ACB-454E-89CF-3944C30126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3899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117A-C16D-48C1-A4B6-3DFCDFABA1E6}" type="datetimeFigureOut">
              <a:rPr lang="es-ES" smtClean="0"/>
              <a:t>01/05/2019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F4CC9-2ACB-454E-89CF-3944C30126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3368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117A-C16D-48C1-A4B6-3DFCDFABA1E6}" type="datetimeFigureOut">
              <a:rPr lang="es-ES" smtClean="0"/>
              <a:t>01/05/2019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F4CC9-2ACB-454E-89CF-3944C30126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9404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117A-C16D-48C1-A4B6-3DFCDFABA1E6}" type="datetimeFigureOut">
              <a:rPr lang="es-ES" smtClean="0"/>
              <a:t>01/05/2019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F4CC9-2ACB-454E-89CF-3944C30126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5572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117A-C16D-48C1-A4B6-3DFCDFABA1E6}" type="datetimeFigureOut">
              <a:rPr lang="es-ES" smtClean="0"/>
              <a:t>01/05/2019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F4CC9-2ACB-454E-89CF-3944C30126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04283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117A-C16D-48C1-A4B6-3DFCDFABA1E6}" type="datetimeFigureOut">
              <a:rPr lang="es-ES" smtClean="0"/>
              <a:t>01/05/2019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F4CC9-2ACB-454E-89CF-3944C30126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64252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117A-C16D-48C1-A4B6-3DFCDFABA1E6}" type="datetimeFigureOut">
              <a:rPr lang="es-ES" smtClean="0"/>
              <a:t>01/05/2019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F4CC9-2ACB-454E-89CF-3944C30126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9950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117A-C16D-48C1-A4B6-3DFCDFABA1E6}" type="datetimeFigureOut">
              <a:rPr lang="es-ES" smtClean="0"/>
              <a:t>01/05/2019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9AF4CC9-2ACB-454E-89CF-3944C30126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0873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117A-C16D-48C1-A4B6-3DFCDFABA1E6}" type="datetimeFigureOut">
              <a:rPr lang="es-ES" smtClean="0"/>
              <a:t>01/05/2019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F4CC9-2ACB-454E-89CF-3944C30126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1291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117A-C16D-48C1-A4B6-3DFCDFABA1E6}" type="datetimeFigureOut">
              <a:rPr lang="es-ES" smtClean="0"/>
              <a:t>01/05/2019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F4CC9-2ACB-454E-89CF-3944C30126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3807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117A-C16D-48C1-A4B6-3DFCDFABA1E6}" type="datetimeFigureOut">
              <a:rPr lang="es-ES" smtClean="0"/>
              <a:t>01/05/2019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F4CC9-2ACB-454E-89CF-3944C30126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527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117A-C16D-48C1-A4B6-3DFCDFABA1E6}" type="datetimeFigureOut">
              <a:rPr lang="es-ES" smtClean="0"/>
              <a:t>01/05/2019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F4CC9-2ACB-454E-89CF-3944C30126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8621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117A-C16D-48C1-A4B6-3DFCDFABA1E6}" type="datetimeFigureOut">
              <a:rPr lang="es-ES" smtClean="0"/>
              <a:t>01/05/2019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F4CC9-2ACB-454E-89CF-3944C30126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1651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117A-C16D-48C1-A4B6-3DFCDFABA1E6}" type="datetimeFigureOut">
              <a:rPr lang="es-ES" smtClean="0"/>
              <a:t>01/05/2019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F4CC9-2ACB-454E-89CF-3944C30126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7487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117A-C16D-48C1-A4B6-3DFCDFABA1E6}" type="datetimeFigureOut">
              <a:rPr lang="es-ES" smtClean="0"/>
              <a:t>01/05/2019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F4CC9-2ACB-454E-89CF-3944C30126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2052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8B8117A-C16D-48C1-A4B6-3DFCDFABA1E6}" type="datetimeFigureOut">
              <a:rPr lang="es-ES" smtClean="0"/>
              <a:t>01/05/2019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AF4CC9-2ACB-454E-89CF-3944C30126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5342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35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3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3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170135D-9DB3-41F8-8BEA-41B91F39B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758" y="949569"/>
            <a:ext cx="6677025" cy="6057900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F424009F-CE33-4C48-8040-7277BF1A35A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0" y="0"/>
            <a:ext cx="12390783" cy="67420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5400" b="1" dirty="0">
                <a:solidFill>
                  <a:schemeClr val="bg1"/>
                </a:solidFill>
              </a:rPr>
              <a:t>1.Crear una base de datos</a:t>
            </a:r>
            <a:endParaRPr lang="es-ES" b="1" dirty="0">
              <a:solidFill>
                <a:schemeClr val="bg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FD4CDAC-8248-4F85-890B-B1DA67C65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25415"/>
            <a:ext cx="3381375" cy="3038475"/>
          </a:xfrm>
          <a:prstGeom prst="rect">
            <a:avLst/>
          </a:prstGeom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A6878D14-8936-44FB-A565-B750565B0158}"/>
              </a:ext>
            </a:extLst>
          </p:cNvPr>
          <p:cNvCxnSpPr>
            <a:cxnSpLocks/>
          </p:cNvCxnSpPr>
          <p:nvPr/>
        </p:nvCxnSpPr>
        <p:spPr>
          <a:xfrm flipH="1" flipV="1">
            <a:off x="650631" y="2022232"/>
            <a:ext cx="157752" cy="25365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F88AABAB-4BCA-45C0-A369-F56355872B9F}"/>
              </a:ext>
            </a:extLst>
          </p:cNvPr>
          <p:cNvSpPr/>
          <p:nvPr/>
        </p:nvSpPr>
        <p:spPr>
          <a:xfrm>
            <a:off x="161336" y="4541165"/>
            <a:ext cx="269554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1. Damos </a:t>
            </a:r>
            <a:r>
              <a:rPr lang="es-PE" b="1" dirty="0" err="1"/>
              <a:t>click</a:t>
            </a:r>
            <a:r>
              <a:rPr lang="es-PE" b="1" dirty="0"/>
              <a:t> derecho donde dice </a:t>
            </a:r>
            <a:r>
              <a:rPr lang="es-PE" b="1" dirty="0" err="1"/>
              <a:t>Database</a:t>
            </a:r>
            <a:endParaRPr lang="es-ES" b="1" dirty="0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043BF1A2-102B-4851-8069-E1F1985AF361}"/>
              </a:ext>
            </a:extLst>
          </p:cNvPr>
          <p:cNvCxnSpPr>
            <a:cxnSpLocks/>
          </p:cNvCxnSpPr>
          <p:nvPr/>
        </p:nvCxnSpPr>
        <p:spPr>
          <a:xfrm flipH="1" flipV="1">
            <a:off x="2234267" y="1909589"/>
            <a:ext cx="1304063" cy="4890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Rectángulo 14">
            <a:extLst>
              <a:ext uri="{FF2B5EF4-FFF2-40B4-BE49-F238E27FC236}">
                <a16:creationId xmlns:a16="http://schemas.microsoft.com/office/drawing/2014/main" id="{1C912079-D06D-4E7F-A49F-9B90C40D8D85}"/>
              </a:ext>
            </a:extLst>
          </p:cNvPr>
          <p:cNvSpPr/>
          <p:nvPr/>
        </p:nvSpPr>
        <p:spPr>
          <a:xfrm>
            <a:off x="3459247" y="2444263"/>
            <a:ext cx="172235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2. </a:t>
            </a:r>
            <a:r>
              <a:rPr lang="es-PE" b="1" dirty="0" err="1"/>
              <a:t>Click</a:t>
            </a:r>
            <a:r>
              <a:rPr lang="es-PE" b="1" dirty="0"/>
              <a:t> donde dice ‘new </a:t>
            </a:r>
            <a:r>
              <a:rPr lang="es-PE" b="1" dirty="0" err="1"/>
              <a:t>Database</a:t>
            </a:r>
            <a:r>
              <a:rPr lang="es-PE" b="1" dirty="0"/>
              <a:t>’</a:t>
            </a:r>
            <a:endParaRPr lang="es-ES" b="1" dirty="0"/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B62EF465-31A3-42F7-B1FC-8C908A6655AB}"/>
              </a:ext>
            </a:extLst>
          </p:cNvPr>
          <p:cNvCxnSpPr>
            <a:cxnSpLocks/>
          </p:cNvCxnSpPr>
          <p:nvPr/>
        </p:nvCxnSpPr>
        <p:spPr>
          <a:xfrm flipV="1">
            <a:off x="6732104" y="1899138"/>
            <a:ext cx="2363030" cy="10023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Rectángulo 17">
            <a:extLst>
              <a:ext uri="{FF2B5EF4-FFF2-40B4-BE49-F238E27FC236}">
                <a16:creationId xmlns:a16="http://schemas.microsoft.com/office/drawing/2014/main" id="{3B78C4CA-2AA2-41C2-A155-26936D5BE6BE}"/>
              </a:ext>
            </a:extLst>
          </p:cNvPr>
          <p:cNvSpPr/>
          <p:nvPr/>
        </p:nvSpPr>
        <p:spPr>
          <a:xfrm>
            <a:off x="5870927" y="2957353"/>
            <a:ext cx="1722353" cy="1402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3. Colocar un nombre a la base de datos en este caso</a:t>
            </a:r>
          </a:p>
          <a:p>
            <a:pPr algn="ctr"/>
            <a:r>
              <a:rPr lang="es-PE" b="1" dirty="0"/>
              <a:t>‘</a:t>
            </a:r>
            <a:r>
              <a:rPr lang="es-PE" b="1" dirty="0" err="1"/>
              <a:t>Nortwinds</a:t>
            </a:r>
            <a:r>
              <a:rPr lang="es-PE" b="1" dirty="0"/>
              <a:t>’</a:t>
            </a:r>
            <a:endParaRPr lang="es-ES" b="1" dirty="0"/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F5CF22FE-6E1A-47DD-B633-58FA59721065}"/>
              </a:ext>
            </a:extLst>
          </p:cNvPr>
          <p:cNvCxnSpPr>
            <a:cxnSpLocks/>
          </p:cNvCxnSpPr>
          <p:nvPr/>
        </p:nvCxnSpPr>
        <p:spPr>
          <a:xfrm>
            <a:off x="8839200" y="6639339"/>
            <a:ext cx="1709530" cy="927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EDF8598-A6AC-447C-9FC3-FADCF3AB5E96}"/>
              </a:ext>
            </a:extLst>
          </p:cNvPr>
          <p:cNvSpPr/>
          <p:nvPr/>
        </p:nvSpPr>
        <p:spPr>
          <a:xfrm>
            <a:off x="5713758" y="6198947"/>
            <a:ext cx="3061037" cy="816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4.Hacemos </a:t>
            </a:r>
            <a:r>
              <a:rPr lang="es-PE" b="1" dirty="0" err="1"/>
              <a:t>click</a:t>
            </a:r>
            <a:r>
              <a:rPr lang="es-PE" b="1" dirty="0"/>
              <a:t> en la opción OK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583996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5078693-202A-40B3-B051-325124D21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6304"/>
            <a:ext cx="9166302" cy="6071696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49DA9A66-074B-4002-A394-919396A3F0D2}"/>
              </a:ext>
            </a:extLst>
          </p:cNvPr>
          <p:cNvSpPr txBox="1">
            <a:spLocks/>
          </p:cNvSpPr>
          <p:nvPr/>
        </p:nvSpPr>
        <p:spPr>
          <a:xfrm>
            <a:off x="0" y="-30217"/>
            <a:ext cx="12088237" cy="541482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5400" b="1" dirty="0">
                <a:solidFill>
                  <a:schemeClr val="bg1"/>
                </a:solidFill>
              </a:rPr>
              <a:t>5.1 Resolución Insertar </a:t>
            </a:r>
            <a:r>
              <a:rPr lang="es-PE" sz="5400" b="1" dirty="0" err="1">
                <a:solidFill>
                  <a:schemeClr val="bg1"/>
                </a:solidFill>
              </a:rPr>
              <a:t>Informacion</a:t>
            </a:r>
            <a:r>
              <a:rPr lang="es-PE" sz="5400" b="1" dirty="0">
                <a:solidFill>
                  <a:schemeClr val="bg1"/>
                </a:solidFill>
              </a:rPr>
              <a:t> en base de Datos</a:t>
            </a:r>
            <a:endParaRPr lang="es-ES" b="1" dirty="0">
              <a:solidFill>
                <a:schemeClr val="bg1"/>
              </a:solidFill>
            </a:endParaRP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D6337822-44ED-494B-AB33-50308FEEFDCC}"/>
              </a:ext>
            </a:extLst>
          </p:cNvPr>
          <p:cNvCxnSpPr>
            <a:cxnSpLocks/>
          </p:cNvCxnSpPr>
          <p:nvPr/>
        </p:nvCxnSpPr>
        <p:spPr>
          <a:xfrm flipH="1">
            <a:off x="4056415" y="1538868"/>
            <a:ext cx="2455897" cy="1587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E5519306-6D74-40B6-8FC6-4E0A7BFEDDA1}"/>
              </a:ext>
            </a:extLst>
          </p:cNvPr>
          <p:cNvSpPr/>
          <p:nvPr/>
        </p:nvSpPr>
        <p:spPr>
          <a:xfrm>
            <a:off x="7022639" y="1024901"/>
            <a:ext cx="2844333" cy="993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1.Capturamos el ID para validar si es que no existe ya en la base de datos</a:t>
            </a:r>
            <a:endParaRPr lang="es-ES" dirty="0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47AEA526-A22F-42DE-A276-D7B5057C761F}"/>
              </a:ext>
            </a:extLst>
          </p:cNvPr>
          <p:cNvCxnSpPr>
            <a:cxnSpLocks/>
          </p:cNvCxnSpPr>
          <p:nvPr/>
        </p:nvCxnSpPr>
        <p:spPr>
          <a:xfrm flipH="1" flipV="1">
            <a:off x="7022640" y="2451847"/>
            <a:ext cx="2400140" cy="5143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C3E06DA-7A59-4006-999E-287272C86B9B}"/>
              </a:ext>
            </a:extLst>
          </p:cNvPr>
          <p:cNvSpPr/>
          <p:nvPr/>
        </p:nvSpPr>
        <p:spPr>
          <a:xfrm>
            <a:off x="8925780" y="2256684"/>
            <a:ext cx="3266220" cy="1702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2.Vemos en la base de datos cuantos con ese ID existen , si es cero es por que será el primero y no existe registro con ese ID , si es uno , es por que ya existe y ya no debe permitir registrar</a:t>
            </a:r>
            <a:endParaRPr lang="es-ES" dirty="0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5D9B2E7A-978E-47DB-8E76-2485C2DD49B5}"/>
              </a:ext>
            </a:extLst>
          </p:cNvPr>
          <p:cNvCxnSpPr>
            <a:cxnSpLocks/>
          </p:cNvCxnSpPr>
          <p:nvPr/>
        </p:nvCxnSpPr>
        <p:spPr>
          <a:xfrm flipH="1" flipV="1">
            <a:off x="2486722" y="2709036"/>
            <a:ext cx="6439058" cy="4957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Rectángulo 14">
            <a:extLst>
              <a:ext uri="{FF2B5EF4-FFF2-40B4-BE49-F238E27FC236}">
                <a16:creationId xmlns:a16="http://schemas.microsoft.com/office/drawing/2014/main" id="{A185E9C1-5D7C-4575-BE02-D651D19A40AA}"/>
              </a:ext>
            </a:extLst>
          </p:cNvPr>
          <p:cNvSpPr/>
          <p:nvPr/>
        </p:nvSpPr>
        <p:spPr>
          <a:xfrm>
            <a:off x="8000613" y="4294103"/>
            <a:ext cx="4191387" cy="676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3. Damos el formato de un objeto para permitir el ingreso de datos.</a:t>
            </a:r>
            <a:endParaRPr lang="es-ES" dirty="0"/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FA0D94BA-E6A6-4B4A-926B-2F2F404007F2}"/>
              </a:ext>
            </a:extLst>
          </p:cNvPr>
          <p:cNvCxnSpPr>
            <a:cxnSpLocks/>
          </p:cNvCxnSpPr>
          <p:nvPr/>
        </p:nvCxnSpPr>
        <p:spPr>
          <a:xfrm flipH="1" flipV="1">
            <a:off x="4506181" y="4216269"/>
            <a:ext cx="3411185" cy="5744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Rectángulo 17">
            <a:extLst>
              <a:ext uri="{FF2B5EF4-FFF2-40B4-BE49-F238E27FC236}">
                <a16:creationId xmlns:a16="http://schemas.microsoft.com/office/drawing/2014/main" id="{46F134BF-BA6C-420C-8D6F-1DEC18837786}"/>
              </a:ext>
            </a:extLst>
          </p:cNvPr>
          <p:cNvSpPr/>
          <p:nvPr/>
        </p:nvSpPr>
        <p:spPr>
          <a:xfrm>
            <a:off x="8016569" y="5078512"/>
            <a:ext cx="3915236" cy="541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4. Insertamos los cambios , pero aun no lo confirmamos,</a:t>
            </a:r>
            <a:endParaRPr lang="es-ES" dirty="0"/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E60BC2C7-9B5D-48E5-834D-DD22545DF0BB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4000659" y="4314532"/>
            <a:ext cx="4015910" cy="10348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608C8BB-1BEC-4939-B27E-D27130D62C54}"/>
              </a:ext>
            </a:extLst>
          </p:cNvPr>
          <p:cNvSpPr/>
          <p:nvPr/>
        </p:nvSpPr>
        <p:spPr>
          <a:xfrm>
            <a:off x="8000613" y="5743104"/>
            <a:ext cx="3915236" cy="541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5. </a:t>
            </a:r>
            <a:r>
              <a:rPr lang="es-PE" dirty="0" err="1"/>
              <a:t>Recien</a:t>
            </a:r>
            <a:r>
              <a:rPr lang="es-PE" dirty="0"/>
              <a:t> confirmamos los cambios y guardamos en BD</a:t>
            </a:r>
            <a:endParaRPr lang="es-ES" dirty="0"/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EB447E91-3BB2-409B-AB8B-C2CD2AEFF7BE}"/>
              </a:ext>
            </a:extLst>
          </p:cNvPr>
          <p:cNvCxnSpPr>
            <a:cxnSpLocks/>
          </p:cNvCxnSpPr>
          <p:nvPr/>
        </p:nvCxnSpPr>
        <p:spPr>
          <a:xfrm flipH="1" flipV="1">
            <a:off x="5014684" y="6188222"/>
            <a:ext cx="2985929" cy="4088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Rectángulo 26">
            <a:extLst>
              <a:ext uri="{FF2B5EF4-FFF2-40B4-BE49-F238E27FC236}">
                <a16:creationId xmlns:a16="http://schemas.microsoft.com/office/drawing/2014/main" id="{039740B4-F88F-4010-ACD3-56AA5E235826}"/>
              </a:ext>
            </a:extLst>
          </p:cNvPr>
          <p:cNvSpPr/>
          <p:nvPr/>
        </p:nvSpPr>
        <p:spPr>
          <a:xfrm>
            <a:off x="8016569" y="6316296"/>
            <a:ext cx="3915236" cy="541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6. Si hay error nos muestra ese mensaje</a:t>
            </a:r>
            <a:endParaRPr lang="es-ES" dirty="0"/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57B48C81-C50A-4A6D-86CB-32A1590B0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87" y="4487197"/>
            <a:ext cx="4237883" cy="1034832"/>
          </a:xfrm>
          <a:prstGeom prst="rect">
            <a:avLst/>
          </a:prstGeom>
        </p:spPr>
      </p:pic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54305465-5779-4D3C-93AD-28FCB8FF3B4A}"/>
              </a:ext>
            </a:extLst>
          </p:cNvPr>
          <p:cNvCxnSpPr>
            <a:cxnSpLocks/>
          </p:cNvCxnSpPr>
          <p:nvPr/>
        </p:nvCxnSpPr>
        <p:spPr>
          <a:xfrm flipH="1" flipV="1">
            <a:off x="2676294" y="4950668"/>
            <a:ext cx="5324319" cy="8824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765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6FC87F-1967-4C78-B089-6DDA20E7F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511266"/>
            <a:ext cx="10018713" cy="109586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dirty="0"/>
              <a:t>Registrar en la tabla </a:t>
            </a:r>
            <a:r>
              <a:rPr lang="es-ES" dirty="0" err="1"/>
              <a:t>Suppliers</a:t>
            </a:r>
            <a:r>
              <a:rPr lang="es-ES" dirty="0"/>
              <a:t> los campos </a:t>
            </a:r>
            <a:r>
              <a:rPr lang="es-ES" dirty="0" err="1"/>
              <a:t>companyName</a:t>
            </a:r>
            <a:r>
              <a:rPr lang="es-ES" dirty="0"/>
              <a:t> , </a:t>
            </a:r>
            <a:r>
              <a:rPr lang="es-ES" dirty="0" err="1"/>
              <a:t>contactName</a:t>
            </a:r>
            <a:r>
              <a:rPr lang="es-ES" dirty="0"/>
              <a:t> , </a:t>
            </a:r>
            <a:r>
              <a:rPr lang="es-ES" dirty="0" err="1"/>
              <a:t>contactTitle</a:t>
            </a:r>
            <a:r>
              <a:rPr lang="es-ES" dirty="0"/>
              <a:t> , </a:t>
            </a:r>
            <a:r>
              <a:rPr lang="es-ES" dirty="0" err="1"/>
              <a:t>Address</a:t>
            </a:r>
            <a:r>
              <a:rPr lang="es-ES" dirty="0"/>
              <a:t> y City  . Validar que el  </a:t>
            </a:r>
            <a:r>
              <a:rPr lang="es-ES" dirty="0" err="1"/>
              <a:t>companyName</a:t>
            </a:r>
            <a:r>
              <a:rPr lang="es-ES" dirty="0"/>
              <a:t> no exista en la base de datos , el </a:t>
            </a:r>
            <a:r>
              <a:rPr lang="es-ES" dirty="0" err="1"/>
              <a:t>IdSupliers</a:t>
            </a:r>
            <a:r>
              <a:rPr lang="es-ES" dirty="0"/>
              <a:t> es un autogenerado. 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420B0EDF-3496-46E0-98B7-90282CFEBC34}"/>
              </a:ext>
            </a:extLst>
          </p:cNvPr>
          <p:cNvSpPr txBox="1">
            <a:spLocks/>
          </p:cNvSpPr>
          <p:nvPr/>
        </p:nvSpPr>
        <p:spPr>
          <a:xfrm>
            <a:off x="0" y="-30217"/>
            <a:ext cx="12088237" cy="541482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5400" b="1" dirty="0">
                <a:solidFill>
                  <a:schemeClr val="bg1"/>
                </a:solidFill>
              </a:rPr>
              <a:t>5.2 Ejercicio Insertar </a:t>
            </a:r>
            <a:r>
              <a:rPr lang="es-PE" sz="5400" b="1" dirty="0" err="1">
                <a:solidFill>
                  <a:schemeClr val="bg1"/>
                </a:solidFill>
              </a:rPr>
              <a:t>Informacion</a:t>
            </a:r>
            <a:r>
              <a:rPr lang="es-PE" sz="5400" b="1" dirty="0">
                <a:solidFill>
                  <a:schemeClr val="bg1"/>
                </a:solidFill>
              </a:rPr>
              <a:t> en base de Datos</a:t>
            </a:r>
            <a:endParaRPr lang="es-ES" b="1" dirty="0">
              <a:solidFill>
                <a:schemeClr val="bg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8EF5385-228E-42B1-B15C-F3E9BD258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345" y="1503725"/>
            <a:ext cx="5401640" cy="5131251"/>
          </a:xfrm>
          <a:prstGeom prst="rect">
            <a:avLst/>
          </a:prstGeom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04FF1739-C625-4151-A252-06E3A448327B}"/>
              </a:ext>
            </a:extLst>
          </p:cNvPr>
          <p:cNvCxnSpPr>
            <a:cxnSpLocks/>
          </p:cNvCxnSpPr>
          <p:nvPr/>
        </p:nvCxnSpPr>
        <p:spPr>
          <a:xfrm flipH="1">
            <a:off x="7984273" y="2099300"/>
            <a:ext cx="12596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04F769B1-66B4-4C6E-8A02-771042711DAF}"/>
              </a:ext>
            </a:extLst>
          </p:cNvPr>
          <p:cNvCxnSpPr>
            <a:cxnSpLocks/>
          </p:cNvCxnSpPr>
          <p:nvPr/>
        </p:nvCxnSpPr>
        <p:spPr>
          <a:xfrm flipH="1">
            <a:off x="8141466" y="2669187"/>
            <a:ext cx="11809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FE2B2A28-EF3F-491F-9B79-CCC25A61908C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8141466" y="3014875"/>
            <a:ext cx="1102438" cy="1573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3814A291-FACD-43DD-AED0-B94769E0A499}"/>
              </a:ext>
            </a:extLst>
          </p:cNvPr>
          <p:cNvCxnSpPr>
            <a:cxnSpLocks/>
          </p:cNvCxnSpPr>
          <p:nvPr/>
        </p:nvCxnSpPr>
        <p:spPr>
          <a:xfrm flipH="1" flipV="1">
            <a:off x="8141466" y="3455348"/>
            <a:ext cx="1102438" cy="2436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A76FFE90-7FE6-4BB9-86FD-FC7EAB50FD43}"/>
              </a:ext>
            </a:extLst>
          </p:cNvPr>
          <p:cNvCxnSpPr>
            <a:cxnSpLocks/>
          </p:cNvCxnSpPr>
          <p:nvPr/>
        </p:nvCxnSpPr>
        <p:spPr>
          <a:xfrm flipH="1" flipV="1">
            <a:off x="7984273" y="3951577"/>
            <a:ext cx="1338147" cy="1177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15387008-6660-4355-AAE7-CCB593BBB4B6}"/>
              </a:ext>
            </a:extLst>
          </p:cNvPr>
          <p:cNvCxnSpPr>
            <a:cxnSpLocks/>
          </p:cNvCxnSpPr>
          <p:nvPr/>
        </p:nvCxnSpPr>
        <p:spPr>
          <a:xfrm flipH="1" flipV="1">
            <a:off x="6311213" y="4464534"/>
            <a:ext cx="1673060" cy="104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848BB9A9-F7D1-4CC3-86F1-8B3D766D1D3B}"/>
              </a:ext>
            </a:extLst>
          </p:cNvPr>
          <p:cNvCxnSpPr>
            <a:cxnSpLocks/>
          </p:cNvCxnSpPr>
          <p:nvPr/>
        </p:nvCxnSpPr>
        <p:spPr>
          <a:xfrm flipH="1" flipV="1">
            <a:off x="8084257" y="5356632"/>
            <a:ext cx="608428" cy="2412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860E2862-6843-40AA-8FA0-FAC5D8557CE9}"/>
              </a:ext>
            </a:extLst>
          </p:cNvPr>
          <p:cNvSpPr/>
          <p:nvPr/>
        </p:nvSpPr>
        <p:spPr>
          <a:xfrm>
            <a:off x="9243904" y="1861067"/>
            <a:ext cx="2844333" cy="476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1. Ingresar un </a:t>
            </a:r>
            <a:r>
              <a:rPr lang="es-PE" dirty="0" err="1"/>
              <a:t>Name</a:t>
            </a:r>
            <a:r>
              <a:rPr lang="es-PE" dirty="0"/>
              <a:t> en este caso es </a:t>
            </a:r>
            <a:r>
              <a:rPr lang="es-PE" dirty="0" err="1"/>
              <a:t>txtcompanyName</a:t>
            </a:r>
            <a:endParaRPr lang="es-ES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E5921C3-F22D-47FE-9234-1375CD47976E}"/>
              </a:ext>
            </a:extLst>
          </p:cNvPr>
          <p:cNvSpPr/>
          <p:nvPr/>
        </p:nvSpPr>
        <p:spPr>
          <a:xfrm>
            <a:off x="9243904" y="2412548"/>
            <a:ext cx="2844333" cy="476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2. Ingresar un </a:t>
            </a:r>
            <a:r>
              <a:rPr lang="es-PE" dirty="0" err="1"/>
              <a:t>Name</a:t>
            </a:r>
            <a:r>
              <a:rPr lang="es-PE" dirty="0"/>
              <a:t> en este caso es </a:t>
            </a:r>
            <a:r>
              <a:rPr lang="es-PE" dirty="0" err="1"/>
              <a:t>txtContactName</a:t>
            </a:r>
            <a:endParaRPr lang="es-ES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A2A2DAE0-806C-4A4C-AE79-081CB6E98D68}"/>
              </a:ext>
            </a:extLst>
          </p:cNvPr>
          <p:cNvSpPr/>
          <p:nvPr/>
        </p:nvSpPr>
        <p:spPr>
          <a:xfrm>
            <a:off x="9243904" y="2933948"/>
            <a:ext cx="2844333" cy="476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3. Ingresar un ID en este caso es </a:t>
            </a:r>
            <a:r>
              <a:rPr lang="es-PE" dirty="0" err="1"/>
              <a:t>txtContactTitle</a:t>
            </a:r>
            <a:endParaRPr lang="es-ES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605E36D2-C611-41B0-BA8C-C8EAC13894AC}"/>
              </a:ext>
            </a:extLst>
          </p:cNvPr>
          <p:cNvSpPr/>
          <p:nvPr/>
        </p:nvSpPr>
        <p:spPr>
          <a:xfrm>
            <a:off x="9243903" y="3455348"/>
            <a:ext cx="2844333" cy="476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4. Ingresar un </a:t>
            </a:r>
            <a:r>
              <a:rPr lang="es-PE" dirty="0" err="1"/>
              <a:t>Name</a:t>
            </a:r>
            <a:r>
              <a:rPr lang="es-PE" dirty="0"/>
              <a:t> en este caso es </a:t>
            </a:r>
            <a:r>
              <a:rPr lang="es-PE" dirty="0" err="1"/>
              <a:t>txtAdress</a:t>
            </a:r>
            <a:endParaRPr lang="es-ES" dirty="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3C6C8246-C8AB-4497-B688-6CE2E8A9967A}"/>
              </a:ext>
            </a:extLst>
          </p:cNvPr>
          <p:cNvSpPr/>
          <p:nvPr/>
        </p:nvSpPr>
        <p:spPr>
          <a:xfrm>
            <a:off x="9243902" y="4040432"/>
            <a:ext cx="2844333" cy="476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5. Ingresar un </a:t>
            </a:r>
            <a:r>
              <a:rPr lang="es-PE" dirty="0" err="1"/>
              <a:t>Name</a:t>
            </a:r>
            <a:r>
              <a:rPr lang="es-PE" dirty="0"/>
              <a:t> en este caso es </a:t>
            </a:r>
            <a:r>
              <a:rPr lang="es-PE" dirty="0" err="1"/>
              <a:t>txtCity</a:t>
            </a:r>
            <a:endParaRPr lang="es-ES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1D4B210-D9BB-4E85-97B7-3256301B8626}"/>
              </a:ext>
            </a:extLst>
          </p:cNvPr>
          <p:cNvSpPr/>
          <p:nvPr/>
        </p:nvSpPr>
        <p:spPr>
          <a:xfrm>
            <a:off x="7984273" y="4568780"/>
            <a:ext cx="2844333" cy="476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6. Ingresar un </a:t>
            </a:r>
            <a:r>
              <a:rPr lang="es-PE" dirty="0" err="1"/>
              <a:t>Name</a:t>
            </a:r>
            <a:r>
              <a:rPr lang="es-PE" dirty="0"/>
              <a:t> en este caso es </a:t>
            </a:r>
            <a:r>
              <a:rPr lang="es-PE" dirty="0" err="1"/>
              <a:t>btnAgregar</a:t>
            </a:r>
            <a:endParaRPr lang="es-ES" dirty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085409AD-D3D1-437E-A123-C56ACB0B1322}"/>
              </a:ext>
            </a:extLst>
          </p:cNvPr>
          <p:cNvSpPr/>
          <p:nvPr/>
        </p:nvSpPr>
        <p:spPr>
          <a:xfrm>
            <a:off x="8731943" y="5519338"/>
            <a:ext cx="2844333" cy="476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7. Ingresar un </a:t>
            </a:r>
            <a:r>
              <a:rPr lang="es-PE" dirty="0" err="1"/>
              <a:t>Name</a:t>
            </a:r>
            <a:r>
              <a:rPr lang="es-PE" dirty="0"/>
              <a:t> en este </a:t>
            </a:r>
            <a:r>
              <a:rPr lang="es-PE" dirty="0" err="1"/>
              <a:t>dgvSuppliers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04960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77B77C-DE90-40EE-83A2-BF48A009A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882CD5E-66EE-452D-969D-3F37416D18E6}"/>
              </a:ext>
            </a:extLst>
          </p:cNvPr>
          <p:cNvSpPr txBox="1">
            <a:spLocks/>
          </p:cNvSpPr>
          <p:nvPr/>
        </p:nvSpPr>
        <p:spPr>
          <a:xfrm>
            <a:off x="0" y="-30217"/>
            <a:ext cx="12088237" cy="541482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5400" b="1" dirty="0">
                <a:solidFill>
                  <a:schemeClr val="bg1"/>
                </a:solidFill>
              </a:rPr>
              <a:t>5.2 Resolución Ejercicio Insertar </a:t>
            </a:r>
            <a:r>
              <a:rPr lang="es-PE" sz="5400" b="1" dirty="0" err="1">
                <a:solidFill>
                  <a:schemeClr val="bg1"/>
                </a:solidFill>
              </a:rPr>
              <a:t>Informacion</a:t>
            </a:r>
            <a:r>
              <a:rPr lang="es-PE" sz="5400" b="1" dirty="0">
                <a:solidFill>
                  <a:schemeClr val="bg1"/>
                </a:solidFill>
              </a:rPr>
              <a:t> en base de Datos</a:t>
            </a:r>
            <a:endParaRPr lang="es-ES" b="1" dirty="0">
              <a:solidFill>
                <a:schemeClr val="bg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DF262FC-037D-4F10-9C60-332781F4C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0" y="511265"/>
            <a:ext cx="8840334" cy="398624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95F82DE-59B8-44F3-BB99-B0D132712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310" y="4497505"/>
            <a:ext cx="7124700" cy="1638300"/>
          </a:xfrm>
          <a:prstGeom prst="rect">
            <a:avLst/>
          </a:prstGeom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0465E7E2-C251-4D03-B74E-98301D0CE2DD}"/>
              </a:ext>
            </a:extLst>
          </p:cNvPr>
          <p:cNvCxnSpPr/>
          <p:nvPr/>
        </p:nvCxnSpPr>
        <p:spPr>
          <a:xfrm flipH="1">
            <a:off x="5689600" y="1089891"/>
            <a:ext cx="1173018" cy="6003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72618D6D-7149-4B22-95C5-036CD6D4F370}"/>
              </a:ext>
            </a:extLst>
          </p:cNvPr>
          <p:cNvSpPr/>
          <p:nvPr/>
        </p:nvSpPr>
        <p:spPr>
          <a:xfrm>
            <a:off x="6939941" y="828567"/>
            <a:ext cx="4319186" cy="476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1. Creamos un método listar , para invocarlo en diferentes partes del proyecto.</a:t>
            </a:r>
            <a:endParaRPr lang="es-ES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F62FB701-CE73-4DED-BF64-68A89DC4F924}"/>
              </a:ext>
            </a:extLst>
          </p:cNvPr>
          <p:cNvCxnSpPr>
            <a:cxnSpLocks/>
          </p:cNvCxnSpPr>
          <p:nvPr/>
        </p:nvCxnSpPr>
        <p:spPr>
          <a:xfrm flipH="1">
            <a:off x="4460151" y="2666999"/>
            <a:ext cx="144432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A9BA19B-D6B5-4BDC-9D8E-D1CE8D2E6D31}"/>
              </a:ext>
            </a:extLst>
          </p:cNvPr>
          <p:cNvSpPr/>
          <p:nvPr/>
        </p:nvSpPr>
        <p:spPr>
          <a:xfrm>
            <a:off x="5954967" y="2531896"/>
            <a:ext cx="4319186" cy="476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2-Luego que se agrego a la base de datos , limpiamos las cajas de texto.</a:t>
            </a:r>
            <a:endParaRPr lang="es-ES" dirty="0"/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2F77C7A7-9E47-4E63-9907-0E0DD84653C7}"/>
              </a:ext>
            </a:extLst>
          </p:cNvPr>
          <p:cNvCxnSpPr>
            <a:cxnSpLocks/>
          </p:cNvCxnSpPr>
          <p:nvPr/>
        </p:nvCxnSpPr>
        <p:spPr>
          <a:xfrm flipH="1">
            <a:off x="3394364" y="5474249"/>
            <a:ext cx="1177636" cy="1425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D2BBCDE-196E-4EA4-B95D-B2482466DA1E}"/>
              </a:ext>
            </a:extLst>
          </p:cNvPr>
          <p:cNvSpPr/>
          <p:nvPr/>
        </p:nvSpPr>
        <p:spPr>
          <a:xfrm>
            <a:off x="4572000" y="5267978"/>
            <a:ext cx="3870036" cy="476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3-Invocamos el método Listar en el Load.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74780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18A385F-7605-40CB-BDF8-102E3BEBC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0" y="600075"/>
            <a:ext cx="6983415" cy="4154979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C2A533C2-B933-4FA9-B195-A1FCFC17E048}"/>
              </a:ext>
            </a:extLst>
          </p:cNvPr>
          <p:cNvSpPr txBox="1">
            <a:spLocks/>
          </p:cNvSpPr>
          <p:nvPr/>
        </p:nvSpPr>
        <p:spPr>
          <a:xfrm>
            <a:off x="0" y="-30217"/>
            <a:ext cx="12088237" cy="541482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5400" b="1" dirty="0">
                <a:solidFill>
                  <a:schemeClr val="bg1"/>
                </a:solidFill>
              </a:rPr>
              <a:t>5.2 Resolución Ejercicio Insertar </a:t>
            </a:r>
            <a:r>
              <a:rPr lang="es-PE" sz="5400" b="1" dirty="0" err="1">
                <a:solidFill>
                  <a:schemeClr val="bg1"/>
                </a:solidFill>
              </a:rPr>
              <a:t>Informacion</a:t>
            </a:r>
            <a:r>
              <a:rPr lang="es-PE" sz="5400" b="1" dirty="0">
                <a:solidFill>
                  <a:schemeClr val="bg1"/>
                </a:solidFill>
              </a:rPr>
              <a:t> en base de Datos</a:t>
            </a:r>
            <a:endParaRPr lang="es-ES" b="1" dirty="0">
              <a:solidFill>
                <a:schemeClr val="bg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E4BB658-CC35-4D5B-A028-0451D5CA0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309" y="4755054"/>
            <a:ext cx="3935184" cy="213353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605121A-75B3-4345-AFCE-6FA931B67C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9493" y="4755054"/>
            <a:ext cx="3746809" cy="2135111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F1E02508-B3A6-4AE7-A6DF-3CE5E3AB7433}"/>
              </a:ext>
            </a:extLst>
          </p:cNvPr>
          <p:cNvCxnSpPr/>
          <p:nvPr/>
        </p:nvCxnSpPr>
        <p:spPr>
          <a:xfrm flipV="1">
            <a:off x="3133493" y="4917688"/>
            <a:ext cx="2286000" cy="16057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737E7886-D10E-4661-8AD3-686F2DAAD27B}"/>
              </a:ext>
            </a:extLst>
          </p:cNvPr>
          <p:cNvCxnSpPr>
            <a:cxnSpLocks/>
          </p:cNvCxnSpPr>
          <p:nvPr/>
        </p:nvCxnSpPr>
        <p:spPr>
          <a:xfrm flipH="1">
            <a:off x="6788727" y="1782618"/>
            <a:ext cx="1828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CD50BD6-0EDD-4853-891A-0AA9E53A1BD9}"/>
              </a:ext>
            </a:extLst>
          </p:cNvPr>
          <p:cNvSpPr/>
          <p:nvPr/>
        </p:nvSpPr>
        <p:spPr>
          <a:xfrm>
            <a:off x="7769051" y="1544385"/>
            <a:ext cx="4319186" cy="476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1. Capturamos la información , de cada una de las cajas de texto.</a:t>
            </a:r>
            <a:endParaRPr lang="es-ES" dirty="0"/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24DACAAC-3CB5-4F2E-A75A-1157C4D7BCFD}"/>
              </a:ext>
            </a:extLst>
          </p:cNvPr>
          <p:cNvCxnSpPr>
            <a:cxnSpLocks/>
          </p:cNvCxnSpPr>
          <p:nvPr/>
        </p:nvCxnSpPr>
        <p:spPr>
          <a:xfrm flipH="1">
            <a:off x="6378497" y="3354152"/>
            <a:ext cx="1828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4F815A8C-3C10-43F1-8025-268A76940AD0}"/>
              </a:ext>
            </a:extLst>
          </p:cNvPr>
          <p:cNvSpPr/>
          <p:nvPr/>
        </p:nvSpPr>
        <p:spPr>
          <a:xfrm>
            <a:off x="8314026" y="2965161"/>
            <a:ext cx="3927910" cy="750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2. Vemos cuantas veces existe el nombre de la compañía en la base de datos</a:t>
            </a:r>
            <a:endParaRPr lang="es-ES" dirty="0"/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E17DEA1F-72A3-4DBD-94E6-01D7C00707E4}"/>
              </a:ext>
            </a:extLst>
          </p:cNvPr>
          <p:cNvCxnSpPr>
            <a:cxnSpLocks/>
          </p:cNvCxnSpPr>
          <p:nvPr/>
        </p:nvCxnSpPr>
        <p:spPr>
          <a:xfrm flipH="1" flipV="1">
            <a:off x="3963188" y="3690145"/>
            <a:ext cx="4654339" cy="3738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8E779163-2A17-4DEC-BFBB-63BE32811201}"/>
              </a:ext>
            </a:extLst>
          </p:cNvPr>
          <p:cNvSpPr/>
          <p:nvPr/>
        </p:nvSpPr>
        <p:spPr>
          <a:xfrm>
            <a:off x="8617527" y="3947459"/>
            <a:ext cx="3643516" cy="527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3. Si existe una vez  ya no se puede registrar , por que ya existe.</a:t>
            </a:r>
            <a:endParaRPr lang="es-ES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72A8FF10-9BF6-4862-A139-E74FC64CC5F5}"/>
              </a:ext>
            </a:extLst>
          </p:cNvPr>
          <p:cNvSpPr/>
          <p:nvPr/>
        </p:nvSpPr>
        <p:spPr>
          <a:xfrm>
            <a:off x="8732982" y="5049971"/>
            <a:ext cx="3643516" cy="527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4.Insertamos el </a:t>
            </a:r>
            <a:r>
              <a:rPr lang="es-PE" dirty="0" err="1"/>
              <a:t>Suppliers</a:t>
            </a:r>
            <a:r>
              <a:rPr lang="es-PE" dirty="0"/>
              <a:t> , pero aun no confirmamos</a:t>
            </a:r>
            <a:endParaRPr lang="es-ES" dirty="0"/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67BD3B7D-886B-4CE0-B23E-383C7451348C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7335760" y="4917689"/>
            <a:ext cx="1397222" cy="3959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" name="Rectángulo 20">
            <a:extLst>
              <a:ext uri="{FF2B5EF4-FFF2-40B4-BE49-F238E27FC236}">
                <a16:creationId xmlns:a16="http://schemas.microsoft.com/office/drawing/2014/main" id="{E4FBD452-7EC6-4531-9ADB-44D16BA171DB}"/>
              </a:ext>
            </a:extLst>
          </p:cNvPr>
          <p:cNvSpPr/>
          <p:nvPr/>
        </p:nvSpPr>
        <p:spPr>
          <a:xfrm>
            <a:off x="8820728" y="5961903"/>
            <a:ext cx="3643516" cy="527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5.Confirmamos los cambios</a:t>
            </a:r>
            <a:endParaRPr lang="es-ES" dirty="0"/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E058862D-2E0D-479D-9CFD-B477C1D66BA1}"/>
              </a:ext>
            </a:extLst>
          </p:cNvPr>
          <p:cNvCxnSpPr>
            <a:cxnSpLocks/>
          </p:cNvCxnSpPr>
          <p:nvPr/>
        </p:nvCxnSpPr>
        <p:spPr>
          <a:xfrm flipH="1" flipV="1">
            <a:off x="7094382" y="5446108"/>
            <a:ext cx="1726346" cy="7794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040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0AC4D6-4574-47F8-8616-5D7132E75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A88234A-BABD-4AC9-BFC7-C0ACC748C0F2}"/>
              </a:ext>
            </a:extLst>
          </p:cNvPr>
          <p:cNvSpPr txBox="1">
            <a:spLocks/>
          </p:cNvSpPr>
          <p:nvPr/>
        </p:nvSpPr>
        <p:spPr>
          <a:xfrm>
            <a:off x="0" y="-30217"/>
            <a:ext cx="12088237" cy="541482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5400" b="1" dirty="0">
                <a:solidFill>
                  <a:schemeClr val="bg1"/>
                </a:solidFill>
              </a:rPr>
              <a:t>5.3.Ejercicio Insertar </a:t>
            </a:r>
            <a:r>
              <a:rPr lang="es-PE" sz="5400" b="1" dirty="0" err="1">
                <a:solidFill>
                  <a:schemeClr val="bg1"/>
                </a:solidFill>
              </a:rPr>
              <a:t>Informacion</a:t>
            </a:r>
            <a:r>
              <a:rPr lang="es-PE" sz="5400" b="1" dirty="0">
                <a:solidFill>
                  <a:schemeClr val="bg1"/>
                </a:solidFill>
              </a:rPr>
              <a:t> en base de Datos con ComboBox</a:t>
            </a:r>
            <a:endParaRPr lang="es-ES" b="1" dirty="0">
              <a:solidFill>
                <a:schemeClr val="bg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9C6B710-0FE3-4333-8758-E031204ED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937" y="1544492"/>
            <a:ext cx="10782300" cy="4286250"/>
          </a:xfrm>
          <a:prstGeom prst="rect">
            <a:avLst/>
          </a:prstGeo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6127F877-0CF6-41B7-BFC6-08DC5C5D1438}"/>
              </a:ext>
            </a:extLst>
          </p:cNvPr>
          <p:cNvSpPr txBox="1">
            <a:spLocks/>
          </p:cNvSpPr>
          <p:nvPr/>
        </p:nvSpPr>
        <p:spPr>
          <a:xfrm>
            <a:off x="1484310" y="511265"/>
            <a:ext cx="10018713" cy="841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s-PE" dirty="0"/>
              <a:t>Hacer una inserción de un producto , ingresar nombre , categoría , proveedor , descripción , precio y stock. Listar los campos en el </a:t>
            </a:r>
            <a:r>
              <a:rPr lang="es-PE" dirty="0" err="1"/>
              <a:t>DataGridView.Validar</a:t>
            </a:r>
            <a:r>
              <a:rPr lang="es-PE" dirty="0"/>
              <a:t> con ayuda de un error </a:t>
            </a:r>
            <a:r>
              <a:rPr lang="es-PE" dirty="0" err="1"/>
              <a:t>provider</a:t>
            </a:r>
            <a:r>
              <a:rPr lang="es-PE" dirty="0"/>
              <a:t> ,que el nombre de la categoría y la descripción sean obligatorios.</a:t>
            </a:r>
            <a:endParaRPr lang="es-ES" dirty="0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9A7FD87A-CA2F-4386-92E9-8C8A9425A219}"/>
              </a:ext>
            </a:extLst>
          </p:cNvPr>
          <p:cNvCxnSpPr>
            <a:cxnSpLocks/>
          </p:cNvCxnSpPr>
          <p:nvPr/>
        </p:nvCxnSpPr>
        <p:spPr>
          <a:xfrm flipH="1">
            <a:off x="3870600" y="1710890"/>
            <a:ext cx="359655" cy="3948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4DA1602E-A8FB-4BB8-BEDF-34EF35263443}"/>
              </a:ext>
            </a:extLst>
          </p:cNvPr>
          <p:cNvCxnSpPr>
            <a:cxnSpLocks/>
          </p:cNvCxnSpPr>
          <p:nvPr/>
        </p:nvCxnSpPr>
        <p:spPr>
          <a:xfrm flipV="1">
            <a:off x="2484864" y="2745670"/>
            <a:ext cx="1016563" cy="1944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900E650B-9570-4C39-A573-DBF4D6639B3F}"/>
              </a:ext>
            </a:extLst>
          </p:cNvPr>
          <p:cNvCxnSpPr>
            <a:cxnSpLocks/>
          </p:cNvCxnSpPr>
          <p:nvPr/>
        </p:nvCxnSpPr>
        <p:spPr>
          <a:xfrm flipV="1">
            <a:off x="2429164" y="3280833"/>
            <a:ext cx="1016563" cy="1944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BEE6940C-9688-441E-889F-C5B6112869B6}"/>
              </a:ext>
            </a:extLst>
          </p:cNvPr>
          <p:cNvCxnSpPr>
            <a:cxnSpLocks/>
          </p:cNvCxnSpPr>
          <p:nvPr/>
        </p:nvCxnSpPr>
        <p:spPr>
          <a:xfrm flipV="1">
            <a:off x="2429163" y="3868177"/>
            <a:ext cx="1016563" cy="1944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AC9EDCA8-39E0-4D0D-AD0C-14D98E81DBF8}"/>
              </a:ext>
            </a:extLst>
          </p:cNvPr>
          <p:cNvCxnSpPr>
            <a:cxnSpLocks/>
          </p:cNvCxnSpPr>
          <p:nvPr/>
        </p:nvCxnSpPr>
        <p:spPr>
          <a:xfrm flipV="1">
            <a:off x="2392781" y="4536016"/>
            <a:ext cx="1016563" cy="1944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6B1A4D51-2BCD-4798-93E7-12ED2FA63C6B}"/>
              </a:ext>
            </a:extLst>
          </p:cNvPr>
          <p:cNvCxnSpPr>
            <a:cxnSpLocks/>
          </p:cNvCxnSpPr>
          <p:nvPr/>
        </p:nvCxnSpPr>
        <p:spPr>
          <a:xfrm flipV="1">
            <a:off x="2347162" y="5095094"/>
            <a:ext cx="1016563" cy="1944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A13F2E42-3C78-4B42-B9E7-1D7442F2C19A}"/>
              </a:ext>
            </a:extLst>
          </p:cNvPr>
          <p:cNvCxnSpPr>
            <a:cxnSpLocks/>
          </p:cNvCxnSpPr>
          <p:nvPr/>
        </p:nvCxnSpPr>
        <p:spPr>
          <a:xfrm flipV="1">
            <a:off x="2366198" y="5713764"/>
            <a:ext cx="1016563" cy="1944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4AEF5383-E36B-4DFE-9363-B2F3080C17BB}"/>
              </a:ext>
            </a:extLst>
          </p:cNvPr>
          <p:cNvSpPr/>
          <p:nvPr/>
        </p:nvSpPr>
        <p:spPr>
          <a:xfrm>
            <a:off x="3870600" y="1371161"/>
            <a:ext cx="1967777" cy="336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/>
              <a:t>1.Name: </a:t>
            </a:r>
            <a:r>
              <a:rPr lang="es-PE" sz="1400" dirty="0" err="1"/>
              <a:t>txtnombre</a:t>
            </a:r>
            <a:endParaRPr lang="es-ES" sz="1400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EE727DFC-5306-42CE-B0A6-448DEF34C874}"/>
              </a:ext>
            </a:extLst>
          </p:cNvPr>
          <p:cNvSpPr/>
          <p:nvPr/>
        </p:nvSpPr>
        <p:spPr>
          <a:xfrm>
            <a:off x="880341" y="2770870"/>
            <a:ext cx="1585768" cy="384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/>
              <a:t>2.Name: </a:t>
            </a:r>
            <a:r>
              <a:rPr lang="es-PE" sz="1400" dirty="0" err="1"/>
              <a:t>cboCategoria</a:t>
            </a:r>
            <a:endParaRPr lang="es-ES" sz="1400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469C72FD-06C7-47C7-B1F8-6777ADB92E7A}"/>
              </a:ext>
            </a:extLst>
          </p:cNvPr>
          <p:cNvSpPr/>
          <p:nvPr/>
        </p:nvSpPr>
        <p:spPr>
          <a:xfrm>
            <a:off x="880341" y="3366485"/>
            <a:ext cx="1585768" cy="393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/>
              <a:t>3.Name: </a:t>
            </a:r>
            <a:r>
              <a:rPr lang="es-PE" sz="1400" dirty="0" err="1"/>
              <a:t>cboProveedor</a:t>
            </a:r>
            <a:endParaRPr lang="es-ES" sz="1400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A9FCDC1-8F47-4E4D-8A04-89EFBBE798F5}"/>
              </a:ext>
            </a:extLst>
          </p:cNvPr>
          <p:cNvSpPr/>
          <p:nvPr/>
        </p:nvSpPr>
        <p:spPr>
          <a:xfrm>
            <a:off x="899096" y="3940401"/>
            <a:ext cx="1585768" cy="43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/>
              <a:t>4.Name: </a:t>
            </a:r>
            <a:r>
              <a:rPr lang="es-PE" sz="1400" dirty="0" err="1"/>
              <a:t>txtdescripcion</a:t>
            </a:r>
            <a:endParaRPr lang="es-ES" sz="1400" dirty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C064C7AA-E8AC-45EE-A9A4-A51CD2320573}"/>
              </a:ext>
            </a:extLst>
          </p:cNvPr>
          <p:cNvSpPr/>
          <p:nvPr/>
        </p:nvSpPr>
        <p:spPr>
          <a:xfrm>
            <a:off x="899096" y="4582315"/>
            <a:ext cx="1567012" cy="336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/>
              <a:t>5.Name: </a:t>
            </a:r>
            <a:r>
              <a:rPr lang="es-PE" sz="1400" dirty="0" err="1"/>
              <a:t>txtprecio</a:t>
            </a:r>
            <a:endParaRPr lang="es-ES" sz="1400" dirty="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DA015B9-1430-4DD9-A85C-0D10EB38B352}"/>
              </a:ext>
            </a:extLst>
          </p:cNvPr>
          <p:cNvSpPr/>
          <p:nvPr/>
        </p:nvSpPr>
        <p:spPr>
          <a:xfrm>
            <a:off x="899096" y="5130008"/>
            <a:ext cx="1522276" cy="336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/>
              <a:t>6.Name: </a:t>
            </a:r>
            <a:r>
              <a:rPr lang="es-PE" sz="1400" dirty="0" err="1"/>
              <a:t>txtstock</a:t>
            </a:r>
            <a:endParaRPr lang="es-ES" sz="1400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F8741B79-9EE0-4BF7-95E5-F3C0D4FB48FB}"/>
              </a:ext>
            </a:extLst>
          </p:cNvPr>
          <p:cNvSpPr/>
          <p:nvPr/>
        </p:nvSpPr>
        <p:spPr>
          <a:xfrm>
            <a:off x="962588" y="5662455"/>
            <a:ext cx="1522276" cy="452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/>
              <a:t>7.Name: </a:t>
            </a:r>
            <a:r>
              <a:rPr lang="es-PE" sz="1400" dirty="0" err="1"/>
              <a:t>btnAceptar</a:t>
            </a:r>
            <a:endParaRPr lang="es-ES" sz="1400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55EABC6A-7A1F-4CD1-BD49-630CDD3E6972}"/>
              </a:ext>
            </a:extLst>
          </p:cNvPr>
          <p:cNvSpPr/>
          <p:nvPr/>
        </p:nvSpPr>
        <p:spPr>
          <a:xfrm>
            <a:off x="5732528" y="6004073"/>
            <a:ext cx="1522276" cy="452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/>
              <a:t>8.Name: </a:t>
            </a:r>
            <a:r>
              <a:rPr lang="es-PE" sz="1400" dirty="0" err="1"/>
              <a:t>dgvEmpleados</a:t>
            </a:r>
            <a:endParaRPr lang="es-ES" sz="1400" dirty="0"/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DEAA04DF-5CA9-4DEA-881C-FFE9E26477FE}"/>
              </a:ext>
            </a:extLst>
          </p:cNvPr>
          <p:cNvCxnSpPr>
            <a:cxnSpLocks/>
          </p:cNvCxnSpPr>
          <p:nvPr/>
        </p:nvCxnSpPr>
        <p:spPr>
          <a:xfrm flipV="1">
            <a:off x="7109071" y="5662455"/>
            <a:ext cx="778784" cy="3235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961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BA3E6C-73BB-4890-A61C-8DCF654A5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711200"/>
            <a:ext cx="10018713" cy="604981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ES" dirty="0" err="1">
                <a:solidFill>
                  <a:srgbClr val="2B91AF"/>
                </a:solidFill>
                <a:latin typeface="Consolas" panose="020B0609020204030204" pitchFamily="49" charset="0"/>
              </a:rPr>
              <a:t>PruebaDataContext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bd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2B91AF"/>
                </a:solidFill>
                <a:latin typeface="Consolas" panose="020B0609020204030204" pitchFamily="49" charset="0"/>
              </a:rPr>
              <a:t>PruebaDataContext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s-ES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listar()</a:t>
            </a:r>
          </a:p>
          <a:p>
            <a:pPr marL="0" indent="0">
              <a:buNone/>
            </a:pP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dgvProducto.DataSource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bd.Products.Select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p =&gt; </a:t>
            </a:r>
            <a:r>
              <a:rPr lang="es-E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p.ProductName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p.QuantityPerUnit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p.UnitPrice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p.UnitsInStock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,            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p.CategoryID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p.SupplierID</a:t>
            </a:r>
            <a:endParaRPr lang="es-E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});</a:t>
            </a:r>
          </a:p>
          <a:p>
            <a:pPr marL="0" indent="0">
              <a:buNone/>
            </a:pP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Form5_Load(</a:t>
            </a:r>
            <a:r>
              <a:rPr lang="es-ES" dirty="0" err="1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sender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dirty="0" err="1">
                <a:solidFill>
                  <a:srgbClr val="2B91AF"/>
                </a:solidFill>
                <a:latin typeface="Consolas" panose="020B0609020204030204" pitchFamily="49" charset="0"/>
              </a:rPr>
              <a:t>EventArgs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pPr marL="0" indent="0">
              <a:buNone/>
            </a:pP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           listar();</a:t>
            </a:r>
          </a:p>
          <a:p>
            <a:pPr marL="0" indent="0">
              <a:buNone/>
            </a:pP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cboCategoria.DataSource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bd.Categories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cboCategoria.DisplayMember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dirty="0" err="1">
                <a:solidFill>
                  <a:srgbClr val="A31515"/>
                </a:solidFill>
                <a:latin typeface="Consolas" panose="020B0609020204030204" pitchFamily="49" charset="0"/>
              </a:rPr>
              <a:t>CategoryName</a:t>
            </a:r>
            <a:r>
              <a:rPr lang="es-E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cboCategoria.ValueMember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dirty="0" err="1">
                <a:solidFill>
                  <a:srgbClr val="A31515"/>
                </a:solidFill>
                <a:latin typeface="Consolas" panose="020B0609020204030204" pitchFamily="49" charset="0"/>
              </a:rPr>
              <a:t>CategoryID</a:t>
            </a:r>
            <a:r>
              <a:rPr lang="es-E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cboProveedor.DataSource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bd.Suppliers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cboProveedor.DisplayMember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dirty="0" err="1">
                <a:solidFill>
                  <a:srgbClr val="A31515"/>
                </a:solidFill>
                <a:latin typeface="Consolas" panose="020B0609020204030204" pitchFamily="49" charset="0"/>
              </a:rPr>
              <a:t>CompanyName</a:t>
            </a:r>
            <a:r>
              <a:rPr lang="es-E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cboProveedor.ValueMember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dirty="0" err="1">
                <a:solidFill>
                  <a:srgbClr val="A31515"/>
                </a:solidFill>
                <a:latin typeface="Consolas" panose="020B0609020204030204" pitchFamily="49" charset="0"/>
              </a:rPr>
              <a:t>SupplierID</a:t>
            </a:r>
            <a:r>
              <a:rPr lang="es-E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2633475-8CF1-4E9C-877D-F883756F324D}"/>
              </a:ext>
            </a:extLst>
          </p:cNvPr>
          <p:cNvSpPr txBox="1">
            <a:spLocks/>
          </p:cNvSpPr>
          <p:nvPr/>
        </p:nvSpPr>
        <p:spPr>
          <a:xfrm>
            <a:off x="0" y="-30217"/>
            <a:ext cx="12088237" cy="541482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5400" b="1" dirty="0">
                <a:solidFill>
                  <a:schemeClr val="bg1"/>
                </a:solidFill>
              </a:rPr>
              <a:t>5.3.Ejercicio Insertar </a:t>
            </a:r>
            <a:r>
              <a:rPr lang="es-PE" sz="5400" b="1" dirty="0" err="1">
                <a:solidFill>
                  <a:schemeClr val="bg1"/>
                </a:solidFill>
              </a:rPr>
              <a:t>Informacion</a:t>
            </a:r>
            <a:r>
              <a:rPr lang="es-PE" sz="5400" b="1" dirty="0">
                <a:solidFill>
                  <a:schemeClr val="bg1"/>
                </a:solidFill>
              </a:rPr>
              <a:t> en base de Datos con ComboBox</a:t>
            </a:r>
            <a:endParaRPr lang="es-E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849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A016A1-8988-49B1-951B-93A04879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471055"/>
            <a:ext cx="10018713" cy="6289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s-ES" sz="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E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E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btnAceptar_Click</a:t>
            </a:r>
            <a:r>
              <a:rPr lang="es-E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s-E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sender</a:t>
            </a:r>
            <a:r>
              <a:rPr lang="es-E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8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EventArgs</a:t>
            </a:r>
            <a:r>
              <a:rPr lang="es-E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e) {</a:t>
            </a:r>
          </a:p>
          <a:p>
            <a:pPr marL="0" indent="0">
              <a:buNone/>
            </a:pPr>
            <a:r>
              <a:rPr lang="es-E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s-ES" sz="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s-E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nombre = </a:t>
            </a:r>
            <a:r>
              <a:rPr lang="es-E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txtnombre.Text</a:t>
            </a:r>
            <a:r>
              <a:rPr lang="es-E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descripcion</a:t>
            </a:r>
            <a:r>
              <a:rPr lang="es-E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txtdescripcion.Text</a:t>
            </a:r>
            <a:endParaRPr lang="es-ES" sz="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8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     decimal</a:t>
            </a:r>
            <a:r>
              <a:rPr lang="es-E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precio = </a:t>
            </a:r>
            <a:r>
              <a:rPr lang="es-E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txtprecio.Value</a:t>
            </a:r>
            <a:r>
              <a:rPr lang="es-E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b="1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stock = </a:t>
            </a:r>
            <a:r>
              <a:rPr lang="en-US" sz="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txtstock.Value.ToString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8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idCat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8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cboCategoria.SelectedValue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s-E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idProv</a:t>
            </a:r>
            <a:r>
              <a:rPr lang="es-E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s-ES" sz="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E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s-E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cboProveedor.SelectedValue</a:t>
            </a:r>
            <a:endParaRPr lang="en-US" sz="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800" b="1" dirty="0">
                <a:solidFill>
                  <a:srgbClr val="008000"/>
                </a:solidFill>
                <a:latin typeface="Consolas" panose="020B0609020204030204" pitchFamily="49" charset="0"/>
              </a:rPr>
              <a:t>            //Nombre</a:t>
            </a:r>
            <a:endParaRPr lang="es-ES" sz="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E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E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txtnombre.Text.Equals</a:t>
            </a:r>
            <a:r>
              <a:rPr lang="es-E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800" b="1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s-E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)){</a:t>
            </a:r>
          </a:p>
          <a:p>
            <a:pPr marL="0" indent="0">
              <a:buNone/>
            </a:pPr>
            <a:r>
              <a:rPr lang="es-PE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PE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errorProducto.SetError</a:t>
            </a:r>
            <a:r>
              <a:rPr lang="es-PE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PE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txtnombre</a:t>
            </a:r>
            <a:r>
              <a:rPr lang="es-PE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PE" sz="800" b="1" dirty="0">
                <a:solidFill>
                  <a:srgbClr val="A31515"/>
                </a:solidFill>
                <a:latin typeface="Consolas" panose="020B0609020204030204" pitchFamily="49" charset="0"/>
              </a:rPr>
              <a:t>"El nombre es obligatorio"</a:t>
            </a:r>
            <a:r>
              <a:rPr lang="es-PE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s-ES" sz="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s-E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   </a:t>
            </a:r>
          </a:p>
          <a:p>
            <a:pPr marL="0" indent="0">
              <a:buNone/>
            </a:pPr>
            <a:r>
              <a:rPr lang="es-E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s-E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s-ES" sz="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s-ES" sz="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E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errorProducto.SetError</a:t>
            </a:r>
            <a:r>
              <a:rPr lang="es-E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txtnombre</a:t>
            </a:r>
            <a:r>
              <a:rPr lang="es-E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800" b="1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s-E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800" b="1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s-ES" sz="8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Descripcion</a:t>
            </a:r>
            <a:endParaRPr lang="es-ES" sz="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E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E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txtdescripcion.Text.Equals</a:t>
            </a:r>
            <a:r>
              <a:rPr lang="es-E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800" b="1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s-E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)){</a:t>
            </a:r>
          </a:p>
          <a:p>
            <a:pPr marL="0" indent="0">
              <a:buNone/>
            </a:pPr>
            <a:r>
              <a:rPr lang="es-PE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PE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errorProducto.SetError</a:t>
            </a:r>
            <a:r>
              <a:rPr lang="es-PE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PE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txtdescripcion</a:t>
            </a:r>
            <a:r>
              <a:rPr lang="es-PE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PE" sz="800" b="1" dirty="0">
                <a:solidFill>
                  <a:srgbClr val="A31515"/>
                </a:solidFill>
                <a:latin typeface="Consolas" panose="020B0609020204030204" pitchFamily="49" charset="0"/>
              </a:rPr>
              <a:t>"La </a:t>
            </a:r>
            <a:r>
              <a:rPr lang="es-PE" sz="8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descripcion</a:t>
            </a:r>
            <a:r>
              <a:rPr lang="es-PE" sz="800" b="1" dirty="0">
                <a:solidFill>
                  <a:srgbClr val="A31515"/>
                </a:solidFill>
                <a:latin typeface="Consolas" panose="020B0609020204030204" pitchFamily="49" charset="0"/>
              </a:rPr>
              <a:t> es obligatorio"</a:t>
            </a:r>
            <a:r>
              <a:rPr lang="es-PE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s-ES" sz="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s-E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s-E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s-ES" sz="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E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errorProducto.SetError</a:t>
            </a:r>
            <a:r>
              <a:rPr lang="es-E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txtdescripcion</a:t>
            </a:r>
            <a:r>
              <a:rPr lang="es-E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800" b="1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s-E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8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Product</a:t>
            </a:r>
            <a:r>
              <a:rPr lang="es-E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oProduct</a:t>
            </a:r>
            <a:r>
              <a:rPr lang="es-E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8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E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8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Product</a:t>
            </a:r>
            <a:r>
              <a:rPr lang="es-E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s-E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ProductName</a:t>
            </a:r>
            <a:r>
              <a:rPr lang="es-E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nombre,QuantityPerUnit</a:t>
            </a:r>
            <a:r>
              <a:rPr lang="es-E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descripcion,UnitPrice</a:t>
            </a:r>
            <a:r>
              <a:rPr lang="es-E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precio,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UnitsInStock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stock,CategoryID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idCat,SupplierID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idProv</a:t>
            </a:r>
            <a:r>
              <a:rPr lang="es-E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s-E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s-ES" sz="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E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numeroProducto</a:t>
            </a:r>
            <a:r>
              <a:rPr lang="es-E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bd.Products.Where</a:t>
            </a:r>
            <a:r>
              <a:rPr lang="es-E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(p =&gt; </a:t>
            </a:r>
            <a:r>
              <a:rPr lang="es-E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p.ProductName.Equals</a:t>
            </a:r>
            <a:r>
              <a:rPr lang="es-E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(nombre)).</a:t>
            </a:r>
            <a:r>
              <a:rPr lang="es-E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Count</a:t>
            </a:r>
            <a:r>
              <a:rPr lang="es-E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s-E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E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E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numeroProducto</a:t>
            </a:r>
            <a:r>
              <a:rPr lang="es-E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== 1){</a:t>
            </a:r>
          </a:p>
          <a:p>
            <a:pPr marL="0" indent="0">
              <a:buNone/>
            </a:pPr>
            <a:r>
              <a:rPr lang="es-PE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PE" sz="8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MessageBox</a:t>
            </a:r>
            <a:r>
              <a:rPr lang="es-PE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.Show</a:t>
            </a:r>
            <a:r>
              <a:rPr lang="es-PE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PE" sz="800" b="1" dirty="0">
                <a:solidFill>
                  <a:srgbClr val="A31515"/>
                </a:solidFill>
                <a:latin typeface="Consolas" panose="020B0609020204030204" pitchFamily="49" charset="0"/>
              </a:rPr>
              <a:t>"El nombre del producto ya existe"</a:t>
            </a:r>
            <a:r>
              <a:rPr lang="es-PE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s-ES" sz="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s-E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  }</a:t>
            </a:r>
          </a:p>
          <a:p>
            <a:pPr marL="0" indent="0">
              <a:buNone/>
            </a:pPr>
            <a:r>
              <a:rPr lang="es-E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bd.Products.InsertOnSubmit</a:t>
            </a:r>
            <a:r>
              <a:rPr lang="es-E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oProduct</a:t>
            </a:r>
            <a:r>
              <a:rPr lang="es-E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800" b="1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es-E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s-E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E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bd.SubmitChanges</a:t>
            </a:r>
            <a:r>
              <a:rPr lang="es-E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s-E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s-E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800" b="1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s-E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8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Exception</a:t>
            </a:r>
            <a:r>
              <a:rPr lang="es-E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ex) {</a:t>
            </a:r>
          </a:p>
          <a:p>
            <a:r>
              <a:rPr lang="es-PE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PE" sz="8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MessageBox</a:t>
            </a:r>
            <a:r>
              <a:rPr lang="es-PE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.Show</a:t>
            </a:r>
            <a:r>
              <a:rPr lang="es-PE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PE" sz="8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PE" sz="8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Ocurrio</a:t>
            </a:r>
            <a:r>
              <a:rPr lang="es-PE" sz="800" b="1" dirty="0">
                <a:solidFill>
                  <a:srgbClr val="A31515"/>
                </a:solidFill>
                <a:latin typeface="Consolas" panose="020B0609020204030204" pitchFamily="49" charset="0"/>
              </a:rPr>
              <a:t> un error"</a:t>
            </a:r>
            <a:r>
              <a:rPr lang="es-PE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s-E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}</a:t>
            </a:r>
            <a:endParaRPr lang="es-ES" sz="800" b="1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D578499-14C2-439D-87EC-E1AD4808EAB2}"/>
              </a:ext>
            </a:extLst>
          </p:cNvPr>
          <p:cNvSpPr txBox="1">
            <a:spLocks/>
          </p:cNvSpPr>
          <p:nvPr/>
        </p:nvSpPr>
        <p:spPr>
          <a:xfrm>
            <a:off x="0" y="-30217"/>
            <a:ext cx="12088237" cy="427381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5400" b="1" dirty="0">
                <a:solidFill>
                  <a:schemeClr val="bg1"/>
                </a:solidFill>
              </a:rPr>
              <a:t>5.3. Resolución Ejercicio Insertar </a:t>
            </a:r>
            <a:r>
              <a:rPr lang="es-PE" sz="5400" b="1" dirty="0" err="1">
                <a:solidFill>
                  <a:schemeClr val="bg1"/>
                </a:solidFill>
              </a:rPr>
              <a:t>Informacion</a:t>
            </a:r>
            <a:r>
              <a:rPr lang="es-PE" sz="5400" b="1" dirty="0">
                <a:solidFill>
                  <a:schemeClr val="bg1"/>
                </a:solidFill>
              </a:rPr>
              <a:t> en base de Datos con ComboBox</a:t>
            </a:r>
            <a:endParaRPr lang="es-ES" b="1" dirty="0">
              <a:solidFill>
                <a:schemeClr val="bg1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654DC83-9229-4F39-84D4-7D030FB01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1300" y="860285"/>
            <a:ext cx="1809750" cy="1743075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060FC5E7-E35E-4562-A457-F954DA9449C7}"/>
              </a:ext>
            </a:extLst>
          </p:cNvPr>
          <p:cNvCxnSpPr>
            <a:cxnSpLocks/>
          </p:cNvCxnSpPr>
          <p:nvPr/>
        </p:nvCxnSpPr>
        <p:spPr>
          <a:xfrm flipH="1">
            <a:off x="3075710" y="1958109"/>
            <a:ext cx="5385590" cy="6834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2" name="Imagen 11">
            <a:extLst>
              <a:ext uri="{FF2B5EF4-FFF2-40B4-BE49-F238E27FC236}">
                <a16:creationId xmlns:a16="http://schemas.microsoft.com/office/drawing/2014/main" id="{C521328F-8023-4800-BB17-57954D7CF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1300" y="2659346"/>
            <a:ext cx="2557682" cy="1317360"/>
          </a:xfrm>
          <a:prstGeom prst="rect">
            <a:avLst/>
          </a:prstGeom>
        </p:spPr>
      </p:pic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F632B456-562B-4945-B3B5-3FE0D43EA77E}"/>
              </a:ext>
            </a:extLst>
          </p:cNvPr>
          <p:cNvCxnSpPr>
            <a:cxnSpLocks/>
          </p:cNvCxnSpPr>
          <p:nvPr/>
        </p:nvCxnSpPr>
        <p:spPr>
          <a:xfrm flipH="1" flipV="1">
            <a:off x="3186545" y="2844800"/>
            <a:ext cx="5262269" cy="4732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370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7C81379-EFEF-4A44-8A11-33BA0D693A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8143" y="2052536"/>
            <a:ext cx="4822227" cy="4220624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5B9D7A53-C4B4-4BAD-BFCD-F87982F3FB7F}"/>
              </a:ext>
            </a:extLst>
          </p:cNvPr>
          <p:cNvSpPr txBox="1">
            <a:spLocks/>
          </p:cNvSpPr>
          <p:nvPr/>
        </p:nvSpPr>
        <p:spPr>
          <a:xfrm>
            <a:off x="0" y="-30217"/>
            <a:ext cx="12088237" cy="541482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5400" b="1" dirty="0">
                <a:solidFill>
                  <a:schemeClr val="bg1"/>
                </a:solidFill>
              </a:rPr>
              <a:t>6.1 Ejemplo Actualizar datos con </a:t>
            </a:r>
            <a:r>
              <a:rPr lang="es-PE" sz="5400" b="1" dirty="0" err="1">
                <a:solidFill>
                  <a:schemeClr val="bg1"/>
                </a:solidFill>
              </a:rPr>
              <a:t>LinQ</a:t>
            </a:r>
            <a:endParaRPr lang="es-ES" b="1" dirty="0">
              <a:solidFill>
                <a:schemeClr val="bg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7EBEAF5-F58C-4488-A7D2-2F2D777DC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8323" y="2064833"/>
            <a:ext cx="2107824" cy="1256715"/>
          </a:xfrm>
          <a:prstGeom prst="rect">
            <a:avLst/>
          </a:prstGeom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09791D7D-61CD-41E1-920C-C7ED4989F5A9}"/>
              </a:ext>
            </a:extLst>
          </p:cNvPr>
          <p:cNvCxnSpPr/>
          <p:nvPr/>
        </p:nvCxnSpPr>
        <p:spPr>
          <a:xfrm flipH="1">
            <a:off x="6785011" y="2772823"/>
            <a:ext cx="2523311" cy="780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24139DB8-D3F2-400A-B85E-50424060B3B0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3610765" y="2683566"/>
            <a:ext cx="1908866" cy="6158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2" name="Imagen 11">
            <a:extLst>
              <a:ext uri="{FF2B5EF4-FFF2-40B4-BE49-F238E27FC236}">
                <a16:creationId xmlns:a16="http://schemas.microsoft.com/office/drawing/2014/main" id="{DAF91500-05F7-4720-A81D-B6ADC553D8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8323" y="3466062"/>
            <a:ext cx="2671242" cy="755093"/>
          </a:xfrm>
          <a:prstGeom prst="rect">
            <a:avLst/>
          </a:prstGeom>
        </p:spPr>
      </p:pic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70500CF8-8D32-4771-A202-29329E7D14ED}"/>
              </a:ext>
            </a:extLst>
          </p:cNvPr>
          <p:cNvCxnSpPr>
            <a:cxnSpLocks/>
          </p:cNvCxnSpPr>
          <p:nvPr/>
        </p:nvCxnSpPr>
        <p:spPr>
          <a:xfrm flipH="1" flipV="1">
            <a:off x="6785011" y="3044515"/>
            <a:ext cx="2565775" cy="615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5" name="Imagen 14">
            <a:extLst>
              <a:ext uri="{FF2B5EF4-FFF2-40B4-BE49-F238E27FC236}">
                <a16:creationId xmlns:a16="http://schemas.microsoft.com/office/drawing/2014/main" id="{14639868-4610-4754-BFBB-9ED3BDADEF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343" y="3649655"/>
            <a:ext cx="2390775" cy="1143000"/>
          </a:xfrm>
          <a:prstGeom prst="rect">
            <a:avLst/>
          </a:prstGeom>
        </p:spPr>
      </p:pic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3A196F6F-3CD9-41B5-8513-37A4327BA1FC}"/>
              </a:ext>
            </a:extLst>
          </p:cNvPr>
          <p:cNvCxnSpPr>
            <a:cxnSpLocks/>
          </p:cNvCxnSpPr>
          <p:nvPr/>
        </p:nvCxnSpPr>
        <p:spPr>
          <a:xfrm>
            <a:off x="3336982" y="4298076"/>
            <a:ext cx="1088046" cy="2594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0" name="Imagen 19">
            <a:extLst>
              <a:ext uri="{FF2B5EF4-FFF2-40B4-BE49-F238E27FC236}">
                <a16:creationId xmlns:a16="http://schemas.microsoft.com/office/drawing/2014/main" id="{322AC518-8DAD-4063-AF70-45B850E724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1010" y="1994316"/>
            <a:ext cx="2209755" cy="1378499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F4F1288D-4900-4FFF-8DBF-28B7F009B8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27207" y="4642702"/>
            <a:ext cx="2476500" cy="1333500"/>
          </a:xfrm>
          <a:prstGeom prst="rect">
            <a:avLst/>
          </a:prstGeom>
        </p:spPr>
      </p:pic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659573D3-E6DB-4598-BD92-0230D703B996}"/>
              </a:ext>
            </a:extLst>
          </p:cNvPr>
          <p:cNvCxnSpPr>
            <a:cxnSpLocks/>
          </p:cNvCxnSpPr>
          <p:nvPr/>
        </p:nvCxnSpPr>
        <p:spPr>
          <a:xfrm flipH="1" flipV="1">
            <a:off x="6880207" y="3514608"/>
            <a:ext cx="2047000" cy="11280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" name="Marcador de contenido 2">
            <a:extLst>
              <a:ext uri="{FF2B5EF4-FFF2-40B4-BE49-F238E27FC236}">
                <a16:creationId xmlns:a16="http://schemas.microsoft.com/office/drawing/2014/main" id="{7DEDE50E-52F2-4AD6-854F-99ED7A824B05}"/>
              </a:ext>
            </a:extLst>
          </p:cNvPr>
          <p:cNvSpPr txBox="1">
            <a:spLocks/>
          </p:cNvSpPr>
          <p:nvPr/>
        </p:nvSpPr>
        <p:spPr>
          <a:xfrm>
            <a:off x="1484310" y="511265"/>
            <a:ext cx="10018713" cy="841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s-PE" dirty="0"/>
              <a:t>Realizar una actualización de datos de la tabla </a:t>
            </a:r>
            <a:r>
              <a:rPr lang="es-PE" dirty="0" err="1"/>
              <a:t>Regions</a:t>
            </a:r>
            <a:r>
              <a:rPr lang="es-PE" dirty="0"/>
              <a:t> , al dar </a:t>
            </a:r>
            <a:r>
              <a:rPr lang="es-PE" dirty="0" err="1"/>
              <a:t>click</a:t>
            </a:r>
            <a:r>
              <a:rPr lang="es-PE" dirty="0"/>
              <a:t> en una fila del </a:t>
            </a:r>
            <a:r>
              <a:rPr lang="es-PE" dirty="0" err="1"/>
              <a:t>datagridview</a:t>
            </a:r>
            <a:r>
              <a:rPr lang="es-PE" dirty="0"/>
              <a:t> , debe cargar esa información en los controles , al dar actualizar</a:t>
            </a:r>
            <a:endParaRPr lang="es-ES" dirty="0"/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884DC72B-0669-487C-BE83-36CF25F476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4739" y="5192253"/>
            <a:ext cx="2920111" cy="361950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4FF92912-209F-48E7-8262-A0BF385423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5563" y="5904318"/>
            <a:ext cx="2777743" cy="178633"/>
          </a:xfrm>
          <a:prstGeom prst="rect">
            <a:avLst/>
          </a:prstGeom>
        </p:spPr>
      </p:pic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5B633D0B-D1BD-4BBF-B3BB-207559E64968}"/>
              </a:ext>
            </a:extLst>
          </p:cNvPr>
          <p:cNvCxnSpPr>
            <a:cxnSpLocks/>
          </p:cNvCxnSpPr>
          <p:nvPr/>
        </p:nvCxnSpPr>
        <p:spPr>
          <a:xfrm flipV="1">
            <a:off x="3331893" y="5042589"/>
            <a:ext cx="1086103" cy="3306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81B71060-6435-4432-8807-66A450B62389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3053306" y="5535817"/>
            <a:ext cx="1353794" cy="4578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33" name="Imagen 32">
            <a:extLst>
              <a:ext uri="{FF2B5EF4-FFF2-40B4-BE49-F238E27FC236}">
                <a16:creationId xmlns:a16="http://schemas.microsoft.com/office/drawing/2014/main" id="{84103167-08ED-4AAA-BF98-50E1C87F477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4739" y="6293205"/>
            <a:ext cx="3133725" cy="361950"/>
          </a:xfrm>
          <a:prstGeom prst="rect">
            <a:avLst/>
          </a:prstGeom>
        </p:spPr>
      </p:pic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9C84B99B-3E66-4ED4-945D-4D6D48510A42}"/>
              </a:ext>
            </a:extLst>
          </p:cNvPr>
          <p:cNvCxnSpPr>
            <a:cxnSpLocks/>
          </p:cNvCxnSpPr>
          <p:nvPr/>
        </p:nvCxnSpPr>
        <p:spPr>
          <a:xfrm flipV="1">
            <a:off x="3468464" y="6097847"/>
            <a:ext cx="1385036" cy="478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38" name="Imagen 37">
            <a:extLst>
              <a:ext uri="{FF2B5EF4-FFF2-40B4-BE49-F238E27FC236}">
                <a16:creationId xmlns:a16="http://schemas.microsoft.com/office/drawing/2014/main" id="{755779BD-A269-4129-988F-940161C82A8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87031" y="6056580"/>
            <a:ext cx="2236286" cy="775154"/>
          </a:xfrm>
          <a:prstGeom prst="rect">
            <a:avLst/>
          </a:prstGeom>
        </p:spPr>
      </p:pic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ECB2B659-5E34-4CCA-9644-5FA191B618FA}"/>
              </a:ext>
            </a:extLst>
          </p:cNvPr>
          <p:cNvCxnSpPr>
            <a:cxnSpLocks/>
          </p:cNvCxnSpPr>
          <p:nvPr/>
        </p:nvCxnSpPr>
        <p:spPr>
          <a:xfrm flipH="1" flipV="1">
            <a:off x="5468337" y="6082951"/>
            <a:ext cx="718694" cy="493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43" name="Imagen 42">
            <a:extLst>
              <a:ext uri="{FF2B5EF4-FFF2-40B4-BE49-F238E27FC236}">
                <a16:creationId xmlns:a16="http://schemas.microsoft.com/office/drawing/2014/main" id="{BB85F932-40B3-4097-BC09-948FB65E541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60382" y="1406809"/>
            <a:ext cx="1266825" cy="466725"/>
          </a:xfrm>
          <a:prstGeom prst="rect">
            <a:avLst/>
          </a:prstGeom>
        </p:spPr>
      </p:pic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14F15A2B-A9D6-471D-AAB5-991048A9B68D}"/>
              </a:ext>
            </a:extLst>
          </p:cNvPr>
          <p:cNvCxnSpPr>
            <a:cxnSpLocks/>
          </p:cNvCxnSpPr>
          <p:nvPr/>
        </p:nvCxnSpPr>
        <p:spPr>
          <a:xfrm flipH="1">
            <a:off x="6785011" y="1613695"/>
            <a:ext cx="875372" cy="9490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540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1AEB66-6C6F-445E-A9E4-4B6441EC7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D2C2EE-D0A7-454B-BD99-AE532289A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796981E-B29D-4F48-9047-03B8AB183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0" y="768639"/>
            <a:ext cx="8827860" cy="5403561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A8C3D5A5-B61C-4D60-96E9-BCC799F2B654}"/>
              </a:ext>
            </a:extLst>
          </p:cNvPr>
          <p:cNvSpPr txBox="1">
            <a:spLocks/>
          </p:cNvSpPr>
          <p:nvPr/>
        </p:nvSpPr>
        <p:spPr>
          <a:xfrm>
            <a:off x="0" y="-30217"/>
            <a:ext cx="12088237" cy="541482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5400" b="1" dirty="0">
                <a:solidFill>
                  <a:schemeClr val="bg1"/>
                </a:solidFill>
              </a:rPr>
              <a:t>6.1 Ejemplo Actualizar datos con </a:t>
            </a:r>
            <a:r>
              <a:rPr lang="es-PE" sz="5400" b="1" dirty="0" err="1">
                <a:solidFill>
                  <a:schemeClr val="bg1"/>
                </a:solidFill>
              </a:rPr>
              <a:t>LinQ</a:t>
            </a:r>
            <a:endParaRPr lang="es-ES" b="1" dirty="0">
              <a:solidFill>
                <a:schemeClr val="bg1"/>
              </a:solidFill>
            </a:endParaRP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24D1245B-30B3-4D25-9C36-9C1F9CE47372}"/>
              </a:ext>
            </a:extLst>
          </p:cNvPr>
          <p:cNvCxnSpPr>
            <a:cxnSpLocks/>
          </p:cNvCxnSpPr>
          <p:nvPr/>
        </p:nvCxnSpPr>
        <p:spPr>
          <a:xfrm flipH="1" flipV="1">
            <a:off x="9611670" y="4833428"/>
            <a:ext cx="1495300" cy="4553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1E4A8EE1-6EB5-47AA-9821-6D947581D2C9}"/>
              </a:ext>
            </a:extLst>
          </p:cNvPr>
          <p:cNvSpPr/>
          <p:nvPr/>
        </p:nvSpPr>
        <p:spPr>
          <a:xfrm>
            <a:off x="10206425" y="5288762"/>
            <a:ext cx="1801091" cy="759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/>
              <a:t>2.Recuperamos los valores que hay en un </a:t>
            </a:r>
            <a:r>
              <a:rPr lang="es-PE" sz="1400" dirty="0" err="1"/>
              <a:t>DataGridView</a:t>
            </a:r>
            <a:endParaRPr lang="es-ES" sz="14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D052FC6-184F-45DF-9AEC-CCFF7FF31460}"/>
              </a:ext>
            </a:extLst>
          </p:cNvPr>
          <p:cNvSpPr/>
          <p:nvPr/>
        </p:nvSpPr>
        <p:spPr>
          <a:xfrm>
            <a:off x="6581152" y="5554397"/>
            <a:ext cx="1801091" cy="759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/>
              <a:t>3.Asignamos los valores a una caja de texto.</a:t>
            </a:r>
            <a:endParaRPr lang="es-ES" sz="1400" dirty="0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D4936562-EE87-4552-9DB1-04240733E2D9}"/>
              </a:ext>
            </a:extLst>
          </p:cNvPr>
          <p:cNvCxnSpPr>
            <a:cxnSpLocks/>
          </p:cNvCxnSpPr>
          <p:nvPr/>
        </p:nvCxnSpPr>
        <p:spPr>
          <a:xfrm flipH="1" flipV="1">
            <a:off x="5097718" y="5634538"/>
            <a:ext cx="1428045" cy="1566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0E21B178-B756-4059-A6B8-EB1CA124949D}"/>
              </a:ext>
            </a:extLst>
          </p:cNvPr>
          <p:cNvCxnSpPr>
            <a:cxnSpLocks/>
          </p:cNvCxnSpPr>
          <p:nvPr/>
        </p:nvCxnSpPr>
        <p:spPr>
          <a:xfrm flipH="1" flipV="1">
            <a:off x="6493666" y="3251137"/>
            <a:ext cx="1478823" cy="2276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E21B9E44-A365-4719-A5FB-317147F1EDAD}"/>
              </a:ext>
            </a:extLst>
          </p:cNvPr>
          <p:cNvSpPr/>
          <p:nvPr/>
        </p:nvSpPr>
        <p:spPr>
          <a:xfrm>
            <a:off x="7972490" y="3149653"/>
            <a:ext cx="1801091" cy="759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/>
              <a:t>1.Listamos los valores en un </a:t>
            </a:r>
            <a:r>
              <a:rPr lang="es-PE" sz="1400" dirty="0" err="1"/>
              <a:t>DataGridView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392045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556B07-C0CB-40E1-BB40-03F38F448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2310" y="323273"/>
            <a:ext cx="10018713" cy="65347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9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E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9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E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btnActualizar_Click</a:t>
            </a:r>
            <a:r>
              <a:rPr lang="es-E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9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s-E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sender</a:t>
            </a:r>
            <a:r>
              <a:rPr lang="es-E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9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EventArgs</a:t>
            </a:r>
            <a:r>
              <a:rPr lang="es-E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e){</a:t>
            </a:r>
          </a:p>
          <a:p>
            <a:pPr marL="0" indent="0">
              <a:buNone/>
            </a:pPr>
            <a:r>
              <a:rPr lang="es-PE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PE" sz="900" b="1" dirty="0">
                <a:solidFill>
                  <a:srgbClr val="008000"/>
                </a:solidFill>
                <a:latin typeface="Consolas" panose="020B0609020204030204" pitchFamily="49" charset="0"/>
              </a:rPr>
              <a:t>//Primero recuperamos esa fila desde la base datos</a:t>
            </a:r>
            <a:endParaRPr lang="es-PE" sz="9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9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s-E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id = </a:t>
            </a:r>
            <a:r>
              <a:rPr lang="es-E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txtID.Text</a:t>
            </a:r>
            <a:r>
              <a:rPr lang="es-E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9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s-E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nombre = </a:t>
            </a:r>
            <a:r>
              <a:rPr lang="es-E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txtNombre.Text</a:t>
            </a:r>
            <a:r>
              <a:rPr lang="es-E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9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E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E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txtNombre.Text.Equals</a:t>
            </a:r>
            <a:r>
              <a:rPr lang="es-E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900" b="1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s-E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)){</a:t>
            </a:r>
          </a:p>
          <a:p>
            <a:pPr marL="0" indent="0">
              <a:buNone/>
            </a:pPr>
            <a:r>
              <a:rPr lang="es-PE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PE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errRegion.SetError</a:t>
            </a:r>
            <a:r>
              <a:rPr lang="es-PE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PE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txtNombre</a:t>
            </a:r>
            <a:r>
              <a:rPr lang="es-PE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s-PE" sz="900" b="1" dirty="0">
                <a:solidFill>
                  <a:srgbClr val="A31515"/>
                </a:solidFill>
                <a:latin typeface="Consolas" panose="020B0609020204030204" pitchFamily="49" charset="0"/>
              </a:rPr>
              <a:t>"Se debe de ingresar el nombre"</a:t>
            </a:r>
            <a:r>
              <a:rPr lang="es-PE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ES" sz="9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s-E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r>
              <a:rPr lang="es-ES" sz="9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s-E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s-E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E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errRegion.SetError</a:t>
            </a:r>
            <a:r>
              <a:rPr lang="es-E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txtNombre</a:t>
            </a:r>
            <a:r>
              <a:rPr lang="es-E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900" b="1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s-E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}</a:t>
            </a:r>
          </a:p>
          <a:p>
            <a:pPr marL="0" indent="0">
              <a:buNone/>
            </a:pPr>
            <a:r>
              <a:rPr lang="es-E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s-ES" sz="9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s-E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consulta = </a:t>
            </a:r>
            <a:r>
              <a:rPr lang="es-E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bd.Regions.Where</a:t>
            </a:r>
            <a:r>
              <a:rPr lang="es-E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(p =&gt; </a:t>
            </a:r>
            <a:r>
              <a:rPr lang="es-E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p.RegionID.Equals</a:t>
            </a:r>
            <a:r>
              <a:rPr lang="es-E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(id));</a:t>
            </a:r>
          </a:p>
          <a:p>
            <a:pPr marL="0" indent="0">
              <a:buNone/>
            </a:pPr>
            <a:r>
              <a:rPr lang="es-PE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PE" sz="900" b="1" dirty="0">
                <a:solidFill>
                  <a:srgbClr val="008000"/>
                </a:solidFill>
                <a:latin typeface="Consolas" panose="020B0609020204030204" pitchFamily="49" charset="0"/>
              </a:rPr>
              <a:t>//Recorremos y modificaremos los datos</a:t>
            </a:r>
            <a:endParaRPr lang="es-PE" sz="9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9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s-E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9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Region</a:t>
            </a:r>
            <a:r>
              <a:rPr lang="es-E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reg</a:t>
            </a:r>
            <a:r>
              <a:rPr lang="es-E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s-E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consulta){</a:t>
            </a:r>
          </a:p>
          <a:p>
            <a:pPr marL="0" indent="0">
              <a:buNone/>
            </a:pPr>
            <a:r>
              <a:rPr lang="es-E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E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reg.RegionDescription</a:t>
            </a:r>
            <a:r>
              <a:rPr lang="es-E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= nombre;</a:t>
            </a:r>
          </a:p>
          <a:p>
            <a:pPr marL="0" indent="0">
              <a:buNone/>
            </a:pPr>
            <a:r>
              <a:rPr lang="es-E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s-E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900" b="1" dirty="0">
                <a:solidFill>
                  <a:srgbClr val="008000"/>
                </a:solidFill>
                <a:latin typeface="Consolas" panose="020B0609020204030204" pitchFamily="49" charset="0"/>
              </a:rPr>
              <a:t>//Ahora actualizamos</a:t>
            </a:r>
            <a:endParaRPr lang="es-ES" sz="9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es-E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s-E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E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bd.SubmitChanges</a:t>
            </a:r>
            <a:r>
              <a:rPr lang="es-E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s-E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listar();</a:t>
            </a:r>
          </a:p>
          <a:p>
            <a:pPr marL="0" indent="0">
              <a:buNone/>
            </a:pPr>
            <a:r>
              <a:rPr lang="pt-B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9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MessageBox</a:t>
            </a:r>
            <a:r>
              <a:rPr lang="pt-BR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.Show</a:t>
            </a:r>
            <a:r>
              <a:rPr lang="pt-B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900" b="1" dirty="0">
                <a:solidFill>
                  <a:srgbClr val="A31515"/>
                </a:solidFill>
                <a:latin typeface="Consolas" panose="020B0609020204030204" pitchFamily="49" charset="0"/>
              </a:rPr>
              <a:t>"Se </a:t>
            </a:r>
            <a:r>
              <a:rPr lang="pt-BR" sz="9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actualizo</a:t>
            </a:r>
            <a:r>
              <a:rPr lang="pt-BR" sz="900" b="1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BR" sz="9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correctamente</a:t>
            </a:r>
            <a:r>
              <a:rPr lang="pt-BR" sz="9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s-E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s-E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9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Exception</a:t>
            </a:r>
            <a:r>
              <a:rPr lang="es-E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ex)</a:t>
            </a:r>
          </a:p>
          <a:p>
            <a:pPr marL="0" indent="0">
              <a:buNone/>
            </a:pPr>
            <a:r>
              <a:rPr lang="es-E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s-E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ES" sz="9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MessageBox</a:t>
            </a:r>
            <a:r>
              <a:rPr lang="es-E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.Show</a:t>
            </a:r>
            <a:r>
              <a:rPr lang="es-E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9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9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Ocurrio</a:t>
            </a:r>
            <a:r>
              <a:rPr lang="es-ES" sz="900" b="1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s-ES" sz="9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enrror</a:t>
            </a:r>
            <a:r>
              <a:rPr lang="es-ES" sz="9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s-E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s-ES" sz="900" b="1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CA89641-C81D-4963-95BF-826CD2D5637F}"/>
              </a:ext>
            </a:extLst>
          </p:cNvPr>
          <p:cNvSpPr txBox="1">
            <a:spLocks/>
          </p:cNvSpPr>
          <p:nvPr/>
        </p:nvSpPr>
        <p:spPr>
          <a:xfrm>
            <a:off x="0" y="-30217"/>
            <a:ext cx="12088237" cy="541482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5400" b="1" dirty="0">
                <a:solidFill>
                  <a:schemeClr val="bg1"/>
                </a:solidFill>
              </a:rPr>
              <a:t>6.1 Ejemplo Actualizar datos con </a:t>
            </a:r>
            <a:r>
              <a:rPr lang="es-PE" sz="5400" b="1" dirty="0" err="1">
                <a:solidFill>
                  <a:schemeClr val="bg1"/>
                </a:solidFill>
              </a:rPr>
              <a:t>LinQ</a:t>
            </a:r>
            <a:endParaRPr lang="es-ES" b="1" dirty="0">
              <a:solidFill>
                <a:schemeClr val="bg1"/>
              </a:solidFill>
            </a:endParaRP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31E86424-2306-4E41-A49A-3832D97B1F14}"/>
              </a:ext>
            </a:extLst>
          </p:cNvPr>
          <p:cNvCxnSpPr>
            <a:cxnSpLocks/>
          </p:cNvCxnSpPr>
          <p:nvPr/>
        </p:nvCxnSpPr>
        <p:spPr>
          <a:xfrm flipH="1">
            <a:off x="4701812" y="988291"/>
            <a:ext cx="1830172" cy="1661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320DFAA8-44C7-4571-9058-F3828ADAB091}"/>
              </a:ext>
            </a:extLst>
          </p:cNvPr>
          <p:cNvSpPr/>
          <p:nvPr/>
        </p:nvSpPr>
        <p:spPr>
          <a:xfrm>
            <a:off x="6531984" y="717550"/>
            <a:ext cx="2633736" cy="541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/>
              <a:t>1.Capturamos los valores que ingresa el usuario</a:t>
            </a:r>
            <a:endParaRPr lang="es-ES" sz="1400" dirty="0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374ADA9F-8B86-400F-AFC2-45C4866A020C}"/>
              </a:ext>
            </a:extLst>
          </p:cNvPr>
          <p:cNvCxnSpPr>
            <a:cxnSpLocks/>
          </p:cNvCxnSpPr>
          <p:nvPr/>
        </p:nvCxnSpPr>
        <p:spPr>
          <a:xfrm flipH="1" flipV="1">
            <a:off x="4835740" y="1591418"/>
            <a:ext cx="2451751" cy="400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4E7B7C0-B7E9-484F-92D5-502AF4A37E7A}"/>
              </a:ext>
            </a:extLst>
          </p:cNvPr>
          <p:cNvSpPr/>
          <p:nvPr/>
        </p:nvSpPr>
        <p:spPr>
          <a:xfrm>
            <a:off x="7287491" y="1499116"/>
            <a:ext cx="2633736" cy="541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/>
              <a:t>2. Validamos que se ingrese el nombre</a:t>
            </a:r>
            <a:endParaRPr lang="es-ES" sz="1400" dirty="0"/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3491D056-37D9-4C15-BDCF-680F668FBF91}"/>
              </a:ext>
            </a:extLst>
          </p:cNvPr>
          <p:cNvCxnSpPr>
            <a:cxnSpLocks/>
          </p:cNvCxnSpPr>
          <p:nvPr/>
        </p:nvCxnSpPr>
        <p:spPr>
          <a:xfrm flipH="1" flipV="1">
            <a:off x="3592368" y="2055546"/>
            <a:ext cx="2716068" cy="2073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67C3836E-FE01-4545-B652-F65DDD83BC50}"/>
              </a:ext>
            </a:extLst>
          </p:cNvPr>
          <p:cNvSpPr/>
          <p:nvPr/>
        </p:nvSpPr>
        <p:spPr>
          <a:xfrm>
            <a:off x="6308436" y="2221937"/>
            <a:ext cx="2633736" cy="541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/>
              <a:t>3.Automático hace que se salga del método ‘Actualizar’</a:t>
            </a:r>
            <a:endParaRPr lang="es-ES" sz="1400" dirty="0"/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D667B9AE-6BDD-47BC-9831-856FEFF75E68}"/>
              </a:ext>
            </a:extLst>
          </p:cNvPr>
          <p:cNvCxnSpPr>
            <a:cxnSpLocks/>
          </p:cNvCxnSpPr>
          <p:nvPr/>
        </p:nvCxnSpPr>
        <p:spPr>
          <a:xfrm flipH="1" flipV="1">
            <a:off x="6226105" y="3091896"/>
            <a:ext cx="1339849" cy="4213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Rectángulo 19">
            <a:extLst>
              <a:ext uri="{FF2B5EF4-FFF2-40B4-BE49-F238E27FC236}">
                <a16:creationId xmlns:a16="http://schemas.microsoft.com/office/drawing/2014/main" id="{28EAA1F0-018D-4C52-B764-E5867E6D9168}"/>
              </a:ext>
            </a:extLst>
          </p:cNvPr>
          <p:cNvSpPr/>
          <p:nvPr/>
        </p:nvSpPr>
        <p:spPr>
          <a:xfrm>
            <a:off x="7565954" y="3406084"/>
            <a:ext cx="2633736" cy="541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/>
              <a:t>4. Lo que hacemos es recuperar el registro.</a:t>
            </a:r>
            <a:endParaRPr lang="es-ES" sz="1400" dirty="0"/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D22CDDC4-69AD-4A78-92FE-7ADB5200C537}"/>
              </a:ext>
            </a:extLst>
          </p:cNvPr>
          <p:cNvCxnSpPr>
            <a:cxnSpLocks/>
          </p:cNvCxnSpPr>
          <p:nvPr/>
        </p:nvCxnSpPr>
        <p:spPr>
          <a:xfrm flipH="1" flipV="1">
            <a:off x="4743637" y="3563508"/>
            <a:ext cx="1788347" cy="5374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" name="Rectángulo 23">
            <a:extLst>
              <a:ext uri="{FF2B5EF4-FFF2-40B4-BE49-F238E27FC236}">
                <a16:creationId xmlns:a16="http://schemas.microsoft.com/office/drawing/2014/main" id="{882B14C5-91D8-4D59-8022-1AC482D6F9BC}"/>
              </a:ext>
            </a:extLst>
          </p:cNvPr>
          <p:cNvSpPr/>
          <p:nvPr/>
        </p:nvSpPr>
        <p:spPr>
          <a:xfrm>
            <a:off x="6226105" y="4107872"/>
            <a:ext cx="2633736" cy="541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/>
              <a:t>5.  Recorremos con un </a:t>
            </a:r>
            <a:r>
              <a:rPr lang="es-PE" sz="1400" dirty="0" err="1"/>
              <a:t>foreach</a:t>
            </a:r>
            <a:r>
              <a:rPr lang="es-PE" sz="1400" dirty="0"/>
              <a:t> para cambiar sus valores.</a:t>
            </a:r>
            <a:endParaRPr lang="es-ES" sz="1400" dirty="0"/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C422CB13-818E-4EED-AF21-2E3A17511440}"/>
              </a:ext>
            </a:extLst>
          </p:cNvPr>
          <p:cNvCxnSpPr>
            <a:cxnSpLocks/>
          </p:cNvCxnSpPr>
          <p:nvPr/>
        </p:nvCxnSpPr>
        <p:spPr>
          <a:xfrm flipH="1" flipV="1">
            <a:off x="4317257" y="4673319"/>
            <a:ext cx="3094057" cy="1949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7" name="Rectángulo 26">
            <a:extLst>
              <a:ext uri="{FF2B5EF4-FFF2-40B4-BE49-F238E27FC236}">
                <a16:creationId xmlns:a16="http://schemas.microsoft.com/office/drawing/2014/main" id="{764ADCEA-B7A6-43C8-BC9E-C631CA81D510}"/>
              </a:ext>
            </a:extLst>
          </p:cNvPr>
          <p:cNvSpPr/>
          <p:nvPr/>
        </p:nvSpPr>
        <p:spPr>
          <a:xfrm>
            <a:off x="7411314" y="4768567"/>
            <a:ext cx="2633736" cy="541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/>
              <a:t>6.Confirmamos los cambios en la base de datos.</a:t>
            </a:r>
            <a:endParaRPr lang="es-ES" sz="1400" dirty="0"/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CA4EC820-A5E5-475A-A235-AF3CE0CE59C0}"/>
              </a:ext>
            </a:extLst>
          </p:cNvPr>
          <p:cNvCxnSpPr>
            <a:cxnSpLocks/>
          </p:cNvCxnSpPr>
          <p:nvPr/>
        </p:nvCxnSpPr>
        <p:spPr>
          <a:xfrm flipH="1" flipV="1">
            <a:off x="3747389" y="4868296"/>
            <a:ext cx="3795584" cy="5235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1" name="Rectángulo 30">
            <a:extLst>
              <a:ext uri="{FF2B5EF4-FFF2-40B4-BE49-F238E27FC236}">
                <a16:creationId xmlns:a16="http://schemas.microsoft.com/office/drawing/2014/main" id="{A3A771DE-917B-45D5-802B-3890FF6AF5ED}"/>
              </a:ext>
            </a:extLst>
          </p:cNvPr>
          <p:cNvSpPr/>
          <p:nvPr/>
        </p:nvSpPr>
        <p:spPr>
          <a:xfrm>
            <a:off x="5356223" y="5391810"/>
            <a:ext cx="2633736" cy="541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/>
              <a:t>7. </a:t>
            </a:r>
            <a:r>
              <a:rPr lang="es-PE" sz="1400" dirty="0" err="1"/>
              <a:t>Refrezcamos</a:t>
            </a:r>
            <a:r>
              <a:rPr lang="es-PE" sz="1400" dirty="0"/>
              <a:t> el </a:t>
            </a:r>
            <a:r>
              <a:rPr lang="es-PE" sz="1400" dirty="0" err="1"/>
              <a:t>dataGridView</a:t>
            </a:r>
            <a:endParaRPr lang="es-ES" sz="1400" dirty="0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FD6DA5D3-CF2D-4E2A-863E-D6B562BB10BF}"/>
              </a:ext>
            </a:extLst>
          </p:cNvPr>
          <p:cNvSpPr/>
          <p:nvPr/>
        </p:nvSpPr>
        <p:spPr>
          <a:xfrm>
            <a:off x="6226105" y="6164850"/>
            <a:ext cx="2633736" cy="541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/>
              <a:t>8.Si ocurrió un error , mostramos una alerta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709310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B215DD-656A-4C4C-B34B-2FE0903DF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5FDEED-C85D-48CC-A856-9ACA01EA4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F5F9622-09CA-46B8-B978-208BCDFA4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735" y="879806"/>
            <a:ext cx="8522338" cy="4139130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364AD297-7768-4613-8723-61B24A2C728E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390783" cy="694336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5400" b="1" dirty="0">
                <a:solidFill>
                  <a:schemeClr val="bg1"/>
                </a:solidFill>
              </a:rPr>
              <a:t>1.Crear una base de datos</a:t>
            </a:r>
            <a:endParaRPr lang="es-ES" b="1" dirty="0">
              <a:solidFill>
                <a:schemeClr val="bg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0867BC6-583C-4981-A566-AE214C111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49568"/>
            <a:ext cx="3524250" cy="4069367"/>
          </a:xfrm>
          <a:prstGeom prst="rect">
            <a:avLst/>
          </a:prstGeom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FCE1D4D1-2A13-4C59-9FF2-EFF7C455EEDE}"/>
              </a:ext>
            </a:extLst>
          </p:cNvPr>
          <p:cNvCxnSpPr>
            <a:cxnSpLocks/>
          </p:cNvCxnSpPr>
          <p:nvPr/>
        </p:nvCxnSpPr>
        <p:spPr>
          <a:xfrm flipH="1" flipV="1">
            <a:off x="2100289" y="1398741"/>
            <a:ext cx="1371328" cy="3848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3BE87DCE-41A4-4014-97AC-0AC165D2296E}"/>
              </a:ext>
            </a:extLst>
          </p:cNvPr>
          <p:cNvSpPr/>
          <p:nvPr/>
        </p:nvSpPr>
        <p:spPr>
          <a:xfrm>
            <a:off x="2660458" y="5274167"/>
            <a:ext cx="1832553" cy="490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1.Click donde dice New </a:t>
            </a:r>
            <a:r>
              <a:rPr lang="es-PE" dirty="0" err="1"/>
              <a:t>Query</a:t>
            </a:r>
            <a:endParaRPr lang="es-ES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ED3CAE4C-097F-455A-98C0-DAEB023965E9}"/>
              </a:ext>
            </a:extLst>
          </p:cNvPr>
          <p:cNvCxnSpPr>
            <a:cxnSpLocks/>
          </p:cNvCxnSpPr>
          <p:nvPr/>
        </p:nvCxnSpPr>
        <p:spPr>
          <a:xfrm flipV="1">
            <a:off x="6662985" y="4765964"/>
            <a:ext cx="873888" cy="1044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FFC34BD-4DB8-4599-BDA6-356068C24FD0}"/>
              </a:ext>
            </a:extLst>
          </p:cNvPr>
          <p:cNvSpPr/>
          <p:nvPr/>
        </p:nvSpPr>
        <p:spPr>
          <a:xfrm>
            <a:off x="5577389" y="5819477"/>
            <a:ext cx="1832553" cy="490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2.Seleccionamos todo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83942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FAD1C2EA-30A0-4FC4-827A-433805413664}"/>
              </a:ext>
            </a:extLst>
          </p:cNvPr>
          <p:cNvSpPr txBox="1">
            <a:spLocks/>
          </p:cNvSpPr>
          <p:nvPr/>
        </p:nvSpPr>
        <p:spPr>
          <a:xfrm>
            <a:off x="0" y="-30217"/>
            <a:ext cx="12088237" cy="541482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5400" b="1" dirty="0">
                <a:solidFill>
                  <a:schemeClr val="bg1"/>
                </a:solidFill>
              </a:rPr>
              <a:t>6.2 Ejercicio Actualizar datos con </a:t>
            </a:r>
            <a:r>
              <a:rPr lang="es-PE" sz="5400" b="1" dirty="0" err="1">
                <a:solidFill>
                  <a:schemeClr val="bg1"/>
                </a:solidFill>
              </a:rPr>
              <a:t>LinQ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479C088-96AA-41E2-BC02-F8F819A1AD60}"/>
              </a:ext>
            </a:extLst>
          </p:cNvPr>
          <p:cNvSpPr/>
          <p:nvPr/>
        </p:nvSpPr>
        <p:spPr>
          <a:xfrm>
            <a:off x="1484309" y="591127"/>
            <a:ext cx="100187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/>
              <a:t>Realizar una actualización de datos de la tabla producto solo de el nombre del producto , id de la categoría  , id del proveedor , precio y stock . Al dar </a:t>
            </a:r>
            <a:r>
              <a:rPr lang="es-PE" dirty="0" err="1"/>
              <a:t>click</a:t>
            </a:r>
            <a:r>
              <a:rPr lang="es-PE" dirty="0"/>
              <a:t> en una fila del </a:t>
            </a:r>
            <a:r>
              <a:rPr lang="es-PE" dirty="0" err="1"/>
              <a:t>datagridview</a:t>
            </a:r>
            <a:r>
              <a:rPr lang="es-PE" dirty="0"/>
              <a:t> , debe cargar la información.</a:t>
            </a:r>
            <a:endParaRPr lang="es-E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A177479-2FB1-47B3-BE06-7AE4F9CA9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160" y="2373745"/>
            <a:ext cx="8281082" cy="375285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D8F4EB6-032C-4859-84B2-63ADD1DDF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73" y="1905548"/>
            <a:ext cx="1954363" cy="942168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B26395AE-2E53-4EA1-9802-ECBD56D74B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7439" y="1375244"/>
            <a:ext cx="2619375" cy="438150"/>
          </a:xfrm>
          <a:prstGeom prst="rect">
            <a:avLst/>
          </a:prstGeom>
        </p:spPr>
      </p:pic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5692C417-94DB-4538-9581-1D52DD3DA345}"/>
              </a:ext>
            </a:extLst>
          </p:cNvPr>
          <p:cNvCxnSpPr>
            <a:cxnSpLocks/>
          </p:cNvCxnSpPr>
          <p:nvPr/>
        </p:nvCxnSpPr>
        <p:spPr>
          <a:xfrm>
            <a:off x="3371273" y="1801091"/>
            <a:ext cx="1423451" cy="11453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71D88FB4-F159-4EFB-B2AF-9705B417B5F4}"/>
              </a:ext>
            </a:extLst>
          </p:cNvPr>
          <p:cNvCxnSpPr>
            <a:cxnSpLocks/>
          </p:cNvCxnSpPr>
          <p:nvPr/>
        </p:nvCxnSpPr>
        <p:spPr>
          <a:xfrm>
            <a:off x="2545668" y="2376632"/>
            <a:ext cx="1860077" cy="569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9" name="Imagen 18">
            <a:extLst>
              <a:ext uri="{FF2B5EF4-FFF2-40B4-BE49-F238E27FC236}">
                <a16:creationId xmlns:a16="http://schemas.microsoft.com/office/drawing/2014/main" id="{4316028F-017C-4712-8F7F-289DD2141A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535" y="3032324"/>
            <a:ext cx="2160114" cy="879277"/>
          </a:xfrm>
          <a:prstGeom prst="rect">
            <a:avLst/>
          </a:prstGeom>
        </p:spPr>
      </p:pic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FF0F7ED8-6618-4E86-99C0-4FAC2A42FFEB}"/>
              </a:ext>
            </a:extLst>
          </p:cNvPr>
          <p:cNvCxnSpPr>
            <a:cxnSpLocks/>
          </p:cNvCxnSpPr>
          <p:nvPr/>
        </p:nvCxnSpPr>
        <p:spPr>
          <a:xfrm flipV="1">
            <a:off x="2647649" y="3471962"/>
            <a:ext cx="1684206" cy="2133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3" name="Imagen 22">
            <a:extLst>
              <a:ext uri="{FF2B5EF4-FFF2-40B4-BE49-F238E27FC236}">
                <a16:creationId xmlns:a16="http://schemas.microsoft.com/office/drawing/2014/main" id="{B54E478B-D1E2-4D94-AFA8-DDE737BF04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535" y="4096209"/>
            <a:ext cx="2160114" cy="772491"/>
          </a:xfrm>
          <a:prstGeom prst="rect">
            <a:avLst/>
          </a:prstGeom>
        </p:spPr>
      </p:pic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0AAD3AA0-99DA-403C-968C-2E7780D0D2B8}"/>
              </a:ext>
            </a:extLst>
          </p:cNvPr>
          <p:cNvCxnSpPr>
            <a:cxnSpLocks/>
          </p:cNvCxnSpPr>
          <p:nvPr/>
        </p:nvCxnSpPr>
        <p:spPr>
          <a:xfrm flipV="1">
            <a:off x="2647649" y="3805688"/>
            <a:ext cx="1684206" cy="5466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6" name="Imagen 25">
            <a:extLst>
              <a:ext uri="{FF2B5EF4-FFF2-40B4-BE49-F238E27FC236}">
                <a16:creationId xmlns:a16="http://schemas.microsoft.com/office/drawing/2014/main" id="{0FEA2188-71E2-4CDD-BE95-66B0C3C73A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535" y="5048359"/>
            <a:ext cx="2207909" cy="641241"/>
          </a:xfrm>
          <a:prstGeom prst="rect">
            <a:avLst/>
          </a:prstGeom>
        </p:spPr>
      </p:pic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6BAFB550-9EBA-41D9-93EE-39FBA335B039}"/>
              </a:ext>
            </a:extLst>
          </p:cNvPr>
          <p:cNvCxnSpPr>
            <a:cxnSpLocks/>
          </p:cNvCxnSpPr>
          <p:nvPr/>
        </p:nvCxnSpPr>
        <p:spPr>
          <a:xfrm flipV="1">
            <a:off x="2721539" y="4245660"/>
            <a:ext cx="1610316" cy="8963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9" name="Imagen 28">
            <a:extLst>
              <a:ext uri="{FF2B5EF4-FFF2-40B4-BE49-F238E27FC236}">
                <a16:creationId xmlns:a16="http://schemas.microsoft.com/office/drawing/2014/main" id="{125656A3-1019-42B0-9027-3863B2481E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69500" y="5940069"/>
            <a:ext cx="2295525" cy="569768"/>
          </a:xfrm>
          <a:prstGeom prst="rect">
            <a:avLst/>
          </a:prstGeom>
        </p:spPr>
      </p:pic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042265DC-037F-4C3C-829E-B3251F8092DA}"/>
              </a:ext>
            </a:extLst>
          </p:cNvPr>
          <p:cNvCxnSpPr>
            <a:cxnSpLocks/>
          </p:cNvCxnSpPr>
          <p:nvPr/>
        </p:nvCxnSpPr>
        <p:spPr>
          <a:xfrm flipH="1" flipV="1">
            <a:off x="5012131" y="4586394"/>
            <a:ext cx="585105" cy="12660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589AA4B6-DBA0-4FDF-B0C7-5C5D0BC5B65F}"/>
              </a:ext>
            </a:extLst>
          </p:cNvPr>
          <p:cNvCxnSpPr>
            <a:cxnSpLocks/>
          </p:cNvCxnSpPr>
          <p:nvPr/>
        </p:nvCxnSpPr>
        <p:spPr>
          <a:xfrm flipV="1">
            <a:off x="3579778" y="4889824"/>
            <a:ext cx="768674" cy="9625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4" name="Imagen 33">
            <a:extLst>
              <a:ext uri="{FF2B5EF4-FFF2-40B4-BE49-F238E27FC236}">
                <a16:creationId xmlns:a16="http://schemas.microsoft.com/office/drawing/2014/main" id="{DC93B050-74BE-4096-BD4C-B8470793AD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18189" y="5881044"/>
            <a:ext cx="2143125" cy="638175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80A9829C-0007-493A-A545-E94505B5F08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55846" y="1676948"/>
            <a:ext cx="2676525" cy="457200"/>
          </a:xfrm>
          <a:prstGeom prst="rect">
            <a:avLst/>
          </a:prstGeom>
        </p:spPr>
      </p:pic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86E7B6B0-1F31-4AF8-B0AE-68968CA9A5C0}"/>
              </a:ext>
            </a:extLst>
          </p:cNvPr>
          <p:cNvCxnSpPr>
            <a:cxnSpLocks/>
          </p:cNvCxnSpPr>
          <p:nvPr/>
        </p:nvCxnSpPr>
        <p:spPr>
          <a:xfrm flipH="1">
            <a:off x="9125527" y="2147470"/>
            <a:ext cx="229035" cy="700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8" name="Imagen 37">
            <a:extLst>
              <a:ext uri="{FF2B5EF4-FFF2-40B4-BE49-F238E27FC236}">
                <a16:creationId xmlns:a16="http://schemas.microsoft.com/office/drawing/2014/main" id="{716D1217-4F1A-49FB-BEDE-3080FDB9AF4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29875" y="1210481"/>
            <a:ext cx="2796926" cy="361950"/>
          </a:xfrm>
          <a:prstGeom prst="rect">
            <a:avLst/>
          </a:prstGeom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7B9FAB5C-7B4C-4193-948D-431496A777F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29875" y="1547984"/>
            <a:ext cx="2777743" cy="178633"/>
          </a:xfrm>
          <a:prstGeom prst="rect">
            <a:avLst/>
          </a:prstGeom>
        </p:spPr>
      </p:pic>
      <p:pic>
        <p:nvPicPr>
          <p:cNvPr id="41" name="Imagen 40">
            <a:extLst>
              <a:ext uri="{FF2B5EF4-FFF2-40B4-BE49-F238E27FC236}">
                <a16:creationId xmlns:a16="http://schemas.microsoft.com/office/drawing/2014/main" id="{12D7FCCE-97AE-4A45-855E-02B146E4BB7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980676" y="5852420"/>
            <a:ext cx="2676525" cy="927752"/>
          </a:xfrm>
          <a:prstGeom prst="rect">
            <a:avLst/>
          </a:prstGeom>
        </p:spPr>
      </p:pic>
      <p:pic>
        <p:nvPicPr>
          <p:cNvPr id="42" name="Imagen 41">
            <a:extLst>
              <a:ext uri="{FF2B5EF4-FFF2-40B4-BE49-F238E27FC236}">
                <a16:creationId xmlns:a16="http://schemas.microsoft.com/office/drawing/2014/main" id="{DE9A8EA9-C07F-4056-984C-CF43977B1B8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840444" y="1726030"/>
            <a:ext cx="2143125" cy="228600"/>
          </a:xfrm>
          <a:prstGeom prst="rect">
            <a:avLst/>
          </a:prstGeom>
        </p:spPr>
      </p:pic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D7B6EC68-71E2-4716-9BB2-D514CC45083E}"/>
              </a:ext>
            </a:extLst>
          </p:cNvPr>
          <p:cNvCxnSpPr>
            <a:cxnSpLocks/>
          </p:cNvCxnSpPr>
          <p:nvPr/>
        </p:nvCxnSpPr>
        <p:spPr>
          <a:xfrm>
            <a:off x="6845609" y="1936845"/>
            <a:ext cx="551669" cy="9108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D7D1F83E-516C-4701-BE24-872CBEA06D1A}"/>
              </a:ext>
            </a:extLst>
          </p:cNvPr>
          <p:cNvCxnSpPr>
            <a:cxnSpLocks/>
          </p:cNvCxnSpPr>
          <p:nvPr/>
        </p:nvCxnSpPr>
        <p:spPr>
          <a:xfrm flipH="1" flipV="1">
            <a:off x="8414327" y="5689600"/>
            <a:ext cx="554057" cy="456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986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520F7A-6A89-449D-86C0-EF3DAEF9E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461818"/>
            <a:ext cx="10018713" cy="63961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8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PruebaDataContext</a:t>
            </a:r>
            <a:r>
              <a:rPr lang="es-E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bd</a:t>
            </a:r>
            <a:r>
              <a:rPr lang="es-E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8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E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8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PruebaDataContext</a:t>
            </a:r>
            <a:r>
              <a:rPr lang="es-E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s-E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E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E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listar()</a:t>
            </a:r>
          </a:p>
          <a:p>
            <a:pPr marL="0" indent="0">
              <a:buNone/>
            </a:pPr>
            <a:r>
              <a:rPr lang="es-E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dgvProducto.DataSource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bd.Products.Select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(x =&gt; </a:t>
            </a:r>
            <a:r>
              <a:rPr lang="en-US" sz="8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endParaRPr lang="en-US" sz="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{</a:t>
            </a:r>
          </a:p>
          <a:p>
            <a:pPr marL="0" indent="0">
              <a:buNone/>
            </a:pPr>
            <a:r>
              <a:rPr lang="es-E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E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x.ProductID</a:t>
            </a:r>
            <a:r>
              <a:rPr lang="es-E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x.ProductName,x.CategoryID,x.SupplierID,x.UnitPrice,x.UnitsInStock</a:t>
            </a:r>
          </a:p>
          <a:p>
            <a:pPr marL="0" indent="0">
              <a:buNone/>
            </a:pPr>
            <a:r>
              <a:rPr lang="es-E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});</a:t>
            </a:r>
          </a:p>
          <a:p>
            <a:pPr marL="0" indent="0">
              <a:buNone/>
            </a:pPr>
            <a:r>
              <a:rPr lang="es-E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}</a:t>
            </a:r>
          </a:p>
          <a:p>
            <a:pPr marL="0" indent="0">
              <a:buNone/>
            </a:pPr>
            <a:r>
              <a:rPr lang="es-E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E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E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Form7_Load(</a:t>
            </a:r>
            <a:r>
              <a:rPr lang="es-ES" sz="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s-E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sender</a:t>
            </a:r>
            <a:r>
              <a:rPr lang="es-E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8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EventArgs</a:t>
            </a:r>
            <a:r>
              <a:rPr lang="es-E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pPr marL="0" indent="0">
              <a:buNone/>
            </a:pPr>
            <a:r>
              <a:rPr lang="es-E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s-E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listar();</a:t>
            </a:r>
          </a:p>
          <a:p>
            <a:pPr marL="0" indent="0">
              <a:buNone/>
            </a:pPr>
            <a:r>
              <a:rPr lang="es-E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cboCategoria.DataSource</a:t>
            </a:r>
            <a:r>
              <a:rPr lang="es-E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bd.Categories</a:t>
            </a:r>
            <a:r>
              <a:rPr lang="es-E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cboCategoria.DisplayMember</a:t>
            </a:r>
            <a:r>
              <a:rPr lang="es-E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8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8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CategoryName</a:t>
            </a:r>
            <a:r>
              <a:rPr lang="es-ES" sz="8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cboCategoria.ValueMember</a:t>
            </a:r>
            <a:r>
              <a:rPr lang="es-E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8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8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CategoryID</a:t>
            </a:r>
            <a:r>
              <a:rPr lang="es-ES" sz="8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cboProveedor.DataSource</a:t>
            </a:r>
            <a:r>
              <a:rPr lang="es-E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bd.Suppliers</a:t>
            </a:r>
            <a:r>
              <a:rPr lang="es-E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cboProveedor.ValueMember</a:t>
            </a:r>
            <a:r>
              <a:rPr lang="es-E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8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8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SupplierID</a:t>
            </a:r>
            <a:r>
              <a:rPr lang="es-ES" sz="8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cboProveedor.DisplayMember</a:t>
            </a:r>
            <a:r>
              <a:rPr lang="es-E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8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8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CompanyName</a:t>
            </a:r>
            <a:r>
              <a:rPr lang="es-ES" sz="8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es-ES" sz="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E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E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obtenerDatos</a:t>
            </a:r>
            <a:r>
              <a:rPr lang="es-E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s-E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sender</a:t>
            </a:r>
            <a:r>
              <a:rPr lang="es-E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8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DataGridViewCellEventArgs</a:t>
            </a:r>
            <a:r>
              <a:rPr lang="es-E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pPr marL="0" indent="0">
              <a:buNone/>
            </a:pPr>
            <a:r>
              <a:rPr lang="es-E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s-E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txtID.Text</a:t>
            </a:r>
            <a:r>
              <a:rPr lang="es-E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s-E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dgvProducto.CurrentRow.Cells</a:t>
            </a:r>
            <a:r>
              <a:rPr lang="es-E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[0].</a:t>
            </a:r>
            <a:r>
              <a:rPr lang="es-E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Value.ToString</a:t>
            </a:r>
            <a:r>
              <a:rPr lang="es-E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s-E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txtnombre.Text</a:t>
            </a:r>
            <a:r>
              <a:rPr lang="es-E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dgvProducto.CurrentRow.Cells</a:t>
            </a:r>
            <a:r>
              <a:rPr lang="es-E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[1].</a:t>
            </a:r>
            <a:r>
              <a:rPr lang="es-E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Value.ToString</a:t>
            </a:r>
            <a:r>
              <a:rPr lang="es-E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s-E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cboCategoria.SelectedValue</a:t>
            </a:r>
            <a:r>
              <a:rPr lang="es-E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dgvProducto.CurrentRow.Cells</a:t>
            </a:r>
            <a:r>
              <a:rPr lang="es-E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[2].</a:t>
            </a:r>
            <a:r>
              <a:rPr lang="es-E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es-E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cboProveedor.SelectedValue</a:t>
            </a:r>
            <a:r>
              <a:rPr lang="es-E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dgvProducto.CurrentRow.Cells</a:t>
            </a:r>
            <a:r>
              <a:rPr lang="es-E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[3].</a:t>
            </a:r>
            <a:r>
              <a:rPr lang="es-E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es-E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E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txtprecio.Value</a:t>
            </a:r>
            <a:r>
              <a:rPr lang="es-E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= (</a:t>
            </a:r>
            <a:r>
              <a:rPr lang="es-ES" sz="800" b="1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s-E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s-E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dgvProducto.CurrentRow.Cells</a:t>
            </a:r>
            <a:r>
              <a:rPr lang="es-E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[4].</a:t>
            </a:r>
            <a:r>
              <a:rPr lang="es-E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es-E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E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txtstock.Value</a:t>
            </a: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s-ES" sz="8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s-E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dgvProducto.CurrentRow.Cells</a:t>
            </a: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[4].</a:t>
            </a:r>
            <a:r>
              <a:rPr lang="es-E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  <a:endParaRPr lang="es-ES" sz="8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7DD3BB2-991A-47FD-96D8-ACA77B88A7F9}"/>
              </a:ext>
            </a:extLst>
          </p:cNvPr>
          <p:cNvSpPr txBox="1">
            <a:spLocks/>
          </p:cNvSpPr>
          <p:nvPr/>
        </p:nvSpPr>
        <p:spPr>
          <a:xfrm>
            <a:off x="0" y="-30217"/>
            <a:ext cx="12088237" cy="541482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5400" b="1" dirty="0">
                <a:solidFill>
                  <a:schemeClr val="bg1"/>
                </a:solidFill>
              </a:rPr>
              <a:t>6.2 Resolución Ejercicio Actualizar datos con </a:t>
            </a:r>
            <a:r>
              <a:rPr lang="es-PE" sz="5400" b="1" dirty="0" err="1">
                <a:solidFill>
                  <a:schemeClr val="bg1"/>
                </a:solidFill>
              </a:rPr>
              <a:t>LinQ</a:t>
            </a:r>
            <a:endParaRPr lang="es-ES" b="1" dirty="0">
              <a:solidFill>
                <a:schemeClr val="bg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83BD566-AF7D-42FC-9EE9-B7563657C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0" y="511264"/>
            <a:ext cx="5797436" cy="630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0813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ED537CD-529F-4DA4-8194-D763660B60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8432" y="511265"/>
            <a:ext cx="9148732" cy="6357736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FD0F16B6-3D86-42DD-9778-B661FFC1937F}"/>
              </a:ext>
            </a:extLst>
          </p:cNvPr>
          <p:cNvSpPr txBox="1">
            <a:spLocks/>
          </p:cNvSpPr>
          <p:nvPr/>
        </p:nvSpPr>
        <p:spPr>
          <a:xfrm>
            <a:off x="0" y="-30217"/>
            <a:ext cx="12088237" cy="541482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5400" b="1" dirty="0">
                <a:solidFill>
                  <a:schemeClr val="bg1"/>
                </a:solidFill>
              </a:rPr>
              <a:t>6.2 Ejercicio Actualizar datos con </a:t>
            </a:r>
            <a:r>
              <a:rPr lang="es-PE" sz="5400" b="1" dirty="0" err="1">
                <a:solidFill>
                  <a:schemeClr val="bg1"/>
                </a:solidFill>
              </a:rPr>
              <a:t>LinQ</a:t>
            </a:r>
            <a:endParaRPr lang="es-E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622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E3DC2D-34F3-4E15-B5B8-7958E3A3B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AF190F-8C2C-4E68-9986-B3E36CAC3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9B6E263-413F-4565-9E86-D18163046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64" y="541482"/>
            <a:ext cx="11134725" cy="6477000"/>
          </a:xfrm>
          <a:prstGeom prst="rect">
            <a:avLst/>
          </a:prstGeom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080B218B-28BB-4883-8B00-D6CCFAC2FA55}"/>
              </a:ext>
            </a:extLst>
          </p:cNvPr>
          <p:cNvCxnSpPr/>
          <p:nvPr/>
        </p:nvCxnSpPr>
        <p:spPr>
          <a:xfrm flipH="1" flipV="1">
            <a:off x="892098" y="1193180"/>
            <a:ext cx="3289609" cy="3689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Rectángulo 6">
            <a:extLst>
              <a:ext uri="{FF2B5EF4-FFF2-40B4-BE49-F238E27FC236}">
                <a16:creationId xmlns:a16="http://schemas.microsoft.com/office/drawing/2014/main" id="{4C41BB64-2B64-4617-8853-1B9EFD1BA7E3}"/>
              </a:ext>
            </a:extLst>
          </p:cNvPr>
          <p:cNvSpPr/>
          <p:nvPr/>
        </p:nvSpPr>
        <p:spPr>
          <a:xfrm>
            <a:off x="4263447" y="1377639"/>
            <a:ext cx="3289609" cy="490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Ejecutamos todo lo que pegamos del block de notas</a:t>
            </a:r>
            <a:endParaRPr lang="es-ES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4787D0EE-4C86-4BD7-98A7-5E961110A948}"/>
              </a:ext>
            </a:extLst>
          </p:cNvPr>
          <p:cNvSpPr txBox="1">
            <a:spLocks/>
          </p:cNvSpPr>
          <p:nvPr/>
        </p:nvSpPr>
        <p:spPr>
          <a:xfrm>
            <a:off x="103763" y="0"/>
            <a:ext cx="12088237" cy="541482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5400" b="1">
                <a:solidFill>
                  <a:schemeClr val="bg1"/>
                </a:solidFill>
              </a:rPr>
              <a:t>1.Crear una base de datos</a:t>
            </a:r>
            <a:endParaRPr lang="es-E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248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62389C-3E3D-461E-8222-89331C615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629C1C-94C5-4AD8-B878-AD057DB08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808840F-D04E-4FEC-BC5C-ECA7A1945038}"/>
              </a:ext>
            </a:extLst>
          </p:cNvPr>
          <p:cNvSpPr txBox="1">
            <a:spLocks/>
          </p:cNvSpPr>
          <p:nvPr/>
        </p:nvSpPr>
        <p:spPr>
          <a:xfrm>
            <a:off x="103763" y="0"/>
            <a:ext cx="12088237" cy="541482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5400" b="1" dirty="0">
                <a:solidFill>
                  <a:schemeClr val="bg1"/>
                </a:solidFill>
              </a:rPr>
              <a:t>2.Modelo Relacional</a:t>
            </a:r>
            <a:endParaRPr lang="es-ES" b="1" dirty="0">
              <a:solidFill>
                <a:schemeClr val="bg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8C3A348-EFA2-49B2-8B98-F7B8849D9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0" y="541482"/>
            <a:ext cx="10018713" cy="628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758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FBEA08-676E-4722-A68D-B2393DD3F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702528"/>
            <a:ext cx="10018713" cy="76943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PE" dirty="0"/>
              <a:t>1. Listar el id del territorio , nombre de los territorios(tabla </a:t>
            </a:r>
            <a:r>
              <a:rPr lang="es-PE" dirty="0" err="1"/>
              <a:t>territories</a:t>
            </a:r>
            <a:r>
              <a:rPr lang="es-PE" dirty="0"/>
              <a:t>) y el nombre de la región a la que corresponden (tabla región)</a:t>
            </a:r>
            <a:endParaRPr lang="es-E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4882AE6-4A04-4949-BDBE-F464C81C5C29}"/>
              </a:ext>
            </a:extLst>
          </p:cNvPr>
          <p:cNvSpPr txBox="1">
            <a:spLocks/>
          </p:cNvSpPr>
          <p:nvPr/>
        </p:nvSpPr>
        <p:spPr>
          <a:xfrm>
            <a:off x="103763" y="0"/>
            <a:ext cx="12088237" cy="541482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5400" b="1" dirty="0">
                <a:solidFill>
                  <a:schemeClr val="bg1"/>
                </a:solidFill>
              </a:rPr>
              <a:t>3.Ejercicio elaborar un </a:t>
            </a:r>
            <a:r>
              <a:rPr lang="es-PE" sz="5400" b="1" dirty="0" err="1">
                <a:solidFill>
                  <a:schemeClr val="bg1"/>
                </a:solidFill>
              </a:rPr>
              <a:t>Join</a:t>
            </a:r>
            <a:endParaRPr lang="es-ES" b="1" dirty="0">
              <a:solidFill>
                <a:schemeClr val="bg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B99D3AA-73D5-400D-ABD7-398AC0BC5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783" y="1912782"/>
            <a:ext cx="4953000" cy="38576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B5106E4-C215-4D3E-A10D-D8C2F2FFB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811" y="2960300"/>
            <a:ext cx="3143250" cy="3657600"/>
          </a:xfrm>
          <a:prstGeom prst="rect">
            <a:avLst/>
          </a:prstGeom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CAC0C38F-B2A7-4C19-96E2-FD0B07D5C0B9}"/>
              </a:ext>
            </a:extLst>
          </p:cNvPr>
          <p:cNvCxnSpPr>
            <a:cxnSpLocks/>
          </p:cNvCxnSpPr>
          <p:nvPr/>
        </p:nvCxnSpPr>
        <p:spPr>
          <a:xfrm flipH="1" flipV="1">
            <a:off x="7044783" y="3044283"/>
            <a:ext cx="1274028" cy="1905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6BC41EB5-CA23-410C-80CD-35CEE0662B82}"/>
              </a:ext>
            </a:extLst>
          </p:cNvPr>
          <p:cNvCxnSpPr>
            <a:cxnSpLocks/>
          </p:cNvCxnSpPr>
          <p:nvPr/>
        </p:nvCxnSpPr>
        <p:spPr>
          <a:xfrm flipH="1">
            <a:off x="7044783" y="2162872"/>
            <a:ext cx="1274028" cy="4585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D4F1375-5330-44D6-8E89-09B27EC3AD58}"/>
              </a:ext>
            </a:extLst>
          </p:cNvPr>
          <p:cNvSpPr/>
          <p:nvPr/>
        </p:nvSpPr>
        <p:spPr>
          <a:xfrm>
            <a:off x="8318810" y="1708727"/>
            <a:ext cx="2690935" cy="1145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Jalamos un </a:t>
            </a:r>
            <a:r>
              <a:rPr lang="es-PE" b="1" dirty="0" err="1"/>
              <a:t>DataGridView</a:t>
            </a:r>
            <a:r>
              <a:rPr lang="es-PE" b="1" dirty="0"/>
              <a:t> , ponemos un </a:t>
            </a:r>
            <a:r>
              <a:rPr lang="es-PE" b="1" dirty="0" err="1"/>
              <a:t>name</a:t>
            </a:r>
            <a:r>
              <a:rPr lang="es-PE" b="1" dirty="0"/>
              <a:t> que es </a:t>
            </a:r>
            <a:r>
              <a:rPr lang="es-ES" dirty="0" err="1"/>
              <a:t>dgvTerritorios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206902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EAD4691-869A-478B-9C89-946F6CB48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2099"/>
            <a:ext cx="12192000" cy="2441571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0084CBD5-35A4-4E7A-96ED-5C5FD738070D}"/>
              </a:ext>
            </a:extLst>
          </p:cNvPr>
          <p:cNvSpPr txBox="1">
            <a:spLocks/>
          </p:cNvSpPr>
          <p:nvPr/>
        </p:nvSpPr>
        <p:spPr>
          <a:xfrm>
            <a:off x="0" y="-23090"/>
            <a:ext cx="12088237" cy="541482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5400" b="1" dirty="0">
                <a:solidFill>
                  <a:schemeClr val="bg1"/>
                </a:solidFill>
              </a:rPr>
              <a:t>3.Resolución ejercicio elaborar un </a:t>
            </a:r>
            <a:r>
              <a:rPr lang="es-PE" sz="5400" b="1" dirty="0" err="1">
                <a:solidFill>
                  <a:schemeClr val="bg1"/>
                </a:solidFill>
              </a:rPr>
              <a:t>Join</a:t>
            </a:r>
            <a:endParaRPr lang="es-E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164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C8BA51D-0E7B-422E-93EB-8089373B0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835" y="2827066"/>
            <a:ext cx="5019675" cy="3790950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29CEEA9B-CCF1-4082-BFB5-363A5AA1012D}"/>
              </a:ext>
            </a:extLst>
          </p:cNvPr>
          <p:cNvSpPr txBox="1">
            <a:spLocks/>
          </p:cNvSpPr>
          <p:nvPr/>
        </p:nvSpPr>
        <p:spPr>
          <a:xfrm>
            <a:off x="0" y="-30217"/>
            <a:ext cx="12088237" cy="541482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5400" b="1" dirty="0">
                <a:solidFill>
                  <a:schemeClr val="bg1"/>
                </a:solidFill>
              </a:rPr>
              <a:t>4.Consulta con un </a:t>
            </a:r>
            <a:r>
              <a:rPr lang="es-PE" sz="5400" b="1" dirty="0" err="1">
                <a:solidFill>
                  <a:schemeClr val="bg1"/>
                </a:solidFill>
              </a:rPr>
              <a:t>comboBox</a:t>
            </a:r>
            <a:endParaRPr lang="es-ES" b="1" dirty="0">
              <a:solidFill>
                <a:schemeClr val="bg1"/>
              </a:solidFill>
            </a:endParaRP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FC0C0FDD-A058-4901-9B60-B670A34B1CE2}"/>
              </a:ext>
            </a:extLst>
          </p:cNvPr>
          <p:cNvCxnSpPr>
            <a:cxnSpLocks/>
          </p:cNvCxnSpPr>
          <p:nvPr/>
        </p:nvCxnSpPr>
        <p:spPr>
          <a:xfrm flipH="1">
            <a:off x="7635797" y="2686979"/>
            <a:ext cx="1274028" cy="4585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3E313523-3541-4BF0-ADD7-566EA407AD0D}"/>
              </a:ext>
            </a:extLst>
          </p:cNvPr>
          <p:cNvCxnSpPr>
            <a:cxnSpLocks/>
          </p:cNvCxnSpPr>
          <p:nvPr/>
        </p:nvCxnSpPr>
        <p:spPr>
          <a:xfrm>
            <a:off x="3245004" y="2601255"/>
            <a:ext cx="588227" cy="4567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E924F198-A665-469C-A917-3F98752A1B2B}"/>
              </a:ext>
            </a:extLst>
          </p:cNvPr>
          <p:cNvCxnSpPr>
            <a:cxnSpLocks/>
          </p:cNvCxnSpPr>
          <p:nvPr/>
        </p:nvCxnSpPr>
        <p:spPr>
          <a:xfrm flipH="1" flipV="1">
            <a:off x="8334607" y="5104239"/>
            <a:ext cx="1251724" cy="3115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CF2F38B0-0EE9-4648-ACB0-9C7DEB1C270E}"/>
              </a:ext>
            </a:extLst>
          </p:cNvPr>
          <p:cNvSpPr/>
          <p:nvPr/>
        </p:nvSpPr>
        <p:spPr>
          <a:xfrm>
            <a:off x="8960469" y="5444241"/>
            <a:ext cx="2690935" cy="1145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3. Arrastramos un </a:t>
            </a:r>
            <a:r>
              <a:rPr lang="es-PE" b="1" dirty="0" err="1"/>
              <a:t>DataGridView</a:t>
            </a:r>
            <a:r>
              <a:rPr lang="es-PE" b="1" dirty="0"/>
              <a:t> y ponemos un </a:t>
            </a:r>
            <a:r>
              <a:rPr lang="es-PE" b="1" dirty="0" err="1"/>
              <a:t>name</a:t>
            </a:r>
            <a:r>
              <a:rPr lang="es-PE" b="1" dirty="0"/>
              <a:t> que es ‘</a:t>
            </a:r>
            <a:r>
              <a:rPr lang="es-PE" b="1" dirty="0" err="1"/>
              <a:t>dgvTerritory</a:t>
            </a:r>
            <a:r>
              <a:rPr lang="es-PE" b="1" dirty="0"/>
              <a:t>’</a:t>
            </a:r>
            <a:endParaRPr lang="es-ES" b="1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425CDA3E-BFEF-4491-B03E-30283ED983E9}"/>
              </a:ext>
            </a:extLst>
          </p:cNvPr>
          <p:cNvSpPr/>
          <p:nvPr/>
        </p:nvSpPr>
        <p:spPr>
          <a:xfrm>
            <a:off x="409739" y="2028600"/>
            <a:ext cx="2690935" cy="1145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1. Arrastramos un </a:t>
            </a:r>
            <a:r>
              <a:rPr lang="es-PE" b="1" dirty="0" err="1"/>
              <a:t>Label</a:t>
            </a:r>
            <a:r>
              <a:rPr lang="es-PE" b="1" dirty="0"/>
              <a:t> y ponemos la propiedad ‘Text’ que es Ingrese </a:t>
            </a:r>
            <a:r>
              <a:rPr lang="es-PE" b="1" dirty="0" err="1"/>
              <a:t>Region</a:t>
            </a:r>
            <a:r>
              <a:rPr lang="es-PE" b="1" dirty="0"/>
              <a:t> </a:t>
            </a:r>
            <a:endParaRPr lang="es-ES" b="1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405F3879-5D1C-4573-B6D0-2C0919C96C0C}"/>
              </a:ext>
            </a:extLst>
          </p:cNvPr>
          <p:cNvSpPr/>
          <p:nvPr/>
        </p:nvSpPr>
        <p:spPr>
          <a:xfrm>
            <a:off x="8973830" y="2254411"/>
            <a:ext cx="2690935" cy="1145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2. Arrastramos un </a:t>
            </a:r>
            <a:r>
              <a:rPr lang="es-PE" b="1" dirty="0" err="1"/>
              <a:t>combox</a:t>
            </a:r>
            <a:r>
              <a:rPr lang="es-PE" b="1" dirty="0"/>
              <a:t> y ponemos un </a:t>
            </a:r>
            <a:r>
              <a:rPr lang="es-PE" b="1" dirty="0" err="1"/>
              <a:t>name</a:t>
            </a:r>
            <a:r>
              <a:rPr lang="es-PE" b="1" dirty="0"/>
              <a:t> que es ‘</a:t>
            </a:r>
            <a:r>
              <a:rPr lang="es-PE" b="1" dirty="0" err="1"/>
              <a:t>cboRegion</a:t>
            </a:r>
            <a:r>
              <a:rPr lang="es-PE" b="1" dirty="0"/>
              <a:t>’</a:t>
            </a:r>
            <a:endParaRPr lang="es-ES" b="1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BB03CB7-55F7-43F6-8DFE-7748F1C465FB}"/>
              </a:ext>
            </a:extLst>
          </p:cNvPr>
          <p:cNvSpPr txBox="1"/>
          <p:nvPr/>
        </p:nvSpPr>
        <p:spPr>
          <a:xfrm>
            <a:off x="1739590" y="758283"/>
            <a:ext cx="98411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dirty="0"/>
              <a:t>Elaborar una consulta , que permita listar el nombre del territorio , el nombre de la región , y</a:t>
            </a:r>
          </a:p>
          <a:p>
            <a:r>
              <a:rPr lang="es-PE" sz="2000" dirty="0"/>
              <a:t> permita filtrar en un </a:t>
            </a:r>
            <a:r>
              <a:rPr lang="es-PE" sz="2000" dirty="0" err="1"/>
              <a:t>comboBox</a:t>
            </a:r>
            <a:r>
              <a:rPr lang="es-PE" sz="2000" dirty="0"/>
              <a:t> por región . 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795229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C696D2-A7F8-4283-928E-EEEF11A18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D29ACF-E550-49F3-8C6C-D8BAEF5E9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0F4BC26-6416-4CBB-9CBF-F8B6A9EAC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1265"/>
            <a:ext cx="10816683" cy="4453500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FB0F6A1F-46D5-4D62-A3F9-4B37636B86A5}"/>
              </a:ext>
            </a:extLst>
          </p:cNvPr>
          <p:cNvSpPr txBox="1">
            <a:spLocks/>
          </p:cNvSpPr>
          <p:nvPr/>
        </p:nvSpPr>
        <p:spPr>
          <a:xfrm>
            <a:off x="0" y="-30217"/>
            <a:ext cx="12088237" cy="541482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5400" b="1" dirty="0">
                <a:solidFill>
                  <a:schemeClr val="bg1"/>
                </a:solidFill>
              </a:rPr>
              <a:t>4.Consulta con un </a:t>
            </a:r>
            <a:r>
              <a:rPr lang="es-PE" sz="5400" b="1" dirty="0" err="1">
                <a:solidFill>
                  <a:schemeClr val="bg1"/>
                </a:solidFill>
              </a:rPr>
              <a:t>comboBox</a:t>
            </a:r>
            <a:endParaRPr lang="es-ES" b="1" dirty="0">
              <a:solidFill>
                <a:schemeClr val="bg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4CB10C7-F88C-4225-85F0-A2DB365FB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05485"/>
            <a:ext cx="12192000" cy="198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920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81C0A64-F803-4CA1-AABC-7A7C686BB2CB}"/>
              </a:ext>
            </a:extLst>
          </p:cNvPr>
          <p:cNvSpPr txBox="1">
            <a:spLocks/>
          </p:cNvSpPr>
          <p:nvPr/>
        </p:nvSpPr>
        <p:spPr>
          <a:xfrm>
            <a:off x="0" y="-30217"/>
            <a:ext cx="12088237" cy="541482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5400" b="1" dirty="0">
                <a:solidFill>
                  <a:schemeClr val="bg1"/>
                </a:solidFill>
              </a:rPr>
              <a:t>5.1 Ejemplo Insertar </a:t>
            </a:r>
            <a:r>
              <a:rPr lang="es-PE" sz="5400" b="1" dirty="0" err="1">
                <a:solidFill>
                  <a:schemeClr val="bg1"/>
                </a:solidFill>
              </a:rPr>
              <a:t>Informacion</a:t>
            </a:r>
            <a:r>
              <a:rPr lang="es-PE" sz="5400" b="1" dirty="0">
                <a:solidFill>
                  <a:schemeClr val="bg1"/>
                </a:solidFill>
              </a:rPr>
              <a:t> en base de Datos</a:t>
            </a:r>
            <a:endParaRPr lang="es-ES" b="1" dirty="0">
              <a:solidFill>
                <a:schemeClr val="bg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3D9D334-B7E5-4982-A9B4-82F8114F9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690" y="2147021"/>
            <a:ext cx="5181600" cy="4448175"/>
          </a:xfrm>
          <a:prstGeom prst="rect">
            <a:avLst/>
          </a:prstGeom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E7DC1882-0826-4D57-87F0-88175AE26904}"/>
              </a:ext>
            </a:extLst>
          </p:cNvPr>
          <p:cNvCxnSpPr>
            <a:cxnSpLocks/>
          </p:cNvCxnSpPr>
          <p:nvPr/>
        </p:nvCxnSpPr>
        <p:spPr>
          <a:xfrm flipH="1">
            <a:off x="6567691" y="2320526"/>
            <a:ext cx="1362306" cy="4306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A5E47C45-ECD6-42FF-83C8-C1CE0E82743A}"/>
              </a:ext>
            </a:extLst>
          </p:cNvPr>
          <p:cNvCxnSpPr>
            <a:cxnSpLocks/>
          </p:cNvCxnSpPr>
          <p:nvPr/>
        </p:nvCxnSpPr>
        <p:spPr>
          <a:xfrm flipH="1">
            <a:off x="6634598" y="3204446"/>
            <a:ext cx="15749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0DD76A4C-D9BD-4B1E-9FA0-099E03B578DC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5583754" y="3598371"/>
            <a:ext cx="2482632" cy="4911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220255CA-3126-49A4-9900-56C80ADB1704}"/>
              </a:ext>
            </a:extLst>
          </p:cNvPr>
          <p:cNvCxnSpPr>
            <a:cxnSpLocks/>
          </p:cNvCxnSpPr>
          <p:nvPr/>
        </p:nvCxnSpPr>
        <p:spPr>
          <a:xfrm flipH="1" flipV="1">
            <a:off x="7286173" y="4482291"/>
            <a:ext cx="1091208" cy="4874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49C93D8-DEAE-466B-8AF3-5635E7A1678A}"/>
              </a:ext>
            </a:extLst>
          </p:cNvPr>
          <p:cNvSpPr/>
          <p:nvPr/>
        </p:nvSpPr>
        <p:spPr>
          <a:xfrm>
            <a:off x="7929997" y="1940033"/>
            <a:ext cx="2119166" cy="627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1.Ingrese propiedad </a:t>
            </a:r>
            <a:r>
              <a:rPr lang="es-PE" dirty="0" err="1"/>
              <a:t>name</a:t>
            </a:r>
            <a:r>
              <a:rPr lang="es-PE" dirty="0"/>
              <a:t> </a:t>
            </a:r>
            <a:r>
              <a:rPr lang="es-PE" dirty="0" err="1"/>
              <a:t>txtid</a:t>
            </a:r>
            <a:endParaRPr lang="es-ES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485C744-E7DD-4435-BDA8-8E263B98ED6A}"/>
              </a:ext>
            </a:extLst>
          </p:cNvPr>
          <p:cNvSpPr/>
          <p:nvPr/>
        </p:nvSpPr>
        <p:spPr>
          <a:xfrm>
            <a:off x="8209550" y="2890546"/>
            <a:ext cx="2119166" cy="627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2.Ingrese propiedad </a:t>
            </a:r>
            <a:r>
              <a:rPr lang="es-PE" dirty="0" err="1"/>
              <a:t>name</a:t>
            </a:r>
            <a:r>
              <a:rPr lang="es-PE" dirty="0"/>
              <a:t> </a:t>
            </a:r>
            <a:r>
              <a:rPr lang="es-PE" dirty="0" err="1"/>
              <a:t>txtnombre</a:t>
            </a:r>
            <a:endParaRPr lang="es-ES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A52953BE-7DD4-43A9-A9AE-A6EA0D80C7B8}"/>
              </a:ext>
            </a:extLst>
          </p:cNvPr>
          <p:cNvSpPr/>
          <p:nvPr/>
        </p:nvSpPr>
        <p:spPr>
          <a:xfrm>
            <a:off x="8066386" y="3775603"/>
            <a:ext cx="2119166" cy="627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3.Ingrese propiedad </a:t>
            </a:r>
            <a:r>
              <a:rPr lang="es-PE" dirty="0" err="1"/>
              <a:t>name</a:t>
            </a:r>
            <a:r>
              <a:rPr lang="es-PE" dirty="0"/>
              <a:t> </a:t>
            </a:r>
            <a:r>
              <a:rPr lang="es-PE" dirty="0" err="1"/>
              <a:t>btnAceptar</a:t>
            </a:r>
            <a:endParaRPr lang="es-ES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BBFF3F7D-1794-4985-BA64-C7A9E4A00F1C}"/>
              </a:ext>
            </a:extLst>
          </p:cNvPr>
          <p:cNvSpPr/>
          <p:nvPr/>
        </p:nvSpPr>
        <p:spPr>
          <a:xfrm>
            <a:off x="8377381" y="4725993"/>
            <a:ext cx="2881746" cy="81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4.Ingrese propiedad </a:t>
            </a:r>
            <a:r>
              <a:rPr lang="es-PE" dirty="0" err="1"/>
              <a:t>DataGridView</a:t>
            </a:r>
            <a:r>
              <a:rPr lang="es-PE" dirty="0"/>
              <a:t> </a:t>
            </a:r>
            <a:r>
              <a:rPr lang="es-PE" dirty="0" err="1"/>
              <a:t>dgvEmpleado</a:t>
            </a:r>
            <a:endParaRPr lang="es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DFF9A54-C229-4609-8AC7-7298554DE6B1}"/>
              </a:ext>
            </a:extLst>
          </p:cNvPr>
          <p:cNvSpPr txBox="1"/>
          <p:nvPr/>
        </p:nvSpPr>
        <p:spPr>
          <a:xfrm>
            <a:off x="1417971" y="517763"/>
            <a:ext cx="107229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dirty="0"/>
              <a:t>Elaborar una consulta , que permita insertar la información de una región . Validar que el ID no exista</a:t>
            </a:r>
          </a:p>
          <a:p>
            <a:r>
              <a:rPr lang="es-PE" sz="2000" dirty="0"/>
              <a:t>En la base de datos , en el caso que exista mostrar un mensaje ‘Ya existe ese ID ’ .</a:t>
            </a:r>
          </a:p>
          <a:p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42040225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344</TotalTime>
  <Words>1779</Words>
  <Application>Microsoft Office PowerPoint</Application>
  <PresentationFormat>Panorámica</PresentationFormat>
  <Paragraphs>188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6" baseType="lpstr">
      <vt:lpstr>Arial</vt:lpstr>
      <vt:lpstr>Consolas</vt:lpstr>
      <vt:lpstr>Corbel</vt:lpstr>
      <vt:lpstr>Parallax</vt:lpstr>
      <vt:lpstr>1.Crear una base de datos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1.Desarrollo de consultas Avanzadas</dc:title>
  <dc:creator>Elifio</dc:creator>
  <cp:lastModifiedBy>Elifio</cp:lastModifiedBy>
  <cp:revision>52</cp:revision>
  <dcterms:created xsi:type="dcterms:W3CDTF">2019-05-01T02:41:48Z</dcterms:created>
  <dcterms:modified xsi:type="dcterms:W3CDTF">2019-05-01T17:10:27Z</dcterms:modified>
</cp:coreProperties>
</file>