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4" r:id="rId25"/>
    <p:sldId id="279" r:id="rId26"/>
    <p:sldId id="280" r:id="rId27"/>
    <p:sldId id="281" r:id="rId28"/>
    <p:sldId id="282" r:id="rId29"/>
    <p:sldId id="283" r:id="rId30"/>
    <p:sldId id="285" r:id="rId31"/>
    <p:sldId id="286" r:id="rId32"/>
    <p:sldId id="287" r:id="rId33"/>
    <p:sldId id="288" r:id="rId34"/>
    <p:sldId id="289" r:id="rId35"/>
    <p:sldId id="291" r:id="rId36"/>
    <p:sldId id="290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357" autoAdjust="0"/>
  </p:normalViewPr>
  <p:slideViewPr>
    <p:cSldViewPr snapToGrid="0">
      <p:cViewPr varScale="1">
        <p:scale>
          <a:sx n="103" d="100"/>
          <a:sy n="103" d="100"/>
        </p:scale>
        <p:origin x="144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467C18-2818-4EE0-A106-116AAB9E66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4CBD720-C19E-4CEA-B917-A54A57E984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829626-88A6-4BDB-A52D-0CB30685D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9A556-CEE6-4081-A894-F36916025B23}" type="datetimeFigureOut">
              <a:rPr lang="es-ES" smtClean="0"/>
              <a:t>01/05/2019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0C0FBD-A15F-4F66-B1EF-2449412ED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8BD5F08-D771-4E1E-B9DA-326545746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C8A7B-F3A3-4B24-851D-5268C1314F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149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12ECF6-A965-4239-87D6-99D2F3F3C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1B9095C-E15C-492B-A267-1213BD637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0F8F579-69AB-455C-947C-6D829DEF8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9A556-CEE6-4081-A894-F36916025B23}" type="datetimeFigureOut">
              <a:rPr lang="es-ES" smtClean="0"/>
              <a:t>01/05/2019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164D27F-C2D0-4597-A8AF-73A2268EA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DC4A80-298B-4589-8DB7-35549E92C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C8A7B-F3A3-4B24-851D-5268C1314F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7009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73B89C3-1B51-4AC4-B180-011C4412F3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2AAC795-41E0-40DF-87F3-900C3C26CB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C377182-9E28-460C-8B0C-FF1412282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9A556-CEE6-4081-A894-F36916025B23}" type="datetimeFigureOut">
              <a:rPr lang="es-ES" smtClean="0"/>
              <a:t>01/05/2019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872107D-3172-47E3-A5D0-C51007428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D4B749D-C989-4821-845A-DD892A0B3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C8A7B-F3A3-4B24-851D-5268C1314F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364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005643-83EA-45E8-87D0-1053AF3B9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17CCD8-3EC6-49E3-8760-27434B555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4C9F1FE-9C14-4C54-8ECB-B72AF161A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9A556-CEE6-4081-A894-F36916025B23}" type="datetimeFigureOut">
              <a:rPr lang="es-ES" smtClean="0"/>
              <a:t>01/05/2019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2C44AD9-E978-4E4E-8491-E6F24ADEF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97F87B0-B156-440C-9750-4CC6CF299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C8A7B-F3A3-4B24-851D-5268C1314F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8082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8F0ED1-40B5-40D6-AFF0-8404C21D3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C7C4D90-8DE8-43E3-9645-6BCB75083D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A7CD4E-9E8D-4B4E-B6BF-1F10B3065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9A556-CEE6-4081-A894-F36916025B23}" type="datetimeFigureOut">
              <a:rPr lang="es-ES" smtClean="0"/>
              <a:t>01/05/2019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24F385-694C-45E9-80B3-7F5A4C8DB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8015C8-1503-4E5A-9684-BBE299703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C8A7B-F3A3-4B24-851D-5268C1314F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0526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02A70A-AC25-4469-B5EC-476EB5C2A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E82952-EAE9-44D9-8C61-B963927CE9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FE1DB78-B500-42E7-A9A1-866EF4A62F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7602CA7-D71E-440F-AB8C-8385CFC4D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9A556-CEE6-4081-A894-F36916025B23}" type="datetimeFigureOut">
              <a:rPr lang="es-ES" smtClean="0"/>
              <a:t>01/05/2019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F13C71E-DFF5-4B92-A1E6-8581A5CBD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6C98DFF-F5C0-4CCD-BFFD-F071AD300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C8A7B-F3A3-4B24-851D-5268C1314F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276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067C31-8604-407F-BA86-0E344A0DB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AA0297C-B669-4578-9F66-EA07CB3BF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5F5561A-3C96-4BB4-9FEC-706D7CC245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7A561B5-A78A-440D-81ED-E8E2383C54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A1DB94A-E5F2-4D81-BF99-F245BB1CAA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3FF28DB-00B0-4786-940A-CF007D899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9A556-CEE6-4081-A894-F36916025B23}" type="datetimeFigureOut">
              <a:rPr lang="es-ES" smtClean="0"/>
              <a:t>01/05/2019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51DA40B-802A-4E7B-86F8-0D47B6639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37D168E-501E-4D50-8F4C-2B978D24F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C8A7B-F3A3-4B24-851D-5268C1314F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1010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7DE639-4764-47DA-86C7-777D7DB8A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7B4B923-8F0A-4DD2-8011-8300B50E5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9A556-CEE6-4081-A894-F36916025B23}" type="datetimeFigureOut">
              <a:rPr lang="es-ES" smtClean="0"/>
              <a:t>01/05/2019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6C70F23-EC16-4C90-9A03-3A050306C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DC588F3-FA41-43B4-8B71-0DA2C5956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C8A7B-F3A3-4B24-851D-5268C1314F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1761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01E496A-0ADF-4BD4-A32C-F08E3EECA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9A556-CEE6-4081-A894-F36916025B23}" type="datetimeFigureOut">
              <a:rPr lang="es-ES" smtClean="0"/>
              <a:t>01/05/2019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8F54CFB-7495-4E34-94DA-D2A8428AE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9D65A23-D8AA-4287-AD40-D1603EB86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C8A7B-F3A3-4B24-851D-5268C1314F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927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E99188-1B17-440D-99A3-89FE61B91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C09AC4-F68B-4B21-B199-8117F3758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724D529-CE5A-434E-A1BF-EF623AF7E2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70F8EB4-4D32-4635-960B-A6C46F4FB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9A556-CEE6-4081-A894-F36916025B23}" type="datetimeFigureOut">
              <a:rPr lang="es-ES" smtClean="0"/>
              <a:t>01/05/2019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E3B3A65-2545-4A4B-94A1-56112DB68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ACBA889-8C33-40F7-A387-9052429DD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C8A7B-F3A3-4B24-851D-5268C1314F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3652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4B047D-9ACE-4BAC-B975-68B91D2DA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BCFA7E2-66E2-4BCC-BB3D-B034BF5808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792542C-9798-4941-9BB7-CB19EBE425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7D1CA60-BDA6-4827-8D5C-0862AF8AC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9A556-CEE6-4081-A894-F36916025B23}" type="datetimeFigureOut">
              <a:rPr lang="es-ES" smtClean="0"/>
              <a:t>01/05/2019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B66193D-AA6D-4716-9416-D55383A8B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85F1BB1-D367-46E5-BF43-2F29B0902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C8A7B-F3A3-4B24-851D-5268C1314F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0282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0AB3888-9217-47CF-859D-A656AEB6C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F1FB79D-3D5E-4A18-A123-0E8D017EE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DD2FCE2-6570-4FDD-A79A-4F3E922908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9A556-CEE6-4081-A894-F36916025B23}" type="datetimeFigureOut">
              <a:rPr lang="es-ES" smtClean="0"/>
              <a:t>01/05/2019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037BE3-E346-4BDF-95A9-BF95BCA22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3F5E021-67A0-48E1-8576-CFD5C8B81D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C8A7B-F3A3-4B24-851D-5268C1314F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5993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10.png"/><Relationship Id="rId7" Type="http://schemas.openxmlformats.org/officeDocument/2006/relationships/image" Target="../media/image38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25.png"/><Relationship Id="rId10" Type="http://schemas.openxmlformats.org/officeDocument/2006/relationships/image" Target="../media/image41.png"/><Relationship Id="rId4" Type="http://schemas.openxmlformats.org/officeDocument/2006/relationships/image" Target="../media/image11.png"/><Relationship Id="rId9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10" Type="http://schemas.openxmlformats.org/officeDocument/2006/relationships/image" Target="../media/image50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96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41.png"/><Relationship Id="rId4" Type="http://schemas.openxmlformats.org/officeDocument/2006/relationships/image" Target="../media/image1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7" Type="http://schemas.openxmlformats.org/officeDocument/2006/relationships/image" Target="../media/image102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.png"/><Relationship Id="rId5" Type="http://schemas.openxmlformats.org/officeDocument/2006/relationships/image" Target="../media/image100.png"/><Relationship Id="rId4" Type="http://schemas.openxmlformats.org/officeDocument/2006/relationships/image" Target="../media/image99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png"/><Relationship Id="rId3" Type="http://schemas.openxmlformats.org/officeDocument/2006/relationships/image" Target="../media/image104.png"/><Relationship Id="rId7" Type="http://schemas.openxmlformats.org/officeDocument/2006/relationships/image" Target="../media/image108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7.png"/><Relationship Id="rId5" Type="http://schemas.openxmlformats.org/officeDocument/2006/relationships/image" Target="../media/image106.png"/><Relationship Id="rId4" Type="http://schemas.openxmlformats.org/officeDocument/2006/relationships/image" Target="../media/image105.png"/><Relationship Id="rId9" Type="http://schemas.openxmlformats.org/officeDocument/2006/relationships/image" Target="../media/image110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1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7844960C-0883-46DD-AA39-050557B3E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553" y="821635"/>
            <a:ext cx="12082509" cy="5907639"/>
          </a:xfrm>
        </p:spPr>
        <p:txBody>
          <a:bodyPr/>
          <a:lstStyle/>
          <a:p>
            <a:pPr algn="l"/>
            <a:r>
              <a:rPr lang="es-PE" dirty="0"/>
              <a:t>Se tiene la lista de regiones , agregar un botón que diga eliminar y me muestre una alerta indicando si es que se desea eliminar un ítem de la base de datos , en el caso que sea si , que se elimine . En el caso que sea no , que no se haga ningún cambio.</a:t>
            </a:r>
            <a:endParaRPr lang="es-ES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3A90061D-324F-4857-BEA6-1966ECA45A39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92000" cy="674203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sz="5400" b="1" dirty="0">
                <a:solidFill>
                  <a:schemeClr val="bg1"/>
                </a:solidFill>
              </a:rPr>
              <a:t>1.Eliminacion Física a una base de Datos</a:t>
            </a:r>
            <a:endParaRPr lang="es-ES" b="1" dirty="0">
              <a:solidFill>
                <a:schemeClr val="bg1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CCCCB04-6BCA-4D93-AD61-741E2C7FF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8415" y="2208828"/>
            <a:ext cx="5019675" cy="4362450"/>
          </a:xfrm>
          <a:prstGeom prst="rect">
            <a:avLst/>
          </a:prstGeom>
        </p:spPr>
      </p:pic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DFDB38C9-7DF5-4CE6-BDE7-A2BB19574307}"/>
              </a:ext>
            </a:extLst>
          </p:cNvPr>
          <p:cNvCxnSpPr/>
          <p:nvPr/>
        </p:nvCxnSpPr>
        <p:spPr>
          <a:xfrm flipH="1">
            <a:off x="5626359" y="2435290"/>
            <a:ext cx="2855168" cy="3452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6FF30AA3-4CA8-42B7-8D5A-1FA9ACFC0672}"/>
              </a:ext>
            </a:extLst>
          </p:cNvPr>
          <p:cNvCxnSpPr>
            <a:cxnSpLocks/>
          </p:cNvCxnSpPr>
          <p:nvPr/>
        </p:nvCxnSpPr>
        <p:spPr>
          <a:xfrm flipH="1" flipV="1">
            <a:off x="7423784" y="4250095"/>
            <a:ext cx="1267455" cy="4728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2" name="Imagen 11">
            <a:extLst>
              <a:ext uri="{FF2B5EF4-FFF2-40B4-BE49-F238E27FC236}">
                <a16:creationId xmlns:a16="http://schemas.microsoft.com/office/drawing/2014/main" id="{6105A3D4-C61B-4B9A-8E8E-702C2BD224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1527" y="1765679"/>
            <a:ext cx="3067050" cy="2009775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271B9823-F848-47CD-B8CF-482CF3787F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1614" y="4399637"/>
            <a:ext cx="3114675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579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CC2BBD88-BCB9-4DAE-8AE1-2C99CE9EE018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92000" cy="674203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b">
            <a:normAutofit fontScale="8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sz="5400" b="1" dirty="0">
                <a:solidFill>
                  <a:schemeClr val="bg1"/>
                </a:solidFill>
              </a:rPr>
              <a:t>2.1 Ejercicio </a:t>
            </a:r>
            <a:r>
              <a:rPr lang="es-PE" sz="5400" b="1" dirty="0" err="1">
                <a:solidFill>
                  <a:schemeClr val="bg1"/>
                </a:solidFill>
              </a:rPr>
              <a:t>eliminacion</a:t>
            </a:r>
            <a:r>
              <a:rPr lang="es-PE" sz="5400" b="1" dirty="0">
                <a:solidFill>
                  <a:schemeClr val="bg1"/>
                </a:solidFill>
              </a:rPr>
              <a:t> lógica a una base de Datos</a:t>
            </a:r>
            <a:endParaRPr lang="es-ES" b="1" dirty="0">
              <a:solidFill>
                <a:schemeClr val="bg1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37DA305-7FB9-485D-84B8-DE9FE185B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5112" y="1116012"/>
            <a:ext cx="2943225" cy="173355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42FEE09-2084-4A30-8FE9-226DB416A4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4258" y="1116012"/>
            <a:ext cx="3619500" cy="141922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2953C21-E507-4F5B-8F5E-A68295B8FA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2801" y="3650561"/>
            <a:ext cx="2649490" cy="3046012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18ED28EC-E552-4120-BFA5-D03BBE68C9F7}"/>
              </a:ext>
            </a:extLst>
          </p:cNvPr>
          <p:cNvSpPr/>
          <p:nvPr/>
        </p:nvSpPr>
        <p:spPr>
          <a:xfrm>
            <a:off x="3296725" y="629792"/>
            <a:ext cx="669993" cy="4680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1</a:t>
            </a:r>
            <a:endParaRPr lang="es-ES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5CBB381-B958-4BD5-B202-523EA1A5D549}"/>
              </a:ext>
            </a:extLst>
          </p:cNvPr>
          <p:cNvSpPr/>
          <p:nvPr/>
        </p:nvSpPr>
        <p:spPr>
          <a:xfrm>
            <a:off x="8225284" y="575797"/>
            <a:ext cx="669993" cy="576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1</a:t>
            </a:r>
            <a:endParaRPr lang="es-ES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0786D648-46B2-43D9-B3C3-2F54DECADDC7}"/>
              </a:ext>
            </a:extLst>
          </p:cNvPr>
          <p:cNvSpPr/>
          <p:nvPr/>
        </p:nvSpPr>
        <p:spPr>
          <a:xfrm>
            <a:off x="5669416" y="2977046"/>
            <a:ext cx="669993" cy="4680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3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81897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DDA52B9B-CEC5-4B36-A35C-4ADAC1B1A8A0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92000" cy="674203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b">
            <a:normAutofit fontScale="8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sz="5400" b="1" dirty="0">
                <a:solidFill>
                  <a:schemeClr val="bg1"/>
                </a:solidFill>
              </a:rPr>
              <a:t>2.1 Ejercicio </a:t>
            </a:r>
            <a:r>
              <a:rPr lang="es-PE" sz="5400" b="1" dirty="0" err="1">
                <a:solidFill>
                  <a:schemeClr val="bg1"/>
                </a:solidFill>
              </a:rPr>
              <a:t>eliminacion</a:t>
            </a:r>
            <a:r>
              <a:rPr lang="es-PE" sz="5400" b="1" dirty="0">
                <a:solidFill>
                  <a:schemeClr val="bg1"/>
                </a:solidFill>
              </a:rPr>
              <a:t> lógica a una base de Datos</a:t>
            </a:r>
            <a:endParaRPr lang="es-ES" b="1" dirty="0">
              <a:solidFill>
                <a:schemeClr val="bg1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FD6AC52-98FB-415F-A5C7-E530BD898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994" y="650876"/>
            <a:ext cx="8501810" cy="615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365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D914C857-FAFB-4536-B115-8723EAF1190E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92000" cy="674203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sz="5400" b="1" dirty="0">
                <a:solidFill>
                  <a:schemeClr val="bg1"/>
                </a:solidFill>
              </a:rPr>
              <a:t>3 Ejercicio Mantenimiento de un territorio</a:t>
            </a:r>
            <a:endParaRPr lang="es-ES" b="1" dirty="0">
              <a:solidFill>
                <a:schemeClr val="bg1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A7773C8-F8EC-4433-8ED9-AC0E9E061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149" y="1494550"/>
            <a:ext cx="2762250" cy="226695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4C3D056-C1F4-47F4-90A7-C79DE907F7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8999" y="1818607"/>
            <a:ext cx="4486275" cy="117157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5F33A828-F4B7-45CD-90A3-487798E944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437" y="4871498"/>
            <a:ext cx="2990850" cy="100012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D1A1CAEE-C8FF-4D2B-81A2-C9410553DC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6550" y="5025411"/>
            <a:ext cx="2733675" cy="51435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64F172B1-0722-4AC8-B983-CF17919ED5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30647" y="4602657"/>
            <a:ext cx="3798916" cy="2157536"/>
          </a:xfrm>
          <a:prstGeom prst="rect">
            <a:avLst/>
          </a:prstGeom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764C0A1B-DDC3-434E-A907-6D49AD5D06E2}"/>
              </a:ext>
            </a:extLst>
          </p:cNvPr>
          <p:cNvSpPr/>
          <p:nvPr/>
        </p:nvSpPr>
        <p:spPr>
          <a:xfrm>
            <a:off x="1299974" y="760130"/>
            <a:ext cx="669993" cy="4680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1</a:t>
            </a:r>
            <a:endParaRPr lang="es-ES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B24711A0-C9EB-4D2E-8874-ED6EE6E680DA}"/>
              </a:ext>
            </a:extLst>
          </p:cNvPr>
          <p:cNvSpPr/>
          <p:nvPr/>
        </p:nvSpPr>
        <p:spPr>
          <a:xfrm>
            <a:off x="5053991" y="805119"/>
            <a:ext cx="669993" cy="4680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2</a:t>
            </a:r>
            <a:endParaRPr lang="es-ES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9DA9A55D-7B3F-47C1-97EE-C92EC77098FB}"/>
              </a:ext>
            </a:extLst>
          </p:cNvPr>
          <p:cNvSpPr/>
          <p:nvPr/>
        </p:nvSpPr>
        <p:spPr>
          <a:xfrm>
            <a:off x="9568345" y="827610"/>
            <a:ext cx="669993" cy="4680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3</a:t>
            </a:r>
            <a:endParaRPr lang="es-ES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3BB6F3B7-01CD-481A-8394-79B80E330760}"/>
              </a:ext>
            </a:extLst>
          </p:cNvPr>
          <p:cNvSpPr/>
          <p:nvPr/>
        </p:nvSpPr>
        <p:spPr>
          <a:xfrm>
            <a:off x="1299973" y="3935248"/>
            <a:ext cx="669993" cy="4680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4</a:t>
            </a:r>
            <a:endParaRPr lang="es-ES" dirty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E135F40D-1B18-4074-B135-810AA85E4CB2}"/>
              </a:ext>
            </a:extLst>
          </p:cNvPr>
          <p:cNvSpPr/>
          <p:nvPr/>
        </p:nvSpPr>
        <p:spPr>
          <a:xfrm>
            <a:off x="5097108" y="3940886"/>
            <a:ext cx="669993" cy="4680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5</a:t>
            </a:r>
            <a:endParaRPr lang="es-ES" dirty="0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F4B3CE4C-9432-48F3-BFC8-150E459E31C0}"/>
              </a:ext>
            </a:extLst>
          </p:cNvPr>
          <p:cNvSpPr/>
          <p:nvPr/>
        </p:nvSpPr>
        <p:spPr>
          <a:xfrm>
            <a:off x="9564238" y="3935249"/>
            <a:ext cx="669993" cy="4680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6</a:t>
            </a:r>
            <a:endParaRPr lang="es-ES" dirty="0"/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2C155778-1BBF-4951-8C6C-63481B012670}"/>
              </a:ext>
            </a:extLst>
          </p:cNvPr>
          <p:cNvCxnSpPr>
            <a:cxnSpLocks/>
          </p:cNvCxnSpPr>
          <p:nvPr/>
        </p:nvCxnSpPr>
        <p:spPr>
          <a:xfrm flipH="1">
            <a:off x="1471822" y="1420952"/>
            <a:ext cx="1306889" cy="6275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Rectángulo 19">
            <a:extLst>
              <a:ext uri="{FF2B5EF4-FFF2-40B4-BE49-F238E27FC236}">
                <a16:creationId xmlns:a16="http://schemas.microsoft.com/office/drawing/2014/main" id="{BD704361-5EA7-493E-8747-48070C90A3A5}"/>
              </a:ext>
            </a:extLst>
          </p:cNvPr>
          <p:cNvSpPr/>
          <p:nvPr/>
        </p:nvSpPr>
        <p:spPr>
          <a:xfrm>
            <a:off x="2606457" y="976713"/>
            <a:ext cx="1811044" cy="419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dirty="0"/>
              <a:t>1. Usamos el control </a:t>
            </a:r>
            <a:r>
              <a:rPr lang="es-PE" sz="1600" dirty="0" err="1"/>
              <a:t>ToolStrip</a:t>
            </a:r>
            <a:endParaRPr lang="es-ES" sz="1600" dirty="0"/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A12BC25D-6B58-42F2-BD9F-A2284924FC4C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3790220" y="1551938"/>
            <a:ext cx="1434954" cy="6757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Rectángulo 22">
            <a:extLst>
              <a:ext uri="{FF2B5EF4-FFF2-40B4-BE49-F238E27FC236}">
                <a16:creationId xmlns:a16="http://schemas.microsoft.com/office/drawing/2014/main" id="{50D67C98-4BCC-4C3B-9FE1-FE1AAAC187A7}"/>
              </a:ext>
            </a:extLst>
          </p:cNvPr>
          <p:cNvSpPr/>
          <p:nvPr/>
        </p:nvSpPr>
        <p:spPr>
          <a:xfrm>
            <a:off x="5225174" y="1342328"/>
            <a:ext cx="1811044" cy="419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dirty="0"/>
              <a:t>2. Arrastramos al formulario</a:t>
            </a:r>
            <a:endParaRPr lang="es-ES" sz="1600" dirty="0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857F6468-0FD5-45F6-ADBF-53CFCC219223}"/>
              </a:ext>
            </a:extLst>
          </p:cNvPr>
          <p:cNvSpPr/>
          <p:nvPr/>
        </p:nvSpPr>
        <p:spPr>
          <a:xfrm>
            <a:off x="5772963" y="3124893"/>
            <a:ext cx="1811044" cy="419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dirty="0"/>
              <a:t>3. </a:t>
            </a:r>
            <a:r>
              <a:rPr lang="es-PE" sz="1600" dirty="0" err="1"/>
              <a:t>Disp</a:t>
            </a:r>
            <a:endParaRPr lang="es-ES" sz="1600" dirty="0"/>
          </a:p>
        </p:txBody>
      </p:sp>
      <p:pic>
        <p:nvPicPr>
          <p:cNvPr id="26" name="Imagen 25">
            <a:extLst>
              <a:ext uri="{FF2B5EF4-FFF2-40B4-BE49-F238E27FC236}">
                <a16:creationId xmlns:a16="http://schemas.microsoft.com/office/drawing/2014/main" id="{2ECA312A-0387-4DF2-AF14-19A27C5B3F9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62550" y="1780246"/>
            <a:ext cx="3286125" cy="1533525"/>
          </a:xfrm>
          <a:prstGeom prst="rect">
            <a:avLst/>
          </a:prstGeom>
        </p:spPr>
      </p:pic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139304AF-A623-4785-A4CE-5AB495B587DD}"/>
              </a:ext>
            </a:extLst>
          </p:cNvPr>
          <p:cNvCxnSpPr>
            <a:cxnSpLocks/>
          </p:cNvCxnSpPr>
          <p:nvPr/>
        </p:nvCxnSpPr>
        <p:spPr>
          <a:xfrm flipH="1">
            <a:off x="10536963" y="1494550"/>
            <a:ext cx="267161" cy="5289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Rectángulo 29">
            <a:extLst>
              <a:ext uri="{FF2B5EF4-FFF2-40B4-BE49-F238E27FC236}">
                <a16:creationId xmlns:a16="http://schemas.microsoft.com/office/drawing/2014/main" id="{74C0999A-5EB2-46D7-B8A6-08367B98A9B6}"/>
              </a:ext>
            </a:extLst>
          </p:cNvPr>
          <p:cNvSpPr/>
          <p:nvPr/>
        </p:nvSpPr>
        <p:spPr>
          <a:xfrm>
            <a:off x="10358818" y="1099595"/>
            <a:ext cx="1811044" cy="419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dirty="0"/>
              <a:t>3. Ponemos </a:t>
            </a:r>
            <a:r>
              <a:rPr lang="es-PE" sz="1600" dirty="0" err="1"/>
              <a:t>DisplayStyle</a:t>
            </a:r>
            <a:r>
              <a:rPr lang="es-PE" sz="1600" dirty="0"/>
              <a:t> ‘</a:t>
            </a:r>
            <a:r>
              <a:rPr lang="es-PE" sz="1600" dirty="0" err="1"/>
              <a:t>text</a:t>
            </a:r>
            <a:r>
              <a:rPr lang="es-PE" sz="1600" dirty="0"/>
              <a:t>’</a:t>
            </a:r>
            <a:endParaRPr lang="es-ES" sz="1600" dirty="0"/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0FD39624-9255-4AC4-B8BD-77B6835FDF32}"/>
              </a:ext>
            </a:extLst>
          </p:cNvPr>
          <p:cNvCxnSpPr>
            <a:cxnSpLocks/>
          </p:cNvCxnSpPr>
          <p:nvPr/>
        </p:nvCxnSpPr>
        <p:spPr>
          <a:xfrm flipH="1">
            <a:off x="2318030" y="4669654"/>
            <a:ext cx="653444" cy="6301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4" name="Rectángulo 33">
            <a:extLst>
              <a:ext uri="{FF2B5EF4-FFF2-40B4-BE49-F238E27FC236}">
                <a16:creationId xmlns:a16="http://schemas.microsoft.com/office/drawing/2014/main" id="{31FA86A7-4E34-4F51-AC2B-752D5B54DCB2}"/>
              </a:ext>
            </a:extLst>
          </p:cNvPr>
          <p:cNvSpPr/>
          <p:nvPr/>
        </p:nvSpPr>
        <p:spPr>
          <a:xfrm>
            <a:off x="2464865" y="3929864"/>
            <a:ext cx="2337953" cy="739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dirty="0"/>
              <a:t>4. En la propiedad Text ponemos el nombre que tendrá la opción</a:t>
            </a:r>
            <a:endParaRPr lang="es-ES" sz="1600" dirty="0"/>
          </a:p>
        </p:txBody>
      </p: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60244A5D-11CB-4022-8FF1-21D4455EE4FC}"/>
              </a:ext>
            </a:extLst>
          </p:cNvPr>
          <p:cNvCxnSpPr>
            <a:cxnSpLocks/>
          </p:cNvCxnSpPr>
          <p:nvPr/>
        </p:nvCxnSpPr>
        <p:spPr>
          <a:xfrm flipH="1">
            <a:off x="5803974" y="4490676"/>
            <a:ext cx="653444" cy="6301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" name="Rectángulo 35">
            <a:extLst>
              <a:ext uri="{FF2B5EF4-FFF2-40B4-BE49-F238E27FC236}">
                <a16:creationId xmlns:a16="http://schemas.microsoft.com/office/drawing/2014/main" id="{220939DA-9F62-453A-A6B0-F058B9E7C1F7}"/>
              </a:ext>
            </a:extLst>
          </p:cNvPr>
          <p:cNvSpPr/>
          <p:nvPr/>
        </p:nvSpPr>
        <p:spPr>
          <a:xfrm>
            <a:off x="6130696" y="3810697"/>
            <a:ext cx="1811044" cy="6742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dirty="0"/>
              <a:t>5. En este caso ponemos el </a:t>
            </a:r>
            <a:r>
              <a:rPr lang="es-PE" sz="1600" dirty="0" err="1"/>
              <a:t>text</a:t>
            </a:r>
            <a:r>
              <a:rPr lang="es-PE" sz="1600" dirty="0"/>
              <a:t> ‘Nuevo’</a:t>
            </a:r>
            <a:endParaRPr lang="es-ES" sz="1600" dirty="0"/>
          </a:p>
        </p:txBody>
      </p: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1FE38ED4-B695-43C5-89DE-25E3BDC89331}"/>
              </a:ext>
            </a:extLst>
          </p:cNvPr>
          <p:cNvCxnSpPr>
            <a:cxnSpLocks/>
          </p:cNvCxnSpPr>
          <p:nvPr/>
        </p:nvCxnSpPr>
        <p:spPr>
          <a:xfrm>
            <a:off x="10358818" y="4490676"/>
            <a:ext cx="178145" cy="14091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9" name="Rectángulo 38">
            <a:extLst>
              <a:ext uri="{FF2B5EF4-FFF2-40B4-BE49-F238E27FC236}">
                <a16:creationId xmlns:a16="http://schemas.microsoft.com/office/drawing/2014/main" id="{A092C9B2-3655-4AC7-B302-2A0A7BE7E336}"/>
              </a:ext>
            </a:extLst>
          </p:cNvPr>
          <p:cNvSpPr/>
          <p:nvPr/>
        </p:nvSpPr>
        <p:spPr>
          <a:xfrm>
            <a:off x="10321198" y="3810697"/>
            <a:ext cx="1811044" cy="6742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dirty="0"/>
              <a:t>6. Ponemos una grilla y lo acoplamos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2822692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0E9773E2-58AB-46D0-8936-C03CD07181F7}"/>
              </a:ext>
            </a:extLst>
          </p:cNvPr>
          <p:cNvSpPr txBox="1">
            <a:spLocks/>
          </p:cNvSpPr>
          <p:nvPr/>
        </p:nvSpPr>
        <p:spPr>
          <a:xfrm>
            <a:off x="0" y="-63106"/>
            <a:ext cx="12192000" cy="674203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sz="5400" b="1" dirty="0">
                <a:solidFill>
                  <a:schemeClr val="bg1"/>
                </a:solidFill>
              </a:rPr>
              <a:t>3.1 Tenemos nuestro formulario principal</a:t>
            </a:r>
            <a:endParaRPr lang="es-ES" b="1" dirty="0">
              <a:solidFill>
                <a:schemeClr val="bg1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737C66A-5A01-44E0-9A46-362727604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3075" y="2039644"/>
            <a:ext cx="2752725" cy="137160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D3AAFCB-C852-4530-9358-AA660BB699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3075" y="5000246"/>
            <a:ext cx="2438400" cy="20955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7E67AE59-5DD6-4D66-9B69-B61BBF111D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2125" y="5514356"/>
            <a:ext cx="2809875" cy="24765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930129B5-46CD-4F7B-B49D-178B0FC24C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63075" y="3784790"/>
            <a:ext cx="2828925" cy="1009650"/>
          </a:xfrm>
          <a:prstGeom prst="rect">
            <a:avLst/>
          </a:prstGeom>
        </p:spPr>
      </p:pic>
      <p:sp>
        <p:nvSpPr>
          <p:cNvPr id="19" name="Rectángulo 18">
            <a:extLst>
              <a:ext uri="{FF2B5EF4-FFF2-40B4-BE49-F238E27FC236}">
                <a16:creationId xmlns:a16="http://schemas.microsoft.com/office/drawing/2014/main" id="{13A16532-E6EF-485A-A15B-254A5478D819}"/>
              </a:ext>
            </a:extLst>
          </p:cNvPr>
          <p:cNvSpPr/>
          <p:nvPr/>
        </p:nvSpPr>
        <p:spPr>
          <a:xfrm>
            <a:off x="5814952" y="719800"/>
            <a:ext cx="1811044" cy="419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dirty="0"/>
              <a:t>1. Eso esta hecho con un </a:t>
            </a:r>
            <a:r>
              <a:rPr lang="es-PE" sz="1600" dirty="0" err="1"/>
              <a:t>ToolStrip</a:t>
            </a:r>
            <a:endParaRPr lang="es-ES" sz="1600" dirty="0"/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ED6376E1-2108-47CE-B0A3-2A23116A6D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10964" y="1247724"/>
            <a:ext cx="6734175" cy="5229225"/>
          </a:xfrm>
          <a:prstGeom prst="rect">
            <a:avLst/>
          </a:prstGeom>
        </p:spPr>
      </p:pic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A1693E63-8156-4F6F-97F8-FB9C4B720365}"/>
              </a:ext>
            </a:extLst>
          </p:cNvPr>
          <p:cNvCxnSpPr>
            <a:cxnSpLocks/>
          </p:cNvCxnSpPr>
          <p:nvPr/>
        </p:nvCxnSpPr>
        <p:spPr>
          <a:xfrm flipH="1">
            <a:off x="3746470" y="1020370"/>
            <a:ext cx="2068482" cy="5776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4BCE1B60-C4D9-4542-90C4-F714E5C2EEE2}"/>
              </a:ext>
            </a:extLst>
          </p:cNvPr>
          <p:cNvCxnSpPr/>
          <p:nvPr/>
        </p:nvCxnSpPr>
        <p:spPr>
          <a:xfrm flipH="1" flipV="1">
            <a:off x="8279844" y="2216689"/>
            <a:ext cx="1075044" cy="7557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3DAEB639-C8D2-456A-878D-B7133BC07C5B}"/>
              </a:ext>
            </a:extLst>
          </p:cNvPr>
          <p:cNvCxnSpPr/>
          <p:nvPr/>
        </p:nvCxnSpPr>
        <p:spPr>
          <a:xfrm flipH="1" flipV="1">
            <a:off x="8329532" y="3303997"/>
            <a:ext cx="1075044" cy="7557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2D0B20C7-D8EB-4115-8066-E474EF944557}"/>
              </a:ext>
            </a:extLst>
          </p:cNvPr>
          <p:cNvCxnSpPr/>
          <p:nvPr/>
        </p:nvCxnSpPr>
        <p:spPr>
          <a:xfrm flipH="1" flipV="1">
            <a:off x="8241092" y="4244964"/>
            <a:ext cx="1075044" cy="7557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12B4D2BD-76EC-4593-9FF8-C926EC1559DF}"/>
              </a:ext>
            </a:extLst>
          </p:cNvPr>
          <p:cNvCxnSpPr/>
          <p:nvPr/>
        </p:nvCxnSpPr>
        <p:spPr>
          <a:xfrm flipH="1" flipV="1">
            <a:off x="8289779" y="4808041"/>
            <a:ext cx="1075044" cy="7557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BB12CDBE-1985-4B81-8ABC-449BEB0A4FF7}"/>
              </a:ext>
            </a:extLst>
          </p:cNvPr>
          <p:cNvCxnSpPr>
            <a:cxnSpLocks/>
          </p:cNvCxnSpPr>
          <p:nvPr/>
        </p:nvCxnSpPr>
        <p:spPr>
          <a:xfrm flipV="1">
            <a:off x="1784503" y="1973323"/>
            <a:ext cx="1892156" cy="4946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9" name="Imagen 28">
            <a:extLst>
              <a:ext uri="{FF2B5EF4-FFF2-40B4-BE49-F238E27FC236}">
                <a16:creationId xmlns:a16="http://schemas.microsoft.com/office/drawing/2014/main" id="{E9BD7D36-EFE3-4813-8287-7ACF3B4E5F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2483681"/>
            <a:ext cx="1921317" cy="709910"/>
          </a:xfrm>
          <a:prstGeom prst="rect">
            <a:avLst/>
          </a:prstGeom>
        </p:spPr>
      </p:pic>
      <p:pic>
        <p:nvPicPr>
          <p:cNvPr id="30" name="Imagen 29">
            <a:extLst>
              <a:ext uri="{FF2B5EF4-FFF2-40B4-BE49-F238E27FC236}">
                <a16:creationId xmlns:a16="http://schemas.microsoft.com/office/drawing/2014/main" id="{21B7A593-C928-4C73-9DCE-99874EF1E44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" y="683481"/>
            <a:ext cx="2279880" cy="571500"/>
          </a:xfrm>
          <a:prstGeom prst="rect">
            <a:avLst/>
          </a:prstGeom>
        </p:spPr>
      </p:pic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C3D26E3A-119B-4732-A396-ACDE147E2C20}"/>
              </a:ext>
            </a:extLst>
          </p:cNvPr>
          <p:cNvCxnSpPr>
            <a:cxnSpLocks/>
          </p:cNvCxnSpPr>
          <p:nvPr/>
        </p:nvCxnSpPr>
        <p:spPr>
          <a:xfrm>
            <a:off x="898831" y="1262826"/>
            <a:ext cx="1151911" cy="3924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3" name="Imagen 32">
            <a:extLst>
              <a:ext uri="{FF2B5EF4-FFF2-40B4-BE49-F238E27FC236}">
                <a16:creationId xmlns:a16="http://schemas.microsoft.com/office/drawing/2014/main" id="{50FA09DF-90A6-4398-ADD2-46C5C62B25B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06342" y="621569"/>
            <a:ext cx="2396477" cy="597074"/>
          </a:xfrm>
          <a:prstGeom prst="rect">
            <a:avLst/>
          </a:prstGeom>
        </p:spPr>
      </p:pic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3F253D06-7EEB-4315-ABB7-9170665A056F}"/>
              </a:ext>
            </a:extLst>
          </p:cNvPr>
          <p:cNvCxnSpPr>
            <a:cxnSpLocks/>
          </p:cNvCxnSpPr>
          <p:nvPr/>
        </p:nvCxnSpPr>
        <p:spPr>
          <a:xfrm>
            <a:off x="2662652" y="1192590"/>
            <a:ext cx="0" cy="4254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6" name="Imagen 35">
            <a:extLst>
              <a:ext uri="{FF2B5EF4-FFF2-40B4-BE49-F238E27FC236}">
                <a16:creationId xmlns:a16="http://schemas.microsoft.com/office/drawing/2014/main" id="{73A0AB97-2576-49EF-8DCC-88FB06E9ADF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04833" y="703011"/>
            <a:ext cx="2902537" cy="1159272"/>
          </a:xfrm>
          <a:prstGeom prst="rect">
            <a:avLst/>
          </a:prstGeom>
        </p:spPr>
      </p:pic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6793B9AD-BCCB-4B02-9BE0-F9BEAD8B265E}"/>
              </a:ext>
            </a:extLst>
          </p:cNvPr>
          <p:cNvCxnSpPr>
            <a:cxnSpLocks/>
          </p:cNvCxnSpPr>
          <p:nvPr/>
        </p:nvCxnSpPr>
        <p:spPr>
          <a:xfrm flipH="1">
            <a:off x="8638129" y="954064"/>
            <a:ext cx="501244" cy="3285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1609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680B40C5-07C4-4912-A6C2-5C8C6F0ED16D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92000" cy="674203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sz="5400" b="1" dirty="0">
                <a:solidFill>
                  <a:schemeClr val="bg1"/>
                </a:solidFill>
              </a:rPr>
              <a:t>3.2 Creando nuestro </a:t>
            </a:r>
            <a:r>
              <a:rPr lang="es-PE" sz="5400" b="1" dirty="0" err="1">
                <a:solidFill>
                  <a:schemeClr val="bg1"/>
                </a:solidFill>
              </a:rPr>
              <a:t>popup</a:t>
            </a:r>
            <a:r>
              <a:rPr lang="es-PE" sz="5400" b="1" dirty="0">
                <a:solidFill>
                  <a:schemeClr val="bg1"/>
                </a:solidFill>
              </a:rPr>
              <a:t>.</a:t>
            </a:r>
            <a:endParaRPr lang="es-ES" b="1" dirty="0">
              <a:solidFill>
                <a:schemeClr val="bg1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3A240C3-E9CD-400F-83BF-160A6EDDF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8104" y="3139135"/>
            <a:ext cx="3162300" cy="23907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E5D1593A-ECBE-421F-BC38-84B12AB2CF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9521" y="3572140"/>
            <a:ext cx="3171825" cy="247650"/>
          </a:xfrm>
          <a:prstGeom prst="rect">
            <a:avLst/>
          </a:prstGeom>
        </p:spPr>
      </p:pic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64A5DBC3-2C7A-4B9B-8145-A896D586D7A4}"/>
              </a:ext>
            </a:extLst>
          </p:cNvPr>
          <p:cNvCxnSpPr>
            <a:stCxn id="6" idx="1"/>
          </p:cNvCxnSpPr>
          <p:nvPr/>
        </p:nvCxnSpPr>
        <p:spPr>
          <a:xfrm flipH="1">
            <a:off x="6860404" y="3695965"/>
            <a:ext cx="789117" cy="9470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9" name="Imagen 8">
            <a:extLst>
              <a:ext uri="{FF2B5EF4-FFF2-40B4-BE49-F238E27FC236}">
                <a16:creationId xmlns:a16="http://schemas.microsoft.com/office/drawing/2014/main" id="{F8868F5E-010E-444F-A76A-58505E3CBD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4759" y="3834077"/>
            <a:ext cx="3181350" cy="21907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DD7CFF84-BD85-40D4-B0CA-3CA84E1F12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44759" y="4109961"/>
            <a:ext cx="3067050" cy="23812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BAD9AA04-B769-460C-B2DF-9234321250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47202" y="5840120"/>
            <a:ext cx="3028950" cy="62865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005D7AE4-E7E5-45F9-BA23-64D59AE689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12616" y="5835357"/>
            <a:ext cx="2695575" cy="638175"/>
          </a:xfrm>
          <a:prstGeom prst="rect">
            <a:avLst/>
          </a:prstGeom>
        </p:spPr>
      </p:pic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0613CDE8-5226-4662-BE6C-28B5E81EF2D2}"/>
              </a:ext>
            </a:extLst>
          </p:cNvPr>
          <p:cNvCxnSpPr>
            <a:cxnSpLocks/>
          </p:cNvCxnSpPr>
          <p:nvPr/>
        </p:nvCxnSpPr>
        <p:spPr>
          <a:xfrm flipV="1">
            <a:off x="4150795" y="5060272"/>
            <a:ext cx="554370" cy="7750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9540F975-9386-4BDB-B301-11F867307D75}"/>
              </a:ext>
            </a:extLst>
          </p:cNvPr>
          <p:cNvCxnSpPr>
            <a:cxnSpLocks/>
          </p:cNvCxnSpPr>
          <p:nvPr/>
        </p:nvCxnSpPr>
        <p:spPr>
          <a:xfrm flipH="1" flipV="1">
            <a:off x="5948038" y="5060272"/>
            <a:ext cx="95180" cy="7750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7" name="Imagen 16">
            <a:extLst>
              <a:ext uri="{FF2B5EF4-FFF2-40B4-BE49-F238E27FC236}">
                <a16:creationId xmlns:a16="http://schemas.microsoft.com/office/drawing/2014/main" id="{CDD36073-0051-4F7D-A739-AB21AD92CE3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9835" y="2926544"/>
            <a:ext cx="2505075" cy="752475"/>
          </a:xfrm>
          <a:prstGeom prst="rect">
            <a:avLst/>
          </a:prstGeom>
        </p:spPr>
      </p:pic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4E5C3B33-55E7-4BD7-A83D-AC796E7F2215}"/>
              </a:ext>
            </a:extLst>
          </p:cNvPr>
          <p:cNvCxnSpPr>
            <a:cxnSpLocks/>
          </p:cNvCxnSpPr>
          <p:nvPr/>
        </p:nvCxnSpPr>
        <p:spPr>
          <a:xfrm>
            <a:off x="3184910" y="3362331"/>
            <a:ext cx="1691242" cy="3166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0" name="Imagen 19">
            <a:extLst>
              <a:ext uri="{FF2B5EF4-FFF2-40B4-BE49-F238E27FC236}">
                <a16:creationId xmlns:a16="http://schemas.microsoft.com/office/drawing/2014/main" id="{723FEB1D-ED63-4D5B-B13D-798FB3E4061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56273" y="1783741"/>
            <a:ext cx="2686050" cy="990600"/>
          </a:xfrm>
          <a:prstGeom prst="rect">
            <a:avLst/>
          </a:prstGeom>
        </p:spPr>
      </p:pic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7E6FB0A3-36A7-480C-A767-A0CDCAF90163}"/>
              </a:ext>
            </a:extLst>
          </p:cNvPr>
          <p:cNvCxnSpPr>
            <a:cxnSpLocks/>
          </p:cNvCxnSpPr>
          <p:nvPr/>
        </p:nvCxnSpPr>
        <p:spPr>
          <a:xfrm>
            <a:off x="5788240" y="2817284"/>
            <a:ext cx="279267" cy="11732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3" name="Imagen 22">
            <a:extLst>
              <a:ext uri="{FF2B5EF4-FFF2-40B4-BE49-F238E27FC236}">
                <a16:creationId xmlns:a16="http://schemas.microsoft.com/office/drawing/2014/main" id="{F1605F81-9712-4399-ACAF-41816EDC56A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5816" y="4099639"/>
            <a:ext cx="2552700" cy="1009650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EDCA5203-82DF-49A1-BD78-BC5C0A4200C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75098" y="1942680"/>
            <a:ext cx="2552700" cy="1009650"/>
          </a:xfrm>
          <a:prstGeom prst="rect">
            <a:avLst/>
          </a:prstGeom>
        </p:spPr>
      </p:pic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C9B2BBCA-E7C9-448C-BE32-98410527F475}"/>
              </a:ext>
            </a:extLst>
          </p:cNvPr>
          <p:cNvCxnSpPr>
            <a:cxnSpLocks/>
          </p:cNvCxnSpPr>
          <p:nvPr/>
        </p:nvCxnSpPr>
        <p:spPr>
          <a:xfrm flipH="1">
            <a:off x="6442324" y="2944022"/>
            <a:ext cx="1305286" cy="14069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489D2B20-729B-4C69-B890-9E8F8397D4F6}"/>
              </a:ext>
            </a:extLst>
          </p:cNvPr>
          <p:cNvSpPr txBox="1"/>
          <p:nvPr/>
        </p:nvSpPr>
        <p:spPr>
          <a:xfrm>
            <a:off x="541538" y="914400"/>
            <a:ext cx="8198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Nuestro </a:t>
            </a:r>
            <a:r>
              <a:rPr lang="es-PE" dirty="0" err="1"/>
              <a:t>popup</a:t>
            </a:r>
            <a:r>
              <a:rPr lang="es-PE" dirty="0"/>
              <a:t> saldrá cuando desde la pantalla principal se de </a:t>
            </a:r>
            <a:r>
              <a:rPr lang="es-PE" dirty="0" err="1"/>
              <a:t>click</a:t>
            </a:r>
            <a:r>
              <a:rPr lang="es-PE" dirty="0"/>
              <a:t> en Nuevo o Editar.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631621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850F3DE-148C-46A3-A040-5C0B05CEA561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92000" cy="674203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sz="5400" b="1" dirty="0">
                <a:solidFill>
                  <a:schemeClr val="bg1"/>
                </a:solidFill>
              </a:rPr>
              <a:t>3.3 Llamar a nuestro </a:t>
            </a:r>
            <a:r>
              <a:rPr lang="es-PE" sz="5400" b="1" dirty="0" err="1">
                <a:solidFill>
                  <a:schemeClr val="bg1"/>
                </a:solidFill>
              </a:rPr>
              <a:t>popup</a:t>
            </a:r>
            <a:r>
              <a:rPr lang="es-PE" sz="5400" b="1" dirty="0">
                <a:solidFill>
                  <a:schemeClr val="bg1"/>
                </a:solidFill>
              </a:rPr>
              <a:t> (en el botón Nuevo).</a:t>
            </a:r>
            <a:endParaRPr lang="es-ES" b="1" dirty="0">
              <a:solidFill>
                <a:schemeClr val="bg1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A1FBAC5-0EB7-4EED-8BEB-744107322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606" y="1288973"/>
            <a:ext cx="3409950" cy="1190625"/>
          </a:xfrm>
          <a:prstGeom prst="rect">
            <a:avLst/>
          </a:prstGeom>
        </p:spPr>
      </p:pic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4B3440D4-74E1-40DF-B2AA-FBB7642EAD60}"/>
              </a:ext>
            </a:extLst>
          </p:cNvPr>
          <p:cNvCxnSpPr>
            <a:cxnSpLocks/>
          </p:cNvCxnSpPr>
          <p:nvPr/>
        </p:nvCxnSpPr>
        <p:spPr>
          <a:xfrm flipH="1">
            <a:off x="971724" y="1010883"/>
            <a:ext cx="590746" cy="5561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Rectángulo 7">
            <a:extLst>
              <a:ext uri="{FF2B5EF4-FFF2-40B4-BE49-F238E27FC236}">
                <a16:creationId xmlns:a16="http://schemas.microsoft.com/office/drawing/2014/main" id="{E07F02A5-B3B0-4987-93A2-B225431C3338}"/>
              </a:ext>
            </a:extLst>
          </p:cNvPr>
          <p:cNvSpPr/>
          <p:nvPr/>
        </p:nvSpPr>
        <p:spPr>
          <a:xfrm>
            <a:off x="502606" y="711250"/>
            <a:ext cx="1811044" cy="419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dirty="0"/>
              <a:t>1. Damos doble </a:t>
            </a:r>
            <a:r>
              <a:rPr lang="es-PE" sz="1600" dirty="0" err="1"/>
              <a:t>click</a:t>
            </a:r>
            <a:endParaRPr lang="es-ES" sz="1600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055DC8D6-F94F-4E63-82DC-DCE2AC22A7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9007" y="1502468"/>
            <a:ext cx="4821222" cy="977130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CC0F1D6C-C2A4-4BBB-91C9-BD013D730599}"/>
              </a:ext>
            </a:extLst>
          </p:cNvPr>
          <p:cNvSpPr/>
          <p:nvPr/>
        </p:nvSpPr>
        <p:spPr>
          <a:xfrm>
            <a:off x="5883952" y="711249"/>
            <a:ext cx="5336324" cy="6742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dirty="0"/>
              <a:t>2. Escribimos en el botón Nuevo para que nos aparezca el </a:t>
            </a:r>
            <a:r>
              <a:rPr lang="es-PE" sz="1600" dirty="0" err="1"/>
              <a:t>popup</a:t>
            </a:r>
            <a:r>
              <a:rPr lang="es-PE" sz="1600" dirty="0"/>
              <a:t> , instanciamos el </a:t>
            </a:r>
            <a:r>
              <a:rPr lang="es-PE" sz="1600" dirty="0" err="1"/>
              <a:t>popup</a:t>
            </a:r>
            <a:r>
              <a:rPr lang="es-PE" sz="1600" dirty="0"/>
              <a:t> y ponemos </a:t>
            </a:r>
            <a:r>
              <a:rPr lang="es-PE" sz="1600" dirty="0" err="1"/>
              <a:t>showDialog</a:t>
            </a:r>
            <a:r>
              <a:rPr lang="es-PE" sz="1600" dirty="0"/>
              <a:t>() para que nos aparezca</a:t>
            </a:r>
            <a:endParaRPr lang="es-ES" sz="1600" dirty="0"/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8E54376E-1F34-4FF5-8F87-F0DFCE0F7AE8}"/>
              </a:ext>
            </a:extLst>
          </p:cNvPr>
          <p:cNvCxnSpPr>
            <a:cxnSpLocks/>
          </p:cNvCxnSpPr>
          <p:nvPr/>
        </p:nvCxnSpPr>
        <p:spPr>
          <a:xfrm flipH="1">
            <a:off x="6096000" y="1130470"/>
            <a:ext cx="874451" cy="4365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4" name="Imagen 13">
            <a:extLst>
              <a:ext uri="{FF2B5EF4-FFF2-40B4-BE49-F238E27FC236}">
                <a16:creationId xmlns:a16="http://schemas.microsoft.com/office/drawing/2014/main" id="{BC42074F-E89B-41D5-A8DE-D1365CD1BD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787" y="3432114"/>
            <a:ext cx="3773587" cy="2972309"/>
          </a:xfrm>
          <a:prstGeom prst="rect">
            <a:avLst/>
          </a:prstGeom>
        </p:spPr>
      </p:pic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E99DF468-9C5C-4F72-A476-C542A1DC7BC4}"/>
              </a:ext>
            </a:extLst>
          </p:cNvPr>
          <p:cNvCxnSpPr>
            <a:cxnSpLocks/>
          </p:cNvCxnSpPr>
          <p:nvPr/>
        </p:nvCxnSpPr>
        <p:spPr>
          <a:xfrm flipH="1">
            <a:off x="538117" y="2976382"/>
            <a:ext cx="590746" cy="5561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Rectángulo 15">
            <a:extLst>
              <a:ext uri="{FF2B5EF4-FFF2-40B4-BE49-F238E27FC236}">
                <a16:creationId xmlns:a16="http://schemas.microsoft.com/office/drawing/2014/main" id="{4F857339-11BA-4710-AAE2-DE7075B850EE}"/>
              </a:ext>
            </a:extLst>
          </p:cNvPr>
          <p:cNvSpPr/>
          <p:nvPr/>
        </p:nvSpPr>
        <p:spPr>
          <a:xfrm>
            <a:off x="1128863" y="2725720"/>
            <a:ext cx="2599758" cy="419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dirty="0"/>
              <a:t>3. Ejecutamos para probar , y damos </a:t>
            </a:r>
            <a:r>
              <a:rPr lang="es-PE" sz="1600" dirty="0" err="1"/>
              <a:t>click</a:t>
            </a:r>
            <a:r>
              <a:rPr lang="es-PE" sz="1600" dirty="0"/>
              <a:t> en Nuevo</a:t>
            </a:r>
            <a:endParaRPr lang="es-ES" sz="1600" dirty="0"/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F8C44449-9503-46CE-9332-986901BFED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1233" y="3420622"/>
            <a:ext cx="3909307" cy="3066449"/>
          </a:xfrm>
          <a:prstGeom prst="rect">
            <a:avLst/>
          </a:prstGeom>
        </p:spPr>
      </p:pic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883CA0AE-200A-4FC0-AAD6-17F8A1E9F910}"/>
              </a:ext>
            </a:extLst>
          </p:cNvPr>
          <p:cNvCxnSpPr>
            <a:cxnSpLocks/>
          </p:cNvCxnSpPr>
          <p:nvPr/>
        </p:nvCxnSpPr>
        <p:spPr>
          <a:xfrm flipH="1">
            <a:off x="7460513" y="3532562"/>
            <a:ext cx="2517988" cy="7649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Rectángulo 19">
            <a:extLst>
              <a:ext uri="{FF2B5EF4-FFF2-40B4-BE49-F238E27FC236}">
                <a16:creationId xmlns:a16="http://schemas.microsoft.com/office/drawing/2014/main" id="{EDD47330-3869-4055-A7E7-6E657B93561A}"/>
              </a:ext>
            </a:extLst>
          </p:cNvPr>
          <p:cNvSpPr/>
          <p:nvPr/>
        </p:nvSpPr>
        <p:spPr>
          <a:xfrm>
            <a:off x="9821581" y="3375525"/>
            <a:ext cx="2207662" cy="850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dirty="0"/>
              <a:t>4.Nos mostrara algo así.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34007852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4F1EBA00-2B9E-4FCA-8CC1-7788453A8DF8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92000" cy="674203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sz="5400" b="1" dirty="0">
                <a:solidFill>
                  <a:schemeClr val="bg1"/>
                </a:solidFill>
              </a:rPr>
              <a:t>3.3 Llamar a nuestro </a:t>
            </a:r>
            <a:r>
              <a:rPr lang="es-PE" sz="5400" b="1" dirty="0" err="1">
                <a:solidFill>
                  <a:schemeClr val="bg1"/>
                </a:solidFill>
              </a:rPr>
              <a:t>popup</a:t>
            </a:r>
            <a:r>
              <a:rPr lang="es-PE" sz="5400" b="1" dirty="0">
                <a:solidFill>
                  <a:schemeClr val="bg1"/>
                </a:solidFill>
              </a:rPr>
              <a:t> (en el botón Nuevo).</a:t>
            </a:r>
            <a:endParaRPr lang="es-ES" b="1" dirty="0">
              <a:solidFill>
                <a:schemeClr val="bg1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0F6C6E6-8B33-4F9A-A986-BA45C801C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27" y="1451463"/>
            <a:ext cx="3257550" cy="1171575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2818D70E-23C7-40FD-A943-40390ABA6D69}"/>
              </a:ext>
            </a:extLst>
          </p:cNvPr>
          <p:cNvSpPr/>
          <p:nvPr/>
        </p:nvSpPr>
        <p:spPr>
          <a:xfrm>
            <a:off x="773194" y="825637"/>
            <a:ext cx="1811044" cy="419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dirty="0"/>
              <a:t>1. Damos doble </a:t>
            </a:r>
            <a:r>
              <a:rPr lang="es-PE" sz="1600" dirty="0" err="1"/>
              <a:t>click</a:t>
            </a:r>
            <a:endParaRPr lang="es-ES" sz="1600" dirty="0"/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9BFB625D-6952-474A-9CAD-CD2C30724D32}"/>
              </a:ext>
            </a:extLst>
          </p:cNvPr>
          <p:cNvCxnSpPr>
            <a:cxnSpLocks/>
          </p:cNvCxnSpPr>
          <p:nvPr/>
        </p:nvCxnSpPr>
        <p:spPr>
          <a:xfrm flipH="1">
            <a:off x="1141500" y="1274869"/>
            <a:ext cx="434538" cy="4493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9" name="Imagen 8">
            <a:extLst>
              <a:ext uri="{FF2B5EF4-FFF2-40B4-BE49-F238E27FC236}">
                <a16:creationId xmlns:a16="http://schemas.microsoft.com/office/drawing/2014/main" id="{8EB6985C-3DD8-41E5-98E9-3C3EF46808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2985" y="1567543"/>
            <a:ext cx="7489488" cy="1402217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6F86DA41-02B3-4E83-A1A6-8462804097F0}"/>
              </a:ext>
            </a:extLst>
          </p:cNvPr>
          <p:cNvSpPr/>
          <p:nvPr/>
        </p:nvSpPr>
        <p:spPr>
          <a:xfrm>
            <a:off x="5883952" y="711249"/>
            <a:ext cx="5336324" cy="6742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dirty="0"/>
              <a:t>2. Escribimos en el botón Editar para que nos aparezca el </a:t>
            </a:r>
            <a:r>
              <a:rPr lang="es-PE" sz="1600" dirty="0" err="1"/>
              <a:t>popup</a:t>
            </a:r>
            <a:r>
              <a:rPr lang="es-PE" sz="1600" dirty="0"/>
              <a:t> , instanciamos el </a:t>
            </a:r>
            <a:r>
              <a:rPr lang="es-PE" sz="1600" dirty="0" err="1"/>
              <a:t>popup</a:t>
            </a:r>
            <a:r>
              <a:rPr lang="es-PE" sz="1600" dirty="0"/>
              <a:t> y ponemos </a:t>
            </a:r>
            <a:r>
              <a:rPr lang="es-PE" sz="1600" dirty="0" err="1"/>
              <a:t>showDialog</a:t>
            </a:r>
            <a:r>
              <a:rPr lang="es-PE" sz="1600" dirty="0"/>
              <a:t>() para que nos aparezca</a:t>
            </a:r>
            <a:endParaRPr lang="es-ES" sz="1600" dirty="0"/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557ACB77-C1D6-407F-9AA9-08587B20A0A1}"/>
              </a:ext>
            </a:extLst>
          </p:cNvPr>
          <p:cNvCxnSpPr>
            <a:cxnSpLocks/>
          </p:cNvCxnSpPr>
          <p:nvPr/>
        </p:nvCxnSpPr>
        <p:spPr>
          <a:xfrm flipH="1">
            <a:off x="6096001" y="1385452"/>
            <a:ext cx="1079240" cy="1816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Rectángulo 13">
            <a:extLst>
              <a:ext uri="{FF2B5EF4-FFF2-40B4-BE49-F238E27FC236}">
                <a16:creationId xmlns:a16="http://schemas.microsoft.com/office/drawing/2014/main" id="{2ACA7316-4A07-407B-9095-E478805EB926}"/>
              </a:ext>
            </a:extLst>
          </p:cNvPr>
          <p:cNvSpPr/>
          <p:nvPr/>
        </p:nvSpPr>
        <p:spPr>
          <a:xfrm>
            <a:off x="1380273" y="2854438"/>
            <a:ext cx="2599758" cy="419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dirty="0"/>
              <a:t>3. Ejecutamos para probar , y damos </a:t>
            </a:r>
            <a:r>
              <a:rPr lang="es-PE" sz="1600" dirty="0" err="1"/>
              <a:t>click</a:t>
            </a:r>
            <a:r>
              <a:rPr lang="es-PE" sz="1600" dirty="0"/>
              <a:t> en Editar</a:t>
            </a:r>
            <a:endParaRPr lang="es-ES" sz="1600" dirty="0"/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49FB9DD3-4C34-4A26-930F-5629C1C6334D}"/>
              </a:ext>
            </a:extLst>
          </p:cNvPr>
          <p:cNvCxnSpPr>
            <a:cxnSpLocks/>
          </p:cNvCxnSpPr>
          <p:nvPr/>
        </p:nvCxnSpPr>
        <p:spPr>
          <a:xfrm flipH="1">
            <a:off x="773194" y="2991656"/>
            <a:ext cx="607079" cy="4373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7" name="Imagen 16">
            <a:extLst>
              <a:ext uri="{FF2B5EF4-FFF2-40B4-BE49-F238E27FC236}">
                <a16:creationId xmlns:a16="http://schemas.microsoft.com/office/drawing/2014/main" id="{76A56926-995F-47BC-B75A-592304D02A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386" y="3505058"/>
            <a:ext cx="4185782" cy="3277378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96E2E5FC-28A7-46E1-B94D-E06D64E643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6126" y="3280866"/>
            <a:ext cx="4331416" cy="3409838"/>
          </a:xfrm>
          <a:prstGeom prst="rect">
            <a:avLst/>
          </a:prstGeom>
        </p:spPr>
      </p:pic>
      <p:sp>
        <p:nvSpPr>
          <p:cNvPr id="19" name="Rectángulo 18">
            <a:extLst>
              <a:ext uri="{FF2B5EF4-FFF2-40B4-BE49-F238E27FC236}">
                <a16:creationId xmlns:a16="http://schemas.microsoft.com/office/drawing/2014/main" id="{301570FC-6D5B-4EB1-ACC2-BC84083548CC}"/>
              </a:ext>
            </a:extLst>
          </p:cNvPr>
          <p:cNvSpPr/>
          <p:nvPr/>
        </p:nvSpPr>
        <p:spPr>
          <a:xfrm>
            <a:off x="9821581" y="3375525"/>
            <a:ext cx="2207662" cy="850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dirty="0"/>
              <a:t>4.Nos mostrara algo así.</a:t>
            </a:r>
            <a:endParaRPr lang="es-ES" sz="1600" dirty="0"/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906F5D91-71E5-4D59-BE1D-3866035F1258}"/>
              </a:ext>
            </a:extLst>
          </p:cNvPr>
          <p:cNvCxnSpPr>
            <a:cxnSpLocks/>
          </p:cNvCxnSpPr>
          <p:nvPr/>
        </p:nvCxnSpPr>
        <p:spPr>
          <a:xfrm flipH="1">
            <a:off x="8763309" y="4225771"/>
            <a:ext cx="1184233" cy="4373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13131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D46617-3DDB-4B6A-A36E-D3A701A3F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7078"/>
            <a:ext cx="10515600" cy="52998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PE" sz="1800" dirty="0"/>
              <a:t>Muchos se preguntaran : ¿Cómo se al momento que carga el </a:t>
            </a:r>
            <a:r>
              <a:rPr lang="es-PE" sz="1800" dirty="0" err="1"/>
              <a:t>popup</a:t>
            </a:r>
            <a:r>
              <a:rPr lang="es-PE" sz="1800" dirty="0"/>
              <a:t> , que mensaje poner al titulo? . Si es que desde 2 botones diferentes se puede llamar a esa pantalla . Además esa pantalla el botón Aceptar nos </a:t>
            </a:r>
            <a:r>
              <a:rPr lang="es-PE" sz="1800" dirty="0" err="1"/>
              <a:t>permitira</a:t>
            </a:r>
            <a:r>
              <a:rPr lang="es-PE" sz="1800" dirty="0"/>
              <a:t> hacer 2 cosas distintas agregar y editar. Pues la respuesta esta en crear propiedades publicas . A programarlo!!</a:t>
            </a:r>
            <a:endParaRPr lang="es-ES" sz="1800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612381ED-A794-4B35-BFDB-EA92404CFEA9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92000" cy="674203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sz="5400" b="1" dirty="0">
                <a:solidFill>
                  <a:schemeClr val="bg1"/>
                </a:solidFill>
              </a:rPr>
              <a:t>3.4 ¿Cómo sabemos si al </a:t>
            </a:r>
            <a:r>
              <a:rPr lang="es-PE" sz="5400" b="1" dirty="0" err="1">
                <a:solidFill>
                  <a:schemeClr val="bg1"/>
                </a:solidFill>
              </a:rPr>
              <a:t>popup</a:t>
            </a:r>
            <a:r>
              <a:rPr lang="es-PE" sz="5400" b="1" dirty="0">
                <a:solidFill>
                  <a:schemeClr val="bg1"/>
                </a:solidFill>
              </a:rPr>
              <a:t> lo llamo en Nuevo o el Editar?.</a:t>
            </a:r>
            <a:endParaRPr lang="es-ES" b="1" dirty="0">
              <a:solidFill>
                <a:schemeClr val="bg1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3C2326A-5171-4E96-8688-F6256E927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742" y="2304661"/>
            <a:ext cx="3543300" cy="2581275"/>
          </a:xfrm>
          <a:prstGeom prst="rect">
            <a:avLst/>
          </a:prstGeom>
        </p:spPr>
      </p:pic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E2A396C3-C3E6-48B6-9EA1-07AB0AB2A324}"/>
              </a:ext>
            </a:extLst>
          </p:cNvPr>
          <p:cNvCxnSpPr>
            <a:cxnSpLocks/>
          </p:cNvCxnSpPr>
          <p:nvPr/>
        </p:nvCxnSpPr>
        <p:spPr>
          <a:xfrm flipH="1">
            <a:off x="2727649" y="1799038"/>
            <a:ext cx="607079" cy="4373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Rectángulo 6">
            <a:extLst>
              <a:ext uri="{FF2B5EF4-FFF2-40B4-BE49-F238E27FC236}">
                <a16:creationId xmlns:a16="http://schemas.microsoft.com/office/drawing/2014/main" id="{2DFD2CF8-08AC-4FA4-AED8-79F02113B48F}"/>
              </a:ext>
            </a:extLst>
          </p:cNvPr>
          <p:cNvSpPr/>
          <p:nvPr/>
        </p:nvSpPr>
        <p:spPr>
          <a:xfrm>
            <a:off x="3295333" y="1715724"/>
            <a:ext cx="2975615" cy="588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dirty="0"/>
              <a:t>1. </a:t>
            </a:r>
            <a:r>
              <a:rPr lang="es-PE" sz="1600" dirty="0" err="1"/>
              <a:t>Click</a:t>
            </a:r>
            <a:r>
              <a:rPr lang="es-PE" sz="1600" dirty="0"/>
              <a:t> en F7 para que aparezca el código del formulario</a:t>
            </a:r>
            <a:endParaRPr lang="es-ES" sz="16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4E211EF8-671C-4645-A8E0-3A238C0310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6912" y="2490301"/>
            <a:ext cx="5806888" cy="3490621"/>
          </a:xfrm>
          <a:prstGeom prst="rect">
            <a:avLst/>
          </a:prstGeom>
        </p:spPr>
      </p:pic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93CDBA6D-9D08-4770-9DD5-28F08A424ED0}"/>
              </a:ext>
            </a:extLst>
          </p:cNvPr>
          <p:cNvCxnSpPr>
            <a:cxnSpLocks/>
          </p:cNvCxnSpPr>
          <p:nvPr/>
        </p:nvCxnSpPr>
        <p:spPr>
          <a:xfrm flipH="1">
            <a:off x="7492382" y="2304661"/>
            <a:ext cx="886508" cy="9985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Rectángulo 11">
            <a:extLst>
              <a:ext uri="{FF2B5EF4-FFF2-40B4-BE49-F238E27FC236}">
                <a16:creationId xmlns:a16="http://schemas.microsoft.com/office/drawing/2014/main" id="{7908ED2D-E87A-46B9-B303-D9F196D91CE0}"/>
              </a:ext>
            </a:extLst>
          </p:cNvPr>
          <p:cNvSpPr/>
          <p:nvPr/>
        </p:nvSpPr>
        <p:spPr>
          <a:xfrm>
            <a:off x="8037480" y="1741635"/>
            <a:ext cx="2975615" cy="6749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dirty="0"/>
              <a:t>2. Creamos una propiedad publica que es acción en el formulario </a:t>
            </a:r>
            <a:r>
              <a:rPr lang="es-PE" sz="1600" dirty="0" err="1"/>
              <a:t>popup</a:t>
            </a:r>
            <a:r>
              <a:rPr lang="es-PE" sz="1600" dirty="0"/>
              <a:t>. 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25002504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9B15C55-4B0C-4E0B-BBC7-6674FDC56795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92000" cy="674203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sz="5400" b="1" dirty="0">
                <a:solidFill>
                  <a:schemeClr val="bg1"/>
                </a:solidFill>
              </a:rPr>
              <a:t>3.4 ¿Cómo sabemos si al </a:t>
            </a:r>
            <a:r>
              <a:rPr lang="es-PE" sz="5400" b="1" dirty="0" err="1">
                <a:solidFill>
                  <a:schemeClr val="bg1"/>
                </a:solidFill>
              </a:rPr>
              <a:t>popup</a:t>
            </a:r>
            <a:r>
              <a:rPr lang="es-PE" sz="5400" b="1" dirty="0">
                <a:solidFill>
                  <a:schemeClr val="bg1"/>
                </a:solidFill>
              </a:rPr>
              <a:t> lo llamo en Nuevo o el Editar?.</a:t>
            </a:r>
            <a:endParaRPr lang="es-ES" b="1" dirty="0">
              <a:solidFill>
                <a:schemeClr val="bg1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B67B106-5299-4EE0-A481-0CAE721DD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606" y="1288973"/>
            <a:ext cx="3409950" cy="1190625"/>
          </a:xfrm>
          <a:prstGeom prst="rect">
            <a:avLst/>
          </a:prstGeom>
        </p:spPr>
      </p:pic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BE9A653E-9C5F-4E3E-95A4-66C51940FE5F}"/>
              </a:ext>
            </a:extLst>
          </p:cNvPr>
          <p:cNvCxnSpPr>
            <a:cxnSpLocks/>
          </p:cNvCxnSpPr>
          <p:nvPr/>
        </p:nvCxnSpPr>
        <p:spPr>
          <a:xfrm flipH="1">
            <a:off x="971724" y="1010883"/>
            <a:ext cx="590746" cy="5561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Rectángulo 6">
            <a:extLst>
              <a:ext uri="{FF2B5EF4-FFF2-40B4-BE49-F238E27FC236}">
                <a16:creationId xmlns:a16="http://schemas.microsoft.com/office/drawing/2014/main" id="{CC70611D-C257-4F4F-BCC5-C06DD897C98F}"/>
              </a:ext>
            </a:extLst>
          </p:cNvPr>
          <p:cNvSpPr/>
          <p:nvPr/>
        </p:nvSpPr>
        <p:spPr>
          <a:xfrm>
            <a:off x="502606" y="711250"/>
            <a:ext cx="3071018" cy="419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dirty="0"/>
              <a:t>1. Nos vamos a nuestro principal y damos doble </a:t>
            </a:r>
            <a:r>
              <a:rPr lang="es-PE" sz="1600" dirty="0" err="1"/>
              <a:t>click</a:t>
            </a:r>
            <a:r>
              <a:rPr lang="es-PE" sz="1600" dirty="0"/>
              <a:t> en nuevo</a:t>
            </a:r>
            <a:endParaRPr lang="es-ES" sz="16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978A64F-F08B-4EBC-8A48-77BB70DAD3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7817" y="1458425"/>
            <a:ext cx="6392459" cy="1557046"/>
          </a:xfrm>
          <a:prstGeom prst="rect">
            <a:avLst/>
          </a:prstGeom>
        </p:spPr>
      </p:pic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4DE06E08-19E9-44D7-A86C-ACD2A6672C51}"/>
              </a:ext>
            </a:extLst>
          </p:cNvPr>
          <p:cNvCxnSpPr>
            <a:cxnSpLocks/>
          </p:cNvCxnSpPr>
          <p:nvPr/>
        </p:nvCxnSpPr>
        <p:spPr>
          <a:xfrm flipH="1">
            <a:off x="7356973" y="1371600"/>
            <a:ext cx="396766" cy="7907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Rectángulo 10">
            <a:extLst>
              <a:ext uri="{FF2B5EF4-FFF2-40B4-BE49-F238E27FC236}">
                <a16:creationId xmlns:a16="http://schemas.microsoft.com/office/drawing/2014/main" id="{F3BE27B7-A955-47A8-B809-B2DE00A814B9}"/>
              </a:ext>
            </a:extLst>
          </p:cNvPr>
          <p:cNvSpPr/>
          <p:nvPr/>
        </p:nvSpPr>
        <p:spPr>
          <a:xfrm>
            <a:off x="5693536" y="749984"/>
            <a:ext cx="6249647" cy="621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dirty="0"/>
              <a:t>2. Añadimos un valor a la propiedad “acción” que se creo en el formulario </a:t>
            </a:r>
            <a:r>
              <a:rPr lang="es-PE" sz="1600" dirty="0" err="1"/>
              <a:t>popup</a:t>
            </a:r>
            <a:r>
              <a:rPr lang="es-PE" sz="1600" dirty="0"/>
              <a:t> , y le asignamos un valor que es “Nuevo”</a:t>
            </a:r>
            <a:endParaRPr lang="es-ES" sz="1600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C9BF3DE9-33C6-4D2A-98A1-864030B87B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606" y="4058524"/>
            <a:ext cx="3381375" cy="2162175"/>
          </a:xfrm>
          <a:prstGeom prst="rect">
            <a:avLst/>
          </a:prstGeom>
        </p:spPr>
      </p:pic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0C51D2B7-2B71-4240-A65D-B248B88ABC67}"/>
              </a:ext>
            </a:extLst>
          </p:cNvPr>
          <p:cNvCxnSpPr>
            <a:cxnSpLocks/>
          </p:cNvCxnSpPr>
          <p:nvPr/>
        </p:nvCxnSpPr>
        <p:spPr>
          <a:xfrm flipH="1">
            <a:off x="1267097" y="3628034"/>
            <a:ext cx="590746" cy="5561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Rectángulo 13">
            <a:extLst>
              <a:ext uri="{FF2B5EF4-FFF2-40B4-BE49-F238E27FC236}">
                <a16:creationId xmlns:a16="http://schemas.microsoft.com/office/drawing/2014/main" id="{ECAB6F21-C9A3-428D-8008-9E9A40841501}"/>
              </a:ext>
            </a:extLst>
          </p:cNvPr>
          <p:cNvSpPr/>
          <p:nvPr/>
        </p:nvSpPr>
        <p:spPr>
          <a:xfrm>
            <a:off x="531181" y="3145035"/>
            <a:ext cx="3071018" cy="419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dirty="0"/>
              <a:t>3. Nos vamos a nuestro principal y damos doble </a:t>
            </a:r>
            <a:r>
              <a:rPr lang="es-PE" sz="1600" dirty="0" err="1"/>
              <a:t>click</a:t>
            </a:r>
            <a:r>
              <a:rPr lang="es-PE" sz="1600" dirty="0"/>
              <a:t> en editar</a:t>
            </a:r>
            <a:endParaRPr lang="es-ES" sz="1600" dirty="0"/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5DCD938E-0A57-4EEA-9FB9-E1B34845DF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7794" y="3994668"/>
            <a:ext cx="7245389" cy="1645590"/>
          </a:xfrm>
          <a:prstGeom prst="rect">
            <a:avLst/>
          </a:prstGeom>
        </p:spPr>
      </p:pic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E6BF5CE5-B40F-4E1F-8056-DCD4BF2F7464}"/>
              </a:ext>
            </a:extLst>
          </p:cNvPr>
          <p:cNvCxnSpPr>
            <a:cxnSpLocks/>
          </p:cNvCxnSpPr>
          <p:nvPr/>
        </p:nvCxnSpPr>
        <p:spPr>
          <a:xfrm flipH="1">
            <a:off x="1419497" y="3780434"/>
            <a:ext cx="590746" cy="5561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9EA256FC-5C93-400C-A283-1BCED6AC1681}"/>
              </a:ext>
            </a:extLst>
          </p:cNvPr>
          <p:cNvCxnSpPr>
            <a:cxnSpLocks/>
          </p:cNvCxnSpPr>
          <p:nvPr/>
        </p:nvCxnSpPr>
        <p:spPr>
          <a:xfrm flipH="1">
            <a:off x="6109372" y="3906124"/>
            <a:ext cx="571346" cy="9113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Rectángulo 19">
            <a:extLst>
              <a:ext uri="{FF2B5EF4-FFF2-40B4-BE49-F238E27FC236}">
                <a16:creationId xmlns:a16="http://schemas.microsoft.com/office/drawing/2014/main" id="{D9B88638-0A94-458D-8FE1-A8F109B91B8C}"/>
              </a:ext>
            </a:extLst>
          </p:cNvPr>
          <p:cNvSpPr/>
          <p:nvPr/>
        </p:nvSpPr>
        <p:spPr>
          <a:xfrm>
            <a:off x="4827817" y="3220915"/>
            <a:ext cx="6249647" cy="621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dirty="0"/>
              <a:t>4. Añadimos un valor a la propiedad “acción” que se creo en el formulario </a:t>
            </a:r>
            <a:r>
              <a:rPr lang="es-PE" sz="1600" dirty="0" err="1"/>
              <a:t>popup</a:t>
            </a:r>
            <a:r>
              <a:rPr lang="es-PE" sz="1600" dirty="0"/>
              <a:t> , y le asignamos un valor que es “Editar”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28997109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332DCC9-1FB2-4A89-84C5-35778B8E5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431" y="843379"/>
            <a:ext cx="11167369" cy="53335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PE" sz="1800" dirty="0"/>
              <a:t>Por ahora como hemos puesto un titulo fijo al formulario “</a:t>
            </a:r>
            <a:r>
              <a:rPr lang="es-PE" sz="1800" dirty="0" err="1"/>
              <a:t>popup</a:t>
            </a:r>
            <a:r>
              <a:rPr lang="es-PE" sz="1800" dirty="0"/>
              <a:t>” que es Registro de territorio. ¿Pero si damos </a:t>
            </a:r>
            <a:r>
              <a:rPr lang="es-PE" sz="1800" dirty="0" err="1"/>
              <a:t>click</a:t>
            </a:r>
            <a:r>
              <a:rPr lang="es-PE" sz="1800" dirty="0"/>
              <a:t> en editar debe cambiar el titulo verdad?. Puesto tenemos que comenzar a hacer eso dinámico.</a:t>
            </a:r>
            <a:r>
              <a:rPr lang="es-ES" sz="1800" dirty="0"/>
              <a:t>¡A programar!</a:t>
            </a:r>
            <a:endParaRPr lang="es-PE" sz="1800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1A0D714C-FBC1-42D2-9CB3-CA29A539A0AC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92000" cy="674203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sz="5400" b="1" dirty="0">
                <a:solidFill>
                  <a:schemeClr val="bg1"/>
                </a:solidFill>
              </a:rPr>
              <a:t>3.4 Importancia de conocer desde que botón se llamo al </a:t>
            </a:r>
            <a:r>
              <a:rPr lang="es-PE" sz="5400" b="1" dirty="0" err="1">
                <a:solidFill>
                  <a:schemeClr val="bg1"/>
                </a:solidFill>
              </a:rPr>
              <a:t>popup</a:t>
            </a:r>
            <a:endParaRPr lang="es-ES" b="1" dirty="0">
              <a:solidFill>
                <a:schemeClr val="bg1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8B34452-906B-4A63-B9EF-5A73E6C99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583" y="2283402"/>
            <a:ext cx="7562850" cy="3609975"/>
          </a:xfrm>
          <a:prstGeom prst="rect">
            <a:avLst/>
          </a:prstGeom>
        </p:spPr>
      </p:pic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A9EDE3CB-F9FF-4270-A7CB-C588256E2397}"/>
              </a:ext>
            </a:extLst>
          </p:cNvPr>
          <p:cNvCxnSpPr>
            <a:cxnSpLocks/>
          </p:cNvCxnSpPr>
          <p:nvPr/>
        </p:nvCxnSpPr>
        <p:spPr>
          <a:xfrm flipH="1">
            <a:off x="6019060" y="3025565"/>
            <a:ext cx="3453414" cy="1615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Rectángulo 7">
            <a:extLst>
              <a:ext uri="{FF2B5EF4-FFF2-40B4-BE49-F238E27FC236}">
                <a16:creationId xmlns:a16="http://schemas.microsoft.com/office/drawing/2014/main" id="{88563260-1682-4360-A3BA-0BAEA7824EEC}"/>
              </a:ext>
            </a:extLst>
          </p:cNvPr>
          <p:cNvSpPr/>
          <p:nvPr/>
        </p:nvSpPr>
        <p:spPr>
          <a:xfrm>
            <a:off x="9223445" y="2895155"/>
            <a:ext cx="2782124" cy="1206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dirty="0"/>
              <a:t>Si es que el valor de la variable ‘acción’ es Nuevo , el titulo es “Ingresar </a:t>
            </a:r>
            <a:r>
              <a:rPr lang="es-PE" sz="1600" dirty="0" err="1"/>
              <a:t>territory</a:t>
            </a:r>
            <a:r>
              <a:rPr lang="es-PE" sz="1600" dirty="0"/>
              <a:t>” , sino el  valor es ‘Actualizar </a:t>
            </a:r>
            <a:r>
              <a:rPr lang="es-PE" sz="1600" dirty="0" err="1"/>
              <a:t>territory</a:t>
            </a:r>
            <a:r>
              <a:rPr lang="es-PE" sz="1600" dirty="0"/>
              <a:t>’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2333420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C7937D9A-1096-44D0-9666-8004E3CE5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705" y="1800262"/>
            <a:ext cx="7210425" cy="2495550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AD8EC5E7-B13C-4E0B-B369-01C985D78165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92000" cy="674203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b">
            <a:normAutofit fontScale="8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sz="5400" b="1" dirty="0">
                <a:solidFill>
                  <a:schemeClr val="bg1"/>
                </a:solidFill>
              </a:rPr>
              <a:t>1.Ejercicio </a:t>
            </a:r>
            <a:r>
              <a:rPr lang="es-PE" sz="5400" b="1" dirty="0" err="1">
                <a:solidFill>
                  <a:schemeClr val="bg1"/>
                </a:solidFill>
              </a:rPr>
              <a:t>eliminacion</a:t>
            </a:r>
            <a:r>
              <a:rPr lang="es-PE" sz="5400" b="1" dirty="0">
                <a:solidFill>
                  <a:schemeClr val="bg1"/>
                </a:solidFill>
              </a:rPr>
              <a:t> Física a una base de Datos</a:t>
            </a:r>
            <a:endParaRPr lang="es-ES" b="1" dirty="0">
              <a:solidFill>
                <a:schemeClr val="bg1"/>
              </a:solidFill>
            </a:endParaRP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E68A2A50-123A-49FF-B7B1-F9962C0FF6F8}"/>
              </a:ext>
            </a:extLst>
          </p:cNvPr>
          <p:cNvCxnSpPr>
            <a:cxnSpLocks/>
          </p:cNvCxnSpPr>
          <p:nvPr/>
        </p:nvCxnSpPr>
        <p:spPr>
          <a:xfrm flipH="1">
            <a:off x="3043802" y="2247862"/>
            <a:ext cx="289535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7E45A196-23EC-4534-BB0F-F1828E466CC7}"/>
              </a:ext>
            </a:extLst>
          </p:cNvPr>
          <p:cNvCxnSpPr>
            <a:cxnSpLocks/>
          </p:cNvCxnSpPr>
          <p:nvPr/>
        </p:nvCxnSpPr>
        <p:spPr>
          <a:xfrm flipH="1" flipV="1">
            <a:off x="5939162" y="3998242"/>
            <a:ext cx="2885242" cy="3695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Rectángulo 9">
            <a:extLst>
              <a:ext uri="{FF2B5EF4-FFF2-40B4-BE49-F238E27FC236}">
                <a16:creationId xmlns:a16="http://schemas.microsoft.com/office/drawing/2014/main" id="{61B5A520-5A31-41E0-9AB7-D397B872C3B9}"/>
              </a:ext>
            </a:extLst>
          </p:cNvPr>
          <p:cNvSpPr/>
          <p:nvPr/>
        </p:nvSpPr>
        <p:spPr>
          <a:xfrm>
            <a:off x="5939161" y="2141810"/>
            <a:ext cx="3360439" cy="565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2. Usamos el método Listar para llenar la grilla</a:t>
            </a:r>
            <a:endParaRPr lang="es-ES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96A90F34-9CC7-456E-91FD-4179DE1E04F6}"/>
              </a:ext>
            </a:extLst>
          </p:cNvPr>
          <p:cNvSpPr/>
          <p:nvPr/>
        </p:nvSpPr>
        <p:spPr>
          <a:xfrm>
            <a:off x="7958589" y="4295812"/>
            <a:ext cx="3360439" cy="565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1. Creamos el método listar para llenar nuestro </a:t>
            </a:r>
            <a:r>
              <a:rPr lang="es-PE" dirty="0" err="1"/>
              <a:t>DataGridView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340914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F534386F-A9EB-4FCE-8183-A370022304AA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92000" cy="674203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b">
            <a:normAutofit fontScale="8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sz="5400" b="1" dirty="0">
                <a:solidFill>
                  <a:schemeClr val="bg1"/>
                </a:solidFill>
              </a:rPr>
              <a:t>3.5 Asignar la propiedad </a:t>
            </a:r>
            <a:r>
              <a:rPr lang="es-PE" sz="5400" b="1" dirty="0" err="1">
                <a:solidFill>
                  <a:schemeClr val="bg1"/>
                </a:solidFill>
              </a:rPr>
              <a:t>DialogResult</a:t>
            </a:r>
            <a:r>
              <a:rPr lang="es-PE" sz="5400" b="1" dirty="0">
                <a:solidFill>
                  <a:schemeClr val="bg1"/>
                </a:solidFill>
              </a:rPr>
              <a:t> a los botones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B8EFFF8-C253-49C0-A55A-687E03976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3470" y="2668166"/>
            <a:ext cx="3190875" cy="2352675"/>
          </a:xfrm>
          <a:prstGeom prst="rect">
            <a:avLst/>
          </a:prstGeom>
        </p:spPr>
      </p:pic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674645E2-5718-4640-893E-032570888AC3}"/>
              </a:ext>
            </a:extLst>
          </p:cNvPr>
          <p:cNvCxnSpPr>
            <a:cxnSpLocks/>
          </p:cNvCxnSpPr>
          <p:nvPr/>
        </p:nvCxnSpPr>
        <p:spPr>
          <a:xfrm flipH="1">
            <a:off x="3698907" y="3230812"/>
            <a:ext cx="3190875" cy="10130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89C61CC5-22EF-4C3D-AF82-764FFC5D7ED5}"/>
              </a:ext>
            </a:extLst>
          </p:cNvPr>
          <p:cNvCxnSpPr>
            <a:cxnSpLocks/>
          </p:cNvCxnSpPr>
          <p:nvPr/>
        </p:nvCxnSpPr>
        <p:spPr>
          <a:xfrm flipH="1" flipV="1">
            <a:off x="4821691" y="4510125"/>
            <a:ext cx="2500702" cy="2129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9" name="Imagen 8">
            <a:extLst>
              <a:ext uri="{FF2B5EF4-FFF2-40B4-BE49-F238E27FC236}">
                <a16:creationId xmlns:a16="http://schemas.microsoft.com/office/drawing/2014/main" id="{0FA77BE3-4302-4AED-9A38-0454076C2A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9782" y="1968264"/>
            <a:ext cx="3333750" cy="174307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3BE2E328-5B46-4979-BE0B-E0458D2060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2393" y="4154066"/>
            <a:ext cx="3257550" cy="1733550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06233045-A4F7-43F6-B3B0-E7D6533E2850}"/>
              </a:ext>
            </a:extLst>
          </p:cNvPr>
          <p:cNvSpPr txBox="1"/>
          <p:nvPr/>
        </p:nvSpPr>
        <p:spPr>
          <a:xfrm>
            <a:off x="279918" y="970384"/>
            <a:ext cx="116461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Se pone una propiedad </a:t>
            </a:r>
            <a:r>
              <a:rPr lang="es-PE" dirty="0" err="1"/>
              <a:t>DialogResult</a:t>
            </a:r>
            <a:r>
              <a:rPr lang="es-PE" dirty="0"/>
              <a:t> para saber desde el formulario principal que botón se presiono , si es que se presiono</a:t>
            </a:r>
          </a:p>
          <a:p>
            <a:r>
              <a:rPr lang="es-PE" dirty="0"/>
              <a:t>el botón Aceptar o se presiono el botón Cancelar.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368522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D1FBD5-E0B6-40F3-B860-6C11C5667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325" y="681037"/>
            <a:ext cx="11158491" cy="3452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PE" sz="1800" dirty="0"/>
              <a:t>Mostraremos el Id del territorio , el nombre del territorio , y el nombre de la </a:t>
            </a:r>
            <a:r>
              <a:rPr lang="es-PE" sz="1800" dirty="0" err="1"/>
              <a:t>region</a:t>
            </a:r>
            <a:endParaRPr lang="es-ES" sz="1800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31F32DD-C6E6-4F94-B44B-CFCB33B8A9E8}"/>
              </a:ext>
            </a:extLst>
          </p:cNvPr>
          <p:cNvSpPr txBox="1">
            <a:spLocks/>
          </p:cNvSpPr>
          <p:nvPr/>
        </p:nvSpPr>
        <p:spPr>
          <a:xfrm>
            <a:off x="0" y="6834"/>
            <a:ext cx="12192000" cy="674203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sz="5400" b="1" dirty="0">
                <a:solidFill>
                  <a:schemeClr val="bg1"/>
                </a:solidFill>
              </a:rPr>
              <a:t>3.6 Comenzaremos a listar y filtrar los territorios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85982F6-26D9-438A-A321-655F89B35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241" y="1026270"/>
            <a:ext cx="10935477" cy="569955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5B9E0741-8D7C-4A9C-8DEC-DEFFC3EE74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2073" y="4846821"/>
            <a:ext cx="2136614" cy="83252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2B12968-61B3-48AE-B257-62DCA0A23D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3411" y="4746837"/>
            <a:ext cx="2240307" cy="1032490"/>
          </a:xfrm>
          <a:prstGeom prst="rect">
            <a:avLst/>
          </a:prstGeom>
        </p:spPr>
      </p:pic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551395CC-1E2B-411A-8A77-6441A93F03B4}"/>
              </a:ext>
            </a:extLst>
          </p:cNvPr>
          <p:cNvCxnSpPr/>
          <p:nvPr/>
        </p:nvCxnSpPr>
        <p:spPr>
          <a:xfrm>
            <a:off x="8845420" y="5141167"/>
            <a:ext cx="653143" cy="5381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247862E8-789B-49B7-A030-36C456AA8EB0}"/>
              </a:ext>
            </a:extLst>
          </p:cNvPr>
          <p:cNvCxnSpPr>
            <a:cxnSpLocks/>
          </p:cNvCxnSpPr>
          <p:nvPr/>
        </p:nvCxnSpPr>
        <p:spPr>
          <a:xfrm flipH="1" flipV="1">
            <a:off x="2867487" y="5326602"/>
            <a:ext cx="6631076" cy="4503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92020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36A53D-1A77-4B52-9281-D3872CE93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54602"/>
            <a:ext cx="10515600" cy="5422361"/>
          </a:xfrm>
        </p:spPr>
        <p:txBody>
          <a:bodyPr/>
          <a:lstStyle/>
          <a:p>
            <a:pPr marL="0" indent="0">
              <a:buNone/>
            </a:pPr>
            <a:r>
              <a:rPr lang="es-PE" dirty="0"/>
              <a:t>Nos ubicamos en el </a:t>
            </a:r>
            <a:r>
              <a:rPr lang="es-PE" dirty="0" err="1"/>
              <a:t>popup</a:t>
            </a:r>
            <a:r>
              <a:rPr lang="es-PE" dirty="0"/>
              <a:t> . Y damos doble </a:t>
            </a:r>
            <a:r>
              <a:rPr lang="es-PE" dirty="0" err="1"/>
              <a:t>click</a:t>
            </a:r>
            <a:r>
              <a:rPr lang="es-PE" dirty="0"/>
              <a:t> en Aceptar</a:t>
            </a:r>
            <a:endParaRPr lang="es-ES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E27C86E3-14F6-4CF8-95CE-B941C3D4C7E8}"/>
              </a:ext>
            </a:extLst>
          </p:cNvPr>
          <p:cNvSpPr txBox="1">
            <a:spLocks/>
          </p:cNvSpPr>
          <p:nvPr/>
        </p:nvSpPr>
        <p:spPr>
          <a:xfrm>
            <a:off x="0" y="6834"/>
            <a:ext cx="12192000" cy="674203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sz="5400" b="1" dirty="0">
                <a:solidFill>
                  <a:schemeClr val="bg1"/>
                </a:solidFill>
              </a:rPr>
              <a:t>3.7 Comenzaremos a Ingresar un territorio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3A3A338-3744-41D0-8053-6DEB9B6CA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386" y="1152525"/>
            <a:ext cx="3067050" cy="2276475"/>
          </a:xfrm>
          <a:prstGeom prst="rect">
            <a:avLst/>
          </a:prstGeom>
        </p:spPr>
      </p:pic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0F971F85-A46A-4A31-8F3E-1C343C772D94}"/>
              </a:ext>
            </a:extLst>
          </p:cNvPr>
          <p:cNvCxnSpPr>
            <a:cxnSpLocks/>
          </p:cNvCxnSpPr>
          <p:nvPr/>
        </p:nvCxnSpPr>
        <p:spPr>
          <a:xfrm flipH="1">
            <a:off x="2612571" y="2130641"/>
            <a:ext cx="3016074" cy="6125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Rectángulo 7">
            <a:extLst>
              <a:ext uri="{FF2B5EF4-FFF2-40B4-BE49-F238E27FC236}">
                <a16:creationId xmlns:a16="http://schemas.microsoft.com/office/drawing/2014/main" id="{62CAE9C6-EC81-43B4-84C7-0DE574EA9EB7}"/>
              </a:ext>
            </a:extLst>
          </p:cNvPr>
          <p:cNvSpPr/>
          <p:nvPr/>
        </p:nvSpPr>
        <p:spPr>
          <a:xfrm>
            <a:off x="5628645" y="1536873"/>
            <a:ext cx="2782124" cy="870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dirty="0"/>
              <a:t>Nos vamos al </a:t>
            </a:r>
            <a:r>
              <a:rPr lang="es-PE" sz="1600" dirty="0" err="1"/>
              <a:t>popup</a:t>
            </a:r>
            <a:r>
              <a:rPr lang="es-PE" sz="1600" dirty="0"/>
              <a:t> y damos doble </a:t>
            </a:r>
            <a:r>
              <a:rPr lang="es-PE" sz="1600" dirty="0" err="1"/>
              <a:t>click</a:t>
            </a:r>
            <a:r>
              <a:rPr lang="es-PE" sz="1600" dirty="0"/>
              <a:t> en el botón ‘Aceptar’</a:t>
            </a:r>
            <a:endParaRPr lang="es-ES" sz="1600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A3EC1074-DA51-466A-AFF4-9CF487CF1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556" y="4074998"/>
            <a:ext cx="6362700" cy="1819275"/>
          </a:xfrm>
          <a:prstGeom prst="rect">
            <a:avLst/>
          </a:prstGeom>
        </p:spPr>
      </p:pic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405F4F77-B0D4-48C3-850E-B863C6D74C02}"/>
              </a:ext>
            </a:extLst>
          </p:cNvPr>
          <p:cNvCxnSpPr>
            <a:cxnSpLocks/>
          </p:cNvCxnSpPr>
          <p:nvPr/>
        </p:nvCxnSpPr>
        <p:spPr>
          <a:xfrm flipH="1">
            <a:off x="4637460" y="4573480"/>
            <a:ext cx="3016074" cy="6125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Rectángulo 11">
            <a:extLst>
              <a:ext uri="{FF2B5EF4-FFF2-40B4-BE49-F238E27FC236}">
                <a16:creationId xmlns:a16="http://schemas.microsoft.com/office/drawing/2014/main" id="{E4C3AB9A-FE51-4E27-BE19-899B1F9ACCBA}"/>
              </a:ext>
            </a:extLst>
          </p:cNvPr>
          <p:cNvSpPr/>
          <p:nvPr/>
        </p:nvSpPr>
        <p:spPr>
          <a:xfrm>
            <a:off x="7583211" y="4074998"/>
            <a:ext cx="4437153" cy="1961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dirty="0"/>
              <a:t>Ponemos una condicional , y en el caso que sea nuevo se ejecutara ciertas instrucción. Como ese botón aceptar hace 2 acciones , si es llamado por el botón nuevo , nos </a:t>
            </a:r>
            <a:r>
              <a:rPr lang="es-PE" sz="1600" dirty="0" err="1"/>
              <a:t>permitira</a:t>
            </a:r>
            <a:r>
              <a:rPr lang="es-PE" sz="1600" dirty="0"/>
              <a:t> agregar un ítem nuevo , si viene del botón editar nos </a:t>
            </a:r>
            <a:r>
              <a:rPr lang="es-PE" sz="1600" dirty="0" err="1"/>
              <a:t>permitira</a:t>
            </a:r>
            <a:r>
              <a:rPr lang="es-PE" sz="1600" dirty="0"/>
              <a:t> modificar un ítem. Por eso hacemos un </a:t>
            </a:r>
            <a:r>
              <a:rPr lang="es-PE" sz="1600" dirty="0" err="1"/>
              <a:t>if</a:t>
            </a:r>
            <a:r>
              <a:rPr lang="es-PE" sz="1600" dirty="0"/>
              <a:t> , para identificar que acción hará que dependerá de que botón del formulario principal fue llamado.</a:t>
            </a:r>
            <a:endParaRPr lang="es-ES" sz="1600" dirty="0"/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7709B441-654A-4E39-9016-3E95E58198A3}"/>
              </a:ext>
            </a:extLst>
          </p:cNvPr>
          <p:cNvCxnSpPr>
            <a:cxnSpLocks/>
          </p:cNvCxnSpPr>
          <p:nvPr/>
        </p:nvCxnSpPr>
        <p:spPr>
          <a:xfrm flipH="1" flipV="1">
            <a:off x="2612571" y="3086100"/>
            <a:ext cx="5219996" cy="988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0204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22A02F88-DC4D-459C-A798-524EA562D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8930" y="681037"/>
            <a:ext cx="7959219" cy="6176963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4BAACBB9-6A3F-4BB0-9244-CA2013448CE2}"/>
              </a:ext>
            </a:extLst>
          </p:cNvPr>
          <p:cNvSpPr txBox="1">
            <a:spLocks/>
          </p:cNvSpPr>
          <p:nvPr/>
        </p:nvSpPr>
        <p:spPr>
          <a:xfrm>
            <a:off x="0" y="6834"/>
            <a:ext cx="12192000" cy="674203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sz="5400" b="1" dirty="0">
                <a:solidFill>
                  <a:schemeClr val="bg1"/>
                </a:solidFill>
              </a:rPr>
              <a:t>3.7 Comenzaremos a Ingresar un territorio</a:t>
            </a: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FB732A7C-5441-4BB8-9208-242D7AD5A14D}"/>
              </a:ext>
            </a:extLst>
          </p:cNvPr>
          <p:cNvCxnSpPr>
            <a:cxnSpLocks/>
          </p:cNvCxnSpPr>
          <p:nvPr/>
        </p:nvCxnSpPr>
        <p:spPr>
          <a:xfrm flipH="1">
            <a:off x="4282897" y="3463239"/>
            <a:ext cx="2621756" cy="3062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Rectángulo 7">
            <a:extLst>
              <a:ext uri="{FF2B5EF4-FFF2-40B4-BE49-F238E27FC236}">
                <a16:creationId xmlns:a16="http://schemas.microsoft.com/office/drawing/2014/main" id="{1B631756-7C7E-4D2D-AB75-9AF24CB411A8}"/>
              </a:ext>
            </a:extLst>
          </p:cNvPr>
          <p:cNvSpPr/>
          <p:nvPr/>
        </p:nvSpPr>
        <p:spPr>
          <a:xfrm>
            <a:off x="6904653" y="3262987"/>
            <a:ext cx="2782124" cy="506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dirty="0"/>
              <a:t>4.En el caso que sea ‘nuevo’ realizaremos la inserción</a:t>
            </a:r>
            <a:endParaRPr lang="es-ES" sz="1600" dirty="0"/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62587B21-4525-48ED-95FF-7B54104FCEF1}"/>
              </a:ext>
            </a:extLst>
          </p:cNvPr>
          <p:cNvCxnSpPr>
            <a:cxnSpLocks/>
          </p:cNvCxnSpPr>
          <p:nvPr/>
        </p:nvCxnSpPr>
        <p:spPr>
          <a:xfrm flipH="1" flipV="1">
            <a:off x="5593775" y="1140866"/>
            <a:ext cx="2701940" cy="1001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7D4012A3-C395-4071-99D2-EA9A6193393B}"/>
              </a:ext>
            </a:extLst>
          </p:cNvPr>
          <p:cNvCxnSpPr>
            <a:cxnSpLocks/>
          </p:cNvCxnSpPr>
          <p:nvPr/>
        </p:nvCxnSpPr>
        <p:spPr>
          <a:xfrm flipH="1">
            <a:off x="5960779" y="1240971"/>
            <a:ext cx="2334936" cy="1142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0A8C1DC5-54A3-4727-B4EC-AA6EE9D481FC}"/>
              </a:ext>
            </a:extLst>
          </p:cNvPr>
          <p:cNvCxnSpPr>
            <a:cxnSpLocks/>
          </p:cNvCxnSpPr>
          <p:nvPr/>
        </p:nvCxnSpPr>
        <p:spPr>
          <a:xfrm flipH="1">
            <a:off x="6445970" y="1248053"/>
            <a:ext cx="1849745" cy="2817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Rectángulo 14">
            <a:extLst>
              <a:ext uri="{FF2B5EF4-FFF2-40B4-BE49-F238E27FC236}">
                <a16:creationId xmlns:a16="http://schemas.microsoft.com/office/drawing/2014/main" id="{2D96225C-2F5A-427E-BCEA-037B5F855C19}"/>
              </a:ext>
            </a:extLst>
          </p:cNvPr>
          <p:cNvSpPr/>
          <p:nvPr/>
        </p:nvSpPr>
        <p:spPr>
          <a:xfrm>
            <a:off x="8322242" y="1044840"/>
            <a:ext cx="2782124" cy="506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dirty="0"/>
              <a:t>1.Obtenemos los valores de las cajas de texto</a:t>
            </a:r>
            <a:endParaRPr lang="es-ES" sz="1600" dirty="0"/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57C9BE12-081D-43BD-9598-10F0C8684099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2278704"/>
            <a:ext cx="2701940" cy="1001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Rectángulo 16">
            <a:extLst>
              <a:ext uri="{FF2B5EF4-FFF2-40B4-BE49-F238E27FC236}">
                <a16:creationId xmlns:a16="http://schemas.microsoft.com/office/drawing/2014/main" id="{15BBCC66-0521-4225-A429-45BAF1FB1D1A}"/>
              </a:ext>
            </a:extLst>
          </p:cNvPr>
          <p:cNvSpPr/>
          <p:nvPr/>
        </p:nvSpPr>
        <p:spPr>
          <a:xfrm>
            <a:off x="8797939" y="1929018"/>
            <a:ext cx="3257211" cy="1075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dirty="0"/>
              <a:t>2. Si hay error ponemos </a:t>
            </a:r>
            <a:r>
              <a:rPr lang="es-PE" sz="1600" dirty="0" err="1"/>
              <a:t>this.DialogResult</a:t>
            </a:r>
            <a:r>
              <a:rPr lang="es-PE" sz="1600" dirty="0"/>
              <a:t>= </a:t>
            </a:r>
            <a:r>
              <a:rPr lang="es-PE" sz="1600" dirty="0" err="1"/>
              <a:t>DialogResult.None</a:t>
            </a:r>
            <a:r>
              <a:rPr lang="es-PE" sz="1600" dirty="0"/>
              <a:t> , eso nos </a:t>
            </a:r>
            <a:r>
              <a:rPr lang="es-PE" sz="1600" dirty="0" err="1"/>
              <a:t>permitira</a:t>
            </a:r>
            <a:r>
              <a:rPr lang="es-PE" sz="1600" dirty="0"/>
              <a:t> seguir mantenernos en el </a:t>
            </a:r>
            <a:r>
              <a:rPr lang="es-PE" sz="1600" dirty="0" err="1"/>
              <a:t>popup</a:t>
            </a:r>
            <a:endParaRPr lang="es-ES" sz="1600" dirty="0"/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7D7A3FEA-D436-40C2-97DD-2A16F303475A}"/>
              </a:ext>
            </a:extLst>
          </p:cNvPr>
          <p:cNvCxnSpPr>
            <a:cxnSpLocks/>
          </p:cNvCxnSpPr>
          <p:nvPr/>
        </p:nvCxnSpPr>
        <p:spPr>
          <a:xfrm flipH="1" flipV="1">
            <a:off x="3640564" y="2529008"/>
            <a:ext cx="2701940" cy="1001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Rectángulo 18">
            <a:extLst>
              <a:ext uri="{FF2B5EF4-FFF2-40B4-BE49-F238E27FC236}">
                <a16:creationId xmlns:a16="http://schemas.microsoft.com/office/drawing/2014/main" id="{B501E1F8-FADB-496F-A09C-9298D9756645}"/>
              </a:ext>
            </a:extLst>
          </p:cNvPr>
          <p:cNvSpPr/>
          <p:nvPr/>
        </p:nvSpPr>
        <p:spPr>
          <a:xfrm>
            <a:off x="6383076" y="2400758"/>
            <a:ext cx="1912639" cy="506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dirty="0"/>
              <a:t>3. Automático se sale de la función</a:t>
            </a:r>
            <a:endParaRPr lang="es-ES" sz="1600" dirty="0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AD73CDBE-FC0C-40D3-A6B3-F840F8F5E7F7}"/>
              </a:ext>
            </a:extLst>
          </p:cNvPr>
          <p:cNvSpPr/>
          <p:nvPr/>
        </p:nvSpPr>
        <p:spPr>
          <a:xfrm>
            <a:off x="7446970" y="4926641"/>
            <a:ext cx="2782124" cy="506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dirty="0"/>
              <a:t>6.Realizamos la inserción y no lo confirmamos aun</a:t>
            </a:r>
            <a:endParaRPr lang="es-ES" sz="1600" dirty="0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1AB1619E-DCCF-454C-8E82-A3A8582C0E3F}"/>
              </a:ext>
            </a:extLst>
          </p:cNvPr>
          <p:cNvSpPr/>
          <p:nvPr/>
        </p:nvSpPr>
        <p:spPr>
          <a:xfrm>
            <a:off x="7446970" y="5813160"/>
            <a:ext cx="2782124" cy="506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dirty="0"/>
              <a:t>7.Confirmamos la </a:t>
            </a:r>
            <a:r>
              <a:rPr lang="es-PE" sz="1600" dirty="0" err="1"/>
              <a:t>insercion</a:t>
            </a:r>
            <a:endParaRPr lang="es-ES" sz="1600" dirty="0"/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4E4999B0-0C5E-4BC0-899E-32186EB0A6B7}"/>
              </a:ext>
            </a:extLst>
          </p:cNvPr>
          <p:cNvCxnSpPr>
            <a:cxnSpLocks/>
          </p:cNvCxnSpPr>
          <p:nvPr/>
        </p:nvCxnSpPr>
        <p:spPr>
          <a:xfrm flipH="1" flipV="1">
            <a:off x="6383076" y="5019869"/>
            <a:ext cx="1116341" cy="1438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47A6429C-0452-43C6-B2AD-8BA823AF8344}"/>
              </a:ext>
            </a:extLst>
          </p:cNvPr>
          <p:cNvCxnSpPr>
            <a:cxnSpLocks/>
          </p:cNvCxnSpPr>
          <p:nvPr/>
        </p:nvCxnSpPr>
        <p:spPr>
          <a:xfrm flipH="1" flipV="1">
            <a:off x="4991534" y="5360962"/>
            <a:ext cx="2570778" cy="4281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0" name="Imagen 29">
            <a:extLst>
              <a:ext uri="{FF2B5EF4-FFF2-40B4-BE49-F238E27FC236}">
                <a16:creationId xmlns:a16="http://schemas.microsoft.com/office/drawing/2014/main" id="{D833DDD8-2ED5-4E83-8F31-519D56F71D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2049" y="4095295"/>
            <a:ext cx="8712313" cy="801841"/>
          </a:xfrm>
          <a:prstGeom prst="rect">
            <a:avLst/>
          </a:prstGeom>
        </p:spPr>
      </p:pic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D36B0AC0-1C92-498D-BC4F-DCF28BA6CB7D}"/>
              </a:ext>
            </a:extLst>
          </p:cNvPr>
          <p:cNvCxnSpPr>
            <a:cxnSpLocks/>
          </p:cNvCxnSpPr>
          <p:nvPr/>
        </p:nvCxnSpPr>
        <p:spPr>
          <a:xfrm flipH="1">
            <a:off x="6241543" y="4292035"/>
            <a:ext cx="2908852" cy="1296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Rectángulo 31">
            <a:extLst>
              <a:ext uri="{FF2B5EF4-FFF2-40B4-BE49-F238E27FC236}">
                <a16:creationId xmlns:a16="http://schemas.microsoft.com/office/drawing/2014/main" id="{58409C02-4FE6-4B3E-AA77-1179ED2681ED}"/>
              </a:ext>
            </a:extLst>
          </p:cNvPr>
          <p:cNvSpPr/>
          <p:nvPr/>
        </p:nvSpPr>
        <p:spPr>
          <a:xfrm>
            <a:off x="9150395" y="3937190"/>
            <a:ext cx="2782124" cy="506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dirty="0"/>
              <a:t>5.Creamos un objeto </a:t>
            </a:r>
            <a:r>
              <a:rPr lang="es-PE" sz="1600" dirty="0" err="1"/>
              <a:t>territory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23989149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E3AD6862-E302-469B-8236-743EB9F23DCB}"/>
              </a:ext>
            </a:extLst>
          </p:cNvPr>
          <p:cNvSpPr txBox="1">
            <a:spLocks/>
          </p:cNvSpPr>
          <p:nvPr/>
        </p:nvSpPr>
        <p:spPr>
          <a:xfrm>
            <a:off x="-45128" y="28023"/>
            <a:ext cx="12192000" cy="674203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sz="5400" b="1" dirty="0">
                <a:solidFill>
                  <a:schemeClr val="bg1"/>
                </a:solidFill>
              </a:rPr>
              <a:t>3.7 </a:t>
            </a:r>
            <a:r>
              <a:rPr lang="es-PE" sz="5400" b="1" dirty="0" err="1">
                <a:solidFill>
                  <a:schemeClr val="bg1"/>
                </a:solidFill>
              </a:rPr>
              <a:t>Refrezcaremos</a:t>
            </a:r>
            <a:r>
              <a:rPr lang="es-PE" sz="5400" b="1" dirty="0">
                <a:solidFill>
                  <a:schemeClr val="bg1"/>
                </a:solidFill>
              </a:rPr>
              <a:t> el </a:t>
            </a:r>
            <a:r>
              <a:rPr lang="es-PE" sz="5400" b="1" dirty="0" err="1">
                <a:solidFill>
                  <a:schemeClr val="bg1"/>
                </a:solidFill>
              </a:rPr>
              <a:t>DataGridView</a:t>
            </a:r>
            <a:endParaRPr lang="es-PE" sz="5400" b="1" dirty="0">
              <a:solidFill>
                <a:schemeClr val="bg1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50355D3-B471-49D7-A7CD-68337E9FA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92" y="2157412"/>
            <a:ext cx="6648450" cy="2543175"/>
          </a:xfrm>
          <a:prstGeom prst="rect">
            <a:avLst/>
          </a:prstGeom>
        </p:spPr>
      </p:pic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4C24FDD7-D7BC-47B8-A244-8DF1F4418671}"/>
              </a:ext>
            </a:extLst>
          </p:cNvPr>
          <p:cNvCxnSpPr>
            <a:cxnSpLocks/>
          </p:cNvCxnSpPr>
          <p:nvPr/>
        </p:nvCxnSpPr>
        <p:spPr>
          <a:xfrm flipH="1">
            <a:off x="6227867" y="3045850"/>
            <a:ext cx="2062066" cy="3831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" name="Rectángulo 6">
            <a:extLst>
              <a:ext uri="{FF2B5EF4-FFF2-40B4-BE49-F238E27FC236}">
                <a16:creationId xmlns:a16="http://schemas.microsoft.com/office/drawing/2014/main" id="{B14B6160-1A60-480F-8B9B-8AD7AE2FA63D}"/>
              </a:ext>
            </a:extLst>
          </p:cNvPr>
          <p:cNvSpPr/>
          <p:nvPr/>
        </p:nvSpPr>
        <p:spPr>
          <a:xfrm>
            <a:off x="8289932" y="2730892"/>
            <a:ext cx="3446347" cy="16280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b="1" dirty="0"/>
              <a:t>1.Refrezcamos siempre y cuando el dialogo tenga como resultado OK (En el caso que haya error , no olvidar que pusimos </a:t>
            </a:r>
            <a:r>
              <a:rPr lang="es-PE" sz="1600" b="1" dirty="0" err="1"/>
              <a:t>this.DialogResult</a:t>
            </a:r>
            <a:r>
              <a:rPr lang="es-PE" sz="1600" b="1" dirty="0"/>
              <a:t>=</a:t>
            </a:r>
            <a:r>
              <a:rPr lang="es-PE" sz="1600" b="1" dirty="0" err="1"/>
              <a:t>DIalogResult.none</a:t>
            </a:r>
            <a:r>
              <a:rPr lang="es-PE" sz="1600" b="1" dirty="0"/>
              <a:t>,</a:t>
            </a:r>
          </a:p>
          <a:p>
            <a:pPr algn="ctr"/>
            <a:r>
              <a:rPr lang="es-PE" sz="1600" b="1" dirty="0"/>
              <a:t>por lo que no refrescaría la grilla)</a:t>
            </a:r>
            <a:endParaRPr lang="es-ES" sz="1600" b="1" dirty="0"/>
          </a:p>
        </p:txBody>
      </p:sp>
    </p:spTree>
    <p:extLst>
      <p:ext uri="{BB962C8B-B14F-4D97-AF65-F5344CB8AC3E}">
        <p14:creationId xmlns:p14="http://schemas.microsoft.com/office/powerpoint/2010/main" val="41946249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F773A1AD-E58D-482F-8259-51F594E42073}"/>
              </a:ext>
            </a:extLst>
          </p:cNvPr>
          <p:cNvSpPr txBox="1">
            <a:spLocks/>
          </p:cNvSpPr>
          <p:nvPr/>
        </p:nvSpPr>
        <p:spPr>
          <a:xfrm>
            <a:off x="0" y="6834"/>
            <a:ext cx="12192000" cy="674203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sz="5400" b="1" dirty="0">
                <a:solidFill>
                  <a:schemeClr val="bg1"/>
                </a:solidFill>
              </a:rPr>
              <a:t>3.7 Pasaremos el Id del territorio al </a:t>
            </a:r>
            <a:r>
              <a:rPr lang="es-PE" sz="5400" b="1" dirty="0" err="1">
                <a:solidFill>
                  <a:schemeClr val="bg1"/>
                </a:solidFill>
              </a:rPr>
              <a:t>popup</a:t>
            </a:r>
            <a:r>
              <a:rPr lang="es-PE" sz="5400" b="1" dirty="0">
                <a:solidFill>
                  <a:schemeClr val="bg1"/>
                </a:solidFill>
              </a:rPr>
              <a:t> , y ahí obtener los datos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0A13D8B-D066-4EA6-A5DA-5DAD83C31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83" y="1248649"/>
            <a:ext cx="4514850" cy="1990725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1CE28B3A-26F4-4DC6-97AC-2EE0650313F2}"/>
              </a:ext>
            </a:extLst>
          </p:cNvPr>
          <p:cNvSpPr/>
          <p:nvPr/>
        </p:nvSpPr>
        <p:spPr>
          <a:xfrm>
            <a:off x="5154330" y="995383"/>
            <a:ext cx="1912639" cy="9488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dirty="0"/>
              <a:t>1.Crearemos propiedad </a:t>
            </a:r>
            <a:r>
              <a:rPr lang="es-PE" sz="1600" dirty="0" err="1"/>
              <a:t>idTerritorio</a:t>
            </a:r>
            <a:r>
              <a:rPr lang="es-PE" sz="1600" dirty="0"/>
              <a:t> en el </a:t>
            </a:r>
            <a:r>
              <a:rPr lang="es-PE" sz="1600" dirty="0" err="1"/>
              <a:t>popup</a:t>
            </a:r>
            <a:endParaRPr lang="es-ES" sz="1600" dirty="0"/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27ED3427-62ED-4EB4-AFD1-00179DC2804B}"/>
              </a:ext>
            </a:extLst>
          </p:cNvPr>
          <p:cNvCxnSpPr>
            <a:cxnSpLocks/>
          </p:cNvCxnSpPr>
          <p:nvPr/>
        </p:nvCxnSpPr>
        <p:spPr>
          <a:xfrm flipH="1">
            <a:off x="3387012" y="1669586"/>
            <a:ext cx="2062066" cy="3831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11" name="Imagen 10">
            <a:extLst>
              <a:ext uri="{FF2B5EF4-FFF2-40B4-BE49-F238E27FC236}">
                <a16:creationId xmlns:a16="http://schemas.microsoft.com/office/drawing/2014/main" id="{E8A2CD50-B484-4E82-8FAF-F883B70FF2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9114" y="1895475"/>
            <a:ext cx="3438525" cy="1533525"/>
          </a:xfrm>
          <a:prstGeom prst="rect">
            <a:avLst/>
          </a:prstGeom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A364A3C5-432C-4343-877E-269D1F2AC0A2}"/>
              </a:ext>
            </a:extLst>
          </p:cNvPr>
          <p:cNvSpPr/>
          <p:nvPr/>
        </p:nvSpPr>
        <p:spPr>
          <a:xfrm>
            <a:off x="8722056" y="795592"/>
            <a:ext cx="2215233" cy="6742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dirty="0"/>
              <a:t>2.Damos </a:t>
            </a:r>
            <a:r>
              <a:rPr lang="es-PE" sz="1600" dirty="0" err="1"/>
              <a:t>click</a:t>
            </a:r>
            <a:r>
              <a:rPr lang="es-PE" sz="1600" dirty="0"/>
              <a:t> en el botón ‘Editar’ en el formulario principal</a:t>
            </a:r>
            <a:endParaRPr lang="es-ES" sz="1600" dirty="0"/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0F543117-26F9-4127-9398-2B3021E3E1DF}"/>
              </a:ext>
            </a:extLst>
          </p:cNvPr>
          <p:cNvCxnSpPr>
            <a:cxnSpLocks/>
          </p:cNvCxnSpPr>
          <p:nvPr/>
        </p:nvCxnSpPr>
        <p:spPr>
          <a:xfrm flipH="1">
            <a:off x="8637973" y="1491061"/>
            <a:ext cx="1040402" cy="6484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16" name="Imagen 15">
            <a:extLst>
              <a:ext uri="{FF2B5EF4-FFF2-40B4-BE49-F238E27FC236}">
                <a16:creationId xmlns:a16="http://schemas.microsoft.com/office/drawing/2014/main" id="{F0F169CF-29F2-43AF-B8FE-9B8719F768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492" y="4489388"/>
            <a:ext cx="6793684" cy="1710940"/>
          </a:xfrm>
          <a:prstGeom prst="rect">
            <a:avLst/>
          </a:prstGeom>
        </p:spPr>
      </p:pic>
      <p:sp>
        <p:nvSpPr>
          <p:cNvPr id="17" name="Rectángulo 16">
            <a:extLst>
              <a:ext uri="{FF2B5EF4-FFF2-40B4-BE49-F238E27FC236}">
                <a16:creationId xmlns:a16="http://schemas.microsoft.com/office/drawing/2014/main" id="{FBE5F79A-1E84-4FD1-B6A1-6F24D2A5DE9D}"/>
              </a:ext>
            </a:extLst>
          </p:cNvPr>
          <p:cNvSpPr/>
          <p:nvPr/>
        </p:nvSpPr>
        <p:spPr>
          <a:xfrm>
            <a:off x="7848086" y="3991387"/>
            <a:ext cx="3660578" cy="1304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dirty="0"/>
              <a:t>3.Asignamos un valor  a la propiedad creada llamada </a:t>
            </a:r>
            <a:r>
              <a:rPr lang="es-PE" sz="1600" dirty="0" err="1"/>
              <a:t>idTerritorio</a:t>
            </a:r>
            <a:r>
              <a:rPr lang="es-PE" sz="1600" dirty="0"/>
              <a:t> , en este caso como el código esta en la primera celda , lo obtenemos de:</a:t>
            </a:r>
          </a:p>
          <a:p>
            <a:pPr algn="ctr"/>
            <a:r>
              <a:rPr lang="es-ES" sz="1600" dirty="0" err="1"/>
              <a:t>dgvTerritory.CurrentRow.Cells</a:t>
            </a:r>
            <a:r>
              <a:rPr lang="es-ES" sz="1600" dirty="0"/>
              <a:t>[0].</a:t>
            </a:r>
            <a:r>
              <a:rPr lang="es-ES" sz="1600" dirty="0" err="1"/>
              <a:t>Value</a:t>
            </a:r>
            <a:endParaRPr lang="es-ES" sz="1600" dirty="0"/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CAFE4463-07C1-45ED-8D21-48399DD9320D}"/>
              </a:ext>
            </a:extLst>
          </p:cNvPr>
          <p:cNvCxnSpPr>
            <a:cxnSpLocks/>
          </p:cNvCxnSpPr>
          <p:nvPr/>
        </p:nvCxnSpPr>
        <p:spPr>
          <a:xfrm flipH="1">
            <a:off x="6773662" y="4643438"/>
            <a:ext cx="1072715" cy="8074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18031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143C69A6-B8B8-4E81-9BF2-57B950859623}"/>
              </a:ext>
            </a:extLst>
          </p:cNvPr>
          <p:cNvSpPr txBox="1">
            <a:spLocks/>
          </p:cNvSpPr>
          <p:nvPr/>
        </p:nvSpPr>
        <p:spPr>
          <a:xfrm>
            <a:off x="0" y="6834"/>
            <a:ext cx="12192000" cy="674203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b">
            <a:normAutofit fontScale="6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sz="5400" b="1" dirty="0">
                <a:solidFill>
                  <a:schemeClr val="bg1"/>
                </a:solidFill>
              </a:rPr>
              <a:t>3.8 Empezando recuperaremos los datos , gracias al ID que recibimos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85A2D69-55BE-45C8-9C96-FA02C0E6B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1029792"/>
            <a:ext cx="3124200" cy="2362200"/>
          </a:xfrm>
          <a:prstGeom prst="rect">
            <a:avLst/>
          </a:prstGeom>
        </p:spPr>
      </p:pic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E2CB7156-7C52-401F-80A9-A251FB167F6C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5164366" y="1221366"/>
            <a:ext cx="1294888" cy="2529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Rectángulo 7">
            <a:extLst>
              <a:ext uri="{FF2B5EF4-FFF2-40B4-BE49-F238E27FC236}">
                <a16:creationId xmlns:a16="http://schemas.microsoft.com/office/drawing/2014/main" id="{C7C5D784-B32E-4549-80EB-C418AF55F01D}"/>
              </a:ext>
            </a:extLst>
          </p:cNvPr>
          <p:cNvSpPr/>
          <p:nvPr/>
        </p:nvSpPr>
        <p:spPr>
          <a:xfrm>
            <a:off x="6459254" y="1137232"/>
            <a:ext cx="2215233" cy="6742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dirty="0"/>
              <a:t>1. Damos doble </a:t>
            </a:r>
            <a:r>
              <a:rPr lang="es-PE" sz="1600" dirty="0" err="1"/>
              <a:t>click</a:t>
            </a:r>
            <a:r>
              <a:rPr lang="es-PE" sz="1600" dirty="0"/>
              <a:t> en el formulario para programar en el Load</a:t>
            </a:r>
            <a:endParaRPr lang="es-ES" sz="1600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2D61C12A-C33A-4E1B-AA77-981F46DCC8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2865" y="3740747"/>
            <a:ext cx="5772150" cy="2676525"/>
          </a:xfrm>
          <a:prstGeom prst="rect">
            <a:avLst/>
          </a:prstGeom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FBA364E7-1215-4BC2-B165-D17CAEAE7FAB}"/>
              </a:ext>
            </a:extLst>
          </p:cNvPr>
          <p:cNvSpPr/>
          <p:nvPr/>
        </p:nvSpPr>
        <p:spPr>
          <a:xfrm>
            <a:off x="7952182" y="3970687"/>
            <a:ext cx="3633177" cy="14802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dirty="0"/>
              <a:t>2. Programaremos en esa sección , por que si no viene del botón nuevo , entonces viene de un editar , ahí es donde recuperaremos la información , para eso haremos una consulta a la base de datos.</a:t>
            </a:r>
            <a:endParaRPr lang="es-ES" sz="1600" dirty="0"/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34596CB8-946C-4FE0-ACC9-C9967E25BE56}"/>
              </a:ext>
            </a:extLst>
          </p:cNvPr>
          <p:cNvCxnSpPr>
            <a:cxnSpLocks/>
          </p:cNvCxnSpPr>
          <p:nvPr/>
        </p:nvCxnSpPr>
        <p:spPr>
          <a:xfrm flipH="1">
            <a:off x="6459254" y="4520855"/>
            <a:ext cx="1492928" cy="11367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42782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8660719B-BD12-4A26-B262-94EC282D5352}"/>
              </a:ext>
            </a:extLst>
          </p:cNvPr>
          <p:cNvSpPr txBox="1">
            <a:spLocks/>
          </p:cNvSpPr>
          <p:nvPr/>
        </p:nvSpPr>
        <p:spPr>
          <a:xfrm>
            <a:off x="0" y="6834"/>
            <a:ext cx="12192000" cy="674203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sz="5400" b="1" dirty="0">
                <a:solidFill>
                  <a:schemeClr val="bg1"/>
                </a:solidFill>
              </a:rPr>
              <a:t>3.9 Recuperaremos los datos , gracias al ID que recibimos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E3C0624-6CBC-4CF7-9B0A-343A41121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100" y="850073"/>
            <a:ext cx="8877300" cy="5562600"/>
          </a:xfrm>
          <a:prstGeom prst="rect">
            <a:avLst/>
          </a:prstGeom>
        </p:spPr>
      </p:pic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E83FBB93-8581-4434-9AC9-615AEFEA76F1}"/>
              </a:ext>
            </a:extLst>
          </p:cNvPr>
          <p:cNvCxnSpPr>
            <a:cxnSpLocks/>
          </p:cNvCxnSpPr>
          <p:nvPr/>
        </p:nvCxnSpPr>
        <p:spPr>
          <a:xfrm flipH="1">
            <a:off x="5299788" y="1156996"/>
            <a:ext cx="2789853" cy="3079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ACB17B8B-FEA7-419D-A264-12DE302E6159}"/>
              </a:ext>
            </a:extLst>
          </p:cNvPr>
          <p:cNvCxnSpPr>
            <a:cxnSpLocks/>
          </p:cNvCxnSpPr>
          <p:nvPr/>
        </p:nvCxnSpPr>
        <p:spPr>
          <a:xfrm flipH="1">
            <a:off x="6475445" y="1156996"/>
            <a:ext cx="1614197" cy="5775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F33343D3-5F83-43A5-805C-136767B7AD45}"/>
              </a:ext>
            </a:extLst>
          </p:cNvPr>
          <p:cNvCxnSpPr>
            <a:cxnSpLocks/>
          </p:cNvCxnSpPr>
          <p:nvPr/>
        </p:nvCxnSpPr>
        <p:spPr>
          <a:xfrm flipH="1">
            <a:off x="6167535" y="1176152"/>
            <a:ext cx="1922107" cy="9605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" name="Rectángulo 11">
            <a:extLst>
              <a:ext uri="{FF2B5EF4-FFF2-40B4-BE49-F238E27FC236}">
                <a16:creationId xmlns:a16="http://schemas.microsoft.com/office/drawing/2014/main" id="{A8E61662-B0D5-4407-9C99-6150A866D288}"/>
              </a:ext>
            </a:extLst>
          </p:cNvPr>
          <p:cNvSpPr/>
          <p:nvPr/>
        </p:nvSpPr>
        <p:spPr>
          <a:xfrm>
            <a:off x="8089641" y="973849"/>
            <a:ext cx="2215233" cy="6742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dirty="0"/>
              <a:t>1. Llenamos el combo </a:t>
            </a:r>
            <a:r>
              <a:rPr lang="es-PE" sz="1600" dirty="0" err="1"/>
              <a:t>Region</a:t>
            </a:r>
            <a:endParaRPr lang="es-ES" sz="1600" dirty="0"/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8E2402BF-32F3-46CC-88D4-00EFAFF54A6A}"/>
              </a:ext>
            </a:extLst>
          </p:cNvPr>
          <p:cNvCxnSpPr>
            <a:cxnSpLocks/>
          </p:cNvCxnSpPr>
          <p:nvPr/>
        </p:nvCxnSpPr>
        <p:spPr>
          <a:xfrm flipH="1">
            <a:off x="5733662" y="3582955"/>
            <a:ext cx="1833465" cy="4660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" name="Rectángulo 14">
            <a:extLst>
              <a:ext uri="{FF2B5EF4-FFF2-40B4-BE49-F238E27FC236}">
                <a16:creationId xmlns:a16="http://schemas.microsoft.com/office/drawing/2014/main" id="{BEE97AB8-492B-4013-8394-624C930DE099}"/>
              </a:ext>
            </a:extLst>
          </p:cNvPr>
          <p:cNvSpPr/>
          <p:nvPr/>
        </p:nvSpPr>
        <p:spPr>
          <a:xfrm>
            <a:off x="7567127" y="3119961"/>
            <a:ext cx="2215233" cy="6742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dirty="0"/>
              <a:t>2. Aquí recuperamos la </a:t>
            </a:r>
            <a:r>
              <a:rPr lang="es-PE" sz="1600" dirty="0" err="1"/>
              <a:t>informacion</a:t>
            </a:r>
            <a:endParaRPr lang="es-ES" sz="1600" dirty="0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B299A2CE-DEB3-486B-ABAB-B8ADE8F1E321}"/>
              </a:ext>
            </a:extLst>
          </p:cNvPr>
          <p:cNvSpPr/>
          <p:nvPr/>
        </p:nvSpPr>
        <p:spPr>
          <a:xfrm>
            <a:off x="7831495" y="4928971"/>
            <a:ext cx="2215233" cy="6742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dirty="0"/>
              <a:t>3.Llenamos la información a los campos</a:t>
            </a:r>
            <a:endParaRPr lang="es-ES" sz="1600" dirty="0"/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295FDB65-D9A2-45DA-8F53-0790F4F39E1E}"/>
              </a:ext>
            </a:extLst>
          </p:cNvPr>
          <p:cNvCxnSpPr>
            <a:cxnSpLocks/>
          </p:cNvCxnSpPr>
          <p:nvPr/>
        </p:nvCxnSpPr>
        <p:spPr>
          <a:xfrm flipH="1" flipV="1">
            <a:off x="5719667" y="4928972"/>
            <a:ext cx="2111828" cy="1095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033A8EED-E576-46D5-97EB-93BF4235F5CB}"/>
              </a:ext>
            </a:extLst>
          </p:cNvPr>
          <p:cNvCxnSpPr>
            <a:cxnSpLocks/>
          </p:cNvCxnSpPr>
          <p:nvPr/>
        </p:nvCxnSpPr>
        <p:spPr>
          <a:xfrm flipH="1" flipV="1">
            <a:off x="6650394" y="5373877"/>
            <a:ext cx="1181101" cy="1213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A3103CED-19DB-4414-AF8F-DE5DCCC66F27}"/>
              </a:ext>
            </a:extLst>
          </p:cNvPr>
          <p:cNvCxnSpPr>
            <a:cxnSpLocks/>
            <a:stCxn id="16" idx="1"/>
          </p:cNvCxnSpPr>
          <p:nvPr/>
        </p:nvCxnSpPr>
        <p:spPr>
          <a:xfrm flipH="1" flipV="1">
            <a:off x="7282543" y="5179621"/>
            <a:ext cx="548952" cy="864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79749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F0617279-C1B9-478D-A00E-11357EC1210F}"/>
              </a:ext>
            </a:extLst>
          </p:cNvPr>
          <p:cNvSpPr txBox="1">
            <a:spLocks/>
          </p:cNvSpPr>
          <p:nvPr/>
        </p:nvSpPr>
        <p:spPr>
          <a:xfrm>
            <a:off x="0" y="6834"/>
            <a:ext cx="12192000" cy="674203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sz="5400" b="1" dirty="0">
                <a:solidFill>
                  <a:schemeClr val="bg1"/>
                </a:solidFill>
              </a:rPr>
              <a:t>3.10 En la edición , ponemos como solamente lectura el ID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D8A8C07-6927-4777-9A0E-0387551F10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301" y="1117109"/>
            <a:ext cx="3133725" cy="233362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41E6FE7-ED89-4EBD-868F-8C020E55C0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4078" y="1228193"/>
            <a:ext cx="2743200" cy="1600200"/>
          </a:xfrm>
          <a:prstGeom prst="rect">
            <a:avLst/>
          </a:prstGeom>
        </p:spPr>
      </p:pic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66FBD61C-7D4A-4122-9942-DD5482D49827}"/>
              </a:ext>
            </a:extLst>
          </p:cNvPr>
          <p:cNvCxnSpPr>
            <a:cxnSpLocks/>
          </p:cNvCxnSpPr>
          <p:nvPr/>
        </p:nvCxnSpPr>
        <p:spPr>
          <a:xfrm flipV="1">
            <a:off x="2503653" y="1598460"/>
            <a:ext cx="1280425" cy="1564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9" name="Imagen 8">
            <a:extLst>
              <a:ext uri="{FF2B5EF4-FFF2-40B4-BE49-F238E27FC236}">
                <a16:creationId xmlns:a16="http://schemas.microsoft.com/office/drawing/2014/main" id="{2DF68614-6544-4405-874F-71CE829097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116834"/>
            <a:ext cx="8343900" cy="2457450"/>
          </a:xfrm>
          <a:prstGeom prst="rect">
            <a:avLst/>
          </a:prstGeom>
        </p:spPr>
      </p:pic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7F7E69F2-6719-4189-AF80-F1EF30529A0D}"/>
              </a:ext>
            </a:extLst>
          </p:cNvPr>
          <p:cNvCxnSpPr>
            <a:cxnSpLocks/>
          </p:cNvCxnSpPr>
          <p:nvPr/>
        </p:nvCxnSpPr>
        <p:spPr>
          <a:xfrm flipH="1">
            <a:off x="4171950" y="5824487"/>
            <a:ext cx="1150866" cy="1179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" name="Rectángulo 11">
            <a:extLst>
              <a:ext uri="{FF2B5EF4-FFF2-40B4-BE49-F238E27FC236}">
                <a16:creationId xmlns:a16="http://schemas.microsoft.com/office/drawing/2014/main" id="{077282AD-00B4-44EF-8EB6-382E51815D73}"/>
              </a:ext>
            </a:extLst>
          </p:cNvPr>
          <p:cNvSpPr/>
          <p:nvPr/>
        </p:nvSpPr>
        <p:spPr>
          <a:xfrm>
            <a:off x="5322816" y="5646153"/>
            <a:ext cx="2215233" cy="6742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dirty="0"/>
              <a:t>Cuando queremos editar nunca se debe cambiar el código o ID.</a:t>
            </a:r>
            <a:endParaRPr lang="es-ES" sz="1600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1F5791CB-1269-4863-904E-FE5D95338E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22777" y="4108974"/>
            <a:ext cx="3133725" cy="2362200"/>
          </a:xfrm>
          <a:prstGeom prst="rect">
            <a:avLst/>
          </a:prstGeom>
        </p:spPr>
      </p:pic>
      <p:sp>
        <p:nvSpPr>
          <p:cNvPr id="14" name="Rectángulo 13">
            <a:extLst>
              <a:ext uri="{FF2B5EF4-FFF2-40B4-BE49-F238E27FC236}">
                <a16:creationId xmlns:a16="http://schemas.microsoft.com/office/drawing/2014/main" id="{5283C93D-8DAC-4B89-8B9A-3783D66750DA}"/>
              </a:ext>
            </a:extLst>
          </p:cNvPr>
          <p:cNvSpPr/>
          <p:nvPr/>
        </p:nvSpPr>
        <p:spPr>
          <a:xfrm>
            <a:off x="7368372" y="3330496"/>
            <a:ext cx="2479217" cy="6742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dirty="0"/>
              <a:t>Ahora en el editar ya no se puede modificar el ID.</a:t>
            </a:r>
            <a:endParaRPr lang="es-ES" sz="1600" dirty="0"/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B23E7692-28F7-4AEB-9C31-08ADBC66D287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9847589" y="3792980"/>
            <a:ext cx="742051" cy="3159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18" name="Imagen 17">
            <a:extLst>
              <a:ext uri="{FF2B5EF4-FFF2-40B4-BE49-F238E27FC236}">
                <a16:creationId xmlns:a16="http://schemas.microsoft.com/office/drawing/2014/main" id="{31C089A7-20E2-4A52-B466-46B6735F8E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15099" y="1067608"/>
            <a:ext cx="3276600" cy="2019300"/>
          </a:xfrm>
          <a:prstGeom prst="rect">
            <a:avLst/>
          </a:prstGeom>
        </p:spPr>
      </p:pic>
      <p:sp>
        <p:nvSpPr>
          <p:cNvPr id="19" name="Rectángulo 18">
            <a:extLst>
              <a:ext uri="{FF2B5EF4-FFF2-40B4-BE49-F238E27FC236}">
                <a16:creationId xmlns:a16="http://schemas.microsoft.com/office/drawing/2014/main" id="{9B01CF63-EEA3-4E21-84A2-956E7993EA37}"/>
              </a:ext>
            </a:extLst>
          </p:cNvPr>
          <p:cNvSpPr/>
          <p:nvPr/>
        </p:nvSpPr>
        <p:spPr>
          <a:xfrm>
            <a:off x="6982010" y="997398"/>
            <a:ext cx="1562194" cy="590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dirty="0"/>
              <a:t>Damos doble </a:t>
            </a:r>
            <a:r>
              <a:rPr lang="es-PE" sz="1600" dirty="0" err="1"/>
              <a:t>click</a:t>
            </a:r>
            <a:endParaRPr lang="es-ES" sz="1600" dirty="0"/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5BBB77A4-5E2B-4F05-946E-4CB1398916DB}"/>
              </a:ext>
            </a:extLst>
          </p:cNvPr>
          <p:cNvCxnSpPr>
            <a:cxnSpLocks/>
          </p:cNvCxnSpPr>
          <p:nvPr/>
        </p:nvCxnSpPr>
        <p:spPr>
          <a:xfrm>
            <a:off x="8276421" y="1292403"/>
            <a:ext cx="946660" cy="1385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2" name="Rectángulo 21">
            <a:extLst>
              <a:ext uri="{FF2B5EF4-FFF2-40B4-BE49-F238E27FC236}">
                <a16:creationId xmlns:a16="http://schemas.microsoft.com/office/drawing/2014/main" id="{91C776F4-E018-47B2-8F74-660FE66FC2B7}"/>
              </a:ext>
            </a:extLst>
          </p:cNvPr>
          <p:cNvSpPr/>
          <p:nvPr/>
        </p:nvSpPr>
        <p:spPr>
          <a:xfrm>
            <a:off x="3375643" y="754966"/>
            <a:ext cx="408435" cy="33329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dirty="0"/>
              <a:t>1</a:t>
            </a:r>
            <a:endParaRPr lang="es-ES" sz="1600" dirty="0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32C5B5F4-4D89-4CCF-95B6-BAFBDCAA7826}"/>
              </a:ext>
            </a:extLst>
          </p:cNvPr>
          <p:cNvSpPr/>
          <p:nvPr/>
        </p:nvSpPr>
        <p:spPr>
          <a:xfrm>
            <a:off x="9780587" y="700781"/>
            <a:ext cx="408435" cy="33329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dirty="0"/>
              <a:t>2</a:t>
            </a:r>
            <a:endParaRPr lang="es-ES" sz="1600" dirty="0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3FF5D1D6-B108-4843-B80D-E9075FFF17DA}"/>
              </a:ext>
            </a:extLst>
          </p:cNvPr>
          <p:cNvSpPr/>
          <p:nvPr/>
        </p:nvSpPr>
        <p:spPr>
          <a:xfrm>
            <a:off x="4038214" y="3453022"/>
            <a:ext cx="408435" cy="33329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dirty="0"/>
              <a:t>3</a:t>
            </a:r>
            <a:endParaRPr lang="es-ES" sz="1600" dirty="0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1D63F914-A929-48A6-967C-6EA7265A62B4}"/>
              </a:ext>
            </a:extLst>
          </p:cNvPr>
          <p:cNvSpPr/>
          <p:nvPr/>
        </p:nvSpPr>
        <p:spPr>
          <a:xfrm>
            <a:off x="10544187" y="3500951"/>
            <a:ext cx="408435" cy="33329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dirty="0"/>
              <a:t>4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5906170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142DFA2D-E50F-4FE1-83E6-0B3BCEC2E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473" y="1334628"/>
            <a:ext cx="8448675" cy="4914900"/>
          </a:xfrm>
          <a:prstGeom prst="rect">
            <a:avLst/>
          </a:prstGeo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71AD8F9D-DB29-49A2-BFA1-EB8D1C980F6C}"/>
              </a:ext>
            </a:extLst>
          </p:cNvPr>
          <p:cNvSpPr txBox="1">
            <a:spLocks/>
          </p:cNvSpPr>
          <p:nvPr/>
        </p:nvSpPr>
        <p:spPr>
          <a:xfrm>
            <a:off x="0" y="6834"/>
            <a:ext cx="12192000" cy="674203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sz="5400" b="1" dirty="0">
                <a:solidFill>
                  <a:schemeClr val="bg1"/>
                </a:solidFill>
              </a:rPr>
              <a:t>3.11 En la edición , ponemos como solamente lectura el ID 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EB100432-EBB1-4404-B5FA-BF27C671A2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3473" y="6249528"/>
            <a:ext cx="8448675" cy="25717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54FA0A00-F565-4064-8AA8-55DEE60FC8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3473" y="867903"/>
            <a:ext cx="8448675" cy="466725"/>
          </a:xfrm>
          <a:prstGeom prst="rect">
            <a:avLst/>
          </a:prstGeom>
        </p:spPr>
      </p:pic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20075F16-E507-4F5F-B61C-59E865209AEE}"/>
              </a:ext>
            </a:extLst>
          </p:cNvPr>
          <p:cNvCxnSpPr>
            <a:cxnSpLocks/>
          </p:cNvCxnSpPr>
          <p:nvPr/>
        </p:nvCxnSpPr>
        <p:spPr>
          <a:xfrm flipH="1">
            <a:off x="3742586" y="1801353"/>
            <a:ext cx="1743814" cy="4741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4" name="Rectángulo 13">
            <a:extLst>
              <a:ext uri="{FF2B5EF4-FFF2-40B4-BE49-F238E27FC236}">
                <a16:creationId xmlns:a16="http://schemas.microsoft.com/office/drawing/2014/main" id="{23EE9472-ED5A-4022-804C-5088111457ED}"/>
              </a:ext>
            </a:extLst>
          </p:cNvPr>
          <p:cNvSpPr/>
          <p:nvPr/>
        </p:nvSpPr>
        <p:spPr>
          <a:xfrm>
            <a:off x="5486400" y="1448395"/>
            <a:ext cx="1562194" cy="590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dirty="0"/>
              <a:t>1.Buscamos el registro</a:t>
            </a:r>
            <a:endParaRPr lang="es-ES" sz="1600" dirty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D886BC20-BC78-48BE-AA3B-5487CE0976DF}"/>
              </a:ext>
            </a:extLst>
          </p:cNvPr>
          <p:cNvSpPr/>
          <p:nvPr/>
        </p:nvSpPr>
        <p:spPr>
          <a:xfrm>
            <a:off x="7380514" y="3258952"/>
            <a:ext cx="1562194" cy="590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dirty="0"/>
              <a:t>2.Modificamos los registros</a:t>
            </a:r>
            <a:endParaRPr lang="es-ES" sz="1600" dirty="0"/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AAB2B3F7-6F74-4053-B5C4-2961505888C3}"/>
              </a:ext>
            </a:extLst>
          </p:cNvPr>
          <p:cNvCxnSpPr>
            <a:cxnSpLocks/>
          </p:cNvCxnSpPr>
          <p:nvPr/>
        </p:nvCxnSpPr>
        <p:spPr>
          <a:xfrm flipH="1">
            <a:off x="5574496" y="3455951"/>
            <a:ext cx="180601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3D2D19CE-4499-41B0-8973-3244334EFE08}"/>
              </a:ext>
            </a:extLst>
          </p:cNvPr>
          <p:cNvCxnSpPr>
            <a:cxnSpLocks/>
          </p:cNvCxnSpPr>
          <p:nvPr/>
        </p:nvCxnSpPr>
        <p:spPr>
          <a:xfrm flipH="1">
            <a:off x="4999108" y="4345469"/>
            <a:ext cx="275463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0" name="Rectángulo 19">
            <a:extLst>
              <a:ext uri="{FF2B5EF4-FFF2-40B4-BE49-F238E27FC236}">
                <a16:creationId xmlns:a16="http://schemas.microsoft.com/office/drawing/2014/main" id="{E9A572EA-4107-40E5-A442-B06CD2128598}"/>
              </a:ext>
            </a:extLst>
          </p:cNvPr>
          <p:cNvSpPr/>
          <p:nvPr/>
        </p:nvSpPr>
        <p:spPr>
          <a:xfrm>
            <a:off x="7753738" y="4020682"/>
            <a:ext cx="1562194" cy="590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dirty="0"/>
              <a:t>3.Confirmamos los cambios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1677406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C93E2816-0EFE-472D-86B8-2D116B8067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416" y="674202"/>
            <a:ext cx="11588583" cy="6098009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E2D08791-8535-4B9D-904C-C1DCDCF15BDF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92000" cy="674203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sz="5400" b="1" dirty="0">
                <a:solidFill>
                  <a:schemeClr val="bg1"/>
                </a:solidFill>
              </a:rPr>
              <a:t>1.Ejemplo </a:t>
            </a:r>
            <a:r>
              <a:rPr lang="es-PE" sz="5400" b="1" dirty="0" err="1">
                <a:solidFill>
                  <a:schemeClr val="bg1"/>
                </a:solidFill>
              </a:rPr>
              <a:t>eliminacion</a:t>
            </a:r>
            <a:r>
              <a:rPr lang="es-PE" sz="5400" b="1" dirty="0">
                <a:solidFill>
                  <a:schemeClr val="bg1"/>
                </a:solidFill>
              </a:rPr>
              <a:t> Física a una base de Datos</a:t>
            </a:r>
            <a:endParaRPr lang="es-ES" b="1" dirty="0">
              <a:solidFill>
                <a:schemeClr val="bg1"/>
              </a:solidFill>
            </a:endParaRP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28767A5F-B5EE-4853-BDDC-0B968292D803}"/>
              </a:ext>
            </a:extLst>
          </p:cNvPr>
          <p:cNvCxnSpPr/>
          <p:nvPr/>
        </p:nvCxnSpPr>
        <p:spPr>
          <a:xfrm flipH="1">
            <a:off x="4668416" y="961597"/>
            <a:ext cx="2855168" cy="3452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52644825-301C-46A3-B8D0-010A02D9FA37}"/>
              </a:ext>
            </a:extLst>
          </p:cNvPr>
          <p:cNvCxnSpPr>
            <a:cxnSpLocks/>
          </p:cNvCxnSpPr>
          <p:nvPr/>
        </p:nvCxnSpPr>
        <p:spPr>
          <a:xfrm flipH="1">
            <a:off x="4269555" y="4148331"/>
            <a:ext cx="1466900" cy="3381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64DA6AA3-01B4-4342-8359-559B48A10237}"/>
              </a:ext>
            </a:extLst>
          </p:cNvPr>
          <p:cNvCxnSpPr>
            <a:cxnSpLocks/>
          </p:cNvCxnSpPr>
          <p:nvPr/>
        </p:nvCxnSpPr>
        <p:spPr>
          <a:xfrm flipH="1">
            <a:off x="3294492" y="4698108"/>
            <a:ext cx="4917353" cy="828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Rectángulo 11">
            <a:extLst>
              <a:ext uri="{FF2B5EF4-FFF2-40B4-BE49-F238E27FC236}">
                <a16:creationId xmlns:a16="http://schemas.microsoft.com/office/drawing/2014/main" id="{F0D52CD7-4032-408F-878C-095C1CA241D2}"/>
              </a:ext>
            </a:extLst>
          </p:cNvPr>
          <p:cNvSpPr/>
          <p:nvPr/>
        </p:nvSpPr>
        <p:spPr>
          <a:xfrm>
            <a:off x="7523583" y="745724"/>
            <a:ext cx="3360439" cy="565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1. Primero validamos que si no hay ítems no ocurra nada</a:t>
            </a:r>
            <a:endParaRPr lang="es-ES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6C3B7D56-D8CD-4757-9EE3-A431D0BFBCC5}"/>
              </a:ext>
            </a:extLst>
          </p:cNvPr>
          <p:cNvSpPr/>
          <p:nvPr/>
        </p:nvSpPr>
        <p:spPr>
          <a:xfrm>
            <a:off x="8753382" y="2556358"/>
            <a:ext cx="2974019" cy="565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2.Obtenemos el id de la fila , que esta em el índice 0</a:t>
            </a:r>
            <a:endParaRPr lang="es-ES" dirty="0"/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2095A010-0DF5-4875-94F4-A81E71693458}"/>
              </a:ext>
            </a:extLst>
          </p:cNvPr>
          <p:cNvCxnSpPr>
            <a:cxnSpLocks/>
          </p:cNvCxnSpPr>
          <p:nvPr/>
        </p:nvCxnSpPr>
        <p:spPr>
          <a:xfrm flipH="1">
            <a:off x="5664257" y="3605985"/>
            <a:ext cx="2721284" cy="1172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Rectángulo 14">
            <a:extLst>
              <a:ext uri="{FF2B5EF4-FFF2-40B4-BE49-F238E27FC236}">
                <a16:creationId xmlns:a16="http://schemas.microsoft.com/office/drawing/2014/main" id="{2B69F90D-11D3-4D30-BE3A-95A10394F423}"/>
              </a:ext>
            </a:extLst>
          </p:cNvPr>
          <p:cNvSpPr/>
          <p:nvPr/>
        </p:nvSpPr>
        <p:spPr>
          <a:xfrm>
            <a:off x="8385541" y="3323213"/>
            <a:ext cx="3732478" cy="825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3. Usamos un </a:t>
            </a:r>
            <a:r>
              <a:rPr lang="es-PE" dirty="0" err="1"/>
              <a:t>forEach</a:t>
            </a:r>
            <a:r>
              <a:rPr lang="es-PE" dirty="0"/>
              <a:t> y luego usamos el </a:t>
            </a:r>
            <a:r>
              <a:rPr lang="es-PE" dirty="0" err="1"/>
              <a:t>DeleteOnSubmit</a:t>
            </a:r>
            <a:r>
              <a:rPr lang="es-PE" dirty="0"/>
              <a:t> para eliminar uno por </a:t>
            </a:r>
            <a:r>
              <a:rPr lang="es-PE" dirty="0" err="1"/>
              <a:t>uni</a:t>
            </a:r>
            <a:endParaRPr lang="es-ES" dirty="0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954D44D3-04E9-4190-897A-221C7FD8861F}"/>
              </a:ext>
            </a:extLst>
          </p:cNvPr>
          <p:cNvSpPr/>
          <p:nvPr/>
        </p:nvSpPr>
        <p:spPr>
          <a:xfrm>
            <a:off x="5696675" y="3835375"/>
            <a:ext cx="2490082" cy="565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4. Con eso actualizamos los valores</a:t>
            </a:r>
            <a:endParaRPr lang="es-ES" dirty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39235C3B-6EDD-4A17-A974-D413E9B518E3}"/>
              </a:ext>
            </a:extLst>
          </p:cNvPr>
          <p:cNvSpPr/>
          <p:nvPr/>
        </p:nvSpPr>
        <p:spPr>
          <a:xfrm>
            <a:off x="8293368" y="4415336"/>
            <a:ext cx="3434033" cy="565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5.Usamos el método listar para que refresque los cambios</a:t>
            </a:r>
            <a:endParaRPr lang="es-ES" dirty="0"/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FD2A14AD-DD3B-40EB-BB71-DA7016E826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7974" y="2742663"/>
            <a:ext cx="6360883" cy="291718"/>
          </a:xfrm>
          <a:prstGeom prst="rect">
            <a:avLst/>
          </a:prstGeom>
        </p:spPr>
      </p:pic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E96E423E-F9E6-4DB8-BA9C-C0F1A6E1F512}"/>
              </a:ext>
            </a:extLst>
          </p:cNvPr>
          <p:cNvCxnSpPr>
            <a:cxnSpLocks/>
          </p:cNvCxnSpPr>
          <p:nvPr/>
        </p:nvCxnSpPr>
        <p:spPr>
          <a:xfrm flipH="1" flipV="1">
            <a:off x="7921690" y="2839130"/>
            <a:ext cx="1068793" cy="19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99179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15971C70-D43E-45A8-B28A-EA6232E6A9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8026" y="1495702"/>
            <a:ext cx="8343900" cy="3381375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46705F32-4B26-46BD-B87E-07F9C2DD8C9C}"/>
              </a:ext>
            </a:extLst>
          </p:cNvPr>
          <p:cNvSpPr txBox="1">
            <a:spLocks/>
          </p:cNvSpPr>
          <p:nvPr/>
        </p:nvSpPr>
        <p:spPr>
          <a:xfrm>
            <a:off x="0" y="6834"/>
            <a:ext cx="12192000" cy="674203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b">
            <a:normAutofit fontScale="8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sz="5400" b="1" dirty="0">
                <a:solidFill>
                  <a:schemeClr val="bg1"/>
                </a:solidFill>
              </a:rPr>
              <a:t>3.11 </a:t>
            </a:r>
            <a:r>
              <a:rPr lang="es-PE" sz="5400" b="1" dirty="0" err="1">
                <a:solidFill>
                  <a:schemeClr val="bg1"/>
                </a:solidFill>
              </a:rPr>
              <a:t>Refrezcaremos</a:t>
            </a:r>
            <a:r>
              <a:rPr lang="es-PE" sz="5400" b="1" dirty="0">
                <a:solidFill>
                  <a:schemeClr val="bg1"/>
                </a:solidFill>
              </a:rPr>
              <a:t> la grilla al momento de actualizar</a:t>
            </a: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E6C0F3B2-3143-4FE1-8DC3-077BD6161C91}"/>
              </a:ext>
            </a:extLst>
          </p:cNvPr>
          <p:cNvCxnSpPr>
            <a:cxnSpLocks/>
          </p:cNvCxnSpPr>
          <p:nvPr/>
        </p:nvCxnSpPr>
        <p:spPr>
          <a:xfrm flipH="1">
            <a:off x="6963747" y="3349690"/>
            <a:ext cx="1946988" cy="3108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Rectángulo 7">
            <a:extLst>
              <a:ext uri="{FF2B5EF4-FFF2-40B4-BE49-F238E27FC236}">
                <a16:creationId xmlns:a16="http://schemas.microsoft.com/office/drawing/2014/main" id="{84471670-400F-4B3C-8408-A9673E859C25}"/>
              </a:ext>
            </a:extLst>
          </p:cNvPr>
          <p:cNvSpPr/>
          <p:nvPr/>
        </p:nvSpPr>
        <p:spPr>
          <a:xfrm>
            <a:off x="8910735" y="3091949"/>
            <a:ext cx="2351314" cy="910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dirty="0"/>
              <a:t>1.En el caso que este OK </a:t>
            </a:r>
            <a:r>
              <a:rPr lang="es-PE" sz="1600" dirty="0" err="1"/>
              <a:t>recien</a:t>
            </a:r>
            <a:r>
              <a:rPr lang="es-PE" sz="1600" dirty="0"/>
              <a:t> </a:t>
            </a:r>
            <a:r>
              <a:rPr lang="es-PE" sz="1600" dirty="0" err="1"/>
              <a:t>refrezcamos</a:t>
            </a:r>
            <a:r>
              <a:rPr lang="es-PE" sz="1600" dirty="0"/>
              <a:t> la grilla</a:t>
            </a:r>
            <a:endParaRPr lang="es-ES" sz="1600" dirty="0"/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DC49FC99-EAD7-45A5-9E7E-F954BF10D891}"/>
              </a:ext>
            </a:extLst>
          </p:cNvPr>
          <p:cNvCxnSpPr>
            <a:cxnSpLocks/>
          </p:cNvCxnSpPr>
          <p:nvPr/>
        </p:nvCxnSpPr>
        <p:spPr>
          <a:xfrm flipH="1">
            <a:off x="3887756" y="4270094"/>
            <a:ext cx="22922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1" name="Rectángulo 10">
            <a:extLst>
              <a:ext uri="{FF2B5EF4-FFF2-40B4-BE49-F238E27FC236}">
                <a16:creationId xmlns:a16="http://schemas.microsoft.com/office/drawing/2014/main" id="{9779A34E-FB9B-49F4-AC11-44985677D9BC}"/>
              </a:ext>
            </a:extLst>
          </p:cNvPr>
          <p:cNvSpPr/>
          <p:nvPr/>
        </p:nvSpPr>
        <p:spPr>
          <a:xfrm>
            <a:off x="6179976" y="4124170"/>
            <a:ext cx="1879730" cy="590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dirty="0"/>
              <a:t>2. Actualizaremos los cambios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2068506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4DE324-4495-4716-A75B-4E155862C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1037"/>
            <a:ext cx="10515600" cy="5495926"/>
          </a:xfrm>
        </p:spPr>
        <p:txBody>
          <a:bodyPr/>
          <a:lstStyle/>
          <a:p>
            <a:pPr marL="0" indent="0">
              <a:buNone/>
            </a:pPr>
            <a:r>
              <a:rPr lang="es-PE" dirty="0"/>
              <a:t>Primer paso listar todos aquellos que tengan campo </a:t>
            </a:r>
            <a:r>
              <a:rPr lang="es-PE" dirty="0" err="1"/>
              <a:t>bhabilitado</a:t>
            </a:r>
            <a:r>
              <a:rPr lang="es-PE" dirty="0"/>
              <a:t>=0 , para eso modificamos nuestro Listar.</a:t>
            </a:r>
            <a:endParaRPr lang="es-ES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5D6776CF-AF28-482A-A249-C37323728786}"/>
              </a:ext>
            </a:extLst>
          </p:cNvPr>
          <p:cNvSpPr txBox="1">
            <a:spLocks/>
          </p:cNvSpPr>
          <p:nvPr/>
        </p:nvSpPr>
        <p:spPr>
          <a:xfrm>
            <a:off x="0" y="6834"/>
            <a:ext cx="12192000" cy="674203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sz="5400" b="1" dirty="0">
                <a:solidFill>
                  <a:schemeClr val="bg1"/>
                </a:solidFill>
              </a:rPr>
              <a:t>3.11 Usaremos la eliminación Lógica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218EEEB-3668-4151-AE09-2F62DDA75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187" y="1943391"/>
            <a:ext cx="10096500" cy="3400425"/>
          </a:xfrm>
          <a:prstGeom prst="rect">
            <a:avLst/>
          </a:prstGeom>
        </p:spPr>
      </p:pic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BAEB5935-E6FB-4275-8BDD-123544AD1E44}"/>
              </a:ext>
            </a:extLst>
          </p:cNvPr>
          <p:cNvCxnSpPr>
            <a:cxnSpLocks/>
          </p:cNvCxnSpPr>
          <p:nvPr/>
        </p:nvCxnSpPr>
        <p:spPr>
          <a:xfrm flipH="1">
            <a:off x="7420947" y="3429000"/>
            <a:ext cx="920620" cy="8753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Rectángulo 7">
            <a:extLst>
              <a:ext uri="{FF2B5EF4-FFF2-40B4-BE49-F238E27FC236}">
                <a16:creationId xmlns:a16="http://schemas.microsoft.com/office/drawing/2014/main" id="{6129FF6E-62DA-4422-A36E-C14AF5C46DD6}"/>
              </a:ext>
            </a:extLst>
          </p:cNvPr>
          <p:cNvSpPr/>
          <p:nvPr/>
        </p:nvSpPr>
        <p:spPr>
          <a:xfrm>
            <a:off x="8341567" y="3053592"/>
            <a:ext cx="3286320" cy="1033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dirty="0"/>
              <a:t>1.Añadimos una condición , solo listaremos los que tienen habilitado=1 , por que los que tienen </a:t>
            </a:r>
            <a:r>
              <a:rPr lang="es-PE" sz="1600" dirty="0" err="1"/>
              <a:t>hbabilitado</a:t>
            </a:r>
            <a:r>
              <a:rPr lang="es-PE" sz="1600" dirty="0"/>
              <a:t>=0 son los eliminados.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24159172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EDD49FD6-F799-471F-80EB-95F3D27CC4E2}"/>
              </a:ext>
            </a:extLst>
          </p:cNvPr>
          <p:cNvSpPr/>
          <p:nvPr/>
        </p:nvSpPr>
        <p:spPr>
          <a:xfrm>
            <a:off x="4252739" y="3244334"/>
            <a:ext cx="3686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b="1" dirty="0">
                <a:solidFill>
                  <a:schemeClr val="bg1"/>
                </a:solidFill>
              </a:rPr>
              <a:t>3.11 Usaremos la eliminación Lógica 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D15B4B22-F222-4FEE-9009-AEEAFFA23BA8}"/>
              </a:ext>
            </a:extLst>
          </p:cNvPr>
          <p:cNvSpPr txBox="1">
            <a:spLocks/>
          </p:cNvSpPr>
          <p:nvPr/>
        </p:nvSpPr>
        <p:spPr>
          <a:xfrm>
            <a:off x="0" y="6834"/>
            <a:ext cx="12192000" cy="674203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sz="5400" b="1" dirty="0">
                <a:solidFill>
                  <a:schemeClr val="bg1"/>
                </a:solidFill>
              </a:rPr>
              <a:t>3.11 Usaremos la eliminación Lógica 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DFA844FB-4DDE-44E8-B2A9-9017629F1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120" y="899041"/>
            <a:ext cx="10534650" cy="5429250"/>
          </a:xfrm>
          <a:prstGeom prst="rect">
            <a:avLst/>
          </a:prstGeom>
        </p:spPr>
      </p:pic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FC0990E0-4CF4-47DA-92D2-07A64EAF9AC7}"/>
              </a:ext>
            </a:extLst>
          </p:cNvPr>
          <p:cNvCxnSpPr>
            <a:cxnSpLocks/>
          </p:cNvCxnSpPr>
          <p:nvPr/>
        </p:nvCxnSpPr>
        <p:spPr>
          <a:xfrm flipH="1" flipV="1">
            <a:off x="4665307" y="1679510"/>
            <a:ext cx="3788228" cy="1959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" name="Rectángulo 11">
            <a:extLst>
              <a:ext uri="{FF2B5EF4-FFF2-40B4-BE49-F238E27FC236}">
                <a16:creationId xmlns:a16="http://schemas.microsoft.com/office/drawing/2014/main" id="{2624A6DF-3B9D-40FD-A3B3-DA722F34163D}"/>
              </a:ext>
            </a:extLst>
          </p:cNvPr>
          <p:cNvSpPr/>
          <p:nvPr/>
        </p:nvSpPr>
        <p:spPr>
          <a:xfrm>
            <a:off x="8459560" y="1777481"/>
            <a:ext cx="3286320" cy="6742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dirty="0"/>
              <a:t>1.Ponenos un mensaje de confirmación si es que deseamos realmente eliminar el registro</a:t>
            </a:r>
            <a:endParaRPr lang="es-ES" sz="1600" dirty="0"/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6E32B1E5-F6EB-4C71-BB17-CE0738E8CC45}"/>
              </a:ext>
            </a:extLst>
          </p:cNvPr>
          <p:cNvCxnSpPr>
            <a:cxnSpLocks/>
          </p:cNvCxnSpPr>
          <p:nvPr/>
        </p:nvCxnSpPr>
        <p:spPr>
          <a:xfrm flipH="1" flipV="1">
            <a:off x="5349552" y="2423398"/>
            <a:ext cx="2702766" cy="2462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" name="Rectángulo 14">
            <a:extLst>
              <a:ext uri="{FF2B5EF4-FFF2-40B4-BE49-F238E27FC236}">
                <a16:creationId xmlns:a16="http://schemas.microsoft.com/office/drawing/2014/main" id="{96F30BBF-A96C-4604-A96E-70EC48884C4F}"/>
              </a:ext>
            </a:extLst>
          </p:cNvPr>
          <p:cNvSpPr/>
          <p:nvPr/>
        </p:nvSpPr>
        <p:spPr>
          <a:xfrm>
            <a:off x="8052318" y="2573258"/>
            <a:ext cx="3286320" cy="39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dirty="0"/>
              <a:t>2.Obtenemos el registro</a:t>
            </a:r>
            <a:endParaRPr lang="es-ES" sz="1600" dirty="0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7BDB73D7-80F1-4A32-A86A-B90EE9964BA5}"/>
              </a:ext>
            </a:extLst>
          </p:cNvPr>
          <p:cNvSpPr/>
          <p:nvPr/>
        </p:nvSpPr>
        <p:spPr>
          <a:xfrm>
            <a:off x="5469649" y="3292506"/>
            <a:ext cx="3686522" cy="642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dirty="0"/>
              <a:t>3. Ponemos </a:t>
            </a:r>
            <a:r>
              <a:rPr lang="es-PE" sz="1600" dirty="0" err="1"/>
              <a:t>bhabilitado</a:t>
            </a:r>
            <a:r>
              <a:rPr lang="es-PE" sz="1600" dirty="0"/>
              <a:t>=false , con eso eliminamos el registro </a:t>
            </a:r>
            <a:r>
              <a:rPr lang="es-PE" sz="1600" dirty="0" err="1"/>
              <a:t>logicamente</a:t>
            </a:r>
            <a:endParaRPr lang="es-ES" sz="1600" dirty="0"/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901B45FE-DE1D-4274-93CF-D7CAE3C68E99}"/>
              </a:ext>
            </a:extLst>
          </p:cNvPr>
          <p:cNvCxnSpPr>
            <a:cxnSpLocks/>
          </p:cNvCxnSpPr>
          <p:nvPr/>
        </p:nvCxnSpPr>
        <p:spPr>
          <a:xfrm flipH="1" flipV="1">
            <a:off x="3010680" y="3167425"/>
            <a:ext cx="2458969" cy="2615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BEA3AEA0-C6BB-4CDB-8FE2-02D0AEC90921}"/>
              </a:ext>
            </a:extLst>
          </p:cNvPr>
          <p:cNvCxnSpPr>
            <a:cxnSpLocks/>
          </p:cNvCxnSpPr>
          <p:nvPr/>
        </p:nvCxnSpPr>
        <p:spPr>
          <a:xfrm flipH="1" flipV="1">
            <a:off x="3637032" y="3971764"/>
            <a:ext cx="2661131" cy="2836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2" name="Rectángulo 21">
            <a:extLst>
              <a:ext uri="{FF2B5EF4-FFF2-40B4-BE49-F238E27FC236}">
                <a16:creationId xmlns:a16="http://schemas.microsoft.com/office/drawing/2014/main" id="{B7DF732D-BA26-4120-A887-62CAA4212254}"/>
              </a:ext>
            </a:extLst>
          </p:cNvPr>
          <p:cNvSpPr/>
          <p:nvPr/>
        </p:nvSpPr>
        <p:spPr>
          <a:xfrm>
            <a:off x="6298163" y="4125901"/>
            <a:ext cx="3686522" cy="347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dirty="0"/>
              <a:t>4. Aceptamos los cambios</a:t>
            </a:r>
            <a:endParaRPr lang="es-ES" sz="1600" dirty="0"/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1B465548-38BB-4666-A7EF-152FF549F140}"/>
              </a:ext>
            </a:extLst>
          </p:cNvPr>
          <p:cNvCxnSpPr>
            <a:cxnSpLocks/>
          </p:cNvCxnSpPr>
          <p:nvPr/>
        </p:nvCxnSpPr>
        <p:spPr>
          <a:xfrm flipH="1" flipV="1">
            <a:off x="2640948" y="4181758"/>
            <a:ext cx="3657215" cy="5550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5" name="Rectángulo 24">
            <a:extLst>
              <a:ext uri="{FF2B5EF4-FFF2-40B4-BE49-F238E27FC236}">
                <a16:creationId xmlns:a16="http://schemas.microsoft.com/office/drawing/2014/main" id="{681F4F69-0244-4DD7-A817-301521D2DB7B}"/>
              </a:ext>
            </a:extLst>
          </p:cNvPr>
          <p:cNvSpPr/>
          <p:nvPr/>
        </p:nvSpPr>
        <p:spPr>
          <a:xfrm>
            <a:off x="6298163" y="4683432"/>
            <a:ext cx="3686522" cy="347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dirty="0"/>
              <a:t>5. </a:t>
            </a:r>
            <a:r>
              <a:rPr lang="es-PE" sz="1600" dirty="0" err="1"/>
              <a:t>Refrezcamos</a:t>
            </a:r>
            <a:r>
              <a:rPr lang="es-PE" sz="1600" dirty="0"/>
              <a:t> la información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31721196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773805-D255-4ED9-AD37-20C4BCFDE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495D577D-B982-428A-B6E4-B1C46955F5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2705" y="681037"/>
            <a:ext cx="9964676" cy="5953028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14A684D1-E516-4DFE-ADDA-896EA979846F}"/>
              </a:ext>
            </a:extLst>
          </p:cNvPr>
          <p:cNvSpPr txBox="1">
            <a:spLocks/>
          </p:cNvSpPr>
          <p:nvPr/>
        </p:nvSpPr>
        <p:spPr>
          <a:xfrm>
            <a:off x="0" y="6834"/>
            <a:ext cx="12192000" cy="674203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sz="5400" b="1" dirty="0">
                <a:solidFill>
                  <a:schemeClr val="bg1"/>
                </a:solidFill>
              </a:rPr>
              <a:t>3.12 Últimas validaciones al registrar</a:t>
            </a: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1522847D-CD5C-4C84-A0CF-064B1A25E072}"/>
              </a:ext>
            </a:extLst>
          </p:cNvPr>
          <p:cNvCxnSpPr>
            <a:cxnSpLocks/>
          </p:cNvCxnSpPr>
          <p:nvPr/>
        </p:nvCxnSpPr>
        <p:spPr>
          <a:xfrm flipH="1" flipV="1">
            <a:off x="2640563" y="2364891"/>
            <a:ext cx="4786003" cy="8641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" name="Rectángulo 6">
            <a:extLst>
              <a:ext uri="{FF2B5EF4-FFF2-40B4-BE49-F238E27FC236}">
                <a16:creationId xmlns:a16="http://schemas.microsoft.com/office/drawing/2014/main" id="{DB8EA3C2-D7AF-47D4-9D62-003DA79CA468}"/>
              </a:ext>
            </a:extLst>
          </p:cNvPr>
          <p:cNvSpPr/>
          <p:nvPr/>
        </p:nvSpPr>
        <p:spPr>
          <a:xfrm>
            <a:off x="6698006" y="3223818"/>
            <a:ext cx="3686522" cy="642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dirty="0"/>
              <a:t>1. Validamos si es que ya existe en la base de datos ese ID</a:t>
            </a:r>
            <a:endParaRPr lang="es-ES" sz="1600" dirty="0"/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31B0FBA1-AD87-4F11-B997-B29EE25A91B3}"/>
              </a:ext>
            </a:extLst>
          </p:cNvPr>
          <p:cNvCxnSpPr>
            <a:cxnSpLocks/>
          </p:cNvCxnSpPr>
          <p:nvPr/>
        </p:nvCxnSpPr>
        <p:spPr>
          <a:xfrm flipH="1" flipV="1">
            <a:off x="3834882" y="3628935"/>
            <a:ext cx="4285260" cy="8367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" name="Rectángulo 8">
            <a:extLst>
              <a:ext uri="{FF2B5EF4-FFF2-40B4-BE49-F238E27FC236}">
                <a16:creationId xmlns:a16="http://schemas.microsoft.com/office/drawing/2014/main" id="{1D97CF7B-893B-425C-B220-458003CD7B92}"/>
              </a:ext>
            </a:extLst>
          </p:cNvPr>
          <p:cNvSpPr/>
          <p:nvPr/>
        </p:nvSpPr>
        <p:spPr>
          <a:xfrm>
            <a:off x="6640090" y="4441036"/>
            <a:ext cx="3686522" cy="642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dirty="0"/>
              <a:t>2. Validamos si es que  existe en la base de datos ese Nombre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32313869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C657BB9-0040-4B30-ACEE-AE5274077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431" y="878889"/>
            <a:ext cx="11167369" cy="52980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PE" sz="1800" dirty="0"/>
              <a:t>Realizar un mantenimiento de la tabla (</a:t>
            </a:r>
            <a:r>
              <a:rPr lang="es-PE" sz="1800" dirty="0" err="1"/>
              <a:t>employees</a:t>
            </a:r>
            <a:r>
              <a:rPr lang="es-PE" sz="1800" dirty="0"/>
              <a:t>) , se debe de listar en el </a:t>
            </a:r>
            <a:r>
              <a:rPr lang="es-PE" sz="1800" dirty="0" err="1"/>
              <a:t>datagridview</a:t>
            </a:r>
            <a:r>
              <a:rPr lang="es-PE" sz="1800" dirty="0"/>
              <a:t> , el código del empleado , el primer nombre , su segundo nombre , el titulo , la fecha de nacimiento , su dirección. Y se deben de registrar y actualizar los mismo campos. Buscar por nombre en el mantenimiento.</a:t>
            </a:r>
            <a:endParaRPr lang="es-ES" sz="1800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FB658205-E156-4C7A-85E4-A2D00E346CBF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92000" cy="674203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sz="5400" b="1" dirty="0">
                <a:solidFill>
                  <a:schemeClr val="bg1"/>
                </a:solidFill>
              </a:rPr>
              <a:t>4 Ejercicio Mantenimiento de un empleado</a:t>
            </a:r>
            <a:endParaRPr lang="es-ES" b="1" dirty="0">
              <a:solidFill>
                <a:schemeClr val="bg1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B3CECF0-E90A-4864-B2D6-7607D9087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245" y="1874813"/>
            <a:ext cx="6486525" cy="458152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B1CA19B-7B59-40F8-ABF9-CB65F95757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3075" y="5694578"/>
            <a:ext cx="2438400" cy="20955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F1E736B0-9B31-4915-928D-33FDB4D32A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2125" y="6208688"/>
            <a:ext cx="2809875" cy="24765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BE47807E-93A7-4161-BDFC-B8152E7988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04833" y="1397343"/>
            <a:ext cx="2902537" cy="1159272"/>
          </a:xfrm>
          <a:prstGeom prst="rect">
            <a:avLst/>
          </a:prstGeom>
        </p:spPr>
      </p:pic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414E8333-2D58-4302-8B24-46811A248C59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7416087" y="5780593"/>
            <a:ext cx="1966038" cy="5519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184FA150-822E-48C8-97E7-D12A38302747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7416087" y="5582185"/>
            <a:ext cx="1946988" cy="2171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3347DF74-F3BD-4137-8B18-D4BE18E47608}"/>
              </a:ext>
            </a:extLst>
          </p:cNvPr>
          <p:cNvCxnSpPr>
            <a:cxnSpLocks/>
          </p:cNvCxnSpPr>
          <p:nvPr/>
        </p:nvCxnSpPr>
        <p:spPr>
          <a:xfrm flipH="1">
            <a:off x="8476770" y="2051202"/>
            <a:ext cx="695222" cy="5988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17" name="Imagen 16">
            <a:extLst>
              <a:ext uri="{FF2B5EF4-FFF2-40B4-BE49-F238E27FC236}">
                <a16:creationId xmlns:a16="http://schemas.microsoft.com/office/drawing/2014/main" id="{F1D58BC2-FDBE-4C95-8767-2FE19C97EF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14719" y="2893692"/>
            <a:ext cx="2990850" cy="1028700"/>
          </a:xfrm>
          <a:prstGeom prst="rect">
            <a:avLst/>
          </a:prstGeom>
        </p:spPr>
      </p:pic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BD4895E0-62E6-4B91-AB10-D450C0E7621E}"/>
              </a:ext>
            </a:extLst>
          </p:cNvPr>
          <p:cNvCxnSpPr>
            <a:cxnSpLocks/>
          </p:cNvCxnSpPr>
          <p:nvPr/>
        </p:nvCxnSpPr>
        <p:spPr>
          <a:xfrm flipH="1">
            <a:off x="7847045" y="3142166"/>
            <a:ext cx="1226788" cy="8662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20" name="Imagen 19">
            <a:extLst>
              <a:ext uri="{FF2B5EF4-FFF2-40B4-BE49-F238E27FC236}">
                <a16:creationId xmlns:a16="http://schemas.microsoft.com/office/drawing/2014/main" id="{7438E1BB-148E-49CE-BF9C-FC49F435D4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19919" y="2174006"/>
            <a:ext cx="2514600" cy="590550"/>
          </a:xfrm>
          <a:prstGeom prst="rect">
            <a:avLst/>
          </a:prstGeom>
        </p:spPr>
      </p:pic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41D717F3-1C2E-4D17-AD5B-E0756DC206F3}"/>
              </a:ext>
            </a:extLst>
          </p:cNvPr>
          <p:cNvCxnSpPr>
            <a:cxnSpLocks/>
          </p:cNvCxnSpPr>
          <p:nvPr/>
        </p:nvCxnSpPr>
        <p:spPr>
          <a:xfrm flipH="1">
            <a:off x="4538286" y="2276669"/>
            <a:ext cx="881633" cy="1904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79391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C8298D38-B5A8-4E5A-84AF-30B518AA8B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6305" y="880856"/>
            <a:ext cx="3233551" cy="170186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022C4AC4-545F-47A6-B27C-718997E849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455" y="674203"/>
            <a:ext cx="2773846" cy="2754797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8891EF29-38CB-442E-A8F0-9B8504E3EB71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92000" cy="674203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sz="5400" b="1" dirty="0">
                <a:solidFill>
                  <a:schemeClr val="bg1"/>
                </a:solidFill>
              </a:rPr>
              <a:t>4 Adaptando para eliminación </a:t>
            </a:r>
            <a:r>
              <a:rPr lang="es-PE" sz="5400" b="1" dirty="0" err="1">
                <a:solidFill>
                  <a:schemeClr val="bg1"/>
                </a:solidFill>
              </a:rPr>
              <a:t>logica</a:t>
            </a:r>
            <a:endParaRPr lang="es-ES" b="1" dirty="0">
              <a:solidFill>
                <a:schemeClr val="bg1"/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6235AD7-9203-4507-AFA0-1C7D2C49B4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4310" y="1327701"/>
            <a:ext cx="2876550" cy="14478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112EB9A2-0934-4B4A-8D9E-B720E67515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352" y="4275275"/>
            <a:ext cx="2599458" cy="191349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BFCC88B9-4772-4AA9-9243-BC18557180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77785" y="3514766"/>
            <a:ext cx="3447015" cy="3343234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35B5199F-3493-4AEB-8AB0-A2ADD9D91E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49077" y="3191082"/>
            <a:ext cx="3447015" cy="3433884"/>
          </a:xfrm>
          <a:prstGeom prst="rect">
            <a:avLst/>
          </a:prstGeom>
        </p:spPr>
      </p:pic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813C19F0-73E4-4670-B479-14BFF0F72AD2}"/>
              </a:ext>
            </a:extLst>
          </p:cNvPr>
          <p:cNvCxnSpPr>
            <a:cxnSpLocks/>
          </p:cNvCxnSpPr>
          <p:nvPr/>
        </p:nvCxnSpPr>
        <p:spPr>
          <a:xfrm flipH="1" flipV="1">
            <a:off x="9712275" y="3458032"/>
            <a:ext cx="783447" cy="5880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3" name="Rectángulo 12">
            <a:extLst>
              <a:ext uri="{FF2B5EF4-FFF2-40B4-BE49-F238E27FC236}">
                <a16:creationId xmlns:a16="http://schemas.microsoft.com/office/drawing/2014/main" id="{0A5C28BC-080E-43A2-9DC7-0F1241BCDABB}"/>
              </a:ext>
            </a:extLst>
          </p:cNvPr>
          <p:cNvSpPr/>
          <p:nvPr/>
        </p:nvSpPr>
        <p:spPr>
          <a:xfrm>
            <a:off x="10057614" y="4046072"/>
            <a:ext cx="183847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Jalamos otra vez para </a:t>
            </a:r>
            <a:r>
              <a:rPr lang="es-PE" dirty="0" err="1"/>
              <a:t>refrezcar</a:t>
            </a:r>
            <a:endParaRPr lang="es-ES" dirty="0"/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FA82D06B-69BB-449E-B690-A1F7B510CE24}"/>
              </a:ext>
            </a:extLst>
          </p:cNvPr>
          <p:cNvCxnSpPr>
            <a:cxnSpLocks/>
          </p:cNvCxnSpPr>
          <p:nvPr/>
        </p:nvCxnSpPr>
        <p:spPr>
          <a:xfrm flipH="1" flipV="1">
            <a:off x="6391378" y="5030892"/>
            <a:ext cx="783447" cy="5880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6" name="Rectángulo 15">
            <a:extLst>
              <a:ext uri="{FF2B5EF4-FFF2-40B4-BE49-F238E27FC236}">
                <a16:creationId xmlns:a16="http://schemas.microsoft.com/office/drawing/2014/main" id="{A6744C7C-D868-4807-BC28-5E6055B12E27}"/>
              </a:ext>
            </a:extLst>
          </p:cNvPr>
          <p:cNvSpPr/>
          <p:nvPr/>
        </p:nvSpPr>
        <p:spPr>
          <a:xfrm>
            <a:off x="6348461" y="5726597"/>
            <a:ext cx="183847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err="1"/>
              <a:t>Elminamos</a:t>
            </a:r>
            <a:r>
              <a:rPr lang="es-PE" dirty="0"/>
              <a:t> y lo volvemos a poner</a:t>
            </a:r>
            <a:endParaRPr lang="es-ES" dirty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2D8E20E1-5FBA-4455-BA10-7FD38CE6917A}"/>
              </a:ext>
            </a:extLst>
          </p:cNvPr>
          <p:cNvSpPr/>
          <p:nvPr/>
        </p:nvSpPr>
        <p:spPr>
          <a:xfrm>
            <a:off x="137081" y="3191082"/>
            <a:ext cx="183847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err="1"/>
              <a:t>Habrimos</a:t>
            </a:r>
            <a:r>
              <a:rPr lang="es-PE" dirty="0"/>
              <a:t> otra vez el archivo</a:t>
            </a:r>
            <a:endParaRPr lang="es-ES" dirty="0"/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12BDC20A-1161-4B38-9150-C1D4B5CADD75}"/>
              </a:ext>
            </a:extLst>
          </p:cNvPr>
          <p:cNvCxnSpPr>
            <a:cxnSpLocks/>
          </p:cNvCxnSpPr>
          <p:nvPr/>
        </p:nvCxnSpPr>
        <p:spPr>
          <a:xfrm>
            <a:off x="353032" y="4102806"/>
            <a:ext cx="839664" cy="18474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31020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CBC7C584-B9EB-4F68-A0AE-1E5E3B5365B1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92000" cy="674203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sz="5400" b="1" dirty="0">
                <a:solidFill>
                  <a:schemeClr val="bg1"/>
                </a:solidFill>
              </a:rPr>
              <a:t>4 Ejercicio Mantenimiento de un empleado</a:t>
            </a:r>
            <a:endParaRPr lang="es-ES" b="1" dirty="0">
              <a:solidFill>
                <a:schemeClr val="bg1"/>
              </a:solidFill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67FF7ECE-C9F7-4F97-81D8-AF87BA0F8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7965" y="1590635"/>
            <a:ext cx="4905375" cy="120015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B94F38C6-404A-4B37-AC27-0134B55252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7965" y="3003015"/>
            <a:ext cx="1457325" cy="495300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4798EBCD-81B8-45DA-B7A5-400DF27084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7965" y="783083"/>
            <a:ext cx="3162300" cy="666750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1FF16799-B019-493B-9772-F7681A5F18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248" y="931919"/>
            <a:ext cx="5667439" cy="4779768"/>
          </a:xfrm>
          <a:prstGeom prst="rect">
            <a:avLst/>
          </a:prstGeom>
        </p:spPr>
      </p:pic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55E56E3F-1EF8-4E94-8FE2-89882982FEE5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3818855" y="1116458"/>
            <a:ext cx="3589110" cy="6410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70164196-2F7A-4C64-AE4E-70D9FD936FA7}"/>
              </a:ext>
            </a:extLst>
          </p:cNvPr>
          <p:cNvCxnSpPr>
            <a:cxnSpLocks/>
          </p:cNvCxnSpPr>
          <p:nvPr/>
        </p:nvCxnSpPr>
        <p:spPr>
          <a:xfrm flipH="1">
            <a:off x="5377772" y="1716913"/>
            <a:ext cx="2030193" cy="16962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EBC21EB9-9D31-45C6-A606-F77BAAF428F1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5435581" y="3250665"/>
            <a:ext cx="1972384" cy="7744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4" name="Imagen 23">
            <a:extLst>
              <a:ext uri="{FF2B5EF4-FFF2-40B4-BE49-F238E27FC236}">
                <a16:creationId xmlns:a16="http://schemas.microsoft.com/office/drawing/2014/main" id="{C6ABD0FB-E1F5-4490-9BB9-6BB44A8D99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17972" y="5564404"/>
            <a:ext cx="3190875" cy="1266825"/>
          </a:xfrm>
          <a:prstGeom prst="rect">
            <a:avLst/>
          </a:prstGeom>
        </p:spPr>
      </p:pic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9CF773D6-7718-4845-9FC5-69CC24BF540B}"/>
              </a:ext>
            </a:extLst>
          </p:cNvPr>
          <p:cNvCxnSpPr>
            <a:cxnSpLocks/>
          </p:cNvCxnSpPr>
          <p:nvPr/>
        </p:nvCxnSpPr>
        <p:spPr>
          <a:xfrm flipH="1" flipV="1">
            <a:off x="3136329" y="5347013"/>
            <a:ext cx="881643" cy="6762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7" name="Imagen 26">
            <a:extLst>
              <a:ext uri="{FF2B5EF4-FFF2-40B4-BE49-F238E27FC236}">
                <a16:creationId xmlns:a16="http://schemas.microsoft.com/office/drawing/2014/main" id="{4D7A648D-AD35-41DD-B79D-39B3CD8D97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26977" y="3707217"/>
            <a:ext cx="3476625" cy="1162050"/>
          </a:xfrm>
          <a:prstGeom prst="rect">
            <a:avLst/>
          </a:prstGeom>
        </p:spPr>
      </p:pic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DB15770B-FF1F-40AB-99D2-4369D6FFD0F9}"/>
              </a:ext>
            </a:extLst>
          </p:cNvPr>
          <p:cNvCxnSpPr>
            <a:cxnSpLocks/>
            <a:stCxn id="27" idx="1"/>
          </p:cNvCxnSpPr>
          <p:nvPr/>
        </p:nvCxnSpPr>
        <p:spPr>
          <a:xfrm flipH="1">
            <a:off x="4617405" y="4288242"/>
            <a:ext cx="2509572" cy="7899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5" name="Imagen 34">
            <a:extLst>
              <a:ext uri="{FF2B5EF4-FFF2-40B4-BE49-F238E27FC236}">
                <a16:creationId xmlns:a16="http://schemas.microsoft.com/office/drawing/2014/main" id="{0F61CF2B-F4DE-40C8-A1AA-732B79BC4E1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9684" y="5724525"/>
            <a:ext cx="2914650" cy="1133475"/>
          </a:xfrm>
          <a:prstGeom prst="rect">
            <a:avLst/>
          </a:prstGeom>
        </p:spPr>
      </p:pic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FD5962E8-F718-4D30-9DB8-F3630BFED37F}"/>
              </a:ext>
            </a:extLst>
          </p:cNvPr>
          <p:cNvCxnSpPr>
            <a:cxnSpLocks/>
          </p:cNvCxnSpPr>
          <p:nvPr/>
        </p:nvCxnSpPr>
        <p:spPr>
          <a:xfrm flipV="1">
            <a:off x="1632682" y="5193112"/>
            <a:ext cx="561357" cy="5398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9" name="Imagen 38">
            <a:extLst>
              <a:ext uri="{FF2B5EF4-FFF2-40B4-BE49-F238E27FC236}">
                <a16:creationId xmlns:a16="http://schemas.microsoft.com/office/drawing/2014/main" id="{3CFFD12E-B0C7-41E7-8BB6-9626E67F8EF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22096" y="5162779"/>
            <a:ext cx="2590800" cy="1638300"/>
          </a:xfrm>
          <a:prstGeom prst="rect">
            <a:avLst/>
          </a:prstGeom>
        </p:spPr>
      </p:pic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EC675C54-B8EE-47A6-8660-A3DC3ACB3551}"/>
              </a:ext>
            </a:extLst>
          </p:cNvPr>
          <p:cNvCxnSpPr>
            <a:cxnSpLocks/>
          </p:cNvCxnSpPr>
          <p:nvPr/>
        </p:nvCxnSpPr>
        <p:spPr>
          <a:xfrm flipH="1" flipV="1">
            <a:off x="4671743" y="5256739"/>
            <a:ext cx="3061620" cy="1644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56869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D34203CB-EE27-4163-AB21-9F4D0E6DA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487" y="1457325"/>
            <a:ext cx="10487025" cy="3943350"/>
          </a:xfrm>
          <a:prstGeom prst="rect">
            <a:avLst/>
          </a:prstGeo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014FF6AF-3FEF-4B40-AB58-BB188947A8F5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92000" cy="674203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sz="5400" b="1" dirty="0">
                <a:solidFill>
                  <a:schemeClr val="bg1"/>
                </a:solidFill>
              </a:rPr>
              <a:t>4 Listado y Filtrado en la Pantalla principal</a:t>
            </a:r>
            <a:endParaRPr lang="es-ES" b="1" dirty="0">
              <a:solidFill>
                <a:schemeClr val="bg1"/>
              </a:solidFill>
            </a:endParaRP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8532974D-3E49-4806-BE88-800C44530389}"/>
              </a:ext>
            </a:extLst>
          </p:cNvPr>
          <p:cNvCxnSpPr>
            <a:cxnSpLocks/>
          </p:cNvCxnSpPr>
          <p:nvPr/>
        </p:nvCxnSpPr>
        <p:spPr>
          <a:xfrm flipH="1">
            <a:off x="5924914" y="1606788"/>
            <a:ext cx="3589110" cy="6410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Rectángulo 11">
            <a:extLst>
              <a:ext uri="{FF2B5EF4-FFF2-40B4-BE49-F238E27FC236}">
                <a16:creationId xmlns:a16="http://schemas.microsoft.com/office/drawing/2014/main" id="{6EF4CBC7-F9F4-43DE-AA59-3B8BB8FA644A}"/>
              </a:ext>
            </a:extLst>
          </p:cNvPr>
          <p:cNvSpPr/>
          <p:nvPr/>
        </p:nvSpPr>
        <p:spPr>
          <a:xfrm>
            <a:off x="9514024" y="1333428"/>
            <a:ext cx="2080592" cy="6742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1.Solo que muestre los </a:t>
            </a:r>
            <a:r>
              <a:rPr lang="es-PE" dirty="0" err="1"/>
              <a:t>bhabilitado</a:t>
            </a:r>
            <a:r>
              <a:rPr lang="es-PE" dirty="0"/>
              <a:t>=1</a:t>
            </a:r>
            <a:endParaRPr lang="es-ES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1F8ECB44-6D32-45A4-B96D-2189A82CFFC0}"/>
              </a:ext>
            </a:extLst>
          </p:cNvPr>
          <p:cNvSpPr/>
          <p:nvPr/>
        </p:nvSpPr>
        <p:spPr>
          <a:xfrm>
            <a:off x="8897797" y="3029949"/>
            <a:ext cx="2080592" cy="6742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2.Aquí obtenemos los campos</a:t>
            </a:r>
            <a:endParaRPr lang="es-ES" dirty="0"/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C2641500-B631-4C7C-B3CB-D9BFABE91A0F}"/>
              </a:ext>
            </a:extLst>
          </p:cNvPr>
          <p:cNvCxnSpPr>
            <a:cxnSpLocks/>
          </p:cNvCxnSpPr>
          <p:nvPr/>
        </p:nvCxnSpPr>
        <p:spPr>
          <a:xfrm flipH="1" flipV="1">
            <a:off x="6052466" y="2678344"/>
            <a:ext cx="2845331" cy="5851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C2FA10EA-071E-4418-A962-B6700ADD89F2}"/>
              </a:ext>
            </a:extLst>
          </p:cNvPr>
          <p:cNvCxnSpPr>
            <a:cxnSpLocks/>
          </p:cNvCxnSpPr>
          <p:nvPr/>
        </p:nvCxnSpPr>
        <p:spPr>
          <a:xfrm flipH="1" flipV="1">
            <a:off x="4270050" y="4381248"/>
            <a:ext cx="3205081" cy="1377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Rectángulo 15">
            <a:extLst>
              <a:ext uri="{FF2B5EF4-FFF2-40B4-BE49-F238E27FC236}">
                <a16:creationId xmlns:a16="http://schemas.microsoft.com/office/drawing/2014/main" id="{EFB9C6B2-FABC-4939-8802-B85BE740AF86}"/>
              </a:ext>
            </a:extLst>
          </p:cNvPr>
          <p:cNvSpPr/>
          <p:nvPr/>
        </p:nvSpPr>
        <p:spPr>
          <a:xfrm>
            <a:off x="7475130" y="4186948"/>
            <a:ext cx="3417563" cy="3885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3.Aquí realizamos el filtro sensitivo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131984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1B25BB13-702B-42F3-B0EE-147087E27631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92000" cy="674203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sz="5400" b="1" dirty="0">
                <a:solidFill>
                  <a:schemeClr val="bg1"/>
                </a:solidFill>
              </a:rPr>
              <a:t>4 Listado y Filtrado en la Pantalla principal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3EF3A1C-1622-41C1-8B64-14F38BB9B75C}"/>
              </a:ext>
            </a:extLst>
          </p:cNvPr>
          <p:cNvSpPr/>
          <p:nvPr/>
        </p:nvSpPr>
        <p:spPr>
          <a:xfrm>
            <a:off x="8379166" y="1389922"/>
            <a:ext cx="2919078" cy="832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1.Creamos una propiedad que es “acción” en el formulario “</a:t>
            </a:r>
            <a:r>
              <a:rPr lang="es-PE" dirty="0" err="1"/>
              <a:t>popup</a:t>
            </a:r>
            <a:r>
              <a:rPr lang="es-PE" dirty="0"/>
              <a:t>”</a:t>
            </a:r>
            <a:endParaRPr lang="es-ES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E2BDDE77-3151-414A-BC35-0AF60ECD6B55}"/>
              </a:ext>
            </a:extLst>
          </p:cNvPr>
          <p:cNvSpPr/>
          <p:nvPr/>
        </p:nvSpPr>
        <p:spPr>
          <a:xfrm>
            <a:off x="8557305" y="3623111"/>
            <a:ext cx="3382904" cy="994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3.Cuando damos </a:t>
            </a:r>
            <a:r>
              <a:rPr lang="es-PE" dirty="0" err="1"/>
              <a:t>click</a:t>
            </a:r>
            <a:r>
              <a:rPr lang="es-PE" dirty="0"/>
              <a:t> en el botón “Nuevo” , le asignamos un valor a la acción y ese es “Nuevo” </a:t>
            </a:r>
            <a:endParaRPr lang="es-ES" dirty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8846B5DD-B16F-4558-8A19-CA118E7AB7AB}"/>
              </a:ext>
            </a:extLst>
          </p:cNvPr>
          <p:cNvSpPr/>
          <p:nvPr/>
        </p:nvSpPr>
        <p:spPr>
          <a:xfrm>
            <a:off x="8798408" y="5366361"/>
            <a:ext cx="3141801" cy="11388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4.Cuando damos </a:t>
            </a:r>
            <a:r>
              <a:rPr lang="es-PE" dirty="0" err="1"/>
              <a:t>click</a:t>
            </a:r>
            <a:r>
              <a:rPr lang="es-PE" dirty="0"/>
              <a:t> en el botón “Editar” , le asignamos un valor a la acción y ese es “Editar” </a:t>
            </a:r>
            <a:endParaRPr lang="es-ES" dirty="0"/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EB5B5D79-E631-4ACF-8C48-682D49D02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967" y="892924"/>
            <a:ext cx="6610350" cy="2438400"/>
          </a:xfrm>
          <a:prstGeom prst="rect">
            <a:avLst/>
          </a:prstGeom>
        </p:spPr>
      </p:pic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AC8A0889-F6E1-458C-B43D-C51A08164E82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4704524" y="1806309"/>
            <a:ext cx="3674642" cy="1644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7EC5EC10-9BC5-4B3F-8E6C-46E377E0AADF}"/>
              </a:ext>
            </a:extLst>
          </p:cNvPr>
          <p:cNvCxnSpPr>
            <a:cxnSpLocks/>
          </p:cNvCxnSpPr>
          <p:nvPr/>
        </p:nvCxnSpPr>
        <p:spPr>
          <a:xfrm flipH="1" flipV="1">
            <a:off x="4704524" y="2222696"/>
            <a:ext cx="3748979" cy="6669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Rectángulo 20">
            <a:extLst>
              <a:ext uri="{FF2B5EF4-FFF2-40B4-BE49-F238E27FC236}">
                <a16:creationId xmlns:a16="http://schemas.microsoft.com/office/drawing/2014/main" id="{0E12FD08-0D3C-40FB-8747-F0C556FE2373}"/>
              </a:ext>
            </a:extLst>
          </p:cNvPr>
          <p:cNvSpPr/>
          <p:nvPr/>
        </p:nvSpPr>
        <p:spPr>
          <a:xfrm>
            <a:off x="8453503" y="2407872"/>
            <a:ext cx="2919078" cy="982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2.Ponemos una propiedad </a:t>
            </a:r>
            <a:r>
              <a:rPr lang="es-PE" dirty="0" err="1"/>
              <a:t>idEmpleado</a:t>
            </a:r>
            <a:r>
              <a:rPr lang="es-PE" dirty="0"/>
              <a:t> , que se pasara cuando demos </a:t>
            </a:r>
            <a:r>
              <a:rPr lang="es-PE" dirty="0" err="1"/>
              <a:t>click</a:t>
            </a:r>
            <a:r>
              <a:rPr lang="es-PE" dirty="0"/>
              <a:t> en “Editar”</a:t>
            </a:r>
            <a:endParaRPr lang="es-ES" dirty="0"/>
          </a:p>
        </p:txBody>
      </p:sp>
      <p:pic>
        <p:nvPicPr>
          <p:cNvPr id="26" name="Imagen 25">
            <a:extLst>
              <a:ext uri="{FF2B5EF4-FFF2-40B4-BE49-F238E27FC236}">
                <a16:creationId xmlns:a16="http://schemas.microsoft.com/office/drawing/2014/main" id="{191478FE-DF7D-43AA-93AB-04B36D061F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855" y="3452606"/>
            <a:ext cx="7633648" cy="3185135"/>
          </a:xfrm>
          <a:prstGeom prst="rect">
            <a:avLst/>
          </a:prstGeom>
        </p:spPr>
      </p:pic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ED80B285-FD9F-44E0-AFC7-C2112256D96F}"/>
              </a:ext>
            </a:extLst>
          </p:cNvPr>
          <p:cNvCxnSpPr>
            <a:cxnSpLocks/>
          </p:cNvCxnSpPr>
          <p:nvPr/>
        </p:nvCxnSpPr>
        <p:spPr>
          <a:xfrm flipH="1" flipV="1">
            <a:off x="4746772" y="4244709"/>
            <a:ext cx="4055700" cy="64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0362066F-AA70-41D9-9F6B-90C3A03F5C53}"/>
              </a:ext>
            </a:extLst>
          </p:cNvPr>
          <p:cNvCxnSpPr>
            <a:cxnSpLocks/>
          </p:cNvCxnSpPr>
          <p:nvPr/>
        </p:nvCxnSpPr>
        <p:spPr>
          <a:xfrm flipH="1">
            <a:off x="4746772" y="5668024"/>
            <a:ext cx="4051636" cy="1504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20383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2BACAF3B-B396-4E73-A6C3-5115419EBEF1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92000" cy="674203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sz="5400" b="1" dirty="0">
                <a:solidFill>
                  <a:schemeClr val="bg1"/>
                </a:solidFill>
              </a:rPr>
              <a:t>4 Recuperar información en </a:t>
            </a:r>
            <a:r>
              <a:rPr lang="es-PE" sz="5400" b="1" dirty="0" err="1">
                <a:solidFill>
                  <a:schemeClr val="bg1"/>
                </a:solidFill>
              </a:rPr>
              <a:t>popup</a:t>
            </a:r>
            <a:endParaRPr lang="es-ES" b="1" dirty="0">
              <a:solidFill>
                <a:schemeClr val="bg1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24FFAC6-264F-48BB-B5B6-EA8D450DA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778" y="669235"/>
            <a:ext cx="7508923" cy="6188765"/>
          </a:xfrm>
          <a:prstGeom prst="rect">
            <a:avLst/>
          </a:prstGeom>
        </p:spPr>
      </p:pic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32629AE5-1F26-4217-B064-E9B5FD06D8FF}"/>
              </a:ext>
            </a:extLst>
          </p:cNvPr>
          <p:cNvCxnSpPr>
            <a:cxnSpLocks/>
          </p:cNvCxnSpPr>
          <p:nvPr/>
        </p:nvCxnSpPr>
        <p:spPr>
          <a:xfrm flipH="1">
            <a:off x="6549068" y="2994991"/>
            <a:ext cx="3125019" cy="10376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Rectángulo 7">
            <a:extLst>
              <a:ext uri="{FF2B5EF4-FFF2-40B4-BE49-F238E27FC236}">
                <a16:creationId xmlns:a16="http://schemas.microsoft.com/office/drawing/2014/main" id="{3621CCDF-825A-4C6E-9171-558C82A68556}"/>
              </a:ext>
            </a:extLst>
          </p:cNvPr>
          <p:cNvSpPr/>
          <p:nvPr/>
        </p:nvSpPr>
        <p:spPr>
          <a:xfrm>
            <a:off x="8692701" y="2451651"/>
            <a:ext cx="2919078" cy="543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1.Obtenemos el registro</a:t>
            </a:r>
            <a:endParaRPr lang="es-ES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C2834C47-6650-4FB3-81F0-EA597F093508}"/>
              </a:ext>
            </a:extLst>
          </p:cNvPr>
          <p:cNvSpPr/>
          <p:nvPr/>
        </p:nvSpPr>
        <p:spPr>
          <a:xfrm>
            <a:off x="8692701" y="5315778"/>
            <a:ext cx="2919078" cy="543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2.Asignamos los valores a la caja de texto</a:t>
            </a:r>
            <a:endParaRPr lang="es-ES" dirty="0"/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C417AAEF-38E4-4DA5-A84B-90AC06EB4AF5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6030585" y="5587448"/>
            <a:ext cx="266211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6438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C86D4C-FF64-46C3-9470-7EC35961F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431" y="843379"/>
            <a:ext cx="11167369" cy="105644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s-PE" dirty="0"/>
              <a:t>Se tiene la lista de </a:t>
            </a:r>
            <a:r>
              <a:rPr lang="es-PE" dirty="0" err="1"/>
              <a:t>territories</a:t>
            </a:r>
            <a:r>
              <a:rPr lang="es-PE" dirty="0"/>
              <a:t> , agregar un botón que diga eliminar y me muestre una alerta indicando si es que se desea eliminar un ítem de la base de datos , en el caso que sea si , que se elimine . En el caso que sea no , que no se haga ningún cambio.</a:t>
            </a: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5F7DAEB0-1073-4F7F-8C34-6154CFC802BE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92000" cy="674203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b">
            <a:normAutofit fontScale="8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sz="5400" b="1" dirty="0">
                <a:solidFill>
                  <a:schemeClr val="bg1"/>
                </a:solidFill>
              </a:rPr>
              <a:t>1.Ejercicio </a:t>
            </a:r>
            <a:r>
              <a:rPr lang="es-PE" sz="5400" b="1" dirty="0" err="1">
                <a:solidFill>
                  <a:schemeClr val="bg1"/>
                </a:solidFill>
              </a:rPr>
              <a:t>eliminacion</a:t>
            </a:r>
            <a:r>
              <a:rPr lang="es-PE" sz="5400" b="1" dirty="0">
                <a:solidFill>
                  <a:schemeClr val="bg1"/>
                </a:solidFill>
              </a:rPr>
              <a:t> Física a una base de Datos</a:t>
            </a:r>
            <a:endParaRPr lang="es-ES" b="1" dirty="0">
              <a:solidFill>
                <a:schemeClr val="bg1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63005B0-B18A-4072-8A8C-82989A7DC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904" y="2068997"/>
            <a:ext cx="5410200" cy="4219575"/>
          </a:xfrm>
          <a:prstGeom prst="rect">
            <a:avLst/>
          </a:prstGeom>
        </p:spPr>
      </p:pic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5F6533AB-FC2D-4AE7-B150-B2649F14BBEB}"/>
              </a:ext>
            </a:extLst>
          </p:cNvPr>
          <p:cNvCxnSpPr>
            <a:cxnSpLocks/>
          </p:cNvCxnSpPr>
          <p:nvPr/>
        </p:nvCxnSpPr>
        <p:spPr>
          <a:xfrm flipH="1">
            <a:off x="7153639" y="3701989"/>
            <a:ext cx="1466900" cy="1172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2" name="Imagen 11">
            <a:extLst>
              <a:ext uri="{FF2B5EF4-FFF2-40B4-BE49-F238E27FC236}">
                <a16:creationId xmlns:a16="http://schemas.microsoft.com/office/drawing/2014/main" id="{A37D1369-98BE-4B3B-9E1E-35756E117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0539" y="3163826"/>
            <a:ext cx="3114675" cy="1076325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980B8177-25EE-42EF-B600-E2CB97EFC8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0539" y="4301010"/>
            <a:ext cx="2828925" cy="333375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2126498C-EB9A-4035-9CF4-AD2AF8A504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0539" y="4778314"/>
            <a:ext cx="2438400" cy="209550"/>
          </a:xfrm>
          <a:prstGeom prst="rect">
            <a:avLst/>
          </a:prstGeom>
        </p:spPr>
      </p:pic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035879C8-D239-43E1-8850-921DA456332A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7229839" y="3981002"/>
            <a:ext cx="1390700" cy="4866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DA35A435-FBD2-4D23-BD5E-B2F6C4AFC200}"/>
              </a:ext>
            </a:extLst>
          </p:cNvPr>
          <p:cNvCxnSpPr>
            <a:cxnSpLocks/>
          </p:cNvCxnSpPr>
          <p:nvPr/>
        </p:nvCxnSpPr>
        <p:spPr>
          <a:xfrm flipH="1" flipV="1">
            <a:off x="7153639" y="4262436"/>
            <a:ext cx="1505000" cy="6126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0" name="Imagen 19">
            <a:extLst>
              <a:ext uri="{FF2B5EF4-FFF2-40B4-BE49-F238E27FC236}">
                <a16:creationId xmlns:a16="http://schemas.microsoft.com/office/drawing/2014/main" id="{9D107C7D-706D-4421-A106-C97E6EE3D0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58639" y="5156500"/>
            <a:ext cx="2809875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7644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A82D95A5-19DA-4433-A574-5717A41392D9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92000" cy="674203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sz="5400" b="1" dirty="0">
                <a:solidFill>
                  <a:schemeClr val="bg1"/>
                </a:solidFill>
              </a:rPr>
              <a:t>4 Editar información en </a:t>
            </a:r>
            <a:r>
              <a:rPr lang="es-PE" sz="5400" b="1" dirty="0" err="1">
                <a:solidFill>
                  <a:schemeClr val="bg1"/>
                </a:solidFill>
              </a:rPr>
              <a:t>popup</a:t>
            </a:r>
            <a:endParaRPr lang="es-ES" b="1" dirty="0">
              <a:solidFill>
                <a:schemeClr val="bg1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50166E7-A10B-4046-888E-E5145A1BA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452" y="589723"/>
            <a:ext cx="7137960" cy="6268277"/>
          </a:xfrm>
          <a:prstGeom prst="rect">
            <a:avLst/>
          </a:prstGeom>
        </p:spPr>
      </p:pic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924E5E48-8B01-434E-9277-DECD84F64B29}"/>
              </a:ext>
            </a:extLst>
          </p:cNvPr>
          <p:cNvCxnSpPr>
            <a:cxnSpLocks/>
          </p:cNvCxnSpPr>
          <p:nvPr/>
        </p:nvCxnSpPr>
        <p:spPr>
          <a:xfrm flipH="1">
            <a:off x="3858877" y="2209575"/>
            <a:ext cx="3125019" cy="10376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Rectángulo 6">
            <a:extLst>
              <a:ext uri="{FF2B5EF4-FFF2-40B4-BE49-F238E27FC236}">
                <a16:creationId xmlns:a16="http://schemas.microsoft.com/office/drawing/2014/main" id="{32E7B31D-95F8-43AF-9E53-3F2B62DE33D1}"/>
              </a:ext>
            </a:extLst>
          </p:cNvPr>
          <p:cNvSpPr/>
          <p:nvPr/>
        </p:nvSpPr>
        <p:spPr>
          <a:xfrm>
            <a:off x="6983896" y="1936234"/>
            <a:ext cx="2919078" cy="543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1.Agarramos los datos</a:t>
            </a:r>
            <a:endParaRPr lang="es-ES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832F1E1E-5CD3-4DBA-BA55-727EFF3EA6CB}"/>
              </a:ext>
            </a:extLst>
          </p:cNvPr>
          <p:cNvSpPr/>
          <p:nvPr/>
        </p:nvSpPr>
        <p:spPr>
          <a:xfrm>
            <a:off x="7905629" y="4125447"/>
            <a:ext cx="2919078" cy="543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2.Modificamos la </a:t>
            </a:r>
            <a:r>
              <a:rPr lang="es-PE" dirty="0" err="1"/>
              <a:t>informacion</a:t>
            </a:r>
            <a:endParaRPr lang="es-ES" dirty="0"/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05CA4EBE-1DDF-4111-B61A-CDDCA08F4751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5888433" y="4284943"/>
            <a:ext cx="2017196" cy="1121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1F5611E1-D4A3-4306-90CE-253987B84F7E}"/>
              </a:ext>
            </a:extLst>
          </p:cNvPr>
          <p:cNvCxnSpPr>
            <a:cxnSpLocks/>
          </p:cNvCxnSpPr>
          <p:nvPr/>
        </p:nvCxnSpPr>
        <p:spPr>
          <a:xfrm flipH="1">
            <a:off x="5087402" y="5192717"/>
            <a:ext cx="242658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Rectángulo 12">
            <a:extLst>
              <a:ext uri="{FF2B5EF4-FFF2-40B4-BE49-F238E27FC236}">
                <a16:creationId xmlns:a16="http://schemas.microsoft.com/office/drawing/2014/main" id="{A8B2CFE2-61D1-452C-894C-E56CDE21B710}"/>
              </a:ext>
            </a:extLst>
          </p:cNvPr>
          <p:cNvSpPr/>
          <p:nvPr/>
        </p:nvSpPr>
        <p:spPr>
          <a:xfrm>
            <a:off x="7607455" y="5062205"/>
            <a:ext cx="2919078" cy="543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3.Modificamos los cambios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454132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7995F30B-52B1-4318-B273-9648B2F5C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4" y="1812373"/>
            <a:ext cx="8172450" cy="2724150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2A8B28FD-C741-4632-8ACA-C0455BE83CE4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92000" cy="674203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sz="5400" b="1" dirty="0">
                <a:solidFill>
                  <a:schemeClr val="bg1"/>
                </a:solidFill>
              </a:rPr>
              <a:t>4 Editar información en </a:t>
            </a:r>
            <a:r>
              <a:rPr lang="es-PE" sz="5400" b="1" dirty="0" err="1">
                <a:solidFill>
                  <a:schemeClr val="bg1"/>
                </a:solidFill>
              </a:rPr>
              <a:t>popup</a:t>
            </a:r>
            <a:endParaRPr lang="es-ES" b="1" dirty="0">
              <a:solidFill>
                <a:schemeClr val="bg1"/>
              </a:solidFill>
            </a:endParaRP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410093B3-CC84-43C2-B6C0-9800B4CCB818}"/>
              </a:ext>
            </a:extLst>
          </p:cNvPr>
          <p:cNvCxnSpPr>
            <a:cxnSpLocks/>
          </p:cNvCxnSpPr>
          <p:nvPr/>
        </p:nvCxnSpPr>
        <p:spPr>
          <a:xfrm flipH="1" flipV="1">
            <a:off x="7705315" y="3429000"/>
            <a:ext cx="709815" cy="13020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Rectángulo 7">
            <a:extLst>
              <a:ext uri="{FF2B5EF4-FFF2-40B4-BE49-F238E27FC236}">
                <a16:creationId xmlns:a16="http://schemas.microsoft.com/office/drawing/2014/main" id="{3C42A7E2-0C25-423A-9310-3BB9A851B170}"/>
              </a:ext>
            </a:extLst>
          </p:cNvPr>
          <p:cNvSpPr/>
          <p:nvPr/>
        </p:nvSpPr>
        <p:spPr>
          <a:xfrm>
            <a:off x="7368209" y="4731026"/>
            <a:ext cx="3193774" cy="943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En el caso que sea exitoso el editar , entonces actualizamos la lista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742357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A11A1817-C749-4951-8C4B-C689E60CB32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74203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sz="5400" b="1" dirty="0">
                <a:solidFill>
                  <a:schemeClr val="bg1"/>
                </a:solidFill>
              </a:rPr>
              <a:t>4 Agregar información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5080910-05A0-44EB-9B5C-39A4FE49D415}"/>
              </a:ext>
            </a:extLst>
          </p:cNvPr>
          <p:cNvSpPr/>
          <p:nvPr/>
        </p:nvSpPr>
        <p:spPr>
          <a:xfrm>
            <a:off x="7984095" y="1958505"/>
            <a:ext cx="2919078" cy="543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1.Formamos el objeto para ingresar</a:t>
            </a:r>
            <a:endParaRPr lang="es-ES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9521F952-94CA-4822-B865-EE2AF2684AE5}"/>
              </a:ext>
            </a:extLst>
          </p:cNvPr>
          <p:cNvSpPr/>
          <p:nvPr/>
        </p:nvSpPr>
        <p:spPr>
          <a:xfrm>
            <a:off x="8137844" y="4191426"/>
            <a:ext cx="2919078" cy="543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2.Hacemos la inserción , mas no confirmamos</a:t>
            </a:r>
            <a:endParaRPr lang="es-ES" dirty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5E68FD83-EF9E-4784-A5F7-1B0BF5819EE0}"/>
              </a:ext>
            </a:extLst>
          </p:cNvPr>
          <p:cNvSpPr/>
          <p:nvPr/>
        </p:nvSpPr>
        <p:spPr>
          <a:xfrm>
            <a:off x="8540619" y="5071614"/>
            <a:ext cx="2919078" cy="543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3.Recien confirmamos los cambios</a:t>
            </a:r>
            <a:endParaRPr lang="es-ES" dirty="0"/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ABFCF877-6638-4FF0-BFDC-C79E1E924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330" y="674203"/>
            <a:ext cx="5607253" cy="6183797"/>
          </a:xfrm>
          <a:prstGeom prst="rect">
            <a:avLst/>
          </a:prstGeom>
        </p:spPr>
      </p:pic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E9F8751A-91DF-4B8B-9775-C55CD0D5189B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6248403" y="2230175"/>
            <a:ext cx="1735692" cy="5816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021F43D5-B4C7-447E-A11C-E8E6D7D16D3E}"/>
              </a:ext>
            </a:extLst>
          </p:cNvPr>
          <p:cNvCxnSpPr>
            <a:cxnSpLocks/>
          </p:cNvCxnSpPr>
          <p:nvPr/>
        </p:nvCxnSpPr>
        <p:spPr>
          <a:xfrm flipH="1">
            <a:off x="6997959" y="4501413"/>
            <a:ext cx="1139885" cy="96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31EC36E6-BE3F-46C7-B62B-F15BA21FA5ED}"/>
              </a:ext>
            </a:extLst>
          </p:cNvPr>
          <p:cNvCxnSpPr>
            <a:cxnSpLocks/>
          </p:cNvCxnSpPr>
          <p:nvPr/>
        </p:nvCxnSpPr>
        <p:spPr>
          <a:xfrm flipH="1">
            <a:off x="5365102" y="5224714"/>
            <a:ext cx="3215505" cy="96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517487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4660A93-D593-46B6-ADC0-E0DCC3595EB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74203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sz="5400" b="1" dirty="0">
                <a:solidFill>
                  <a:schemeClr val="bg1"/>
                </a:solidFill>
              </a:rPr>
              <a:t>4 Agregar información</a:t>
            </a:r>
            <a:endParaRPr lang="es-ES" b="1" dirty="0">
              <a:solidFill>
                <a:schemeClr val="bg1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C949CB6-816D-4829-9A1D-1E30CC546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699" y="1605888"/>
            <a:ext cx="8805901" cy="3258681"/>
          </a:xfrm>
          <a:prstGeom prst="rect">
            <a:avLst/>
          </a:prstGeom>
        </p:spPr>
      </p:pic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5E4494C8-F310-4849-892C-D96E623136F0}"/>
              </a:ext>
            </a:extLst>
          </p:cNvPr>
          <p:cNvCxnSpPr>
            <a:cxnSpLocks/>
          </p:cNvCxnSpPr>
          <p:nvPr/>
        </p:nvCxnSpPr>
        <p:spPr>
          <a:xfrm flipH="1" flipV="1">
            <a:off x="7486263" y="3533911"/>
            <a:ext cx="2394855" cy="9634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Rectángulo 7">
            <a:extLst>
              <a:ext uri="{FF2B5EF4-FFF2-40B4-BE49-F238E27FC236}">
                <a16:creationId xmlns:a16="http://schemas.microsoft.com/office/drawing/2014/main" id="{D413D778-7B1D-4084-9390-E037AE241BB7}"/>
              </a:ext>
            </a:extLst>
          </p:cNvPr>
          <p:cNvSpPr/>
          <p:nvPr/>
        </p:nvSpPr>
        <p:spPr>
          <a:xfrm>
            <a:off x="8487948" y="4592899"/>
            <a:ext cx="2919078" cy="543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1.Si todo es OK , recién se lista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241710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0027B589-EA99-4B55-80F1-66231FD061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1065" y="1209803"/>
            <a:ext cx="9609870" cy="4817771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C1DC138D-E922-4363-8EC5-7D055E6468FB}"/>
              </a:ext>
            </a:extLst>
          </p:cNvPr>
          <p:cNvSpPr txBox="1">
            <a:spLocks/>
          </p:cNvSpPr>
          <p:nvPr/>
        </p:nvSpPr>
        <p:spPr>
          <a:xfrm>
            <a:off x="0" y="-39445"/>
            <a:ext cx="12192000" cy="674203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sz="5400" b="1" dirty="0">
                <a:solidFill>
                  <a:schemeClr val="bg1"/>
                </a:solidFill>
              </a:rPr>
              <a:t>4 Eliminar información</a:t>
            </a:r>
            <a:endParaRPr lang="es-E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8773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3384FAD1-BDB0-49E0-89D4-0103650835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5398" y="674203"/>
            <a:ext cx="6131833" cy="6183798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94DB1685-A06A-45AA-993D-D21B9EAC856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74203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sz="5400" b="1" dirty="0">
                <a:solidFill>
                  <a:schemeClr val="bg1"/>
                </a:solidFill>
              </a:rPr>
              <a:t>4 Validar Datos</a:t>
            </a:r>
            <a:endParaRPr lang="es-E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7209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296D3088-422F-49C8-9D5D-342410CA9A39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92000" cy="674203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sz="5400" b="1" dirty="0">
                <a:solidFill>
                  <a:schemeClr val="bg1"/>
                </a:solidFill>
              </a:rPr>
              <a:t>1.Resolución ejercicio eliminación Física a una base de Datos</a:t>
            </a:r>
            <a:endParaRPr lang="es-ES" b="1" dirty="0">
              <a:solidFill>
                <a:schemeClr val="bg1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EEF5A18-5261-46F1-9165-22B6E93A0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814" y="674203"/>
            <a:ext cx="7328031" cy="6199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151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E89DF6-314D-4FDA-B476-508482F9C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81235"/>
            <a:ext cx="10515600" cy="5395728"/>
          </a:xfrm>
        </p:spPr>
        <p:txBody>
          <a:bodyPr/>
          <a:lstStyle/>
          <a:p>
            <a:pPr marL="0" indent="0">
              <a:buNone/>
            </a:pPr>
            <a:r>
              <a:rPr lang="es-PE" dirty="0"/>
              <a:t>Para hacer eliminación Lógica , probaremos con la tabla </a:t>
            </a:r>
            <a:r>
              <a:rPr lang="es-PE" dirty="0" err="1"/>
              <a:t>Regions</a:t>
            </a:r>
            <a:r>
              <a:rPr lang="es-PE" dirty="0"/>
              <a:t> , por lo que debemos de añadir un campo a cada uno de los registros que lo llamaremos “</a:t>
            </a:r>
            <a:r>
              <a:rPr lang="es-PE" dirty="0" err="1"/>
              <a:t>bhabilitado</a:t>
            </a:r>
            <a:r>
              <a:rPr lang="es-PE" dirty="0"/>
              <a:t>”</a:t>
            </a:r>
          </a:p>
          <a:p>
            <a:pPr marL="0" indent="0">
              <a:buNone/>
            </a:pPr>
            <a:r>
              <a:rPr lang="es-PE" dirty="0"/>
              <a:t> </a:t>
            </a:r>
            <a:endParaRPr lang="es-ES" dirty="0"/>
          </a:p>
          <a:p>
            <a:endParaRPr lang="es-ES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4D2DC764-6944-4F06-A280-A8099EEB6371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92000" cy="674203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b">
            <a:normAutofit fontScale="8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sz="5400" b="1" dirty="0">
                <a:solidFill>
                  <a:schemeClr val="bg1"/>
                </a:solidFill>
              </a:rPr>
              <a:t>2.Ejercicio </a:t>
            </a:r>
            <a:r>
              <a:rPr lang="es-PE" sz="5400" b="1" dirty="0" err="1">
                <a:solidFill>
                  <a:schemeClr val="bg1"/>
                </a:solidFill>
              </a:rPr>
              <a:t>Eliminacion</a:t>
            </a:r>
            <a:r>
              <a:rPr lang="es-PE" sz="5400" b="1" dirty="0">
                <a:solidFill>
                  <a:schemeClr val="bg1"/>
                </a:solidFill>
              </a:rPr>
              <a:t> Lógica a una base de Datos</a:t>
            </a:r>
            <a:endParaRPr lang="es-ES" b="1" dirty="0">
              <a:solidFill>
                <a:schemeClr val="bg1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94D0957-5334-4535-BC18-31DF9EB55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48" y="2161145"/>
            <a:ext cx="2686050" cy="15621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68AE1CDC-A83C-4383-94E5-4076F8D1CA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1717" y="2126549"/>
            <a:ext cx="2752725" cy="135255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AA693FF-78A6-4A9A-9B24-F4F6D7BBCA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3300" y="2345872"/>
            <a:ext cx="3819525" cy="100012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5B9B5208-03A5-479D-96D8-36768B2DBF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342" y="4788354"/>
            <a:ext cx="3762375" cy="120015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D572FFDF-254D-4916-92EA-4632552D5A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46971" y="4269241"/>
            <a:ext cx="3095625" cy="223837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F345DF43-74B9-4B12-A897-8665A176D4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93480" y="4456590"/>
            <a:ext cx="2308200" cy="2308200"/>
          </a:xfrm>
          <a:prstGeom prst="rect">
            <a:avLst/>
          </a:prstGeom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36D04B81-10A4-4807-AD07-BE3AEA8B4340}"/>
              </a:ext>
            </a:extLst>
          </p:cNvPr>
          <p:cNvSpPr/>
          <p:nvPr/>
        </p:nvSpPr>
        <p:spPr>
          <a:xfrm>
            <a:off x="1684965" y="1892513"/>
            <a:ext cx="669993" cy="4680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1</a:t>
            </a:r>
            <a:endParaRPr lang="es-ES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A82AE165-7D65-4C92-A871-88529AC9B829}"/>
              </a:ext>
            </a:extLst>
          </p:cNvPr>
          <p:cNvSpPr/>
          <p:nvPr/>
        </p:nvSpPr>
        <p:spPr>
          <a:xfrm>
            <a:off x="5359786" y="1802762"/>
            <a:ext cx="669993" cy="4680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2</a:t>
            </a:r>
            <a:endParaRPr lang="es-ES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0059AC51-5769-43C7-B123-94959C9C6091}"/>
              </a:ext>
            </a:extLst>
          </p:cNvPr>
          <p:cNvSpPr/>
          <p:nvPr/>
        </p:nvSpPr>
        <p:spPr>
          <a:xfrm>
            <a:off x="8734844" y="1795076"/>
            <a:ext cx="669993" cy="4680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3</a:t>
            </a:r>
            <a:endParaRPr lang="es-ES" dirty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4FC82439-D450-4E14-8D4F-2CE6475E1660}"/>
              </a:ext>
            </a:extLst>
          </p:cNvPr>
          <p:cNvSpPr/>
          <p:nvPr/>
        </p:nvSpPr>
        <p:spPr>
          <a:xfrm>
            <a:off x="1684964" y="3847526"/>
            <a:ext cx="669993" cy="4680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4</a:t>
            </a:r>
            <a:endParaRPr lang="es-ES" dirty="0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22159785-7BEE-4C9A-BC80-E328D2A7D6E4}"/>
              </a:ext>
            </a:extLst>
          </p:cNvPr>
          <p:cNvSpPr/>
          <p:nvPr/>
        </p:nvSpPr>
        <p:spPr>
          <a:xfrm>
            <a:off x="8734843" y="3802886"/>
            <a:ext cx="669993" cy="4680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6</a:t>
            </a:r>
            <a:endParaRPr lang="es-ES" dirty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1B899F3A-FAC5-484B-A1D8-097D1B7E7BA5}"/>
              </a:ext>
            </a:extLst>
          </p:cNvPr>
          <p:cNvSpPr/>
          <p:nvPr/>
        </p:nvSpPr>
        <p:spPr>
          <a:xfrm>
            <a:off x="5518509" y="3802886"/>
            <a:ext cx="669993" cy="4680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5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17548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66EE7D-2795-472C-9878-95A9911204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7767"/>
            <a:ext cx="10515600" cy="52891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PE" sz="2000" dirty="0"/>
              <a:t>Para hacer eliminación Lógica , probaremos con la tabla </a:t>
            </a:r>
            <a:r>
              <a:rPr lang="es-PE" sz="2000" dirty="0" err="1"/>
              <a:t>Regions</a:t>
            </a:r>
            <a:r>
              <a:rPr lang="es-PE" sz="2000" dirty="0"/>
              <a:t>. Lo que haremos es tener esta lógica : Todos los que tengan </a:t>
            </a:r>
            <a:r>
              <a:rPr lang="es-PE" sz="2000" dirty="0" err="1"/>
              <a:t>bhabilitado</a:t>
            </a:r>
            <a:r>
              <a:rPr lang="es-PE" sz="2000" dirty="0"/>
              <a:t>=1 , son aquellos registros que el usuario vera , y todos </a:t>
            </a:r>
            <a:r>
              <a:rPr lang="es-PE" sz="2000" dirty="0" err="1"/>
              <a:t>quellos</a:t>
            </a:r>
            <a:r>
              <a:rPr lang="es-PE" sz="2000" dirty="0"/>
              <a:t> que dice </a:t>
            </a:r>
            <a:r>
              <a:rPr lang="es-PE" sz="2000" dirty="0" err="1"/>
              <a:t>bhabilitado</a:t>
            </a:r>
            <a:r>
              <a:rPr lang="es-PE" sz="2000" dirty="0"/>
              <a:t>=0 , son aquellos que el usuario no vera , por que están deshabilitados o eliminados. (Por lo que al momento de eliminar , lo único que se hace es cambiar de </a:t>
            </a:r>
            <a:r>
              <a:rPr lang="es-PE" sz="2000" dirty="0" err="1"/>
              <a:t>bhabilitado</a:t>
            </a:r>
            <a:r>
              <a:rPr lang="es-PE" sz="2000" dirty="0"/>
              <a:t>=1 , a </a:t>
            </a:r>
            <a:r>
              <a:rPr lang="es-PE" sz="2000" dirty="0" err="1"/>
              <a:t>bhabilitado</a:t>
            </a:r>
            <a:r>
              <a:rPr lang="es-PE" sz="2000" dirty="0"/>
              <a:t>=0) . Lo no se borrara información en la base de datos , de esta forma quedara como información histórica.  </a:t>
            </a:r>
            <a:endParaRPr lang="es-ES" sz="2000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53D04FF8-339B-4B9D-BE9E-EADE154DC9D1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92000" cy="674203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b">
            <a:normAutofit fontScale="8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sz="5400" b="1" dirty="0">
                <a:solidFill>
                  <a:schemeClr val="bg1"/>
                </a:solidFill>
              </a:rPr>
              <a:t>2.1 Ejercicio </a:t>
            </a:r>
            <a:r>
              <a:rPr lang="es-PE" sz="5400" b="1" dirty="0" err="1">
                <a:solidFill>
                  <a:schemeClr val="bg1"/>
                </a:solidFill>
              </a:rPr>
              <a:t>eliminacion</a:t>
            </a:r>
            <a:r>
              <a:rPr lang="es-PE" sz="5400" b="1" dirty="0">
                <a:solidFill>
                  <a:schemeClr val="bg1"/>
                </a:solidFill>
              </a:rPr>
              <a:t> lógica a una base de Datos</a:t>
            </a:r>
            <a:endParaRPr lang="es-ES" b="1" dirty="0">
              <a:solidFill>
                <a:schemeClr val="bg1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7FF28CE-8AD3-43B1-A126-9495E3613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8726" y="2485008"/>
            <a:ext cx="5314950" cy="4267200"/>
          </a:xfrm>
          <a:prstGeom prst="rect">
            <a:avLst/>
          </a:prstGeom>
        </p:spPr>
      </p:pic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E1AFC6F9-6C30-4B2D-85C7-7CFC10D3C9F2}"/>
              </a:ext>
            </a:extLst>
          </p:cNvPr>
          <p:cNvCxnSpPr>
            <a:cxnSpLocks/>
          </p:cNvCxnSpPr>
          <p:nvPr/>
        </p:nvCxnSpPr>
        <p:spPr>
          <a:xfrm flipH="1">
            <a:off x="8105362" y="3965510"/>
            <a:ext cx="1048941" cy="1056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" name="Imagen 6">
            <a:extLst>
              <a:ext uri="{FF2B5EF4-FFF2-40B4-BE49-F238E27FC236}">
                <a16:creationId xmlns:a16="http://schemas.microsoft.com/office/drawing/2014/main" id="{5C27E1E1-645A-4421-85FE-D6E8DCC756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4303" y="3429000"/>
            <a:ext cx="2952750" cy="137160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9ADD24CF-E931-4595-A2A0-059FA8D024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4303" y="4937211"/>
            <a:ext cx="2828925" cy="33337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4C933592-B4C8-4DCF-8F09-5DC71880B3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54303" y="5414515"/>
            <a:ext cx="2438400" cy="20955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DA0F2DF0-680B-43B8-9689-C583DAB121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92403" y="5792701"/>
            <a:ext cx="2809875" cy="247650"/>
          </a:xfrm>
          <a:prstGeom prst="rect">
            <a:avLst/>
          </a:prstGeom>
        </p:spPr>
      </p:pic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949AE391-906E-4CF1-99D7-E38EB845CC7C}"/>
              </a:ext>
            </a:extLst>
          </p:cNvPr>
          <p:cNvCxnSpPr>
            <a:cxnSpLocks/>
          </p:cNvCxnSpPr>
          <p:nvPr/>
        </p:nvCxnSpPr>
        <p:spPr>
          <a:xfrm flipH="1" flipV="1">
            <a:off x="8069206" y="4358759"/>
            <a:ext cx="1085097" cy="5784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854BA335-4FB6-4278-8EF1-56DD96677D99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8120015" y="4925378"/>
            <a:ext cx="1034288" cy="5939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C5878EBB-CB30-40D1-9757-7EBC2F81F03A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8087285" y="5605024"/>
            <a:ext cx="1105118" cy="3115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8" name="Imagen 17">
            <a:extLst>
              <a:ext uri="{FF2B5EF4-FFF2-40B4-BE49-F238E27FC236}">
                <a16:creationId xmlns:a16="http://schemas.microsoft.com/office/drawing/2014/main" id="{5C3E6488-4608-43D6-A748-DDB7AC8F0E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92403" y="2325117"/>
            <a:ext cx="2562225" cy="1057275"/>
          </a:xfrm>
          <a:prstGeom prst="rect">
            <a:avLst/>
          </a:prstGeom>
        </p:spPr>
      </p:pic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40E6DD25-7D79-4D05-A287-2342F2319916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6438295" y="2853755"/>
            <a:ext cx="2754108" cy="1847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4742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7A0B89F4-4F2A-4E8C-ADB5-2BE64C2FE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617" y="674203"/>
            <a:ext cx="8206469" cy="6171178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4BE5852C-DEBA-4018-8D70-A6C619C72D73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92000" cy="674203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sz="5400" b="1" dirty="0">
                <a:solidFill>
                  <a:schemeClr val="bg1"/>
                </a:solidFill>
              </a:rPr>
              <a:t>2.1 Resolución ejercicio Eliminación Lógica a una base de Datos</a:t>
            </a:r>
            <a:endParaRPr lang="es-E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3064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0E071054-2BDA-46B5-B809-456EE38C5B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7593" y="1648843"/>
            <a:ext cx="5257800" cy="4391025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A2CAF583-EFEE-4243-BF63-888820DEBB0F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92000" cy="674203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b">
            <a:normAutofit fontScale="8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sz="5400" b="1" dirty="0">
                <a:solidFill>
                  <a:schemeClr val="bg1"/>
                </a:solidFill>
              </a:rPr>
              <a:t>2.1 Ejercicio </a:t>
            </a:r>
            <a:r>
              <a:rPr lang="es-PE" sz="5400" b="1" dirty="0" err="1">
                <a:solidFill>
                  <a:schemeClr val="bg1"/>
                </a:solidFill>
              </a:rPr>
              <a:t>eliminacion</a:t>
            </a:r>
            <a:r>
              <a:rPr lang="es-PE" sz="5400" b="1" dirty="0">
                <a:solidFill>
                  <a:schemeClr val="bg1"/>
                </a:solidFill>
              </a:rPr>
              <a:t> lógica a una base de Datos</a:t>
            </a:r>
            <a:endParaRPr lang="es-ES" b="1" dirty="0">
              <a:solidFill>
                <a:schemeClr val="bg1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2C391DE-17D6-450B-8E13-19B0EB87A9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5886" y="2105058"/>
            <a:ext cx="2819400" cy="1076325"/>
          </a:xfrm>
          <a:prstGeom prst="rect">
            <a:avLst/>
          </a:prstGeom>
        </p:spPr>
      </p:pic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E1A0CCFD-640A-497B-AA45-4EFFE598A2B8}"/>
              </a:ext>
            </a:extLst>
          </p:cNvPr>
          <p:cNvCxnSpPr>
            <a:cxnSpLocks/>
          </p:cNvCxnSpPr>
          <p:nvPr/>
        </p:nvCxnSpPr>
        <p:spPr>
          <a:xfrm flipH="1" flipV="1">
            <a:off x="5308847" y="2309267"/>
            <a:ext cx="2397040" cy="1686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9" name="Imagen 8">
            <a:extLst>
              <a:ext uri="{FF2B5EF4-FFF2-40B4-BE49-F238E27FC236}">
                <a16:creationId xmlns:a16="http://schemas.microsoft.com/office/drawing/2014/main" id="{20A66AED-8AFF-46D6-85B2-39AACC3832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5886" y="3844355"/>
            <a:ext cx="2828925" cy="1009650"/>
          </a:xfrm>
          <a:prstGeom prst="rect">
            <a:avLst/>
          </a:prstGeom>
        </p:spPr>
      </p:pic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DF0A85DD-1CBB-448B-81C9-712F421EA16D}"/>
              </a:ext>
            </a:extLst>
          </p:cNvPr>
          <p:cNvCxnSpPr>
            <a:cxnSpLocks/>
          </p:cNvCxnSpPr>
          <p:nvPr/>
        </p:nvCxnSpPr>
        <p:spPr>
          <a:xfrm flipH="1" flipV="1">
            <a:off x="6908307" y="3895394"/>
            <a:ext cx="797579" cy="2160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5" name="Imagen 14">
            <a:extLst>
              <a:ext uri="{FF2B5EF4-FFF2-40B4-BE49-F238E27FC236}">
                <a16:creationId xmlns:a16="http://schemas.microsoft.com/office/drawing/2014/main" id="{2C134AA3-A82C-470E-8F10-5AE6582E19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7311" y="4905044"/>
            <a:ext cx="2828925" cy="333375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F3C7C607-07DB-4967-BD4A-8499761CBB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77311" y="5382348"/>
            <a:ext cx="2438400" cy="209550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04107778-D494-4B84-A8E4-DE8D29F74B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15411" y="5760534"/>
            <a:ext cx="2809875" cy="247650"/>
          </a:xfrm>
          <a:prstGeom prst="rect">
            <a:avLst/>
          </a:prstGeom>
        </p:spPr>
      </p:pic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FD3E9CD2-B102-4A6D-9632-1DFFFC82B599}"/>
              </a:ext>
            </a:extLst>
          </p:cNvPr>
          <p:cNvCxnSpPr>
            <a:cxnSpLocks/>
          </p:cNvCxnSpPr>
          <p:nvPr/>
        </p:nvCxnSpPr>
        <p:spPr>
          <a:xfrm flipH="1" flipV="1">
            <a:off x="6908307" y="4509020"/>
            <a:ext cx="769004" cy="4586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F68E4750-48F9-4457-B2AB-28E3218ABDC6}"/>
              </a:ext>
            </a:extLst>
          </p:cNvPr>
          <p:cNvCxnSpPr>
            <a:cxnSpLocks/>
            <a:stCxn id="16" idx="1"/>
          </p:cNvCxnSpPr>
          <p:nvPr/>
        </p:nvCxnSpPr>
        <p:spPr>
          <a:xfrm flipH="1" flipV="1">
            <a:off x="6917833" y="4900107"/>
            <a:ext cx="759478" cy="5870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367FA4C2-B6B6-46DF-A140-C5CBF7F1A2CD}"/>
              </a:ext>
            </a:extLst>
          </p:cNvPr>
          <p:cNvCxnSpPr>
            <a:cxnSpLocks/>
            <a:stCxn id="17" idx="1"/>
          </p:cNvCxnSpPr>
          <p:nvPr/>
        </p:nvCxnSpPr>
        <p:spPr>
          <a:xfrm flipH="1" flipV="1">
            <a:off x="6908309" y="5291143"/>
            <a:ext cx="807102" cy="5932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E217C6A1-7B7C-42D8-A01D-93C641746DC1}"/>
              </a:ext>
            </a:extLst>
          </p:cNvPr>
          <p:cNvSpPr txBox="1"/>
          <p:nvPr/>
        </p:nvSpPr>
        <p:spPr>
          <a:xfrm>
            <a:off x="220962" y="818132"/>
            <a:ext cx="117500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Listar los territorios , con el botón eliminar hacer una eliminación lógica de todo el registro. Importante añadir una columna</a:t>
            </a:r>
          </a:p>
          <a:p>
            <a:r>
              <a:rPr lang="es-PE" dirty="0"/>
              <a:t>“habilitado” a la tabla para poder eliminar (considerar 0 como deshabilitado y 1 como habilitado)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49587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</TotalTime>
  <Words>1999</Words>
  <Application>Microsoft Office PowerPoint</Application>
  <PresentationFormat>Panorámica</PresentationFormat>
  <Paragraphs>167</Paragraphs>
  <Slides>45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45</vt:i4>
      </vt:variant>
    </vt:vector>
  </HeadingPairs>
  <TitlesOfParts>
    <vt:vector size="4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Elifio</dc:creator>
  <cp:lastModifiedBy>Elifio</cp:lastModifiedBy>
  <cp:revision>65</cp:revision>
  <dcterms:created xsi:type="dcterms:W3CDTF">2019-05-01T22:00:05Z</dcterms:created>
  <dcterms:modified xsi:type="dcterms:W3CDTF">2019-05-02T05:40:04Z</dcterms:modified>
</cp:coreProperties>
</file>