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790ABF6-7B9F-4054-A798-78C5E3A3AD08}">
  <a:tblStyle styleId="{5790ABF6-7B9F-4054-A798-78C5E3A3AD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italic.fntdata"/><Relationship Id="rId21" Type="http://schemas.openxmlformats.org/officeDocument/2006/relationships/slide" Target="slides/slide16.xml"/><Relationship Id="rId43" Type="http://schemas.openxmlformats.org/officeDocument/2006/relationships/font" Target="fonts/Robo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7263bc1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7263bc1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6bac76a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6bac76a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bac76a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6bac76a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71e7662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71e7662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7263bc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7263b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71e7662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71e7662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71e7662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71e7662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71e7662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71e7662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771e7662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771e7662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7263bc1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7263bc1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771e7662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771e7662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7263bc1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7263bc1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771e7662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771e7662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771e7662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771e7662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71e7662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771e7662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771e7662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771e7662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771e7662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771e7662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771e7662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771e7662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771e7662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771e7662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771e7662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771e7662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77263bc1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77263bc1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77263bc1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77263bc1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7263bc1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7263bc1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77263bc1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77263bc1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77263bc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77263bc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77263bc1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77263bc1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77263bc1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77263bc1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77263bc1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77263bc1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77263bc1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77263bc1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77263bc1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77263bc1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6bac76a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6bac76a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6735f8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6735f8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6bac76a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6bac76a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6bac76a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6bac76a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6bac76a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6bac76a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6bac76a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6bac76a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Punteros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Parte 0: Variables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Declaración de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0" name="Google Shape;120;p22"/>
          <p:cNvGraphicFramePr/>
          <p:nvPr/>
        </p:nvGraphicFramePr>
        <p:xfrm>
          <a:off x="5133600" y="27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1209175"/>
                <a:gridCol w="1209175"/>
                <a:gridCol w="120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de la 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de Memoria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auxInt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>
                        <a:solidFill>
                          <a:srgbClr val="FF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auxChar1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800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auxChar2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auxString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</a:t>
                      </a:r>
                      <a:r>
                        <a:rPr lang="es-419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h’</a:t>
                      </a:r>
                      <a:endParaRPr sz="18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</a:t>
                      </a:r>
                      <a:r>
                        <a:rPr lang="es-419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o’</a:t>
                      </a:r>
                      <a:endParaRPr sz="18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</a:t>
                      </a:r>
                      <a:r>
                        <a:rPr lang="es-419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l’</a:t>
                      </a:r>
                      <a:endParaRPr sz="18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</a:t>
                      </a:r>
                      <a:r>
                        <a:rPr lang="es-419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a’</a:t>
                      </a:r>
                      <a:endParaRPr sz="18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</a:t>
                      </a:r>
                      <a:r>
                        <a:rPr lang="es-419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\0’</a:t>
                      </a:r>
                      <a:endParaRPr sz="18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1" name="Google Shape;121;p22"/>
          <p:cNvSpPr txBox="1"/>
          <p:nvPr/>
        </p:nvSpPr>
        <p:spPr>
          <a:xfrm>
            <a:off x="452775" y="10859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	auxInt = </a:t>
            </a:r>
            <a:r>
              <a:rPr lang="es-419" sz="24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	auxChar1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	auxChar2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	auxString[5] = “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hola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452775" y="3274550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Declaración de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8" name="Google Shape;128;p23"/>
          <p:cNvGraphicFramePr/>
          <p:nvPr/>
        </p:nvGraphicFramePr>
        <p:xfrm>
          <a:off x="5133600" y="27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1209175"/>
                <a:gridCol w="1209175"/>
                <a:gridCol w="120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de la 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de Memoria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auxInt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 sz="1800">
                        <a:solidFill>
                          <a:srgbClr val="FF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auxChar1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800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auxChar2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auxString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‘h’</a:t>
                      </a:r>
                      <a:endParaRPr sz="18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‘o’</a:t>
                      </a:r>
                      <a:endParaRPr sz="18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‘l’</a:t>
                      </a:r>
                      <a:endParaRPr sz="18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‘a’</a:t>
                      </a:r>
                      <a:endParaRPr sz="18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‘\0’</a:t>
                      </a:r>
                      <a:endParaRPr sz="18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9" name="Google Shape;129;p23"/>
          <p:cNvSpPr txBox="1"/>
          <p:nvPr/>
        </p:nvSpPr>
        <p:spPr>
          <a:xfrm>
            <a:off x="452775" y="10859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	auxInt = </a:t>
            </a:r>
            <a:r>
              <a:rPr lang="es-419" sz="24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	auxChar1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	auxChar2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	auxString[5] = “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hola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452775" y="3274550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auxInt = (int) </a:t>
            </a:r>
            <a:r>
              <a:rPr lang="es-419" sz="24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auxChar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Segmento de Pila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58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Cada vez que se llama a una función entra en este segmento con toda su información y allí se guardan: 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es-419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Los llamados a las funciones 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es-419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Los parámetros de las funciones 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es-419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Las variables locales 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es-419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Otra información necesaria para el funcionamiento del programa.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875" y="1017725"/>
            <a:ext cx="2093575" cy="39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/>
          <p:nvPr/>
        </p:nvSpPr>
        <p:spPr>
          <a:xfrm>
            <a:off x="6827075" y="4132625"/>
            <a:ext cx="2071200" cy="83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0" name="Google Shape;150;p26"/>
          <p:cNvGraphicFramePr/>
          <p:nvPr/>
        </p:nvGraphicFramePr>
        <p:xfrm>
          <a:off x="4309225" y="17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885625"/>
                <a:gridCol w="1000675"/>
                <a:gridCol w="852750"/>
                <a:gridCol w="1006075"/>
                <a:gridCol w="77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?</a:t>
                      </a:r>
                      <a:endParaRPr>
                        <a:solidFill>
                          <a:srgbClr val="FF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1" name="Google Shape;151;p26"/>
          <p:cNvSpPr txBox="1"/>
          <p:nvPr/>
        </p:nvSpPr>
        <p:spPr>
          <a:xfrm>
            <a:off x="311700" y="10859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a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b = ‘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c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// swap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 = a;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a = b;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 = c;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514825" y="2382000"/>
            <a:ext cx="189000" cy="2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8" name="Google Shape;158;p27"/>
          <p:cNvGraphicFramePr/>
          <p:nvPr/>
        </p:nvGraphicFramePr>
        <p:xfrm>
          <a:off x="4309225" y="17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885625"/>
                <a:gridCol w="1000675"/>
                <a:gridCol w="852750"/>
                <a:gridCol w="1006075"/>
                <a:gridCol w="77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FF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9" name="Google Shape;159;p27"/>
          <p:cNvSpPr txBox="1"/>
          <p:nvPr/>
        </p:nvSpPr>
        <p:spPr>
          <a:xfrm>
            <a:off x="311700" y="10859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a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b = ‘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c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// swap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 = a;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a = b;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 = c;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514825" y="3067800"/>
            <a:ext cx="189000" cy="2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6" name="Google Shape;166;p28"/>
          <p:cNvGraphicFramePr/>
          <p:nvPr/>
        </p:nvGraphicFramePr>
        <p:xfrm>
          <a:off x="4309225" y="17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885625"/>
                <a:gridCol w="1000675"/>
                <a:gridCol w="852750"/>
                <a:gridCol w="1006075"/>
                <a:gridCol w="77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FF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7" name="Google Shape;167;p28"/>
          <p:cNvSpPr txBox="1"/>
          <p:nvPr/>
        </p:nvSpPr>
        <p:spPr>
          <a:xfrm>
            <a:off x="311700" y="10859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a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b = ‘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c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// swap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 = a;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a = b;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 = c;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514825" y="3448800"/>
            <a:ext cx="189000" cy="2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4" name="Google Shape;174;p29"/>
          <p:cNvGraphicFramePr/>
          <p:nvPr/>
        </p:nvGraphicFramePr>
        <p:xfrm>
          <a:off x="4309225" y="17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885625"/>
                <a:gridCol w="1000675"/>
                <a:gridCol w="852750"/>
                <a:gridCol w="1006075"/>
                <a:gridCol w="77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FF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5" name="Google Shape;175;p29"/>
          <p:cNvSpPr txBox="1"/>
          <p:nvPr/>
        </p:nvSpPr>
        <p:spPr>
          <a:xfrm>
            <a:off x="311700" y="10859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a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b = ‘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c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// swap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 = a;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a = b;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 = c;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514825" y="3753600"/>
            <a:ext cx="189000" cy="2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2" name="Google Shape;182;p30"/>
          <p:cNvGraphicFramePr/>
          <p:nvPr/>
        </p:nvGraphicFramePr>
        <p:xfrm>
          <a:off x="4309225" y="17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885625"/>
                <a:gridCol w="1000675"/>
                <a:gridCol w="852750"/>
                <a:gridCol w="1006075"/>
                <a:gridCol w="77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FF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83" name="Google Shape;183;p30"/>
          <p:cNvSpPr txBox="1"/>
          <p:nvPr/>
        </p:nvSpPr>
        <p:spPr>
          <a:xfrm>
            <a:off x="311700" y="10859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a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b = ‘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c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// swap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 = a;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a = b;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 = c;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30"/>
          <p:cNvSpPr/>
          <p:nvPr/>
        </p:nvSpPr>
        <p:spPr>
          <a:xfrm>
            <a:off x="514825" y="4134600"/>
            <a:ext cx="189000" cy="2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Agreguemos la función swap()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2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Datos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35575"/>
            <a:ext cx="864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Los datos de una aplicación se almacenan en la memoria , ésta consta de celdas numeradas de forma distintiva llamadas direcciones de memoria.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Cuando se almacena algo, es necesario conocer las direcciones para poder recuperarlo y trabajar con ello.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6" name="Google Shape;196;p32"/>
          <p:cNvGraphicFramePr/>
          <p:nvPr/>
        </p:nvGraphicFramePr>
        <p:xfrm>
          <a:off x="4309225" y="17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885625"/>
                <a:gridCol w="1066400"/>
                <a:gridCol w="885625"/>
                <a:gridCol w="973200"/>
                <a:gridCol w="712225"/>
              </a:tblGrid>
              <a:tr h="30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0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0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swap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0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0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0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0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0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0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029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02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058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7" name="Google Shape;197;p32"/>
          <p:cNvSpPr txBox="1"/>
          <p:nvPr/>
        </p:nvSpPr>
        <p:spPr>
          <a:xfrm>
            <a:off x="311700" y="6151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swap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, 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y){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z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z = x;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x = y;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y = z;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a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’, b = ‘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swap(a , b);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2"/>
          <p:cNvSpPr/>
          <p:nvPr/>
        </p:nvSpPr>
        <p:spPr>
          <a:xfrm>
            <a:off x="558725" y="3697125"/>
            <a:ext cx="189000" cy="2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4" name="Google Shape;204;p33"/>
          <p:cNvGraphicFramePr/>
          <p:nvPr/>
        </p:nvGraphicFramePr>
        <p:xfrm>
          <a:off x="4309225" y="17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885625"/>
                <a:gridCol w="1066400"/>
                <a:gridCol w="885625"/>
                <a:gridCol w="973200"/>
                <a:gridCol w="712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swap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5" name="Google Shape;205;p33"/>
          <p:cNvSpPr txBox="1"/>
          <p:nvPr/>
        </p:nvSpPr>
        <p:spPr>
          <a:xfrm>
            <a:off x="311700" y="6151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swap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, 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y){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z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z = x;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x = y;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y = z;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a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’, b = ‘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swap(a , b);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558725" y="4078125"/>
            <a:ext cx="189000" cy="2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2" name="Google Shape;212;p34"/>
          <p:cNvGraphicFramePr/>
          <p:nvPr/>
        </p:nvGraphicFramePr>
        <p:xfrm>
          <a:off x="4309225" y="17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885625"/>
                <a:gridCol w="1066400"/>
                <a:gridCol w="885625"/>
                <a:gridCol w="973200"/>
                <a:gridCol w="712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swap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Argumento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Argumento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13" name="Google Shape;213;p34"/>
          <p:cNvSpPr txBox="1"/>
          <p:nvPr/>
        </p:nvSpPr>
        <p:spPr>
          <a:xfrm>
            <a:off x="311700" y="6151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swap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, 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y){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z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z = x;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x = y;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y = z;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a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’, b = ‘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swap(a , b);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4"/>
          <p:cNvSpPr/>
          <p:nvPr/>
        </p:nvSpPr>
        <p:spPr>
          <a:xfrm>
            <a:off x="122700" y="797000"/>
            <a:ext cx="189000" cy="2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4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0" name="Google Shape;220;p35"/>
          <p:cNvGraphicFramePr/>
          <p:nvPr/>
        </p:nvGraphicFramePr>
        <p:xfrm>
          <a:off x="4309225" y="17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885625"/>
                <a:gridCol w="1066400"/>
                <a:gridCol w="885625"/>
                <a:gridCol w="973200"/>
                <a:gridCol w="712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swap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Argumento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Argumento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21" name="Google Shape;221;p35"/>
          <p:cNvSpPr txBox="1"/>
          <p:nvPr/>
        </p:nvSpPr>
        <p:spPr>
          <a:xfrm>
            <a:off x="311700" y="6151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swap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, 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y){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z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z = x;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x = y;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y = z;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a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’, b = ‘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swap(a , b);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5"/>
          <p:cNvSpPr/>
          <p:nvPr/>
        </p:nvSpPr>
        <p:spPr>
          <a:xfrm>
            <a:off x="566375" y="1528275"/>
            <a:ext cx="189000" cy="2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8" name="Google Shape;228;p36"/>
          <p:cNvGraphicFramePr/>
          <p:nvPr/>
        </p:nvGraphicFramePr>
        <p:xfrm>
          <a:off x="4309225" y="17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885625"/>
                <a:gridCol w="1066400"/>
                <a:gridCol w="885625"/>
                <a:gridCol w="973200"/>
                <a:gridCol w="712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swap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Argumento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Argumento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29" name="Google Shape;229;p36"/>
          <p:cNvSpPr txBox="1"/>
          <p:nvPr/>
        </p:nvSpPr>
        <p:spPr>
          <a:xfrm>
            <a:off x="311700" y="6151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swap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, 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y){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z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z = x;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x = y;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y = z;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a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’, b = ‘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swap(a , b);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6"/>
          <p:cNvSpPr/>
          <p:nvPr/>
        </p:nvSpPr>
        <p:spPr>
          <a:xfrm>
            <a:off x="566375" y="1909275"/>
            <a:ext cx="189000" cy="2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4309225" y="17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885625"/>
                <a:gridCol w="1066400"/>
                <a:gridCol w="885625"/>
                <a:gridCol w="973200"/>
                <a:gridCol w="712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swap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Argumento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Argumento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37" name="Google Shape;237;p37"/>
          <p:cNvSpPr txBox="1"/>
          <p:nvPr/>
        </p:nvSpPr>
        <p:spPr>
          <a:xfrm>
            <a:off x="311700" y="6151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swap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, 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y){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z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z = x;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x = y;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y = z;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a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’, b = ‘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swap(a , b);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566375" y="2290275"/>
            <a:ext cx="189000" cy="2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4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44" name="Google Shape;244;p38"/>
          <p:cNvGraphicFramePr/>
          <p:nvPr/>
        </p:nvGraphicFramePr>
        <p:xfrm>
          <a:off x="4309225" y="17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885625"/>
                <a:gridCol w="1066400"/>
                <a:gridCol w="885625"/>
                <a:gridCol w="973200"/>
                <a:gridCol w="712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swap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Argumento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Argumento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45" name="Google Shape;245;p38"/>
          <p:cNvSpPr txBox="1"/>
          <p:nvPr/>
        </p:nvSpPr>
        <p:spPr>
          <a:xfrm>
            <a:off x="311700" y="6151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swap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, 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y){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z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z = x;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x = y;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y = z;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return </a:t>
            </a:r>
            <a:r>
              <a:rPr lang="es-419" sz="2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a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’, b = ‘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swap(a , b);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8"/>
          <p:cNvSpPr/>
          <p:nvPr/>
        </p:nvSpPr>
        <p:spPr>
          <a:xfrm>
            <a:off x="566375" y="2595075"/>
            <a:ext cx="189000" cy="2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311700" y="4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52" name="Google Shape;252;p39"/>
          <p:cNvGraphicFramePr/>
          <p:nvPr/>
        </p:nvGraphicFramePr>
        <p:xfrm>
          <a:off x="4309225" y="17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885625"/>
                <a:gridCol w="1066400"/>
                <a:gridCol w="885625"/>
                <a:gridCol w="973200"/>
                <a:gridCol w="712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swap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53" name="Google Shape;253;p39"/>
          <p:cNvSpPr txBox="1"/>
          <p:nvPr/>
        </p:nvSpPr>
        <p:spPr>
          <a:xfrm>
            <a:off x="311700" y="6151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swap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, 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y){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z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z = x;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x = y;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y = z;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a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’, b = ‘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swap(a , b);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9"/>
          <p:cNvSpPr/>
          <p:nvPr/>
        </p:nvSpPr>
        <p:spPr>
          <a:xfrm>
            <a:off x="566375" y="4423875"/>
            <a:ext cx="189000" cy="2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¿Cómo lo solucionamos?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¿Cómo lo solucionamos?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FF"/>
                </a:solidFill>
              </a:rPr>
              <a:t>Utilizando punteros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2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Variables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35575"/>
            <a:ext cx="864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 lenguaje de programación nos evita el tener que seguir el rastro de estas direcciones de memoria sustituyendo sus nombres.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Estos nombres se denominan variables. Las variables son los nombres descriptivos de las direcciones de memoria.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311700" y="4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1" name="Google Shape;271;p42"/>
          <p:cNvGraphicFramePr/>
          <p:nvPr/>
        </p:nvGraphicFramePr>
        <p:xfrm>
          <a:off x="4309225" y="17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939400"/>
                <a:gridCol w="1131175"/>
                <a:gridCol w="939400"/>
                <a:gridCol w="950475"/>
                <a:gridCol w="83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swap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00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72" name="Google Shape;272;p42"/>
          <p:cNvSpPr txBox="1"/>
          <p:nvPr/>
        </p:nvSpPr>
        <p:spPr>
          <a:xfrm>
            <a:off x="311700" y="6151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swap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, 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y){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z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z =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x;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x =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y;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y = z;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a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’, b = ‘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swap(&amp;a , &amp;b);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42"/>
          <p:cNvSpPr/>
          <p:nvPr/>
        </p:nvSpPr>
        <p:spPr>
          <a:xfrm>
            <a:off x="484550" y="4054575"/>
            <a:ext cx="189000" cy="2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311700" y="4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9" name="Google Shape;279;p43"/>
          <p:cNvGraphicFramePr/>
          <p:nvPr/>
        </p:nvGraphicFramePr>
        <p:xfrm>
          <a:off x="4309225" y="17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939400"/>
                <a:gridCol w="1131175"/>
                <a:gridCol w="939400"/>
                <a:gridCol w="950475"/>
                <a:gridCol w="83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swap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?</a:t>
                      </a:r>
                      <a:endParaRPr>
                        <a:solidFill>
                          <a:srgbClr val="FF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Argumento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Argumento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00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00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80" name="Google Shape;280;p43"/>
          <p:cNvSpPr txBox="1"/>
          <p:nvPr/>
        </p:nvSpPr>
        <p:spPr>
          <a:xfrm>
            <a:off x="311700" y="6151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swap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, 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y){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z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z =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x;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x =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y;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y = z;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a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’, b = ‘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swap(&amp;a , &amp;b);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43"/>
          <p:cNvSpPr/>
          <p:nvPr/>
        </p:nvSpPr>
        <p:spPr>
          <a:xfrm>
            <a:off x="484550" y="1178900"/>
            <a:ext cx="189000" cy="2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311700" y="4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87" name="Google Shape;287;p44"/>
          <p:cNvGraphicFramePr/>
          <p:nvPr/>
        </p:nvGraphicFramePr>
        <p:xfrm>
          <a:off x="4309225" y="17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939400"/>
                <a:gridCol w="1131175"/>
                <a:gridCol w="939400"/>
                <a:gridCol w="950475"/>
                <a:gridCol w="83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swap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FF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Argumento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Argumento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00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00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88" name="Google Shape;288;p44"/>
          <p:cNvSpPr txBox="1"/>
          <p:nvPr/>
        </p:nvSpPr>
        <p:spPr>
          <a:xfrm>
            <a:off x="311700" y="6151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swap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, 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y){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z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z =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x;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x =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y;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y = z;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a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’, b = ‘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swap(&amp;a , &amp;b);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44"/>
          <p:cNvSpPr/>
          <p:nvPr/>
        </p:nvSpPr>
        <p:spPr>
          <a:xfrm>
            <a:off x="484550" y="1483700"/>
            <a:ext cx="189000" cy="2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311700" y="4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95" name="Google Shape;295;p45"/>
          <p:cNvGraphicFramePr/>
          <p:nvPr/>
        </p:nvGraphicFramePr>
        <p:xfrm>
          <a:off x="4309225" y="17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939400"/>
                <a:gridCol w="1131175"/>
                <a:gridCol w="939400"/>
                <a:gridCol w="950475"/>
                <a:gridCol w="83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swap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FF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Argumento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Argumento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00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00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96" name="Google Shape;296;p45"/>
          <p:cNvSpPr txBox="1"/>
          <p:nvPr/>
        </p:nvSpPr>
        <p:spPr>
          <a:xfrm>
            <a:off x="311700" y="6151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swap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, 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y){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z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z =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x;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x =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y;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y = z;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a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’, b = ‘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swap(&amp;a , &amp;b);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45"/>
          <p:cNvSpPr/>
          <p:nvPr/>
        </p:nvSpPr>
        <p:spPr>
          <a:xfrm>
            <a:off x="484550" y="1864700"/>
            <a:ext cx="189000" cy="2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title"/>
          </p:nvPr>
        </p:nvSpPr>
        <p:spPr>
          <a:xfrm>
            <a:off x="311700" y="4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03" name="Google Shape;303;p46"/>
          <p:cNvGraphicFramePr/>
          <p:nvPr/>
        </p:nvGraphicFramePr>
        <p:xfrm>
          <a:off x="4309225" y="17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939400"/>
                <a:gridCol w="1131175"/>
                <a:gridCol w="939400"/>
                <a:gridCol w="950475"/>
                <a:gridCol w="83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swap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FF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Argumento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Argumento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00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00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04" name="Google Shape;304;p46"/>
          <p:cNvSpPr txBox="1"/>
          <p:nvPr/>
        </p:nvSpPr>
        <p:spPr>
          <a:xfrm>
            <a:off x="311700" y="6151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swap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, 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y){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z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z =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x;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x =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y;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y = z;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a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’, b = ‘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swap(&amp;a , &amp;b);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6"/>
          <p:cNvSpPr/>
          <p:nvPr/>
        </p:nvSpPr>
        <p:spPr>
          <a:xfrm>
            <a:off x="484550" y="2245700"/>
            <a:ext cx="189000" cy="2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311700" y="4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11" name="Google Shape;311;p47"/>
          <p:cNvGraphicFramePr/>
          <p:nvPr/>
        </p:nvGraphicFramePr>
        <p:xfrm>
          <a:off x="4309225" y="17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939400"/>
                <a:gridCol w="1131175"/>
                <a:gridCol w="939400"/>
                <a:gridCol w="950475"/>
                <a:gridCol w="83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swap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FF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Argumento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Argumento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00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00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12" name="Google Shape;312;p47"/>
          <p:cNvSpPr txBox="1"/>
          <p:nvPr/>
        </p:nvSpPr>
        <p:spPr>
          <a:xfrm>
            <a:off x="311700" y="6151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swap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, 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y){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z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z =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x;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x =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y;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y = z;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return </a:t>
            </a:r>
            <a:r>
              <a:rPr lang="es-419" sz="2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a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’, b = ‘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swap(&amp;a , &amp;b);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7"/>
          <p:cNvSpPr/>
          <p:nvPr/>
        </p:nvSpPr>
        <p:spPr>
          <a:xfrm>
            <a:off x="484550" y="2626700"/>
            <a:ext cx="189000" cy="2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/>
          <p:nvPr>
            <p:ph type="title"/>
          </p:nvPr>
        </p:nvSpPr>
        <p:spPr>
          <a:xfrm>
            <a:off x="311700" y="4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19" name="Google Shape;319;p48"/>
          <p:cNvGraphicFramePr/>
          <p:nvPr/>
        </p:nvGraphicFramePr>
        <p:xfrm>
          <a:off x="4309225" y="17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939400"/>
                <a:gridCol w="1131175"/>
                <a:gridCol w="939400"/>
                <a:gridCol w="950475"/>
                <a:gridCol w="83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swap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00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0x00C9</a:t>
                      </a:r>
                      <a:endParaRPr>
                        <a:solidFill>
                          <a:srgbClr val="FF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Ret.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20" name="Google Shape;320;p48"/>
          <p:cNvSpPr txBox="1"/>
          <p:nvPr/>
        </p:nvSpPr>
        <p:spPr>
          <a:xfrm>
            <a:off x="311700" y="6151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swap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, 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y){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z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z =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x;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x =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y;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y = z;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return </a:t>
            </a:r>
            <a:r>
              <a:rPr lang="es-419" sz="2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(</a:t>
            </a: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a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’, b = ‘</a:t>
            </a:r>
            <a:r>
              <a:rPr lang="es-419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 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swap(&amp;a , &amp;b);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return 0;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48"/>
          <p:cNvSpPr/>
          <p:nvPr/>
        </p:nvSpPr>
        <p:spPr>
          <a:xfrm>
            <a:off x="496250" y="4403550"/>
            <a:ext cx="189000" cy="2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Declaración de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5133600" y="27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1209175"/>
                <a:gridCol w="1209175"/>
                <a:gridCol w="120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de la 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de Memoria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auxInt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\0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74" name="Google Shape;74;p16"/>
          <p:cNvSpPr txBox="1"/>
          <p:nvPr/>
        </p:nvSpPr>
        <p:spPr>
          <a:xfrm>
            <a:off x="452775" y="10859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52775" y="3274550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Declaración de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5133600" y="27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1209175"/>
                <a:gridCol w="1209175"/>
                <a:gridCol w="120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de la 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de Memoria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auxInt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>
                        <a:solidFill>
                          <a:srgbClr val="FF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\0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2" name="Google Shape;82;p17"/>
          <p:cNvSpPr txBox="1"/>
          <p:nvPr/>
        </p:nvSpPr>
        <p:spPr>
          <a:xfrm>
            <a:off x="452775" y="10859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	auxInt = </a:t>
            </a:r>
            <a:r>
              <a:rPr lang="es-419" sz="24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52775" y="3274550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04000" y="2448500"/>
            <a:ext cx="32949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Declaración de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5133600" y="27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1209175"/>
                <a:gridCol w="1209175"/>
                <a:gridCol w="120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de la 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de Memoria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auxInt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>
                        <a:solidFill>
                          <a:srgbClr val="FF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\0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1" name="Google Shape;91;p18"/>
          <p:cNvSpPr txBox="1"/>
          <p:nvPr/>
        </p:nvSpPr>
        <p:spPr>
          <a:xfrm>
            <a:off x="452775" y="10859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	auxInt = </a:t>
            </a:r>
            <a:r>
              <a:rPr lang="es-419" sz="24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452775" y="3274550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printf(“Dir: %p”, </a:t>
            </a:r>
            <a:r>
              <a:rPr lang="es-419" sz="24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auxInt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Declaración de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5133600" y="27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1209175"/>
                <a:gridCol w="1209175"/>
                <a:gridCol w="120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de la 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de Memoria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auxInt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>
                        <a:solidFill>
                          <a:srgbClr val="FF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\0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9" name="Google Shape;99;p19"/>
          <p:cNvSpPr txBox="1"/>
          <p:nvPr/>
        </p:nvSpPr>
        <p:spPr>
          <a:xfrm>
            <a:off x="452775" y="10859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	auxInt = </a:t>
            </a:r>
            <a:r>
              <a:rPr lang="es-419" sz="24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52775" y="3274550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printf(“Dir: %p”, </a:t>
            </a:r>
            <a:r>
              <a:rPr lang="es-419" sz="24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auxInt</a:t>
            </a: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&gt;Dir: </a:t>
            </a:r>
            <a:r>
              <a:rPr lang="es-419" sz="24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0x00C0</a:t>
            </a:r>
            <a:endParaRPr sz="24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Declaración de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5133600" y="27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1209175"/>
                <a:gridCol w="1209175"/>
                <a:gridCol w="120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de la 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de Memoria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auxInt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>
                        <a:solidFill>
                          <a:srgbClr val="FF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auxChar1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800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\0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7" name="Google Shape;107;p20"/>
          <p:cNvSpPr txBox="1"/>
          <p:nvPr/>
        </p:nvSpPr>
        <p:spPr>
          <a:xfrm>
            <a:off x="452775" y="10859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	auxInt = </a:t>
            </a:r>
            <a:r>
              <a:rPr lang="es-419" sz="24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	auxChar1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Declaración de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5133600" y="27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{5790ABF6-7B9F-4054-A798-78C5E3A3AD08}</a:tableStyleId>
              </a:tblPr>
              <a:tblGrid>
                <a:gridCol w="1209175"/>
                <a:gridCol w="1209175"/>
                <a:gridCol w="120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de la variable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Dirección de Memoria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auxInt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FF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>
                        <a:solidFill>
                          <a:srgbClr val="FF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auxChar1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800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auxChar2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"/>
                          <a:ea typeface="Roboto"/>
                          <a:cs typeface="Roboto"/>
                          <a:sym typeface="Roboto"/>
                        </a:rPr>
                        <a:t>auxString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0x00C4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0x00C5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0x00C7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0x00C8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\0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4" name="Google Shape;114;p21"/>
          <p:cNvSpPr txBox="1"/>
          <p:nvPr/>
        </p:nvSpPr>
        <p:spPr>
          <a:xfrm>
            <a:off x="452775" y="1085925"/>
            <a:ext cx="4302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	auxInt = </a:t>
            </a:r>
            <a:r>
              <a:rPr lang="es-419" sz="24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	auxChar1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	auxChar2 = ‘</a:t>
            </a:r>
            <a:r>
              <a:rPr lang="es-419" sz="2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s-419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’;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