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22A781-74E3-4118-8152-50BDD4913040}">
  <a:tblStyle styleId="{A822A781-74E3-4118-8152-50BDD49130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731e5188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31e5188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734cec55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34cec55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172e865a1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2e865a1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172e865a1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2e865a1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731e518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31e518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734cec55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34cec55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734cec5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34cec5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1734cec5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34cec5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731e5188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31e5188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1734cec55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34cec55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latin typeface="Roboto"/>
                <a:ea typeface="Roboto"/>
                <a:cs typeface="Roboto"/>
                <a:sym typeface="Roboto"/>
              </a:rPr>
              <a:t>Punteros</a:t>
            </a:r>
            <a:endParaRPr>
              <a:latin typeface="Roboto"/>
              <a:ea typeface="Roboto"/>
              <a:cs typeface="Roboto"/>
              <a:sym typeface="Robo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Parte 1: Declaración y uso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Operador de Indirección: (*)</a:t>
            </a:r>
            <a:endParaRPr>
              <a:latin typeface="Roboto"/>
              <a:ea typeface="Roboto"/>
              <a:cs typeface="Roboto"/>
              <a:sym typeface="Roboto"/>
            </a:endParaRPr>
          </a:p>
        </p:txBody>
      </p:sp>
      <p:sp>
        <p:nvSpPr>
          <p:cNvPr id="117" name="Google Shape;117;p22"/>
          <p:cNvSpPr txBox="1"/>
          <p:nvPr/>
        </p:nvSpPr>
        <p:spPr>
          <a:xfrm>
            <a:off x="584400" y="2062325"/>
            <a:ext cx="9144000" cy="34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2400">
                <a:solidFill>
                  <a:srgbClr val="4A86E8"/>
                </a:solidFill>
                <a:latin typeface="Roboto"/>
                <a:ea typeface="Roboto"/>
                <a:cs typeface="Roboto"/>
                <a:sym typeface="Roboto"/>
              </a:rPr>
              <a:t>int </a:t>
            </a:r>
            <a:r>
              <a:rPr lang="es-419" sz="2400">
                <a:solidFill>
                  <a:srgbClr val="F3F3F3"/>
                </a:solidFill>
                <a:latin typeface="Roboto"/>
                <a:ea typeface="Roboto"/>
                <a:cs typeface="Roboto"/>
                <a:sym typeface="Roboto"/>
              </a:rPr>
              <a:t>*	punteroInt ; 	 </a:t>
            </a:r>
            <a:r>
              <a:rPr lang="es-419" sz="2400">
                <a:solidFill>
                  <a:srgbClr val="93C47D"/>
                </a:solidFill>
                <a:latin typeface="Roboto"/>
                <a:ea typeface="Roboto"/>
                <a:cs typeface="Roboto"/>
                <a:sym typeface="Roboto"/>
              </a:rPr>
              <a:t>// Declaro un puntero a Int</a:t>
            </a:r>
            <a:endParaRPr sz="2400">
              <a:solidFill>
                <a:srgbClr val="93C47D"/>
              </a:solidFill>
              <a:latin typeface="Roboto"/>
              <a:ea typeface="Roboto"/>
              <a:cs typeface="Roboto"/>
              <a:sym typeface="Roboto"/>
            </a:endParaRPr>
          </a:p>
          <a:p>
            <a:pPr indent="0" lvl="0" marL="0" rtl="0" algn="l">
              <a:lnSpc>
                <a:spcPct val="115000"/>
              </a:lnSpc>
              <a:spcBef>
                <a:spcPts val="0"/>
              </a:spcBef>
              <a:spcAft>
                <a:spcPts val="0"/>
              </a:spcAft>
              <a:buNone/>
            </a:pPr>
            <a:r>
              <a:rPr lang="es-419" sz="2400">
                <a:solidFill>
                  <a:srgbClr val="4A86E8"/>
                </a:solidFill>
                <a:latin typeface="Roboto"/>
                <a:ea typeface="Roboto"/>
                <a:cs typeface="Roboto"/>
                <a:sym typeface="Roboto"/>
              </a:rPr>
              <a:t>int </a:t>
            </a:r>
            <a:r>
              <a:rPr lang="es-419" sz="2400">
                <a:solidFill>
                  <a:srgbClr val="F3F3F3"/>
                </a:solidFill>
                <a:latin typeface="Roboto"/>
                <a:ea typeface="Roboto"/>
                <a:cs typeface="Roboto"/>
                <a:sym typeface="Roboto"/>
              </a:rPr>
              <a:t>		variableInt ; 	</a:t>
            </a:r>
            <a:r>
              <a:rPr lang="es-419" sz="2400">
                <a:solidFill>
                  <a:srgbClr val="93C47D"/>
                </a:solidFill>
                <a:latin typeface="Roboto"/>
                <a:ea typeface="Roboto"/>
                <a:cs typeface="Roboto"/>
                <a:sym typeface="Roboto"/>
              </a:rPr>
              <a:t>// Declaro una variable del tipo Int</a:t>
            </a:r>
            <a:endParaRPr sz="2400">
              <a:solidFill>
                <a:srgbClr val="93C47D"/>
              </a:solidFill>
              <a:latin typeface="Roboto"/>
              <a:ea typeface="Roboto"/>
              <a:cs typeface="Roboto"/>
              <a:sym typeface="Roboto"/>
            </a:endParaRPr>
          </a:p>
          <a:p>
            <a:pPr indent="0" lvl="0" marL="0" rtl="0" algn="l">
              <a:lnSpc>
                <a:spcPct val="115000"/>
              </a:lnSpc>
              <a:spcBef>
                <a:spcPts val="0"/>
              </a:spcBef>
              <a:spcAft>
                <a:spcPts val="0"/>
              </a:spcAft>
              <a:buNone/>
            </a:pPr>
            <a:r>
              <a:rPr lang="es-419" sz="2400">
                <a:solidFill>
                  <a:srgbClr val="F3F3F3"/>
                </a:solidFill>
                <a:latin typeface="Roboto"/>
                <a:ea typeface="Roboto"/>
                <a:cs typeface="Roboto"/>
                <a:sym typeface="Roboto"/>
              </a:rPr>
              <a:t>variableInt = 44;		</a:t>
            </a:r>
            <a:r>
              <a:rPr lang="es-419" sz="2400">
                <a:solidFill>
                  <a:srgbClr val="93C47D"/>
                </a:solidFill>
                <a:latin typeface="Roboto"/>
                <a:ea typeface="Roboto"/>
                <a:cs typeface="Roboto"/>
                <a:sym typeface="Roboto"/>
              </a:rPr>
              <a:t>// Asigno un valor a la variable</a:t>
            </a:r>
            <a:endParaRPr sz="2400">
              <a:solidFill>
                <a:srgbClr val="93C47D"/>
              </a:solidFill>
              <a:latin typeface="Roboto"/>
              <a:ea typeface="Roboto"/>
              <a:cs typeface="Roboto"/>
              <a:sym typeface="Roboto"/>
            </a:endParaRPr>
          </a:p>
          <a:p>
            <a:pPr indent="0" lvl="0" marL="0" rtl="0" algn="l">
              <a:lnSpc>
                <a:spcPct val="115000"/>
              </a:lnSpc>
              <a:spcBef>
                <a:spcPts val="0"/>
              </a:spcBef>
              <a:spcAft>
                <a:spcPts val="0"/>
              </a:spcAft>
              <a:buNone/>
            </a:pPr>
            <a:r>
              <a:rPr lang="es-419" sz="2400">
                <a:solidFill>
                  <a:srgbClr val="F3F3F3"/>
                </a:solidFill>
                <a:latin typeface="Roboto"/>
                <a:ea typeface="Roboto"/>
                <a:cs typeface="Roboto"/>
                <a:sym typeface="Roboto"/>
              </a:rPr>
              <a:t>punteroInt = &amp;variableInt ; </a:t>
            </a:r>
            <a:r>
              <a:rPr lang="es-419" sz="2400">
                <a:solidFill>
                  <a:srgbClr val="93C47D"/>
                </a:solidFill>
                <a:latin typeface="Roboto"/>
                <a:ea typeface="Roboto"/>
                <a:cs typeface="Roboto"/>
                <a:sym typeface="Roboto"/>
              </a:rPr>
              <a:t>// Obtengo la posición de memoria</a:t>
            </a:r>
            <a:r>
              <a:rPr lang="es-419" sz="2400">
                <a:solidFill>
                  <a:srgbClr val="F3F3F3"/>
                </a:solidFill>
                <a:latin typeface="Roboto"/>
                <a:ea typeface="Roboto"/>
                <a:cs typeface="Roboto"/>
                <a:sym typeface="Roboto"/>
              </a:rPr>
              <a:t>	</a:t>
            </a:r>
            <a:endParaRPr sz="2400">
              <a:solidFill>
                <a:srgbClr val="F3F3F3"/>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F3F3F3"/>
              </a:solidFill>
              <a:latin typeface="Roboto"/>
              <a:ea typeface="Roboto"/>
              <a:cs typeface="Roboto"/>
              <a:sym typeface="Roboto"/>
            </a:endParaRPr>
          </a:p>
          <a:p>
            <a:pPr indent="0" lvl="0" marL="0" rtl="0" algn="l">
              <a:lnSpc>
                <a:spcPct val="115000"/>
              </a:lnSpc>
              <a:spcBef>
                <a:spcPts val="0"/>
              </a:spcBef>
              <a:spcAft>
                <a:spcPts val="0"/>
              </a:spcAft>
              <a:buNone/>
            </a:pPr>
            <a:r>
              <a:rPr lang="es-419" sz="2400">
                <a:solidFill>
                  <a:srgbClr val="F3F3F3"/>
                </a:solidFill>
                <a:latin typeface="Roboto"/>
                <a:ea typeface="Roboto"/>
                <a:cs typeface="Roboto"/>
                <a:sym typeface="Roboto"/>
              </a:rPr>
              <a:t>printf(“</a:t>
            </a:r>
            <a:r>
              <a:rPr lang="es-419" sz="2400">
                <a:solidFill>
                  <a:srgbClr val="F3F3F3"/>
                </a:solidFill>
                <a:latin typeface="Roboto"/>
                <a:ea typeface="Roboto"/>
                <a:cs typeface="Roboto"/>
                <a:sym typeface="Roboto"/>
              </a:rPr>
              <a:t>Valor</a:t>
            </a:r>
            <a:r>
              <a:rPr lang="es-419" sz="2400">
                <a:solidFill>
                  <a:srgbClr val="F3F3F3"/>
                </a:solidFill>
                <a:latin typeface="Roboto"/>
                <a:ea typeface="Roboto"/>
                <a:cs typeface="Roboto"/>
                <a:sym typeface="Roboto"/>
              </a:rPr>
              <a:t>: %i”, *punteroInt)	</a:t>
            </a:r>
            <a:endParaRPr sz="2400">
              <a:solidFill>
                <a:srgbClr val="F3F3F3"/>
              </a:solidFill>
              <a:latin typeface="Roboto"/>
              <a:ea typeface="Roboto"/>
              <a:cs typeface="Roboto"/>
              <a:sym typeface="Roboto"/>
            </a:endParaRPr>
          </a:p>
          <a:p>
            <a:pPr indent="0" lvl="0" marL="0" rtl="0" algn="l">
              <a:lnSpc>
                <a:spcPct val="150000"/>
              </a:lnSpc>
              <a:spcBef>
                <a:spcPts val="0"/>
              </a:spcBef>
              <a:spcAft>
                <a:spcPts val="0"/>
              </a:spcAft>
              <a:buNone/>
            </a:pPr>
            <a:r>
              <a:t/>
            </a:r>
            <a:endParaRPr sz="2400">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ctr">
              <a:spcBef>
                <a:spcPts val="0"/>
              </a:spcBef>
              <a:spcAft>
                <a:spcPts val="0"/>
              </a:spcAft>
              <a:buNone/>
            </a:pPr>
            <a:r>
              <a:t/>
            </a:r>
            <a:endParaRPr>
              <a:solidFill>
                <a:srgbClr val="F3F3F3"/>
              </a:solidFill>
            </a:endParaRPr>
          </a:p>
        </p:txBody>
      </p:sp>
      <p:sp>
        <p:nvSpPr>
          <p:cNvPr id="118" name="Google Shape;118;p22"/>
          <p:cNvSpPr txBox="1"/>
          <p:nvPr/>
        </p:nvSpPr>
        <p:spPr>
          <a:xfrm>
            <a:off x="311700" y="1017725"/>
            <a:ext cx="8520600" cy="128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2400">
                <a:solidFill>
                  <a:srgbClr val="FFFFFF"/>
                </a:solidFill>
                <a:latin typeface="Roboto"/>
                <a:ea typeface="Roboto"/>
                <a:cs typeface="Roboto"/>
                <a:sym typeface="Roboto"/>
              </a:rPr>
              <a:t>Este operador devuelve  el contenido en la posición apuntada por el puntero. </a:t>
            </a:r>
            <a:endParaRPr>
              <a:solidFill>
                <a:srgbClr val="F3F3F3"/>
              </a:solidFill>
            </a:endParaRPr>
          </a:p>
          <a:p>
            <a:pPr indent="0" lvl="0" marL="0" rtl="0" algn="ctr">
              <a:spcBef>
                <a:spcPts val="0"/>
              </a:spcBef>
              <a:spcAft>
                <a:spcPts val="0"/>
              </a:spcAft>
              <a:buNone/>
            </a:pPr>
            <a:r>
              <a:t/>
            </a:r>
            <a:endParaRPr>
              <a:solidFill>
                <a:srgbClr val="F3F3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Uso de punteros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24" name="Google Shape;124;p23"/>
          <p:cNvGraphicFramePr/>
          <p:nvPr/>
        </p:nvGraphicFramePr>
        <p:xfrm>
          <a:off x="5039425" y="3107900"/>
          <a:ext cx="3000000" cy="3000000"/>
        </p:xfrm>
        <a:graphic>
          <a:graphicData uri="http://schemas.openxmlformats.org/drawingml/2006/table">
            <a:tbl>
              <a:tblPr>
                <a:noFill/>
                <a:tableStyleId>{A822A781-74E3-4118-8152-50BDD4913040}</a:tableStyleId>
              </a:tblPr>
              <a:tblGrid>
                <a:gridCol w="1209175"/>
                <a:gridCol w="1209175"/>
                <a:gridCol w="1209175"/>
              </a:tblGrid>
              <a:tr h="3810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Nombre de la variable</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Dirección de Memoria</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Valor</a:t>
                      </a:r>
                      <a:endParaRPr>
                        <a:solidFill>
                          <a:srgbClr val="FFFFFF"/>
                        </a:solidFill>
                        <a:latin typeface="Roboto"/>
                        <a:ea typeface="Roboto"/>
                        <a:cs typeface="Roboto"/>
                        <a:sym typeface="Roboto"/>
                      </a:endParaRPr>
                    </a:p>
                  </a:txBody>
                  <a:tcPr marT="91425" marB="91425" marR="91425" marL="91425" anchor="ctr"/>
                </a:tc>
              </a:tr>
              <a:tr h="3962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auxInt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0x00C0</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00FF00"/>
                          </a:solidFill>
                          <a:latin typeface="Roboto"/>
                          <a:ea typeface="Roboto"/>
                          <a:cs typeface="Roboto"/>
                          <a:sym typeface="Roboto"/>
                        </a:rPr>
                        <a:t>22</a:t>
                      </a:r>
                      <a:endParaRPr>
                        <a:solidFill>
                          <a:srgbClr val="00FF00"/>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auxChar</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0x00C2</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00FF00"/>
                          </a:solidFill>
                          <a:latin typeface="Roboto"/>
                          <a:ea typeface="Roboto"/>
                          <a:cs typeface="Roboto"/>
                          <a:sym typeface="Roboto"/>
                        </a:rPr>
                        <a:t>‘b’</a:t>
                      </a:r>
                      <a:endParaRPr>
                        <a:solidFill>
                          <a:srgbClr val="00FF00"/>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auxFloat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0x00C3</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00FF00"/>
                          </a:solidFill>
                          <a:latin typeface="Roboto"/>
                          <a:ea typeface="Roboto"/>
                          <a:cs typeface="Roboto"/>
                          <a:sym typeface="Roboto"/>
                        </a:rPr>
                        <a:t>22.55</a:t>
                      </a:r>
                      <a:endParaRPr>
                        <a:solidFill>
                          <a:srgbClr val="00FF00"/>
                        </a:solidFill>
                        <a:latin typeface="Roboto"/>
                        <a:ea typeface="Roboto"/>
                        <a:cs typeface="Roboto"/>
                        <a:sym typeface="Roboto"/>
                      </a:endParaRPr>
                    </a:p>
                  </a:txBody>
                  <a:tcPr marT="91425" marB="91425" marR="91425" marL="91425" anchor="ctr"/>
                </a:tc>
              </a:tr>
            </a:tbl>
          </a:graphicData>
        </a:graphic>
      </p:graphicFrame>
      <p:sp>
        <p:nvSpPr>
          <p:cNvPr id="125" name="Google Shape;125;p23"/>
          <p:cNvSpPr txBox="1"/>
          <p:nvPr/>
        </p:nvSpPr>
        <p:spPr>
          <a:xfrm>
            <a:off x="570475" y="1286000"/>
            <a:ext cx="2896800" cy="3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4A86E8"/>
                </a:solidFill>
                <a:latin typeface="Roboto"/>
                <a:ea typeface="Roboto"/>
                <a:cs typeface="Roboto"/>
                <a:sym typeface="Roboto"/>
              </a:rPr>
              <a:t>int*</a:t>
            </a:r>
            <a:r>
              <a:rPr lang="es-419">
                <a:solidFill>
                  <a:srgbClr val="F3F3F3"/>
                </a:solidFill>
                <a:latin typeface="Roboto"/>
                <a:ea typeface="Roboto"/>
                <a:cs typeface="Roboto"/>
                <a:sym typeface="Roboto"/>
              </a:rPr>
              <a:t> 	punteroInt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char*</a:t>
            </a:r>
            <a:r>
              <a:rPr lang="es-419">
                <a:solidFill>
                  <a:srgbClr val="F3F3F3"/>
                </a:solidFill>
                <a:latin typeface="Roboto"/>
                <a:ea typeface="Roboto"/>
                <a:cs typeface="Roboto"/>
                <a:sym typeface="Roboto"/>
              </a:rPr>
              <a:t> punteroChar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float*  </a:t>
            </a:r>
            <a:r>
              <a:rPr lang="es-419">
                <a:solidFill>
                  <a:srgbClr val="F3F3F3"/>
                </a:solidFill>
                <a:latin typeface="Roboto"/>
                <a:ea typeface="Roboto"/>
                <a:cs typeface="Roboto"/>
                <a:sym typeface="Roboto"/>
              </a:rPr>
              <a:t>punteroFloat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int</a:t>
            </a:r>
            <a:r>
              <a:rPr lang="es-419">
                <a:solidFill>
                  <a:srgbClr val="F3F3F3"/>
                </a:solidFill>
                <a:latin typeface="Roboto"/>
                <a:ea typeface="Roboto"/>
                <a:cs typeface="Roboto"/>
                <a:sym typeface="Roboto"/>
              </a:rPr>
              <a:t> 	auxInt = 10;</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char</a:t>
            </a:r>
            <a:r>
              <a:rPr lang="es-419">
                <a:solidFill>
                  <a:srgbClr val="F3F3F3"/>
                </a:solidFill>
                <a:latin typeface="Roboto"/>
                <a:ea typeface="Roboto"/>
                <a:cs typeface="Roboto"/>
                <a:sym typeface="Roboto"/>
              </a:rPr>
              <a:t> 	auxChar = ‘a’;</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float 	</a:t>
            </a:r>
            <a:r>
              <a:rPr lang="es-419">
                <a:solidFill>
                  <a:srgbClr val="F3F3F3"/>
                </a:solidFill>
                <a:latin typeface="Roboto"/>
                <a:ea typeface="Roboto"/>
                <a:cs typeface="Roboto"/>
                <a:sym typeface="Roboto"/>
              </a:rPr>
              <a:t>auxFloat = 3.14;</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F3F3F3"/>
                </a:solidFill>
                <a:latin typeface="Roboto"/>
                <a:ea typeface="Roboto"/>
                <a:cs typeface="Roboto"/>
                <a:sym typeface="Roboto"/>
              </a:rPr>
              <a:t>punteroInt = &amp;auxInt ;</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F3F3F3"/>
                </a:solidFill>
                <a:latin typeface="Roboto"/>
                <a:ea typeface="Roboto"/>
                <a:cs typeface="Roboto"/>
                <a:sym typeface="Roboto"/>
              </a:rPr>
              <a:t>punteroChar = &amp;auxChar;</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F3F3F3"/>
                </a:solidFill>
                <a:latin typeface="Roboto"/>
                <a:ea typeface="Roboto"/>
                <a:cs typeface="Roboto"/>
                <a:sym typeface="Roboto"/>
              </a:rPr>
              <a:t>punteroFloat = &amp;auxFloat;</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F3F3F3"/>
                </a:solidFill>
                <a:latin typeface="Roboto"/>
                <a:ea typeface="Roboto"/>
                <a:cs typeface="Roboto"/>
                <a:sym typeface="Roboto"/>
              </a:rPr>
              <a:t>*punteroInt	= </a:t>
            </a:r>
            <a:r>
              <a:rPr lang="es-419">
                <a:solidFill>
                  <a:srgbClr val="00FF00"/>
                </a:solidFill>
                <a:latin typeface="Roboto"/>
                <a:ea typeface="Roboto"/>
                <a:cs typeface="Roboto"/>
                <a:sym typeface="Roboto"/>
              </a:rPr>
              <a:t>22</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F3F3F3"/>
                </a:solidFill>
                <a:latin typeface="Roboto"/>
                <a:ea typeface="Roboto"/>
                <a:cs typeface="Roboto"/>
                <a:sym typeface="Roboto"/>
              </a:rPr>
              <a:t>*punteroChar = </a:t>
            </a:r>
            <a:r>
              <a:rPr lang="es-419">
                <a:solidFill>
                  <a:srgbClr val="00FF00"/>
                </a:solidFill>
                <a:latin typeface="Roboto"/>
                <a:ea typeface="Roboto"/>
                <a:cs typeface="Roboto"/>
                <a:sym typeface="Roboto"/>
              </a:rPr>
              <a:t>‘b’</a:t>
            </a:r>
            <a:r>
              <a:rPr lang="es-419">
                <a:solidFill>
                  <a:srgbClr val="F3F3F3"/>
                </a:solidFill>
                <a:latin typeface="Roboto"/>
                <a:ea typeface="Roboto"/>
                <a:cs typeface="Roboto"/>
                <a:sym typeface="Roboto"/>
              </a:rPr>
              <a:t>;</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F3F3F3"/>
                </a:solidFill>
                <a:latin typeface="Roboto"/>
                <a:ea typeface="Roboto"/>
                <a:cs typeface="Roboto"/>
                <a:sym typeface="Roboto"/>
              </a:rPr>
              <a:t>*punteroFloat = </a:t>
            </a:r>
            <a:r>
              <a:rPr lang="es-419">
                <a:solidFill>
                  <a:srgbClr val="00FF00"/>
                </a:solidFill>
                <a:latin typeface="Roboto"/>
                <a:ea typeface="Roboto"/>
                <a:cs typeface="Roboto"/>
                <a:sym typeface="Roboto"/>
              </a:rPr>
              <a:t>22.55</a:t>
            </a:r>
            <a:r>
              <a:rPr lang="es-419">
                <a:solidFill>
                  <a:srgbClr val="F3F3F3"/>
                </a:solidFill>
                <a:latin typeface="Roboto"/>
                <a:ea typeface="Roboto"/>
                <a:cs typeface="Roboto"/>
                <a:sym typeface="Roboto"/>
              </a:rPr>
              <a:t>;</a:t>
            </a:r>
            <a:r>
              <a:rPr lang="es-419">
                <a:solidFill>
                  <a:srgbClr val="F3F3F3"/>
                </a:solidFill>
                <a:latin typeface="Roboto"/>
                <a:ea typeface="Roboto"/>
                <a:cs typeface="Roboto"/>
                <a:sym typeface="Roboto"/>
              </a:rPr>
              <a:t> </a:t>
            </a:r>
            <a:endParaRPr>
              <a:solidFill>
                <a:srgbClr val="F3F3F3"/>
              </a:solidFill>
              <a:latin typeface="Roboto"/>
              <a:ea typeface="Roboto"/>
              <a:cs typeface="Roboto"/>
              <a:sym typeface="Roboto"/>
            </a:endParaRPr>
          </a:p>
        </p:txBody>
      </p:sp>
      <p:graphicFrame>
        <p:nvGraphicFramePr>
          <p:cNvPr id="126" name="Google Shape;126;p23"/>
          <p:cNvGraphicFramePr/>
          <p:nvPr/>
        </p:nvGraphicFramePr>
        <p:xfrm>
          <a:off x="5054275" y="1017725"/>
          <a:ext cx="3000000" cy="3000000"/>
        </p:xfrm>
        <a:graphic>
          <a:graphicData uri="http://schemas.openxmlformats.org/drawingml/2006/table">
            <a:tbl>
              <a:tblPr>
                <a:noFill/>
                <a:tableStyleId>{A822A781-74E3-4118-8152-50BDD4913040}</a:tableStyleId>
              </a:tblPr>
              <a:tblGrid>
                <a:gridCol w="1204225"/>
                <a:gridCol w="1204225"/>
                <a:gridCol w="1204225"/>
              </a:tblGrid>
              <a:tr h="381000">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Nombre de la variable</a:t>
                      </a:r>
                      <a:endParaRPr>
                        <a:solidFill>
                          <a:srgbClr val="F3F3F3"/>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Dirección de Memoria</a:t>
                      </a:r>
                      <a:endParaRPr>
                        <a:solidFill>
                          <a:srgbClr val="F3F3F3"/>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Valor</a:t>
                      </a:r>
                      <a:endParaRPr>
                        <a:latin typeface="Roboto"/>
                        <a:ea typeface="Roboto"/>
                        <a:cs typeface="Roboto"/>
                        <a:sym typeface="Roboto"/>
                      </a:endParaRPr>
                    </a:p>
                  </a:txBody>
                  <a:tcPr marT="91425" marB="91425" marR="91425" marL="91425" anchor="ctr"/>
                </a:tc>
              </a:tr>
              <a:tr h="3962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punteroInt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0x00B0</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0x00C0</a:t>
                      </a:r>
                      <a:endParaRPr>
                        <a:solidFill>
                          <a:srgbClr val="FFFFFF"/>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chemeClr val="dk1"/>
                          </a:solidFill>
                          <a:latin typeface="Roboto"/>
                          <a:ea typeface="Roboto"/>
                          <a:cs typeface="Roboto"/>
                          <a:sym typeface="Roboto"/>
                        </a:rPr>
                        <a:t>puntero</a:t>
                      </a:r>
                      <a:r>
                        <a:rPr lang="es-419">
                          <a:solidFill>
                            <a:srgbClr val="FFFFFF"/>
                          </a:solidFill>
                          <a:latin typeface="Roboto"/>
                          <a:ea typeface="Roboto"/>
                          <a:cs typeface="Roboto"/>
                          <a:sym typeface="Roboto"/>
                        </a:rPr>
                        <a:t>Char</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0x00B2</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0x00C2</a:t>
                      </a:r>
                      <a:endParaRPr>
                        <a:solidFill>
                          <a:srgbClr val="FFFFFF"/>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chemeClr val="dk1"/>
                          </a:solidFill>
                          <a:latin typeface="Roboto"/>
                          <a:ea typeface="Roboto"/>
                          <a:cs typeface="Roboto"/>
                          <a:sym typeface="Roboto"/>
                        </a:rPr>
                        <a:t>puntero</a:t>
                      </a:r>
                      <a:r>
                        <a:rPr lang="es-419">
                          <a:solidFill>
                            <a:srgbClr val="FFFFFF"/>
                          </a:solidFill>
                          <a:latin typeface="Roboto"/>
                          <a:ea typeface="Roboto"/>
                          <a:cs typeface="Roboto"/>
                          <a:sym typeface="Roboto"/>
                        </a:rPr>
                        <a:t>Float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0x00B4</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0x00C3</a:t>
                      </a:r>
                      <a:endParaRPr>
                        <a:solidFill>
                          <a:srgbClr val="FFFFFF"/>
                        </a:solidFill>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Definición </a:t>
            </a:r>
            <a:endParaRPr>
              <a:latin typeface="Roboto"/>
              <a:ea typeface="Roboto"/>
              <a:cs typeface="Roboto"/>
              <a:sym typeface="Roboto"/>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2400">
                <a:solidFill>
                  <a:srgbClr val="FFFFFF"/>
                </a:solidFill>
                <a:latin typeface="Roboto"/>
                <a:ea typeface="Roboto"/>
                <a:cs typeface="Roboto"/>
                <a:sym typeface="Roboto"/>
              </a:rPr>
              <a:t>Un puntero es una variable que contiene una dirección de memoria, normalmente esa dirección es una posición de memoria de otra variable, por lo cual se suele decir que el puntero “apunta” a la otra variable.</a:t>
            </a:r>
            <a:endParaRPr sz="24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Declaración de un puntero </a:t>
            </a:r>
            <a:endParaRPr>
              <a:latin typeface="Roboto"/>
              <a:ea typeface="Roboto"/>
              <a:cs typeface="Roboto"/>
              <a:sym typeface="Roboto"/>
            </a:endParaRPr>
          </a:p>
        </p:txBody>
      </p:sp>
      <p:sp>
        <p:nvSpPr>
          <p:cNvPr id="67" name="Google Shape;67;p15"/>
          <p:cNvSpPr txBox="1"/>
          <p:nvPr/>
        </p:nvSpPr>
        <p:spPr>
          <a:xfrm>
            <a:off x="1035275" y="2345900"/>
            <a:ext cx="5977500" cy="3142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2400">
                <a:solidFill>
                  <a:srgbClr val="4A86E8"/>
                </a:solidFill>
                <a:latin typeface="Roboto"/>
                <a:ea typeface="Roboto"/>
                <a:cs typeface="Roboto"/>
                <a:sym typeface="Roboto"/>
              </a:rPr>
              <a:t>tipo </a:t>
            </a:r>
            <a:r>
              <a:rPr lang="es-419" sz="2400">
                <a:solidFill>
                  <a:srgbClr val="F3F3F3"/>
                </a:solidFill>
                <a:latin typeface="Roboto"/>
                <a:ea typeface="Roboto"/>
                <a:cs typeface="Roboto"/>
                <a:sym typeface="Roboto"/>
              </a:rPr>
              <a:t>*	punteroTipo ;</a:t>
            </a:r>
            <a:endParaRPr sz="2400">
              <a:solidFill>
                <a:srgbClr val="4A86E8"/>
              </a:solidFill>
              <a:latin typeface="Roboto"/>
              <a:ea typeface="Roboto"/>
              <a:cs typeface="Roboto"/>
              <a:sym typeface="Roboto"/>
            </a:endParaRPr>
          </a:p>
          <a:p>
            <a:pPr indent="0" lvl="0" marL="0" rtl="0" algn="l">
              <a:lnSpc>
                <a:spcPct val="150000"/>
              </a:lnSpc>
              <a:spcBef>
                <a:spcPts val="0"/>
              </a:spcBef>
              <a:spcAft>
                <a:spcPts val="0"/>
              </a:spcAft>
              <a:buNone/>
            </a:pPr>
            <a:r>
              <a:rPr lang="es-419" sz="2400">
                <a:solidFill>
                  <a:srgbClr val="4A86E8"/>
                </a:solidFill>
                <a:latin typeface="Roboto"/>
                <a:ea typeface="Roboto"/>
                <a:cs typeface="Roboto"/>
                <a:sym typeface="Roboto"/>
              </a:rPr>
              <a:t>int</a:t>
            </a:r>
            <a:r>
              <a:rPr lang="es-419" sz="2400">
                <a:solidFill>
                  <a:srgbClr val="F3F3F3"/>
                </a:solidFill>
                <a:latin typeface="Roboto"/>
                <a:ea typeface="Roboto"/>
                <a:cs typeface="Roboto"/>
                <a:sym typeface="Roboto"/>
              </a:rPr>
              <a:t> *	punteroInt ;</a:t>
            </a:r>
            <a:endParaRPr sz="2400">
              <a:solidFill>
                <a:srgbClr val="F3F3F3"/>
              </a:solidFill>
              <a:latin typeface="Roboto"/>
              <a:ea typeface="Roboto"/>
              <a:cs typeface="Roboto"/>
              <a:sym typeface="Roboto"/>
            </a:endParaRPr>
          </a:p>
          <a:p>
            <a:pPr indent="0" lvl="0" marL="0" rtl="0" algn="l">
              <a:lnSpc>
                <a:spcPct val="150000"/>
              </a:lnSpc>
              <a:spcBef>
                <a:spcPts val="0"/>
              </a:spcBef>
              <a:spcAft>
                <a:spcPts val="0"/>
              </a:spcAft>
              <a:buNone/>
            </a:pPr>
            <a:r>
              <a:rPr lang="es-419" sz="2400">
                <a:solidFill>
                  <a:srgbClr val="4A86E8"/>
                </a:solidFill>
                <a:latin typeface="Roboto"/>
                <a:ea typeface="Roboto"/>
                <a:cs typeface="Roboto"/>
                <a:sym typeface="Roboto"/>
              </a:rPr>
              <a:t>char </a:t>
            </a:r>
            <a:r>
              <a:rPr lang="es-419" sz="2400">
                <a:solidFill>
                  <a:srgbClr val="F3F3F3"/>
                </a:solidFill>
                <a:latin typeface="Roboto"/>
                <a:ea typeface="Roboto"/>
                <a:cs typeface="Roboto"/>
                <a:sym typeface="Roboto"/>
              </a:rPr>
              <a:t>* 	punteroChar;</a:t>
            </a:r>
            <a:endParaRPr sz="2400">
              <a:solidFill>
                <a:srgbClr val="F3F3F3"/>
              </a:solidFill>
              <a:latin typeface="Roboto"/>
              <a:ea typeface="Roboto"/>
              <a:cs typeface="Roboto"/>
              <a:sym typeface="Roboto"/>
            </a:endParaRPr>
          </a:p>
          <a:p>
            <a:pPr indent="0" lvl="0" marL="0" rtl="0" algn="l">
              <a:lnSpc>
                <a:spcPct val="150000"/>
              </a:lnSpc>
              <a:spcBef>
                <a:spcPts val="0"/>
              </a:spcBef>
              <a:spcAft>
                <a:spcPts val="0"/>
              </a:spcAft>
              <a:buNone/>
            </a:pPr>
            <a:r>
              <a:rPr lang="es-419" sz="2400">
                <a:solidFill>
                  <a:srgbClr val="4A86E8"/>
                </a:solidFill>
                <a:latin typeface="Roboto"/>
                <a:ea typeface="Roboto"/>
                <a:cs typeface="Roboto"/>
                <a:sym typeface="Roboto"/>
              </a:rPr>
              <a:t>float </a:t>
            </a:r>
            <a:r>
              <a:rPr lang="es-419" sz="2400">
                <a:solidFill>
                  <a:srgbClr val="F3F3F3"/>
                </a:solidFill>
                <a:latin typeface="Roboto"/>
                <a:ea typeface="Roboto"/>
                <a:cs typeface="Roboto"/>
                <a:sym typeface="Roboto"/>
              </a:rPr>
              <a:t>*</a:t>
            </a:r>
            <a:r>
              <a:rPr lang="es-419" sz="2400">
                <a:solidFill>
                  <a:srgbClr val="4A86E8"/>
                </a:solidFill>
                <a:latin typeface="Roboto"/>
                <a:ea typeface="Roboto"/>
                <a:cs typeface="Roboto"/>
                <a:sym typeface="Roboto"/>
              </a:rPr>
              <a:t>	</a:t>
            </a:r>
            <a:r>
              <a:rPr lang="es-419" sz="2400">
                <a:solidFill>
                  <a:srgbClr val="F3F3F3"/>
                </a:solidFill>
                <a:latin typeface="Roboto"/>
                <a:ea typeface="Roboto"/>
                <a:cs typeface="Roboto"/>
                <a:sym typeface="Roboto"/>
              </a:rPr>
              <a:t>punteroFloat;</a:t>
            </a:r>
            <a:endParaRPr sz="2400">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ctr">
              <a:spcBef>
                <a:spcPts val="0"/>
              </a:spcBef>
              <a:spcAft>
                <a:spcPts val="0"/>
              </a:spcAft>
              <a:buNone/>
            </a:pPr>
            <a:r>
              <a:t/>
            </a:r>
            <a:endParaRPr>
              <a:solidFill>
                <a:srgbClr val="F3F3F3"/>
              </a:solidFill>
            </a:endParaRPr>
          </a:p>
        </p:txBody>
      </p:sp>
      <p:sp>
        <p:nvSpPr>
          <p:cNvPr id="68" name="Google Shape;68;p15"/>
          <p:cNvSpPr txBox="1"/>
          <p:nvPr/>
        </p:nvSpPr>
        <p:spPr>
          <a:xfrm>
            <a:off x="311700" y="1017725"/>
            <a:ext cx="8832300" cy="128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2400">
                <a:solidFill>
                  <a:srgbClr val="FFFFFF"/>
                </a:solidFill>
                <a:latin typeface="Roboto"/>
                <a:ea typeface="Roboto"/>
                <a:cs typeface="Roboto"/>
                <a:sym typeface="Roboto"/>
              </a:rPr>
              <a:t>En la declaración sólo le indicamos al compilador que reserve una posición de memoria para albergar la dirección de una variable , del </a:t>
            </a:r>
            <a:r>
              <a:rPr b="1" lang="es-419" sz="2400">
                <a:solidFill>
                  <a:srgbClr val="4A86E8"/>
                </a:solidFill>
                <a:latin typeface="Roboto"/>
                <a:ea typeface="Roboto"/>
                <a:cs typeface="Roboto"/>
                <a:sym typeface="Roboto"/>
              </a:rPr>
              <a:t>tipo</a:t>
            </a:r>
            <a:r>
              <a:rPr lang="es-419" sz="2400">
                <a:solidFill>
                  <a:srgbClr val="FFFFFF"/>
                </a:solidFill>
                <a:latin typeface="Roboto"/>
                <a:ea typeface="Roboto"/>
                <a:cs typeface="Roboto"/>
                <a:sym typeface="Roboto"/>
              </a:rPr>
              <a:t> indicado.</a:t>
            </a:r>
            <a:endParaRPr sz="2400">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ctr">
              <a:spcBef>
                <a:spcPts val="0"/>
              </a:spcBef>
              <a:spcAft>
                <a:spcPts val="0"/>
              </a:spcAft>
              <a:buNone/>
            </a:pPr>
            <a:r>
              <a:t/>
            </a:r>
            <a:endParaRPr>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Uso de punteros</a:t>
            </a:r>
            <a:endParaRPr>
              <a:latin typeface="Roboto"/>
              <a:ea typeface="Roboto"/>
              <a:cs typeface="Roboto"/>
              <a:sym typeface="Roboto"/>
            </a:endParaRPr>
          </a:p>
        </p:txBody>
      </p:sp>
      <p:sp>
        <p:nvSpPr>
          <p:cNvPr id="74" name="Google Shape;74;p16"/>
          <p:cNvSpPr txBox="1"/>
          <p:nvPr/>
        </p:nvSpPr>
        <p:spPr>
          <a:xfrm>
            <a:off x="570475" y="1286000"/>
            <a:ext cx="2896800" cy="18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4A86E8"/>
                </a:solidFill>
                <a:latin typeface="Roboto"/>
                <a:ea typeface="Roboto"/>
                <a:cs typeface="Roboto"/>
                <a:sym typeface="Roboto"/>
              </a:rPr>
              <a:t>int*</a:t>
            </a:r>
            <a:r>
              <a:rPr lang="es-419">
                <a:solidFill>
                  <a:srgbClr val="F3F3F3"/>
                </a:solidFill>
                <a:latin typeface="Roboto"/>
                <a:ea typeface="Roboto"/>
                <a:cs typeface="Roboto"/>
                <a:sym typeface="Roboto"/>
              </a:rPr>
              <a:t> 	punteroInt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char*</a:t>
            </a:r>
            <a:r>
              <a:rPr lang="es-419">
                <a:solidFill>
                  <a:srgbClr val="F3F3F3"/>
                </a:solidFill>
                <a:latin typeface="Roboto"/>
                <a:ea typeface="Roboto"/>
                <a:cs typeface="Roboto"/>
                <a:sym typeface="Roboto"/>
              </a:rPr>
              <a:t> punteroChar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float*  </a:t>
            </a:r>
            <a:r>
              <a:rPr lang="es-419">
                <a:solidFill>
                  <a:srgbClr val="F3F3F3"/>
                </a:solidFill>
                <a:latin typeface="Roboto"/>
                <a:ea typeface="Roboto"/>
                <a:cs typeface="Roboto"/>
                <a:sym typeface="Roboto"/>
              </a:rPr>
              <a:t>punteroFloat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Uso de punteros</a:t>
            </a:r>
            <a:endParaRPr>
              <a:latin typeface="Roboto"/>
              <a:ea typeface="Roboto"/>
              <a:cs typeface="Roboto"/>
              <a:sym typeface="Roboto"/>
            </a:endParaRPr>
          </a:p>
        </p:txBody>
      </p:sp>
      <p:graphicFrame>
        <p:nvGraphicFramePr>
          <p:cNvPr id="80" name="Google Shape;80;p17"/>
          <p:cNvGraphicFramePr/>
          <p:nvPr/>
        </p:nvGraphicFramePr>
        <p:xfrm>
          <a:off x="5054275" y="1017725"/>
          <a:ext cx="3000000" cy="3000000"/>
        </p:xfrm>
        <a:graphic>
          <a:graphicData uri="http://schemas.openxmlformats.org/drawingml/2006/table">
            <a:tbl>
              <a:tblPr>
                <a:noFill/>
                <a:tableStyleId>{A822A781-74E3-4118-8152-50BDD4913040}</a:tableStyleId>
              </a:tblPr>
              <a:tblGrid>
                <a:gridCol w="1204225"/>
                <a:gridCol w="1204225"/>
                <a:gridCol w="1204225"/>
              </a:tblGrid>
              <a:tr h="381000">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Nombre de la variable</a:t>
                      </a:r>
                      <a:endParaRPr>
                        <a:solidFill>
                          <a:srgbClr val="F3F3F3"/>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Dirección de Memoria</a:t>
                      </a:r>
                      <a:endParaRPr>
                        <a:solidFill>
                          <a:srgbClr val="F3F3F3"/>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Valor</a:t>
                      </a:r>
                      <a:endParaRPr>
                        <a:latin typeface="Roboto"/>
                        <a:ea typeface="Roboto"/>
                        <a:cs typeface="Roboto"/>
                        <a:sym typeface="Roboto"/>
                      </a:endParaRPr>
                    </a:p>
                  </a:txBody>
                  <a:tcPr marT="91425" marB="91425" marR="91425" marL="91425" anchor="ctr"/>
                </a:tc>
              </a:tr>
              <a:tr h="3962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punteroInt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0x00B0</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4A86E8"/>
                          </a:solidFill>
                          <a:latin typeface="Roboto"/>
                          <a:ea typeface="Roboto"/>
                          <a:cs typeface="Roboto"/>
                          <a:sym typeface="Roboto"/>
                        </a:rPr>
                        <a:t>NULL</a:t>
                      </a:r>
                      <a:endParaRPr>
                        <a:solidFill>
                          <a:srgbClr val="4A86E8"/>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chemeClr val="dk1"/>
                          </a:solidFill>
                          <a:latin typeface="Roboto"/>
                          <a:ea typeface="Roboto"/>
                          <a:cs typeface="Roboto"/>
                          <a:sym typeface="Roboto"/>
                        </a:rPr>
                        <a:t>puntero</a:t>
                      </a:r>
                      <a:r>
                        <a:rPr lang="es-419">
                          <a:solidFill>
                            <a:srgbClr val="FFFFFF"/>
                          </a:solidFill>
                          <a:latin typeface="Roboto"/>
                          <a:ea typeface="Roboto"/>
                          <a:cs typeface="Roboto"/>
                          <a:sym typeface="Roboto"/>
                        </a:rPr>
                        <a:t>Char</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0x00B2</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4A86E8"/>
                          </a:solidFill>
                          <a:latin typeface="Roboto"/>
                          <a:ea typeface="Roboto"/>
                          <a:cs typeface="Roboto"/>
                          <a:sym typeface="Roboto"/>
                        </a:rPr>
                        <a:t>NULL</a:t>
                      </a:r>
                      <a:endParaRPr>
                        <a:solidFill>
                          <a:srgbClr val="FFFFFF"/>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chemeClr val="dk1"/>
                          </a:solidFill>
                          <a:latin typeface="Roboto"/>
                          <a:ea typeface="Roboto"/>
                          <a:cs typeface="Roboto"/>
                          <a:sym typeface="Roboto"/>
                        </a:rPr>
                        <a:t>puntero</a:t>
                      </a:r>
                      <a:r>
                        <a:rPr lang="es-419">
                          <a:solidFill>
                            <a:srgbClr val="FFFFFF"/>
                          </a:solidFill>
                          <a:latin typeface="Roboto"/>
                          <a:ea typeface="Roboto"/>
                          <a:cs typeface="Roboto"/>
                          <a:sym typeface="Roboto"/>
                        </a:rPr>
                        <a:t>Float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0x00B4</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4A86E8"/>
                          </a:solidFill>
                          <a:latin typeface="Roboto"/>
                          <a:ea typeface="Roboto"/>
                          <a:cs typeface="Roboto"/>
                          <a:sym typeface="Roboto"/>
                        </a:rPr>
                        <a:t>NULL</a:t>
                      </a:r>
                      <a:endParaRPr>
                        <a:solidFill>
                          <a:srgbClr val="FFFFFF"/>
                        </a:solidFill>
                        <a:latin typeface="Roboto"/>
                        <a:ea typeface="Roboto"/>
                        <a:cs typeface="Roboto"/>
                        <a:sym typeface="Roboto"/>
                      </a:endParaRPr>
                    </a:p>
                  </a:txBody>
                  <a:tcPr marT="91425" marB="91425" marR="91425" marL="91425" anchor="ctr"/>
                </a:tc>
              </a:tr>
            </a:tbl>
          </a:graphicData>
        </a:graphic>
      </p:graphicFrame>
      <p:sp>
        <p:nvSpPr>
          <p:cNvPr id="81" name="Google Shape;81;p17"/>
          <p:cNvSpPr txBox="1"/>
          <p:nvPr/>
        </p:nvSpPr>
        <p:spPr>
          <a:xfrm>
            <a:off x="570475" y="1286000"/>
            <a:ext cx="2896800" cy="18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4A86E8"/>
                </a:solidFill>
                <a:latin typeface="Roboto"/>
                <a:ea typeface="Roboto"/>
                <a:cs typeface="Roboto"/>
                <a:sym typeface="Roboto"/>
              </a:rPr>
              <a:t>int*</a:t>
            </a:r>
            <a:r>
              <a:rPr lang="es-419">
                <a:solidFill>
                  <a:srgbClr val="F3F3F3"/>
                </a:solidFill>
                <a:latin typeface="Roboto"/>
                <a:ea typeface="Roboto"/>
                <a:cs typeface="Roboto"/>
                <a:sym typeface="Roboto"/>
              </a:rPr>
              <a:t> 	punteroInt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char*</a:t>
            </a:r>
            <a:r>
              <a:rPr lang="es-419">
                <a:solidFill>
                  <a:srgbClr val="F3F3F3"/>
                </a:solidFill>
                <a:latin typeface="Roboto"/>
                <a:ea typeface="Roboto"/>
                <a:cs typeface="Roboto"/>
                <a:sym typeface="Roboto"/>
              </a:rPr>
              <a:t> punteroChar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float*  </a:t>
            </a:r>
            <a:r>
              <a:rPr lang="es-419">
                <a:solidFill>
                  <a:srgbClr val="F3F3F3"/>
                </a:solidFill>
                <a:latin typeface="Roboto"/>
                <a:ea typeface="Roboto"/>
                <a:cs typeface="Roboto"/>
                <a:sym typeface="Roboto"/>
              </a:rPr>
              <a:t>punteroFloat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Uso de punteros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87" name="Google Shape;87;p18"/>
          <p:cNvSpPr txBox="1"/>
          <p:nvPr/>
        </p:nvSpPr>
        <p:spPr>
          <a:xfrm>
            <a:off x="570475" y="1286000"/>
            <a:ext cx="2896800" cy="18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4A86E8"/>
                </a:solidFill>
                <a:latin typeface="Roboto"/>
                <a:ea typeface="Roboto"/>
                <a:cs typeface="Roboto"/>
                <a:sym typeface="Roboto"/>
              </a:rPr>
              <a:t>int*</a:t>
            </a:r>
            <a:r>
              <a:rPr lang="es-419">
                <a:solidFill>
                  <a:srgbClr val="F3F3F3"/>
                </a:solidFill>
                <a:latin typeface="Roboto"/>
                <a:ea typeface="Roboto"/>
                <a:cs typeface="Roboto"/>
                <a:sym typeface="Roboto"/>
              </a:rPr>
              <a:t> 	punteroInt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char*</a:t>
            </a:r>
            <a:r>
              <a:rPr lang="es-419">
                <a:solidFill>
                  <a:srgbClr val="F3F3F3"/>
                </a:solidFill>
                <a:latin typeface="Roboto"/>
                <a:ea typeface="Roboto"/>
                <a:cs typeface="Roboto"/>
                <a:sym typeface="Roboto"/>
              </a:rPr>
              <a:t> punteroChar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float*  </a:t>
            </a:r>
            <a:r>
              <a:rPr lang="es-419">
                <a:solidFill>
                  <a:srgbClr val="F3F3F3"/>
                </a:solidFill>
                <a:latin typeface="Roboto"/>
                <a:ea typeface="Roboto"/>
                <a:cs typeface="Roboto"/>
                <a:sym typeface="Roboto"/>
              </a:rPr>
              <a:t>punteroFloat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int</a:t>
            </a:r>
            <a:r>
              <a:rPr lang="es-419">
                <a:solidFill>
                  <a:srgbClr val="F3F3F3"/>
                </a:solidFill>
                <a:latin typeface="Roboto"/>
                <a:ea typeface="Roboto"/>
                <a:cs typeface="Roboto"/>
                <a:sym typeface="Roboto"/>
              </a:rPr>
              <a:t> 	auxInt = 10;</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char</a:t>
            </a:r>
            <a:r>
              <a:rPr lang="es-419">
                <a:solidFill>
                  <a:srgbClr val="F3F3F3"/>
                </a:solidFill>
                <a:latin typeface="Roboto"/>
                <a:ea typeface="Roboto"/>
                <a:cs typeface="Roboto"/>
                <a:sym typeface="Roboto"/>
              </a:rPr>
              <a:t> 	auxChar = ‘a’;</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float 	</a:t>
            </a:r>
            <a:r>
              <a:rPr lang="es-419">
                <a:solidFill>
                  <a:srgbClr val="F3F3F3"/>
                </a:solidFill>
                <a:latin typeface="Roboto"/>
                <a:ea typeface="Roboto"/>
                <a:cs typeface="Roboto"/>
                <a:sym typeface="Roboto"/>
              </a:rPr>
              <a:t>auxFloat = 3.14;</a:t>
            </a:r>
            <a:endParaRPr/>
          </a:p>
        </p:txBody>
      </p:sp>
      <p:graphicFrame>
        <p:nvGraphicFramePr>
          <p:cNvPr id="88" name="Google Shape;88;p18"/>
          <p:cNvGraphicFramePr/>
          <p:nvPr/>
        </p:nvGraphicFramePr>
        <p:xfrm>
          <a:off x="5054275" y="1017725"/>
          <a:ext cx="3000000" cy="3000000"/>
        </p:xfrm>
        <a:graphic>
          <a:graphicData uri="http://schemas.openxmlformats.org/drawingml/2006/table">
            <a:tbl>
              <a:tblPr>
                <a:noFill/>
                <a:tableStyleId>{A822A781-74E3-4118-8152-50BDD4913040}</a:tableStyleId>
              </a:tblPr>
              <a:tblGrid>
                <a:gridCol w="1204225"/>
                <a:gridCol w="1204225"/>
                <a:gridCol w="1204225"/>
              </a:tblGrid>
              <a:tr h="381000">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Nombre de la variable</a:t>
                      </a:r>
                      <a:endParaRPr>
                        <a:solidFill>
                          <a:srgbClr val="F3F3F3"/>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Dirección de Memoria</a:t>
                      </a:r>
                      <a:endParaRPr>
                        <a:solidFill>
                          <a:srgbClr val="F3F3F3"/>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Valor</a:t>
                      </a:r>
                      <a:endParaRPr>
                        <a:latin typeface="Roboto"/>
                        <a:ea typeface="Roboto"/>
                        <a:cs typeface="Roboto"/>
                        <a:sym typeface="Roboto"/>
                      </a:endParaRPr>
                    </a:p>
                  </a:txBody>
                  <a:tcPr marT="91425" marB="91425" marR="91425" marL="91425" anchor="ctr"/>
                </a:tc>
              </a:tr>
              <a:tr h="3962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punteroInt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0x00B0</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4A86E8"/>
                          </a:solidFill>
                          <a:latin typeface="Roboto"/>
                          <a:ea typeface="Roboto"/>
                          <a:cs typeface="Roboto"/>
                          <a:sym typeface="Roboto"/>
                        </a:rPr>
                        <a:t>NULL</a:t>
                      </a:r>
                      <a:endParaRPr>
                        <a:solidFill>
                          <a:srgbClr val="4A86E8"/>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chemeClr val="dk1"/>
                          </a:solidFill>
                          <a:latin typeface="Roboto"/>
                          <a:ea typeface="Roboto"/>
                          <a:cs typeface="Roboto"/>
                          <a:sym typeface="Roboto"/>
                        </a:rPr>
                        <a:t>puntero</a:t>
                      </a:r>
                      <a:r>
                        <a:rPr lang="es-419">
                          <a:solidFill>
                            <a:srgbClr val="FFFFFF"/>
                          </a:solidFill>
                          <a:latin typeface="Roboto"/>
                          <a:ea typeface="Roboto"/>
                          <a:cs typeface="Roboto"/>
                          <a:sym typeface="Roboto"/>
                        </a:rPr>
                        <a:t>Char</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0x00B2</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4A86E8"/>
                          </a:solidFill>
                          <a:latin typeface="Roboto"/>
                          <a:ea typeface="Roboto"/>
                          <a:cs typeface="Roboto"/>
                          <a:sym typeface="Roboto"/>
                        </a:rPr>
                        <a:t>NULL</a:t>
                      </a:r>
                      <a:endParaRPr>
                        <a:solidFill>
                          <a:srgbClr val="FFFFFF"/>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chemeClr val="dk1"/>
                          </a:solidFill>
                          <a:latin typeface="Roboto"/>
                          <a:ea typeface="Roboto"/>
                          <a:cs typeface="Roboto"/>
                          <a:sym typeface="Roboto"/>
                        </a:rPr>
                        <a:t>puntero</a:t>
                      </a:r>
                      <a:r>
                        <a:rPr lang="es-419">
                          <a:solidFill>
                            <a:srgbClr val="FFFFFF"/>
                          </a:solidFill>
                          <a:latin typeface="Roboto"/>
                          <a:ea typeface="Roboto"/>
                          <a:cs typeface="Roboto"/>
                          <a:sym typeface="Roboto"/>
                        </a:rPr>
                        <a:t>Float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0x00B4</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4A86E8"/>
                          </a:solidFill>
                          <a:latin typeface="Roboto"/>
                          <a:ea typeface="Roboto"/>
                          <a:cs typeface="Roboto"/>
                          <a:sym typeface="Roboto"/>
                        </a:rPr>
                        <a:t>NULL</a:t>
                      </a:r>
                      <a:endParaRPr>
                        <a:solidFill>
                          <a:srgbClr val="FFFFFF"/>
                        </a:solidFill>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Uso de punteros</a:t>
            </a:r>
            <a:endParaRPr>
              <a:latin typeface="Roboto"/>
              <a:ea typeface="Roboto"/>
              <a:cs typeface="Roboto"/>
              <a:sym typeface="Roboto"/>
            </a:endParaRPr>
          </a:p>
          <a:p>
            <a:pPr indent="0" lvl="0" marL="0" rtl="0" algn="l">
              <a:spcBef>
                <a:spcPts val="0"/>
              </a:spcBef>
              <a:spcAft>
                <a:spcPts val="0"/>
              </a:spcAft>
              <a:buNone/>
            </a:pPr>
            <a:r>
              <a:rPr lang="es-419">
                <a:latin typeface="Roboto"/>
                <a:ea typeface="Roboto"/>
                <a:cs typeface="Roboto"/>
                <a:sym typeface="Roboto"/>
              </a:rPr>
              <a:t> </a:t>
            </a:r>
            <a:endParaRPr>
              <a:latin typeface="Roboto"/>
              <a:ea typeface="Roboto"/>
              <a:cs typeface="Roboto"/>
              <a:sym typeface="Roboto"/>
            </a:endParaRPr>
          </a:p>
        </p:txBody>
      </p:sp>
      <p:graphicFrame>
        <p:nvGraphicFramePr>
          <p:cNvPr id="94" name="Google Shape;94;p19"/>
          <p:cNvGraphicFramePr/>
          <p:nvPr/>
        </p:nvGraphicFramePr>
        <p:xfrm>
          <a:off x="5039425" y="3107900"/>
          <a:ext cx="3000000" cy="3000000"/>
        </p:xfrm>
        <a:graphic>
          <a:graphicData uri="http://schemas.openxmlformats.org/drawingml/2006/table">
            <a:tbl>
              <a:tblPr>
                <a:noFill/>
                <a:tableStyleId>{A822A781-74E3-4118-8152-50BDD4913040}</a:tableStyleId>
              </a:tblPr>
              <a:tblGrid>
                <a:gridCol w="1209175"/>
                <a:gridCol w="1209175"/>
                <a:gridCol w="1209175"/>
              </a:tblGrid>
              <a:tr h="3810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Nombre de la variable</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Dirección de Memoria</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Valor</a:t>
                      </a:r>
                      <a:endParaRPr>
                        <a:solidFill>
                          <a:srgbClr val="FFFFFF"/>
                        </a:solidFill>
                        <a:latin typeface="Roboto"/>
                        <a:ea typeface="Roboto"/>
                        <a:cs typeface="Roboto"/>
                        <a:sym typeface="Roboto"/>
                      </a:endParaRPr>
                    </a:p>
                  </a:txBody>
                  <a:tcPr marT="91425" marB="91425" marR="91425" marL="91425" anchor="ctr"/>
                </a:tc>
              </a:tr>
              <a:tr h="3962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auxInt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0x00C0</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10</a:t>
                      </a:r>
                      <a:endParaRPr>
                        <a:solidFill>
                          <a:srgbClr val="FFFFFF"/>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auxChar</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0x00C2</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a:t>
                      </a:r>
                      <a:endParaRPr>
                        <a:solidFill>
                          <a:srgbClr val="FFFFFF"/>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auxFloat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0x00C3</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3.14</a:t>
                      </a:r>
                      <a:endParaRPr>
                        <a:solidFill>
                          <a:srgbClr val="FFFFFF"/>
                        </a:solidFill>
                        <a:latin typeface="Roboto"/>
                        <a:ea typeface="Roboto"/>
                        <a:cs typeface="Roboto"/>
                        <a:sym typeface="Roboto"/>
                      </a:endParaRPr>
                    </a:p>
                  </a:txBody>
                  <a:tcPr marT="91425" marB="91425" marR="91425" marL="91425" anchor="ctr"/>
                </a:tc>
              </a:tr>
            </a:tbl>
          </a:graphicData>
        </a:graphic>
      </p:graphicFrame>
      <p:sp>
        <p:nvSpPr>
          <p:cNvPr id="95" name="Google Shape;95;p19"/>
          <p:cNvSpPr txBox="1"/>
          <p:nvPr/>
        </p:nvSpPr>
        <p:spPr>
          <a:xfrm>
            <a:off x="570475" y="1286000"/>
            <a:ext cx="2896800" cy="3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4A86E8"/>
                </a:solidFill>
                <a:latin typeface="Roboto"/>
                <a:ea typeface="Roboto"/>
                <a:cs typeface="Roboto"/>
                <a:sym typeface="Roboto"/>
              </a:rPr>
              <a:t>int*</a:t>
            </a:r>
            <a:r>
              <a:rPr lang="es-419">
                <a:solidFill>
                  <a:srgbClr val="F3F3F3"/>
                </a:solidFill>
                <a:latin typeface="Roboto"/>
                <a:ea typeface="Roboto"/>
                <a:cs typeface="Roboto"/>
                <a:sym typeface="Roboto"/>
              </a:rPr>
              <a:t> 	punteroInt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char*</a:t>
            </a:r>
            <a:r>
              <a:rPr lang="es-419">
                <a:solidFill>
                  <a:srgbClr val="F3F3F3"/>
                </a:solidFill>
                <a:latin typeface="Roboto"/>
                <a:ea typeface="Roboto"/>
                <a:cs typeface="Roboto"/>
                <a:sym typeface="Roboto"/>
              </a:rPr>
              <a:t> punteroChar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float*  </a:t>
            </a:r>
            <a:r>
              <a:rPr lang="es-419">
                <a:solidFill>
                  <a:srgbClr val="F3F3F3"/>
                </a:solidFill>
                <a:latin typeface="Roboto"/>
                <a:ea typeface="Roboto"/>
                <a:cs typeface="Roboto"/>
                <a:sym typeface="Roboto"/>
              </a:rPr>
              <a:t>punteroFloat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int</a:t>
            </a:r>
            <a:r>
              <a:rPr lang="es-419">
                <a:solidFill>
                  <a:srgbClr val="F3F3F3"/>
                </a:solidFill>
                <a:latin typeface="Roboto"/>
                <a:ea typeface="Roboto"/>
                <a:cs typeface="Roboto"/>
                <a:sym typeface="Roboto"/>
              </a:rPr>
              <a:t> 	auxInt = 10;</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char</a:t>
            </a:r>
            <a:r>
              <a:rPr lang="es-419">
                <a:solidFill>
                  <a:srgbClr val="F3F3F3"/>
                </a:solidFill>
                <a:latin typeface="Roboto"/>
                <a:ea typeface="Roboto"/>
                <a:cs typeface="Roboto"/>
                <a:sym typeface="Roboto"/>
              </a:rPr>
              <a:t> 	auxChar = ‘a’;</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float 	</a:t>
            </a:r>
            <a:r>
              <a:rPr lang="es-419">
                <a:solidFill>
                  <a:srgbClr val="F3F3F3"/>
                </a:solidFill>
                <a:latin typeface="Roboto"/>
                <a:ea typeface="Roboto"/>
                <a:cs typeface="Roboto"/>
                <a:sym typeface="Roboto"/>
              </a:rPr>
              <a:t>auxFloat = 3.14;</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p:txBody>
      </p:sp>
      <p:graphicFrame>
        <p:nvGraphicFramePr>
          <p:cNvPr id="96" name="Google Shape;96;p19"/>
          <p:cNvGraphicFramePr/>
          <p:nvPr/>
        </p:nvGraphicFramePr>
        <p:xfrm>
          <a:off x="5054275" y="1017725"/>
          <a:ext cx="3000000" cy="3000000"/>
        </p:xfrm>
        <a:graphic>
          <a:graphicData uri="http://schemas.openxmlformats.org/drawingml/2006/table">
            <a:tbl>
              <a:tblPr>
                <a:noFill/>
                <a:tableStyleId>{A822A781-74E3-4118-8152-50BDD4913040}</a:tableStyleId>
              </a:tblPr>
              <a:tblGrid>
                <a:gridCol w="1204225"/>
                <a:gridCol w="1204225"/>
                <a:gridCol w="1204225"/>
              </a:tblGrid>
              <a:tr h="381000">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Nombre de la variable</a:t>
                      </a:r>
                      <a:endParaRPr>
                        <a:solidFill>
                          <a:srgbClr val="F3F3F3"/>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Dirección de Memoria</a:t>
                      </a:r>
                      <a:endParaRPr>
                        <a:solidFill>
                          <a:srgbClr val="F3F3F3"/>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Valor</a:t>
                      </a:r>
                      <a:endParaRPr>
                        <a:latin typeface="Roboto"/>
                        <a:ea typeface="Roboto"/>
                        <a:cs typeface="Roboto"/>
                        <a:sym typeface="Roboto"/>
                      </a:endParaRPr>
                    </a:p>
                  </a:txBody>
                  <a:tcPr marT="91425" marB="91425" marR="91425" marL="91425" anchor="ctr"/>
                </a:tc>
              </a:tr>
              <a:tr h="3962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punteroInt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0x00B0</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4A86E8"/>
                          </a:solidFill>
                          <a:latin typeface="Roboto"/>
                          <a:ea typeface="Roboto"/>
                          <a:cs typeface="Roboto"/>
                          <a:sym typeface="Roboto"/>
                        </a:rPr>
                        <a:t>NULL</a:t>
                      </a:r>
                      <a:endParaRPr>
                        <a:solidFill>
                          <a:srgbClr val="4A86E8"/>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chemeClr val="dk1"/>
                          </a:solidFill>
                          <a:latin typeface="Roboto"/>
                          <a:ea typeface="Roboto"/>
                          <a:cs typeface="Roboto"/>
                          <a:sym typeface="Roboto"/>
                        </a:rPr>
                        <a:t>puntero</a:t>
                      </a:r>
                      <a:r>
                        <a:rPr lang="es-419">
                          <a:solidFill>
                            <a:srgbClr val="FFFFFF"/>
                          </a:solidFill>
                          <a:latin typeface="Roboto"/>
                          <a:ea typeface="Roboto"/>
                          <a:cs typeface="Roboto"/>
                          <a:sym typeface="Roboto"/>
                        </a:rPr>
                        <a:t>Char</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0x00B2</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4A86E8"/>
                          </a:solidFill>
                          <a:latin typeface="Roboto"/>
                          <a:ea typeface="Roboto"/>
                          <a:cs typeface="Roboto"/>
                          <a:sym typeface="Roboto"/>
                        </a:rPr>
                        <a:t>NULL</a:t>
                      </a:r>
                      <a:endParaRPr>
                        <a:solidFill>
                          <a:srgbClr val="FFFFFF"/>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chemeClr val="dk1"/>
                          </a:solidFill>
                          <a:latin typeface="Roboto"/>
                          <a:ea typeface="Roboto"/>
                          <a:cs typeface="Roboto"/>
                          <a:sym typeface="Roboto"/>
                        </a:rPr>
                        <a:t>puntero</a:t>
                      </a:r>
                      <a:r>
                        <a:rPr lang="es-419">
                          <a:solidFill>
                            <a:srgbClr val="FFFFFF"/>
                          </a:solidFill>
                          <a:latin typeface="Roboto"/>
                          <a:ea typeface="Roboto"/>
                          <a:cs typeface="Roboto"/>
                          <a:sym typeface="Roboto"/>
                        </a:rPr>
                        <a:t>Float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0x00B4</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4A86E8"/>
                          </a:solidFill>
                          <a:latin typeface="Roboto"/>
                          <a:ea typeface="Roboto"/>
                          <a:cs typeface="Roboto"/>
                          <a:sym typeface="Roboto"/>
                        </a:rPr>
                        <a:t>NULL</a:t>
                      </a:r>
                      <a:endParaRPr>
                        <a:solidFill>
                          <a:srgbClr val="FFFFFF"/>
                        </a:solidFill>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Operador de Dirección (&amp;)</a:t>
            </a:r>
            <a:endParaRPr>
              <a:latin typeface="Roboto"/>
              <a:ea typeface="Roboto"/>
              <a:cs typeface="Roboto"/>
              <a:sym typeface="Roboto"/>
            </a:endParaRPr>
          </a:p>
        </p:txBody>
      </p:sp>
      <p:sp>
        <p:nvSpPr>
          <p:cNvPr id="102" name="Google Shape;102;p20"/>
          <p:cNvSpPr txBox="1"/>
          <p:nvPr/>
        </p:nvSpPr>
        <p:spPr>
          <a:xfrm>
            <a:off x="584400" y="2062325"/>
            <a:ext cx="9144000" cy="34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2400">
                <a:solidFill>
                  <a:srgbClr val="4A86E8"/>
                </a:solidFill>
                <a:latin typeface="Roboto"/>
                <a:ea typeface="Roboto"/>
                <a:cs typeface="Roboto"/>
                <a:sym typeface="Roboto"/>
              </a:rPr>
              <a:t>int</a:t>
            </a:r>
            <a:r>
              <a:rPr lang="es-419" sz="2400">
                <a:solidFill>
                  <a:srgbClr val="4A86E8"/>
                </a:solidFill>
                <a:latin typeface="Roboto"/>
                <a:ea typeface="Roboto"/>
                <a:cs typeface="Roboto"/>
                <a:sym typeface="Roboto"/>
              </a:rPr>
              <a:t> </a:t>
            </a:r>
            <a:r>
              <a:rPr lang="es-419" sz="2400">
                <a:solidFill>
                  <a:srgbClr val="F3F3F3"/>
                </a:solidFill>
                <a:latin typeface="Roboto"/>
                <a:ea typeface="Roboto"/>
                <a:cs typeface="Roboto"/>
                <a:sym typeface="Roboto"/>
              </a:rPr>
              <a:t>*	punteroInt ; 	 </a:t>
            </a:r>
            <a:r>
              <a:rPr lang="es-419" sz="2400">
                <a:solidFill>
                  <a:srgbClr val="93C47D"/>
                </a:solidFill>
                <a:latin typeface="Roboto"/>
                <a:ea typeface="Roboto"/>
                <a:cs typeface="Roboto"/>
                <a:sym typeface="Roboto"/>
              </a:rPr>
              <a:t>// Declaro un puntero a Int</a:t>
            </a:r>
            <a:endParaRPr sz="2400">
              <a:solidFill>
                <a:srgbClr val="93C47D"/>
              </a:solidFill>
              <a:latin typeface="Roboto"/>
              <a:ea typeface="Roboto"/>
              <a:cs typeface="Roboto"/>
              <a:sym typeface="Roboto"/>
            </a:endParaRPr>
          </a:p>
          <a:p>
            <a:pPr indent="0" lvl="0" marL="0" rtl="0" algn="l">
              <a:lnSpc>
                <a:spcPct val="115000"/>
              </a:lnSpc>
              <a:spcBef>
                <a:spcPts val="0"/>
              </a:spcBef>
              <a:spcAft>
                <a:spcPts val="0"/>
              </a:spcAft>
              <a:buNone/>
            </a:pPr>
            <a:r>
              <a:rPr lang="es-419" sz="2400">
                <a:solidFill>
                  <a:srgbClr val="4A86E8"/>
                </a:solidFill>
                <a:latin typeface="Roboto"/>
                <a:ea typeface="Roboto"/>
                <a:cs typeface="Roboto"/>
                <a:sym typeface="Roboto"/>
              </a:rPr>
              <a:t>int </a:t>
            </a:r>
            <a:r>
              <a:rPr lang="es-419" sz="2400">
                <a:solidFill>
                  <a:srgbClr val="F3F3F3"/>
                </a:solidFill>
                <a:latin typeface="Roboto"/>
                <a:ea typeface="Roboto"/>
                <a:cs typeface="Roboto"/>
                <a:sym typeface="Roboto"/>
              </a:rPr>
              <a:t>		variableInt ; 	</a:t>
            </a:r>
            <a:r>
              <a:rPr lang="es-419" sz="2400">
                <a:solidFill>
                  <a:srgbClr val="93C47D"/>
                </a:solidFill>
                <a:latin typeface="Roboto"/>
                <a:ea typeface="Roboto"/>
                <a:cs typeface="Roboto"/>
                <a:sym typeface="Roboto"/>
              </a:rPr>
              <a:t>// Declaro una variable del tipo Int</a:t>
            </a:r>
            <a:endParaRPr sz="2400">
              <a:solidFill>
                <a:srgbClr val="93C47D"/>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F3F3F3"/>
              </a:solidFill>
              <a:latin typeface="Roboto"/>
              <a:ea typeface="Roboto"/>
              <a:cs typeface="Roboto"/>
              <a:sym typeface="Roboto"/>
            </a:endParaRPr>
          </a:p>
          <a:p>
            <a:pPr indent="0" lvl="0" marL="0" rtl="0" algn="l">
              <a:lnSpc>
                <a:spcPct val="115000"/>
              </a:lnSpc>
              <a:spcBef>
                <a:spcPts val="0"/>
              </a:spcBef>
              <a:spcAft>
                <a:spcPts val="0"/>
              </a:spcAft>
              <a:buNone/>
            </a:pPr>
            <a:r>
              <a:rPr lang="es-419" sz="2400">
                <a:solidFill>
                  <a:srgbClr val="F3F3F3"/>
                </a:solidFill>
                <a:latin typeface="Roboto"/>
                <a:ea typeface="Roboto"/>
                <a:cs typeface="Roboto"/>
                <a:sym typeface="Roboto"/>
              </a:rPr>
              <a:t>punteroInt = &amp;variableInt ; </a:t>
            </a:r>
            <a:r>
              <a:rPr lang="es-419" sz="2400">
                <a:solidFill>
                  <a:srgbClr val="93C47D"/>
                </a:solidFill>
                <a:latin typeface="Roboto"/>
                <a:ea typeface="Roboto"/>
                <a:cs typeface="Roboto"/>
                <a:sym typeface="Roboto"/>
              </a:rPr>
              <a:t>// Obtengo la posición de memoria</a:t>
            </a:r>
            <a:r>
              <a:rPr lang="es-419" sz="2400">
                <a:solidFill>
                  <a:srgbClr val="F3F3F3"/>
                </a:solidFill>
                <a:latin typeface="Roboto"/>
                <a:ea typeface="Roboto"/>
                <a:cs typeface="Roboto"/>
                <a:sym typeface="Roboto"/>
              </a:rPr>
              <a:t>	</a:t>
            </a:r>
            <a:endParaRPr sz="2400">
              <a:solidFill>
                <a:srgbClr val="F3F3F3"/>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F3F3F3"/>
              </a:solidFill>
              <a:latin typeface="Roboto"/>
              <a:ea typeface="Roboto"/>
              <a:cs typeface="Roboto"/>
              <a:sym typeface="Roboto"/>
            </a:endParaRPr>
          </a:p>
          <a:p>
            <a:pPr indent="0" lvl="0" marL="0" rtl="0" algn="l">
              <a:lnSpc>
                <a:spcPct val="115000"/>
              </a:lnSpc>
              <a:spcBef>
                <a:spcPts val="0"/>
              </a:spcBef>
              <a:spcAft>
                <a:spcPts val="0"/>
              </a:spcAft>
              <a:buNone/>
            </a:pPr>
            <a:r>
              <a:rPr lang="es-419" sz="2400">
                <a:solidFill>
                  <a:srgbClr val="F3F3F3"/>
                </a:solidFill>
                <a:latin typeface="Roboto"/>
                <a:ea typeface="Roboto"/>
                <a:cs typeface="Roboto"/>
                <a:sym typeface="Roboto"/>
              </a:rPr>
              <a:t>printf(“Posicion de Memoria: %p”, punteroInt)	</a:t>
            </a:r>
            <a:endParaRPr sz="2400">
              <a:solidFill>
                <a:srgbClr val="F3F3F3"/>
              </a:solidFill>
              <a:latin typeface="Roboto"/>
              <a:ea typeface="Roboto"/>
              <a:cs typeface="Roboto"/>
              <a:sym typeface="Roboto"/>
            </a:endParaRPr>
          </a:p>
          <a:p>
            <a:pPr indent="0" lvl="0" marL="0" rtl="0" algn="l">
              <a:lnSpc>
                <a:spcPct val="150000"/>
              </a:lnSpc>
              <a:spcBef>
                <a:spcPts val="0"/>
              </a:spcBef>
              <a:spcAft>
                <a:spcPts val="0"/>
              </a:spcAft>
              <a:buNone/>
            </a:pPr>
            <a:r>
              <a:t/>
            </a:r>
            <a:endParaRPr sz="2400">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ctr">
              <a:spcBef>
                <a:spcPts val="0"/>
              </a:spcBef>
              <a:spcAft>
                <a:spcPts val="0"/>
              </a:spcAft>
              <a:buNone/>
            </a:pPr>
            <a:r>
              <a:t/>
            </a:r>
            <a:endParaRPr>
              <a:solidFill>
                <a:srgbClr val="F3F3F3"/>
              </a:solidFill>
            </a:endParaRPr>
          </a:p>
        </p:txBody>
      </p:sp>
      <p:sp>
        <p:nvSpPr>
          <p:cNvPr id="103" name="Google Shape;103;p20"/>
          <p:cNvSpPr txBox="1"/>
          <p:nvPr/>
        </p:nvSpPr>
        <p:spPr>
          <a:xfrm>
            <a:off x="311700" y="1017725"/>
            <a:ext cx="8520600" cy="128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2400">
                <a:solidFill>
                  <a:srgbClr val="FFFFFF"/>
                </a:solidFill>
                <a:latin typeface="Roboto"/>
                <a:ea typeface="Roboto"/>
                <a:cs typeface="Roboto"/>
                <a:sym typeface="Roboto"/>
              </a:rPr>
              <a:t>Este operador permite obtener la dirección de memoria de una variable.</a:t>
            </a:r>
            <a:endParaRPr sz="2400">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ctr">
              <a:spcBef>
                <a:spcPts val="0"/>
              </a:spcBef>
              <a:spcAft>
                <a:spcPts val="0"/>
              </a:spcAft>
              <a:buNone/>
            </a:pPr>
            <a:r>
              <a:t/>
            </a:r>
            <a:endParaRPr>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Roboto"/>
                <a:ea typeface="Roboto"/>
                <a:cs typeface="Roboto"/>
                <a:sym typeface="Roboto"/>
              </a:rPr>
              <a:t>Uso de punteros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09" name="Google Shape;109;p21"/>
          <p:cNvGraphicFramePr/>
          <p:nvPr/>
        </p:nvGraphicFramePr>
        <p:xfrm>
          <a:off x="5039425" y="3107900"/>
          <a:ext cx="3000000" cy="3000000"/>
        </p:xfrm>
        <a:graphic>
          <a:graphicData uri="http://schemas.openxmlformats.org/drawingml/2006/table">
            <a:tbl>
              <a:tblPr>
                <a:noFill/>
                <a:tableStyleId>{A822A781-74E3-4118-8152-50BDD4913040}</a:tableStyleId>
              </a:tblPr>
              <a:tblGrid>
                <a:gridCol w="1209175"/>
                <a:gridCol w="1209175"/>
                <a:gridCol w="1209175"/>
              </a:tblGrid>
              <a:tr h="3810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Nombre de la variable</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Dirección de Memoria</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Valor</a:t>
                      </a:r>
                      <a:endParaRPr>
                        <a:solidFill>
                          <a:srgbClr val="FFFFFF"/>
                        </a:solidFill>
                        <a:latin typeface="Roboto"/>
                        <a:ea typeface="Roboto"/>
                        <a:cs typeface="Roboto"/>
                        <a:sym typeface="Roboto"/>
                      </a:endParaRPr>
                    </a:p>
                  </a:txBody>
                  <a:tcPr marT="91425" marB="91425" marR="91425" marL="91425" anchor="ctr"/>
                </a:tc>
              </a:tr>
              <a:tr h="3962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auxInt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0x00C0</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10</a:t>
                      </a:r>
                      <a:endParaRPr>
                        <a:solidFill>
                          <a:srgbClr val="FFFFFF"/>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auxChar</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0x00C2</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a:t>
                      </a:r>
                      <a:endParaRPr>
                        <a:solidFill>
                          <a:srgbClr val="FFFFFF"/>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auxFloat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0x00C3</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3.14</a:t>
                      </a:r>
                      <a:endParaRPr>
                        <a:solidFill>
                          <a:srgbClr val="FFFFFF"/>
                        </a:solidFill>
                        <a:latin typeface="Roboto"/>
                        <a:ea typeface="Roboto"/>
                        <a:cs typeface="Roboto"/>
                        <a:sym typeface="Roboto"/>
                      </a:endParaRPr>
                    </a:p>
                  </a:txBody>
                  <a:tcPr marT="91425" marB="91425" marR="91425" marL="91425" anchor="ctr"/>
                </a:tc>
              </a:tr>
            </a:tbl>
          </a:graphicData>
        </a:graphic>
      </p:graphicFrame>
      <p:sp>
        <p:nvSpPr>
          <p:cNvPr id="110" name="Google Shape;110;p21"/>
          <p:cNvSpPr txBox="1"/>
          <p:nvPr/>
        </p:nvSpPr>
        <p:spPr>
          <a:xfrm>
            <a:off x="570475" y="1286000"/>
            <a:ext cx="2896800" cy="3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4A86E8"/>
                </a:solidFill>
                <a:latin typeface="Roboto"/>
                <a:ea typeface="Roboto"/>
                <a:cs typeface="Roboto"/>
                <a:sym typeface="Roboto"/>
              </a:rPr>
              <a:t>int*</a:t>
            </a:r>
            <a:r>
              <a:rPr lang="es-419">
                <a:solidFill>
                  <a:srgbClr val="F3F3F3"/>
                </a:solidFill>
                <a:latin typeface="Roboto"/>
                <a:ea typeface="Roboto"/>
                <a:cs typeface="Roboto"/>
                <a:sym typeface="Roboto"/>
              </a:rPr>
              <a:t> 	punteroInt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char*</a:t>
            </a:r>
            <a:r>
              <a:rPr lang="es-419">
                <a:solidFill>
                  <a:srgbClr val="F3F3F3"/>
                </a:solidFill>
                <a:latin typeface="Roboto"/>
                <a:ea typeface="Roboto"/>
                <a:cs typeface="Roboto"/>
                <a:sym typeface="Roboto"/>
              </a:rPr>
              <a:t> punteroChar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float*  </a:t>
            </a:r>
            <a:r>
              <a:rPr lang="es-419">
                <a:solidFill>
                  <a:srgbClr val="F3F3F3"/>
                </a:solidFill>
                <a:latin typeface="Roboto"/>
                <a:ea typeface="Roboto"/>
                <a:cs typeface="Roboto"/>
                <a:sym typeface="Roboto"/>
              </a:rPr>
              <a:t>punteroFloat = </a:t>
            </a:r>
            <a:r>
              <a:rPr lang="es-419">
                <a:solidFill>
                  <a:srgbClr val="4A86E8"/>
                </a:solidFill>
                <a:latin typeface="Roboto"/>
                <a:ea typeface="Roboto"/>
                <a:cs typeface="Roboto"/>
                <a:sym typeface="Roboto"/>
              </a:rPr>
              <a:t>NULL</a:t>
            </a:r>
            <a:r>
              <a:rPr lang="es-419">
                <a:solidFill>
                  <a:srgbClr val="F3F3F3"/>
                </a:solidFill>
                <a:latin typeface="Roboto"/>
                <a:ea typeface="Roboto"/>
                <a:cs typeface="Roboto"/>
                <a:sym typeface="Roboto"/>
              </a:rPr>
              <a:t>;</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int</a:t>
            </a:r>
            <a:r>
              <a:rPr lang="es-419">
                <a:solidFill>
                  <a:srgbClr val="F3F3F3"/>
                </a:solidFill>
                <a:latin typeface="Roboto"/>
                <a:ea typeface="Roboto"/>
                <a:cs typeface="Roboto"/>
                <a:sym typeface="Roboto"/>
              </a:rPr>
              <a:t> 	auxInt = 10;</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char</a:t>
            </a:r>
            <a:r>
              <a:rPr lang="es-419">
                <a:solidFill>
                  <a:srgbClr val="F3F3F3"/>
                </a:solidFill>
                <a:latin typeface="Roboto"/>
                <a:ea typeface="Roboto"/>
                <a:cs typeface="Roboto"/>
                <a:sym typeface="Roboto"/>
              </a:rPr>
              <a:t> 	auxChar = ‘a’;</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4A86E8"/>
                </a:solidFill>
                <a:latin typeface="Roboto"/>
                <a:ea typeface="Roboto"/>
                <a:cs typeface="Roboto"/>
                <a:sym typeface="Roboto"/>
              </a:rPr>
              <a:t>float 	</a:t>
            </a:r>
            <a:r>
              <a:rPr lang="es-419">
                <a:solidFill>
                  <a:srgbClr val="F3F3F3"/>
                </a:solidFill>
                <a:latin typeface="Roboto"/>
                <a:ea typeface="Roboto"/>
                <a:cs typeface="Roboto"/>
                <a:sym typeface="Roboto"/>
              </a:rPr>
              <a:t>auxFloat = 3.14;</a:t>
            </a:r>
            <a:endParaRPr>
              <a:solidFill>
                <a:srgbClr val="F3F3F3"/>
              </a:solidFill>
              <a:latin typeface="Roboto"/>
              <a:ea typeface="Roboto"/>
              <a:cs typeface="Roboto"/>
              <a:sym typeface="Roboto"/>
            </a:endParaRPr>
          </a:p>
          <a:p>
            <a:pPr indent="0" lvl="0" marL="0" rtl="0" algn="l">
              <a:spcBef>
                <a:spcPts val="0"/>
              </a:spcBef>
              <a:spcAft>
                <a:spcPts val="0"/>
              </a:spcAft>
              <a:buNone/>
            </a:pPr>
            <a:r>
              <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F3F3F3"/>
                </a:solidFill>
                <a:latin typeface="Roboto"/>
                <a:ea typeface="Roboto"/>
                <a:cs typeface="Roboto"/>
                <a:sym typeface="Roboto"/>
              </a:rPr>
              <a:t>punteroInt = &amp;auxInt ;</a:t>
            </a:r>
            <a:endParaRPr>
              <a:solidFill>
                <a:srgbClr val="F3F3F3"/>
              </a:solidFill>
              <a:latin typeface="Roboto"/>
              <a:ea typeface="Roboto"/>
              <a:cs typeface="Roboto"/>
              <a:sym typeface="Roboto"/>
            </a:endParaRPr>
          </a:p>
          <a:p>
            <a:pPr indent="0" lvl="0" marL="0" rtl="0" algn="l">
              <a:spcBef>
                <a:spcPts val="0"/>
              </a:spcBef>
              <a:spcAft>
                <a:spcPts val="0"/>
              </a:spcAft>
              <a:buNone/>
            </a:pPr>
            <a:r>
              <a:rPr lang="es-419">
                <a:solidFill>
                  <a:srgbClr val="F3F3F3"/>
                </a:solidFill>
                <a:latin typeface="Roboto"/>
                <a:ea typeface="Roboto"/>
                <a:cs typeface="Roboto"/>
                <a:sym typeface="Roboto"/>
              </a:rPr>
              <a:t>punteroChar = &amp;auxChar;</a:t>
            </a:r>
            <a:endParaRPr>
              <a:solidFill>
                <a:srgbClr val="4A86E8"/>
              </a:solidFill>
              <a:latin typeface="Roboto"/>
              <a:ea typeface="Roboto"/>
              <a:cs typeface="Roboto"/>
              <a:sym typeface="Roboto"/>
            </a:endParaRPr>
          </a:p>
          <a:p>
            <a:pPr indent="0" lvl="0" marL="0" rtl="0" algn="l">
              <a:spcBef>
                <a:spcPts val="0"/>
              </a:spcBef>
              <a:spcAft>
                <a:spcPts val="0"/>
              </a:spcAft>
              <a:buNone/>
            </a:pPr>
            <a:r>
              <a:rPr lang="es-419">
                <a:solidFill>
                  <a:srgbClr val="F3F3F3"/>
                </a:solidFill>
                <a:latin typeface="Roboto"/>
                <a:ea typeface="Roboto"/>
                <a:cs typeface="Roboto"/>
                <a:sym typeface="Roboto"/>
              </a:rPr>
              <a:t>punteroFloat = &amp;auxFloat; </a:t>
            </a:r>
            <a:endParaRPr>
              <a:solidFill>
                <a:srgbClr val="F3F3F3"/>
              </a:solidFill>
              <a:latin typeface="Roboto"/>
              <a:ea typeface="Roboto"/>
              <a:cs typeface="Roboto"/>
              <a:sym typeface="Roboto"/>
            </a:endParaRPr>
          </a:p>
        </p:txBody>
      </p:sp>
      <p:graphicFrame>
        <p:nvGraphicFramePr>
          <p:cNvPr id="111" name="Google Shape;111;p21"/>
          <p:cNvGraphicFramePr/>
          <p:nvPr/>
        </p:nvGraphicFramePr>
        <p:xfrm>
          <a:off x="5054275" y="1017725"/>
          <a:ext cx="3000000" cy="3000000"/>
        </p:xfrm>
        <a:graphic>
          <a:graphicData uri="http://schemas.openxmlformats.org/drawingml/2006/table">
            <a:tbl>
              <a:tblPr>
                <a:noFill/>
                <a:tableStyleId>{A822A781-74E3-4118-8152-50BDD4913040}</a:tableStyleId>
              </a:tblPr>
              <a:tblGrid>
                <a:gridCol w="1204225"/>
                <a:gridCol w="1204225"/>
                <a:gridCol w="1204225"/>
              </a:tblGrid>
              <a:tr h="381000">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Nombre de la variable</a:t>
                      </a:r>
                      <a:endParaRPr>
                        <a:solidFill>
                          <a:srgbClr val="F3F3F3"/>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Dirección de Memoria</a:t>
                      </a:r>
                      <a:endParaRPr>
                        <a:solidFill>
                          <a:srgbClr val="F3F3F3"/>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3F3F3"/>
                          </a:solidFill>
                          <a:latin typeface="Roboto"/>
                          <a:ea typeface="Roboto"/>
                          <a:cs typeface="Roboto"/>
                          <a:sym typeface="Roboto"/>
                        </a:rPr>
                        <a:t>Valor</a:t>
                      </a:r>
                      <a:endParaRPr>
                        <a:latin typeface="Roboto"/>
                        <a:ea typeface="Roboto"/>
                        <a:cs typeface="Roboto"/>
                        <a:sym typeface="Roboto"/>
                      </a:endParaRPr>
                    </a:p>
                  </a:txBody>
                  <a:tcPr marT="91425" marB="91425" marR="91425" marL="91425" anchor="ctr"/>
                </a:tc>
              </a:tr>
              <a:tr h="396200">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punteroInt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0x00B0</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00FF00"/>
                          </a:solidFill>
                          <a:latin typeface="Roboto"/>
                          <a:ea typeface="Roboto"/>
                          <a:cs typeface="Roboto"/>
                          <a:sym typeface="Roboto"/>
                        </a:rPr>
                        <a:t>0x00C0</a:t>
                      </a:r>
                      <a:endParaRPr>
                        <a:solidFill>
                          <a:srgbClr val="00FF00"/>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chemeClr val="dk1"/>
                          </a:solidFill>
                          <a:latin typeface="Roboto"/>
                          <a:ea typeface="Roboto"/>
                          <a:cs typeface="Roboto"/>
                          <a:sym typeface="Roboto"/>
                        </a:rPr>
                        <a:t>puntero</a:t>
                      </a:r>
                      <a:r>
                        <a:rPr lang="es-419">
                          <a:solidFill>
                            <a:srgbClr val="FFFFFF"/>
                          </a:solidFill>
                          <a:latin typeface="Roboto"/>
                          <a:ea typeface="Roboto"/>
                          <a:cs typeface="Roboto"/>
                          <a:sym typeface="Roboto"/>
                        </a:rPr>
                        <a:t>Char</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0x00B2</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00FF00"/>
                          </a:solidFill>
                          <a:latin typeface="Roboto"/>
                          <a:ea typeface="Roboto"/>
                          <a:cs typeface="Roboto"/>
                          <a:sym typeface="Roboto"/>
                        </a:rPr>
                        <a:t>0x00C2</a:t>
                      </a:r>
                      <a:endParaRPr>
                        <a:solidFill>
                          <a:srgbClr val="00FF00"/>
                        </a:solidFill>
                        <a:latin typeface="Roboto"/>
                        <a:ea typeface="Roboto"/>
                        <a:cs typeface="Roboto"/>
                        <a:sym typeface="Roboto"/>
                      </a:endParaRPr>
                    </a:p>
                  </a:txBody>
                  <a:tcPr marT="91425" marB="91425" marR="91425" marL="91425" anchor="ctr"/>
                </a:tc>
              </a:tr>
              <a:tr h="381000">
                <a:tc>
                  <a:txBody>
                    <a:bodyPr/>
                    <a:lstStyle/>
                    <a:p>
                      <a:pPr indent="0" lvl="0" marL="0" rtl="0" algn="ctr">
                        <a:spcBef>
                          <a:spcPts val="0"/>
                        </a:spcBef>
                        <a:spcAft>
                          <a:spcPts val="0"/>
                        </a:spcAft>
                        <a:buNone/>
                      </a:pPr>
                      <a:r>
                        <a:rPr lang="es-419">
                          <a:solidFill>
                            <a:schemeClr val="dk1"/>
                          </a:solidFill>
                          <a:latin typeface="Roboto"/>
                          <a:ea typeface="Roboto"/>
                          <a:cs typeface="Roboto"/>
                          <a:sym typeface="Roboto"/>
                        </a:rPr>
                        <a:t>puntero</a:t>
                      </a:r>
                      <a:r>
                        <a:rPr lang="es-419">
                          <a:solidFill>
                            <a:srgbClr val="FFFFFF"/>
                          </a:solidFill>
                          <a:latin typeface="Roboto"/>
                          <a:ea typeface="Roboto"/>
                          <a:cs typeface="Roboto"/>
                          <a:sym typeface="Roboto"/>
                        </a:rPr>
                        <a:t>Float</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FFFFFF"/>
                          </a:solidFill>
                          <a:latin typeface="Roboto"/>
                          <a:ea typeface="Roboto"/>
                          <a:cs typeface="Roboto"/>
                          <a:sym typeface="Roboto"/>
                        </a:rPr>
                        <a:t>0x00B4</a:t>
                      </a:r>
                      <a:endParaRPr>
                        <a:solidFill>
                          <a:srgbClr val="FFFFFF"/>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s-419">
                          <a:solidFill>
                            <a:srgbClr val="00FF00"/>
                          </a:solidFill>
                          <a:latin typeface="Roboto"/>
                          <a:ea typeface="Roboto"/>
                          <a:cs typeface="Roboto"/>
                          <a:sym typeface="Roboto"/>
                        </a:rPr>
                        <a:t>0x00C3</a:t>
                      </a:r>
                      <a:endParaRPr>
                        <a:solidFill>
                          <a:srgbClr val="00FF00"/>
                        </a:solidFill>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