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3"/>
    <p:sldMasterId id="2147483687" r:id="rId4"/>
    <p:sldMasterId id="214748368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9" name="Google Shape;199;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d06e1650b_0_11: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fd06e1650b_0_11: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75" name="Google Shape;275;gfd06e1650b_0_11: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d06e1650b_0_44: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fd06e1650b_0_44: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87" name="Google Shape;287;gfd06e1650b_0_44: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d06e1650b_0_57: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gfd06e1650b_0_57: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99" name="Google Shape;299;gfd06e1650b_0_57: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d06e1650b_0_75: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gfd06e1650b_0_75: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07" name="Google Shape;307;gfd06e1650b_0_75: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7" name="Google Shape;317;p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d06e1650b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gfd06e1650b_0_94: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24" name="Google Shape;324;gfd06e1650b_0_94:notes"/>
          <p:cNvSpPr txBox="1"/>
          <p:nvPr>
            <p:ph idx="1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1: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32" name="Google Shape;332;p11: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p:nvPr>
            <p:ph idx="2" type="sldImg"/>
          </p:nvPr>
        </p:nvSpPr>
        <p:spPr>
          <a:xfrm>
            <a:off x="685800" y="1143000"/>
            <a:ext cx="5484240" cy="30841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2:notes"/>
          <p:cNvSpPr txBox="1"/>
          <p:nvPr>
            <p:ph idx="1" type="body"/>
          </p:nvPr>
        </p:nvSpPr>
        <p:spPr>
          <a:xfrm>
            <a:off x="685800" y="4400640"/>
            <a:ext cx="5484240" cy="359856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46" name="Google Shape;346;p12:notes"/>
          <p:cNvSpPr txBox="1"/>
          <p:nvPr>
            <p:ph idx="12" type="sldNum"/>
          </p:nvPr>
        </p:nvSpPr>
        <p:spPr>
          <a:xfrm>
            <a:off x="3884760" y="8685360"/>
            <a:ext cx="2969640" cy="45648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3:notes"/>
          <p:cNvSpPr/>
          <p:nvPr>
            <p:ph idx="2" type="sldImg"/>
          </p:nvPr>
        </p:nvSpPr>
        <p:spPr>
          <a:xfrm>
            <a:off x="685800" y="1143000"/>
            <a:ext cx="5484240" cy="30841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13:notes"/>
          <p:cNvSpPr txBox="1"/>
          <p:nvPr>
            <p:ph idx="1" type="body"/>
          </p:nvPr>
        </p:nvSpPr>
        <p:spPr>
          <a:xfrm>
            <a:off x="685800" y="4400640"/>
            <a:ext cx="5484240" cy="359856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55" name="Google Shape;355;p13:notes"/>
          <p:cNvSpPr txBox="1"/>
          <p:nvPr>
            <p:ph idx="12" type="sldNum"/>
          </p:nvPr>
        </p:nvSpPr>
        <p:spPr>
          <a:xfrm>
            <a:off x="3884760" y="8685360"/>
            <a:ext cx="2969640" cy="45648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685800" y="1143000"/>
            <a:ext cx="5484240" cy="30841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2:notes"/>
          <p:cNvSpPr txBox="1"/>
          <p:nvPr>
            <p:ph idx="1" type="body"/>
          </p:nvPr>
        </p:nvSpPr>
        <p:spPr>
          <a:xfrm>
            <a:off x="685800" y="4400640"/>
            <a:ext cx="5484240" cy="359856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09" name="Google Shape;209;p2:notes"/>
          <p:cNvSpPr txBox="1"/>
          <p:nvPr>
            <p:ph idx="12" type="sldNum"/>
          </p:nvPr>
        </p:nvSpPr>
        <p:spPr>
          <a:xfrm>
            <a:off x="3884760" y="8685360"/>
            <a:ext cx="2969640" cy="45648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8" name="Google Shape;218;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4: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25" name="Google Shape;225;p4:notes"/>
          <p:cNvSpPr txBox="1"/>
          <p:nvPr>
            <p:ph idx="1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5: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33" name="Google Shape;233;p5:notes"/>
          <p:cNvSpPr txBox="1"/>
          <p:nvPr>
            <p:ph idx="1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6: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41" name="Google Shape;241;p6:notes"/>
          <p:cNvSpPr txBox="1"/>
          <p:nvPr>
            <p:ph idx="1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d06e1650b_0_8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6" name="Google Shape;246;gfd06e1650b_0_8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9: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53" name="Google Shape;253;p9: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d06e1650b_0_25:notes"/>
          <p:cNvSpPr/>
          <p:nvPr>
            <p:ph idx="2" type="sldImg"/>
          </p:nvPr>
        </p:nvSpPr>
        <p:spPr>
          <a:xfrm>
            <a:off x="685800" y="1143000"/>
            <a:ext cx="5484300" cy="308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gfd06e1650b_0_25:notes"/>
          <p:cNvSpPr txBox="1"/>
          <p:nvPr>
            <p:ph idx="1" type="body"/>
          </p:nvPr>
        </p:nvSpPr>
        <p:spPr>
          <a:xfrm>
            <a:off x="685800" y="4400640"/>
            <a:ext cx="5484300" cy="3598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65" name="Google Shape;265;gfd06e1650b_0_25:notes"/>
          <p:cNvSpPr txBox="1"/>
          <p:nvPr>
            <p:ph idx="12" type="sldNum"/>
          </p:nvPr>
        </p:nvSpPr>
        <p:spPr>
          <a:xfrm>
            <a:off x="3884760" y="8685360"/>
            <a:ext cx="2969700" cy="45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s-E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TITLE_AND_BODY_1">
    <p:spTree>
      <p:nvGrpSpPr>
        <p:cNvPr id="86" name="Shape 86"/>
        <p:cNvGrpSpPr/>
        <p:nvPr/>
      </p:nvGrpSpPr>
      <p:grpSpPr>
        <a:xfrm>
          <a:off x="0" y="0"/>
          <a:ext cx="0" cy="0"/>
          <a:chOff x="0" y="0"/>
          <a:chExt cx="0" cy="0"/>
        </a:xfrm>
      </p:grpSpPr>
      <p:sp>
        <p:nvSpPr>
          <p:cNvPr id="87" name="Google Shape;87;p16"/>
          <p:cNvSpPr/>
          <p:nvPr/>
        </p:nvSpPr>
        <p:spPr>
          <a:xfrm>
            <a:off x="304800" y="-13916"/>
            <a:ext cx="10972693" cy="6886021"/>
          </a:xfrm>
          <a:custGeom>
            <a:rect b="b" l="l" r="r" t="t"/>
            <a:pathLst>
              <a:path extrusionOk="0" h="206122" w="328450">
                <a:moveTo>
                  <a:pt x="0" y="0"/>
                </a:moveTo>
                <a:lnTo>
                  <a:pt x="0" y="206122"/>
                </a:lnTo>
                <a:lnTo>
                  <a:pt x="328450" y="206122"/>
                </a:lnTo>
                <a:lnTo>
                  <a:pt x="273309" y="331"/>
                </a:lnTo>
                <a:close/>
              </a:path>
            </a:pathLst>
          </a:custGeom>
          <a:solidFill>
            <a:srgbClr val="000000">
              <a:alpha val="5490"/>
            </a:srgbClr>
          </a:solidFill>
          <a:ln>
            <a:noFill/>
          </a:ln>
        </p:spPr>
      </p:sp>
      <p:sp>
        <p:nvSpPr>
          <p:cNvPr id="88" name="Google Shape;88;p16"/>
          <p:cNvSpPr/>
          <p:nvPr/>
        </p:nvSpPr>
        <p:spPr>
          <a:xfrm>
            <a:off x="0" y="-13916"/>
            <a:ext cx="10972693" cy="6886021"/>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89" name="Google Shape;89;p16"/>
          <p:cNvSpPr txBox="1"/>
          <p:nvPr>
            <p:ph type="title"/>
          </p:nvPr>
        </p:nvSpPr>
        <p:spPr>
          <a:xfrm>
            <a:off x="1117800" y="2057400"/>
            <a:ext cx="7098900" cy="10008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rgbClr val="7F7F7F"/>
              </a:buClr>
              <a:buSzPts val="4400"/>
              <a:buFont typeface="Roboto"/>
              <a:buNone/>
              <a:defRPr b="0" i="0" sz="4400" u="none" cap="none" strike="noStrike">
                <a:solidFill>
                  <a:srgbClr val="7F7F7F"/>
                </a:solidFill>
                <a:latin typeface="Roboto"/>
                <a:ea typeface="Roboto"/>
                <a:cs typeface="Roboto"/>
                <a:sym typeface="Robot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0" name="Google Shape;90;p16"/>
          <p:cNvSpPr txBox="1"/>
          <p:nvPr>
            <p:ph idx="1" type="body"/>
          </p:nvPr>
        </p:nvSpPr>
        <p:spPr>
          <a:xfrm>
            <a:off x="1117667" y="3225800"/>
            <a:ext cx="7098900" cy="3007500"/>
          </a:xfrm>
          <a:prstGeom prst="rect">
            <a:avLst/>
          </a:prstGeom>
          <a:noFill/>
          <a:ln>
            <a:noFill/>
          </a:ln>
        </p:spPr>
        <p:txBody>
          <a:bodyPr anchorCtr="0" anchor="t" bIns="0" lIns="0" spcFirstLastPara="1" rIns="0" wrap="square" tIns="0">
            <a:normAutofit/>
          </a:bodyPr>
          <a:lstStyle>
            <a:lvl1pPr indent="-406400" lvl="0" marL="457200" marR="0" algn="l">
              <a:lnSpc>
                <a:spcPct val="90000"/>
              </a:lnSpc>
              <a:spcBef>
                <a:spcPts val="0"/>
              </a:spcBef>
              <a:spcAft>
                <a:spcPts val="0"/>
              </a:spcAft>
              <a:buClr>
                <a:srgbClr val="7F7F7F"/>
              </a:buClr>
              <a:buSzPts val="2800"/>
              <a:buFont typeface="Arial"/>
              <a:buChar char="•"/>
              <a:defRPr b="0" i="0" sz="2800" u="none" cap="none" strike="noStrike">
                <a:solidFill>
                  <a:srgbClr val="7F7F7F"/>
                </a:solidFill>
                <a:latin typeface="Roboto"/>
                <a:ea typeface="Roboto"/>
                <a:cs typeface="Roboto"/>
                <a:sym typeface="Roboto"/>
              </a:defRPr>
            </a:lvl1pPr>
            <a:lvl2pPr indent="-381000" lvl="1" marL="914400" marR="0" algn="l">
              <a:lnSpc>
                <a:spcPct val="90000"/>
              </a:lnSpc>
              <a:spcBef>
                <a:spcPts val="0"/>
              </a:spcBef>
              <a:spcAft>
                <a:spcPts val="0"/>
              </a:spcAft>
              <a:buClr>
                <a:srgbClr val="7F7F7F"/>
              </a:buClr>
              <a:buSzPts val="2400"/>
              <a:buFont typeface="Arial"/>
              <a:buChar char="•"/>
              <a:defRPr b="0" i="0" sz="2400" u="none" cap="none" strike="noStrike">
                <a:solidFill>
                  <a:srgbClr val="7F7F7F"/>
                </a:solidFill>
                <a:latin typeface="Roboto"/>
                <a:ea typeface="Roboto"/>
                <a:cs typeface="Roboto"/>
                <a:sym typeface="Roboto"/>
              </a:defRPr>
            </a:lvl2pPr>
            <a:lvl3pPr indent="-355600" lvl="2" marL="1371600" marR="0" algn="l">
              <a:lnSpc>
                <a:spcPct val="90000"/>
              </a:lnSpc>
              <a:spcBef>
                <a:spcPts val="0"/>
              </a:spcBef>
              <a:spcAft>
                <a:spcPts val="0"/>
              </a:spcAft>
              <a:buClr>
                <a:srgbClr val="7F7F7F"/>
              </a:buClr>
              <a:buSzPts val="2000"/>
              <a:buFont typeface="Arial"/>
              <a:buChar char="•"/>
              <a:defRPr b="0" i="0" sz="2000" u="none" cap="none" strike="noStrike">
                <a:solidFill>
                  <a:srgbClr val="7F7F7F"/>
                </a:solidFill>
                <a:latin typeface="Roboto"/>
                <a:ea typeface="Roboto"/>
                <a:cs typeface="Roboto"/>
                <a:sym typeface="Roboto"/>
              </a:defRPr>
            </a:lvl3pPr>
            <a:lvl4pPr indent="-342900" lvl="3" marL="1828800" marR="0" algn="l">
              <a:lnSpc>
                <a:spcPct val="90000"/>
              </a:lnSpc>
              <a:spcBef>
                <a:spcPts val="0"/>
              </a:spcBef>
              <a:spcAft>
                <a:spcPts val="0"/>
              </a:spcAft>
              <a:buClr>
                <a:srgbClr val="7F7F7F"/>
              </a:buClr>
              <a:buSzPts val="1800"/>
              <a:buFont typeface="Arial"/>
              <a:buChar char="•"/>
              <a:defRPr b="0" i="0" sz="1800" u="none" cap="none" strike="noStrike">
                <a:solidFill>
                  <a:srgbClr val="7F7F7F"/>
                </a:solidFill>
                <a:latin typeface="Roboto"/>
                <a:ea typeface="Roboto"/>
                <a:cs typeface="Roboto"/>
                <a:sym typeface="Roboto"/>
              </a:defRPr>
            </a:lvl4pPr>
            <a:lvl5pPr indent="-342900" lvl="4" marL="2286000" marR="0" algn="l">
              <a:lnSpc>
                <a:spcPct val="90000"/>
              </a:lnSpc>
              <a:spcBef>
                <a:spcPts val="0"/>
              </a:spcBef>
              <a:spcAft>
                <a:spcPts val="0"/>
              </a:spcAft>
              <a:buClr>
                <a:srgbClr val="7F7F7F"/>
              </a:buClr>
              <a:buSzPts val="1800"/>
              <a:buFont typeface="Arial"/>
              <a:buChar char="•"/>
              <a:defRPr b="0" i="0" sz="1800" u="none" cap="none" strike="noStrike">
                <a:solidFill>
                  <a:srgbClr val="7F7F7F"/>
                </a:solidFill>
                <a:latin typeface="Roboto"/>
                <a:ea typeface="Roboto"/>
                <a:cs typeface="Roboto"/>
                <a:sym typeface="Roboto"/>
              </a:defRPr>
            </a:lvl5pPr>
            <a:lvl6pPr indent="-342900" lvl="5" marL="27432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1">
  <p:cSld name="TITLE_AND_BODY_2">
    <p:spTree>
      <p:nvGrpSpPr>
        <p:cNvPr id="91" name="Shape 91"/>
        <p:cNvGrpSpPr/>
        <p:nvPr/>
      </p:nvGrpSpPr>
      <p:grpSpPr>
        <a:xfrm>
          <a:off x="0" y="0"/>
          <a:ext cx="0" cy="0"/>
          <a:chOff x="0" y="0"/>
          <a:chExt cx="0" cy="0"/>
        </a:xfrm>
      </p:grpSpPr>
      <p:sp>
        <p:nvSpPr>
          <p:cNvPr id="92" name="Google Shape;92;p17"/>
          <p:cNvSpPr/>
          <p:nvPr/>
        </p:nvSpPr>
        <p:spPr>
          <a:xfrm>
            <a:off x="304800" y="-13916"/>
            <a:ext cx="10972693" cy="6886021"/>
          </a:xfrm>
          <a:custGeom>
            <a:rect b="b" l="l" r="r" t="t"/>
            <a:pathLst>
              <a:path extrusionOk="0" h="206122" w="328450">
                <a:moveTo>
                  <a:pt x="0" y="0"/>
                </a:moveTo>
                <a:lnTo>
                  <a:pt x="0" y="206122"/>
                </a:lnTo>
                <a:lnTo>
                  <a:pt x="328450" y="206122"/>
                </a:lnTo>
                <a:lnTo>
                  <a:pt x="273309" y="331"/>
                </a:lnTo>
                <a:close/>
              </a:path>
            </a:pathLst>
          </a:custGeom>
          <a:solidFill>
            <a:srgbClr val="000000">
              <a:alpha val="5490"/>
            </a:srgbClr>
          </a:solidFill>
          <a:ln>
            <a:noFill/>
          </a:ln>
        </p:spPr>
      </p:sp>
      <p:sp>
        <p:nvSpPr>
          <p:cNvPr id="93" name="Google Shape;93;p17"/>
          <p:cNvSpPr/>
          <p:nvPr/>
        </p:nvSpPr>
        <p:spPr>
          <a:xfrm>
            <a:off x="0" y="-13916"/>
            <a:ext cx="10972693" cy="6886021"/>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94" name="Google Shape;94;p17"/>
          <p:cNvSpPr txBox="1"/>
          <p:nvPr>
            <p:ph type="title"/>
          </p:nvPr>
        </p:nvSpPr>
        <p:spPr>
          <a:xfrm>
            <a:off x="1117800" y="2057400"/>
            <a:ext cx="7098900" cy="10008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rgbClr val="7F7F7F"/>
              </a:buClr>
              <a:buSzPts val="4400"/>
              <a:buFont typeface="Roboto"/>
              <a:buNone/>
              <a:defRPr b="0" i="0" sz="4400" u="none" cap="none" strike="noStrike">
                <a:solidFill>
                  <a:srgbClr val="7F7F7F"/>
                </a:solidFill>
                <a:latin typeface="Roboto"/>
                <a:ea typeface="Roboto"/>
                <a:cs typeface="Roboto"/>
                <a:sym typeface="Roboto"/>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5" name="Google Shape;95;p17"/>
          <p:cNvSpPr txBox="1"/>
          <p:nvPr>
            <p:ph idx="1" type="body"/>
          </p:nvPr>
        </p:nvSpPr>
        <p:spPr>
          <a:xfrm>
            <a:off x="1117667" y="3225800"/>
            <a:ext cx="7098900" cy="3007500"/>
          </a:xfrm>
          <a:prstGeom prst="rect">
            <a:avLst/>
          </a:prstGeom>
          <a:noFill/>
          <a:ln>
            <a:noFill/>
          </a:ln>
        </p:spPr>
        <p:txBody>
          <a:bodyPr anchorCtr="0" anchor="t" bIns="0" lIns="0" spcFirstLastPara="1" rIns="0" wrap="square" tIns="0">
            <a:normAutofit/>
          </a:bodyPr>
          <a:lstStyle>
            <a:lvl1pPr indent="-406400" lvl="0" marL="457200" marR="0" algn="l">
              <a:lnSpc>
                <a:spcPct val="90000"/>
              </a:lnSpc>
              <a:spcBef>
                <a:spcPts val="0"/>
              </a:spcBef>
              <a:spcAft>
                <a:spcPts val="0"/>
              </a:spcAft>
              <a:buClr>
                <a:srgbClr val="7F7F7F"/>
              </a:buClr>
              <a:buSzPts val="2800"/>
              <a:buFont typeface="Arial"/>
              <a:buChar char="•"/>
              <a:defRPr b="0" i="0" sz="2800" u="none" cap="none" strike="noStrike">
                <a:solidFill>
                  <a:srgbClr val="7F7F7F"/>
                </a:solidFill>
                <a:latin typeface="Roboto"/>
                <a:ea typeface="Roboto"/>
                <a:cs typeface="Roboto"/>
                <a:sym typeface="Roboto"/>
              </a:defRPr>
            </a:lvl1pPr>
            <a:lvl2pPr indent="-381000" lvl="1" marL="914400" marR="0" algn="l">
              <a:lnSpc>
                <a:spcPct val="90000"/>
              </a:lnSpc>
              <a:spcBef>
                <a:spcPts val="0"/>
              </a:spcBef>
              <a:spcAft>
                <a:spcPts val="0"/>
              </a:spcAft>
              <a:buClr>
                <a:srgbClr val="7F7F7F"/>
              </a:buClr>
              <a:buSzPts val="2400"/>
              <a:buFont typeface="Arial"/>
              <a:buChar char="•"/>
              <a:defRPr b="0" i="0" sz="2400" u="none" cap="none" strike="noStrike">
                <a:solidFill>
                  <a:srgbClr val="7F7F7F"/>
                </a:solidFill>
                <a:latin typeface="Roboto"/>
                <a:ea typeface="Roboto"/>
                <a:cs typeface="Roboto"/>
                <a:sym typeface="Roboto"/>
              </a:defRPr>
            </a:lvl2pPr>
            <a:lvl3pPr indent="-355600" lvl="2" marL="1371600" marR="0" algn="l">
              <a:lnSpc>
                <a:spcPct val="90000"/>
              </a:lnSpc>
              <a:spcBef>
                <a:spcPts val="0"/>
              </a:spcBef>
              <a:spcAft>
                <a:spcPts val="0"/>
              </a:spcAft>
              <a:buClr>
                <a:srgbClr val="7F7F7F"/>
              </a:buClr>
              <a:buSzPts val="2000"/>
              <a:buFont typeface="Arial"/>
              <a:buChar char="•"/>
              <a:defRPr b="0" i="0" sz="2000" u="none" cap="none" strike="noStrike">
                <a:solidFill>
                  <a:srgbClr val="7F7F7F"/>
                </a:solidFill>
                <a:latin typeface="Roboto"/>
                <a:ea typeface="Roboto"/>
                <a:cs typeface="Roboto"/>
                <a:sym typeface="Roboto"/>
              </a:defRPr>
            </a:lvl3pPr>
            <a:lvl4pPr indent="-342900" lvl="3" marL="1828800" marR="0" algn="l">
              <a:lnSpc>
                <a:spcPct val="90000"/>
              </a:lnSpc>
              <a:spcBef>
                <a:spcPts val="0"/>
              </a:spcBef>
              <a:spcAft>
                <a:spcPts val="0"/>
              </a:spcAft>
              <a:buClr>
                <a:srgbClr val="7F7F7F"/>
              </a:buClr>
              <a:buSzPts val="1800"/>
              <a:buFont typeface="Arial"/>
              <a:buChar char="•"/>
              <a:defRPr b="0" i="0" sz="1800" u="none" cap="none" strike="noStrike">
                <a:solidFill>
                  <a:srgbClr val="7F7F7F"/>
                </a:solidFill>
                <a:latin typeface="Roboto"/>
                <a:ea typeface="Roboto"/>
                <a:cs typeface="Roboto"/>
                <a:sym typeface="Roboto"/>
              </a:defRPr>
            </a:lvl4pPr>
            <a:lvl5pPr indent="-342900" lvl="4" marL="2286000" marR="0" algn="l">
              <a:lnSpc>
                <a:spcPct val="90000"/>
              </a:lnSpc>
              <a:spcBef>
                <a:spcPts val="0"/>
              </a:spcBef>
              <a:spcAft>
                <a:spcPts val="0"/>
              </a:spcAft>
              <a:buClr>
                <a:srgbClr val="7F7F7F"/>
              </a:buClr>
              <a:buSzPts val="1800"/>
              <a:buFont typeface="Arial"/>
              <a:buChar char="•"/>
              <a:defRPr b="0" i="0" sz="1800" u="none" cap="none" strike="noStrike">
                <a:solidFill>
                  <a:srgbClr val="7F7F7F"/>
                </a:solidFill>
                <a:latin typeface="Roboto"/>
                <a:ea typeface="Roboto"/>
                <a:cs typeface="Roboto"/>
                <a:sym typeface="Roboto"/>
              </a:defRPr>
            </a:lvl5pPr>
            <a:lvl6pPr indent="-342900" lvl="5" marL="27432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6" name="Shape 96"/>
        <p:cNvGrpSpPr/>
        <p:nvPr/>
      </p:nvGrpSpPr>
      <p:grpSpPr>
        <a:xfrm>
          <a:off x="0" y="0"/>
          <a:ext cx="0" cy="0"/>
          <a:chOff x="0" y="0"/>
          <a:chExt cx="0" cy="0"/>
        </a:xfrm>
      </p:grpSpPr>
      <p:sp>
        <p:nvSpPr>
          <p:cNvPr id="97" name="Google Shape;97;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9" name="Shape 99"/>
        <p:cNvGrpSpPr/>
        <p:nvPr/>
      </p:nvGrpSpPr>
      <p:grpSpPr>
        <a:xfrm>
          <a:off x="0" y="0"/>
          <a:ext cx="0" cy="0"/>
          <a:chOff x="0" y="0"/>
          <a:chExt cx="0" cy="0"/>
        </a:xfrm>
      </p:grpSpPr>
      <p:sp>
        <p:nvSpPr>
          <p:cNvPr id="100" name="Google Shape;100;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2" name="Shape 102"/>
        <p:cNvGrpSpPr/>
        <p:nvPr/>
      </p:nvGrpSpPr>
      <p:grpSpPr>
        <a:xfrm>
          <a:off x="0" y="0"/>
          <a:ext cx="0" cy="0"/>
          <a:chOff x="0" y="0"/>
          <a:chExt cx="0" cy="0"/>
        </a:xfrm>
      </p:grpSpPr>
      <p:sp>
        <p:nvSpPr>
          <p:cNvPr id="103" name="Google Shape;103;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8" name="Shape 108"/>
        <p:cNvGrpSpPr/>
        <p:nvPr/>
      </p:nvGrpSpPr>
      <p:grpSpPr>
        <a:xfrm>
          <a:off x="0" y="0"/>
          <a:ext cx="0" cy="0"/>
          <a:chOff x="0" y="0"/>
          <a:chExt cx="0" cy="0"/>
        </a:xfrm>
      </p:grpSpPr>
      <p:sp>
        <p:nvSpPr>
          <p:cNvPr id="109" name="Google Shape;109;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0" name="Shape 110"/>
        <p:cNvGrpSpPr/>
        <p:nvPr/>
      </p:nvGrpSpPr>
      <p:grpSpPr>
        <a:xfrm>
          <a:off x="0" y="0"/>
          <a:ext cx="0" cy="0"/>
          <a:chOff x="0" y="0"/>
          <a:chExt cx="0" cy="0"/>
        </a:xfrm>
      </p:grpSpPr>
      <p:sp>
        <p:nvSpPr>
          <p:cNvPr id="111" name="Google Shape;111;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3" name="Google Shape;113;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4" name="Google Shape;114;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5" name="Shape 115"/>
        <p:cNvGrpSpPr/>
        <p:nvPr/>
      </p:nvGrpSpPr>
      <p:grpSpPr>
        <a:xfrm>
          <a:off x="0" y="0"/>
          <a:ext cx="0" cy="0"/>
          <a:chOff x="0" y="0"/>
          <a:chExt cx="0" cy="0"/>
        </a:xfrm>
      </p:grpSpPr>
      <p:sp>
        <p:nvSpPr>
          <p:cNvPr id="116" name="Google Shape;116;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9" name="Google Shape;119;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0" name="Shape 120"/>
        <p:cNvGrpSpPr/>
        <p:nvPr/>
      </p:nvGrpSpPr>
      <p:grpSpPr>
        <a:xfrm>
          <a:off x="0" y="0"/>
          <a:ext cx="0" cy="0"/>
          <a:chOff x="0" y="0"/>
          <a:chExt cx="0" cy="0"/>
        </a:xfrm>
      </p:grpSpPr>
      <p:sp>
        <p:nvSpPr>
          <p:cNvPr id="121" name="Google Shape;121;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3" name="Google Shape;123;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4" name="Google Shape;124;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5" name="Shape 125"/>
        <p:cNvGrpSpPr/>
        <p:nvPr/>
      </p:nvGrpSpPr>
      <p:grpSpPr>
        <a:xfrm>
          <a:off x="0" y="0"/>
          <a:ext cx="0" cy="0"/>
          <a:chOff x="0" y="0"/>
          <a:chExt cx="0" cy="0"/>
        </a:xfrm>
      </p:grpSpPr>
      <p:sp>
        <p:nvSpPr>
          <p:cNvPr id="126" name="Google Shape;126;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8" name="Google Shape;128;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9" name="Shape 129"/>
        <p:cNvGrpSpPr/>
        <p:nvPr/>
      </p:nvGrpSpPr>
      <p:grpSpPr>
        <a:xfrm>
          <a:off x="0" y="0"/>
          <a:ext cx="0" cy="0"/>
          <a:chOff x="0" y="0"/>
          <a:chExt cx="0" cy="0"/>
        </a:xfrm>
      </p:grpSpPr>
      <p:sp>
        <p:nvSpPr>
          <p:cNvPr id="130" name="Google Shape;130;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2" name="Google Shape;132;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3" name="Google Shape;133;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4" name="Google Shape;134;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5" name="Shape 135"/>
        <p:cNvGrpSpPr/>
        <p:nvPr/>
      </p:nvGrpSpPr>
      <p:grpSpPr>
        <a:xfrm>
          <a:off x="0" y="0"/>
          <a:ext cx="0" cy="0"/>
          <a:chOff x="0" y="0"/>
          <a:chExt cx="0" cy="0"/>
        </a:xfrm>
      </p:grpSpPr>
      <p:sp>
        <p:nvSpPr>
          <p:cNvPr id="136" name="Google Shape;136;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8" name="Google Shape;138;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9" name="Google Shape;139;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1" name="Google Shape;141;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2" name="Google Shape;142;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9" name="Shape 14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0" name="Shape 150"/>
        <p:cNvGrpSpPr/>
        <p:nvPr/>
      </p:nvGrpSpPr>
      <p:grpSpPr>
        <a:xfrm>
          <a:off x="0" y="0"/>
          <a:ext cx="0" cy="0"/>
          <a:chOff x="0" y="0"/>
          <a:chExt cx="0" cy="0"/>
        </a:xfrm>
      </p:grpSpPr>
      <p:sp>
        <p:nvSpPr>
          <p:cNvPr id="151" name="Google Shape;151;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3" name="Shape 153"/>
        <p:cNvGrpSpPr/>
        <p:nvPr/>
      </p:nvGrpSpPr>
      <p:grpSpPr>
        <a:xfrm>
          <a:off x="0" y="0"/>
          <a:ext cx="0" cy="0"/>
          <a:chOff x="0" y="0"/>
          <a:chExt cx="0" cy="0"/>
        </a:xfrm>
      </p:grpSpPr>
      <p:sp>
        <p:nvSpPr>
          <p:cNvPr id="154" name="Google Shape;154;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6" name="Shape 156"/>
        <p:cNvGrpSpPr/>
        <p:nvPr/>
      </p:nvGrpSpPr>
      <p:grpSpPr>
        <a:xfrm>
          <a:off x="0" y="0"/>
          <a:ext cx="0" cy="0"/>
          <a:chOff x="0" y="0"/>
          <a:chExt cx="0" cy="0"/>
        </a:xfrm>
      </p:grpSpPr>
      <p:sp>
        <p:nvSpPr>
          <p:cNvPr id="157" name="Google Shape;157;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9" name="Google Shape;159;p3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2" name="Shape 162"/>
        <p:cNvGrpSpPr/>
        <p:nvPr/>
      </p:nvGrpSpPr>
      <p:grpSpPr>
        <a:xfrm>
          <a:off x="0" y="0"/>
          <a:ext cx="0" cy="0"/>
          <a:chOff x="0" y="0"/>
          <a:chExt cx="0" cy="0"/>
        </a:xfrm>
      </p:grpSpPr>
      <p:sp>
        <p:nvSpPr>
          <p:cNvPr id="163" name="Google Shape;163;p3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4" name="Shape 164"/>
        <p:cNvGrpSpPr/>
        <p:nvPr/>
      </p:nvGrpSpPr>
      <p:grpSpPr>
        <a:xfrm>
          <a:off x="0" y="0"/>
          <a:ext cx="0" cy="0"/>
          <a:chOff x="0" y="0"/>
          <a:chExt cx="0" cy="0"/>
        </a:xfrm>
      </p:grpSpPr>
      <p:sp>
        <p:nvSpPr>
          <p:cNvPr id="165" name="Google Shape;165;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7" name="Google Shape;167;p3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8" name="Google Shape;168;p3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9" name="Shape 169"/>
        <p:cNvGrpSpPr/>
        <p:nvPr/>
      </p:nvGrpSpPr>
      <p:grpSpPr>
        <a:xfrm>
          <a:off x="0" y="0"/>
          <a:ext cx="0" cy="0"/>
          <a:chOff x="0" y="0"/>
          <a:chExt cx="0" cy="0"/>
        </a:xfrm>
      </p:grpSpPr>
      <p:sp>
        <p:nvSpPr>
          <p:cNvPr id="170" name="Google Shape;170;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2" name="Google Shape;172;p3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3" name="Google Shape;173;p3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4" name="Shape 174"/>
        <p:cNvGrpSpPr/>
        <p:nvPr/>
      </p:nvGrpSpPr>
      <p:grpSpPr>
        <a:xfrm>
          <a:off x="0" y="0"/>
          <a:ext cx="0" cy="0"/>
          <a:chOff x="0" y="0"/>
          <a:chExt cx="0" cy="0"/>
        </a:xfrm>
      </p:grpSpPr>
      <p:sp>
        <p:nvSpPr>
          <p:cNvPr id="175" name="Google Shape;175;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7" name="Google Shape;177;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8" name="Google Shape;178;p3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9" name="Shape 179"/>
        <p:cNvGrpSpPr/>
        <p:nvPr/>
      </p:nvGrpSpPr>
      <p:grpSpPr>
        <a:xfrm>
          <a:off x="0" y="0"/>
          <a:ext cx="0" cy="0"/>
          <a:chOff x="0" y="0"/>
          <a:chExt cx="0" cy="0"/>
        </a:xfrm>
      </p:grpSpPr>
      <p:sp>
        <p:nvSpPr>
          <p:cNvPr id="180" name="Google Shape;180;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3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2" name="Google Shape;182;p3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3" name="Shape 183"/>
        <p:cNvGrpSpPr/>
        <p:nvPr/>
      </p:nvGrpSpPr>
      <p:grpSpPr>
        <a:xfrm>
          <a:off x="0" y="0"/>
          <a:ext cx="0" cy="0"/>
          <a:chOff x="0" y="0"/>
          <a:chExt cx="0" cy="0"/>
        </a:xfrm>
      </p:grpSpPr>
      <p:sp>
        <p:nvSpPr>
          <p:cNvPr id="184" name="Google Shape;184;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4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6" name="Google Shape;186;p4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7" name="Google Shape;187;p4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8" name="Google Shape;188;p4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9" name="Shape 189"/>
        <p:cNvGrpSpPr/>
        <p:nvPr/>
      </p:nvGrpSpPr>
      <p:grpSpPr>
        <a:xfrm>
          <a:off x="0" y="0"/>
          <a:ext cx="0" cy="0"/>
          <a:chOff x="0" y="0"/>
          <a:chExt cx="0" cy="0"/>
        </a:xfrm>
      </p:grpSpPr>
      <p:sp>
        <p:nvSpPr>
          <p:cNvPr id="190" name="Google Shape;190;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2" name="Google Shape;192;p4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3" name="Google Shape;193;p4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4" name="Google Shape;194;p4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5" name="Google Shape;195;p4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6" name="Google Shape;196;p4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theme" Target="../theme/theme4.xml"/><Relationship Id="rId12" Type="http://schemas.openxmlformats.org/officeDocument/2006/relationships/slideLayout" Target="../slideLayouts/slideLayout38.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a:off x="0" y="0"/>
            <a:ext cx="12189960" cy="68558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979200" y="0"/>
            <a:ext cx="7207920" cy="6887160"/>
          </a:xfrm>
          <a:custGeom>
            <a:rect b="b" l="l" r="r" t="t"/>
            <a:pathLst>
              <a:path extrusionOk="0" h="206683" w="211075">
                <a:moveTo>
                  <a:pt x="387" y="0"/>
                </a:moveTo>
                <a:lnTo>
                  <a:pt x="0" y="206683"/>
                </a:lnTo>
                <a:lnTo>
                  <a:pt x="211075" y="206545"/>
                </a:lnTo>
                <a:lnTo>
                  <a:pt x="155812" y="301"/>
                </a:lnTo>
                <a:close/>
              </a:path>
            </a:pathLst>
          </a:custGeom>
          <a:solidFill>
            <a:srgbClr val="C00000">
              <a:alpha val="4313"/>
            </a:srgbClr>
          </a:solidFill>
          <a:ln>
            <a:noFill/>
          </a:ln>
        </p:spPr>
      </p:sp>
      <p:sp>
        <p:nvSpPr>
          <p:cNvPr id="12" name="Google Shape;12;p1"/>
          <p:cNvSpPr/>
          <p:nvPr/>
        </p:nvSpPr>
        <p:spPr>
          <a:xfrm>
            <a:off x="0" y="0"/>
            <a:ext cx="7033680" cy="6887160"/>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3" name="Google Shape;13;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4"/>
          <p:cNvSpPr/>
          <p:nvPr/>
        </p:nvSpPr>
        <p:spPr>
          <a:xfrm flipH="1" rot="10800000">
            <a:off x="0" y="1227240"/>
            <a:ext cx="12197880" cy="11520"/>
          </a:xfrm>
          <a:custGeom>
            <a:rect b="b" l="l" r="r" t="t"/>
            <a:pathLst>
              <a:path extrusionOk="0" h="21600" w="21600">
                <a:moveTo>
                  <a:pt x="0" y="0"/>
                </a:moveTo>
                <a:lnTo>
                  <a:pt x="21600" y="21600"/>
                </a:lnTo>
              </a:path>
            </a:pathLst>
          </a:custGeom>
          <a:noFill/>
          <a:ln cap="flat" cmpd="sng" w="28575">
            <a:solidFill>
              <a:srgbClr val="DD7E0E"/>
            </a:solidFill>
            <a:prstDash val="solid"/>
            <a:round/>
            <a:headEnd len="sm" w="sm" type="none"/>
            <a:tailEnd len="sm" w="sm" type="none"/>
          </a:ln>
        </p:spPr>
      </p:sp>
      <p:sp>
        <p:nvSpPr>
          <p:cNvPr id="65" name="Google Shape;65;p14"/>
          <p:cNvSpPr/>
          <p:nvPr/>
        </p:nvSpPr>
        <p:spPr>
          <a:xfrm>
            <a:off x="-3960" y="6789960"/>
            <a:ext cx="12197880" cy="65880"/>
          </a:xfrm>
          <a:prstGeom prst="rect">
            <a:avLst/>
          </a:prstGeom>
          <a:solidFill>
            <a:schemeClr val="accent2"/>
          </a:solidFill>
          <a:ln cap="flat" cmpd="sng" w="9525">
            <a:solidFill>
              <a:srgbClr val="F3A4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28800" y="-14040"/>
            <a:ext cx="12228119" cy="689436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27000" y="-5400"/>
            <a:ext cx="268200" cy="11300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7920" y="14040"/>
            <a:ext cx="12189960" cy="1110960"/>
          </a:xfrm>
          <a:prstGeom prst="rect">
            <a:avLst/>
          </a:prstGeom>
          <a:noFill/>
          <a:ln cap="flat" cmpd="sng" w="38100">
            <a:solidFill>
              <a:srgbClr val="F098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5400000">
            <a:off x="-149400" y="394920"/>
            <a:ext cx="726120" cy="348480"/>
          </a:xfrm>
          <a:prstGeom prst="triangle">
            <a:avLst>
              <a:gd fmla="val 50000" name="adj"/>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12140640" y="-24480"/>
            <a:ext cx="60120" cy="6894360"/>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27000" y="14040"/>
            <a:ext cx="60120" cy="6855840"/>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rot="-5400000">
            <a:off x="6057000" y="-6104160"/>
            <a:ext cx="60120" cy="12228119"/>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rot="-5400000">
            <a:off x="6028200" y="756720"/>
            <a:ext cx="60120" cy="12170520"/>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7920" y="6595920"/>
            <a:ext cx="249120" cy="259920"/>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2127600">
            <a:off x="11759040" y="5795280"/>
            <a:ext cx="567360" cy="1585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rot="-1725000">
            <a:off x="11916720" y="-323280"/>
            <a:ext cx="567360" cy="1585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1644600">
            <a:off x="11855520" y="-176400"/>
            <a:ext cx="179640" cy="1494360"/>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rot="2208600">
            <a:off x="11751120" y="5655240"/>
            <a:ext cx="179640" cy="1494360"/>
          </a:xfrm>
          <a:prstGeom prst="rect">
            <a:avLst/>
          </a:prstGeom>
          <a:solidFill>
            <a:srgbClr val="F098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5400000">
            <a:off x="10775160" y="4071960"/>
            <a:ext cx="1698120" cy="734148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2192120" y="-338040"/>
            <a:ext cx="1664640" cy="734148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rot="-5400000">
            <a:off x="10393920" y="-4550760"/>
            <a:ext cx="1698120" cy="734148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 name="Google Shape;82;p14"/>
          <p:cNvPicPr preferRelativeResize="0"/>
          <p:nvPr/>
        </p:nvPicPr>
        <p:blipFill rotWithShape="1">
          <a:blip r:embed="rId1">
            <a:alphaModFix/>
          </a:blip>
          <a:srcRect b="0" l="0" r="0" t="0"/>
          <a:stretch/>
        </p:blipFill>
        <p:spPr>
          <a:xfrm>
            <a:off x="10691640" y="135720"/>
            <a:ext cx="867240" cy="867240"/>
          </a:xfrm>
          <a:prstGeom prst="rect">
            <a:avLst/>
          </a:prstGeom>
          <a:noFill/>
          <a:ln>
            <a:noFill/>
          </a:ln>
        </p:spPr>
      </p:pic>
      <p:sp>
        <p:nvSpPr>
          <p:cNvPr id="83" name="Google Shape;8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9"/>
          <p:cNvSpPr/>
          <p:nvPr/>
        </p:nvSpPr>
        <p:spPr>
          <a:xfrm>
            <a:off x="0" y="-14040"/>
            <a:ext cx="12189960" cy="6869880"/>
          </a:xfrm>
          <a:prstGeom prst="rect">
            <a:avLst/>
          </a:prstGeom>
          <a:solidFill>
            <a:srgbClr val="FF4343"/>
          </a:solidFill>
          <a:ln cap="flat" cmpd="sng" w="12700">
            <a:solidFill>
              <a:srgbClr val="78846A"/>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p:nvPr/>
        </p:nvSpPr>
        <p:spPr>
          <a:xfrm>
            <a:off x="304920" y="-14040"/>
            <a:ext cx="10970280" cy="6883560"/>
          </a:xfrm>
          <a:custGeom>
            <a:rect b="b" l="l" r="r" t="t"/>
            <a:pathLst>
              <a:path extrusionOk="0" h="206122" w="328450">
                <a:moveTo>
                  <a:pt x="0" y="0"/>
                </a:moveTo>
                <a:lnTo>
                  <a:pt x="0" y="206122"/>
                </a:lnTo>
                <a:lnTo>
                  <a:pt x="328450" y="206122"/>
                </a:lnTo>
                <a:lnTo>
                  <a:pt x="273309" y="331"/>
                </a:lnTo>
                <a:close/>
              </a:path>
            </a:pathLst>
          </a:custGeom>
          <a:solidFill>
            <a:srgbClr val="000000">
              <a:alpha val="4313"/>
            </a:srgbClr>
          </a:solidFill>
          <a:ln>
            <a:noFill/>
          </a:ln>
        </p:spPr>
      </p:sp>
      <p:sp>
        <p:nvSpPr>
          <p:cNvPr id="146" name="Google Shape;146;p29"/>
          <p:cNvSpPr/>
          <p:nvPr/>
        </p:nvSpPr>
        <p:spPr>
          <a:xfrm>
            <a:off x="0" y="-14040"/>
            <a:ext cx="10970280" cy="6883560"/>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47" name="Google Shape;147;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8" name="Google Shape;148;p2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hyperlink" Target="https://codeutnfra.github.io/programacion_2_laboratorio_2_apun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hyperlink" Target="https://codeutnfra.github.io/programacion_2_laboratorio_2_apun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2"/>
          <p:cNvPicPr preferRelativeResize="0"/>
          <p:nvPr/>
        </p:nvPicPr>
        <p:blipFill rotWithShape="1">
          <a:blip r:embed="rId3">
            <a:alphaModFix/>
          </a:blip>
          <a:srcRect b="0" l="0" r="0" t="0"/>
          <a:stretch/>
        </p:blipFill>
        <p:spPr>
          <a:xfrm>
            <a:off x="567720" y="274680"/>
            <a:ext cx="3314160" cy="3314160"/>
          </a:xfrm>
          <a:prstGeom prst="rect">
            <a:avLst/>
          </a:prstGeom>
          <a:noFill/>
          <a:ln>
            <a:noFill/>
          </a:ln>
        </p:spPr>
      </p:pic>
      <p:sp>
        <p:nvSpPr>
          <p:cNvPr id="202" name="Google Shape;202;p42"/>
          <p:cNvSpPr txBox="1"/>
          <p:nvPr>
            <p:ph idx="4294967295" type="title"/>
          </p:nvPr>
        </p:nvSpPr>
        <p:spPr>
          <a:xfrm>
            <a:off x="7370640" y="1257840"/>
            <a:ext cx="4705560" cy="13482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i="0" lang="es-ES" sz="4800" u="none" cap="none" strike="noStrike">
                <a:solidFill>
                  <a:srgbClr val="000000"/>
                </a:solidFill>
                <a:latin typeface="Roboto"/>
                <a:ea typeface="Roboto"/>
                <a:cs typeface="Roboto"/>
                <a:sym typeface="Roboto"/>
              </a:rPr>
              <a:t>Programación y Laboratorio II</a:t>
            </a:r>
            <a:r>
              <a:rPr b="1" i="0" lang="es-ES" sz="3600" u="none" cap="none" strike="noStrike">
                <a:solidFill>
                  <a:srgbClr val="000000"/>
                </a:solidFill>
                <a:latin typeface="Roboto"/>
                <a:ea typeface="Roboto"/>
                <a:cs typeface="Roboto"/>
                <a:sym typeface="Roboto"/>
              </a:rPr>
              <a:t> </a:t>
            </a:r>
            <a:endParaRPr b="0" i="0" sz="3600" u="none" cap="none" strike="noStrike">
              <a:solidFill>
                <a:srgbClr val="000000"/>
              </a:solidFill>
              <a:latin typeface="Arial"/>
              <a:ea typeface="Arial"/>
              <a:cs typeface="Arial"/>
              <a:sym typeface="Arial"/>
            </a:endParaRPr>
          </a:p>
        </p:txBody>
      </p:sp>
      <p:pic>
        <p:nvPicPr>
          <p:cNvPr id="203" name="Google Shape;203;p42"/>
          <p:cNvPicPr preferRelativeResize="0"/>
          <p:nvPr/>
        </p:nvPicPr>
        <p:blipFill rotWithShape="1">
          <a:blip r:embed="rId4">
            <a:alphaModFix/>
          </a:blip>
          <a:srcRect b="0" l="0" r="0" t="0"/>
          <a:stretch/>
        </p:blipFill>
        <p:spPr>
          <a:xfrm>
            <a:off x="720360" y="426960"/>
            <a:ext cx="3314160" cy="3314160"/>
          </a:xfrm>
          <a:prstGeom prst="rect">
            <a:avLst/>
          </a:prstGeom>
          <a:noFill/>
          <a:ln>
            <a:noFill/>
          </a:ln>
        </p:spPr>
      </p:pic>
      <p:sp>
        <p:nvSpPr>
          <p:cNvPr id="204" name="Google Shape;204;p42"/>
          <p:cNvSpPr/>
          <p:nvPr/>
        </p:nvSpPr>
        <p:spPr>
          <a:xfrm>
            <a:off x="9221400" y="4659120"/>
            <a:ext cx="2968560" cy="2027520"/>
          </a:xfrm>
          <a:prstGeom prst="rect">
            <a:avLst/>
          </a:prstGeom>
          <a:noFill/>
          <a:ln>
            <a:noFill/>
          </a:ln>
        </p:spPr>
        <p:txBody>
          <a:bodyPr anchorCtr="0" anchor="b" bIns="91425" lIns="90000" spcFirstLastPara="1" rIns="90000" wrap="square" tIns="91425">
            <a:noAutofit/>
          </a:bodyPr>
          <a:lstStyle/>
          <a:p>
            <a:pPr indent="-228600" lvl="0" marL="228600" marR="0" rtl="0" algn="l">
              <a:lnSpc>
                <a:spcPct val="9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205" name="Google Shape;205;p42"/>
          <p:cNvSpPr txBox="1"/>
          <p:nvPr>
            <p:ph idx="4294967295" type="title"/>
          </p:nvPr>
        </p:nvSpPr>
        <p:spPr>
          <a:xfrm>
            <a:off x="1022225" y="4350250"/>
            <a:ext cx="5983800" cy="13482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i="0" lang="es-ES" sz="4800" u="none" cap="none" strike="noStrike">
                <a:solidFill>
                  <a:srgbClr val="DD7E0E"/>
                </a:solidFill>
                <a:latin typeface="Roboto"/>
                <a:ea typeface="Roboto"/>
                <a:cs typeface="Roboto"/>
                <a:sym typeface="Roboto"/>
              </a:rPr>
              <a:t>Clase </a:t>
            </a:r>
            <a:r>
              <a:rPr b="1" lang="es-ES" sz="4800">
                <a:solidFill>
                  <a:srgbClr val="DD7E0E"/>
                </a:solidFill>
                <a:latin typeface="Roboto"/>
                <a:ea typeface="Roboto"/>
                <a:cs typeface="Roboto"/>
                <a:sym typeface="Roboto"/>
              </a:rPr>
              <a:t>17</a:t>
            </a:r>
            <a:endParaRPr b="0" i="0" sz="4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SzPts val="1400"/>
              <a:buNone/>
            </a:pPr>
            <a:r>
              <a:rPr lang="es-ES" sz="3600">
                <a:latin typeface="Roboto"/>
                <a:ea typeface="Roboto"/>
                <a:cs typeface="Roboto"/>
                <a:sym typeface="Roboto"/>
              </a:rPr>
              <a:t>Conexión</a:t>
            </a:r>
            <a:r>
              <a:rPr lang="es-ES" sz="3600">
                <a:latin typeface="Roboto"/>
                <a:ea typeface="Roboto"/>
                <a:cs typeface="Roboto"/>
                <a:sym typeface="Roboto"/>
              </a:rPr>
              <a:t> a Base de datos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SqlConnection</a:t>
            </a:r>
            <a:endParaRPr b="0" i="0" sz="3800" u="none" cap="none" strike="noStrike">
              <a:solidFill>
                <a:srgbClr val="DD7E0E"/>
              </a:solidFill>
              <a:latin typeface="Arial"/>
              <a:ea typeface="Arial"/>
              <a:cs typeface="Arial"/>
              <a:sym typeface="Arial"/>
            </a:endParaRPr>
          </a:p>
        </p:txBody>
      </p:sp>
      <p:sp>
        <p:nvSpPr>
          <p:cNvPr id="278" name="Google Shape;278;p51"/>
          <p:cNvSpPr txBox="1"/>
          <p:nvPr/>
        </p:nvSpPr>
        <p:spPr>
          <a:xfrm>
            <a:off x="7177497" y="188106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51"/>
          <p:cNvSpPr txBox="1"/>
          <p:nvPr/>
        </p:nvSpPr>
        <p:spPr>
          <a:xfrm>
            <a:off x="148025" y="1460400"/>
            <a:ext cx="11732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La clase </a:t>
            </a:r>
            <a:r>
              <a:rPr b="1" lang="es-ES" sz="1700"/>
              <a:t>SqlConnection </a:t>
            </a:r>
            <a:r>
              <a:rPr lang="es-ES" sz="1700"/>
              <a:t>encontrada en el namespace de </a:t>
            </a:r>
            <a:r>
              <a:rPr b="1" lang="es-ES" sz="1700"/>
              <a:t>System.Data.SqlClient</a:t>
            </a:r>
            <a:r>
              <a:rPr lang="es-ES" sz="1700"/>
              <a:t> es la encargada de manejar una conexión hacia una base de datos SQL.</a:t>
            </a:r>
            <a:endParaRPr sz="1700"/>
          </a:p>
        </p:txBody>
      </p:sp>
      <p:pic>
        <p:nvPicPr>
          <p:cNvPr id="280" name="Google Shape;280;p51"/>
          <p:cNvPicPr preferRelativeResize="0"/>
          <p:nvPr/>
        </p:nvPicPr>
        <p:blipFill>
          <a:blip r:embed="rId3">
            <a:alphaModFix/>
          </a:blip>
          <a:stretch>
            <a:fillRect/>
          </a:stretch>
        </p:blipFill>
        <p:spPr>
          <a:xfrm>
            <a:off x="-288325" y="1795125"/>
            <a:ext cx="6221650" cy="2913225"/>
          </a:xfrm>
          <a:prstGeom prst="rect">
            <a:avLst/>
          </a:prstGeom>
          <a:noFill/>
          <a:ln>
            <a:noFill/>
          </a:ln>
        </p:spPr>
      </p:pic>
      <p:cxnSp>
        <p:nvCxnSpPr>
          <p:cNvPr id="281" name="Google Shape;281;p51"/>
          <p:cNvCxnSpPr/>
          <p:nvPr/>
        </p:nvCxnSpPr>
        <p:spPr>
          <a:xfrm rot="10800000">
            <a:off x="5363825" y="3289250"/>
            <a:ext cx="1085700" cy="0"/>
          </a:xfrm>
          <a:prstGeom prst="straightConnector1">
            <a:avLst/>
          </a:prstGeom>
          <a:noFill/>
          <a:ln cap="flat" cmpd="sng" w="9525">
            <a:solidFill>
              <a:srgbClr val="DD7E0E"/>
            </a:solidFill>
            <a:prstDash val="solid"/>
            <a:round/>
            <a:headEnd len="med" w="med" type="none"/>
            <a:tailEnd len="med" w="med" type="triangle"/>
          </a:ln>
        </p:spPr>
      </p:cxnSp>
      <p:sp>
        <p:nvSpPr>
          <p:cNvPr id="282" name="Google Shape;282;p51"/>
          <p:cNvSpPr txBox="1"/>
          <p:nvPr/>
        </p:nvSpPr>
        <p:spPr>
          <a:xfrm>
            <a:off x="6552250" y="2981450"/>
            <a:ext cx="4460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Cuando instanciamos el objeto de tipo SqlConnection vamos a pasarle a su constructor la cadena de </a:t>
            </a:r>
            <a:r>
              <a:rPr lang="es-ES" sz="1700"/>
              <a:t>conexión de nuestro servidor.</a:t>
            </a:r>
            <a:r>
              <a:rPr lang="es-ES" sz="1700"/>
              <a:t> </a:t>
            </a:r>
            <a:endParaRPr sz="1700"/>
          </a:p>
        </p:txBody>
      </p:sp>
      <p:sp>
        <p:nvSpPr>
          <p:cNvPr id="283" name="Google Shape;283;p51"/>
          <p:cNvSpPr txBox="1"/>
          <p:nvPr/>
        </p:nvSpPr>
        <p:spPr>
          <a:xfrm>
            <a:off x="148025" y="4708350"/>
            <a:ext cx="8209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Desde esta clase vamos a utilizar dos </a:t>
            </a:r>
            <a:r>
              <a:rPr lang="es-ES" sz="1700"/>
              <a:t>métodos</a:t>
            </a:r>
            <a:r>
              <a:rPr lang="es-ES" sz="1700"/>
              <a:t> muy importantes: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ES" sz="1700"/>
              <a:t>Open</a:t>
            </a:r>
            <a:r>
              <a:rPr lang="es-ES" sz="1700"/>
              <a:t>(): Es el encargado de </a:t>
            </a:r>
            <a:r>
              <a:rPr lang="es-ES" sz="1700"/>
              <a:t>abrir</a:t>
            </a:r>
            <a:r>
              <a:rPr lang="es-ES" sz="1700"/>
              <a:t> nuestra </a:t>
            </a:r>
            <a:r>
              <a:rPr lang="es-ES" sz="1700"/>
              <a:t>conexión</a:t>
            </a:r>
            <a:r>
              <a:rPr lang="es-ES" sz="1700"/>
              <a:t> a la base de datos.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ES" sz="1700"/>
              <a:t>Close</a:t>
            </a:r>
            <a:r>
              <a:rPr lang="es-ES" sz="1700"/>
              <a:t>(): Es el encargado de cerrar nuestra </a:t>
            </a:r>
            <a:r>
              <a:rPr lang="es-ES" sz="1700"/>
              <a:t>conexión</a:t>
            </a:r>
            <a:r>
              <a:rPr lang="es-ES" sz="1700"/>
              <a:t> a la base de datos.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SqlCommand</a:t>
            </a:r>
            <a:endParaRPr b="0" i="0" sz="3800" u="none" cap="none" strike="noStrike">
              <a:solidFill>
                <a:srgbClr val="DD7E0E"/>
              </a:solidFill>
              <a:latin typeface="Arial"/>
              <a:ea typeface="Arial"/>
              <a:cs typeface="Arial"/>
              <a:sym typeface="Arial"/>
            </a:endParaRPr>
          </a:p>
        </p:txBody>
      </p:sp>
      <p:sp>
        <p:nvSpPr>
          <p:cNvPr id="290" name="Google Shape;290;p52"/>
          <p:cNvSpPr txBox="1"/>
          <p:nvPr/>
        </p:nvSpPr>
        <p:spPr>
          <a:xfrm>
            <a:off x="7177497" y="188106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52"/>
          <p:cNvSpPr txBox="1"/>
          <p:nvPr/>
        </p:nvSpPr>
        <p:spPr>
          <a:xfrm>
            <a:off x="148025" y="1460400"/>
            <a:ext cx="11732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La clase </a:t>
            </a:r>
            <a:r>
              <a:rPr b="1" lang="es-ES" sz="1700"/>
              <a:t>SqlCommand </a:t>
            </a:r>
            <a:r>
              <a:rPr lang="es-ES" sz="1700"/>
              <a:t>encontrada en el namespace de </a:t>
            </a:r>
            <a:r>
              <a:rPr b="1" lang="es-ES" sz="1700"/>
              <a:t>System.Data.SqlClient</a:t>
            </a:r>
            <a:r>
              <a:rPr lang="es-ES" sz="1700"/>
              <a:t> es la encargada de </a:t>
            </a:r>
            <a:r>
              <a:rPr lang="es-ES" sz="1700"/>
              <a:t>realizar</a:t>
            </a:r>
            <a:r>
              <a:rPr lang="es-ES" sz="1700"/>
              <a:t> las consultas SQL hacia una base de datos especificada por el objeto SqlConnection.</a:t>
            </a:r>
            <a:endParaRPr sz="1700"/>
          </a:p>
        </p:txBody>
      </p:sp>
      <p:cxnSp>
        <p:nvCxnSpPr>
          <p:cNvPr id="292" name="Google Shape;292;p52"/>
          <p:cNvCxnSpPr/>
          <p:nvPr/>
        </p:nvCxnSpPr>
        <p:spPr>
          <a:xfrm rot="10800000">
            <a:off x="5664825" y="3300000"/>
            <a:ext cx="1085700" cy="0"/>
          </a:xfrm>
          <a:prstGeom prst="straightConnector1">
            <a:avLst/>
          </a:prstGeom>
          <a:noFill/>
          <a:ln cap="flat" cmpd="sng" w="9525">
            <a:solidFill>
              <a:srgbClr val="DD7E0E"/>
            </a:solidFill>
            <a:prstDash val="solid"/>
            <a:round/>
            <a:headEnd len="med" w="med" type="none"/>
            <a:tailEnd len="med" w="med" type="triangle"/>
          </a:ln>
        </p:spPr>
      </p:cxnSp>
      <p:sp>
        <p:nvSpPr>
          <p:cNvPr id="293" name="Google Shape;293;p52"/>
          <p:cNvSpPr txBox="1"/>
          <p:nvPr/>
        </p:nvSpPr>
        <p:spPr>
          <a:xfrm>
            <a:off x="6874750" y="2684238"/>
            <a:ext cx="4460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Cuando instanciamos el objeto de tipo SqlCommand vamos a tener que </a:t>
            </a:r>
            <a:r>
              <a:rPr lang="es-ES" sz="1700"/>
              <a:t>definir</a:t>
            </a:r>
            <a:r>
              <a:rPr lang="es-ES" sz="1700"/>
              <a:t> un tipo, el que nosotros vamos a usar es de tipo Text.</a:t>
            </a:r>
            <a:endParaRPr sz="1700"/>
          </a:p>
        </p:txBody>
      </p:sp>
      <p:sp>
        <p:nvSpPr>
          <p:cNvPr id="294" name="Google Shape;294;p52"/>
          <p:cNvSpPr txBox="1"/>
          <p:nvPr/>
        </p:nvSpPr>
        <p:spPr>
          <a:xfrm>
            <a:off x="148025" y="4757700"/>
            <a:ext cx="114366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Algunas </a:t>
            </a:r>
            <a:r>
              <a:rPr lang="es-ES" sz="1700"/>
              <a:t>propiedades</a:t>
            </a:r>
            <a:r>
              <a:rPr lang="es-ES" sz="1700"/>
              <a:t> importantes son: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ES" sz="1700"/>
              <a:t>CommandText</a:t>
            </a:r>
            <a:r>
              <a:rPr lang="es-ES" sz="1700"/>
              <a:t>:</a:t>
            </a:r>
            <a:r>
              <a:rPr b="1" lang="es-ES" sz="1700"/>
              <a:t> </a:t>
            </a:r>
            <a:r>
              <a:rPr lang="es-ES" sz="1700"/>
              <a:t>Es la propiedad para setear nuestra consulta SQL.</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s-ES" sz="1700"/>
              <a:t>Connection</a:t>
            </a:r>
            <a:r>
              <a:rPr lang="es-ES" sz="1700"/>
              <a:t>: Esta propiedad es usada para obtener la </a:t>
            </a:r>
            <a:r>
              <a:rPr lang="es-ES" sz="1700"/>
              <a:t>conexión</a:t>
            </a:r>
            <a:r>
              <a:rPr lang="es-ES" sz="1700"/>
              <a:t> a la base de datos especificada en el objeto SqlConnection.</a:t>
            </a:r>
            <a:endParaRPr sz="1700"/>
          </a:p>
        </p:txBody>
      </p:sp>
      <p:pic>
        <p:nvPicPr>
          <p:cNvPr id="295" name="Google Shape;295;p52"/>
          <p:cNvPicPr preferRelativeResize="0"/>
          <p:nvPr/>
        </p:nvPicPr>
        <p:blipFill>
          <a:blip r:embed="rId3">
            <a:alphaModFix/>
          </a:blip>
          <a:stretch>
            <a:fillRect/>
          </a:stretch>
        </p:blipFill>
        <p:spPr>
          <a:xfrm>
            <a:off x="-311725" y="1767625"/>
            <a:ext cx="6411225" cy="332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SqlCommand</a:t>
            </a:r>
            <a:endParaRPr b="0" i="0" sz="3800" u="none" cap="none" strike="noStrike">
              <a:solidFill>
                <a:srgbClr val="DD7E0E"/>
              </a:solidFill>
              <a:latin typeface="Arial"/>
              <a:ea typeface="Arial"/>
              <a:cs typeface="Arial"/>
              <a:sym typeface="Arial"/>
            </a:endParaRPr>
          </a:p>
        </p:txBody>
      </p:sp>
      <p:sp>
        <p:nvSpPr>
          <p:cNvPr id="302" name="Google Shape;302;p53"/>
          <p:cNvSpPr txBox="1"/>
          <p:nvPr/>
        </p:nvSpPr>
        <p:spPr>
          <a:xfrm>
            <a:off x="7177497" y="188106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53"/>
          <p:cNvSpPr txBox="1"/>
          <p:nvPr/>
        </p:nvSpPr>
        <p:spPr>
          <a:xfrm>
            <a:off x="276325" y="1312400"/>
            <a:ext cx="115551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100"/>
              <a:t>Dos de los </a:t>
            </a:r>
            <a:r>
              <a:rPr lang="es-ES" sz="2100"/>
              <a:t>métodos</a:t>
            </a:r>
            <a:r>
              <a:rPr lang="es-ES" sz="2100"/>
              <a:t> que </a:t>
            </a:r>
            <a:r>
              <a:rPr lang="es-ES" sz="2100"/>
              <a:t>más</a:t>
            </a:r>
            <a:r>
              <a:rPr lang="es-ES" sz="2100"/>
              <a:t> vamos a usar de la clase SqlCommand son los siguientes: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b="1" lang="es-ES" sz="2100"/>
              <a:t>ExecuteNonQuery</a:t>
            </a:r>
            <a:r>
              <a:rPr lang="es-ES" sz="2100"/>
              <a:t>(): Este </a:t>
            </a:r>
            <a:r>
              <a:rPr lang="es-ES" sz="2100"/>
              <a:t>método</a:t>
            </a:r>
            <a:r>
              <a:rPr lang="es-ES" sz="2100"/>
              <a:t> no retorna </a:t>
            </a:r>
            <a:r>
              <a:rPr lang="es-ES" sz="2100"/>
              <a:t>ningún</a:t>
            </a:r>
            <a:r>
              <a:rPr lang="es-ES" sz="2100"/>
              <a:t> registro, </a:t>
            </a:r>
            <a:r>
              <a:rPr lang="es-ES" sz="2100"/>
              <a:t>así</a:t>
            </a:r>
            <a:r>
              <a:rPr lang="es-ES" sz="2100"/>
              <a:t> que lo utilizamos en todas las operaciones con base de datos excepto en la que necesitamos recuperar un registro(INSERT, UPDATE, DELETE), lo </a:t>
            </a:r>
            <a:r>
              <a:rPr lang="es-ES" sz="2100"/>
              <a:t>único</a:t>
            </a:r>
            <a:r>
              <a:rPr lang="es-ES" sz="2100"/>
              <a:t> que este </a:t>
            </a:r>
            <a:r>
              <a:rPr lang="es-ES" sz="2100"/>
              <a:t>método</a:t>
            </a:r>
            <a:r>
              <a:rPr lang="es-ES" sz="2100"/>
              <a:t> retorna es el </a:t>
            </a:r>
            <a:r>
              <a:rPr lang="es-ES" sz="2100"/>
              <a:t>número</a:t>
            </a:r>
            <a:r>
              <a:rPr lang="es-ES" sz="2100"/>
              <a:t> de filas afectadas.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b="1" lang="es-ES" sz="2100"/>
              <a:t>ExecuteReader</a:t>
            </a:r>
            <a:r>
              <a:rPr lang="es-ES" sz="2100"/>
              <a:t>(): Este </a:t>
            </a:r>
            <a:r>
              <a:rPr lang="es-ES" sz="2100"/>
              <a:t>método</a:t>
            </a:r>
            <a:r>
              <a:rPr lang="es-ES" sz="2100"/>
              <a:t> a diferencia del ExecuteNonQuery si nos va a retornar un registro o una serie de registros de la base de datos, lo que nos va a retornar es un objeto de tipo SqlDataReader que va a estar indexado con los nombres de la columna o los alias de nuestra tabla.</a:t>
            </a:r>
            <a:endParaRPr sz="2100"/>
          </a:p>
          <a:p>
            <a:pPr indent="0" lvl="0" marL="0" rtl="0" algn="l">
              <a:spcBef>
                <a:spcPts val="0"/>
              </a:spcBef>
              <a:spcAft>
                <a:spcPts val="0"/>
              </a:spcAft>
              <a:buNone/>
            </a:pPr>
            <a:r>
              <a:t/>
            </a:r>
            <a:endParaRPr sz="2100"/>
          </a:p>
          <a:p>
            <a:pPr indent="0" lvl="0" marL="457200" rtl="0" algn="l">
              <a:spcBef>
                <a:spcPts val="0"/>
              </a:spcBef>
              <a:spcAft>
                <a:spcPts val="0"/>
              </a:spcAft>
              <a:buNone/>
            </a:pPr>
            <a:r>
              <a:rPr lang="es-ES" sz="2100"/>
              <a:t>Cuando trabajamos con multiples registros vamos a hacer uso del </a:t>
            </a:r>
            <a:r>
              <a:rPr lang="es-ES" sz="2100"/>
              <a:t>método</a:t>
            </a:r>
            <a:r>
              <a:rPr lang="es-ES" sz="2100"/>
              <a:t> Read de la clase SqlDataReader para ir avanzando al </a:t>
            </a:r>
            <a:r>
              <a:rPr lang="es-ES" sz="2100"/>
              <a:t>siguiente</a:t>
            </a:r>
            <a:r>
              <a:rPr lang="es-ES" sz="2100"/>
              <a:t> recurso.</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SqlCommand</a:t>
            </a:r>
            <a:endParaRPr b="0" i="0" sz="3800" u="none" cap="none" strike="noStrike">
              <a:solidFill>
                <a:srgbClr val="DD7E0E"/>
              </a:solidFill>
              <a:latin typeface="Arial"/>
              <a:ea typeface="Arial"/>
              <a:cs typeface="Arial"/>
              <a:sym typeface="Arial"/>
            </a:endParaRPr>
          </a:p>
        </p:txBody>
      </p:sp>
      <p:sp>
        <p:nvSpPr>
          <p:cNvPr id="310" name="Google Shape;310;p54"/>
          <p:cNvSpPr txBox="1"/>
          <p:nvPr/>
        </p:nvSpPr>
        <p:spPr>
          <a:xfrm>
            <a:off x="7177497" y="188106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311" name="Google Shape;311;p54"/>
          <p:cNvPicPr preferRelativeResize="0"/>
          <p:nvPr/>
        </p:nvPicPr>
        <p:blipFill>
          <a:blip r:embed="rId3">
            <a:alphaModFix/>
          </a:blip>
          <a:stretch>
            <a:fillRect/>
          </a:stretch>
        </p:blipFill>
        <p:spPr>
          <a:xfrm>
            <a:off x="6060750" y="998688"/>
            <a:ext cx="6131250" cy="3871724"/>
          </a:xfrm>
          <a:prstGeom prst="rect">
            <a:avLst/>
          </a:prstGeom>
          <a:noFill/>
          <a:ln>
            <a:noFill/>
          </a:ln>
        </p:spPr>
      </p:pic>
      <p:pic>
        <p:nvPicPr>
          <p:cNvPr id="312" name="Google Shape;312;p54"/>
          <p:cNvPicPr preferRelativeResize="0"/>
          <p:nvPr/>
        </p:nvPicPr>
        <p:blipFill>
          <a:blip r:embed="rId4">
            <a:alphaModFix/>
          </a:blip>
          <a:stretch>
            <a:fillRect/>
          </a:stretch>
        </p:blipFill>
        <p:spPr>
          <a:xfrm>
            <a:off x="-229848" y="1045628"/>
            <a:ext cx="6131250" cy="3777850"/>
          </a:xfrm>
          <a:prstGeom prst="rect">
            <a:avLst/>
          </a:prstGeom>
          <a:noFill/>
          <a:ln>
            <a:noFill/>
          </a:ln>
        </p:spPr>
      </p:pic>
      <p:sp>
        <p:nvSpPr>
          <p:cNvPr id="313" name="Google Shape;313;p54"/>
          <p:cNvSpPr txBox="1"/>
          <p:nvPr/>
        </p:nvSpPr>
        <p:spPr>
          <a:xfrm>
            <a:off x="385925" y="4519400"/>
            <a:ext cx="5683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Ejemplo con </a:t>
            </a:r>
            <a:r>
              <a:rPr b="1" lang="es-ES" sz="1700"/>
              <a:t>ExecuteNonQuery</a:t>
            </a:r>
            <a:r>
              <a:rPr lang="es-ES" sz="1700"/>
              <a:t>().</a:t>
            </a:r>
            <a:endParaRPr sz="1700"/>
          </a:p>
        </p:txBody>
      </p:sp>
      <p:sp>
        <p:nvSpPr>
          <p:cNvPr id="314" name="Google Shape;314;p54"/>
          <p:cNvSpPr txBox="1"/>
          <p:nvPr/>
        </p:nvSpPr>
        <p:spPr>
          <a:xfrm>
            <a:off x="6508200" y="4519400"/>
            <a:ext cx="5683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Ejemplo con </a:t>
            </a:r>
            <a:r>
              <a:rPr b="1" lang="es-ES" sz="1700"/>
              <a:t>ExecuteReader</a:t>
            </a:r>
            <a:r>
              <a:rPr lang="es-ES" sz="1700"/>
              <a: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idx="4294967295" type="title"/>
          </p:nvPr>
        </p:nvSpPr>
        <p:spPr>
          <a:xfrm>
            <a:off x="387000" y="3354125"/>
            <a:ext cx="6184800" cy="2987700"/>
          </a:xfrm>
          <a:prstGeom prst="rect">
            <a:avLst/>
          </a:prstGeom>
          <a:noFill/>
          <a:ln>
            <a:noFill/>
          </a:ln>
        </p:spPr>
        <p:txBody>
          <a:bodyPr anchorCtr="0" anchor="b" bIns="91425" lIns="0" spcFirstLastPara="1" rIns="0" wrap="square" tIns="91425">
            <a:noAutofit/>
          </a:bodyPr>
          <a:lstStyle/>
          <a:p>
            <a:pPr indent="0" lvl="0" marL="0" marR="0" rtl="0" algn="l">
              <a:lnSpc>
                <a:spcPct val="90000"/>
              </a:lnSpc>
              <a:spcBef>
                <a:spcPts val="0"/>
              </a:spcBef>
              <a:spcAft>
                <a:spcPts val="0"/>
              </a:spcAft>
              <a:buSzPts val="1400"/>
              <a:buNone/>
            </a:pPr>
            <a:r>
              <a:rPr b="0" i="0" lang="es-ES" sz="7200" u="none" cap="none" strike="noStrike">
                <a:solidFill>
                  <a:srgbClr val="DD7E0E"/>
                </a:solidFill>
                <a:latin typeface="Roboto"/>
                <a:ea typeface="Roboto"/>
                <a:cs typeface="Roboto"/>
                <a:sym typeface="Roboto"/>
              </a:rPr>
              <a:t>0</a:t>
            </a:r>
            <a:r>
              <a:rPr lang="es-ES" sz="7200">
                <a:solidFill>
                  <a:srgbClr val="DD7E0E"/>
                </a:solidFill>
                <a:latin typeface="Roboto"/>
                <a:ea typeface="Roboto"/>
                <a:cs typeface="Roboto"/>
                <a:sym typeface="Roboto"/>
              </a:rPr>
              <a:t>2</a:t>
            </a:r>
            <a:r>
              <a:rPr b="0" i="0" lang="es-ES" sz="7200" u="none" cap="none" strike="noStrike">
                <a:solidFill>
                  <a:srgbClr val="DD7E0E"/>
                </a:solidFill>
                <a:latin typeface="Roboto"/>
                <a:ea typeface="Roboto"/>
                <a:cs typeface="Roboto"/>
                <a:sym typeface="Roboto"/>
              </a:rPr>
              <a:t>.</a:t>
            </a:r>
            <a:endParaRPr b="0" i="0" sz="72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SzPts val="1400"/>
              <a:buNone/>
            </a:pPr>
            <a:r>
              <a:rPr lang="es-ES" sz="3600">
                <a:latin typeface="Roboto"/>
                <a:ea typeface="Roboto"/>
                <a:cs typeface="Roboto"/>
                <a:sym typeface="Roboto"/>
              </a:rPr>
              <a:t>Inyección SQL</a:t>
            </a:r>
            <a:r>
              <a:rPr lang="es-ES" sz="3600">
                <a:latin typeface="Roboto"/>
                <a:ea typeface="Roboto"/>
                <a:cs typeface="Roboto"/>
                <a:sym typeface="Roboto"/>
              </a:rPr>
              <a:t> </a:t>
            </a:r>
            <a:endParaRPr sz="3600">
              <a:latin typeface="Roboto"/>
              <a:ea typeface="Roboto"/>
              <a:cs typeface="Roboto"/>
              <a:sym typeface="Roboto"/>
            </a:endParaRPr>
          </a:p>
        </p:txBody>
      </p:sp>
      <p:pic>
        <p:nvPicPr>
          <p:cNvPr id="320" name="Google Shape;320;p55"/>
          <p:cNvPicPr preferRelativeResize="0"/>
          <p:nvPr/>
        </p:nvPicPr>
        <p:blipFill>
          <a:blip r:embed="rId3">
            <a:alphaModFix/>
          </a:blip>
          <a:stretch>
            <a:fillRect/>
          </a:stretch>
        </p:blipFill>
        <p:spPr>
          <a:xfrm>
            <a:off x="53750" y="1173575"/>
            <a:ext cx="3911292" cy="304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6"/>
          <p:cNvPicPr preferRelativeResize="0"/>
          <p:nvPr/>
        </p:nvPicPr>
        <p:blipFill rotWithShape="1">
          <a:blip r:embed="rId3">
            <a:alphaModFix/>
          </a:blip>
          <a:srcRect b="0" l="0" r="0" t="0"/>
          <a:stretch/>
        </p:blipFill>
        <p:spPr>
          <a:xfrm>
            <a:off x="843000" y="781425"/>
            <a:ext cx="1219200" cy="1219200"/>
          </a:xfrm>
          <a:prstGeom prst="rect">
            <a:avLst/>
          </a:prstGeom>
          <a:noFill/>
          <a:ln>
            <a:noFill/>
          </a:ln>
        </p:spPr>
      </p:pic>
      <p:sp>
        <p:nvSpPr>
          <p:cNvPr id="327" name="Google Shape;327;p56"/>
          <p:cNvSpPr txBox="1"/>
          <p:nvPr/>
        </p:nvSpPr>
        <p:spPr>
          <a:xfrm>
            <a:off x="2296150" y="675225"/>
            <a:ext cx="6976800" cy="808200"/>
          </a:xfrm>
          <a:prstGeom prst="rect">
            <a:avLst/>
          </a:prstGeom>
          <a:noFill/>
          <a:ln>
            <a:noFill/>
          </a:ln>
        </p:spPr>
        <p:txBody>
          <a:bodyPr anchorCtr="0" anchor="b"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s-ES" sz="4500" u="none" cap="none" strike="noStrike">
                <a:solidFill>
                  <a:srgbClr val="000000"/>
                </a:solidFill>
                <a:latin typeface="Roboto"/>
                <a:ea typeface="Roboto"/>
                <a:cs typeface="Roboto"/>
                <a:sym typeface="Roboto"/>
              </a:rPr>
              <a:t>¿Qué es </a:t>
            </a:r>
            <a:r>
              <a:rPr lang="es-ES" sz="4500">
                <a:solidFill>
                  <a:srgbClr val="DD7E0E"/>
                </a:solidFill>
                <a:latin typeface="Roboto"/>
                <a:ea typeface="Roboto"/>
                <a:cs typeface="Roboto"/>
                <a:sym typeface="Roboto"/>
              </a:rPr>
              <a:t>Inyección SQL </a:t>
            </a:r>
            <a:r>
              <a:rPr b="0" i="0" lang="es-ES" sz="4500" u="none" cap="none" strike="noStrike">
                <a:solidFill>
                  <a:schemeClr val="dk1"/>
                </a:solidFill>
                <a:latin typeface="Roboto"/>
                <a:ea typeface="Roboto"/>
                <a:cs typeface="Roboto"/>
                <a:sym typeface="Roboto"/>
              </a:rPr>
              <a:t>?</a:t>
            </a:r>
            <a:endParaRPr b="0" i="0" sz="4500" u="none" cap="none" strike="noStrike">
              <a:solidFill>
                <a:schemeClr val="dk1"/>
              </a:solidFill>
              <a:latin typeface="Arial"/>
              <a:ea typeface="Arial"/>
              <a:cs typeface="Arial"/>
              <a:sym typeface="Arial"/>
            </a:endParaRPr>
          </a:p>
        </p:txBody>
      </p:sp>
      <p:sp>
        <p:nvSpPr>
          <p:cNvPr id="328" name="Google Shape;328;p56"/>
          <p:cNvSpPr txBox="1"/>
          <p:nvPr/>
        </p:nvSpPr>
        <p:spPr>
          <a:xfrm>
            <a:off x="305900" y="2201975"/>
            <a:ext cx="9658500" cy="451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s-ES" sz="2400">
                <a:solidFill>
                  <a:srgbClr val="1D1C1D"/>
                </a:solidFill>
                <a:highlight>
                  <a:srgbClr val="FFFFFF"/>
                </a:highlight>
              </a:rPr>
              <a:t>Una </a:t>
            </a:r>
            <a:r>
              <a:rPr lang="es-ES" sz="2400">
                <a:solidFill>
                  <a:srgbClr val="1D1C1D"/>
                </a:solidFill>
                <a:highlight>
                  <a:srgbClr val="FFFFFF"/>
                </a:highlight>
              </a:rPr>
              <a:t>inyección SQL consiste en una inserción o inyección de una consulta SQL desde la entrada de datos en el cliente de una aplicación, una inyección exitosa puede leer información sensible desde la base de datos, modificarla ejecutar operaciones administrativas y en algunos casos hasta ejecutar comandos en el sistema operativo.</a:t>
            </a:r>
            <a:endParaRPr sz="24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24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rPr lang="es-ES" sz="2400">
                <a:solidFill>
                  <a:srgbClr val="1D1C1D"/>
                </a:solidFill>
                <a:highlight>
                  <a:srgbClr val="FFFFFF"/>
                </a:highlight>
              </a:rPr>
              <a:t>Si una aplicación web utiliza bases de dato SQL es vulnerable a una inyección.</a:t>
            </a:r>
            <a:endParaRPr sz="24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30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3000">
              <a:latin typeface="Roboto"/>
              <a:ea typeface="Roboto"/>
              <a:cs typeface="Roboto"/>
              <a:sym typeface="Roboto"/>
            </a:endParaRPr>
          </a:p>
          <a:p>
            <a:pPr indent="-228600" lvl="0" marL="228600" marR="0" rtl="0" algn="l">
              <a:lnSpc>
                <a:spcPct val="115000"/>
              </a:lnSpc>
              <a:spcBef>
                <a:spcPts val="0"/>
              </a:spcBef>
              <a:spcAft>
                <a:spcPts val="0"/>
              </a:spcAft>
              <a:buClr>
                <a:schemeClr val="dk1"/>
              </a:buClr>
              <a:buSzPts val="1100"/>
              <a:buFont typeface="Arial"/>
              <a:buNone/>
            </a:pPr>
            <a:r>
              <a:t/>
            </a:r>
            <a:endParaRPr b="0" i="0" sz="3100" u="none" cap="none" strike="noStrike">
              <a:solidFill>
                <a:srgbClr val="000000"/>
              </a:solidFill>
              <a:latin typeface="Roboto"/>
              <a:ea typeface="Roboto"/>
              <a:cs typeface="Roboto"/>
              <a:sym typeface="Roboto"/>
            </a:endParaRPr>
          </a:p>
          <a:p>
            <a:pPr indent="-228600" lvl="0" marL="228600" marR="0" rtl="0" algn="l">
              <a:lnSpc>
                <a:spcPct val="115000"/>
              </a:lnSpc>
              <a:spcBef>
                <a:spcPts val="0"/>
              </a:spcBef>
              <a:spcAft>
                <a:spcPts val="0"/>
              </a:spcAft>
              <a:buClr>
                <a:srgbClr val="7F7F7F"/>
              </a:buClr>
              <a:buSzPts val="2800"/>
              <a:buFont typeface="Arial"/>
              <a:buNone/>
            </a:pPr>
            <a:r>
              <a:rPr b="0" i="0" lang="es-ES" sz="3100" u="none" cap="none" strike="noStrike">
                <a:solidFill>
                  <a:srgbClr val="000000"/>
                </a:solidFill>
                <a:latin typeface="Roboto"/>
                <a:ea typeface="Roboto"/>
                <a:cs typeface="Roboto"/>
                <a:sym typeface="Roboto"/>
              </a:rPr>
              <a:t> </a:t>
            </a:r>
            <a:endParaRPr b="0" i="0" sz="3100" u="none" cap="none" strike="noStrike">
              <a:solidFill>
                <a:srgbClr val="000000"/>
              </a:solidFill>
              <a:latin typeface="Roboto"/>
              <a:ea typeface="Roboto"/>
              <a:cs typeface="Roboto"/>
              <a:sym typeface="Roboto"/>
            </a:endParaRPr>
          </a:p>
          <a:p>
            <a:pPr indent="-228600" lvl="0" marL="228600" marR="0" rtl="0" algn="l">
              <a:lnSpc>
                <a:spcPct val="90000"/>
              </a:lnSpc>
              <a:spcBef>
                <a:spcPts val="0"/>
              </a:spcBef>
              <a:spcAft>
                <a:spcPts val="0"/>
              </a:spcAft>
              <a:buClr>
                <a:srgbClr val="7F7F7F"/>
              </a:buClr>
              <a:buSzPts val="2800"/>
              <a:buFont typeface="Arial"/>
              <a:buNone/>
            </a:pPr>
            <a:r>
              <a:t/>
            </a:r>
            <a:endParaRPr b="0" i="0" sz="2800" u="none" cap="none" strike="noStrike">
              <a:solidFill>
                <a:srgbClr val="7F7F7F"/>
              </a:solidFill>
              <a:latin typeface="Roboto"/>
              <a:ea typeface="Roboto"/>
              <a:cs typeface="Roboto"/>
              <a:sym typeface="Roboto"/>
            </a:endParaRPr>
          </a:p>
          <a:p>
            <a:pPr indent="0" lvl="0" marL="0" marR="0" rtl="0" algn="l">
              <a:lnSpc>
                <a:spcPct val="90000"/>
              </a:lnSpc>
              <a:spcBef>
                <a:spcPts val="0"/>
              </a:spcBef>
              <a:spcAft>
                <a:spcPts val="0"/>
              </a:spcAft>
              <a:buClr>
                <a:srgbClr val="7F7F7F"/>
              </a:buClr>
              <a:buSzPts val="2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Inyección </a:t>
            </a:r>
            <a:r>
              <a:rPr b="1" lang="es-ES" sz="3800">
                <a:solidFill>
                  <a:schemeClr val="dk1"/>
                </a:solidFill>
                <a:latin typeface="Roboto"/>
                <a:ea typeface="Roboto"/>
                <a:cs typeface="Roboto"/>
                <a:sym typeface="Roboto"/>
              </a:rPr>
              <a:t>SQL</a:t>
            </a:r>
            <a:r>
              <a:rPr b="1" lang="es-ES" sz="3800">
                <a:solidFill>
                  <a:schemeClr val="dk1"/>
                </a:solidFill>
                <a:latin typeface="Roboto"/>
                <a:ea typeface="Roboto"/>
                <a:cs typeface="Roboto"/>
                <a:sym typeface="Roboto"/>
              </a:rPr>
              <a:t> </a:t>
            </a:r>
            <a:endParaRPr b="0" i="0" sz="3800" u="none" cap="none" strike="noStrike">
              <a:solidFill>
                <a:srgbClr val="DD7E0E"/>
              </a:solidFill>
              <a:latin typeface="Arial"/>
              <a:ea typeface="Arial"/>
              <a:cs typeface="Arial"/>
              <a:sym typeface="Arial"/>
            </a:endParaRPr>
          </a:p>
        </p:txBody>
      </p:sp>
      <p:sp>
        <p:nvSpPr>
          <p:cNvPr id="335" name="Google Shape;335;p57"/>
          <p:cNvSpPr txBox="1"/>
          <p:nvPr/>
        </p:nvSpPr>
        <p:spPr>
          <a:xfrm>
            <a:off x="385925" y="1401200"/>
            <a:ext cx="11494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t>La </a:t>
            </a:r>
            <a:r>
              <a:rPr lang="es-ES" sz="1600"/>
              <a:t>inyección</a:t>
            </a:r>
            <a:r>
              <a:rPr lang="es-ES" sz="1600"/>
              <a:t> SQL es uno de los ataques </a:t>
            </a:r>
            <a:r>
              <a:rPr lang="es-ES" sz="1600"/>
              <a:t>más</a:t>
            </a:r>
            <a:r>
              <a:rPr lang="es-ES" sz="1600"/>
              <a:t> </a:t>
            </a:r>
            <a:r>
              <a:rPr lang="es-ES" sz="1600"/>
              <a:t>fáciles</a:t>
            </a:r>
            <a:r>
              <a:rPr lang="es-ES" sz="1600"/>
              <a:t> de realizar y </a:t>
            </a:r>
            <a:r>
              <a:rPr lang="es-ES" sz="1600"/>
              <a:t>más</a:t>
            </a:r>
            <a:r>
              <a:rPr lang="es-ES" sz="1600"/>
              <a:t> </a:t>
            </a:r>
            <a:r>
              <a:rPr lang="es-ES" sz="1600"/>
              <a:t>fácil</a:t>
            </a:r>
            <a:r>
              <a:rPr lang="es-ES" sz="1600"/>
              <a:t> de </a:t>
            </a:r>
            <a:r>
              <a:rPr lang="es-ES" sz="1600"/>
              <a:t>prever y esto lo podemos hacer por medio de las consultas parametrizadas.</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336" name="Google Shape;336;p57"/>
          <p:cNvSpPr txBox="1"/>
          <p:nvPr/>
        </p:nvSpPr>
        <p:spPr>
          <a:xfrm>
            <a:off x="385925" y="3289300"/>
            <a:ext cx="11125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t>Si nosotros cuando creamos nuestra consulta SQL solo utilizamos strings y un usuario tiene acceso a esos inputs podemos ser </a:t>
            </a:r>
            <a:r>
              <a:rPr lang="es-ES" sz="1600"/>
              <a:t>víctimas</a:t>
            </a:r>
            <a:r>
              <a:rPr lang="es-ES" sz="1600"/>
              <a:t> de una </a:t>
            </a:r>
            <a:r>
              <a:rPr lang="es-ES" sz="1600"/>
              <a:t>inyección</a:t>
            </a:r>
            <a:r>
              <a:rPr lang="es-ES" sz="1600"/>
              <a:t> sql, ya que el usuario tiene la </a:t>
            </a:r>
            <a:r>
              <a:rPr lang="es-ES" sz="1600"/>
              <a:t>posibilidad</a:t>
            </a:r>
            <a:r>
              <a:rPr lang="es-ES" sz="1600"/>
              <a:t> de reemplazar el valor del input con algo malicioso y como solo estamos mandando un string sql lo puede llegar a tomar como una nueva </a:t>
            </a:r>
            <a:r>
              <a:rPr lang="es-ES" sz="1600"/>
              <a:t>instrucción</a:t>
            </a:r>
            <a:r>
              <a:rPr lang="es-ES"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ES" sz="1600"/>
              <a:t>En vez de hacer esto podemos parametrizar nuestras consultas y de esta forma separamos el cuerpo de la consulta de los valores manejados por esta misma </a:t>
            </a:r>
            <a:r>
              <a:rPr lang="es-ES" sz="1600"/>
              <a:t>así</a:t>
            </a:r>
            <a:r>
              <a:rPr lang="es-ES" sz="1600"/>
              <a:t> la base de datos sabe exactamente </a:t>
            </a:r>
            <a:r>
              <a:rPr lang="es-ES" sz="1600"/>
              <a:t>qué</a:t>
            </a:r>
            <a:r>
              <a:rPr lang="es-ES" sz="1600"/>
              <a:t> va a hacer esta consulta y solo va a insertar los valores parametrizados como valores.</a:t>
            </a:r>
            <a:endParaRPr sz="1600"/>
          </a:p>
        </p:txBody>
      </p:sp>
      <p:pic>
        <p:nvPicPr>
          <p:cNvPr id="337" name="Google Shape;337;p57"/>
          <p:cNvPicPr preferRelativeResize="0"/>
          <p:nvPr/>
        </p:nvPicPr>
        <p:blipFill>
          <a:blip r:embed="rId3">
            <a:alphaModFix/>
          </a:blip>
          <a:stretch>
            <a:fillRect/>
          </a:stretch>
        </p:blipFill>
        <p:spPr>
          <a:xfrm>
            <a:off x="-159325" y="1495150"/>
            <a:ext cx="6962575" cy="2385325"/>
          </a:xfrm>
          <a:prstGeom prst="rect">
            <a:avLst/>
          </a:prstGeom>
          <a:noFill/>
          <a:ln>
            <a:noFill/>
          </a:ln>
        </p:spPr>
      </p:pic>
      <p:pic>
        <p:nvPicPr>
          <p:cNvPr id="338" name="Google Shape;338;p57"/>
          <p:cNvPicPr preferRelativeResize="0"/>
          <p:nvPr/>
        </p:nvPicPr>
        <p:blipFill>
          <a:blip r:embed="rId4">
            <a:alphaModFix/>
          </a:blip>
          <a:stretch>
            <a:fillRect/>
          </a:stretch>
        </p:blipFill>
        <p:spPr>
          <a:xfrm>
            <a:off x="-102001" y="4632924"/>
            <a:ext cx="5792400" cy="2642475"/>
          </a:xfrm>
          <a:prstGeom prst="rect">
            <a:avLst/>
          </a:prstGeom>
          <a:noFill/>
          <a:ln>
            <a:noFill/>
          </a:ln>
        </p:spPr>
      </p:pic>
      <p:cxnSp>
        <p:nvCxnSpPr>
          <p:cNvPr id="339" name="Google Shape;339;p57"/>
          <p:cNvCxnSpPr/>
          <p:nvPr/>
        </p:nvCxnSpPr>
        <p:spPr>
          <a:xfrm rot="10800000">
            <a:off x="6535600" y="2687300"/>
            <a:ext cx="935100" cy="0"/>
          </a:xfrm>
          <a:prstGeom prst="straightConnector1">
            <a:avLst/>
          </a:prstGeom>
          <a:noFill/>
          <a:ln cap="flat" cmpd="sng" w="9525">
            <a:solidFill>
              <a:srgbClr val="DD7E0E"/>
            </a:solidFill>
            <a:prstDash val="solid"/>
            <a:round/>
            <a:headEnd len="med" w="med" type="none"/>
            <a:tailEnd len="med" w="med" type="triangle"/>
          </a:ln>
        </p:spPr>
      </p:cxnSp>
      <p:cxnSp>
        <p:nvCxnSpPr>
          <p:cNvPr id="340" name="Google Shape;340;p57"/>
          <p:cNvCxnSpPr>
            <a:endCxn id="338" idx="3"/>
          </p:cNvCxnSpPr>
          <p:nvPr/>
        </p:nvCxnSpPr>
        <p:spPr>
          <a:xfrm rot="10800000">
            <a:off x="5690400" y="5954162"/>
            <a:ext cx="813000" cy="900"/>
          </a:xfrm>
          <a:prstGeom prst="straightConnector1">
            <a:avLst/>
          </a:prstGeom>
          <a:noFill/>
          <a:ln cap="flat" cmpd="sng" w="9525">
            <a:solidFill>
              <a:srgbClr val="DD7E0E"/>
            </a:solidFill>
            <a:prstDash val="solid"/>
            <a:round/>
            <a:headEnd len="med" w="med" type="none"/>
            <a:tailEnd len="med" w="med" type="triangle"/>
          </a:ln>
        </p:spPr>
      </p:cxnSp>
      <p:sp>
        <p:nvSpPr>
          <p:cNvPr id="341" name="Google Shape;341;p57"/>
          <p:cNvSpPr txBox="1"/>
          <p:nvPr/>
        </p:nvSpPr>
        <p:spPr>
          <a:xfrm>
            <a:off x="7653450" y="2380025"/>
            <a:ext cx="415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t>Esto va a causar una </a:t>
            </a:r>
            <a:r>
              <a:rPr lang="es-ES" sz="1600"/>
              <a:t>inyección</a:t>
            </a:r>
            <a:r>
              <a:rPr lang="es-ES" sz="1600"/>
              <a:t> la que nos va a retornar todos los registros de la tabla.</a:t>
            </a:r>
            <a:endParaRPr sz="1600"/>
          </a:p>
        </p:txBody>
      </p:sp>
      <p:sp>
        <p:nvSpPr>
          <p:cNvPr id="342" name="Google Shape;342;p57"/>
          <p:cNvSpPr txBox="1"/>
          <p:nvPr/>
        </p:nvSpPr>
        <p:spPr>
          <a:xfrm>
            <a:off x="6803250" y="5595950"/>
            <a:ext cx="3873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t>Parametrizando la consulta este problema desaparece.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idx="4294967295" type="title"/>
          </p:nvPr>
        </p:nvSpPr>
        <p:spPr>
          <a:xfrm>
            <a:off x="1117800" y="1412280"/>
            <a:ext cx="7096680" cy="1326240"/>
          </a:xfrm>
          <a:prstGeom prst="rect">
            <a:avLst/>
          </a:prstGeom>
          <a:noFill/>
          <a:ln>
            <a:noFill/>
          </a:ln>
        </p:spPr>
        <p:txBody>
          <a:bodyPr anchorCtr="0" anchor="b" bIns="91425" lIns="90000" spcFirstLastPara="1" rIns="90000" wrap="square" tIns="91425">
            <a:noAutofit/>
          </a:bodyPr>
          <a:lstStyle/>
          <a:p>
            <a:pPr indent="0" lvl="0" marL="0" marR="0" rtl="0" algn="l">
              <a:lnSpc>
                <a:spcPct val="90000"/>
              </a:lnSpc>
              <a:spcBef>
                <a:spcPts val="0"/>
              </a:spcBef>
              <a:spcAft>
                <a:spcPts val="0"/>
              </a:spcAft>
              <a:buSzPts val="1400"/>
              <a:buNone/>
            </a:pPr>
            <a:r>
              <a:rPr b="1" i="0" lang="es-ES" sz="3600" u="none" cap="none" strike="noStrike">
                <a:solidFill>
                  <a:srgbClr val="000000"/>
                </a:solidFill>
                <a:latin typeface="Roboto"/>
                <a:ea typeface="Roboto"/>
                <a:cs typeface="Roboto"/>
                <a:sym typeface="Roboto"/>
              </a:rPr>
              <a:t>Ejercicios</a:t>
            </a:r>
            <a:endParaRPr b="0" i="0" sz="3600" u="none" cap="none" strike="noStrike">
              <a:solidFill>
                <a:srgbClr val="000000"/>
              </a:solidFill>
              <a:latin typeface="Arial"/>
              <a:ea typeface="Arial"/>
              <a:cs typeface="Arial"/>
              <a:sym typeface="Arial"/>
            </a:endParaRPr>
          </a:p>
        </p:txBody>
      </p:sp>
      <p:sp>
        <p:nvSpPr>
          <p:cNvPr id="349" name="Google Shape;349;p58"/>
          <p:cNvSpPr txBox="1"/>
          <p:nvPr>
            <p:ph idx="4294967295" type="body"/>
          </p:nvPr>
        </p:nvSpPr>
        <p:spPr>
          <a:xfrm>
            <a:off x="1117800" y="3225960"/>
            <a:ext cx="7096680" cy="1475640"/>
          </a:xfrm>
          <a:prstGeom prst="rect">
            <a:avLst/>
          </a:prstGeom>
          <a:noFill/>
          <a:ln>
            <a:noFill/>
          </a:ln>
        </p:spPr>
        <p:txBody>
          <a:bodyPr anchorCtr="0" anchor="t" bIns="91425" lIns="90000" spcFirstLastPara="1" rIns="90000" wrap="square" tIns="91425">
            <a:noAutofit/>
          </a:bodyPr>
          <a:lstStyle/>
          <a:p>
            <a:pPr indent="-406439" lvl="0" marL="4572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Roboto"/>
                <a:ea typeface="Roboto"/>
                <a:cs typeface="Roboto"/>
                <a:sym typeface="Roboto"/>
              </a:rPr>
              <a:t>I01 - </a:t>
            </a:r>
            <a:r>
              <a:rPr lang="es-ES" sz="2800">
                <a:latin typeface="Roboto"/>
                <a:ea typeface="Roboto"/>
                <a:cs typeface="Roboto"/>
                <a:sym typeface="Roboto"/>
              </a:rPr>
              <a:t>Mi primer Crud</a:t>
            </a:r>
            <a:endParaRPr sz="2800">
              <a:latin typeface="Roboto"/>
              <a:ea typeface="Roboto"/>
              <a:cs typeface="Roboto"/>
              <a:sym typeface="Roboto"/>
            </a:endParaRPr>
          </a:p>
          <a:p>
            <a:pPr indent="0" lvl="0" marL="457200" marR="0" rtl="0" algn="l">
              <a:lnSpc>
                <a:spcPct val="90000"/>
              </a:lnSpc>
              <a:spcBef>
                <a:spcPts val="0"/>
              </a:spcBef>
              <a:spcAft>
                <a:spcPts val="0"/>
              </a:spcAft>
              <a:buSzPts val="1400"/>
              <a:buNone/>
            </a:pPr>
            <a:r>
              <a:t/>
            </a:r>
            <a:endParaRPr sz="2800">
              <a:latin typeface="Roboto"/>
              <a:ea typeface="Roboto"/>
              <a:cs typeface="Roboto"/>
              <a:sym typeface="Roboto"/>
            </a:endParaRPr>
          </a:p>
          <a:p>
            <a:pPr indent="0" lvl="0" marL="228560" marR="0" rtl="0" algn="l">
              <a:lnSpc>
                <a:spcPct val="9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SzPts val="1400"/>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SzPts val="1400"/>
              <a:buNone/>
            </a:pPr>
            <a:r>
              <a:t/>
            </a:r>
            <a:endParaRPr b="0" i="0" sz="2800" u="none" cap="none" strike="noStrike">
              <a:solidFill>
                <a:srgbClr val="000000"/>
              </a:solidFill>
              <a:latin typeface="Arial"/>
              <a:ea typeface="Arial"/>
              <a:cs typeface="Arial"/>
              <a:sym typeface="Arial"/>
            </a:endParaRPr>
          </a:p>
        </p:txBody>
      </p:sp>
      <p:pic>
        <p:nvPicPr>
          <p:cNvPr id="350" name="Google Shape;350;p58"/>
          <p:cNvPicPr preferRelativeResize="0"/>
          <p:nvPr/>
        </p:nvPicPr>
        <p:blipFill rotWithShape="1">
          <a:blip r:embed="rId3">
            <a:alphaModFix/>
          </a:blip>
          <a:srcRect b="0" l="0" r="0" t="0"/>
          <a:stretch/>
        </p:blipFill>
        <p:spPr>
          <a:xfrm>
            <a:off x="3822120" y="1456920"/>
            <a:ext cx="2855520" cy="1683720"/>
          </a:xfrm>
          <a:prstGeom prst="rect">
            <a:avLst/>
          </a:prstGeom>
          <a:noFill/>
          <a:ln>
            <a:noFill/>
          </a:ln>
        </p:spPr>
      </p:pic>
      <p:sp>
        <p:nvSpPr>
          <p:cNvPr id="351" name="Google Shape;351;p58"/>
          <p:cNvSpPr/>
          <p:nvPr/>
        </p:nvSpPr>
        <p:spPr>
          <a:xfrm>
            <a:off x="748440" y="5292720"/>
            <a:ext cx="9002520" cy="535680"/>
          </a:xfrm>
          <a:prstGeom prst="rect">
            <a:avLst/>
          </a:prstGeom>
          <a:noFill/>
          <a:ln cap="flat" cmpd="sng" w="28575">
            <a:solidFill>
              <a:srgbClr val="FF0000"/>
            </a:solidFill>
            <a:prstDash val="solid"/>
            <a:round/>
            <a:headEnd len="sm" w="sm" type="none"/>
            <a:tailEnd len="sm" w="sm" type="none"/>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Clr>
                <a:srgbClr val="000000"/>
              </a:buClr>
              <a:buSzPts val="2200"/>
              <a:buFont typeface="Arial"/>
              <a:buNone/>
            </a:pPr>
            <a:r>
              <a:rPr b="1" i="0" lang="es-ES" sz="2200" u="sng" cap="none" strike="noStrike">
                <a:solidFill>
                  <a:schemeClr val="hlink"/>
                </a:solidFill>
                <a:latin typeface="Roboto"/>
                <a:ea typeface="Roboto"/>
                <a:cs typeface="Roboto"/>
                <a:sym typeface="Roboto"/>
                <a:hlinkClick r:id="rId4"/>
              </a:rPr>
              <a:t>https://codeutnfra.github.io/programacion_2_laboratorio_2_apuntes/</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9"/>
          <p:cNvSpPr txBox="1"/>
          <p:nvPr>
            <p:ph idx="4294967295" type="title"/>
          </p:nvPr>
        </p:nvSpPr>
        <p:spPr>
          <a:xfrm>
            <a:off x="1117800" y="1412280"/>
            <a:ext cx="7096680" cy="1326240"/>
          </a:xfrm>
          <a:prstGeom prst="rect">
            <a:avLst/>
          </a:prstGeom>
          <a:noFill/>
          <a:ln>
            <a:noFill/>
          </a:ln>
        </p:spPr>
        <p:txBody>
          <a:bodyPr anchorCtr="0" anchor="b" bIns="91425" lIns="90000" spcFirstLastPara="1" rIns="90000" wrap="square" tIns="91425">
            <a:noAutofit/>
          </a:bodyPr>
          <a:lstStyle/>
          <a:p>
            <a:pPr indent="0" lvl="0" marL="0" marR="0" rtl="0" algn="l">
              <a:lnSpc>
                <a:spcPct val="90000"/>
              </a:lnSpc>
              <a:spcBef>
                <a:spcPts val="0"/>
              </a:spcBef>
              <a:spcAft>
                <a:spcPts val="0"/>
              </a:spcAft>
              <a:buSzPts val="1400"/>
              <a:buNone/>
            </a:pPr>
            <a:r>
              <a:rPr b="1" i="0" lang="es-ES" sz="3600" u="none" cap="none" strike="noStrike">
                <a:solidFill>
                  <a:srgbClr val="000000"/>
                </a:solidFill>
                <a:latin typeface="Roboto"/>
                <a:ea typeface="Roboto"/>
                <a:cs typeface="Roboto"/>
                <a:sym typeface="Roboto"/>
              </a:rPr>
              <a:t>Tarea</a:t>
            </a:r>
            <a:endParaRPr b="0" i="0" sz="3600" u="none" cap="none" strike="noStrike">
              <a:solidFill>
                <a:srgbClr val="000000"/>
              </a:solidFill>
              <a:latin typeface="Arial"/>
              <a:ea typeface="Arial"/>
              <a:cs typeface="Arial"/>
              <a:sym typeface="Arial"/>
            </a:endParaRPr>
          </a:p>
        </p:txBody>
      </p:sp>
      <p:sp>
        <p:nvSpPr>
          <p:cNvPr id="358" name="Google Shape;358;p59"/>
          <p:cNvSpPr txBox="1"/>
          <p:nvPr>
            <p:ph idx="4294967295" type="body"/>
          </p:nvPr>
        </p:nvSpPr>
        <p:spPr>
          <a:xfrm>
            <a:off x="1117800" y="3225960"/>
            <a:ext cx="7096680" cy="1475640"/>
          </a:xfrm>
          <a:prstGeom prst="rect">
            <a:avLst/>
          </a:prstGeom>
          <a:noFill/>
          <a:ln>
            <a:noFill/>
          </a:ln>
        </p:spPr>
        <p:txBody>
          <a:bodyPr anchorCtr="0" anchor="t" bIns="91425" lIns="90000" spcFirstLastPara="1" rIns="90000" wrap="square" tIns="91425">
            <a:noAutofit/>
          </a:bodyPr>
          <a:lstStyle/>
          <a:p>
            <a:pPr indent="-406439" lvl="0" marL="457200" marR="0" rtl="0" algn="l">
              <a:lnSpc>
                <a:spcPct val="90000"/>
              </a:lnSpc>
              <a:spcBef>
                <a:spcPts val="0"/>
              </a:spcBef>
              <a:spcAft>
                <a:spcPts val="0"/>
              </a:spcAft>
              <a:buClr>
                <a:srgbClr val="000000"/>
              </a:buClr>
              <a:buSzPts val="2800"/>
              <a:buFont typeface="Arial"/>
              <a:buChar char="•"/>
            </a:pPr>
            <a:r>
              <a:rPr lang="es-ES" sz="2800">
                <a:latin typeface="Roboto"/>
                <a:ea typeface="Roboto"/>
                <a:cs typeface="Roboto"/>
                <a:sym typeface="Roboto"/>
              </a:rPr>
              <a:t>I02 - Adventure Works</a:t>
            </a:r>
            <a:endParaRPr sz="2800">
              <a:latin typeface="Roboto"/>
              <a:ea typeface="Roboto"/>
              <a:cs typeface="Roboto"/>
              <a:sym typeface="Roboto"/>
            </a:endParaRPr>
          </a:p>
          <a:p>
            <a:pPr indent="-406439" lvl="0" marL="457200" marR="0" rtl="0" algn="l">
              <a:lnSpc>
                <a:spcPct val="90000"/>
              </a:lnSpc>
              <a:spcBef>
                <a:spcPts val="0"/>
              </a:spcBef>
              <a:spcAft>
                <a:spcPts val="0"/>
              </a:spcAft>
              <a:buSzPts val="2800"/>
              <a:buFont typeface="Roboto"/>
              <a:buChar char="•"/>
            </a:pPr>
            <a:r>
              <a:rPr lang="es-ES" sz="2800">
                <a:latin typeface="Roboto"/>
                <a:ea typeface="Roboto"/>
                <a:cs typeface="Roboto"/>
                <a:sym typeface="Roboto"/>
              </a:rPr>
              <a:t>C01 - La centralita Episodio 8</a:t>
            </a:r>
            <a:endParaRPr sz="2800">
              <a:latin typeface="Roboto"/>
              <a:ea typeface="Roboto"/>
              <a:cs typeface="Roboto"/>
              <a:sym typeface="Roboto"/>
            </a:endParaRPr>
          </a:p>
          <a:p>
            <a:pPr indent="0" lvl="0" marL="457200" marR="0" rtl="0" algn="l">
              <a:lnSpc>
                <a:spcPct val="90000"/>
              </a:lnSpc>
              <a:spcBef>
                <a:spcPts val="0"/>
              </a:spcBef>
              <a:spcAft>
                <a:spcPts val="0"/>
              </a:spcAft>
              <a:buSzPts val="1400"/>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SzPts val="1400"/>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SzPts val="1400"/>
              <a:buNone/>
            </a:pPr>
            <a:r>
              <a:t/>
            </a:r>
            <a:endParaRPr b="0" i="0" sz="2800" u="none" cap="none" strike="noStrike">
              <a:solidFill>
                <a:srgbClr val="000000"/>
              </a:solidFill>
              <a:latin typeface="Arial"/>
              <a:ea typeface="Arial"/>
              <a:cs typeface="Arial"/>
              <a:sym typeface="Arial"/>
            </a:endParaRPr>
          </a:p>
        </p:txBody>
      </p:sp>
      <p:pic>
        <p:nvPicPr>
          <p:cNvPr id="359" name="Google Shape;359;p59"/>
          <p:cNvPicPr preferRelativeResize="0"/>
          <p:nvPr/>
        </p:nvPicPr>
        <p:blipFill rotWithShape="1">
          <a:blip r:embed="rId3">
            <a:alphaModFix/>
          </a:blip>
          <a:srcRect b="0" l="0" r="0" t="0"/>
          <a:stretch/>
        </p:blipFill>
        <p:spPr>
          <a:xfrm>
            <a:off x="3822120" y="1456920"/>
            <a:ext cx="2855520" cy="1683720"/>
          </a:xfrm>
          <a:prstGeom prst="rect">
            <a:avLst/>
          </a:prstGeom>
          <a:noFill/>
          <a:ln>
            <a:noFill/>
          </a:ln>
        </p:spPr>
      </p:pic>
      <p:sp>
        <p:nvSpPr>
          <p:cNvPr id="360" name="Google Shape;360;p59"/>
          <p:cNvSpPr/>
          <p:nvPr/>
        </p:nvSpPr>
        <p:spPr>
          <a:xfrm>
            <a:off x="748440" y="5292720"/>
            <a:ext cx="9002520" cy="535680"/>
          </a:xfrm>
          <a:prstGeom prst="rect">
            <a:avLst/>
          </a:prstGeom>
          <a:noFill/>
          <a:ln cap="flat" cmpd="sng" w="28575">
            <a:solidFill>
              <a:srgbClr val="FF0000"/>
            </a:solidFill>
            <a:prstDash val="solid"/>
            <a:round/>
            <a:headEnd len="sm" w="sm" type="none"/>
            <a:tailEnd len="sm" w="sm" type="none"/>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Clr>
                <a:srgbClr val="000000"/>
              </a:buClr>
              <a:buSzPts val="2200"/>
              <a:buFont typeface="Arial"/>
              <a:buNone/>
            </a:pPr>
            <a:r>
              <a:rPr b="1" i="0" lang="es-ES" sz="2200" u="sng" cap="none" strike="noStrike">
                <a:solidFill>
                  <a:schemeClr val="hlink"/>
                </a:solidFill>
                <a:latin typeface="Roboto"/>
                <a:ea typeface="Roboto"/>
                <a:cs typeface="Roboto"/>
                <a:sym typeface="Roboto"/>
                <a:hlinkClick r:id="rId4"/>
              </a:rPr>
              <a:t>https://codeutnfra.github.io/programacion_2_laboratorio_2_apuntes/</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43"/>
          <p:cNvSpPr txBox="1"/>
          <p:nvPr>
            <p:ph idx="4294967295" type="title"/>
          </p:nvPr>
        </p:nvSpPr>
        <p:spPr>
          <a:xfrm>
            <a:off x="385920" y="-93960"/>
            <a:ext cx="9007560" cy="132624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i="0" lang="es-ES" sz="3600" u="none" cap="none" strike="noStrike">
                <a:solidFill>
                  <a:srgbClr val="000000"/>
                </a:solidFill>
                <a:latin typeface="Roboto"/>
                <a:ea typeface="Roboto"/>
                <a:cs typeface="Roboto"/>
                <a:sym typeface="Roboto"/>
              </a:rPr>
              <a:t>Temario</a:t>
            </a:r>
            <a:endParaRPr b="0" i="0" sz="3600" u="none" cap="none" strike="noStrike">
              <a:solidFill>
                <a:srgbClr val="000000"/>
              </a:solidFill>
              <a:latin typeface="Arial"/>
              <a:ea typeface="Arial"/>
              <a:cs typeface="Arial"/>
              <a:sym typeface="Arial"/>
            </a:endParaRPr>
          </a:p>
        </p:txBody>
      </p:sp>
      <p:sp>
        <p:nvSpPr>
          <p:cNvPr id="212" name="Google Shape;212;p43"/>
          <p:cNvSpPr/>
          <p:nvPr/>
        </p:nvSpPr>
        <p:spPr>
          <a:xfrm>
            <a:off x="385926" y="1405450"/>
            <a:ext cx="6906300" cy="42819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s-ES" sz="1800">
                <a:latin typeface="Roboto"/>
                <a:ea typeface="Roboto"/>
                <a:cs typeface="Roboto"/>
                <a:sym typeface="Roboto"/>
              </a:rPr>
              <a:t>ADO.NET</a:t>
            </a:r>
            <a:endParaRPr b="0" i="0" sz="1800" u="none" cap="none" strike="noStrike">
              <a:solidFill>
                <a:srgbClr val="000000"/>
              </a:solidFill>
              <a:latin typeface="Arial"/>
              <a:ea typeface="Arial"/>
              <a:cs typeface="Arial"/>
              <a:sym typeface="Arial"/>
            </a:endParaRPr>
          </a:p>
          <a:p>
            <a:pPr indent="-343079" lvl="1" marL="914400" marR="0" rtl="0" algn="l">
              <a:lnSpc>
                <a:spcPct val="115000"/>
              </a:lnSpc>
              <a:spcBef>
                <a:spcPts val="0"/>
              </a:spcBef>
              <a:spcAft>
                <a:spcPts val="0"/>
              </a:spcAft>
              <a:buClr>
                <a:srgbClr val="000000"/>
              </a:buClr>
              <a:buSzPts val="1800"/>
              <a:buFont typeface="Roboto"/>
              <a:buChar char="○"/>
            </a:pPr>
            <a:r>
              <a:rPr b="0" i="0" lang="es-ES" sz="1800" u="none" cap="none" strike="noStrike">
                <a:solidFill>
                  <a:srgbClr val="000000"/>
                </a:solidFill>
                <a:latin typeface="Roboto"/>
                <a:ea typeface="Roboto"/>
                <a:cs typeface="Roboto"/>
                <a:sym typeface="Roboto"/>
              </a:rPr>
              <a:t>¿Qué es</a:t>
            </a:r>
            <a:r>
              <a:rPr lang="es-ES" sz="1800">
                <a:latin typeface="Roboto"/>
                <a:ea typeface="Roboto"/>
                <a:cs typeface="Roboto"/>
                <a:sym typeface="Roboto"/>
              </a:rPr>
              <a:t> ADO.NET</a:t>
            </a:r>
            <a:r>
              <a:rPr b="0" i="0" lang="es-ES" sz="1800" u="none" cap="none" strike="noStrike">
                <a:solidFill>
                  <a:srgbClr val="000000"/>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a:p>
            <a:pPr indent="0" lvl="0" marL="914400" marR="0" rtl="0" algn="l">
              <a:lnSpc>
                <a:spcPct val="115000"/>
              </a:lnSpc>
              <a:spcBef>
                <a:spcPts val="0"/>
              </a:spcBef>
              <a:spcAft>
                <a:spcPts val="0"/>
              </a:spcAft>
              <a:buNone/>
            </a:pPr>
            <a:r>
              <a:t/>
            </a:r>
            <a:endParaRPr sz="1800">
              <a:latin typeface="Roboto"/>
              <a:ea typeface="Roboto"/>
              <a:cs typeface="Roboto"/>
              <a:sym typeface="Roboto"/>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
        <p:nvSpPr>
          <p:cNvPr id="213" name="Google Shape;213;p43"/>
          <p:cNvSpPr/>
          <p:nvPr/>
        </p:nvSpPr>
        <p:spPr>
          <a:xfrm>
            <a:off x="6088050" y="1405450"/>
            <a:ext cx="6680400" cy="5394300"/>
          </a:xfrm>
          <a:prstGeom prst="rect">
            <a:avLst/>
          </a:prstGeom>
          <a:noFill/>
          <a:ln>
            <a:noFill/>
          </a:ln>
        </p:spPr>
        <p:txBody>
          <a:bodyPr anchorCtr="0" anchor="t" bIns="91425" lIns="90000" spcFirstLastPara="1" rIns="90000" wrap="square" tIns="91425">
            <a:noAutofit/>
          </a:bodyPr>
          <a:lstStyle/>
          <a:p>
            <a:pPr indent="0" lvl="0" marL="4572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43"/>
          <p:cNvSpPr/>
          <p:nvPr/>
        </p:nvSpPr>
        <p:spPr>
          <a:xfrm>
            <a:off x="4968876" y="1405450"/>
            <a:ext cx="6906300" cy="42819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s-ES" sz="1800">
                <a:solidFill>
                  <a:schemeClr val="dk1"/>
                </a:solidFill>
                <a:latin typeface="Roboto"/>
                <a:ea typeface="Roboto"/>
                <a:cs typeface="Roboto"/>
                <a:sym typeface="Roboto"/>
              </a:rPr>
              <a:t>Inyección </a:t>
            </a:r>
            <a:r>
              <a:rPr b="1" lang="es-ES" sz="1800">
                <a:latin typeface="Roboto"/>
                <a:ea typeface="Roboto"/>
                <a:cs typeface="Roboto"/>
                <a:sym typeface="Roboto"/>
              </a:rPr>
              <a:t>SQL</a:t>
            </a:r>
            <a:endParaRPr b="0" i="0" sz="1800" u="none" cap="none" strike="noStrike">
              <a:solidFill>
                <a:srgbClr val="000000"/>
              </a:solidFill>
              <a:latin typeface="Arial"/>
              <a:ea typeface="Arial"/>
              <a:cs typeface="Arial"/>
              <a:sym typeface="Arial"/>
            </a:endParaRPr>
          </a:p>
          <a:p>
            <a:pPr indent="-343079" lvl="1" marL="914400" marR="0" rtl="0" algn="l">
              <a:lnSpc>
                <a:spcPct val="115000"/>
              </a:lnSpc>
              <a:spcBef>
                <a:spcPts val="0"/>
              </a:spcBef>
              <a:spcAft>
                <a:spcPts val="0"/>
              </a:spcAft>
              <a:buClr>
                <a:srgbClr val="000000"/>
              </a:buClr>
              <a:buSzPts val="1800"/>
              <a:buFont typeface="Roboto"/>
              <a:buChar char="○"/>
            </a:pPr>
            <a:r>
              <a:rPr b="0" i="0" lang="es-ES" sz="1800" u="none" cap="none" strike="noStrike">
                <a:solidFill>
                  <a:srgbClr val="000000"/>
                </a:solidFill>
                <a:latin typeface="Roboto"/>
                <a:ea typeface="Roboto"/>
                <a:cs typeface="Roboto"/>
                <a:sym typeface="Roboto"/>
              </a:rPr>
              <a:t>¿Qué es</a:t>
            </a:r>
            <a:r>
              <a:rPr lang="es-ES" sz="1800">
                <a:latin typeface="Roboto"/>
                <a:ea typeface="Roboto"/>
                <a:cs typeface="Roboto"/>
                <a:sym typeface="Roboto"/>
              </a:rPr>
              <a:t> </a:t>
            </a:r>
            <a:r>
              <a:rPr lang="es-ES" sz="1800">
                <a:latin typeface="Roboto"/>
                <a:ea typeface="Roboto"/>
                <a:cs typeface="Roboto"/>
                <a:sym typeface="Roboto"/>
              </a:rPr>
              <a:t>Inyección</a:t>
            </a:r>
            <a:r>
              <a:rPr lang="es-ES" sz="1800">
                <a:latin typeface="Roboto"/>
                <a:ea typeface="Roboto"/>
                <a:cs typeface="Roboto"/>
                <a:sym typeface="Roboto"/>
              </a:rPr>
              <a:t> SQL</a:t>
            </a:r>
            <a:r>
              <a:rPr b="0" i="0" lang="es-ES" sz="1800" u="none" cap="none" strike="noStrike">
                <a:solidFill>
                  <a:srgbClr val="000000"/>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a:p>
            <a:pPr indent="0" lvl="0" marL="914400" marR="0" rtl="0" algn="l">
              <a:lnSpc>
                <a:spcPct val="115000"/>
              </a:lnSpc>
              <a:spcBef>
                <a:spcPts val="0"/>
              </a:spcBef>
              <a:spcAft>
                <a:spcPts val="0"/>
              </a:spcAft>
              <a:buNone/>
            </a:pPr>
            <a:r>
              <a:t/>
            </a:r>
            <a:endParaRPr sz="1800">
              <a:latin typeface="Roboto"/>
              <a:ea typeface="Roboto"/>
              <a:cs typeface="Roboto"/>
              <a:sym typeface="Roboto"/>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
        <p:nvSpPr>
          <p:cNvPr id="215" name="Google Shape;215;p43"/>
          <p:cNvSpPr/>
          <p:nvPr/>
        </p:nvSpPr>
        <p:spPr>
          <a:xfrm>
            <a:off x="297126" y="3643200"/>
            <a:ext cx="6906300" cy="42819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s-ES" sz="1800">
                <a:solidFill>
                  <a:schemeClr val="dk1"/>
                </a:solidFill>
                <a:latin typeface="Roboto"/>
                <a:ea typeface="Roboto"/>
                <a:cs typeface="Roboto"/>
                <a:sym typeface="Roboto"/>
              </a:rPr>
              <a:t>Conexion</a:t>
            </a:r>
            <a:endParaRPr b="0" i="0" sz="1800" u="none" cap="none" strike="noStrike">
              <a:solidFill>
                <a:srgbClr val="000000"/>
              </a:solidFill>
              <a:latin typeface="Arial"/>
              <a:ea typeface="Arial"/>
              <a:cs typeface="Arial"/>
              <a:sym typeface="Arial"/>
            </a:endParaRPr>
          </a:p>
          <a:p>
            <a:pPr indent="-343079" lvl="1" marL="914400" marR="0" rtl="0" algn="l">
              <a:lnSpc>
                <a:spcPct val="115000"/>
              </a:lnSpc>
              <a:spcBef>
                <a:spcPts val="0"/>
              </a:spcBef>
              <a:spcAft>
                <a:spcPts val="0"/>
              </a:spcAft>
              <a:buClr>
                <a:srgbClr val="000000"/>
              </a:buClr>
              <a:buSzPts val="1800"/>
              <a:buFont typeface="Roboto"/>
              <a:buChar char="○"/>
            </a:pPr>
            <a:r>
              <a:rPr lang="es-ES" sz="1800">
                <a:latin typeface="Roboto"/>
                <a:ea typeface="Roboto"/>
                <a:cs typeface="Roboto"/>
                <a:sym typeface="Roboto"/>
              </a:rPr>
              <a:t>ConnectionString</a:t>
            </a:r>
            <a:endParaRPr sz="1800">
              <a:latin typeface="Roboto"/>
              <a:ea typeface="Roboto"/>
              <a:cs typeface="Roboto"/>
              <a:sym typeface="Roboto"/>
            </a:endParaRPr>
          </a:p>
          <a:p>
            <a:pPr indent="-343079" lvl="1" marL="914400" marR="0" rtl="0" algn="l">
              <a:lnSpc>
                <a:spcPct val="115000"/>
              </a:lnSpc>
              <a:spcBef>
                <a:spcPts val="0"/>
              </a:spcBef>
              <a:spcAft>
                <a:spcPts val="0"/>
              </a:spcAft>
              <a:buSzPts val="1800"/>
              <a:buFont typeface="Roboto"/>
              <a:buChar char="○"/>
            </a:pPr>
            <a:r>
              <a:rPr lang="es-ES" sz="1800">
                <a:latin typeface="Roboto"/>
                <a:ea typeface="Roboto"/>
                <a:cs typeface="Roboto"/>
                <a:sym typeface="Roboto"/>
              </a:rPr>
              <a:t>SqlConnection</a:t>
            </a:r>
            <a:endParaRPr sz="1800">
              <a:latin typeface="Roboto"/>
              <a:ea typeface="Roboto"/>
              <a:cs typeface="Roboto"/>
              <a:sym typeface="Roboto"/>
            </a:endParaRPr>
          </a:p>
          <a:p>
            <a:pPr indent="-343079" lvl="1" marL="914400" marR="0" rtl="0" algn="l">
              <a:lnSpc>
                <a:spcPct val="115000"/>
              </a:lnSpc>
              <a:spcBef>
                <a:spcPts val="0"/>
              </a:spcBef>
              <a:spcAft>
                <a:spcPts val="0"/>
              </a:spcAft>
              <a:buSzPts val="1800"/>
              <a:buFont typeface="Roboto"/>
              <a:buChar char="○"/>
            </a:pPr>
            <a:r>
              <a:rPr lang="es-ES" sz="1800">
                <a:latin typeface="Roboto"/>
                <a:ea typeface="Roboto"/>
                <a:cs typeface="Roboto"/>
                <a:sym typeface="Roboto"/>
              </a:rPr>
              <a:t>SqlCommand</a:t>
            </a:r>
            <a:endParaRPr sz="1800">
              <a:latin typeface="Roboto"/>
              <a:ea typeface="Roboto"/>
              <a:cs typeface="Roboto"/>
              <a:sym typeface="Roboto"/>
            </a:endParaRPr>
          </a:p>
          <a:p>
            <a:pPr indent="0" lvl="0" marL="914400" marR="0" rtl="0" algn="l">
              <a:lnSpc>
                <a:spcPct val="115000"/>
              </a:lnSpc>
              <a:spcBef>
                <a:spcPts val="0"/>
              </a:spcBef>
              <a:spcAft>
                <a:spcPts val="0"/>
              </a:spcAft>
              <a:buNone/>
            </a:pPr>
            <a:r>
              <a:t/>
            </a:r>
            <a:endParaRPr sz="1800">
              <a:latin typeface="Roboto"/>
              <a:ea typeface="Roboto"/>
              <a:cs typeface="Roboto"/>
              <a:sym typeface="Roboto"/>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txBox="1"/>
          <p:nvPr>
            <p:ph idx="4294967295" type="title"/>
          </p:nvPr>
        </p:nvSpPr>
        <p:spPr>
          <a:xfrm>
            <a:off x="540000" y="3354120"/>
            <a:ext cx="5600880" cy="2987640"/>
          </a:xfrm>
          <a:prstGeom prst="rect">
            <a:avLst/>
          </a:prstGeom>
          <a:noFill/>
          <a:ln>
            <a:noFill/>
          </a:ln>
        </p:spPr>
        <p:txBody>
          <a:bodyPr anchorCtr="0" anchor="b" bIns="91425" lIns="0" spcFirstLastPara="1" rIns="0" wrap="square" tIns="91425">
            <a:noAutofit/>
          </a:bodyPr>
          <a:lstStyle/>
          <a:p>
            <a:pPr indent="0" lvl="0" marL="0" marR="0" rtl="0" algn="l">
              <a:lnSpc>
                <a:spcPct val="90000"/>
              </a:lnSpc>
              <a:spcBef>
                <a:spcPts val="0"/>
              </a:spcBef>
              <a:spcAft>
                <a:spcPts val="0"/>
              </a:spcAft>
              <a:buSzPts val="1400"/>
              <a:buNone/>
            </a:pPr>
            <a:r>
              <a:rPr b="0" i="0" lang="es-ES" sz="7200" u="none" cap="none" strike="noStrike">
                <a:solidFill>
                  <a:srgbClr val="DD7E0E"/>
                </a:solidFill>
                <a:latin typeface="Roboto"/>
                <a:ea typeface="Roboto"/>
                <a:cs typeface="Roboto"/>
                <a:sym typeface="Roboto"/>
              </a:rPr>
              <a:t>01.</a:t>
            </a:r>
            <a:br>
              <a:rPr b="0" i="0" lang="es-ES" sz="1800" u="none" cap="none" strike="noStrike"/>
            </a:br>
            <a:r>
              <a:rPr lang="es-ES" sz="3600">
                <a:latin typeface="Roboto"/>
                <a:ea typeface="Roboto"/>
                <a:cs typeface="Roboto"/>
                <a:sym typeface="Roboto"/>
              </a:rPr>
              <a:t>ADO.NET</a:t>
            </a:r>
            <a:endParaRPr b="0" i="0" sz="3600" u="none" cap="none" strike="noStrike">
              <a:solidFill>
                <a:srgbClr val="000000"/>
              </a:solidFill>
              <a:latin typeface="Arial"/>
              <a:ea typeface="Arial"/>
              <a:cs typeface="Arial"/>
              <a:sym typeface="Arial"/>
            </a:endParaRPr>
          </a:p>
        </p:txBody>
      </p:sp>
      <p:pic>
        <p:nvPicPr>
          <p:cNvPr id="221" name="Google Shape;221;p44"/>
          <p:cNvPicPr preferRelativeResize="0"/>
          <p:nvPr/>
        </p:nvPicPr>
        <p:blipFill>
          <a:blip r:embed="rId3">
            <a:alphaModFix/>
          </a:blip>
          <a:stretch>
            <a:fillRect/>
          </a:stretch>
        </p:blipFill>
        <p:spPr>
          <a:xfrm>
            <a:off x="252205" y="1453025"/>
            <a:ext cx="26670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5"/>
          <p:cNvPicPr preferRelativeResize="0"/>
          <p:nvPr/>
        </p:nvPicPr>
        <p:blipFill rotWithShape="1">
          <a:blip r:embed="rId3">
            <a:alphaModFix/>
          </a:blip>
          <a:srcRect b="0" l="0" r="0" t="0"/>
          <a:stretch/>
        </p:blipFill>
        <p:spPr>
          <a:xfrm>
            <a:off x="843000" y="781425"/>
            <a:ext cx="1219200" cy="1219200"/>
          </a:xfrm>
          <a:prstGeom prst="rect">
            <a:avLst/>
          </a:prstGeom>
          <a:noFill/>
          <a:ln>
            <a:noFill/>
          </a:ln>
        </p:spPr>
      </p:pic>
      <p:sp>
        <p:nvSpPr>
          <p:cNvPr id="228" name="Google Shape;228;p45"/>
          <p:cNvSpPr txBox="1"/>
          <p:nvPr/>
        </p:nvSpPr>
        <p:spPr>
          <a:xfrm>
            <a:off x="2296150" y="675225"/>
            <a:ext cx="6976800" cy="808200"/>
          </a:xfrm>
          <a:prstGeom prst="rect">
            <a:avLst/>
          </a:prstGeom>
          <a:noFill/>
          <a:ln>
            <a:noFill/>
          </a:ln>
        </p:spPr>
        <p:txBody>
          <a:bodyPr anchorCtr="0" anchor="b"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s-ES" sz="4500" u="none" cap="none" strike="noStrike">
                <a:solidFill>
                  <a:srgbClr val="000000"/>
                </a:solidFill>
                <a:latin typeface="Roboto"/>
                <a:ea typeface="Roboto"/>
                <a:cs typeface="Roboto"/>
                <a:sym typeface="Roboto"/>
              </a:rPr>
              <a:t>¿Qué es </a:t>
            </a:r>
            <a:r>
              <a:rPr lang="es-ES" sz="4500">
                <a:solidFill>
                  <a:srgbClr val="DD7E0E"/>
                </a:solidFill>
                <a:latin typeface="Roboto"/>
                <a:ea typeface="Roboto"/>
                <a:cs typeface="Roboto"/>
                <a:sym typeface="Roboto"/>
              </a:rPr>
              <a:t>ADO.NET</a:t>
            </a:r>
            <a:r>
              <a:rPr b="0" i="0" lang="es-ES" sz="4500" u="none" cap="none" strike="noStrike">
                <a:solidFill>
                  <a:schemeClr val="dk1"/>
                </a:solidFill>
                <a:latin typeface="Roboto"/>
                <a:ea typeface="Roboto"/>
                <a:cs typeface="Roboto"/>
                <a:sym typeface="Roboto"/>
              </a:rPr>
              <a:t>?</a:t>
            </a:r>
            <a:endParaRPr b="0" i="0" sz="4500" u="none" cap="none" strike="noStrike">
              <a:solidFill>
                <a:schemeClr val="dk1"/>
              </a:solidFill>
              <a:latin typeface="Arial"/>
              <a:ea typeface="Arial"/>
              <a:cs typeface="Arial"/>
              <a:sym typeface="Arial"/>
            </a:endParaRPr>
          </a:p>
        </p:txBody>
      </p:sp>
      <p:sp>
        <p:nvSpPr>
          <p:cNvPr id="229" name="Google Shape;229;p45"/>
          <p:cNvSpPr txBox="1"/>
          <p:nvPr/>
        </p:nvSpPr>
        <p:spPr>
          <a:xfrm>
            <a:off x="305900" y="2201975"/>
            <a:ext cx="9658500" cy="451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ES" sz="2700">
                <a:solidFill>
                  <a:srgbClr val="1D1C1D"/>
                </a:solidFill>
                <a:highlight>
                  <a:srgbClr val="FFFFFF"/>
                </a:highlight>
              </a:rPr>
              <a:t>ADO.NET </a:t>
            </a:r>
            <a:r>
              <a:rPr lang="es-ES" sz="2700">
                <a:solidFill>
                  <a:srgbClr val="1D1C1D"/>
                </a:solidFill>
                <a:highlight>
                  <a:srgbClr val="FFFFFF"/>
                </a:highlight>
              </a:rPr>
              <a:t>es una tecnologia que permite el acceso y la manipulación eficiente de los datos mediante un conjunto de clases, interfaces y estructuras permitiendo la creación de aplicaciones distribuidas.</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rPr b="1" lang="es-ES" sz="2700">
                <a:solidFill>
                  <a:srgbClr val="1D1C1D"/>
                </a:solidFill>
                <a:highlight>
                  <a:srgbClr val="FFFFFF"/>
                </a:highlight>
              </a:rPr>
              <a:t>ADO.NET</a:t>
            </a:r>
            <a:r>
              <a:rPr lang="es-ES" sz="2700">
                <a:solidFill>
                  <a:srgbClr val="1D1C1D"/>
                </a:solidFill>
                <a:highlight>
                  <a:srgbClr val="FFFFFF"/>
                </a:highlight>
              </a:rPr>
              <a:t> usa consultas SQL y stored procedures para leer, escribir, actualizar y eliminar datos a un origen de datos.</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30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3000">
              <a:latin typeface="Roboto"/>
              <a:ea typeface="Roboto"/>
              <a:cs typeface="Roboto"/>
              <a:sym typeface="Roboto"/>
            </a:endParaRPr>
          </a:p>
          <a:p>
            <a:pPr indent="-228600" lvl="0" marL="228600" marR="0" rtl="0" algn="l">
              <a:lnSpc>
                <a:spcPct val="115000"/>
              </a:lnSpc>
              <a:spcBef>
                <a:spcPts val="0"/>
              </a:spcBef>
              <a:spcAft>
                <a:spcPts val="0"/>
              </a:spcAft>
              <a:buClr>
                <a:schemeClr val="dk1"/>
              </a:buClr>
              <a:buSzPts val="1100"/>
              <a:buFont typeface="Arial"/>
              <a:buNone/>
            </a:pPr>
            <a:r>
              <a:t/>
            </a:r>
            <a:endParaRPr b="0" i="0" sz="3100" u="none" cap="none" strike="noStrike">
              <a:solidFill>
                <a:srgbClr val="000000"/>
              </a:solidFill>
              <a:latin typeface="Roboto"/>
              <a:ea typeface="Roboto"/>
              <a:cs typeface="Roboto"/>
              <a:sym typeface="Roboto"/>
            </a:endParaRPr>
          </a:p>
          <a:p>
            <a:pPr indent="-228600" lvl="0" marL="228600" marR="0" rtl="0" algn="l">
              <a:lnSpc>
                <a:spcPct val="115000"/>
              </a:lnSpc>
              <a:spcBef>
                <a:spcPts val="0"/>
              </a:spcBef>
              <a:spcAft>
                <a:spcPts val="0"/>
              </a:spcAft>
              <a:buClr>
                <a:srgbClr val="7F7F7F"/>
              </a:buClr>
              <a:buSzPts val="2800"/>
              <a:buFont typeface="Arial"/>
              <a:buNone/>
            </a:pPr>
            <a:r>
              <a:rPr b="0" i="0" lang="es-ES" sz="3100" u="none" cap="none" strike="noStrike">
                <a:solidFill>
                  <a:srgbClr val="000000"/>
                </a:solidFill>
                <a:latin typeface="Roboto"/>
                <a:ea typeface="Roboto"/>
                <a:cs typeface="Roboto"/>
                <a:sym typeface="Roboto"/>
              </a:rPr>
              <a:t> </a:t>
            </a:r>
            <a:endParaRPr b="0" i="0" sz="3100" u="none" cap="none" strike="noStrike">
              <a:solidFill>
                <a:srgbClr val="000000"/>
              </a:solidFill>
              <a:latin typeface="Roboto"/>
              <a:ea typeface="Roboto"/>
              <a:cs typeface="Roboto"/>
              <a:sym typeface="Roboto"/>
            </a:endParaRPr>
          </a:p>
          <a:p>
            <a:pPr indent="-228600" lvl="0" marL="228600" marR="0" rtl="0" algn="l">
              <a:lnSpc>
                <a:spcPct val="90000"/>
              </a:lnSpc>
              <a:spcBef>
                <a:spcPts val="0"/>
              </a:spcBef>
              <a:spcAft>
                <a:spcPts val="0"/>
              </a:spcAft>
              <a:buClr>
                <a:srgbClr val="7F7F7F"/>
              </a:buClr>
              <a:buSzPts val="2800"/>
              <a:buFont typeface="Arial"/>
              <a:buNone/>
            </a:pPr>
            <a:r>
              <a:t/>
            </a:r>
            <a:endParaRPr b="0" i="0" sz="2800" u="none" cap="none" strike="noStrike">
              <a:solidFill>
                <a:srgbClr val="7F7F7F"/>
              </a:solidFill>
              <a:latin typeface="Roboto"/>
              <a:ea typeface="Roboto"/>
              <a:cs typeface="Roboto"/>
              <a:sym typeface="Roboto"/>
            </a:endParaRPr>
          </a:p>
          <a:p>
            <a:pPr indent="0" lvl="0" marL="0" marR="0" rtl="0" algn="l">
              <a:lnSpc>
                <a:spcPct val="90000"/>
              </a:lnSpc>
              <a:spcBef>
                <a:spcPts val="0"/>
              </a:spcBef>
              <a:spcAft>
                <a:spcPts val="0"/>
              </a:spcAft>
              <a:buClr>
                <a:srgbClr val="7F7F7F"/>
              </a:buClr>
              <a:buSzPts val="2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6"/>
          <p:cNvPicPr preferRelativeResize="0"/>
          <p:nvPr/>
        </p:nvPicPr>
        <p:blipFill rotWithShape="1">
          <a:blip r:embed="rId3">
            <a:alphaModFix/>
          </a:blip>
          <a:srcRect b="0" l="0" r="0" t="0"/>
          <a:stretch/>
        </p:blipFill>
        <p:spPr>
          <a:xfrm>
            <a:off x="843000" y="822975"/>
            <a:ext cx="1219200" cy="1219200"/>
          </a:xfrm>
          <a:prstGeom prst="rect">
            <a:avLst/>
          </a:prstGeom>
          <a:noFill/>
          <a:ln>
            <a:noFill/>
          </a:ln>
        </p:spPr>
      </p:pic>
      <p:sp>
        <p:nvSpPr>
          <p:cNvPr id="236" name="Google Shape;236;p46"/>
          <p:cNvSpPr txBox="1"/>
          <p:nvPr/>
        </p:nvSpPr>
        <p:spPr>
          <a:xfrm>
            <a:off x="1048250" y="2322849"/>
            <a:ext cx="8565900" cy="399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rPr lang="es-ES" sz="2700">
                <a:solidFill>
                  <a:srgbClr val="1D1C1D"/>
                </a:solidFill>
                <a:highlight>
                  <a:srgbClr val="FFFFFF"/>
                </a:highlight>
              </a:rPr>
              <a:t>ADO.NET se diseño para el trabajo desconectado asi reduciendo el </a:t>
            </a:r>
            <a:r>
              <a:rPr lang="es-ES" sz="2700">
                <a:solidFill>
                  <a:srgbClr val="1D1C1D"/>
                </a:solidFill>
                <a:highlight>
                  <a:srgbClr val="FFFFFF"/>
                </a:highlight>
              </a:rPr>
              <a:t>tráfico</a:t>
            </a:r>
            <a:r>
              <a:rPr lang="es-ES" sz="2700">
                <a:solidFill>
                  <a:srgbClr val="1D1C1D"/>
                </a:solidFill>
                <a:highlight>
                  <a:srgbClr val="FFFFFF"/>
                </a:highlight>
              </a:rPr>
              <a:t> de red y solo </a:t>
            </a:r>
            <a:r>
              <a:rPr lang="es-ES" sz="2700">
                <a:solidFill>
                  <a:srgbClr val="1D1C1D"/>
                </a:solidFill>
                <a:highlight>
                  <a:srgbClr val="FFFFFF"/>
                </a:highlight>
              </a:rPr>
              <a:t>conectándose</a:t>
            </a:r>
            <a:r>
              <a:rPr lang="es-ES" sz="2700">
                <a:solidFill>
                  <a:srgbClr val="1D1C1D"/>
                </a:solidFill>
                <a:highlight>
                  <a:srgbClr val="FFFFFF"/>
                </a:highlight>
              </a:rPr>
              <a:t> solo cuando se lee o se actualiza la </a:t>
            </a:r>
            <a:r>
              <a:rPr lang="es-ES" sz="2700">
                <a:solidFill>
                  <a:srgbClr val="1D1C1D"/>
                </a:solidFill>
                <a:highlight>
                  <a:srgbClr val="FFFFFF"/>
                </a:highlight>
              </a:rPr>
              <a:t>información ya que de tener los recursos conectados en todo momento es demasiado intensivo para nuestro programa.</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2700">
              <a:solidFill>
                <a:srgbClr val="1D1C1D"/>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b="0" i="0" sz="1150" u="none" cap="none" strike="noStrike">
              <a:solidFill>
                <a:srgbClr val="1D1C1D"/>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7F7F7F"/>
              </a:buClr>
              <a:buSzPts val="2800"/>
              <a:buFont typeface="Arial"/>
              <a:buNone/>
            </a:pPr>
            <a:r>
              <a:t/>
            </a:r>
            <a:endParaRPr b="0" i="0" sz="2700" u="none" cap="none" strike="noStrike">
              <a:solidFill>
                <a:srgbClr val="000000"/>
              </a:solidFill>
              <a:latin typeface="Roboto"/>
              <a:ea typeface="Roboto"/>
              <a:cs typeface="Roboto"/>
              <a:sym typeface="Roboto"/>
            </a:endParaRPr>
          </a:p>
          <a:p>
            <a:pPr indent="0" lvl="0" marL="0" marR="0" rtl="0" algn="l">
              <a:lnSpc>
                <a:spcPct val="90000"/>
              </a:lnSpc>
              <a:spcBef>
                <a:spcPts val="0"/>
              </a:spcBef>
              <a:spcAft>
                <a:spcPts val="0"/>
              </a:spcAft>
              <a:buClr>
                <a:srgbClr val="7F7F7F"/>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6"/>
          <p:cNvSpPr txBox="1"/>
          <p:nvPr/>
        </p:nvSpPr>
        <p:spPr>
          <a:xfrm>
            <a:off x="2296150" y="675225"/>
            <a:ext cx="7317900" cy="808200"/>
          </a:xfrm>
          <a:prstGeom prst="rect">
            <a:avLst/>
          </a:prstGeom>
          <a:noFill/>
          <a:ln>
            <a:noFill/>
          </a:ln>
        </p:spPr>
        <p:txBody>
          <a:bodyPr anchorCtr="0" anchor="b" bIns="91425" lIns="91425" spcFirstLastPara="1" rIns="91425" wrap="square" tIns="91425">
            <a:spAutoFit/>
          </a:bodyPr>
          <a:lstStyle/>
          <a:p>
            <a:pPr indent="0" lvl="0" marL="0" marR="0" rtl="0" algn="l">
              <a:lnSpc>
                <a:spcPct val="90000"/>
              </a:lnSpc>
              <a:spcBef>
                <a:spcPts val="0"/>
              </a:spcBef>
              <a:spcAft>
                <a:spcPts val="0"/>
              </a:spcAft>
              <a:buClr>
                <a:srgbClr val="000000"/>
              </a:buClr>
              <a:buSzPts val="1100"/>
              <a:buFont typeface="Arial"/>
              <a:buNone/>
            </a:pPr>
            <a:r>
              <a:rPr lang="es-ES" sz="4500">
                <a:solidFill>
                  <a:srgbClr val="DD7E0E"/>
                </a:solidFill>
                <a:latin typeface="Roboto"/>
                <a:ea typeface="Roboto"/>
                <a:cs typeface="Roboto"/>
                <a:sym typeface="Roboto"/>
              </a:rPr>
              <a:t>Trabajar con ADO.NET</a:t>
            </a:r>
            <a:endParaRPr b="0" i="0" sz="4500" u="none" cap="none" strike="noStrike">
              <a:solidFill>
                <a:srgbClr val="DD7E0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7"/>
          <p:cNvPicPr preferRelativeResize="0"/>
          <p:nvPr/>
        </p:nvPicPr>
        <p:blipFill>
          <a:blip r:embed="rId3">
            <a:alphaModFix/>
          </a:blip>
          <a:stretch>
            <a:fillRect/>
          </a:stretch>
        </p:blipFill>
        <p:spPr>
          <a:xfrm>
            <a:off x="1707125" y="915425"/>
            <a:ext cx="7154025" cy="502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ph idx="4294967295" type="title"/>
          </p:nvPr>
        </p:nvSpPr>
        <p:spPr>
          <a:xfrm>
            <a:off x="540000" y="3354120"/>
            <a:ext cx="5601000" cy="2987700"/>
          </a:xfrm>
          <a:prstGeom prst="rect">
            <a:avLst/>
          </a:prstGeom>
          <a:noFill/>
          <a:ln>
            <a:noFill/>
          </a:ln>
        </p:spPr>
        <p:txBody>
          <a:bodyPr anchorCtr="0" anchor="b" bIns="91425" lIns="0" spcFirstLastPara="1" rIns="0" wrap="square" tIns="91425">
            <a:noAutofit/>
          </a:bodyPr>
          <a:lstStyle/>
          <a:p>
            <a:pPr indent="0" lvl="0" marL="0" marR="0" rtl="0" algn="l">
              <a:lnSpc>
                <a:spcPct val="90000"/>
              </a:lnSpc>
              <a:spcBef>
                <a:spcPts val="0"/>
              </a:spcBef>
              <a:spcAft>
                <a:spcPts val="0"/>
              </a:spcAft>
              <a:buSzPts val="1400"/>
              <a:buNone/>
            </a:pPr>
            <a:r>
              <a:rPr b="0" i="0" lang="es-ES" sz="7200" u="none" cap="none" strike="noStrike">
                <a:solidFill>
                  <a:srgbClr val="DD7E0E"/>
                </a:solidFill>
                <a:latin typeface="Roboto"/>
                <a:ea typeface="Roboto"/>
                <a:cs typeface="Roboto"/>
                <a:sym typeface="Roboto"/>
              </a:rPr>
              <a:t>0</a:t>
            </a:r>
            <a:r>
              <a:rPr lang="es-ES" sz="7200">
                <a:solidFill>
                  <a:srgbClr val="DD7E0E"/>
                </a:solidFill>
                <a:latin typeface="Roboto"/>
                <a:ea typeface="Roboto"/>
                <a:cs typeface="Roboto"/>
                <a:sym typeface="Roboto"/>
              </a:rPr>
              <a:t>2</a:t>
            </a:r>
            <a:r>
              <a:rPr b="0" i="0" lang="es-ES" sz="7200" u="none" cap="none" strike="noStrike">
                <a:solidFill>
                  <a:srgbClr val="DD7E0E"/>
                </a:solidFill>
                <a:latin typeface="Roboto"/>
                <a:ea typeface="Roboto"/>
                <a:cs typeface="Roboto"/>
                <a:sym typeface="Roboto"/>
              </a:rPr>
              <a:t>.</a:t>
            </a:r>
            <a:br>
              <a:rPr b="0" i="0" lang="es-ES" sz="1800" u="none" cap="none" strike="noStrike"/>
            </a:br>
            <a:r>
              <a:rPr lang="es-ES" sz="3600">
                <a:latin typeface="Roboto"/>
                <a:ea typeface="Roboto"/>
                <a:cs typeface="Roboto"/>
                <a:sym typeface="Roboto"/>
              </a:rPr>
              <a:t>Conexión</a:t>
            </a:r>
            <a:endParaRPr b="0" i="0" sz="3600" u="none" cap="none" strike="noStrike">
              <a:solidFill>
                <a:srgbClr val="000000"/>
              </a:solidFill>
              <a:latin typeface="Arial"/>
              <a:ea typeface="Arial"/>
              <a:cs typeface="Arial"/>
              <a:sym typeface="Arial"/>
            </a:endParaRPr>
          </a:p>
        </p:txBody>
      </p:sp>
      <p:pic>
        <p:nvPicPr>
          <p:cNvPr id="249" name="Google Shape;249;p48"/>
          <p:cNvPicPr preferRelativeResize="0"/>
          <p:nvPr/>
        </p:nvPicPr>
        <p:blipFill>
          <a:blip r:embed="rId3">
            <a:alphaModFix/>
          </a:blip>
          <a:stretch>
            <a:fillRect/>
          </a:stretch>
        </p:blipFill>
        <p:spPr>
          <a:xfrm>
            <a:off x="224675" y="1697225"/>
            <a:ext cx="2572100" cy="274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ConnectionString</a:t>
            </a:r>
            <a:endParaRPr b="0" i="0" sz="3800" u="none" cap="none" strike="noStrike">
              <a:solidFill>
                <a:srgbClr val="DD7E0E"/>
              </a:solidFill>
              <a:latin typeface="Arial"/>
              <a:ea typeface="Arial"/>
              <a:cs typeface="Arial"/>
              <a:sym typeface="Arial"/>
            </a:endParaRPr>
          </a:p>
        </p:txBody>
      </p:sp>
      <p:sp>
        <p:nvSpPr>
          <p:cNvPr id="256" name="Google Shape;256;p49"/>
          <p:cNvSpPr txBox="1"/>
          <p:nvPr/>
        </p:nvSpPr>
        <p:spPr>
          <a:xfrm>
            <a:off x="7177497" y="188106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49"/>
          <p:cNvSpPr txBox="1"/>
          <p:nvPr/>
        </p:nvSpPr>
        <p:spPr>
          <a:xfrm>
            <a:off x="148025" y="1460400"/>
            <a:ext cx="11732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Cuando nuestra </a:t>
            </a:r>
            <a:r>
              <a:rPr lang="es-ES" sz="1700"/>
              <a:t>aplicación</a:t>
            </a:r>
            <a:r>
              <a:rPr lang="es-ES" sz="1700"/>
              <a:t> se conecta hacia una base de datos ADO.NET utiliza un data provider se encarga de manejar esa </a:t>
            </a:r>
            <a:r>
              <a:rPr lang="es-ES" sz="1700"/>
              <a:t>conexión</a:t>
            </a:r>
            <a:r>
              <a:rPr lang="es-ES" sz="1700"/>
              <a:t>, Una cadena de </a:t>
            </a:r>
            <a:r>
              <a:rPr lang="es-ES" sz="1700"/>
              <a:t>conexión</a:t>
            </a:r>
            <a:r>
              <a:rPr lang="es-ES" sz="1700"/>
              <a:t> o ConnectionString contiene toda la </a:t>
            </a:r>
            <a:r>
              <a:rPr lang="es-ES" sz="1700"/>
              <a:t>información</a:t>
            </a:r>
            <a:r>
              <a:rPr lang="es-ES" sz="1700"/>
              <a:t> que el provider </a:t>
            </a:r>
            <a:r>
              <a:rPr lang="es-ES" sz="1700"/>
              <a:t>necesita</a:t>
            </a:r>
            <a:r>
              <a:rPr lang="es-ES" sz="1700"/>
              <a:t> saber para establecer la </a:t>
            </a:r>
            <a:r>
              <a:rPr lang="es-ES" sz="1700"/>
              <a:t>conexión</a:t>
            </a:r>
            <a:r>
              <a:rPr lang="es-ES" sz="1700"/>
              <a:t> a la base de datos.</a:t>
            </a:r>
            <a:endParaRPr sz="1700"/>
          </a:p>
        </p:txBody>
      </p:sp>
      <p:pic>
        <p:nvPicPr>
          <p:cNvPr descr="Connection strings explained" id="258" name="Google Shape;258;p49"/>
          <p:cNvPicPr preferRelativeResize="0"/>
          <p:nvPr/>
        </p:nvPicPr>
        <p:blipFill>
          <a:blip r:embed="rId3">
            <a:alphaModFix/>
          </a:blip>
          <a:stretch>
            <a:fillRect/>
          </a:stretch>
        </p:blipFill>
        <p:spPr>
          <a:xfrm>
            <a:off x="315775" y="2717250"/>
            <a:ext cx="3295650" cy="1905000"/>
          </a:xfrm>
          <a:prstGeom prst="rect">
            <a:avLst/>
          </a:prstGeom>
          <a:noFill/>
          <a:ln>
            <a:noFill/>
          </a:ln>
        </p:spPr>
      </p:pic>
      <p:cxnSp>
        <p:nvCxnSpPr>
          <p:cNvPr id="259" name="Google Shape;259;p49"/>
          <p:cNvCxnSpPr/>
          <p:nvPr/>
        </p:nvCxnSpPr>
        <p:spPr>
          <a:xfrm rot="10800000">
            <a:off x="3828750" y="3660900"/>
            <a:ext cx="1065600" cy="0"/>
          </a:xfrm>
          <a:prstGeom prst="straightConnector1">
            <a:avLst/>
          </a:prstGeom>
          <a:noFill/>
          <a:ln cap="flat" cmpd="sng" w="9525">
            <a:solidFill>
              <a:srgbClr val="DD7E0E"/>
            </a:solidFill>
            <a:prstDash val="solid"/>
            <a:round/>
            <a:headEnd len="med" w="med" type="none"/>
            <a:tailEnd len="med" w="med" type="triangle"/>
          </a:ln>
        </p:spPr>
      </p:cxnSp>
      <p:sp>
        <p:nvSpPr>
          <p:cNvPr id="260" name="Google Shape;260;p49"/>
          <p:cNvSpPr txBox="1"/>
          <p:nvPr/>
        </p:nvSpPr>
        <p:spPr>
          <a:xfrm>
            <a:off x="5111675" y="3353100"/>
            <a:ext cx="56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Ejemplo de las distintas capas cuando conectamos nuestro software a nuestros datos.</a:t>
            </a:r>
            <a:endParaRPr/>
          </a:p>
        </p:txBody>
      </p:sp>
      <p:sp>
        <p:nvSpPr>
          <p:cNvPr id="261" name="Google Shape;261;p49"/>
          <p:cNvSpPr txBox="1"/>
          <p:nvPr/>
        </p:nvSpPr>
        <p:spPr>
          <a:xfrm>
            <a:off x="148025" y="5170625"/>
            <a:ext cx="10805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t>Como existen distinto providers y cada uno tiene </a:t>
            </a:r>
            <a:r>
              <a:rPr lang="es-ES" sz="1700"/>
              <a:t>múltiples</a:t>
            </a:r>
            <a:r>
              <a:rPr lang="es-ES" sz="1700"/>
              <a:t> formas de realizar una conexion existen multiples formas de escribir un connectionString, todo va a </a:t>
            </a:r>
            <a:r>
              <a:rPr lang="es-ES" sz="1700"/>
              <a:t>depender</a:t>
            </a:r>
            <a:r>
              <a:rPr lang="es-ES" sz="1700"/>
              <a:t> </a:t>
            </a:r>
            <a:r>
              <a:rPr lang="es-ES" sz="1700"/>
              <a:t>hacía</a:t>
            </a:r>
            <a:r>
              <a:rPr lang="es-ES" sz="1700"/>
              <a:t> que servidor nos vamos a querer conectar.</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ph idx="4294967295" type="title"/>
          </p:nvPr>
        </p:nvSpPr>
        <p:spPr>
          <a:xfrm>
            <a:off x="385920" y="-93960"/>
            <a:ext cx="9969600" cy="1326300"/>
          </a:xfrm>
          <a:prstGeom prst="rect">
            <a:avLst/>
          </a:prstGeom>
          <a:noFill/>
          <a:ln>
            <a:noFill/>
          </a:ln>
        </p:spPr>
        <p:txBody>
          <a:bodyPr anchorCtr="0" anchor="ctr" bIns="91425" lIns="0" spcFirstLastPara="1" rIns="0" wrap="square" tIns="91425">
            <a:noAutofit/>
          </a:bodyPr>
          <a:lstStyle/>
          <a:p>
            <a:pPr indent="0" lvl="0" marL="0" marR="0" rtl="0" algn="l">
              <a:lnSpc>
                <a:spcPct val="90000"/>
              </a:lnSpc>
              <a:spcBef>
                <a:spcPts val="0"/>
              </a:spcBef>
              <a:spcAft>
                <a:spcPts val="0"/>
              </a:spcAft>
              <a:buSzPts val="1400"/>
              <a:buNone/>
            </a:pPr>
            <a:r>
              <a:rPr b="1" lang="es-ES" sz="3800">
                <a:solidFill>
                  <a:srgbClr val="DD7E0E"/>
                </a:solidFill>
                <a:latin typeface="Roboto"/>
                <a:ea typeface="Roboto"/>
                <a:cs typeface="Roboto"/>
                <a:sym typeface="Roboto"/>
              </a:rPr>
              <a:t>ConnectionString</a:t>
            </a:r>
            <a:endParaRPr b="0" i="0" sz="3800" u="none" cap="none" strike="noStrike">
              <a:solidFill>
                <a:srgbClr val="DD7E0E"/>
              </a:solidFill>
              <a:latin typeface="Arial"/>
              <a:ea typeface="Arial"/>
              <a:cs typeface="Arial"/>
              <a:sym typeface="Arial"/>
            </a:endParaRPr>
          </a:p>
        </p:txBody>
      </p:sp>
      <p:sp>
        <p:nvSpPr>
          <p:cNvPr id="268" name="Google Shape;268;p50"/>
          <p:cNvSpPr txBox="1"/>
          <p:nvPr/>
        </p:nvSpPr>
        <p:spPr>
          <a:xfrm>
            <a:off x="7177497" y="188106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69" name="Google Shape;269;p50"/>
          <p:cNvPicPr preferRelativeResize="0"/>
          <p:nvPr/>
        </p:nvPicPr>
        <p:blipFill>
          <a:blip r:embed="rId3">
            <a:alphaModFix/>
          </a:blip>
          <a:stretch>
            <a:fillRect/>
          </a:stretch>
        </p:blipFill>
        <p:spPr>
          <a:xfrm>
            <a:off x="-234500" y="2037301"/>
            <a:ext cx="12661002" cy="2219375"/>
          </a:xfrm>
          <a:prstGeom prst="rect">
            <a:avLst/>
          </a:prstGeom>
          <a:noFill/>
          <a:ln>
            <a:noFill/>
          </a:ln>
        </p:spPr>
      </p:pic>
      <p:sp>
        <p:nvSpPr>
          <p:cNvPr id="270" name="Google Shape;270;p50"/>
          <p:cNvSpPr txBox="1"/>
          <p:nvPr/>
        </p:nvSpPr>
        <p:spPr>
          <a:xfrm>
            <a:off x="385925" y="1472650"/>
            <a:ext cx="1040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100"/>
              <a:t>Para SQL Server a fin de ejemplo vamos a usar cadenas de </a:t>
            </a:r>
            <a:r>
              <a:rPr lang="es-ES" sz="2100"/>
              <a:t>conexión</a:t>
            </a:r>
            <a:r>
              <a:rPr lang="es-ES" sz="2100"/>
              <a:t> similares a esta:</a:t>
            </a:r>
            <a:endParaRPr sz="2100"/>
          </a:p>
        </p:txBody>
      </p:sp>
      <p:sp>
        <p:nvSpPr>
          <p:cNvPr id="271" name="Google Shape;271;p50"/>
          <p:cNvSpPr txBox="1"/>
          <p:nvPr/>
        </p:nvSpPr>
        <p:spPr>
          <a:xfrm>
            <a:off x="385925" y="4450175"/>
            <a:ext cx="105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100"/>
              <a:t>También</a:t>
            </a:r>
            <a:r>
              <a:rPr lang="es-ES" sz="2100"/>
              <a:t> pueden generar una cadena diferente desde el Wizard en la pestaña Data Source del Visual Studio.</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